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0" r:id="rId5"/>
    <p:sldId id="261" r:id="rId6"/>
    <p:sldId id="259"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12.12.2018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12.12.2018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smtClean="0">
                <a:latin typeface="Andalus" pitchFamily="18" charset="-78"/>
                <a:cs typeface="Andalus" pitchFamily="18" charset="-78"/>
              </a:rPr>
              <a:t>6</a:t>
            </a:r>
            <a:r>
              <a:rPr lang="tr-TR" sz="4800" dirty="0" smtClean="0">
                <a:latin typeface="Andalus" pitchFamily="18" charset="-78"/>
                <a:cs typeface="Andalus" pitchFamily="18" charset="-78"/>
              </a:rPr>
              <a:t>.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p:txBody>
          <a:bodyPr>
            <a:normAutofit fontScale="92500"/>
          </a:bodyPr>
          <a:lstStyle/>
          <a:p>
            <a:r>
              <a:rPr lang="tr-TR" sz="4400" dirty="0" err="1" smtClean="0">
                <a:latin typeface="Bell MT" pitchFamily="18" charset="0"/>
                <a:cs typeface="Andalus" pitchFamily="18" charset="-78"/>
              </a:rPr>
              <a:t>Lévi</a:t>
            </a:r>
            <a:r>
              <a:rPr lang="tr-TR" sz="4400" dirty="0" smtClean="0">
                <a:latin typeface="Bell MT" pitchFamily="18" charset="0"/>
                <a:cs typeface="Andalus" pitchFamily="18" charset="-78"/>
              </a:rPr>
              <a:t>-</a:t>
            </a:r>
            <a:r>
              <a:rPr lang="tr-TR" sz="4400" dirty="0" err="1" smtClean="0">
                <a:latin typeface="Bell MT" pitchFamily="18" charset="0"/>
                <a:cs typeface="Andalus" pitchFamily="18" charset="-78"/>
              </a:rPr>
              <a:t>Strauss</a:t>
            </a:r>
            <a:r>
              <a:rPr lang="tr-TR" sz="4400" dirty="0" smtClean="0">
                <a:latin typeface="Bell MT" pitchFamily="18" charset="0"/>
                <a:cs typeface="Andalus" pitchFamily="18" charset="-78"/>
              </a:rPr>
              <a:t>, Kadın </a:t>
            </a:r>
            <a:r>
              <a:rPr lang="tr-TR" sz="4400" dirty="0" err="1" smtClean="0">
                <a:latin typeface="Bell MT" pitchFamily="18" charset="0"/>
                <a:cs typeface="Andalus" pitchFamily="18" charset="-78"/>
              </a:rPr>
              <a:t>Değiştokuşu</a:t>
            </a:r>
            <a:r>
              <a:rPr lang="tr-TR" sz="4400" dirty="0" smtClean="0">
                <a:latin typeface="Bell MT" pitchFamily="18" charset="0"/>
                <a:cs typeface="Andalus" pitchFamily="18" charset="-78"/>
              </a:rPr>
              <a:t> ve İkili Zıtlıklar</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Akrabalık ve Sosyal Organizasyon dersinin 5. ve 6. haftaları, </a:t>
            </a:r>
            <a:r>
              <a:rPr lang="tr-TR" sz="2400" dirty="0" err="1" smtClean="0">
                <a:latin typeface="Bell MT" pitchFamily="18" charset="0"/>
              </a:rPr>
              <a:t>Durkheimcı</a:t>
            </a:r>
            <a:r>
              <a:rPr lang="tr-TR" sz="2400" dirty="0" smtClean="0">
                <a:latin typeface="Bell MT" pitchFamily="18" charset="0"/>
              </a:rPr>
              <a:t> paradigmanın yapısalcılık </a:t>
            </a:r>
            <a:r>
              <a:rPr lang="tr-TR" sz="2400" dirty="0" err="1" smtClean="0">
                <a:latin typeface="Bell MT" pitchFamily="18" charset="0"/>
              </a:rPr>
              <a:t>formülasyonu</a:t>
            </a:r>
            <a:r>
              <a:rPr lang="tr-TR" sz="2400" dirty="0" smtClean="0">
                <a:latin typeface="Bell MT" pitchFamily="18" charset="0"/>
              </a:rPr>
              <a:t> ile tepe noktasını oluşturan </a:t>
            </a:r>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Strauss’a</a:t>
            </a:r>
            <a:r>
              <a:rPr lang="tr-TR" sz="2400" dirty="0" smtClean="0">
                <a:latin typeface="Bell MT" pitchFamily="18" charset="0"/>
              </a:rPr>
              <a:t> ayrıldı. </a:t>
            </a:r>
            <a:r>
              <a:rPr lang="tr-TR" sz="2400" dirty="0" err="1" smtClean="0">
                <a:latin typeface="Bell MT" pitchFamily="18" charset="0"/>
              </a:rPr>
              <a:t>Durkheim’ın</a:t>
            </a:r>
            <a:r>
              <a:rPr lang="tr-TR" sz="2400" dirty="0" smtClean="0">
                <a:latin typeface="Bell MT" pitchFamily="18" charset="0"/>
              </a:rPr>
              <a:t> paradigması sonradan </a:t>
            </a:r>
            <a:r>
              <a:rPr lang="tr-TR" sz="2400" dirty="0" err="1" smtClean="0">
                <a:latin typeface="Bell MT" pitchFamily="18" charset="0"/>
              </a:rPr>
              <a:t>Mary</a:t>
            </a:r>
            <a:r>
              <a:rPr lang="tr-TR" sz="2400" dirty="0" smtClean="0">
                <a:latin typeface="Bell MT" pitchFamily="18" charset="0"/>
              </a:rPr>
              <a:t> </a:t>
            </a:r>
            <a:r>
              <a:rPr lang="tr-TR" sz="2400" dirty="0" err="1" smtClean="0">
                <a:latin typeface="Bell MT" pitchFamily="18" charset="0"/>
              </a:rPr>
              <a:t>Douglas</a:t>
            </a:r>
            <a:r>
              <a:rPr lang="tr-TR" sz="2400" dirty="0" smtClean="0">
                <a:latin typeface="Bell MT" pitchFamily="18" charset="0"/>
              </a:rPr>
              <a:t> gibi ünlü antropologlar kanalıyla devam etse de bu sonrakilerin kuramında </a:t>
            </a:r>
            <a:r>
              <a:rPr lang="tr-TR" sz="2400" dirty="0" err="1" smtClean="0">
                <a:latin typeface="Bell MT" pitchFamily="18" charset="0"/>
              </a:rPr>
              <a:t>Weberyen</a:t>
            </a:r>
            <a:r>
              <a:rPr lang="tr-TR" sz="2400" dirty="0" smtClean="0">
                <a:latin typeface="Bell MT" pitchFamily="18" charset="0"/>
              </a:rPr>
              <a:t> izler de bulunur. </a:t>
            </a:r>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Strauss’ta</a:t>
            </a:r>
            <a:r>
              <a:rPr lang="tr-TR" sz="2400" dirty="0" smtClean="0">
                <a:latin typeface="Bell MT" pitchFamily="18" charset="0"/>
              </a:rPr>
              <a:t> her ne kadar dilbilimi, kuramının önemli bir parçası olarak görse de senkronik analiz modeliyle, </a:t>
            </a:r>
            <a:r>
              <a:rPr lang="tr-TR" sz="2400" dirty="0" err="1" smtClean="0">
                <a:latin typeface="Bell MT" pitchFamily="18" charset="0"/>
              </a:rPr>
              <a:t>kollektif</a:t>
            </a:r>
            <a:r>
              <a:rPr lang="tr-TR" sz="2400" dirty="0" smtClean="0">
                <a:latin typeface="Bell MT" pitchFamily="18" charset="0"/>
              </a:rPr>
              <a:t> bilinçdışı kavramıyla ve ikili zıtlıklar </a:t>
            </a:r>
            <a:r>
              <a:rPr lang="tr-TR" sz="2400" dirty="0" err="1" smtClean="0">
                <a:latin typeface="Bell MT" pitchFamily="18" charset="0"/>
              </a:rPr>
              <a:t>formülasyonu</a:t>
            </a:r>
            <a:r>
              <a:rPr lang="tr-TR" sz="2400" dirty="0" smtClean="0">
                <a:latin typeface="Bell MT" pitchFamily="18" charset="0"/>
              </a:rPr>
              <a:t> ile </a:t>
            </a:r>
            <a:r>
              <a:rPr lang="tr-TR" sz="2400" dirty="0" err="1" smtClean="0">
                <a:latin typeface="Bell MT" pitchFamily="18" charset="0"/>
              </a:rPr>
              <a:t>Durkheimcı</a:t>
            </a:r>
            <a:r>
              <a:rPr lang="tr-TR" sz="2400" dirty="0" smtClean="0">
                <a:latin typeface="Bell MT" pitchFamily="18" charset="0"/>
              </a:rPr>
              <a:t> çizginin içerisinde değerlendirilebilir.</a:t>
            </a:r>
            <a:endParaRPr lang="tr-TR" sz="2400" dirty="0" smtClean="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6</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fontScale="92500" lnSpcReduction="20000"/>
          </a:bodyPr>
          <a:lstStyle/>
          <a:p>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Strauss’u</a:t>
            </a:r>
            <a:r>
              <a:rPr lang="tr-TR" sz="2400" dirty="0" smtClean="0">
                <a:latin typeface="Bell MT" pitchFamily="18" charset="0"/>
              </a:rPr>
              <a:t> belki de ilk veya ikinci makro </a:t>
            </a:r>
            <a:r>
              <a:rPr lang="tr-TR" sz="2400" dirty="0" err="1" smtClean="0">
                <a:latin typeface="Bell MT" pitchFamily="18" charset="0"/>
              </a:rPr>
              <a:t>disiplinel</a:t>
            </a:r>
            <a:r>
              <a:rPr lang="tr-TR" sz="2400" dirty="0" smtClean="0">
                <a:latin typeface="Bell MT" pitchFamily="18" charset="0"/>
              </a:rPr>
              <a:t> kuramcı olarak değerlendirmek gerekir. </a:t>
            </a:r>
            <a:r>
              <a:rPr lang="tr-TR" sz="2400" dirty="0" err="1" smtClean="0">
                <a:latin typeface="Bell MT" pitchFamily="18" charset="0"/>
              </a:rPr>
              <a:t>Radcliffe</a:t>
            </a:r>
            <a:r>
              <a:rPr lang="tr-TR" sz="2400" dirty="0" smtClean="0">
                <a:latin typeface="Bell MT" pitchFamily="18" charset="0"/>
              </a:rPr>
              <a:t>-Brown ile takışmaları bir bakıma disiplin içerisindeki ilk büyük kuramsal iddialaşmadır. Fakat hakkını teslim etmek gerekir ki </a:t>
            </a:r>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a:t>
            </a:r>
            <a:r>
              <a:rPr lang="tr-TR" sz="2400" dirty="0" smtClean="0">
                <a:latin typeface="Bell MT" pitchFamily="18" charset="0"/>
              </a:rPr>
              <a:t>, </a:t>
            </a:r>
            <a:r>
              <a:rPr lang="tr-TR" sz="2400" dirty="0" err="1" smtClean="0">
                <a:latin typeface="Bell MT" pitchFamily="18" charset="0"/>
              </a:rPr>
              <a:t>Radcliffe</a:t>
            </a:r>
            <a:r>
              <a:rPr lang="tr-TR" sz="2400" dirty="0" smtClean="0">
                <a:latin typeface="Bell MT" pitchFamily="18" charset="0"/>
              </a:rPr>
              <a:t>-Brown’a kıyasla çok daha geniş bir alanda yazmış, bir çok fikir ortaya atmış, çok da tartışılmıştır. Tartışmasız dünya ölçeğindeki tesiri </a:t>
            </a:r>
            <a:r>
              <a:rPr lang="tr-TR" sz="2400" dirty="0" err="1" smtClean="0">
                <a:latin typeface="Bell MT" pitchFamily="18" charset="0"/>
              </a:rPr>
              <a:t>Radcliffe</a:t>
            </a:r>
            <a:r>
              <a:rPr lang="tr-TR" sz="2400" dirty="0" smtClean="0">
                <a:latin typeface="Bell MT" pitchFamily="18" charset="0"/>
              </a:rPr>
              <a:t>-</a:t>
            </a:r>
            <a:r>
              <a:rPr lang="tr-TR" sz="2400" dirty="0" err="1" smtClean="0">
                <a:latin typeface="Bell MT" pitchFamily="18" charset="0"/>
              </a:rPr>
              <a:t>Brown’ın</a:t>
            </a:r>
            <a:r>
              <a:rPr lang="tr-TR" sz="2400" dirty="0" smtClean="0">
                <a:latin typeface="Bell MT" pitchFamily="18" charset="0"/>
              </a:rPr>
              <a:t> ötesindedir.</a:t>
            </a:r>
          </a:p>
          <a:p>
            <a:r>
              <a:rPr lang="tr-TR" sz="2400" dirty="0" smtClean="0">
                <a:latin typeface="Bell MT" pitchFamily="18" charset="0"/>
              </a:rPr>
              <a:t>Yapı </a:t>
            </a:r>
            <a:r>
              <a:rPr lang="tr-TR" sz="2400" dirty="0" err="1" smtClean="0">
                <a:latin typeface="Bell MT" pitchFamily="18" charset="0"/>
              </a:rPr>
              <a:t>formülasyonuna</a:t>
            </a:r>
            <a:r>
              <a:rPr lang="tr-TR" sz="2400" dirty="0" smtClean="0">
                <a:latin typeface="Bell MT" pitchFamily="18" charset="0"/>
              </a:rPr>
              <a:t> ek olarak antropolojiye ikinci büyük tesiri, o zamana kadar açık ya da kapalı kabul görmüş bir tür ihtiyaca binaen bilen yani faydacı “ilkel” insan anlayışına meydan okumasıdır. </a:t>
            </a:r>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Strauss’un</a:t>
            </a:r>
            <a:r>
              <a:rPr lang="tr-TR" sz="2400" dirty="0" smtClean="0">
                <a:latin typeface="Bell MT" pitchFamily="18" charset="0"/>
              </a:rPr>
              <a:t> “ilkeli”, böyle söylemek onu mutlaka kızdırırdı, entelektüeldir, çevresini faydacı hasletlerle değil saf bir bilme ufku ile ölçer, biçer, sınıflandırır. Yaban Düşünce’nin başındaki rastlantılara bağlı olarak gelişen insan teknolojisi fikrine nasıl karşı çıktığına dikkat edin.   </a:t>
            </a:r>
            <a:endParaRPr lang="tr-TR" sz="2400" dirty="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fontScale="92500"/>
          </a:bodyPr>
          <a:lstStyle/>
          <a:p>
            <a:r>
              <a:rPr lang="tr-TR" sz="2400" dirty="0" smtClean="0">
                <a:latin typeface="Bell MT" pitchFamily="18" charset="0"/>
              </a:rPr>
              <a:t>Çekirdek ailenin temel akrabalık birimi olarak değerlendirilmesine karşı çıkışı da ufuk açıcıdır. Buna göre, evrensel </a:t>
            </a:r>
            <a:r>
              <a:rPr lang="tr-TR" sz="2400" dirty="0" err="1" smtClean="0">
                <a:latin typeface="Bell MT" pitchFamily="18" charset="0"/>
              </a:rPr>
              <a:t>ensest</a:t>
            </a:r>
            <a:r>
              <a:rPr lang="tr-TR" sz="2400" dirty="0" smtClean="0">
                <a:latin typeface="Bell MT" pitchFamily="18" charset="0"/>
              </a:rPr>
              <a:t> tabusunun kendi içerisinde yeniden üretim gerçekleştirmesine müsaade etmediği böyle bir birim yok olmaya mahkumdur. Bunun yerine kadın alınabilir ve kadın verilebilir diğer bir grup, soy gerekir. Bir erkek, kız kardeşi ve diğer gruba mensup bir erkek, eniştesi diyelim buna, </a:t>
            </a:r>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Strauss’a</a:t>
            </a:r>
            <a:r>
              <a:rPr lang="tr-TR" sz="2400" dirty="0" smtClean="0">
                <a:latin typeface="Bell MT" pitchFamily="18" charset="0"/>
              </a:rPr>
              <a:t> göre temel akrabalık birimini oluşturur. Kız kardeşini o gruba veren erkek uygun zamanda o gruptan kendisi için veya ileride oğlu için kadın alabilir. Sonradan feminist antropologlar bu kadın </a:t>
            </a:r>
            <a:r>
              <a:rPr lang="tr-TR" sz="2400" dirty="0" err="1" smtClean="0">
                <a:latin typeface="Bell MT" pitchFamily="18" charset="0"/>
              </a:rPr>
              <a:t>değiştokuşu</a:t>
            </a:r>
            <a:r>
              <a:rPr lang="tr-TR" sz="2400" dirty="0" smtClean="0">
                <a:latin typeface="Bell MT" pitchFamily="18" charset="0"/>
              </a:rPr>
              <a:t> teorisine karşı çıkıp erkek </a:t>
            </a:r>
            <a:r>
              <a:rPr lang="tr-TR" sz="2400" dirty="0" err="1" smtClean="0">
                <a:latin typeface="Bell MT" pitchFamily="18" charset="0"/>
              </a:rPr>
              <a:t>değiştokuşunun</a:t>
            </a:r>
            <a:r>
              <a:rPr lang="tr-TR" sz="2400" dirty="0" smtClean="0">
                <a:latin typeface="Bell MT" pitchFamily="18" charset="0"/>
              </a:rPr>
              <a:t> da olanaklı olduğu konusunda ısrar etmişlerdir. BU tartışmadan bağımsız sonuç ise ortadadır: Kuram yerinde ve işlemektedir.</a:t>
            </a:r>
            <a:endParaRPr lang="tr-TR" sz="2400" dirty="0">
              <a:latin typeface="Bell M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Pek çok değerli öteki görüşlerinin yanında bu </a:t>
            </a:r>
            <a:r>
              <a:rPr lang="tr-TR" sz="2400" dirty="0" smtClean="0">
                <a:latin typeface="Bell MT" pitchFamily="18" charset="0"/>
              </a:rPr>
              <a:t>ders kapsamında </a:t>
            </a:r>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Strauss’a</a:t>
            </a:r>
            <a:r>
              <a:rPr lang="tr-TR" sz="2400" dirty="0" smtClean="0">
                <a:latin typeface="Bell MT" pitchFamily="18" charset="0"/>
              </a:rPr>
              <a:t> ayırdığım son kısım ikili-zıtlıklar üzerine olacak. </a:t>
            </a:r>
            <a:r>
              <a:rPr lang="tr-TR" sz="2400" dirty="0" err="1" smtClean="0">
                <a:latin typeface="Bell MT" pitchFamily="18" charset="0"/>
              </a:rPr>
              <a:t>Durkheim’ın</a:t>
            </a:r>
            <a:r>
              <a:rPr lang="tr-TR" sz="2400" dirty="0" smtClean="0">
                <a:latin typeface="Bell MT" pitchFamily="18" charset="0"/>
              </a:rPr>
              <a:t> </a:t>
            </a:r>
            <a:r>
              <a:rPr lang="tr-TR" sz="2400" dirty="0" err="1" smtClean="0">
                <a:latin typeface="Bell MT" pitchFamily="18" charset="0"/>
              </a:rPr>
              <a:t>kutsalXanti</a:t>
            </a:r>
            <a:r>
              <a:rPr lang="tr-TR" sz="2400" dirty="0" smtClean="0">
                <a:latin typeface="Bell MT" pitchFamily="18" charset="0"/>
              </a:rPr>
              <a:t>-kutsal ikiliğini (ki bu </a:t>
            </a:r>
            <a:r>
              <a:rPr lang="tr-TR" sz="2400" dirty="0" err="1" smtClean="0">
                <a:latin typeface="Bell MT" pitchFamily="18" charset="0"/>
              </a:rPr>
              <a:t>Durkheimcı</a:t>
            </a:r>
            <a:r>
              <a:rPr lang="tr-TR" sz="2400" dirty="0" smtClean="0">
                <a:latin typeface="Bell MT" pitchFamily="18" charset="0"/>
              </a:rPr>
              <a:t> ikili sınıflamanın pek çok başka antropologa da yol gösterici olduğunu söylemek lazım) genişleterek </a:t>
            </a:r>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a:t>
            </a:r>
            <a:r>
              <a:rPr lang="tr-TR" sz="2400" dirty="0" smtClean="0">
                <a:latin typeface="Bell MT" pitchFamily="18" charset="0"/>
              </a:rPr>
              <a:t>, insani düşünmede zıtlıkların yerini araştırır. Aydınlık-karanlık, pişmiş-çiğ, kültür-doğa, erkek-kadın gibi birçok ikili zıtlık insani düşünme formunun içerisinde yapısal olarak kodludur. Karmaşık olarak birbirinin içerisine girer, alanlarını kaplarlar. </a:t>
            </a:r>
            <a:endParaRPr lang="tr-TR" sz="2400" dirty="0" smtClean="0">
              <a:latin typeface="Bell MT"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a:t>
            </a:r>
            <a:r>
              <a:rPr lang="tr-TR" sz="2400" b="1" dirty="0" smtClean="0">
                <a:latin typeface="Bell MT" pitchFamily="18" charset="0"/>
              </a:rPr>
              <a:t>okuma:</a:t>
            </a:r>
          </a:p>
          <a:p>
            <a:r>
              <a:rPr lang="tr-TR" sz="2400" dirty="0" err="1" smtClean="0">
                <a:latin typeface="Bell MT" pitchFamily="18" charset="0"/>
              </a:rPr>
              <a:t>Claude</a:t>
            </a:r>
            <a:r>
              <a:rPr lang="tr-TR" sz="2400" dirty="0" smtClean="0">
                <a:latin typeface="Bell MT" pitchFamily="18" charset="0"/>
              </a:rPr>
              <a:t> </a:t>
            </a:r>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a:t>
            </a:r>
            <a:r>
              <a:rPr lang="tr-TR" sz="2400" dirty="0" smtClean="0">
                <a:latin typeface="Bell MT" pitchFamily="18" charset="0"/>
              </a:rPr>
              <a:t>. </a:t>
            </a:r>
            <a:r>
              <a:rPr lang="tr-TR" sz="2400" i="1" dirty="0" smtClean="0">
                <a:latin typeface="Bell MT" pitchFamily="18" charset="0"/>
              </a:rPr>
              <a:t>Yaban Düşünce. </a:t>
            </a:r>
            <a:r>
              <a:rPr lang="tr-TR" sz="2400" dirty="0" smtClean="0">
                <a:latin typeface="Bell MT" pitchFamily="18" charset="0"/>
              </a:rPr>
              <a:t>Yapı Kredi Yayınları. </a:t>
            </a:r>
            <a:r>
              <a:rPr lang="tr-TR" sz="2400" smtClean="0">
                <a:latin typeface="Bell MT" pitchFamily="18" charset="0"/>
              </a:rPr>
              <a:t>(sonraki </a:t>
            </a:r>
            <a:r>
              <a:rPr lang="tr-TR" sz="2400" dirty="0" smtClean="0">
                <a:latin typeface="Bell MT" pitchFamily="18" charset="0"/>
              </a:rPr>
              <a:t>dört bölüm) (bu fevkalade zor metnin tamamının okunmasını bekliyorum. Ders okumalarınızı metnin zor olduğunu bilerek önceden yapmanız yerinde olacaktır).</a:t>
            </a:r>
            <a:endParaRPr lang="en-US" sz="2400" dirty="0" smtClean="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TotalTime>
  <Words>465</Words>
  <Application>Microsoft Office PowerPoint</Application>
  <PresentationFormat>Ekran Gösterisi (4:3)</PresentationFormat>
  <Paragraphs>15</Paragraphs>
  <Slides>6</Slides>
  <Notes>1</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6. konu</vt:lpstr>
      <vt:lpstr>6. hafta</vt:lpstr>
      <vt:lpstr>6. hafta</vt:lpstr>
      <vt:lpstr>6. hafta</vt:lpstr>
      <vt:lpstr>6. hafta</vt:lpstr>
      <vt:lpstr>6.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35</cp:revision>
  <dcterms:created xsi:type="dcterms:W3CDTF">2018-05-08T13:48:36Z</dcterms:created>
  <dcterms:modified xsi:type="dcterms:W3CDTF">2018-12-12T20:18:42Z</dcterms:modified>
</cp:coreProperties>
</file>