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3"/>
  </p:notesMasterIdLst>
  <p:sldIdLst>
    <p:sldId id="278" r:id="rId2"/>
    <p:sldId id="273" r:id="rId3"/>
    <p:sldId id="282" r:id="rId4"/>
    <p:sldId id="272" r:id="rId5"/>
    <p:sldId id="259" r:id="rId6"/>
    <p:sldId id="276" r:id="rId7"/>
    <p:sldId id="281" r:id="rId8"/>
    <p:sldId id="274" r:id="rId9"/>
    <p:sldId id="295" r:id="rId10"/>
    <p:sldId id="279" r:id="rId11"/>
    <p:sldId id="280" r:id="rId12"/>
    <p:sldId id="294" r:id="rId13"/>
    <p:sldId id="284" r:id="rId14"/>
    <p:sldId id="285" r:id="rId15"/>
    <p:sldId id="287" r:id="rId16"/>
    <p:sldId id="288" r:id="rId17"/>
    <p:sldId id="289" r:id="rId18"/>
    <p:sldId id="290" r:id="rId19"/>
    <p:sldId id="291" r:id="rId20"/>
    <p:sldId id="292" r:id="rId21"/>
    <p:sldId id="293" r:id="rId22"/>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0724"/>
    <a:srgbClr val="F21046"/>
    <a:srgbClr val="AF093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7" autoAdjust="0"/>
    <p:restoredTop sz="86444" autoAdjust="0"/>
  </p:normalViewPr>
  <p:slideViewPr>
    <p:cSldViewPr>
      <p:cViewPr>
        <p:scale>
          <a:sx n="70" d="100"/>
          <a:sy n="70" d="100"/>
        </p:scale>
        <p:origin x="-1164" y="-2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0BFC98-EC07-4CA0-925B-07FDA98CC147}" type="datetimeFigureOut">
              <a:rPr lang="tr-TR" smtClean="0"/>
              <a:pPr/>
              <a:t>16.04.2012</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833354-4DD7-4EC1-B2F2-8B39A3C17CD6}"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36833354-4DD7-4EC1-B2F2-8B39A3C17CD6}" type="slidenum">
              <a:rPr lang="tr-TR" smtClean="0"/>
              <a:pPr/>
              <a:t>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3175" y="4267200"/>
            <a:ext cx="9140825" cy="2590800"/>
            <a:chOff x="2" y="2688"/>
            <a:chExt cx="5758" cy="1632"/>
          </a:xfrm>
        </p:grpSpPr>
        <p:sp>
          <p:nvSpPr>
            <p:cNvPr id="5"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tr-T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tr-T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tr-T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p>
            </p:txBody>
          </p:sp>
          <p:sp>
            <p:nvSpPr>
              <p:cNvPr id="62"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tr-TR"/>
              </a:p>
            </p:txBody>
          </p:sp>
          <p:sp>
            <p:nvSpPr>
              <p:cNvPr id="63"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tr-TR"/>
              </a:p>
            </p:txBody>
          </p:sp>
          <p:sp>
            <p:nvSpPr>
              <p:cNvPr id="64"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p>
            </p:txBody>
          </p:sp>
          <p:sp>
            <p:nvSpPr>
              <p:cNvPr id="65"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tr-TR"/>
              </a:p>
            </p:txBody>
          </p:sp>
          <p:sp>
            <p:nvSpPr>
              <p:cNvPr id="66"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tr-T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tr-T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tr-T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tr-T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tr-T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tr-T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tr-T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tr-TR"/>
              </a:p>
            </p:txBody>
          </p:sp>
          <p:sp>
            <p:nvSpPr>
              <p:cNvPr id="47"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tr-TR"/>
              </a:p>
            </p:txBody>
          </p:sp>
          <p:sp>
            <p:nvSpPr>
              <p:cNvPr id="48"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tr-TR"/>
              </a:p>
            </p:txBody>
          </p:sp>
          <p:sp>
            <p:nvSpPr>
              <p:cNvPr id="49"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tr-TR"/>
              </a:p>
            </p:txBody>
          </p:sp>
          <p:sp>
            <p:nvSpPr>
              <p:cNvPr id="50"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tr-TR"/>
              </a:p>
            </p:txBody>
          </p:sp>
          <p:sp>
            <p:nvSpPr>
              <p:cNvPr id="51"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defRPr/>
                </a:pPr>
                <a:endParaRPr lang="tr-TR"/>
              </a:p>
            </p:txBody>
          </p:sp>
          <p:sp>
            <p:nvSpPr>
              <p:cNvPr id="52"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defRPr/>
                </a:pPr>
                <a:endParaRPr lang="tr-TR"/>
              </a:p>
            </p:txBody>
          </p:sp>
          <p:sp>
            <p:nvSpPr>
              <p:cNvPr id="53"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p>
            </p:txBody>
          </p:sp>
          <p:sp>
            <p:nvSpPr>
              <p:cNvPr id="54"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p>
            </p:txBody>
          </p:sp>
          <p:sp>
            <p:nvSpPr>
              <p:cNvPr id="55"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p>
            </p:txBody>
          </p:sp>
          <p:sp>
            <p:nvSpPr>
              <p:cNvPr id="56"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defRPr/>
                </a:pPr>
                <a:endParaRPr lang="tr-T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p>
            </p:txBody>
          </p:sp>
          <p:sp>
            <p:nvSpPr>
              <p:cNvPr id="23"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p>
            </p:txBody>
          </p:sp>
          <p:sp>
            <p:nvSpPr>
              <p:cNvPr id="24"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tr-TR"/>
              </a:p>
            </p:txBody>
          </p:sp>
          <p:sp>
            <p:nvSpPr>
              <p:cNvPr id="25"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p>
            </p:txBody>
          </p:sp>
          <p:sp>
            <p:nvSpPr>
              <p:cNvPr id="26"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p>
            </p:txBody>
          </p:sp>
          <p:sp>
            <p:nvSpPr>
              <p:cNvPr id="27"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p>
            </p:txBody>
          </p:sp>
          <p:sp>
            <p:nvSpPr>
              <p:cNvPr id="28"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p>
            </p:txBody>
          </p:sp>
          <p:sp>
            <p:nvSpPr>
              <p:cNvPr id="29" name="Freeform 43"/>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defRPr/>
                </a:pPr>
                <a:endParaRPr lang="tr-TR"/>
              </a:p>
            </p:txBody>
          </p:sp>
          <p:sp>
            <p:nvSpPr>
              <p:cNvPr id="30"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tr-TR"/>
              </a:p>
            </p:txBody>
          </p:sp>
          <p:sp>
            <p:nvSpPr>
              <p:cNvPr id="31"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p>
            </p:txBody>
          </p:sp>
          <p:sp>
            <p:nvSpPr>
              <p:cNvPr id="32"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tr-T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tr-T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tr-T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p>
            </p:txBody>
          </p:sp>
          <p:sp>
            <p:nvSpPr>
              <p:cNvPr id="11" name="Freeform 55"/>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p>
            </p:txBody>
          </p:sp>
          <p:sp>
            <p:nvSpPr>
              <p:cNvPr id="12" name="Freeform 56"/>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p>
            </p:txBody>
          </p:sp>
          <p:sp>
            <p:nvSpPr>
              <p:cNvPr id="13" name="Freeform 57"/>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p>
            </p:txBody>
          </p:sp>
          <p:sp>
            <p:nvSpPr>
              <p:cNvPr id="14" name="Freeform 58"/>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p>
            </p:txBody>
          </p:sp>
          <p:sp>
            <p:nvSpPr>
              <p:cNvPr id="15" name="Freeform 59"/>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p>
            </p:txBody>
          </p:sp>
          <p:sp>
            <p:nvSpPr>
              <p:cNvPr id="16" name="Freeform 60"/>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tr-T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tr-T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tr-T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tr-TR"/>
                </a:p>
              </p:txBody>
            </p:sp>
          </p:grpSp>
        </p:grpSp>
      </p:grpSp>
      <p:sp>
        <p:nvSpPr>
          <p:cNvPr id="168002"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tr-TR" smtClean="0"/>
              <a:t>Asıl başlık stili için tıklatın</a:t>
            </a:r>
            <a:endParaRPr lang="tr-TR"/>
          </a:p>
        </p:txBody>
      </p:sp>
      <p:sp>
        <p:nvSpPr>
          <p:cNvPr id="168003"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tr-TR" smtClean="0"/>
              <a:t>Asıl alt başlık stilini düzenlemek için tıklatın</a:t>
            </a:r>
            <a:endParaRPr lang="tr-TR"/>
          </a:p>
        </p:txBody>
      </p:sp>
      <p:sp>
        <p:nvSpPr>
          <p:cNvPr id="68" name="Rectangle 68"/>
          <p:cNvSpPr>
            <a:spLocks noGrp="1" noChangeArrowheads="1"/>
          </p:cNvSpPr>
          <p:nvPr>
            <p:ph type="dt" sz="quarter" idx="10"/>
          </p:nvPr>
        </p:nvSpPr>
        <p:spPr>
          <a:xfrm>
            <a:off x="457200" y="6248400"/>
            <a:ext cx="2133600" cy="457200"/>
          </a:xfrm>
        </p:spPr>
        <p:txBody>
          <a:bodyPr/>
          <a:lstStyle>
            <a:lvl1pPr>
              <a:defRPr smtClean="0"/>
            </a:lvl1pPr>
          </a:lstStyle>
          <a:p>
            <a:pPr>
              <a:defRPr/>
            </a:pPr>
            <a:endParaRPr lang="tr-TR"/>
          </a:p>
        </p:txBody>
      </p:sp>
      <p:sp>
        <p:nvSpPr>
          <p:cNvPr id="69" name="Rectangle 69"/>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tr-TR"/>
          </a:p>
        </p:txBody>
      </p:sp>
      <p:sp>
        <p:nvSpPr>
          <p:cNvPr id="70" name="Rectangle 70"/>
          <p:cNvSpPr>
            <a:spLocks noGrp="1" noChangeArrowheads="1"/>
          </p:cNvSpPr>
          <p:nvPr>
            <p:ph type="sldNum" sz="quarter" idx="12"/>
          </p:nvPr>
        </p:nvSpPr>
        <p:spPr>
          <a:xfrm>
            <a:off x="6553200" y="6248400"/>
            <a:ext cx="2133600" cy="457200"/>
          </a:xfrm>
        </p:spPr>
        <p:txBody>
          <a:bodyPr/>
          <a:lstStyle>
            <a:lvl1pPr>
              <a:defRPr smtClean="0"/>
            </a:lvl1pPr>
          </a:lstStyle>
          <a:p>
            <a:pPr>
              <a:defRPr/>
            </a:pPr>
            <a:fld id="{89BD6E27-7382-42CF-9D66-031CA55DCFB5}"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endParaRPr lang="tr-TR"/>
          </a:p>
        </p:txBody>
      </p:sp>
      <p:sp>
        <p:nvSpPr>
          <p:cNvPr id="5" name="Rectangle 70"/>
          <p:cNvSpPr>
            <a:spLocks noGrp="1" noChangeArrowheads="1"/>
          </p:cNvSpPr>
          <p:nvPr>
            <p:ph type="ftr" sz="quarter" idx="11"/>
          </p:nvPr>
        </p:nvSpPr>
        <p:spPr>
          <a:ln/>
        </p:spPr>
        <p:txBody>
          <a:bodyPr/>
          <a:lstStyle>
            <a:lvl1pPr>
              <a:defRPr/>
            </a:lvl1pPr>
          </a:lstStyle>
          <a:p>
            <a:pPr>
              <a:defRPr/>
            </a:pPr>
            <a:endParaRPr lang="tr-TR"/>
          </a:p>
        </p:txBody>
      </p:sp>
      <p:sp>
        <p:nvSpPr>
          <p:cNvPr id="6" name="Rectangle 71"/>
          <p:cNvSpPr>
            <a:spLocks noGrp="1" noChangeArrowheads="1"/>
          </p:cNvSpPr>
          <p:nvPr>
            <p:ph type="sldNum" sz="quarter" idx="12"/>
          </p:nvPr>
        </p:nvSpPr>
        <p:spPr>
          <a:ln/>
        </p:spPr>
        <p:txBody>
          <a:bodyPr/>
          <a:lstStyle>
            <a:lvl1pPr>
              <a:defRPr/>
            </a:lvl1pPr>
          </a:lstStyle>
          <a:p>
            <a:pPr>
              <a:defRPr/>
            </a:pPr>
            <a:fld id="{93AAED9A-610B-4F8F-AAEF-1E37136A6304}"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7813"/>
            <a:ext cx="2057400" cy="584835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7813"/>
            <a:ext cx="6019800" cy="58483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endParaRPr lang="tr-TR"/>
          </a:p>
        </p:txBody>
      </p:sp>
      <p:sp>
        <p:nvSpPr>
          <p:cNvPr id="5" name="Rectangle 70"/>
          <p:cNvSpPr>
            <a:spLocks noGrp="1" noChangeArrowheads="1"/>
          </p:cNvSpPr>
          <p:nvPr>
            <p:ph type="ftr" sz="quarter" idx="11"/>
          </p:nvPr>
        </p:nvSpPr>
        <p:spPr>
          <a:ln/>
        </p:spPr>
        <p:txBody>
          <a:bodyPr/>
          <a:lstStyle>
            <a:lvl1pPr>
              <a:defRPr/>
            </a:lvl1pPr>
          </a:lstStyle>
          <a:p>
            <a:pPr>
              <a:defRPr/>
            </a:pPr>
            <a:endParaRPr lang="tr-TR"/>
          </a:p>
        </p:txBody>
      </p:sp>
      <p:sp>
        <p:nvSpPr>
          <p:cNvPr id="6" name="Rectangle 71"/>
          <p:cNvSpPr>
            <a:spLocks noGrp="1" noChangeArrowheads="1"/>
          </p:cNvSpPr>
          <p:nvPr>
            <p:ph type="sldNum" sz="quarter" idx="12"/>
          </p:nvPr>
        </p:nvSpPr>
        <p:spPr>
          <a:ln/>
        </p:spPr>
        <p:txBody>
          <a:bodyPr/>
          <a:lstStyle>
            <a:lvl1pPr>
              <a:defRPr/>
            </a:lvl1pPr>
          </a:lstStyle>
          <a:p>
            <a:pPr>
              <a:defRPr/>
            </a:pPr>
            <a:fld id="{A983AF87-9834-468E-8772-304F6EEE90B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endParaRPr lang="tr-TR"/>
          </a:p>
        </p:txBody>
      </p:sp>
      <p:sp>
        <p:nvSpPr>
          <p:cNvPr id="5" name="Rectangle 70"/>
          <p:cNvSpPr>
            <a:spLocks noGrp="1" noChangeArrowheads="1"/>
          </p:cNvSpPr>
          <p:nvPr>
            <p:ph type="ftr" sz="quarter" idx="11"/>
          </p:nvPr>
        </p:nvSpPr>
        <p:spPr>
          <a:ln/>
        </p:spPr>
        <p:txBody>
          <a:bodyPr/>
          <a:lstStyle>
            <a:lvl1pPr>
              <a:defRPr/>
            </a:lvl1pPr>
          </a:lstStyle>
          <a:p>
            <a:pPr>
              <a:defRPr/>
            </a:pPr>
            <a:endParaRPr lang="tr-TR"/>
          </a:p>
        </p:txBody>
      </p:sp>
      <p:sp>
        <p:nvSpPr>
          <p:cNvPr id="6" name="Rectangle 71"/>
          <p:cNvSpPr>
            <a:spLocks noGrp="1" noChangeArrowheads="1"/>
          </p:cNvSpPr>
          <p:nvPr>
            <p:ph type="sldNum" sz="quarter" idx="12"/>
          </p:nvPr>
        </p:nvSpPr>
        <p:spPr>
          <a:ln/>
        </p:spPr>
        <p:txBody>
          <a:bodyPr/>
          <a:lstStyle>
            <a:lvl1pPr>
              <a:defRPr/>
            </a:lvl1pPr>
          </a:lstStyle>
          <a:p>
            <a:pPr>
              <a:defRPr/>
            </a:pPr>
            <a:fld id="{5C520504-0DC0-428A-9AC6-6BBECB06B02A}"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69"/>
          <p:cNvSpPr>
            <a:spLocks noGrp="1" noChangeArrowheads="1"/>
          </p:cNvSpPr>
          <p:nvPr>
            <p:ph type="dt" sz="half" idx="10"/>
          </p:nvPr>
        </p:nvSpPr>
        <p:spPr>
          <a:ln/>
        </p:spPr>
        <p:txBody>
          <a:bodyPr/>
          <a:lstStyle>
            <a:lvl1pPr>
              <a:defRPr/>
            </a:lvl1pPr>
          </a:lstStyle>
          <a:p>
            <a:pPr>
              <a:defRPr/>
            </a:pPr>
            <a:endParaRPr lang="tr-TR"/>
          </a:p>
        </p:txBody>
      </p:sp>
      <p:sp>
        <p:nvSpPr>
          <p:cNvPr id="5" name="Rectangle 70"/>
          <p:cNvSpPr>
            <a:spLocks noGrp="1" noChangeArrowheads="1"/>
          </p:cNvSpPr>
          <p:nvPr>
            <p:ph type="ftr" sz="quarter" idx="11"/>
          </p:nvPr>
        </p:nvSpPr>
        <p:spPr>
          <a:ln/>
        </p:spPr>
        <p:txBody>
          <a:bodyPr/>
          <a:lstStyle>
            <a:lvl1pPr>
              <a:defRPr/>
            </a:lvl1pPr>
          </a:lstStyle>
          <a:p>
            <a:pPr>
              <a:defRPr/>
            </a:pPr>
            <a:endParaRPr lang="tr-TR"/>
          </a:p>
        </p:txBody>
      </p:sp>
      <p:sp>
        <p:nvSpPr>
          <p:cNvPr id="6" name="Rectangle 71"/>
          <p:cNvSpPr>
            <a:spLocks noGrp="1" noChangeArrowheads="1"/>
          </p:cNvSpPr>
          <p:nvPr>
            <p:ph type="sldNum" sz="quarter" idx="12"/>
          </p:nvPr>
        </p:nvSpPr>
        <p:spPr>
          <a:ln/>
        </p:spPr>
        <p:txBody>
          <a:bodyPr/>
          <a:lstStyle>
            <a:lvl1pPr>
              <a:defRPr/>
            </a:lvl1pPr>
          </a:lstStyle>
          <a:p>
            <a:pPr>
              <a:defRPr/>
            </a:pPr>
            <a:fld id="{037D283E-7988-400C-8DE1-A9DE4DE77A55}"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69"/>
          <p:cNvSpPr>
            <a:spLocks noGrp="1" noChangeArrowheads="1"/>
          </p:cNvSpPr>
          <p:nvPr>
            <p:ph type="dt" sz="half" idx="10"/>
          </p:nvPr>
        </p:nvSpPr>
        <p:spPr>
          <a:ln/>
        </p:spPr>
        <p:txBody>
          <a:bodyPr/>
          <a:lstStyle>
            <a:lvl1pPr>
              <a:defRPr/>
            </a:lvl1pPr>
          </a:lstStyle>
          <a:p>
            <a:pPr>
              <a:defRPr/>
            </a:pPr>
            <a:endParaRPr lang="tr-TR"/>
          </a:p>
        </p:txBody>
      </p:sp>
      <p:sp>
        <p:nvSpPr>
          <p:cNvPr id="6" name="Rectangle 70"/>
          <p:cNvSpPr>
            <a:spLocks noGrp="1" noChangeArrowheads="1"/>
          </p:cNvSpPr>
          <p:nvPr>
            <p:ph type="ftr" sz="quarter" idx="11"/>
          </p:nvPr>
        </p:nvSpPr>
        <p:spPr>
          <a:ln/>
        </p:spPr>
        <p:txBody>
          <a:bodyPr/>
          <a:lstStyle>
            <a:lvl1pPr>
              <a:defRPr/>
            </a:lvl1pPr>
          </a:lstStyle>
          <a:p>
            <a:pPr>
              <a:defRPr/>
            </a:pPr>
            <a:endParaRPr lang="tr-TR"/>
          </a:p>
        </p:txBody>
      </p:sp>
      <p:sp>
        <p:nvSpPr>
          <p:cNvPr id="7" name="Rectangle 71"/>
          <p:cNvSpPr>
            <a:spLocks noGrp="1" noChangeArrowheads="1"/>
          </p:cNvSpPr>
          <p:nvPr>
            <p:ph type="sldNum" sz="quarter" idx="12"/>
          </p:nvPr>
        </p:nvSpPr>
        <p:spPr>
          <a:ln/>
        </p:spPr>
        <p:txBody>
          <a:bodyPr/>
          <a:lstStyle>
            <a:lvl1pPr>
              <a:defRPr/>
            </a:lvl1pPr>
          </a:lstStyle>
          <a:p>
            <a:pPr>
              <a:defRPr/>
            </a:pPr>
            <a:fld id="{8BC02001-8FC9-4932-98CF-0C4F74BE2CCA}"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69"/>
          <p:cNvSpPr>
            <a:spLocks noGrp="1" noChangeArrowheads="1"/>
          </p:cNvSpPr>
          <p:nvPr>
            <p:ph type="dt" sz="half" idx="10"/>
          </p:nvPr>
        </p:nvSpPr>
        <p:spPr>
          <a:ln/>
        </p:spPr>
        <p:txBody>
          <a:bodyPr/>
          <a:lstStyle>
            <a:lvl1pPr>
              <a:defRPr/>
            </a:lvl1pPr>
          </a:lstStyle>
          <a:p>
            <a:pPr>
              <a:defRPr/>
            </a:pPr>
            <a:endParaRPr lang="tr-TR"/>
          </a:p>
        </p:txBody>
      </p:sp>
      <p:sp>
        <p:nvSpPr>
          <p:cNvPr id="8" name="Rectangle 70"/>
          <p:cNvSpPr>
            <a:spLocks noGrp="1" noChangeArrowheads="1"/>
          </p:cNvSpPr>
          <p:nvPr>
            <p:ph type="ftr" sz="quarter" idx="11"/>
          </p:nvPr>
        </p:nvSpPr>
        <p:spPr>
          <a:ln/>
        </p:spPr>
        <p:txBody>
          <a:bodyPr/>
          <a:lstStyle>
            <a:lvl1pPr>
              <a:defRPr/>
            </a:lvl1pPr>
          </a:lstStyle>
          <a:p>
            <a:pPr>
              <a:defRPr/>
            </a:pPr>
            <a:endParaRPr lang="tr-TR"/>
          </a:p>
        </p:txBody>
      </p:sp>
      <p:sp>
        <p:nvSpPr>
          <p:cNvPr id="9" name="Rectangle 71"/>
          <p:cNvSpPr>
            <a:spLocks noGrp="1" noChangeArrowheads="1"/>
          </p:cNvSpPr>
          <p:nvPr>
            <p:ph type="sldNum" sz="quarter" idx="12"/>
          </p:nvPr>
        </p:nvSpPr>
        <p:spPr>
          <a:ln/>
        </p:spPr>
        <p:txBody>
          <a:bodyPr/>
          <a:lstStyle>
            <a:lvl1pPr>
              <a:defRPr/>
            </a:lvl1pPr>
          </a:lstStyle>
          <a:p>
            <a:pPr>
              <a:defRPr/>
            </a:pPr>
            <a:fld id="{1FA3E114-3180-4431-921B-FD08C4B39EC1}"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69"/>
          <p:cNvSpPr>
            <a:spLocks noGrp="1" noChangeArrowheads="1"/>
          </p:cNvSpPr>
          <p:nvPr>
            <p:ph type="dt" sz="half" idx="10"/>
          </p:nvPr>
        </p:nvSpPr>
        <p:spPr>
          <a:ln/>
        </p:spPr>
        <p:txBody>
          <a:bodyPr/>
          <a:lstStyle>
            <a:lvl1pPr>
              <a:defRPr/>
            </a:lvl1pPr>
          </a:lstStyle>
          <a:p>
            <a:pPr>
              <a:defRPr/>
            </a:pPr>
            <a:endParaRPr lang="tr-TR"/>
          </a:p>
        </p:txBody>
      </p:sp>
      <p:sp>
        <p:nvSpPr>
          <p:cNvPr id="4" name="Rectangle 70"/>
          <p:cNvSpPr>
            <a:spLocks noGrp="1" noChangeArrowheads="1"/>
          </p:cNvSpPr>
          <p:nvPr>
            <p:ph type="ftr" sz="quarter" idx="11"/>
          </p:nvPr>
        </p:nvSpPr>
        <p:spPr>
          <a:ln/>
        </p:spPr>
        <p:txBody>
          <a:bodyPr/>
          <a:lstStyle>
            <a:lvl1pPr>
              <a:defRPr/>
            </a:lvl1pPr>
          </a:lstStyle>
          <a:p>
            <a:pPr>
              <a:defRPr/>
            </a:pPr>
            <a:endParaRPr lang="tr-TR"/>
          </a:p>
        </p:txBody>
      </p:sp>
      <p:sp>
        <p:nvSpPr>
          <p:cNvPr id="5" name="Rectangle 71"/>
          <p:cNvSpPr>
            <a:spLocks noGrp="1" noChangeArrowheads="1"/>
          </p:cNvSpPr>
          <p:nvPr>
            <p:ph type="sldNum" sz="quarter" idx="12"/>
          </p:nvPr>
        </p:nvSpPr>
        <p:spPr>
          <a:ln/>
        </p:spPr>
        <p:txBody>
          <a:bodyPr/>
          <a:lstStyle>
            <a:lvl1pPr>
              <a:defRPr/>
            </a:lvl1pPr>
          </a:lstStyle>
          <a:p>
            <a:pPr>
              <a:defRPr/>
            </a:pPr>
            <a:fld id="{D033D7E7-8AC9-4DFD-A7E8-8E2B956A4C9B}"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a:defRPr/>
            </a:pPr>
            <a:endParaRPr lang="tr-TR"/>
          </a:p>
        </p:txBody>
      </p:sp>
      <p:sp>
        <p:nvSpPr>
          <p:cNvPr id="3" name="Rectangle 70"/>
          <p:cNvSpPr>
            <a:spLocks noGrp="1" noChangeArrowheads="1"/>
          </p:cNvSpPr>
          <p:nvPr>
            <p:ph type="ftr" sz="quarter" idx="11"/>
          </p:nvPr>
        </p:nvSpPr>
        <p:spPr>
          <a:ln/>
        </p:spPr>
        <p:txBody>
          <a:bodyPr/>
          <a:lstStyle>
            <a:lvl1pPr>
              <a:defRPr/>
            </a:lvl1pPr>
          </a:lstStyle>
          <a:p>
            <a:pPr>
              <a:defRPr/>
            </a:pPr>
            <a:endParaRPr lang="tr-TR"/>
          </a:p>
        </p:txBody>
      </p:sp>
      <p:sp>
        <p:nvSpPr>
          <p:cNvPr id="4" name="Rectangle 71"/>
          <p:cNvSpPr>
            <a:spLocks noGrp="1" noChangeArrowheads="1"/>
          </p:cNvSpPr>
          <p:nvPr>
            <p:ph type="sldNum" sz="quarter" idx="12"/>
          </p:nvPr>
        </p:nvSpPr>
        <p:spPr>
          <a:ln/>
        </p:spPr>
        <p:txBody>
          <a:bodyPr/>
          <a:lstStyle>
            <a:lvl1pPr>
              <a:defRPr/>
            </a:lvl1pPr>
          </a:lstStyle>
          <a:p>
            <a:pPr>
              <a:defRPr/>
            </a:pPr>
            <a:fld id="{27C0CD2A-3980-4C68-9D0E-9674221D7C5B}"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69"/>
          <p:cNvSpPr>
            <a:spLocks noGrp="1" noChangeArrowheads="1"/>
          </p:cNvSpPr>
          <p:nvPr>
            <p:ph type="dt" sz="half" idx="10"/>
          </p:nvPr>
        </p:nvSpPr>
        <p:spPr>
          <a:ln/>
        </p:spPr>
        <p:txBody>
          <a:bodyPr/>
          <a:lstStyle>
            <a:lvl1pPr>
              <a:defRPr/>
            </a:lvl1pPr>
          </a:lstStyle>
          <a:p>
            <a:pPr>
              <a:defRPr/>
            </a:pPr>
            <a:endParaRPr lang="tr-TR"/>
          </a:p>
        </p:txBody>
      </p:sp>
      <p:sp>
        <p:nvSpPr>
          <p:cNvPr id="6" name="Rectangle 70"/>
          <p:cNvSpPr>
            <a:spLocks noGrp="1" noChangeArrowheads="1"/>
          </p:cNvSpPr>
          <p:nvPr>
            <p:ph type="ftr" sz="quarter" idx="11"/>
          </p:nvPr>
        </p:nvSpPr>
        <p:spPr>
          <a:ln/>
        </p:spPr>
        <p:txBody>
          <a:bodyPr/>
          <a:lstStyle>
            <a:lvl1pPr>
              <a:defRPr/>
            </a:lvl1pPr>
          </a:lstStyle>
          <a:p>
            <a:pPr>
              <a:defRPr/>
            </a:pPr>
            <a:endParaRPr lang="tr-TR"/>
          </a:p>
        </p:txBody>
      </p:sp>
      <p:sp>
        <p:nvSpPr>
          <p:cNvPr id="7" name="Rectangle 71"/>
          <p:cNvSpPr>
            <a:spLocks noGrp="1" noChangeArrowheads="1"/>
          </p:cNvSpPr>
          <p:nvPr>
            <p:ph type="sldNum" sz="quarter" idx="12"/>
          </p:nvPr>
        </p:nvSpPr>
        <p:spPr>
          <a:ln/>
        </p:spPr>
        <p:txBody>
          <a:bodyPr/>
          <a:lstStyle>
            <a:lvl1pPr>
              <a:defRPr/>
            </a:lvl1pPr>
          </a:lstStyle>
          <a:p>
            <a:pPr>
              <a:defRPr/>
            </a:pPr>
            <a:fld id="{F867276D-E82D-4E0B-9EED-1757A111DAB3}"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69"/>
          <p:cNvSpPr>
            <a:spLocks noGrp="1" noChangeArrowheads="1"/>
          </p:cNvSpPr>
          <p:nvPr>
            <p:ph type="dt" sz="half" idx="10"/>
          </p:nvPr>
        </p:nvSpPr>
        <p:spPr>
          <a:ln/>
        </p:spPr>
        <p:txBody>
          <a:bodyPr/>
          <a:lstStyle>
            <a:lvl1pPr>
              <a:defRPr/>
            </a:lvl1pPr>
          </a:lstStyle>
          <a:p>
            <a:pPr>
              <a:defRPr/>
            </a:pPr>
            <a:endParaRPr lang="tr-TR"/>
          </a:p>
        </p:txBody>
      </p:sp>
      <p:sp>
        <p:nvSpPr>
          <p:cNvPr id="6" name="Rectangle 70"/>
          <p:cNvSpPr>
            <a:spLocks noGrp="1" noChangeArrowheads="1"/>
          </p:cNvSpPr>
          <p:nvPr>
            <p:ph type="ftr" sz="quarter" idx="11"/>
          </p:nvPr>
        </p:nvSpPr>
        <p:spPr>
          <a:ln/>
        </p:spPr>
        <p:txBody>
          <a:bodyPr/>
          <a:lstStyle>
            <a:lvl1pPr>
              <a:defRPr/>
            </a:lvl1pPr>
          </a:lstStyle>
          <a:p>
            <a:pPr>
              <a:defRPr/>
            </a:pPr>
            <a:endParaRPr lang="tr-TR"/>
          </a:p>
        </p:txBody>
      </p:sp>
      <p:sp>
        <p:nvSpPr>
          <p:cNvPr id="7" name="Rectangle 71"/>
          <p:cNvSpPr>
            <a:spLocks noGrp="1" noChangeArrowheads="1"/>
          </p:cNvSpPr>
          <p:nvPr>
            <p:ph type="sldNum" sz="quarter" idx="12"/>
          </p:nvPr>
        </p:nvSpPr>
        <p:spPr>
          <a:ln/>
        </p:spPr>
        <p:txBody>
          <a:bodyPr/>
          <a:lstStyle>
            <a:lvl1pPr>
              <a:defRPr/>
            </a:lvl1pPr>
          </a:lstStyle>
          <a:p>
            <a:pPr>
              <a:defRPr/>
            </a:pPr>
            <a:fld id="{29CD26BE-A47C-484B-AA7F-CF685E5C2367}"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6914"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pPr>
              <a:defRPr/>
            </a:pPr>
            <a:endParaRPr lang="tr-TR"/>
          </a:p>
        </p:txBody>
      </p:sp>
      <p:grpSp>
        <p:nvGrpSpPr>
          <p:cNvPr id="1027" name="Group 3"/>
          <p:cNvGrpSpPr>
            <a:grpSpLocks/>
          </p:cNvGrpSpPr>
          <p:nvPr/>
        </p:nvGrpSpPr>
        <p:grpSpPr bwMode="auto">
          <a:xfrm>
            <a:off x="3175" y="4267200"/>
            <a:ext cx="9140825" cy="2590800"/>
            <a:chOff x="2" y="2688"/>
            <a:chExt cx="5758" cy="1632"/>
          </a:xfrm>
        </p:grpSpPr>
        <p:sp>
          <p:nvSpPr>
            <p:cNvPr id="166916" name="Freeform 4"/>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p>
          </p:txBody>
        </p:sp>
        <p:grpSp>
          <p:nvGrpSpPr>
            <p:cNvPr id="1034" name="Group 5"/>
            <p:cNvGrpSpPr>
              <a:grpSpLocks/>
            </p:cNvGrpSpPr>
            <p:nvPr userDrawn="1"/>
          </p:nvGrpSpPr>
          <p:grpSpPr bwMode="auto">
            <a:xfrm>
              <a:off x="3528" y="3715"/>
              <a:ext cx="792" cy="521"/>
              <a:chOff x="3527" y="3715"/>
              <a:chExt cx="792" cy="521"/>
            </a:xfrm>
          </p:grpSpPr>
          <p:sp>
            <p:nvSpPr>
              <p:cNvPr id="166918"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tr-TR"/>
              </a:p>
            </p:txBody>
          </p:sp>
          <p:sp>
            <p:nvSpPr>
              <p:cNvPr id="166919"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tr-TR"/>
              </a:p>
            </p:txBody>
          </p:sp>
          <p:sp>
            <p:nvSpPr>
              <p:cNvPr id="166920"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p>
            </p:txBody>
          </p:sp>
          <p:sp>
            <p:nvSpPr>
              <p:cNvPr id="166921"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tr-TR"/>
              </a:p>
            </p:txBody>
          </p:sp>
          <p:sp>
            <p:nvSpPr>
              <p:cNvPr id="166922"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p>
            </p:txBody>
          </p:sp>
          <p:sp>
            <p:nvSpPr>
              <p:cNvPr id="166923"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tr-TR"/>
              </a:p>
            </p:txBody>
          </p:sp>
          <p:sp>
            <p:nvSpPr>
              <p:cNvPr id="166924"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tr-TR"/>
              </a:p>
            </p:txBody>
          </p:sp>
          <p:sp>
            <p:nvSpPr>
              <p:cNvPr id="166925"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p>
            </p:txBody>
          </p:sp>
          <p:sp>
            <p:nvSpPr>
              <p:cNvPr id="166926"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tr-TR"/>
              </a:p>
            </p:txBody>
          </p:sp>
          <p:sp>
            <p:nvSpPr>
              <p:cNvPr id="166927"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tr-TR"/>
              </a:p>
            </p:txBody>
          </p:sp>
          <p:sp>
            <p:nvSpPr>
              <p:cNvPr id="166928"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p>
            </p:txBody>
          </p:sp>
        </p:grpSp>
        <p:grpSp>
          <p:nvGrpSpPr>
            <p:cNvPr id="1035" name="Group 17"/>
            <p:cNvGrpSpPr>
              <a:grpSpLocks/>
            </p:cNvGrpSpPr>
            <p:nvPr userDrawn="1"/>
          </p:nvGrpSpPr>
          <p:grpSpPr bwMode="auto">
            <a:xfrm>
              <a:off x="1776" y="3631"/>
              <a:ext cx="1626" cy="683"/>
              <a:chOff x="1776" y="3631"/>
              <a:chExt cx="1626" cy="683"/>
            </a:xfrm>
          </p:grpSpPr>
          <p:sp>
            <p:nvSpPr>
              <p:cNvPr id="166930"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tr-TR"/>
              </a:p>
            </p:txBody>
          </p:sp>
          <p:sp>
            <p:nvSpPr>
              <p:cNvPr id="166931"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tr-TR"/>
              </a:p>
            </p:txBody>
          </p:sp>
          <p:sp>
            <p:nvSpPr>
              <p:cNvPr id="166932"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tr-TR"/>
              </a:p>
            </p:txBody>
          </p:sp>
          <p:sp>
            <p:nvSpPr>
              <p:cNvPr id="166933"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tr-TR"/>
              </a:p>
            </p:txBody>
          </p:sp>
          <p:sp>
            <p:nvSpPr>
              <p:cNvPr id="166934"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p>
            </p:txBody>
          </p:sp>
          <p:sp>
            <p:nvSpPr>
              <p:cNvPr id="166935"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tr-TR"/>
              </a:p>
            </p:txBody>
          </p:sp>
          <p:sp>
            <p:nvSpPr>
              <p:cNvPr id="166936"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tr-TR"/>
              </a:p>
            </p:txBody>
          </p:sp>
          <p:sp>
            <p:nvSpPr>
              <p:cNvPr id="166937"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tr-TR"/>
              </a:p>
            </p:txBody>
          </p:sp>
          <p:sp>
            <p:nvSpPr>
              <p:cNvPr id="166938"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tr-TR"/>
              </a:p>
            </p:txBody>
          </p:sp>
          <p:sp>
            <p:nvSpPr>
              <p:cNvPr id="166939"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tr-TR"/>
              </a:p>
            </p:txBody>
          </p:sp>
          <p:sp>
            <p:nvSpPr>
              <p:cNvPr id="166940"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tr-TR"/>
              </a:p>
            </p:txBody>
          </p:sp>
          <p:sp>
            <p:nvSpPr>
              <p:cNvPr id="166941"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tr-TR"/>
              </a:p>
            </p:txBody>
          </p:sp>
          <p:sp>
            <p:nvSpPr>
              <p:cNvPr id="166942" name="Freeform 30"/>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defRPr/>
                </a:pPr>
                <a:endParaRPr lang="tr-TR"/>
              </a:p>
            </p:txBody>
          </p:sp>
          <p:sp>
            <p:nvSpPr>
              <p:cNvPr id="166943" name="Freeform 31"/>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defRPr/>
                </a:pPr>
                <a:endParaRPr lang="tr-TR"/>
              </a:p>
            </p:txBody>
          </p:sp>
          <p:sp>
            <p:nvSpPr>
              <p:cNvPr id="166944"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p>
            </p:txBody>
          </p:sp>
          <p:sp>
            <p:nvSpPr>
              <p:cNvPr id="166945"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p>
            </p:txBody>
          </p:sp>
          <p:sp>
            <p:nvSpPr>
              <p:cNvPr id="166946"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p>
            </p:txBody>
          </p:sp>
          <p:sp>
            <p:nvSpPr>
              <p:cNvPr id="166947" name="Freeform 35"/>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defRPr/>
                </a:pPr>
                <a:endParaRPr lang="tr-TR"/>
              </a:p>
            </p:txBody>
          </p:sp>
        </p:grpSp>
        <p:grpSp>
          <p:nvGrpSpPr>
            <p:cNvPr id="1036" name="Group 36"/>
            <p:cNvGrpSpPr>
              <a:grpSpLocks/>
            </p:cNvGrpSpPr>
            <p:nvPr userDrawn="1"/>
          </p:nvGrpSpPr>
          <p:grpSpPr bwMode="auto">
            <a:xfrm>
              <a:off x="4128" y="3360"/>
              <a:ext cx="1351" cy="821"/>
              <a:chOff x="4128" y="3360"/>
              <a:chExt cx="1351" cy="821"/>
            </a:xfrm>
          </p:grpSpPr>
          <p:sp>
            <p:nvSpPr>
              <p:cNvPr id="166949"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p>
            </p:txBody>
          </p:sp>
          <p:sp>
            <p:nvSpPr>
              <p:cNvPr id="166950"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p>
            </p:txBody>
          </p:sp>
          <p:sp>
            <p:nvSpPr>
              <p:cNvPr id="166951"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tr-TR"/>
              </a:p>
            </p:txBody>
          </p:sp>
          <p:sp>
            <p:nvSpPr>
              <p:cNvPr id="166952"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p>
            </p:txBody>
          </p:sp>
          <p:sp>
            <p:nvSpPr>
              <p:cNvPr id="166953"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p>
            </p:txBody>
          </p:sp>
          <p:sp>
            <p:nvSpPr>
              <p:cNvPr id="166954"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p>
            </p:txBody>
          </p:sp>
          <p:sp>
            <p:nvSpPr>
              <p:cNvPr id="166955"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p>
            </p:txBody>
          </p:sp>
          <p:sp>
            <p:nvSpPr>
              <p:cNvPr id="166956" name="Freeform 44"/>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defRPr/>
                </a:pPr>
                <a:endParaRPr lang="tr-TR"/>
              </a:p>
            </p:txBody>
          </p:sp>
          <p:sp>
            <p:nvSpPr>
              <p:cNvPr id="166957"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tr-TR"/>
              </a:p>
            </p:txBody>
          </p:sp>
          <p:sp>
            <p:nvSpPr>
              <p:cNvPr id="166958"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p>
            </p:txBody>
          </p:sp>
          <p:sp>
            <p:nvSpPr>
              <p:cNvPr id="166959"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p>
            </p:txBody>
          </p:sp>
          <p:sp>
            <p:nvSpPr>
              <p:cNvPr id="166960"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tr-TR"/>
              </a:p>
            </p:txBody>
          </p:sp>
          <p:sp>
            <p:nvSpPr>
              <p:cNvPr id="166961"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tr-TR"/>
              </a:p>
            </p:txBody>
          </p:sp>
          <p:sp>
            <p:nvSpPr>
              <p:cNvPr id="166962"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p>
            </p:txBody>
          </p:sp>
          <p:sp>
            <p:nvSpPr>
              <p:cNvPr id="166963"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p>
            </p:txBody>
          </p:sp>
          <p:sp>
            <p:nvSpPr>
              <p:cNvPr id="166964"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p>
            </p:txBody>
          </p:sp>
          <p:sp>
            <p:nvSpPr>
              <p:cNvPr id="166965"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tr-TR"/>
              </a:p>
            </p:txBody>
          </p:sp>
        </p:grpSp>
        <p:grpSp>
          <p:nvGrpSpPr>
            <p:cNvPr id="1037" name="Group 54"/>
            <p:cNvGrpSpPr>
              <a:grpSpLocks/>
            </p:cNvGrpSpPr>
            <p:nvPr userDrawn="1"/>
          </p:nvGrpSpPr>
          <p:grpSpPr bwMode="auto">
            <a:xfrm>
              <a:off x="5280" y="3024"/>
              <a:ext cx="425" cy="258"/>
              <a:chOff x="5280" y="3024"/>
              <a:chExt cx="425" cy="258"/>
            </a:xfrm>
          </p:grpSpPr>
          <p:sp>
            <p:nvSpPr>
              <p:cNvPr id="166967" name="Freeform 55"/>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p>
            </p:txBody>
          </p:sp>
          <p:sp>
            <p:nvSpPr>
              <p:cNvPr id="166968" name="Freeform 56"/>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p>
            </p:txBody>
          </p:sp>
          <p:sp>
            <p:nvSpPr>
              <p:cNvPr id="166969" name="Freeform 57"/>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p>
            </p:txBody>
          </p:sp>
          <p:sp>
            <p:nvSpPr>
              <p:cNvPr id="166970" name="Freeform 58"/>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p>
            </p:txBody>
          </p:sp>
          <p:sp>
            <p:nvSpPr>
              <p:cNvPr id="166971" name="Freeform 59"/>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p>
            </p:txBody>
          </p:sp>
          <p:sp>
            <p:nvSpPr>
              <p:cNvPr id="166972" name="Freeform 60"/>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p>
            </p:txBody>
          </p:sp>
          <p:sp>
            <p:nvSpPr>
              <p:cNvPr id="166973" name="Freeform 61"/>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p>
            </p:txBody>
          </p:sp>
          <p:grpSp>
            <p:nvGrpSpPr>
              <p:cNvPr id="1045" name="Group 62"/>
              <p:cNvGrpSpPr>
                <a:grpSpLocks/>
              </p:cNvGrpSpPr>
              <p:nvPr/>
            </p:nvGrpSpPr>
            <p:grpSpPr bwMode="auto">
              <a:xfrm>
                <a:off x="5381" y="3085"/>
                <a:ext cx="227" cy="132"/>
                <a:chOff x="5381" y="3085"/>
                <a:chExt cx="227" cy="132"/>
              </a:xfrm>
            </p:grpSpPr>
            <p:sp>
              <p:nvSpPr>
                <p:cNvPr id="166975"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tr-TR"/>
                </a:p>
              </p:txBody>
            </p:sp>
            <p:sp>
              <p:nvSpPr>
                <p:cNvPr id="166976"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tr-TR"/>
                </a:p>
              </p:txBody>
            </p:sp>
            <p:sp>
              <p:nvSpPr>
                <p:cNvPr id="166977"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tr-TR"/>
                </a:p>
              </p:txBody>
            </p:sp>
            <p:sp>
              <p:nvSpPr>
                <p:cNvPr id="166978"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tr-TR"/>
                </a:p>
              </p:txBody>
            </p:sp>
          </p:grpSp>
        </p:grpSp>
      </p:grpSp>
      <p:sp>
        <p:nvSpPr>
          <p:cNvPr id="166979"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tr-TR" smtClean="0"/>
              <a:t>Asıl başlık stili için tıklatın</a:t>
            </a:r>
          </a:p>
        </p:txBody>
      </p:sp>
      <p:sp>
        <p:nvSpPr>
          <p:cNvPr id="166980"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66981"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effectLst>
                  <a:outerShdw blurRad="38100" dist="38100" dir="2700000" algn="tl">
                    <a:srgbClr val="FFFFFF"/>
                  </a:outerShdw>
                </a:effectLst>
              </a:defRPr>
            </a:lvl1pPr>
          </a:lstStyle>
          <a:p>
            <a:pPr>
              <a:defRPr/>
            </a:pPr>
            <a:endParaRPr lang="tr-TR"/>
          </a:p>
        </p:txBody>
      </p:sp>
      <p:sp>
        <p:nvSpPr>
          <p:cNvPr id="166982"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effectLst>
                  <a:outerShdw blurRad="38100" dist="38100" dir="2700000" algn="tl">
                    <a:srgbClr val="FFFFFF"/>
                  </a:outerShdw>
                </a:effectLst>
              </a:defRPr>
            </a:lvl1pPr>
          </a:lstStyle>
          <a:p>
            <a:pPr>
              <a:defRPr/>
            </a:pPr>
            <a:endParaRPr lang="tr-TR"/>
          </a:p>
        </p:txBody>
      </p:sp>
      <p:sp>
        <p:nvSpPr>
          <p:cNvPr id="166983"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effectLst>
                  <a:outerShdw blurRad="38100" dist="38100" dir="2700000" algn="tl">
                    <a:srgbClr val="FFFFFF"/>
                  </a:outerShdw>
                </a:effectLst>
              </a:defRPr>
            </a:lvl1pPr>
          </a:lstStyle>
          <a:p>
            <a:pPr>
              <a:defRPr/>
            </a:pPr>
            <a:fld id="{D161DCA7-F79A-4D68-B2B5-DAAB019C368A}"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827"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iming>
    <p:tnLst>
      <p:par>
        <p:cTn id="1" dur="indefinite" restart="never" nodeType="tmRoot"/>
      </p:par>
    </p:tnLst>
  </p:timing>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1" fontAlgn="base" hangingPunct="1">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FFFFFF"/>
            </a:outerShdw>
          </a:effectLst>
          <a:latin typeface="+mn-lt"/>
          <a:ea typeface="+mn-ea"/>
          <a:cs typeface="+mn-cs"/>
        </a:defRPr>
      </a:lvl1pPr>
      <a:lvl2pPr marL="742950" indent="-285750" algn="l" rtl="0" eaLnBrk="1" fontAlgn="base" hangingPunct="1">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FFFFFF"/>
            </a:outerShdw>
          </a:effectLst>
          <a:latin typeface="+mn-lt"/>
          <a:cs typeface="+mn-cs"/>
        </a:defRPr>
      </a:lvl2pPr>
      <a:lvl3pPr marL="1143000" indent="-228600" algn="l" rtl="0" eaLnBrk="1" fontAlgn="base" hangingPunct="1">
        <a:spcBef>
          <a:spcPct val="20000"/>
        </a:spcBef>
        <a:spcAft>
          <a:spcPct val="0"/>
        </a:spcAft>
        <a:buClr>
          <a:schemeClr val="accent2"/>
        </a:buClr>
        <a:buChar char="•"/>
        <a:defRPr sz="2400">
          <a:solidFill>
            <a:schemeClr val="tx1"/>
          </a:solidFill>
          <a:effectLst>
            <a:outerShdw blurRad="38100" dist="38100" dir="2700000" algn="tl">
              <a:srgbClr val="FFFFFF"/>
            </a:outerShdw>
          </a:effectLst>
          <a:latin typeface="+mn-lt"/>
          <a:cs typeface="+mn-cs"/>
        </a:defRPr>
      </a:lvl3pPr>
      <a:lvl4pPr marL="1600200" indent="-228600" algn="l" rtl="0" eaLnBrk="1" fontAlgn="base" hangingPunct="1">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FFFFFF"/>
            </a:outerShdw>
          </a:effectLst>
          <a:latin typeface="+mn-lt"/>
          <a:cs typeface="+mn-cs"/>
        </a:defRPr>
      </a:lvl4pPr>
      <a:lvl5pPr marL="20574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FFFFFF"/>
            </a:outerShdw>
          </a:effectLst>
          <a:latin typeface="+mn-lt"/>
          <a:cs typeface="+mn-cs"/>
        </a:defRPr>
      </a:lvl5pPr>
      <a:lvl6pPr marL="25146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FFFFFF"/>
            </a:outerShdw>
          </a:effectLst>
          <a:latin typeface="+mn-lt"/>
          <a:cs typeface="+mn-cs"/>
        </a:defRPr>
      </a:lvl6pPr>
      <a:lvl7pPr marL="29718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FFFFFF"/>
            </a:outerShdw>
          </a:effectLst>
          <a:latin typeface="+mn-lt"/>
          <a:cs typeface="+mn-cs"/>
        </a:defRPr>
      </a:lvl7pPr>
      <a:lvl8pPr marL="34290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FFFFFF"/>
            </a:outerShdw>
          </a:effectLst>
          <a:latin typeface="+mn-lt"/>
          <a:cs typeface="+mn-cs"/>
        </a:defRPr>
      </a:lvl8pPr>
      <a:lvl9pPr marL="38862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FFFFFF"/>
            </a:outerShdw>
          </a:effectLst>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dirty="0" smtClean="0">
                <a:solidFill>
                  <a:srgbClr val="FF0000"/>
                </a:solidFill>
              </a:rPr>
              <a:t>KIRAAT İLMİNİN DOĞUŞU </a:t>
            </a:r>
            <a:endParaRPr lang="tr-TR" sz="3600" dirty="0">
              <a:solidFill>
                <a:srgbClr val="FF0000"/>
              </a:solidFill>
            </a:endParaRPr>
          </a:p>
        </p:txBody>
      </p:sp>
      <p:sp>
        <p:nvSpPr>
          <p:cNvPr id="3" name="2 İçerik Yer Tutucusu"/>
          <p:cNvSpPr>
            <a:spLocks noGrp="1"/>
          </p:cNvSpPr>
          <p:nvPr>
            <p:ph idx="1"/>
          </p:nvPr>
        </p:nvSpPr>
        <p:spPr/>
        <p:txBody>
          <a:bodyPr/>
          <a:lstStyle/>
          <a:p>
            <a:r>
              <a:rPr lang="tr-TR" sz="1800" dirty="0" smtClean="0"/>
              <a:t>Mushafların noktasız ve harekesiz olması </a:t>
            </a:r>
          </a:p>
          <a:p>
            <a:r>
              <a:rPr lang="tr-TR" sz="1800" dirty="0" smtClean="0"/>
              <a:t>Kelimelerin yazılış şekilleri değişik kıraat vecihlerine elverişli olması</a:t>
            </a:r>
          </a:p>
          <a:p>
            <a:r>
              <a:rPr lang="tr-TR" sz="1800" dirty="0" err="1" smtClean="0"/>
              <a:t>Kur’an</a:t>
            </a:r>
            <a:r>
              <a:rPr lang="tr-TR" sz="1800" dirty="0" smtClean="0"/>
              <a:t>’ </a:t>
            </a:r>
            <a:r>
              <a:rPr lang="tr-TR" sz="1800" dirty="0" err="1" smtClean="0"/>
              <a:t>ın</a:t>
            </a:r>
            <a:r>
              <a:rPr lang="tr-TR" sz="1800" dirty="0" smtClean="0"/>
              <a:t> yedi harf üzere indirilmesi ve onun kolay geldiği şekliyle okunmasına ruhsat verilmesi</a:t>
            </a:r>
          </a:p>
          <a:p>
            <a:r>
              <a:rPr lang="tr-TR" sz="1800" dirty="0" smtClean="0"/>
              <a:t>Gerek bizzat Hz. peygamberden öğrenilen gerekse onunun onayladığı kabul edilen farklı kıraat şekilleri sahabeden sonra Tabiin ve </a:t>
            </a:r>
            <a:r>
              <a:rPr lang="tr-TR" sz="1800" dirty="0" err="1" smtClean="0"/>
              <a:t>Etbau’t</a:t>
            </a:r>
            <a:r>
              <a:rPr lang="tr-TR" sz="1800" dirty="0" smtClean="0"/>
              <a:t> Tabiin döneminde de aynı şekilde devam etti </a:t>
            </a:r>
          </a:p>
          <a:p>
            <a:r>
              <a:rPr lang="tr-TR" sz="1800" b="1" dirty="0" smtClean="0">
                <a:solidFill>
                  <a:srgbClr val="FF0000"/>
                </a:solidFill>
              </a:rPr>
              <a:t>Tedvin  Dönemi </a:t>
            </a:r>
          </a:p>
          <a:p>
            <a:r>
              <a:rPr lang="tr-TR" sz="1800" b="1" dirty="0" smtClean="0"/>
              <a:t>Hicri III. Asır  kıraatlerin yediye tahsisi</a:t>
            </a:r>
          </a:p>
          <a:p>
            <a:r>
              <a:rPr lang="tr-TR" sz="1800" dirty="0" smtClean="0"/>
              <a:t>Ebu Bekir b. </a:t>
            </a:r>
            <a:r>
              <a:rPr lang="tr-TR" sz="1800" dirty="0" err="1" smtClean="0"/>
              <a:t>Mucâhid</a:t>
            </a:r>
            <a:r>
              <a:rPr lang="tr-TR" sz="1800" dirty="0" smtClean="0"/>
              <a:t> ( 324/935)</a:t>
            </a:r>
          </a:p>
          <a:p>
            <a:pPr>
              <a:buNone/>
            </a:pPr>
            <a:endParaRPr lang="tr-TR" sz="1800" b="1" dirty="0" smtClean="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b="1" dirty="0" smtClean="0">
                <a:solidFill>
                  <a:srgbClr val="FF0000"/>
                </a:solidFill>
              </a:rPr>
              <a:t>ÂSIM KIRAATİ</a:t>
            </a:r>
            <a:endParaRPr lang="tr-TR" sz="3600" dirty="0">
              <a:solidFill>
                <a:srgbClr val="FF0000"/>
              </a:solidFill>
            </a:endParaRPr>
          </a:p>
        </p:txBody>
      </p:sp>
      <p:sp>
        <p:nvSpPr>
          <p:cNvPr id="3" name="2 İçerik Yer Tutucusu"/>
          <p:cNvSpPr>
            <a:spLocks noGrp="1"/>
          </p:cNvSpPr>
          <p:nvPr>
            <p:ph idx="1"/>
          </p:nvPr>
        </p:nvSpPr>
        <p:spPr>
          <a:xfrm>
            <a:off x="457200" y="1428736"/>
            <a:ext cx="8229600" cy="5214974"/>
          </a:xfrm>
        </p:spPr>
        <p:txBody>
          <a:bodyPr/>
          <a:lstStyle/>
          <a:p>
            <a:r>
              <a:rPr lang="tr-TR" sz="2000" b="1" dirty="0" smtClean="0">
                <a:solidFill>
                  <a:srgbClr val="FF0000"/>
                </a:solidFill>
              </a:rPr>
              <a:t>1. Asım </a:t>
            </a:r>
            <a:r>
              <a:rPr lang="tr-TR" sz="2000" b="1" dirty="0" err="1" smtClean="0">
                <a:solidFill>
                  <a:srgbClr val="FF0000"/>
                </a:solidFill>
              </a:rPr>
              <a:t>Kıraatı’nın</a:t>
            </a:r>
            <a:r>
              <a:rPr lang="tr-TR" sz="2000" b="1" dirty="0" smtClean="0">
                <a:solidFill>
                  <a:srgbClr val="FF0000"/>
                </a:solidFill>
              </a:rPr>
              <a:t> Ayırt Edici Özellikleri</a:t>
            </a:r>
          </a:p>
          <a:p>
            <a:r>
              <a:rPr lang="tr-TR" sz="1800" dirty="0" err="1" smtClean="0"/>
              <a:t>Âsımın</a:t>
            </a:r>
            <a:r>
              <a:rPr lang="tr-TR" sz="1800" dirty="0" smtClean="0"/>
              <a:t> asıl adı;  </a:t>
            </a:r>
            <a:r>
              <a:rPr lang="tr-TR" sz="1800" b="1" dirty="0" smtClean="0"/>
              <a:t>Ebu </a:t>
            </a:r>
            <a:r>
              <a:rPr lang="tr-TR" sz="1800" b="1" dirty="0" err="1" smtClean="0"/>
              <a:t>Bekr</a:t>
            </a:r>
            <a:r>
              <a:rPr lang="tr-TR" sz="1800" b="1" dirty="0" smtClean="0"/>
              <a:t> </a:t>
            </a:r>
            <a:r>
              <a:rPr lang="tr-TR" sz="1800" b="1" dirty="0" err="1" smtClean="0"/>
              <a:t>Âsım</a:t>
            </a:r>
            <a:r>
              <a:rPr lang="tr-TR" sz="1800" b="1" dirty="0" smtClean="0"/>
              <a:t> b. </a:t>
            </a:r>
            <a:r>
              <a:rPr lang="tr-TR" sz="1800" b="1" dirty="0" err="1" smtClean="0"/>
              <a:t>Ebi’n</a:t>
            </a:r>
            <a:r>
              <a:rPr lang="tr-TR" sz="1800" b="1" dirty="0" smtClean="0"/>
              <a:t>-</a:t>
            </a:r>
            <a:r>
              <a:rPr lang="tr-TR" sz="1800" b="1" dirty="0" err="1" smtClean="0"/>
              <a:t>Necud</a:t>
            </a:r>
            <a:r>
              <a:rPr lang="tr-TR" sz="1800" b="1" dirty="0" smtClean="0"/>
              <a:t> </a:t>
            </a:r>
            <a:r>
              <a:rPr lang="tr-TR" sz="1800" b="1" dirty="0" err="1" smtClean="0"/>
              <a:t>Behdele</a:t>
            </a:r>
            <a:r>
              <a:rPr lang="tr-TR" sz="1800" b="1" dirty="0" smtClean="0"/>
              <a:t> el-</a:t>
            </a:r>
            <a:r>
              <a:rPr lang="tr-TR" sz="1800" b="1" dirty="0" err="1" smtClean="0"/>
              <a:t>Esedi</a:t>
            </a:r>
            <a:r>
              <a:rPr lang="tr-TR" sz="1800" b="1" dirty="0" smtClean="0"/>
              <a:t> el-Kuf</a:t>
            </a:r>
            <a:r>
              <a:rPr lang="tr-TR" sz="1800" dirty="0" smtClean="0"/>
              <a:t>i: </a:t>
            </a:r>
            <a:r>
              <a:rPr lang="tr-TR" sz="1800" dirty="0" err="1" smtClean="0"/>
              <a:t>Kûfe</a:t>
            </a:r>
            <a:r>
              <a:rPr lang="tr-TR" sz="1800" dirty="0" smtClean="0"/>
              <a:t> kıraat imamıdır. </a:t>
            </a:r>
            <a:r>
              <a:rPr lang="tr-TR" sz="1800" dirty="0" err="1" smtClean="0"/>
              <a:t>Kûfe’de</a:t>
            </a:r>
            <a:r>
              <a:rPr lang="tr-TR" sz="1800" dirty="0" smtClean="0"/>
              <a:t> doğmuş ve (ö.127/ 745 ) yılında </a:t>
            </a:r>
            <a:r>
              <a:rPr lang="tr-TR" sz="1800" dirty="0" err="1" smtClean="0"/>
              <a:t>Kûfe’de</a:t>
            </a:r>
            <a:r>
              <a:rPr lang="tr-TR" sz="1800" dirty="0" smtClean="0"/>
              <a:t> vefat etmiştir. Ebu’n-</a:t>
            </a:r>
            <a:r>
              <a:rPr lang="tr-TR" sz="1800" dirty="0" err="1" smtClean="0"/>
              <a:t>Necud</a:t>
            </a:r>
            <a:r>
              <a:rPr lang="tr-TR" sz="1800" dirty="0" smtClean="0"/>
              <a:t>, babasının, </a:t>
            </a:r>
            <a:r>
              <a:rPr lang="tr-TR" sz="1800" dirty="0" err="1" smtClean="0"/>
              <a:t>Behdele</a:t>
            </a:r>
            <a:r>
              <a:rPr lang="tr-TR" sz="1800" dirty="0" smtClean="0"/>
              <a:t> ise annesinin ismi olduğu söylenmiştir. </a:t>
            </a:r>
            <a:r>
              <a:rPr lang="tr-TR" sz="1800" dirty="0" err="1" smtClean="0"/>
              <a:t>Tabiundandır</a:t>
            </a:r>
            <a:r>
              <a:rPr lang="tr-TR" sz="1800" dirty="0" smtClean="0"/>
              <a:t>.  Sesi, okuyuşu çok güzel, dili fasih, </a:t>
            </a:r>
            <a:r>
              <a:rPr lang="tr-TR" sz="1800" dirty="0" err="1" smtClean="0"/>
              <a:t>salih</a:t>
            </a:r>
            <a:r>
              <a:rPr lang="tr-TR" sz="1800" dirty="0" smtClean="0"/>
              <a:t> ve güvenilir bir kimseydi.</a:t>
            </a:r>
          </a:p>
          <a:p>
            <a:r>
              <a:rPr lang="tr-TR" sz="1800" dirty="0" smtClean="0">
                <a:solidFill>
                  <a:srgbClr val="FF0000"/>
                </a:solidFill>
              </a:rPr>
              <a:t> </a:t>
            </a:r>
            <a:r>
              <a:rPr lang="tr-TR" sz="1800" b="1" dirty="0" smtClean="0">
                <a:solidFill>
                  <a:srgbClr val="FF0000"/>
                </a:solidFill>
              </a:rPr>
              <a:t>Senedi Bakımından Asım Kıraati:</a:t>
            </a:r>
          </a:p>
          <a:p>
            <a:pPr>
              <a:buNone/>
            </a:pPr>
            <a:r>
              <a:rPr lang="tr-TR" sz="1800" b="1" dirty="0" smtClean="0">
                <a:solidFill>
                  <a:srgbClr val="FF0000"/>
                </a:solidFill>
              </a:rPr>
              <a:t>                                         </a:t>
            </a:r>
            <a:r>
              <a:rPr lang="tr-TR" sz="1800" b="1" dirty="0" smtClean="0"/>
              <a:t>Hz . Peygamber </a:t>
            </a:r>
          </a:p>
          <a:p>
            <a:endParaRPr lang="tr-TR" sz="1800" b="1" dirty="0" smtClean="0"/>
          </a:p>
          <a:p>
            <a:pPr>
              <a:buNone/>
            </a:pPr>
            <a:r>
              <a:rPr lang="tr-TR" sz="1800" dirty="0" smtClean="0"/>
              <a:t>                Abdullah b. </a:t>
            </a:r>
            <a:r>
              <a:rPr lang="tr-TR" sz="1800" dirty="0" err="1" smtClean="0"/>
              <a:t>Mes’ud</a:t>
            </a:r>
            <a:r>
              <a:rPr lang="tr-TR" sz="1800" dirty="0" smtClean="0"/>
              <a:t>                Ali b.</a:t>
            </a:r>
            <a:r>
              <a:rPr lang="tr-TR" sz="1800" dirty="0" err="1" smtClean="0"/>
              <a:t>Ebû</a:t>
            </a:r>
            <a:r>
              <a:rPr lang="tr-TR" sz="1800" dirty="0" smtClean="0"/>
              <a:t> </a:t>
            </a:r>
            <a:r>
              <a:rPr lang="tr-TR" sz="1800" dirty="0" err="1" smtClean="0"/>
              <a:t>Talib</a:t>
            </a:r>
            <a:r>
              <a:rPr lang="tr-TR" sz="1800" dirty="0" smtClean="0"/>
              <a:t>, </a:t>
            </a:r>
            <a:r>
              <a:rPr lang="tr-TR" sz="1800" dirty="0" err="1" smtClean="0"/>
              <a:t>Übey</a:t>
            </a:r>
            <a:r>
              <a:rPr lang="tr-TR" sz="1800" dirty="0" smtClean="0"/>
              <a:t>  b. </a:t>
            </a:r>
            <a:r>
              <a:rPr lang="tr-TR" sz="1800" dirty="0" err="1" smtClean="0"/>
              <a:t>Kâ’b</a:t>
            </a:r>
            <a:r>
              <a:rPr lang="tr-TR" sz="1800" dirty="0" smtClean="0"/>
              <a:t>                         </a:t>
            </a:r>
          </a:p>
          <a:p>
            <a:pPr>
              <a:buNone/>
            </a:pPr>
            <a:r>
              <a:rPr lang="tr-TR" sz="1800" dirty="0" smtClean="0"/>
              <a:t>                                                                             </a:t>
            </a:r>
            <a:r>
              <a:rPr lang="tr-TR" sz="1800" dirty="0" err="1" smtClean="0"/>
              <a:t>Zeyd</a:t>
            </a:r>
            <a:r>
              <a:rPr lang="tr-TR" sz="1800" dirty="0" smtClean="0"/>
              <a:t> b. Sabit</a:t>
            </a:r>
          </a:p>
          <a:p>
            <a:pPr>
              <a:buNone/>
            </a:pPr>
            <a:r>
              <a:rPr lang="tr-TR" sz="1800" dirty="0" smtClean="0"/>
              <a:t>                      </a:t>
            </a:r>
            <a:r>
              <a:rPr lang="tr-TR" sz="1800" dirty="0" err="1" smtClean="0"/>
              <a:t>Zirr</a:t>
            </a:r>
            <a:r>
              <a:rPr lang="tr-TR" sz="1800" dirty="0" smtClean="0"/>
              <a:t>  b.  </a:t>
            </a:r>
            <a:r>
              <a:rPr lang="tr-TR" sz="1800" dirty="0" err="1" smtClean="0"/>
              <a:t>Hubeyş</a:t>
            </a:r>
            <a:r>
              <a:rPr lang="tr-TR" sz="1800" dirty="0" smtClean="0"/>
              <a:t>                 </a:t>
            </a:r>
          </a:p>
          <a:p>
            <a:pPr>
              <a:buNone/>
            </a:pPr>
            <a:r>
              <a:rPr lang="tr-TR" sz="1800" dirty="0" smtClean="0"/>
              <a:t>                                                                      </a:t>
            </a:r>
            <a:r>
              <a:rPr lang="tr-TR" sz="1800" dirty="0" err="1" smtClean="0"/>
              <a:t>Ebû</a:t>
            </a:r>
            <a:r>
              <a:rPr lang="tr-TR" sz="1800" dirty="0" smtClean="0"/>
              <a:t> </a:t>
            </a:r>
            <a:r>
              <a:rPr lang="tr-TR" sz="1800" dirty="0" err="1" smtClean="0"/>
              <a:t>Abdirrahman</a:t>
            </a:r>
            <a:r>
              <a:rPr lang="tr-TR" sz="1800" dirty="0" smtClean="0"/>
              <a:t> es-</a:t>
            </a:r>
            <a:r>
              <a:rPr lang="tr-TR" sz="1800" dirty="0" err="1" smtClean="0"/>
              <a:t>Sülemî</a:t>
            </a:r>
            <a:endParaRPr lang="tr-TR" sz="1800" dirty="0" smtClean="0"/>
          </a:p>
          <a:p>
            <a:pPr>
              <a:buNone/>
            </a:pPr>
            <a:r>
              <a:rPr lang="tr-TR" sz="1800" dirty="0" smtClean="0"/>
              <a:t>                     </a:t>
            </a:r>
          </a:p>
          <a:p>
            <a:pPr>
              <a:buNone/>
            </a:pPr>
            <a:r>
              <a:rPr lang="tr-TR" sz="1800" dirty="0" smtClean="0"/>
              <a:t>                                                   İmam </a:t>
            </a:r>
            <a:r>
              <a:rPr lang="tr-TR" sz="1800" dirty="0" err="1" smtClean="0"/>
              <a:t>Âsım</a:t>
            </a:r>
            <a:endParaRPr lang="tr-TR" sz="1800" dirty="0"/>
          </a:p>
        </p:txBody>
      </p:sp>
      <p:sp>
        <p:nvSpPr>
          <p:cNvPr id="34" name="33 Aşağı Ok"/>
          <p:cNvSpPr/>
          <p:nvPr/>
        </p:nvSpPr>
        <p:spPr>
          <a:xfrm>
            <a:off x="2571736" y="4643446"/>
            <a:ext cx="45719"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6" name="35 Aşağı Ok"/>
          <p:cNvSpPr/>
          <p:nvPr/>
        </p:nvSpPr>
        <p:spPr>
          <a:xfrm>
            <a:off x="5286380" y="5000636"/>
            <a:ext cx="71438"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7" name="36 Aşağı Ok"/>
          <p:cNvSpPr/>
          <p:nvPr/>
        </p:nvSpPr>
        <p:spPr>
          <a:xfrm>
            <a:off x="2857488" y="3929066"/>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8" name="37 Aşağı Ok"/>
          <p:cNvSpPr/>
          <p:nvPr/>
        </p:nvSpPr>
        <p:spPr>
          <a:xfrm>
            <a:off x="4929190" y="3929066"/>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chemeClr val="tx1"/>
              </a:solidFill>
            </a:endParaRPr>
          </a:p>
        </p:txBody>
      </p:sp>
      <p:sp>
        <p:nvSpPr>
          <p:cNvPr id="40" name="39 Aşağı Ok"/>
          <p:cNvSpPr/>
          <p:nvPr/>
        </p:nvSpPr>
        <p:spPr>
          <a:xfrm>
            <a:off x="4786314" y="5572140"/>
            <a:ext cx="45719"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2" name="41 Aşağı Ok"/>
          <p:cNvSpPr/>
          <p:nvPr/>
        </p:nvSpPr>
        <p:spPr>
          <a:xfrm>
            <a:off x="3500430" y="5286388"/>
            <a:ext cx="45719"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285860"/>
            <a:ext cx="8229600" cy="5072098"/>
          </a:xfrm>
        </p:spPr>
        <p:txBody>
          <a:bodyPr/>
          <a:lstStyle/>
          <a:p>
            <a:r>
              <a:rPr lang="tr-TR" sz="1800" b="1" dirty="0" smtClean="0"/>
              <a:t>Asım:</a:t>
            </a:r>
            <a:r>
              <a:rPr lang="tr-TR" sz="1800" dirty="0" smtClean="0"/>
              <a:t>  Ebu </a:t>
            </a:r>
            <a:r>
              <a:rPr lang="tr-TR" sz="1800" dirty="0" err="1" smtClean="0"/>
              <a:t>Abdurrahman</a:t>
            </a:r>
            <a:r>
              <a:rPr lang="tr-TR" sz="1800" dirty="0" smtClean="0"/>
              <a:t> es-</a:t>
            </a:r>
            <a:r>
              <a:rPr lang="tr-TR" sz="1800" dirty="0" err="1" smtClean="0"/>
              <a:t>Sülemi’den</a:t>
            </a:r>
            <a:r>
              <a:rPr lang="tr-TR" sz="1800" dirty="0" smtClean="0"/>
              <a:t> öğrendiği </a:t>
            </a:r>
            <a:r>
              <a:rPr lang="tr-TR" sz="1800" dirty="0" err="1" smtClean="0"/>
              <a:t>Hz.Ali’nin</a:t>
            </a:r>
            <a:r>
              <a:rPr lang="tr-TR" sz="1800" dirty="0" smtClean="0"/>
              <a:t> </a:t>
            </a:r>
            <a:r>
              <a:rPr lang="tr-TR" sz="1800" dirty="0" err="1" smtClean="0"/>
              <a:t>kıraatını</a:t>
            </a:r>
            <a:r>
              <a:rPr lang="tr-TR" sz="1800" dirty="0" smtClean="0"/>
              <a:t> </a:t>
            </a:r>
            <a:r>
              <a:rPr lang="tr-TR" sz="1800" dirty="0" err="1" smtClean="0"/>
              <a:t>ravisi</a:t>
            </a:r>
            <a:r>
              <a:rPr lang="tr-TR" sz="1800" dirty="0" smtClean="0"/>
              <a:t> </a:t>
            </a:r>
            <a:r>
              <a:rPr lang="tr-TR" sz="1800" dirty="0" err="1" smtClean="0"/>
              <a:t>Hafs’a</a:t>
            </a:r>
            <a:r>
              <a:rPr lang="tr-TR" sz="1800" dirty="0" smtClean="0"/>
              <a:t> öğretmiştir.</a:t>
            </a:r>
          </a:p>
          <a:p>
            <a:r>
              <a:rPr lang="tr-TR" sz="1800" dirty="0" smtClean="0"/>
              <a:t> </a:t>
            </a:r>
            <a:r>
              <a:rPr lang="tr-TR" sz="1800" dirty="0" err="1" smtClean="0"/>
              <a:t>Zirr</a:t>
            </a:r>
            <a:r>
              <a:rPr lang="tr-TR" sz="1800" dirty="0" smtClean="0"/>
              <a:t> b </a:t>
            </a:r>
            <a:r>
              <a:rPr lang="tr-TR" sz="1800" dirty="0" err="1" smtClean="0"/>
              <a:t>Hubeyş’ten</a:t>
            </a:r>
            <a:r>
              <a:rPr lang="tr-TR" sz="1800" dirty="0" smtClean="0"/>
              <a:t> öğrendiği </a:t>
            </a:r>
            <a:r>
              <a:rPr lang="tr-TR" sz="1800" dirty="0" err="1" smtClean="0"/>
              <a:t>ibn</a:t>
            </a:r>
            <a:r>
              <a:rPr lang="tr-TR" sz="1800" dirty="0" smtClean="0"/>
              <a:t> </a:t>
            </a:r>
            <a:r>
              <a:rPr lang="tr-TR" sz="1800" dirty="0" err="1" smtClean="0"/>
              <a:t>Mes’ud’un</a:t>
            </a:r>
            <a:r>
              <a:rPr lang="tr-TR" sz="1800" dirty="0" smtClean="0"/>
              <a:t> </a:t>
            </a:r>
            <a:r>
              <a:rPr lang="tr-TR" sz="1800" dirty="0" err="1" smtClean="0"/>
              <a:t>kıraatını</a:t>
            </a:r>
            <a:r>
              <a:rPr lang="tr-TR" sz="1800" dirty="0" smtClean="0"/>
              <a:t> da diğer </a:t>
            </a:r>
            <a:r>
              <a:rPr lang="tr-TR" sz="1800" dirty="0" err="1" smtClean="0"/>
              <a:t>ravisi</a:t>
            </a:r>
            <a:r>
              <a:rPr lang="tr-TR" sz="1800" dirty="0" smtClean="0"/>
              <a:t> Ebu </a:t>
            </a:r>
            <a:r>
              <a:rPr lang="tr-TR" sz="1800" dirty="0" err="1" smtClean="0"/>
              <a:t>Bekr</a:t>
            </a:r>
            <a:r>
              <a:rPr lang="tr-TR" sz="1800" dirty="0" smtClean="0"/>
              <a:t> </a:t>
            </a:r>
            <a:r>
              <a:rPr lang="tr-TR" sz="1800" dirty="0" err="1" smtClean="0"/>
              <a:t>Şu’be’ye</a:t>
            </a:r>
            <a:r>
              <a:rPr lang="tr-TR" sz="1800" dirty="0" smtClean="0"/>
              <a:t>  öğretmiştir.</a:t>
            </a:r>
          </a:p>
          <a:p>
            <a:r>
              <a:rPr lang="tr-TR" sz="1800" dirty="0" smtClean="0"/>
              <a:t>Asım </a:t>
            </a:r>
            <a:r>
              <a:rPr lang="tr-TR" sz="1800" dirty="0" err="1" smtClean="0"/>
              <a:t>kıraatı</a:t>
            </a:r>
            <a:r>
              <a:rPr lang="tr-TR" sz="1800" dirty="0" smtClean="0"/>
              <a:t> zamanla bütün bölgelere yayılmış ve Müslümanların büyük çoğunluğunun okuduğu bir kıraat olmuştur. İmam Azam Ebu Hanife’nin de kıraati İmam Asımdan öğrendiği bilinmektedir. </a:t>
            </a:r>
          </a:p>
          <a:p>
            <a:r>
              <a:rPr lang="tr-TR" sz="1800" dirty="0" smtClean="0"/>
              <a:t>Hem bu sebepten olsa gerek ve hem de bu kıratta, bir kısım kelimeler dışında imale, teshil, </a:t>
            </a:r>
            <a:r>
              <a:rPr lang="tr-TR" sz="1800" dirty="0" err="1" smtClean="0"/>
              <a:t>işmam</a:t>
            </a:r>
            <a:r>
              <a:rPr lang="tr-TR" sz="1800" dirty="0" smtClean="0"/>
              <a:t> ve benzeri farklı uygulamalar bulunmadığından, kıratının sadeliği ve senedinin sağlamlığı gibi sebeplerle, bu kıratın çoğunluk tarafından benimsendiği söylenebilir. </a:t>
            </a:r>
          </a:p>
          <a:p>
            <a:r>
              <a:rPr lang="tr-TR" sz="1800" b="1" dirty="0" smtClean="0"/>
              <a:t>Ebu Ömer </a:t>
            </a:r>
            <a:r>
              <a:rPr lang="tr-TR" sz="1800" b="1" dirty="0" err="1" smtClean="0"/>
              <a:t>Hafs</a:t>
            </a:r>
            <a:r>
              <a:rPr lang="tr-TR" sz="1800" b="1" dirty="0" smtClean="0"/>
              <a:t> b. Süleyman b. el-</a:t>
            </a:r>
            <a:r>
              <a:rPr lang="tr-TR" sz="1800" b="1" dirty="0" err="1" smtClean="0"/>
              <a:t>Muğire</a:t>
            </a:r>
            <a:r>
              <a:rPr lang="tr-TR" sz="1800" b="1" dirty="0" smtClean="0"/>
              <a:t> el-</a:t>
            </a:r>
            <a:r>
              <a:rPr lang="tr-TR" sz="1800" b="1" dirty="0" err="1" smtClean="0"/>
              <a:t>Esedi</a:t>
            </a:r>
            <a:r>
              <a:rPr lang="tr-TR" sz="1800" dirty="0" smtClean="0"/>
              <a:t>:(90/709) yılında </a:t>
            </a:r>
            <a:r>
              <a:rPr lang="tr-TR" sz="1800" dirty="0" err="1" smtClean="0"/>
              <a:t>Kûfe’de</a:t>
            </a:r>
            <a:r>
              <a:rPr lang="tr-TR" sz="1800" dirty="0" smtClean="0"/>
              <a:t> doğmuş ve 180/796 yılında </a:t>
            </a:r>
            <a:r>
              <a:rPr lang="tr-TR" sz="1800" dirty="0" err="1" smtClean="0"/>
              <a:t>Kûfe’de</a:t>
            </a:r>
            <a:r>
              <a:rPr lang="tr-TR" sz="1800" dirty="0" smtClean="0"/>
              <a:t> vefat etmiştir. Çocukluk yıllarını üvey babası İmam Asım’ın yanında geçirmiş, Kıraat ilmini ondan öğrenmiştir. Asım ona, Ebu </a:t>
            </a:r>
            <a:r>
              <a:rPr lang="tr-TR" sz="1800" dirty="0" err="1" smtClean="0"/>
              <a:t>Abdurrahman</a:t>
            </a:r>
            <a:r>
              <a:rPr lang="tr-TR" sz="1800" dirty="0" smtClean="0"/>
              <a:t> es-</a:t>
            </a:r>
            <a:r>
              <a:rPr lang="tr-TR" sz="1800" dirty="0" err="1" smtClean="0"/>
              <a:t>Sülemi’den</a:t>
            </a:r>
            <a:r>
              <a:rPr lang="tr-TR" sz="1800" dirty="0" smtClean="0"/>
              <a:t>, onun da Hz. Ali’den aldığı Kıraati öğretmiştir. </a:t>
            </a:r>
          </a:p>
          <a:p>
            <a:endParaRPr lang="tr-TR" sz="1800" dirty="0" smtClean="0"/>
          </a:p>
          <a:p>
            <a:endParaRPr lang="tr-TR" sz="1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b="1" dirty="0" smtClean="0">
                <a:solidFill>
                  <a:srgbClr val="FF0000"/>
                </a:solidFill>
              </a:rPr>
              <a:t>GÜNÜMÜZDE MÜSLÜMANLAR ARASINDA OKUNAN KIRATLAR</a:t>
            </a:r>
            <a:endParaRPr lang="tr-TR" sz="3200" dirty="0">
              <a:solidFill>
                <a:srgbClr val="FF0000"/>
              </a:solidFill>
            </a:endParaRPr>
          </a:p>
        </p:txBody>
      </p:sp>
      <p:sp>
        <p:nvSpPr>
          <p:cNvPr id="3" name="2 İçerik Yer Tutucusu"/>
          <p:cNvSpPr>
            <a:spLocks noGrp="1"/>
          </p:cNvSpPr>
          <p:nvPr>
            <p:ph idx="1"/>
          </p:nvPr>
        </p:nvSpPr>
        <p:spPr/>
        <p:txBody>
          <a:bodyPr/>
          <a:lstStyle/>
          <a:p>
            <a:pPr>
              <a:buNone/>
            </a:pPr>
            <a:endParaRPr lang="tr-TR" sz="1800" dirty="0" smtClean="0">
              <a:solidFill>
                <a:srgbClr val="FFFF00"/>
              </a:solidFill>
            </a:endParaRPr>
          </a:p>
          <a:p>
            <a:r>
              <a:rPr lang="tr-TR" sz="2400" dirty="0" smtClean="0">
                <a:solidFill>
                  <a:srgbClr val="FF0000"/>
                </a:solidFill>
              </a:rPr>
              <a:t>1. </a:t>
            </a:r>
            <a:r>
              <a:rPr lang="tr-TR" sz="2400" dirty="0" err="1" smtClean="0">
                <a:solidFill>
                  <a:srgbClr val="FF0000"/>
                </a:solidFill>
              </a:rPr>
              <a:t>Hafs</a:t>
            </a:r>
            <a:r>
              <a:rPr lang="tr-TR" sz="2400" dirty="0" smtClean="0">
                <a:solidFill>
                  <a:srgbClr val="FF0000"/>
                </a:solidFill>
              </a:rPr>
              <a:t> rivayetiyle gelen Asım </a:t>
            </a:r>
            <a:r>
              <a:rPr lang="tr-TR" sz="2400" dirty="0" err="1" smtClean="0">
                <a:solidFill>
                  <a:srgbClr val="FF0000"/>
                </a:solidFill>
              </a:rPr>
              <a:t>kıraatı</a:t>
            </a:r>
            <a:r>
              <a:rPr lang="tr-TR" sz="2400" dirty="0" smtClean="0">
                <a:solidFill>
                  <a:srgbClr val="FF0000"/>
                </a:solidFill>
              </a:rPr>
              <a:t>. </a:t>
            </a:r>
            <a:r>
              <a:rPr lang="tr-TR" sz="1800" dirty="0" smtClean="0"/>
              <a:t>Ülkemizde ve diğer İslam ülkelerinin çoğunda, okunmakta ve ona göre Mushaflar basılmaktadır.  </a:t>
            </a:r>
          </a:p>
          <a:p>
            <a:r>
              <a:rPr lang="tr-TR" sz="1800" dirty="0" smtClean="0"/>
              <a:t> </a:t>
            </a:r>
            <a:r>
              <a:rPr lang="tr-TR" sz="2400" dirty="0" smtClean="0">
                <a:solidFill>
                  <a:srgbClr val="FF0000"/>
                </a:solidFill>
              </a:rPr>
              <a:t>2.</a:t>
            </a:r>
            <a:r>
              <a:rPr lang="tr-TR" sz="2400" dirty="0" err="1" smtClean="0">
                <a:solidFill>
                  <a:srgbClr val="FF0000"/>
                </a:solidFill>
              </a:rPr>
              <a:t>Verş</a:t>
            </a:r>
            <a:r>
              <a:rPr lang="tr-TR" sz="2400" dirty="0" smtClean="0">
                <a:solidFill>
                  <a:srgbClr val="FF0000"/>
                </a:solidFill>
              </a:rPr>
              <a:t> rivayetiyle gelen </a:t>
            </a:r>
            <a:r>
              <a:rPr lang="tr-TR" sz="2400" dirty="0" err="1" smtClean="0">
                <a:solidFill>
                  <a:srgbClr val="FF0000"/>
                </a:solidFill>
              </a:rPr>
              <a:t>Nâfi</a:t>
            </a:r>
            <a:r>
              <a:rPr lang="tr-TR" sz="2400" dirty="0" smtClean="0">
                <a:solidFill>
                  <a:srgbClr val="FF0000"/>
                </a:solidFill>
              </a:rPr>
              <a:t> kıraati. </a:t>
            </a:r>
            <a:r>
              <a:rPr lang="tr-TR" sz="1800" dirty="0" smtClean="0"/>
              <a:t>Mısır hariç, Kuzey Afrika ülkelerinden Fas, Tunus ve Cezayir gibi ülkelerde okunmaktadır. Buralarda Mushafların bu kıraate göre basılmasına halen devam edilmektedir.</a:t>
            </a:r>
          </a:p>
          <a:p>
            <a:r>
              <a:rPr lang="tr-TR" sz="2400" dirty="0" smtClean="0">
                <a:solidFill>
                  <a:srgbClr val="FF0000"/>
                </a:solidFill>
              </a:rPr>
              <a:t>3. Ebu </a:t>
            </a:r>
            <a:r>
              <a:rPr lang="tr-TR" sz="2400" dirty="0" err="1" smtClean="0">
                <a:solidFill>
                  <a:srgbClr val="FF0000"/>
                </a:solidFill>
              </a:rPr>
              <a:t>Amr</a:t>
            </a:r>
            <a:r>
              <a:rPr lang="tr-TR" sz="2400" dirty="0" smtClean="0">
                <a:solidFill>
                  <a:srgbClr val="FF0000"/>
                </a:solidFill>
              </a:rPr>
              <a:t> kıraati. </a:t>
            </a:r>
            <a:r>
              <a:rPr lang="tr-TR" sz="1800" dirty="0" smtClean="0"/>
              <a:t>Sudan’da okunmaktadır. Müslümanlar arasında yaygın olan kıraatlerden en az okunan kıraat budur. </a:t>
            </a:r>
          </a:p>
          <a:p>
            <a:r>
              <a:rPr lang="tr-TR" sz="1800" dirty="0" smtClean="0"/>
              <a:t>Bu üç kıratın yanında gerek yedi ve gerekse on kıraat, ancak bir ilim olarak okunmakta ve okutulmaktadır.     .</a:t>
            </a:r>
          </a:p>
          <a:p>
            <a:endParaRPr lang="tr-TR" sz="1800" dirty="0" smtClean="0"/>
          </a:p>
          <a:p>
            <a:endParaRPr lang="tr-TR" sz="1800" dirty="0" smtClean="0"/>
          </a:p>
          <a:p>
            <a:endParaRPr lang="tr-TR" sz="1800" dirty="0" smtClean="0"/>
          </a:p>
          <a:p>
            <a:endParaRPr lang="tr-TR"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r>
            <a:br>
              <a:rPr lang="tr-TR" dirty="0" smtClean="0"/>
            </a:br>
            <a:r>
              <a:rPr lang="tr-TR" sz="3200" b="1" dirty="0" smtClean="0">
                <a:solidFill>
                  <a:srgbClr val="FF0000"/>
                </a:solidFill>
              </a:rPr>
              <a:t>HAFSIN BİR VECHİ OLAN KELİMELER</a:t>
            </a:r>
            <a:endParaRPr lang="tr-TR" sz="3200" dirty="0">
              <a:solidFill>
                <a:srgbClr val="FF0000"/>
              </a:solidFill>
            </a:endParaRPr>
          </a:p>
        </p:txBody>
      </p:sp>
      <p:sp>
        <p:nvSpPr>
          <p:cNvPr id="3" name="2 İçerik Yer Tutucusu"/>
          <p:cNvSpPr>
            <a:spLocks noGrp="1"/>
          </p:cNvSpPr>
          <p:nvPr>
            <p:ph idx="1"/>
          </p:nvPr>
        </p:nvSpPr>
        <p:spPr/>
        <p:txBody>
          <a:bodyPr/>
          <a:lstStyle/>
          <a:p>
            <a:pPr>
              <a:buNone/>
            </a:pPr>
            <a:r>
              <a:rPr lang="tr-TR" sz="1800" dirty="0" smtClean="0"/>
              <a:t>      </a:t>
            </a:r>
            <a:r>
              <a:rPr lang="tr-TR" sz="1800" dirty="0" err="1" smtClean="0"/>
              <a:t>Hafs</a:t>
            </a:r>
            <a:r>
              <a:rPr lang="tr-TR" sz="1800" dirty="0" smtClean="0"/>
              <a:t>, </a:t>
            </a:r>
            <a:r>
              <a:rPr lang="tr-TR" sz="1800" dirty="0" err="1" smtClean="0"/>
              <a:t>Kur’an</a:t>
            </a:r>
            <a:r>
              <a:rPr lang="tr-TR" sz="1800" dirty="0" smtClean="0"/>
              <a:t>-ı kerim kelime ve harflerinin ekserisini bir vecih olarak eda ve rivayet etmiştir. Bir vecih olarak rivayet ettiklerinin içinde azda olsa dikkat isteyen bir takım </a:t>
            </a:r>
            <a:r>
              <a:rPr lang="tr-TR" sz="1800" dirty="0" err="1" smtClean="0"/>
              <a:t>garib</a:t>
            </a:r>
            <a:r>
              <a:rPr lang="tr-TR" sz="1800" dirty="0" smtClean="0"/>
              <a:t> vecihler vardır. Bunlar </a:t>
            </a:r>
            <a:r>
              <a:rPr lang="tr-TR" sz="1800" dirty="0" err="1" smtClean="0"/>
              <a:t>Hafs</a:t>
            </a:r>
            <a:r>
              <a:rPr lang="tr-TR" sz="1800" dirty="0" smtClean="0"/>
              <a:t> rivayeti içerisinde görülen ender rivayetlerdir. </a:t>
            </a:r>
          </a:p>
          <a:p>
            <a:r>
              <a:rPr lang="tr-TR" sz="1800" dirty="0" err="1" smtClean="0"/>
              <a:t>Hafs</a:t>
            </a:r>
            <a:r>
              <a:rPr lang="tr-TR" sz="1800" dirty="0" smtClean="0"/>
              <a:t>, hocası Asım’dan rivayet ettiği bu vecihlerle, diğer </a:t>
            </a:r>
            <a:r>
              <a:rPr lang="tr-TR" sz="1800" dirty="0" err="1" smtClean="0"/>
              <a:t>Kurra</a:t>
            </a:r>
            <a:r>
              <a:rPr lang="tr-TR" sz="1800" dirty="0" smtClean="0"/>
              <a:t> ve </a:t>
            </a:r>
            <a:r>
              <a:rPr lang="tr-TR" sz="1800" dirty="0" err="1" smtClean="0"/>
              <a:t>ravilerin</a:t>
            </a:r>
            <a:r>
              <a:rPr lang="tr-TR" sz="1800" dirty="0" smtClean="0"/>
              <a:t> kıraat ve rivayetlerinden ayrılmış ve muhalif olduğu için bunlara </a:t>
            </a:r>
            <a:r>
              <a:rPr lang="tr-TR" sz="1800" dirty="0" smtClean="0">
                <a:solidFill>
                  <a:srgbClr val="FF0000"/>
                </a:solidFill>
              </a:rPr>
              <a:t>“</a:t>
            </a:r>
            <a:r>
              <a:rPr lang="tr-TR" sz="1800" dirty="0" err="1" smtClean="0">
                <a:solidFill>
                  <a:srgbClr val="FF0000"/>
                </a:solidFill>
              </a:rPr>
              <a:t>İnfirâdat</a:t>
            </a:r>
            <a:r>
              <a:rPr lang="tr-TR" sz="1800" dirty="0" smtClean="0">
                <a:solidFill>
                  <a:srgbClr val="FF0000"/>
                </a:solidFill>
              </a:rPr>
              <a:t>-ı </a:t>
            </a:r>
            <a:r>
              <a:rPr lang="tr-TR" sz="1800" dirty="0" err="1" smtClean="0">
                <a:solidFill>
                  <a:srgbClr val="FF0000"/>
                </a:solidFill>
              </a:rPr>
              <a:t>Hafs</a:t>
            </a:r>
            <a:r>
              <a:rPr lang="tr-TR" sz="1800" dirty="0" smtClean="0">
                <a:solidFill>
                  <a:srgbClr val="FF0000"/>
                </a:solidFill>
              </a:rPr>
              <a:t>-ı kufi”</a:t>
            </a:r>
            <a:r>
              <a:rPr lang="tr-TR" sz="1800" dirty="0" smtClean="0">
                <a:solidFill>
                  <a:srgbClr val="FFFF00"/>
                </a:solidFill>
              </a:rPr>
              <a:t> </a:t>
            </a:r>
            <a:r>
              <a:rPr lang="tr-TR" sz="1800" dirty="0" smtClean="0"/>
              <a:t>denir.  </a:t>
            </a:r>
          </a:p>
          <a:p>
            <a:r>
              <a:rPr lang="tr-TR" sz="2400" dirty="0" smtClean="0">
                <a:solidFill>
                  <a:srgbClr val="C00000"/>
                </a:solidFill>
                <a:effectLst/>
              </a:rPr>
              <a:t>1.İmale</a:t>
            </a:r>
            <a:r>
              <a:rPr lang="tr-TR" sz="1800" dirty="0" smtClean="0">
                <a:solidFill>
                  <a:srgbClr val="C00000"/>
                </a:solidFill>
                <a:effectLst/>
              </a:rPr>
              <a:t>:</a:t>
            </a:r>
            <a:r>
              <a:rPr lang="tr-TR" sz="1800" dirty="0" smtClean="0"/>
              <a:t> kıratta, fetha harekeyi kesreye, elif’i ya harfine doğru meyletmek demektir. </a:t>
            </a:r>
            <a:r>
              <a:rPr lang="tr-TR" sz="1800" dirty="0" err="1" smtClean="0"/>
              <a:t>Hud</a:t>
            </a:r>
            <a:r>
              <a:rPr lang="tr-TR" sz="1800" dirty="0" smtClean="0"/>
              <a:t> suresi 41. ayette   </a:t>
            </a:r>
            <a:r>
              <a:rPr lang="ar-SA" sz="1800" b="1" dirty="0" smtClean="0">
                <a:solidFill>
                  <a:schemeClr val="tx1">
                    <a:lumMod val="95000"/>
                    <a:lumOff val="5000"/>
                  </a:schemeClr>
                </a:solidFill>
                <a:effectLst/>
              </a:rPr>
              <a:t>مَجْرٰۭۙيهَا</a:t>
            </a:r>
            <a:r>
              <a:rPr lang="ar-SA" sz="1800" dirty="0" smtClean="0">
                <a:solidFill>
                  <a:srgbClr val="FFFF00"/>
                </a:solidFill>
              </a:rPr>
              <a:t> </a:t>
            </a:r>
            <a:r>
              <a:rPr lang="tr-TR" sz="1800" dirty="0" smtClean="0">
                <a:solidFill>
                  <a:srgbClr val="FFFF00"/>
                </a:solidFill>
              </a:rPr>
              <a:t>  </a:t>
            </a:r>
            <a:r>
              <a:rPr lang="tr-TR" sz="1800" dirty="0" smtClean="0"/>
              <a:t>lafzını </a:t>
            </a:r>
            <a:r>
              <a:rPr lang="tr-TR" sz="1800" dirty="0" err="1" smtClean="0"/>
              <a:t>Hafs</a:t>
            </a:r>
            <a:r>
              <a:rPr lang="tr-TR" sz="1800" dirty="0" smtClean="0"/>
              <a:t> imale ile okur. Bu kelimede </a:t>
            </a:r>
            <a:r>
              <a:rPr lang="tr-TR" sz="1800" dirty="0" err="1" smtClean="0"/>
              <a:t>Râ</a:t>
            </a:r>
            <a:r>
              <a:rPr lang="tr-TR" sz="1800" dirty="0" smtClean="0"/>
              <a:t>  </a:t>
            </a:r>
            <a:r>
              <a:rPr lang="ar-JO" sz="1800" dirty="0" smtClean="0"/>
              <a:t>(  ر )  </a:t>
            </a:r>
            <a:r>
              <a:rPr lang="tr-TR" sz="1800" dirty="0" smtClean="0"/>
              <a:t> harfinin fethasını kesreye doğru meylederek ve ince okuyarak yapılır. </a:t>
            </a:r>
          </a:p>
          <a:p>
            <a:r>
              <a:rPr lang="tr-TR" sz="1800" dirty="0" smtClean="0"/>
              <a:t> </a:t>
            </a:r>
            <a:r>
              <a:rPr lang="tr-TR" sz="2400" dirty="0" smtClean="0">
                <a:solidFill>
                  <a:srgbClr val="C00000"/>
                </a:solidFill>
                <a:effectLst/>
              </a:rPr>
              <a:t>2.Teshil:</a:t>
            </a:r>
            <a:r>
              <a:rPr lang="tr-TR" sz="1800" dirty="0" smtClean="0"/>
              <a:t> Hemzenin,yumuşatılarak </a:t>
            </a:r>
            <a:r>
              <a:rPr lang="tr-TR" sz="1800" dirty="0" err="1" smtClean="0"/>
              <a:t>heye</a:t>
            </a:r>
            <a:r>
              <a:rPr lang="tr-TR" sz="1800" dirty="0" smtClean="0"/>
              <a:t> benzer bir sesle okunması. Teshil yazımda he şeklinde gösterilir,ancak asla he şeklinde okunmaz. </a:t>
            </a:r>
            <a:r>
              <a:rPr lang="tr-TR" sz="1800" dirty="0" err="1" smtClean="0"/>
              <a:t>Fussilet</a:t>
            </a:r>
            <a:r>
              <a:rPr lang="tr-TR" sz="1800" dirty="0" smtClean="0"/>
              <a:t> suresi 44. ayette    </a:t>
            </a:r>
            <a:r>
              <a:rPr lang="ar-SA" sz="1800" dirty="0" smtClean="0"/>
              <a:t> </a:t>
            </a:r>
            <a:r>
              <a:rPr lang="ar-SA" sz="1800" b="1" dirty="0" smtClean="0"/>
              <a:t>ءَاَۭۘعْجَمِيٌّ</a:t>
            </a:r>
            <a:r>
              <a:rPr lang="tr-TR" sz="1800" dirty="0" smtClean="0"/>
              <a:t>lafzındaki ikinci hemzeyi </a:t>
            </a:r>
            <a:r>
              <a:rPr lang="tr-TR" sz="1800" dirty="0" err="1" smtClean="0"/>
              <a:t>Hafs</a:t>
            </a:r>
            <a:r>
              <a:rPr lang="tr-TR" sz="1800" dirty="0" smtClean="0"/>
              <a:t> teshil ile okur</a:t>
            </a:r>
            <a:endParaRPr lang="tr-TR" sz="1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936609"/>
          </a:xfrm>
        </p:spPr>
        <p:txBody>
          <a:bodyPr/>
          <a:lstStyle/>
          <a:p>
            <a:endParaRPr lang="tr-TR" dirty="0"/>
          </a:p>
        </p:txBody>
      </p:sp>
      <p:sp>
        <p:nvSpPr>
          <p:cNvPr id="3" name="2 İçerik Yer Tutucusu"/>
          <p:cNvSpPr>
            <a:spLocks noGrp="1"/>
          </p:cNvSpPr>
          <p:nvPr>
            <p:ph idx="1"/>
          </p:nvPr>
        </p:nvSpPr>
        <p:spPr>
          <a:xfrm>
            <a:off x="428596" y="1428736"/>
            <a:ext cx="8229600" cy="5072098"/>
          </a:xfrm>
        </p:spPr>
        <p:txBody>
          <a:bodyPr/>
          <a:lstStyle/>
          <a:p>
            <a:pPr>
              <a:buNone/>
            </a:pPr>
            <a:r>
              <a:rPr lang="tr-TR" sz="1800" b="1" dirty="0" smtClean="0">
                <a:solidFill>
                  <a:srgbClr val="FF0000"/>
                </a:solidFill>
              </a:rPr>
              <a:t>       3. İhtilas:  </a:t>
            </a:r>
            <a:r>
              <a:rPr lang="tr-TR" sz="1800" dirty="0" smtClean="0"/>
              <a:t>Kıraatte, ihtilas harekede ve zamirde olmak üzere iki kısımdır.</a:t>
            </a:r>
          </a:p>
          <a:p>
            <a:r>
              <a:rPr lang="tr-TR" sz="1800" dirty="0" smtClean="0"/>
              <a:t> </a:t>
            </a:r>
            <a:r>
              <a:rPr lang="tr-TR" sz="1800" b="1" dirty="0" smtClean="0"/>
              <a:t>a) </a:t>
            </a:r>
            <a:r>
              <a:rPr lang="tr-TR" sz="1800" dirty="0" smtClean="0"/>
              <a:t>hareke ihtilasında, sesin üçte birini hazfedip üçte ikisini </a:t>
            </a:r>
            <a:r>
              <a:rPr lang="tr-TR" sz="1800" dirty="0" err="1" smtClean="0"/>
              <a:t>ibka</a:t>
            </a:r>
            <a:r>
              <a:rPr lang="tr-TR" sz="1800" dirty="0" smtClean="0"/>
              <a:t> etmektir.</a:t>
            </a:r>
          </a:p>
          <a:p>
            <a:r>
              <a:rPr lang="tr-TR" sz="1800" dirty="0" smtClean="0"/>
              <a:t> </a:t>
            </a:r>
            <a:r>
              <a:rPr lang="tr-TR" sz="1800" b="1" dirty="0" smtClean="0"/>
              <a:t>b)</a:t>
            </a:r>
            <a:r>
              <a:rPr lang="tr-TR" sz="1800" dirty="0" smtClean="0"/>
              <a:t> zamir ihtilasında ise sesin tamamı </a:t>
            </a:r>
            <a:r>
              <a:rPr lang="tr-TR" sz="1800" dirty="0" err="1" smtClean="0"/>
              <a:t>ibka</a:t>
            </a:r>
            <a:r>
              <a:rPr lang="tr-TR" sz="1800" dirty="0" smtClean="0"/>
              <a:t> edilip; meddi tabi-i miktarında okunan zamir’in, meddi tabi-i miktarı uzatılmasını terk ederek normal hareke ile okunmasıdır.</a:t>
            </a:r>
          </a:p>
          <a:p>
            <a:r>
              <a:rPr lang="tr-TR" sz="1800" dirty="0" err="1" smtClean="0"/>
              <a:t>Zümer</a:t>
            </a:r>
            <a:r>
              <a:rPr lang="tr-TR" sz="1800" dirty="0" smtClean="0"/>
              <a:t> suresi 7. ayette   </a:t>
            </a:r>
            <a:r>
              <a:rPr lang="ar-SA" sz="1800" b="1" dirty="0" smtClean="0"/>
              <a:t>يَرْضَهُ۬</a:t>
            </a:r>
            <a:r>
              <a:rPr lang="tr-TR" sz="1800" dirty="0" smtClean="0">
                <a:solidFill>
                  <a:srgbClr val="FFFF00"/>
                </a:solidFill>
              </a:rPr>
              <a:t> </a:t>
            </a:r>
            <a:r>
              <a:rPr lang="ar-SA" sz="1800" dirty="0" smtClean="0"/>
              <a:t> </a:t>
            </a:r>
            <a:r>
              <a:rPr lang="tr-TR" sz="1800" dirty="0" smtClean="0"/>
              <a:t>lafzındaki zamirin uzatılmaksızın normal hareke ile okunmasıdır.</a:t>
            </a:r>
          </a:p>
          <a:p>
            <a:r>
              <a:rPr lang="tr-TR" sz="2000" dirty="0" smtClean="0">
                <a:solidFill>
                  <a:srgbClr val="FF0000"/>
                </a:solidFill>
                <a:effectLst/>
              </a:rPr>
              <a:t>4. Ha-i kinaye: </a:t>
            </a:r>
            <a:r>
              <a:rPr lang="tr-TR" sz="1800" dirty="0" err="1" smtClean="0"/>
              <a:t>Müfred</a:t>
            </a:r>
            <a:r>
              <a:rPr lang="tr-TR" sz="1800" dirty="0" smtClean="0"/>
              <a:t> müzekker </a:t>
            </a:r>
            <a:r>
              <a:rPr lang="tr-TR" sz="1800" dirty="0" err="1" smtClean="0"/>
              <a:t>gaib</a:t>
            </a:r>
            <a:r>
              <a:rPr lang="tr-TR" sz="1800" dirty="0" smtClean="0"/>
              <a:t> zamiri olan ha </a:t>
            </a:r>
            <a:r>
              <a:rPr lang="ar-JO" sz="1800" dirty="0" smtClean="0"/>
              <a:t>( -ﮫ )</a:t>
            </a:r>
            <a:r>
              <a:rPr lang="tr-TR" sz="1800" dirty="0" smtClean="0"/>
              <a:t> dır.  </a:t>
            </a:r>
            <a:r>
              <a:rPr lang="tr-TR" sz="1800" dirty="0" err="1" smtClean="0"/>
              <a:t>Hafs</a:t>
            </a:r>
            <a:r>
              <a:rPr lang="tr-TR" sz="1800" dirty="0" smtClean="0"/>
              <a:t>, </a:t>
            </a:r>
            <a:r>
              <a:rPr lang="tr-TR" sz="1800" dirty="0" err="1" smtClean="0"/>
              <a:t>Kur’an’da</a:t>
            </a:r>
            <a:r>
              <a:rPr lang="tr-TR" sz="1800" dirty="0" smtClean="0"/>
              <a:t> bu zamiri iki yerde diğer kıraat imamlarından farklı olarak zamme ile, bir yerde de umumi kural dışında sıla ile (uzatarak) okur. </a:t>
            </a:r>
          </a:p>
          <a:p>
            <a:r>
              <a:rPr lang="tr-TR" sz="1800" b="1" dirty="0" smtClean="0"/>
              <a:t>a) </a:t>
            </a:r>
            <a:r>
              <a:rPr lang="tr-TR" sz="1800" dirty="0" err="1" smtClean="0"/>
              <a:t>Kehf</a:t>
            </a:r>
            <a:r>
              <a:rPr lang="tr-TR" sz="1800" dirty="0" smtClean="0"/>
              <a:t> suresi 63. ayette  </a:t>
            </a:r>
            <a:r>
              <a:rPr lang="ar-SA" sz="1800" dirty="0" smtClean="0"/>
              <a:t> </a:t>
            </a:r>
            <a:r>
              <a:rPr lang="ar-SA" sz="1800" b="1" dirty="0" smtClean="0"/>
              <a:t>وَمَآ اَنْسَان۪يهُ </a:t>
            </a:r>
            <a:r>
              <a:rPr lang="tr-TR" sz="1800" dirty="0" smtClean="0"/>
              <a:t>lafzındaki zamiri zamme ile okur.</a:t>
            </a:r>
          </a:p>
          <a:p>
            <a:r>
              <a:rPr lang="tr-TR" sz="1800" b="1" dirty="0" smtClean="0"/>
              <a:t>b)</a:t>
            </a:r>
            <a:r>
              <a:rPr lang="tr-TR" sz="1800" dirty="0" smtClean="0">
                <a:solidFill>
                  <a:srgbClr val="FFFF00"/>
                </a:solidFill>
              </a:rPr>
              <a:t> </a:t>
            </a:r>
            <a:r>
              <a:rPr lang="tr-TR" sz="1800" dirty="0" smtClean="0"/>
              <a:t>Fetih suresi 10. ayette  </a:t>
            </a:r>
            <a:r>
              <a:rPr lang="ar-SA" sz="1800" dirty="0" smtClean="0"/>
              <a:t> </a:t>
            </a:r>
            <a:r>
              <a:rPr lang="ar-SA" sz="1800" b="1" dirty="0" smtClean="0"/>
              <a:t>عَلَيْه اللّٰهَ</a:t>
            </a:r>
            <a:r>
              <a:rPr lang="tr-TR" sz="1800" b="1" dirty="0" smtClean="0"/>
              <a:t> </a:t>
            </a:r>
            <a:r>
              <a:rPr lang="tr-TR" sz="1800" dirty="0" smtClean="0"/>
              <a:t>lafzındaki zamiri zamme ile okur. </a:t>
            </a:r>
          </a:p>
          <a:p>
            <a:r>
              <a:rPr lang="tr-TR" sz="1800" b="1" dirty="0" smtClean="0"/>
              <a:t>c)</a:t>
            </a:r>
            <a:r>
              <a:rPr lang="tr-TR" sz="1800" dirty="0" smtClean="0">
                <a:solidFill>
                  <a:srgbClr val="FFFF00"/>
                </a:solidFill>
              </a:rPr>
              <a:t> </a:t>
            </a:r>
            <a:r>
              <a:rPr lang="tr-TR" sz="1800" dirty="0" smtClean="0"/>
              <a:t>Furkan suresi 69. ayette  </a:t>
            </a:r>
            <a:r>
              <a:rPr lang="ar-SA" sz="1800" b="1" dirty="0" smtClean="0"/>
              <a:t>ف۪يه۪ مُهَانًاۗ </a:t>
            </a:r>
            <a:r>
              <a:rPr lang="tr-TR" sz="1800" b="1" dirty="0" smtClean="0"/>
              <a:t>  </a:t>
            </a:r>
            <a:r>
              <a:rPr lang="tr-TR" sz="1800" dirty="0" smtClean="0"/>
              <a:t>lafzındaki   </a:t>
            </a:r>
            <a:r>
              <a:rPr lang="ar-SA" sz="1800" b="1" dirty="0" smtClean="0"/>
              <a:t>ف۪يه۪</a:t>
            </a:r>
            <a:r>
              <a:rPr lang="tr-TR" sz="1800" dirty="0" smtClean="0"/>
              <a:t>  </a:t>
            </a:r>
            <a:r>
              <a:rPr lang="tr-TR" sz="1800" dirty="0" err="1" smtClean="0"/>
              <a:t>nin</a:t>
            </a:r>
            <a:r>
              <a:rPr lang="tr-TR" sz="1800" dirty="0" smtClean="0"/>
              <a:t> zamirini meddi tabi-i miktarı uzatarak okur.  </a:t>
            </a:r>
          </a:p>
          <a:p>
            <a:r>
              <a:rPr lang="tr-TR" sz="1800" dirty="0" smtClean="0"/>
              <a:t>Ancak</a:t>
            </a:r>
            <a:r>
              <a:rPr lang="ar-SA" sz="1800" dirty="0" smtClean="0"/>
              <a:t>   </a:t>
            </a:r>
            <a:r>
              <a:rPr lang="tr-TR" sz="1800" dirty="0" smtClean="0"/>
              <a:t> </a:t>
            </a:r>
            <a:r>
              <a:rPr lang="ar-SA" sz="1800" dirty="0" smtClean="0"/>
              <a:t> </a:t>
            </a:r>
            <a:r>
              <a:rPr lang="ar-JO" sz="1800" dirty="0" smtClean="0"/>
              <a:t>، </a:t>
            </a:r>
            <a:r>
              <a:rPr lang="ar-SA" sz="1800" b="1" dirty="0" smtClean="0"/>
              <a:t>فَوَاكِهُۚ </a:t>
            </a:r>
            <a:r>
              <a:rPr lang="tr-TR" sz="1800" b="1" dirty="0" smtClean="0"/>
              <a:t> </a:t>
            </a:r>
            <a:r>
              <a:rPr lang="ar-SA" sz="1800" b="1" dirty="0" smtClean="0"/>
              <a:t> ، </a:t>
            </a:r>
            <a:r>
              <a:rPr lang="ar-JO" sz="1800" b="1" dirty="0" smtClean="0"/>
              <a:t>مَا نَفْقَهُ</a:t>
            </a:r>
            <a:r>
              <a:rPr lang="tr-TR" sz="1800" b="1" dirty="0" smtClean="0"/>
              <a:t> </a:t>
            </a:r>
            <a:r>
              <a:rPr lang="ar-SA" sz="1800" b="1" dirty="0" smtClean="0"/>
              <a:t>لَمْ يَنْتَهِ۬  </a:t>
            </a:r>
            <a:r>
              <a:rPr lang="tr-TR" sz="1800" b="1" dirty="0" smtClean="0"/>
              <a:t>  </a:t>
            </a:r>
            <a:r>
              <a:rPr lang="tr-TR" sz="1800" dirty="0" smtClean="0"/>
              <a:t>kelimelerindeki ha </a:t>
            </a:r>
            <a:r>
              <a:rPr lang="ar-JO" sz="1800" dirty="0" smtClean="0"/>
              <a:t>( -</a:t>
            </a:r>
            <a:r>
              <a:rPr lang="ar-JO" sz="1800" b="1" dirty="0" smtClean="0"/>
              <a:t>ﮫ</a:t>
            </a:r>
            <a:r>
              <a:rPr lang="ar-JO" sz="1800" dirty="0" smtClean="0"/>
              <a:t> ) </a:t>
            </a:r>
            <a:r>
              <a:rPr lang="tr-TR" sz="1800" dirty="0" err="1" smtClean="0"/>
              <a:t>lar</a:t>
            </a:r>
            <a:r>
              <a:rPr lang="tr-TR" sz="1800" dirty="0" smtClean="0"/>
              <a:t> zamir değil kelimelerin aslından oldukları için bunlar uzatılmadan okunur.</a:t>
            </a:r>
          </a:p>
          <a:p>
            <a:endParaRPr lang="tr-TR" sz="1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sz="1800" b="1" dirty="0" smtClean="0">
                <a:solidFill>
                  <a:srgbClr val="FFFF00"/>
                </a:solidFill>
              </a:rPr>
              <a:t> </a:t>
            </a:r>
            <a:r>
              <a:rPr lang="tr-TR" sz="1800" b="1" dirty="0" smtClean="0">
                <a:solidFill>
                  <a:srgbClr val="FF0000"/>
                </a:solidFill>
              </a:rPr>
              <a:t>6.  Ha-i Sekteler:                                  </a:t>
            </a:r>
          </a:p>
          <a:p>
            <a:r>
              <a:rPr lang="tr-TR" sz="1800" dirty="0" smtClean="0"/>
              <a:t>Sekte bahsinde beyan olunan dört yerden başka Asım kıratı ve </a:t>
            </a:r>
            <a:r>
              <a:rPr lang="tr-TR" sz="1800" dirty="0" err="1" smtClean="0"/>
              <a:t>Hafs</a:t>
            </a:r>
            <a:r>
              <a:rPr lang="tr-TR" sz="1800" dirty="0" smtClean="0"/>
              <a:t> rivayetinde </a:t>
            </a:r>
            <a:r>
              <a:rPr lang="tr-TR" sz="1800" dirty="0" err="1" smtClean="0"/>
              <a:t>Kur’an</a:t>
            </a:r>
            <a:r>
              <a:rPr lang="tr-TR" sz="1800" dirty="0" smtClean="0"/>
              <a:t>-ı kerim’de 7 kelime olup 9 yerde geçen (</a:t>
            </a:r>
            <a:r>
              <a:rPr lang="ar-JO" sz="1800" dirty="0" smtClean="0">
                <a:solidFill>
                  <a:srgbClr val="C00000"/>
                </a:solidFill>
              </a:rPr>
              <a:t>ﻪ</a:t>
            </a:r>
            <a:r>
              <a:rPr lang="tr-TR" sz="1800" dirty="0" smtClean="0"/>
              <a:t>  )  sekteleri vardır.</a:t>
            </a:r>
          </a:p>
          <a:p>
            <a:r>
              <a:rPr lang="tr-TR" sz="1800" dirty="0" smtClean="0"/>
              <a:t>Bunlar; bazı kelimelerin sonuna gelen sakin (</a:t>
            </a:r>
            <a:r>
              <a:rPr lang="tr-TR" sz="1800" b="1" dirty="0" smtClean="0"/>
              <a:t> </a:t>
            </a:r>
            <a:r>
              <a:rPr lang="ar-JO" sz="1800" dirty="0" smtClean="0">
                <a:solidFill>
                  <a:srgbClr val="C00000"/>
                </a:solidFill>
              </a:rPr>
              <a:t>ﻪ</a:t>
            </a:r>
            <a:r>
              <a:rPr lang="ar-JO" sz="1800" dirty="0" smtClean="0">
                <a:solidFill>
                  <a:srgbClr val="FFFF00"/>
                </a:solidFill>
              </a:rPr>
              <a:t> </a:t>
            </a:r>
            <a:r>
              <a:rPr lang="tr-TR" sz="1800" dirty="0" smtClean="0"/>
              <a:t> )  </a:t>
            </a:r>
            <a:r>
              <a:rPr lang="tr-TR" sz="1800" dirty="0" err="1" smtClean="0"/>
              <a:t>lardır</a:t>
            </a:r>
            <a:r>
              <a:rPr lang="tr-TR" sz="1800" dirty="0" smtClean="0"/>
              <a:t>. Yazılış bakımından zamire benzer. Zamirden farkı; zamirler harekelidir, ha-i sektelerin tamamı ise sakindir.             </a:t>
            </a:r>
          </a:p>
          <a:p>
            <a:r>
              <a:rPr lang="tr-TR" sz="1800" dirty="0" smtClean="0"/>
              <a:t>Bizim kıratımızda hem vasıl ve hem de vakıf halinde okunur. Bazı kıraatlerde vasıl halinde ( </a:t>
            </a:r>
            <a:r>
              <a:rPr lang="ar-JO" sz="1800" dirty="0" smtClean="0">
                <a:solidFill>
                  <a:srgbClr val="C00000"/>
                </a:solidFill>
              </a:rPr>
              <a:t>ﻪ</a:t>
            </a:r>
            <a:r>
              <a:rPr lang="ar-JO" sz="1800" dirty="0" smtClean="0"/>
              <a:t>  </a:t>
            </a:r>
            <a:r>
              <a:rPr lang="tr-TR" sz="1800" dirty="0" smtClean="0"/>
              <a:t>)  sekteler düşer.</a:t>
            </a:r>
          </a:p>
          <a:p>
            <a:r>
              <a:rPr lang="tr-TR" sz="1800" dirty="0" smtClean="0"/>
              <a:t>Bizim kıratımızda vasıl halinde (</a:t>
            </a:r>
            <a:r>
              <a:rPr lang="ar-JO" sz="1800" dirty="0" smtClean="0">
                <a:solidFill>
                  <a:srgbClr val="C00000"/>
                </a:solidFill>
              </a:rPr>
              <a:t>ﻪ</a:t>
            </a:r>
            <a:r>
              <a:rPr lang="ar-JO" sz="1800" dirty="0" smtClean="0"/>
              <a:t>  </a:t>
            </a:r>
            <a:r>
              <a:rPr lang="tr-TR" sz="1800" dirty="0" smtClean="0"/>
              <a:t>) sakin okunur, hafif bir sekte caiz olduğu gibi terkide caizdir. Sekte evladır.  Bunun için buna ha-i sekte denir.</a:t>
            </a:r>
          </a:p>
          <a:p>
            <a:r>
              <a:rPr lang="tr-TR" sz="1800" dirty="0" smtClean="0"/>
              <a:t>İstisna olarak iki kelimede ve üç yerde ki zamirler harekeli değil, </a:t>
            </a:r>
            <a:r>
              <a:rPr lang="tr-TR" sz="1800" dirty="0" err="1" smtClean="0"/>
              <a:t>cezimlidir</a:t>
            </a:r>
            <a:r>
              <a:rPr lang="tr-TR" sz="1800" dirty="0" smtClean="0"/>
              <a:t>.</a:t>
            </a:r>
          </a:p>
          <a:p>
            <a:endParaRPr lang="tr-TR"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sz="1800" dirty="0" smtClean="0"/>
              <a:t> </a:t>
            </a:r>
            <a:r>
              <a:rPr lang="tr-TR" sz="1800" dirty="0" err="1" smtClean="0"/>
              <a:t>Kur’an</a:t>
            </a:r>
            <a:r>
              <a:rPr lang="tr-TR" sz="1800" dirty="0" smtClean="0"/>
              <a:t>-ı Kerimde Ha-i Sekte Olan Yerler</a:t>
            </a:r>
            <a:r>
              <a:rPr lang="ar-JO" sz="1800" dirty="0" smtClean="0"/>
              <a:t> </a:t>
            </a:r>
            <a:endParaRPr lang="tr-TR" sz="1800" dirty="0" smtClean="0"/>
          </a:p>
          <a:p>
            <a:r>
              <a:rPr lang="tr-TR" sz="1800" b="1" dirty="0" smtClean="0"/>
              <a:t>1.</a:t>
            </a:r>
            <a:r>
              <a:rPr lang="tr-TR" sz="1800" dirty="0" smtClean="0"/>
              <a:t> Bakara suresi 259. ayette:                                  </a:t>
            </a:r>
            <a:r>
              <a:rPr lang="ar-JO" sz="1800" dirty="0" smtClean="0"/>
              <a:t>     </a:t>
            </a:r>
            <a:r>
              <a:rPr lang="tr-TR" sz="1800" dirty="0" smtClean="0"/>
              <a:t>          </a:t>
            </a:r>
            <a:r>
              <a:rPr lang="ar-JO" sz="1800" dirty="0" smtClean="0"/>
              <a:t>      </a:t>
            </a:r>
            <a:r>
              <a:rPr lang="tr-TR" sz="1800" dirty="0" smtClean="0"/>
              <a:t>                               </a:t>
            </a:r>
            <a:r>
              <a:rPr lang="ar-JO" sz="1800" dirty="0" smtClean="0"/>
              <a:t>  </a:t>
            </a:r>
            <a:r>
              <a:rPr lang="tr-TR" sz="1800" dirty="0" smtClean="0"/>
              <a:t>                  </a:t>
            </a:r>
            <a:r>
              <a:rPr lang="ar-SA" sz="1800" dirty="0" smtClean="0">
                <a:solidFill>
                  <a:srgbClr val="FF0000"/>
                </a:solidFill>
              </a:rPr>
              <a:t>لَمْ يَتَسَنَّهْۜ وَانْظُر</a:t>
            </a:r>
            <a:r>
              <a:rPr lang="tr-TR" sz="1800" dirty="0" smtClean="0">
                <a:solidFill>
                  <a:srgbClr val="FF0000"/>
                </a:solidFill>
              </a:rPr>
              <a:t>    </a:t>
            </a:r>
            <a:r>
              <a:rPr lang="tr-TR" sz="1800" dirty="0" smtClean="0"/>
              <a:t> </a:t>
            </a:r>
          </a:p>
          <a:p>
            <a:r>
              <a:rPr lang="tr-TR" sz="1800" b="1" dirty="0" smtClean="0"/>
              <a:t>2.</a:t>
            </a:r>
            <a:r>
              <a:rPr lang="tr-TR" sz="1800" dirty="0" smtClean="0"/>
              <a:t> </a:t>
            </a:r>
            <a:r>
              <a:rPr lang="tr-TR" sz="1800" dirty="0" err="1" smtClean="0"/>
              <a:t>En’am</a:t>
            </a:r>
            <a:r>
              <a:rPr lang="tr-TR" sz="1800" dirty="0" smtClean="0"/>
              <a:t> suresi 90. ayette:     </a:t>
            </a:r>
            <a:r>
              <a:rPr lang="ar-JO" sz="1800" dirty="0" smtClean="0"/>
              <a:t>  </a:t>
            </a:r>
            <a:r>
              <a:rPr lang="tr-TR" sz="1800" dirty="0" smtClean="0"/>
              <a:t>     </a:t>
            </a:r>
            <a:r>
              <a:rPr lang="ar-JO" sz="1800" dirty="0" smtClean="0"/>
              <a:t>                  </a:t>
            </a:r>
            <a:r>
              <a:rPr lang="tr-TR" sz="1800" dirty="0" smtClean="0"/>
              <a:t>                                                        </a:t>
            </a:r>
            <a:r>
              <a:rPr lang="ar-SA" sz="1800" dirty="0" smtClean="0"/>
              <a:t> </a:t>
            </a:r>
            <a:r>
              <a:rPr lang="tr-TR" sz="1800" dirty="0" smtClean="0"/>
              <a:t>                                                   </a:t>
            </a:r>
            <a:r>
              <a:rPr lang="ar-SA" sz="1800" dirty="0" smtClean="0">
                <a:solidFill>
                  <a:srgbClr val="FF0000"/>
                </a:solidFill>
              </a:rPr>
              <a:t>فَبِهُدٰيهُمُ اقْتَدِهْۜ قُلْ لَآ اَسْـَٔلُكُم</a:t>
            </a:r>
            <a:r>
              <a:rPr lang="tr-TR" sz="1800" dirty="0" smtClean="0"/>
              <a:t>  </a:t>
            </a:r>
          </a:p>
          <a:p>
            <a:r>
              <a:rPr lang="tr-TR" sz="1800" b="1" dirty="0" smtClean="0"/>
              <a:t>3– 4</a:t>
            </a:r>
            <a:r>
              <a:rPr lang="tr-TR" sz="1800" dirty="0" smtClean="0"/>
              <a:t>. Hakka suresi 19 ve 25. ayetlerde:  </a:t>
            </a:r>
          </a:p>
          <a:p>
            <a:pPr>
              <a:buNone/>
            </a:pPr>
            <a:r>
              <a:rPr lang="tr-TR" sz="1800" dirty="0" smtClean="0"/>
              <a:t>                                        </a:t>
            </a:r>
            <a:r>
              <a:rPr lang="ar-JO" sz="1800" dirty="0" smtClean="0"/>
              <a:t>              </a:t>
            </a:r>
            <a:r>
              <a:rPr lang="tr-TR" sz="1800" dirty="0" smtClean="0"/>
              <a:t>      </a:t>
            </a:r>
            <a:r>
              <a:rPr lang="ar-SA" sz="1800" dirty="0" smtClean="0"/>
              <a:t> </a:t>
            </a:r>
            <a:r>
              <a:rPr lang="tr-TR" sz="1800" dirty="0" smtClean="0"/>
              <a:t>           </a:t>
            </a:r>
            <a:r>
              <a:rPr lang="ar-SA" sz="1800" dirty="0" smtClean="0">
                <a:solidFill>
                  <a:srgbClr val="FF0000"/>
                </a:solidFill>
              </a:rPr>
              <a:t>كِتَابِيَهْ</a:t>
            </a:r>
            <a:endParaRPr lang="tr-TR" sz="1800" dirty="0" smtClean="0">
              <a:solidFill>
                <a:srgbClr val="FF0000"/>
              </a:solidFill>
            </a:endParaRPr>
          </a:p>
          <a:p>
            <a:r>
              <a:rPr lang="tr-TR" sz="1800" b="1" dirty="0" smtClean="0"/>
              <a:t>5 –6</a:t>
            </a:r>
            <a:r>
              <a:rPr lang="tr-TR" sz="1800" dirty="0" smtClean="0"/>
              <a:t>. Hakka suresi 20 ve 26. ayetlerde:  </a:t>
            </a:r>
          </a:p>
          <a:p>
            <a:pPr>
              <a:buNone/>
            </a:pPr>
            <a:r>
              <a:rPr lang="tr-TR" sz="1800" dirty="0" smtClean="0"/>
              <a:t>                                      </a:t>
            </a:r>
            <a:r>
              <a:rPr lang="ar-JO" sz="1800" dirty="0" smtClean="0"/>
              <a:t>                  </a:t>
            </a:r>
            <a:r>
              <a:rPr lang="tr-TR" sz="1800" dirty="0" smtClean="0"/>
              <a:t>                  </a:t>
            </a:r>
            <a:r>
              <a:rPr lang="ar-SA" sz="1800" dirty="0" smtClean="0"/>
              <a:t> </a:t>
            </a:r>
            <a:r>
              <a:rPr lang="ar-SA" sz="1800" dirty="0" smtClean="0">
                <a:solidFill>
                  <a:srgbClr val="FF0000"/>
                </a:solidFill>
              </a:rPr>
              <a:t>حِسَابِيَهْۚ</a:t>
            </a:r>
            <a:endParaRPr lang="tr-TR" sz="1800" dirty="0" smtClean="0">
              <a:solidFill>
                <a:srgbClr val="FF0000"/>
              </a:solidFill>
            </a:endParaRPr>
          </a:p>
          <a:p>
            <a:r>
              <a:rPr lang="tr-TR" sz="1800" dirty="0" smtClean="0"/>
              <a:t>7</a:t>
            </a:r>
            <a:r>
              <a:rPr lang="tr-TR" sz="1800" b="1" dirty="0" smtClean="0"/>
              <a:t>.</a:t>
            </a:r>
            <a:r>
              <a:rPr lang="tr-TR" sz="1800" dirty="0" smtClean="0"/>
              <a:t>Hakka suresi 28.  ayette:  </a:t>
            </a:r>
          </a:p>
          <a:p>
            <a:pPr>
              <a:buNone/>
            </a:pPr>
            <a:r>
              <a:rPr lang="tr-TR" sz="1800" dirty="0" smtClean="0"/>
              <a:t>                                 </a:t>
            </a:r>
            <a:r>
              <a:rPr lang="ar-JO" sz="1800" dirty="0" smtClean="0"/>
              <a:t>                  </a:t>
            </a:r>
            <a:r>
              <a:rPr lang="tr-TR" sz="1800" dirty="0" smtClean="0"/>
              <a:t>     </a:t>
            </a:r>
            <a:r>
              <a:rPr lang="ar-JO" sz="1800" dirty="0" smtClean="0"/>
              <a:t>       </a:t>
            </a:r>
            <a:r>
              <a:rPr lang="tr-TR" sz="1800" dirty="0" smtClean="0"/>
              <a:t>     </a:t>
            </a:r>
            <a:r>
              <a:rPr lang="ar-SA" sz="1800" dirty="0" smtClean="0">
                <a:solidFill>
                  <a:srgbClr val="FF0000"/>
                </a:solidFill>
              </a:rPr>
              <a:t>هَلَكَ</a:t>
            </a:r>
            <a:r>
              <a:rPr lang="tr-TR" sz="1800" dirty="0" smtClean="0">
                <a:solidFill>
                  <a:srgbClr val="FF0000"/>
                </a:solidFill>
              </a:rPr>
              <a:t> * </a:t>
            </a:r>
            <a:r>
              <a:rPr lang="ar-SA" sz="1800" dirty="0" smtClean="0">
                <a:solidFill>
                  <a:srgbClr val="FF0000"/>
                </a:solidFill>
              </a:rPr>
              <a:t> مَالِيَهْۚ </a:t>
            </a:r>
            <a:endParaRPr lang="tr-TR" sz="1800" dirty="0" smtClean="0">
              <a:solidFill>
                <a:srgbClr val="FF0000"/>
              </a:solidFill>
            </a:endParaRPr>
          </a:p>
          <a:p>
            <a:r>
              <a:rPr lang="tr-TR" sz="1800" b="1" dirty="0" smtClean="0"/>
              <a:t>8.</a:t>
            </a:r>
            <a:r>
              <a:rPr lang="tr-TR" sz="1800" dirty="0" smtClean="0"/>
              <a:t> Hakka suresi 29. ayette                  </a:t>
            </a:r>
            <a:r>
              <a:rPr lang="ar-SA" sz="1800" dirty="0" smtClean="0">
                <a:solidFill>
                  <a:srgbClr val="FF0000"/>
                </a:solidFill>
              </a:rPr>
              <a:t>خُذُوهُ</a:t>
            </a:r>
            <a:r>
              <a:rPr lang="tr-TR" sz="1800" dirty="0" smtClean="0">
                <a:solidFill>
                  <a:srgbClr val="FF0000"/>
                </a:solidFill>
              </a:rPr>
              <a:t>*</a:t>
            </a:r>
            <a:r>
              <a:rPr lang="ar-SA" sz="1800" dirty="0" smtClean="0">
                <a:solidFill>
                  <a:srgbClr val="FF0000"/>
                </a:solidFill>
              </a:rPr>
              <a:t>سُلْطَانِيَهْۚ </a:t>
            </a:r>
            <a:r>
              <a:rPr lang="tr-TR" sz="1800" dirty="0" smtClean="0">
                <a:solidFill>
                  <a:srgbClr val="FF0000"/>
                </a:solidFill>
              </a:rPr>
              <a:t> </a:t>
            </a:r>
            <a:r>
              <a:rPr lang="tr-TR" sz="1800" dirty="0" smtClean="0">
                <a:solidFill>
                  <a:srgbClr val="FFFF00"/>
                </a:solidFill>
              </a:rPr>
              <a:t>   </a:t>
            </a:r>
          </a:p>
          <a:p>
            <a:r>
              <a:rPr lang="tr-TR" sz="1800" b="1" dirty="0" smtClean="0"/>
              <a:t>9. </a:t>
            </a:r>
            <a:r>
              <a:rPr lang="tr-TR" sz="1800" dirty="0" smtClean="0"/>
              <a:t>Karia suresi 10. ayette: </a:t>
            </a:r>
            <a:r>
              <a:rPr lang="ar-JO" sz="1800" smtClean="0"/>
              <a:t>          </a:t>
            </a:r>
            <a:r>
              <a:rPr lang="tr-TR" sz="1800" smtClean="0"/>
              <a:t>   </a:t>
            </a:r>
            <a:r>
              <a:rPr lang="tr-TR" sz="1800" smtClean="0">
                <a:solidFill>
                  <a:srgbClr val="FFFF00"/>
                </a:solidFill>
              </a:rPr>
              <a:t> </a:t>
            </a:r>
            <a:r>
              <a:rPr lang="ar-JO" sz="1800" dirty="0" smtClean="0">
                <a:solidFill>
                  <a:srgbClr val="FF0000"/>
                </a:solidFill>
              </a:rPr>
              <a:t> </a:t>
            </a:r>
            <a:r>
              <a:rPr lang="ar-SA" sz="1800" dirty="0" smtClean="0">
                <a:solidFill>
                  <a:srgbClr val="FF0000"/>
                </a:solidFill>
              </a:rPr>
              <a:t>حَامِيَة</a:t>
            </a:r>
            <a:r>
              <a:rPr lang="tr-TR" sz="1800" dirty="0" smtClean="0">
                <a:solidFill>
                  <a:srgbClr val="FF0000"/>
                </a:solidFill>
              </a:rPr>
              <a:t> </a:t>
            </a:r>
            <a:r>
              <a:rPr lang="ar-SA" sz="1800" dirty="0" smtClean="0">
                <a:solidFill>
                  <a:srgbClr val="FF0000"/>
                </a:solidFill>
              </a:rPr>
              <a:t> نَارٌ </a:t>
            </a:r>
            <a:r>
              <a:rPr lang="tr-TR" sz="1800" dirty="0" smtClean="0">
                <a:solidFill>
                  <a:srgbClr val="FF0000"/>
                </a:solidFill>
              </a:rPr>
              <a:t>* </a:t>
            </a:r>
            <a:r>
              <a:rPr lang="ar-SA" sz="1800" dirty="0" smtClean="0">
                <a:solidFill>
                  <a:srgbClr val="FF0000"/>
                </a:solidFill>
              </a:rPr>
              <a:t>مَا هِيَهْۜ </a:t>
            </a:r>
            <a:r>
              <a:rPr lang="tr-TR" sz="1800" dirty="0" smtClean="0"/>
              <a:t> </a:t>
            </a:r>
          </a:p>
          <a:p>
            <a:endParaRPr lang="tr-TR" sz="1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 </a:t>
            </a:r>
            <a:r>
              <a:rPr lang="tr-TR" sz="3600" dirty="0" err="1" smtClean="0">
                <a:solidFill>
                  <a:srgbClr val="FF0000"/>
                </a:solidFill>
              </a:rPr>
              <a:t>Hafsın</a:t>
            </a:r>
            <a:r>
              <a:rPr lang="tr-TR" sz="3600" dirty="0" smtClean="0">
                <a:solidFill>
                  <a:srgbClr val="FF0000"/>
                </a:solidFill>
              </a:rPr>
              <a:t> İki </a:t>
            </a:r>
            <a:r>
              <a:rPr lang="tr-TR" sz="3600" dirty="0" err="1" smtClean="0">
                <a:solidFill>
                  <a:srgbClr val="FF0000"/>
                </a:solidFill>
              </a:rPr>
              <a:t>Vechi</a:t>
            </a:r>
            <a:r>
              <a:rPr lang="tr-TR" sz="3600" dirty="0" smtClean="0">
                <a:solidFill>
                  <a:srgbClr val="FF0000"/>
                </a:solidFill>
              </a:rPr>
              <a:t> Olan Kelimeler</a:t>
            </a:r>
            <a:endParaRPr lang="tr-TR" sz="3600" dirty="0">
              <a:solidFill>
                <a:srgbClr val="FF0000"/>
              </a:solidFill>
            </a:endParaRPr>
          </a:p>
        </p:txBody>
      </p:sp>
      <p:sp>
        <p:nvSpPr>
          <p:cNvPr id="3" name="2 İçerik Yer Tutucusu"/>
          <p:cNvSpPr>
            <a:spLocks noGrp="1"/>
          </p:cNvSpPr>
          <p:nvPr>
            <p:ph idx="1"/>
          </p:nvPr>
        </p:nvSpPr>
        <p:spPr/>
        <p:txBody>
          <a:bodyPr/>
          <a:lstStyle/>
          <a:p>
            <a:pPr>
              <a:buNone/>
            </a:pPr>
            <a:r>
              <a:rPr lang="tr-TR" sz="1800" dirty="0" err="1" smtClean="0">
                <a:solidFill>
                  <a:srgbClr val="FF0000"/>
                </a:solidFill>
              </a:rPr>
              <a:t>Hafs’ın</a:t>
            </a:r>
            <a:r>
              <a:rPr lang="tr-TR" sz="1800" dirty="0" smtClean="0">
                <a:solidFill>
                  <a:srgbClr val="FF0000"/>
                </a:solidFill>
              </a:rPr>
              <a:t>, iki vecihli olarak, diğer İmam ve </a:t>
            </a:r>
            <a:r>
              <a:rPr lang="tr-TR" sz="1800" dirty="0" err="1" smtClean="0">
                <a:solidFill>
                  <a:srgbClr val="FF0000"/>
                </a:solidFill>
              </a:rPr>
              <a:t>ravilerle</a:t>
            </a:r>
            <a:r>
              <a:rPr lang="tr-TR" sz="1800" dirty="0" smtClean="0">
                <a:solidFill>
                  <a:srgbClr val="FF0000"/>
                </a:solidFill>
              </a:rPr>
              <a:t> ittifakı olan okuyuşları:  </a:t>
            </a:r>
          </a:p>
          <a:p>
            <a:r>
              <a:rPr lang="tr-TR" sz="1800" dirty="0" smtClean="0"/>
              <a:t>1. İstifham Hemzesinde olan vecihler </a:t>
            </a:r>
            <a:r>
              <a:rPr lang="tr-TR" sz="1800" dirty="0" err="1" smtClean="0"/>
              <a:t>Kur’an</a:t>
            </a:r>
            <a:r>
              <a:rPr lang="tr-TR" sz="1800" dirty="0" smtClean="0"/>
              <a:t>-ı kerimde altı yerdedir</a:t>
            </a:r>
          </a:p>
          <a:p>
            <a:r>
              <a:rPr lang="tr-TR" sz="1800" dirty="0" smtClean="0"/>
              <a:t> İki tane’si, Sure-i enam’da iki yerde 143. ve 144. ayetlerdeki  </a:t>
            </a:r>
            <a:r>
              <a:rPr lang="ar-SA" sz="1800" dirty="0" smtClean="0">
                <a:solidFill>
                  <a:srgbClr val="FF0000"/>
                </a:solidFill>
              </a:rPr>
              <a:t>قُلْ آٰلذَّكَرَيْنِ</a:t>
            </a:r>
            <a:r>
              <a:rPr lang="tr-TR" sz="1800" dirty="0" smtClean="0"/>
              <a:t>  </a:t>
            </a:r>
          </a:p>
          <a:p>
            <a:r>
              <a:rPr lang="tr-TR" sz="1800" dirty="0" smtClean="0"/>
              <a:t>a) </a:t>
            </a:r>
            <a:r>
              <a:rPr lang="ar-SA" sz="1800" dirty="0" smtClean="0">
                <a:solidFill>
                  <a:srgbClr val="FF0000"/>
                </a:solidFill>
              </a:rPr>
              <a:t> قُلْ آٰلذَّكَرَيْنِ</a:t>
            </a:r>
            <a:r>
              <a:rPr lang="tr-TR" sz="1800" dirty="0" smtClean="0">
                <a:solidFill>
                  <a:srgbClr val="FF0000"/>
                </a:solidFill>
              </a:rPr>
              <a:t>  </a:t>
            </a:r>
            <a:r>
              <a:rPr lang="tr-TR" sz="1800" dirty="0" err="1" smtClean="0"/>
              <a:t>En’am</a:t>
            </a:r>
            <a:r>
              <a:rPr lang="tr-TR" sz="1800" dirty="0" smtClean="0"/>
              <a:t> 143.144.</a:t>
            </a:r>
          </a:p>
          <a:p>
            <a:r>
              <a:rPr lang="tr-TR" sz="1800" dirty="0" smtClean="0"/>
              <a:t>c</a:t>
            </a:r>
            <a:r>
              <a:rPr lang="tr-TR" sz="1800" dirty="0" smtClean="0">
                <a:solidFill>
                  <a:srgbClr val="FF0000"/>
                </a:solidFill>
              </a:rPr>
              <a:t>)  </a:t>
            </a:r>
            <a:r>
              <a:rPr lang="ar-SA" sz="1800" dirty="0" smtClean="0">
                <a:solidFill>
                  <a:srgbClr val="FF0000"/>
                </a:solidFill>
              </a:rPr>
              <a:t> اٰمَنْتُمْ بِه۪ آٰلْـٰٔنَ</a:t>
            </a:r>
            <a:r>
              <a:rPr lang="tr-TR" sz="1800" dirty="0" smtClean="0">
                <a:solidFill>
                  <a:srgbClr val="FF0000"/>
                </a:solidFill>
              </a:rPr>
              <a:t> </a:t>
            </a:r>
            <a:r>
              <a:rPr lang="tr-TR" sz="1800" dirty="0" smtClean="0"/>
              <a:t>Yunus 53. </a:t>
            </a:r>
          </a:p>
          <a:p>
            <a:r>
              <a:rPr lang="tr-TR" sz="1800" dirty="0" smtClean="0"/>
              <a:t>d)  </a:t>
            </a:r>
            <a:r>
              <a:rPr lang="ar-SA" sz="1800" dirty="0" smtClean="0">
                <a:solidFill>
                  <a:srgbClr val="FF0000"/>
                </a:solidFill>
              </a:rPr>
              <a:t>قُلْ آٰللّٰهُ</a:t>
            </a:r>
            <a:r>
              <a:rPr lang="tr-TR" sz="1800" dirty="0" smtClean="0">
                <a:solidFill>
                  <a:srgbClr val="FF0000"/>
                </a:solidFill>
              </a:rPr>
              <a:t>  </a:t>
            </a:r>
            <a:r>
              <a:rPr lang="tr-TR" sz="1800" dirty="0" smtClean="0">
                <a:solidFill>
                  <a:srgbClr val="FFFF00"/>
                </a:solidFill>
              </a:rPr>
              <a:t>     </a:t>
            </a:r>
            <a:r>
              <a:rPr lang="tr-TR" sz="1800" dirty="0" smtClean="0"/>
              <a:t>Yunus 59.</a:t>
            </a:r>
          </a:p>
          <a:p>
            <a:r>
              <a:rPr lang="tr-TR" sz="1800" dirty="0" smtClean="0"/>
              <a:t>e)</a:t>
            </a:r>
            <a:r>
              <a:rPr lang="ar-SA" sz="1800" dirty="0" smtClean="0"/>
              <a:t> </a:t>
            </a:r>
            <a:r>
              <a:rPr lang="ar-SA" sz="1800" dirty="0" smtClean="0">
                <a:solidFill>
                  <a:srgbClr val="FF0000"/>
                </a:solidFill>
              </a:rPr>
              <a:t>آٰ لْـٰٔنَ وَقَدْ عَصَيْتَ  </a:t>
            </a:r>
            <a:r>
              <a:rPr lang="tr-TR" sz="1800" dirty="0" smtClean="0"/>
              <a:t>Yunus 91.</a:t>
            </a:r>
          </a:p>
          <a:p>
            <a:r>
              <a:rPr lang="tr-TR" sz="1800" dirty="0" smtClean="0"/>
              <a:t>f)  </a:t>
            </a:r>
            <a:r>
              <a:rPr lang="ar-SA" sz="1800" dirty="0" smtClean="0"/>
              <a:t> </a:t>
            </a:r>
            <a:r>
              <a:rPr lang="ar-SA" sz="1800" dirty="0" smtClean="0">
                <a:solidFill>
                  <a:srgbClr val="FF0000"/>
                </a:solidFill>
              </a:rPr>
              <a:t>آٰللّٰهُ خَيْرٌ </a:t>
            </a:r>
            <a:r>
              <a:rPr lang="tr-TR" sz="1800" dirty="0" smtClean="0">
                <a:solidFill>
                  <a:srgbClr val="FF0000"/>
                </a:solidFill>
              </a:rPr>
              <a:t>     </a:t>
            </a:r>
            <a:r>
              <a:rPr lang="tr-TR" sz="1800" dirty="0" err="1" smtClean="0"/>
              <a:t>Neml</a:t>
            </a:r>
            <a:r>
              <a:rPr lang="tr-TR" sz="1800" dirty="0" smtClean="0"/>
              <a:t> 59</a:t>
            </a:r>
          </a:p>
          <a:p>
            <a:r>
              <a:rPr lang="tr-TR" sz="1800" dirty="0" smtClean="0"/>
              <a:t> Kelimelerindeki ikinci hemzeyi, bütün kıraat imamları </a:t>
            </a:r>
            <a:r>
              <a:rPr lang="tr-TR" sz="1800" dirty="0" err="1" smtClean="0"/>
              <a:t>ibdal</a:t>
            </a:r>
            <a:r>
              <a:rPr lang="tr-TR" sz="1800" dirty="0" smtClean="0"/>
              <a:t> ve teshil olmak üzere iki vecihle okurlar. </a:t>
            </a:r>
            <a:r>
              <a:rPr lang="tr-TR" sz="1800" dirty="0" err="1" smtClean="0"/>
              <a:t>Hafs</a:t>
            </a:r>
            <a:r>
              <a:rPr lang="tr-TR" sz="1800" dirty="0" smtClean="0"/>
              <a:t>, bu yerlerde diğer bütün </a:t>
            </a:r>
            <a:r>
              <a:rPr lang="tr-TR" sz="1800" dirty="0" err="1" smtClean="0"/>
              <a:t>kurra</a:t>
            </a:r>
            <a:r>
              <a:rPr lang="tr-TR" sz="1800" dirty="0" smtClean="0"/>
              <a:t> ile ittifak halindedir. Buralarda iki vecih olmakla beraber, birinci vecih evladır. Ve biz </a:t>
            </a:r>
            <a:r>
              <a:rPr lang="tr-TR" sz="1800" dirty="0" err="1" smtClean="0"/>
              <a:t>hafs</a:t>
            </a:r>
            <a:r>
              <a:rPr lang="tr-TR" sz="1800" dirty="0" smtClean="0"/>
              <a:t> okuyucuları bu (</a:t>
            </a:r>
            <a:r>
              <a:rPr lang="tr-TR" sz="1800" dirty="0" err="1" smtClean="0"/>
              <a:t>ibdal</a:t>
            </a:r>
            <a:r>
              <a:rPr lang="tr-TR" sz="1800" dirty="0" smtClean="0"/>
              <a:t>) </a:t>
            </a:r>
            <a:r>
              <a:rPr lang="tr-TR" sz="1800" dirty="0" err="1" smtClean="0"/>
              <a:t>vechini</a:t>
            </a:r>
            <a:r>
              <a:rPr lang="tr-TR" sz="1800" dirty="0" smtClean="0"/>
              <a:t> okuruz</a:t>
            </a:r>
            <a:endParaRPr lang="tr-TR" sz="1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sz="1800" dirty="0" smtClean="0">
                <a:solidFill>
                  <a:srgbClr val="FF0000"/>
                </a:solidFill>
              </a:rPr>
              <a:t>2. Vakıf halinde elifi </a:t>
            </a:r>
            <a:r>
              <a:rPr lang="tr-TR" sz="1800" dirty="0" err="1" smtClean="0">
                <a:solidFill>
                  <a:srgbClr val="FF0000"/>
                </a:solidFill>
              </a:rPr>
              <a:t>isbat</a:t>
            </a:r>
            <a:r>
              <a:rPr lang="tr-TR" sz="1800" dirty="0" smtClean="0">
                <a:solidFill>
                  <a:srgbClr val="FF0000"/>
                </a:solidFill>
              </a:rPr>
              <a:t> ile vasıl halinde ise elifin </a:t>
            </a:r>
            <a:r>
              <a:rPr lang="tr-TR" sz="1800" dirty="0" err="1" smtClean="0">
                <a:solidFill>
                  <a:srgbClr val="FF0000"/>
                </a:solidFill>
              </a:rPr>
              <a:t>hazıfı</a:t>
            </a:r>
            <a:r>
              <a:rPr lang="tr-TR" sz="1800" dirty="0" smtClean="0">
                <a:solidFill>
                  <a:srgbClr val="FF0000"/>
                </a:solidFill>
              </a:rPr>
              <a:t> ile: </a:t>
            </a:r>
            <a:r>
              <a:rPr lang="tr-TR" sz="1800" dirty="0" err="1" smtClean="0">
                <a:solidFill>
                  <a:srgbClr val="FF0000"/>
                </a:solidFill>
              </a:rPr>
              <a:t>Kur’n</a:t>
            </a:r>
            <a:r>
              <a:rPr lang="tr-TR" sz="1800" dirty="0" smtClean="0">
                <a:solidFill>
                  <a:srgbClr val="FF0000"/>
                </a:solidFill>
              </a:rPr>
              <a:t>-ı kerimde yedi kelimenin sonuna bir şeyden bedel olmayarak elif </a:t>
            </a:r>
            <a:r>
              <a:rPr lang="tr-TR" sz="1800" dirty="0" err="1" smtClean="0">
                <a:solidFill>
                  <a:srgbClr val="FF0000"/>
                </a:solidFill>
              </a:rPr>
              <a:t>lahik</a:t>
            </a:r>
            <a:r>
              <a:rPr lang="tr-TR" sz="1800" dirty="0" smtClean="0">
                <a:solidFill>
                  <a:srgbClr val="FF0000"/>
                </a:solidFill>
              </a:rPr>
              <a:t> olmuştur. </a:t>
            </a:r>
          </a:p>
          <a:p>
            <a:r>
              <a:rPr lang="tr-TR" sz="1800" dirty="0" smtClean="0"/>
              <a:t>a)</a:t>
            </a:r>
            <a:r>
              <a:rPr lang="ar-SA" sz="1800" dirty="0" smtClean="0"/>
              <a:t>   </a:t>
            </a:r>
            <a:r>
              <a:rPr lang="ar-SA" sz="1800" dirty="0" smtClean="0">
                <a:solidFill>
                  <a:srgbClr val="FF0000"/>
                </a:solidFill>
              </a:rPr>
              <a:t>اَنَا </a:t>
            </a:r>
            <a:r>
              <a:rPr lang="ar-SA" sz="1800" dirty="0" smtClean="0"/>
              <a:t> </a:t>
            </a:r>
            <a:r>
              <a:rPr lang="tr-TR" sz="1800" dirty="0" smtClean="0"/>
              <a:t> </a:t>
            </a:r>
            <a:r>
              <a:rPr lang="tr-TR" sz="1800" dirty="0" err="1" smtClean="0"/>
              <a:t>Kur’an</a:t>
            </a:r>
            <a:r>
              <a:rPr lang="tr-TR" sz="1800" dirty="0" smtClean="0"/>
              <a:t>-ı kerimde bulunan mütekellim zamiri olan</a:t>
            </a:r>
            <a:r>
              <a:rPr lang="ar-SA" sz="1800" dirty="0" smtClean="0"/>
              <a:t> ( اَنَا ) </a:t>
            </a:r>
            <a:r>
              <a:rPr lang="tr-TR" sz="1800" dirty="0" smtClean="0"/>
              <a:t>lafzı  </a:t>
            </a:r>
          </a:p>
          <a:p>
            <a:r>
              <a:rPr lang="tr-TR" sz="1800" dirty="0" smtClean="0"/>
              <a:t>b)</a:t>
            </a:r>
            <a:r>
              <a:rPr lang="ar-SA" sz="1800" dirty="0" smtClean="0"/>
              <a:t> </a:t>
            </a:r>
            <a:r>
              <a:rPr lang="ar-SA" sz="1800" dirty="0" smtClean="0">
                <a:solidFill>
                  <a:srgbClr val="FF0000"/>
                </a:solidFill>
              </a:rPr>
              <a:t> لٰكِنَّا  </a:t>
            </a:r>
            <a:r>
              <a:rPr lang="tr-TR" sz="1800" dirty="0" err="1" smtClean="0"/>
              <a:t>Kehf</a:t>
            </a:r>
            <a:r>
              <a:rPr lang="tr-TR" sz="1800" dirty="0" smtClean="0"/>
              <a:t> suresi 38. ayette </a:t>
            </a:r>
          </a:p>
          <a:p>
            <a:r>
              <a:rPr lang="tr-TR" sz="1800" dirty="0" smtClean="0"/>
              <a:t>c)   </a:t>
            </a:r>
            <a:r>
              <a:rPr lang="ar-SA" sz="1800" dirty="0" smtClean="0"/>
              <a:t> </a:t>
            </a:r>
            <a:r>
              <a:rPr lang="ar-SA" sz="1800" dirty="0" smtClean="0">
                <a:solidFill>
                  <a:srgbClr val="FF0000"/>
                </a:solidFill>
              </a:rPr>
              <a:t>الظُّنُونَا</a:t>
            </a:r>
            <a:r>
              <a:rPr lang="tr-TR" sz="1800" dirty="0" smtClean="0"/>
              <a:t> </a:t>
            </a:r>
            <a:r>
              <a:rPr lang="tr-TR" sz="1800" dirty="0" err="1" smtClean="0"/>
              <a:t>Ahzab</a:t>
            </a:r>
            <a:r>
              <a:rPr lang="tr-TR" sz="1800" dirty="0" smtClean="0"/>
              <a:t> suresi 10 c,d, e. </a:t>
            </a:r>
          </a:p>
          <a:p>
            <a:r>
              <a:rPr lang="tr-TR" sz="1800" dirty="0" smtClean="0"/>
              <a:t>d) </a:t>
            </a:r>
            <a:r>
              <a:rPr lang="ar-SA" sz="1800" dirty="0" smtClean="0">
                <a:solidFill>
                  <a:srgbClr val="FF0000"/>
                </a:solidFill>
              </a:rPr>
              <a:t>الرَّسُولاَ</a:t>
            </a:r>
            <a:r>
              <a:rPr lang="ar-SA" sz="1800" dirty="0" smtClean="0"/>
              <a:t>  </a:t>
            </a:r>
            <a:r>
              <a:rPr lang="tr-TR" sz="1800" dirty="0" smtClean="0"/>
              <a:t>  </a:t>
            </a:r>
            <a:r>
              <a:rPr lang="tr-TR" sz="1800" dirty="0" err="1" smtClean="0"/>
              <a:t>Ahzab</a:t>
            </a:r>
            <a:r>
              <a:rPr lang="tr-TR" sz="1800" dirty="0" smtClean="0"/>
              <a:t> suresi 66.</a:t>
            </a:r>
          </a:p>
          <a:p>
            <a:r>
              <a:rPr lang="tr-TR" sz="1800" dirty="0" smtClean="0"/>
              <a:t>e)  </a:t>
            </a:r>
            <a:r>
              <a:rPr lang="ar-SA" sz="1800" dirty="0" smtClean="0">
                <a:solidFill>
                  <a:srgbClr val="FF0000"/>
                </a:solidFill>
              </a:rPr>
              <a:t>السَّب۪يلَا</a:t>
            </a:r>
            <a:r>
              <a:rPr lang="ar-SA" sz="1800" dirty="0" smtClean="0"/>
              <a:t>   </a:t>
            </a:r>
            <a:r>
              <a:rPr lang="tr-TR" sz="1800" dirty="0" smtClean="0"/>
              <a:t> </a:t>
            </a:r>
            <a:r>
              <a:rPr lang="tr-TR" sz="1800" dirty="0" err="1" smtClean="0"/>
              <a:t>Ahzab</a:t>
            </a:r>
            <a:r>
              <a:rPr lang="tr-TR" sz="1800" dirty="0" smtClean="0"/>
              <a:t> suresi 67. ayetlerdeki  </a:t>
            </a:r>
            <a:r>
              <a:rPr lang="ar-SA" sz="1800" dirty="0" smtClean="0"/>
              <a:t> ( الظُّنُونَا، الرَّسُولَا</a:t>
            </a:r>
            <a:r>
              <a:rPr lang="ar-JO" sz="1800" dirty="0" smtClean="0"/>
              <a:t>،  </a:t>
            </a:r>
            <a:r>
              <a:rPr lang="ar-SA" sz="1800" dirty="0" smtClean="0"/>
              <a:t>السَّب۪يلاَ   )  </a:t>
            </a:r>
            <a:r>
              <a:rPr lang="tr-TR" sz="1800" dirty="0" smtClean="0"/>
              <a:t>kelimelerini</a:t>
            </a:r>
          </a:p>
          <a:p>
            <a:r>
              <a:rPr lang="tr-TR" sz="1800" dirty="0" smtClean="0"/>
              <a:t>f)    </a:t>
            </a:r>
            <a:r>
              <a:rPr lang="ar-SA" sz="1800" dirty="0" smtClean="0">
                <a:solidFill>
                  <a:srgbClr val="FF0000"/>
                </a:solidFill>
              </a:rPr>
              <a:t>قَوَار۪يرَا</a:t>
            </a:r>
            <a:r>
              <a:rPr lang="tr-TR" sz="1800" dirty="0" smtClean="0"/>
              <a:t>  İnsan suresi 15 ayette                                 </a:t>
            </a:r>
          </a:p>
          <a:p>
            <a:r>
              <a:rPr lang="tr-TR" sz="1800" dirty="0" smtClean="0"/>
              <a:t>g)  </a:t>
            </a:r>
            <a:r>
              <a:rPr lang="ar-SA" sz="1800" dirty="0" smtClean="0">
                <a:solidFill>
                  <a:srgbClr val="FF0000"/>
                </a:solidFill>
              </a:rPr>
              <a:t>سَلَاسِل</a:t>
            </a:r>
            <a:r>
              <a:rPr lang="ar-JO" sz="1800" dirty="0" smtClean="0">
                <a:solidFill>
                  <a:srgbClr val="FF0000"/>
                </a:solidFill>
              </a:rPr>
              <a:t>ا</a:t>
            </a:r>
            <a:r>
              <a:rPr lang="ar-SA" sz="1800" dirty="0" smtClean="0">
                <a:solidFill>
                  <a:srgbClr val="FF0000"/>
                </a:solidFill>
              </a:rPr>
              <a:t>َ   </a:t>
            </a:r>
            <a:r>
              <a:rPr lang="tr-TR" sz="1800" dirty="0" smtClean="0">
                <a:solidFill>
                  <a:srgbClr val="FF0000"/>
                </a:solidFill>
              </a:rPr>
              <a:t>  </a:t>
            </a:r>
            <a:r>
              <a:rPr lang="tr-TR" sz="1800" dirty="0" smtClean="0"/>
              <a:t>İnsan suresi 4. Bu kelimelerden birincisi olan </a:t>
            </a:r>
            <a:r>
              <a:rPr lang="ar-SA" sz="1800" dirty="0" smtClean="0"/>
              <a:t> ( ا</a:t>
            </a:r>
            <a:r>
              <a:rPr lang="ar-SA" sz="1800" dirty="0" smtClean="0">
                <a:solidFill>
                  <a:srgbClr val="FF0000"/>
                </a:solidFill>
              </a:rPr>
              <a:t>َنَا </a:t>
            </a:r>
            <a:r>
              <a:rPr lang="ar-SA" sz="1800" dirty="0" smtClean="0"/>
              <a:t>) </a:t>
            </a:r>
            <a:r>
              <a:rPr lang="tr-TR" sz="1800" dirty="0" smtClean="0"/>
              <a:t> lafzında bütün </a:t>
            </a:r>
            <a:r>
              <a:rPr lang="tr-TR" sz="1800" dirty="0" err="1" smtClean="0"/>
              <a:t>kurra</a:t>
            </a:r>
            <a:r>
              <a:rPr lang="tr-TR" sz="1800" dirty="0" smtClean="0"/>
              <a:t> ittifak halindedir. Diğer geri kalan altı kelimede ise </a:t>
            </a:r>
            <a:r>
              <a:rPr lang="tr-TR" sz="1800" dirty="0" err="1" smtClean="0"/>
              <a:t>Hafs</a:t>
            </a:r>
            <a:r>
              <a:rPr lang="tr-TR" sz="1800" dirty="0" smtClean="0"/>
              <a:t>, Vakıf halinde elifi </a:t>
            </a:r>
            <a:r>
              <a:rPr lang="tr-TR" sz="1800" dirty="0" err="1" smtClean="0"/>
              <a:t>isbat</a:t>
            </a:r>
            <a:r>
              <a:rPr lang="tr-TR" sz="1800" dirty="0" smtClean="0"/>
              <a:t> ederek vasıl halinde ise elifi hazf ederek okur. Ancak </a:t>
            </a:r>
            <a:r>
              <a:rPr lang="ar-SA" sz="1800" dirty="0" smtClean="0"/>
              <a:t>سَلَاسِل</a:t>
            </a:r>
            <a:r>
              <a:rPr lang="ar-JO" sz="1800" dirty="0" smtClean="0"/>
              <a:t>ا</a:t>
            </a:r>
            <a:r>
              <a:rPr lang="ar-SA" sz="1800" dirty="0" smtClean="0"/>
              <a:t>َ</a:t>
            </a:r>
            <a:r>
              <a:rPr lang="tr-TR" sz="1800" dirty="0" smtClean="0"/>
              <a:t>  kelimesi de aynı olmakla beraber vakıf  halinde, birde lam harfinin sakin olması ile</a:t>
            </a:r>
            <a:r>
              <a:rPr lang="ar-SA" sz="1800" dirty="0" smtClean="0"/>
              <a:t>  سَلَاسِلْ </a:t>
            </a:r>
            <a:r>
              <a:rPr lang="ar-JO" sz="1800" dirty="0" smtClean="0"/>
              <a:t>   </a:t>
            </a:r>
            <a:r>
              <a:rPr lang="tr-TR" sz="1800" dirty="0" smtClean="0"/>
              <a:t> şeklinde bir </a:t>
            </a:r>
            <a:r>
              <a:rPr lang="tr-TR" sz="1800" dirty="0" err="1" smtClean="0"/>
              <a:t>vechi</a:t>
            </a:r>
            <a:r>
              <a:rPr lang="tr-TR" sz="1800" dirty="0" smtClean="0"/>
              <a:t> daha vardır: Yani </a:t>
            </a:r>
            <a:r>
              <a:rPr lang="tr-TR" sz="1800" dirty="0" err="1" smtClean="0"/>
              <a:t>Hafsın</a:t>
            </a:r>
            <a:r>
              <a:rPr lang="tr-TR" sz="1800" dirty="0" smtClean="0"/>
              <a:t>, bu </a:t>
            </a:r>
            <a:r>
              <a:rPr lang="ar-SA" sz="1800" dirty="0" smtClean="0"/>
              <a:t>سَلَاسِل</a:t>
            </a:r>
            <a:r>
              <a:rPr lang="ar-JO" sz="1800" dirty="0" smtClean="0"/>
              <a:t>ا</a:t>
            </a:r>
            <a:r>
              <a:rPr lang="ar-SA" sz="1800" dirty="0" smtClean="0"/>
              <a:t>َ</a:t>
            </a:r>
            <a:r>
              <a:rPr lang="tr-TR" sz="1800" dirty="0" smtClean="0"/>
              <a:t>  kelimesinde: </a:t>
            </a:r>
          </a:p>
          <a:p>
            <a:endParaRPr lang="tr-TR" sz="1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42918"/>
            <a:ext cx="8229600" cy="5715040"/>
          </a:xfrm>
        </p:spPr>
        <p:txBody>
          <a:bodyPr/>
          <a:lstStyle/>
          <a:p>
            <a:r>
              <a:rPr lang="tr-TR" sz="1800" dirty="0" smtClean="0"/>
              <a:t>a) Vasıl Halinde elifin hazfı ile  </a:t>
            </a:r>
            <a:r>
              <a:rPr lang="ar-SA" sz="1800" dirty="0" smtClean="0">
                <a:solidFill>
                  <a:srgbClr val="FF0000"/>
                </a:solidFill>
              </a:rPr>
              <a:t>سَلَاسِل</a:t>
            </a:r>
            <a:r>
              <a:rPr lang="ar-JO" sz="1800" dirty="0" smtClean="0">
                <a:solidFill>
                  <a:srgbClr val="FF0000"/>
                </a:solidFill>
              </a:rPr>
              <a:t>َ</a:t>
            </a:r>
            <a:endParaRPr lang="tr-TR" sz="1800" dirty="0" smtClean="0">
              <a:solidFill>
                <a:srgbClr val="FF0000"/>
              </a:solidFill>
            </a:endParaRPr>
          </a:p>
          <a:p>
            <a:r>
              <a:rPr lang="tr-TR" sz="1800" dirty="0" smtClean="0"/>
              <a:t> b) vakıf halinde elifi </a:t>
            </a:r>
            <a:r>
              <a:rPr lang="tr-TR" sz="1800" dirty="0" err="1" smtClean="0"/>
              <a:t>isbat</a:t>
            </a:r>
            <a:r>
              <a:rPr lang="tr-TR" sz="1800" dirty="0" smtClean="0"/>
              <a:t> ederek  </a:t>
            </a:r>
            <a:r>
              <a:rPr lang="ar-SA" sz="1800" dirty="0" smtClean="0">
                <a:solidFill>
                  <a:srgbClr val="FF0000"/>
                </a:solidFill>
              </a:rPr>
              <a:t>سَلَاسِل</a:t>
            </a:r>
            <a:r>
              <a:rPr lang="ar-JO" sz="1800" dirty="0" smtClean="0"/>
              <a:t>ا</a:t>
            </a:r>
            <a:r>
              <a:rPr lang="ar-SA" sz="1800" dirty="0" smtClean="0"/>
              <a:t>َ</a:t>
            </a:r>
            <a:endParaRPr lang="tr-TR" sz="1800" dirty="0" smtClean="0"/>
          </a:p>
          <a:p>
            <a:r>
              <a:rPr lang="tr-TR" sz="1800" dirty="0" smtClean="0"/>
              <a:t> c) vakıf halinde birde lam harfinin sakin olması ile</a:t>
            </a:r>
            <a:r>
              <a:rPr lang="ar-SA" sz="1800" dirty="0" smtClean="0"/>
              <a:t>                         </a:t>
            </a:r>
            <a:r>
              <a:rPr lang="ar-SA" sz="1800" dirty="0" smtClean="0">
                <a:solidFill>
                  <a:srgbClr val="FF0000"/>
                </a:solidFill>
              </a:rPr>
              <a:t>سَلَاسِلْ</a:t>
            </a:r>
            <a:r>
              <a:rPr lang="ar-SA" sz="1800" dirty="0" smtClean="0"/>
              <a:t> </a:t>
            </a:r>
            <a:r>
              <a:rPr lang="tr-TR" sz="1800" dirty="0" smtClean="0"/>
              <a:t> </a:t>
            </a:r>
          </a:p>
          <a:p>
            <a:r>
              <a:rPr lang="tr-TR" sz="1800" dirty="0" smtClean="0"/>
              <a:t>Biz </a:t>
            </a:r>
            <a:r>
              <a:rPr lang="tr-TR" sz="1800" dirty="0" err="1" smtClean="0"/>
              <a:t>Hafs</a:t>
            </a:r>
            <a:r>
              <a:rPr lang="tr-TR" sz="1800" dirty="0" smtClean="0"/>
              <a:t> okuyucuları bu kelimeleri </a:t>
            </a:r>
            <a:r>
              <a:rPr lang="tr-TR" sz="1800" dirty="0" err="1" smtClean="0"/>
              <a:t>vakf</a:t>
            </a:r>
            <a:r>
              <a:rPr lang="tr-TR" sz="1800" dirty="0" smtClean="0"/>
              <a:t> ederken elifi </a:t>
            </a:r>
            <a:r>
              <a:rPr lang="tr-TR" sz="1800" dirty="0" err="1" smtClean="0"/>
              <a:t>isbat</a:t>
            </a:r>
            <a:r>
              <a:rPr lang="tr-TR" sz="1800" dirty="0" smtClean="0"/>
              <a:t> ederek, </a:t>
            </a:r>
            <a:r>
              <a:rPr lang="tr-TR" sz="1800" dirty="0" err="1" smtClean="0"/>
              <a:t>vasl</a:t>
            </a:r>
            <a:r>
              <a:rPr lang="tr-TR" sz="1800" dirty="0" smtClean="0"/>
              <a:t> ederken  ( geçerken) elifin hazfı ile okuruz. </a:t>
            </a:r>
          </a:p>
          <a:p>
            <a:r>
              <a:rPr lang="tr-TR" sz="1800" dirty="0" smtClean="0"/>
              <a:t> </a:t>
            </a:r>
            <a:r>
              <a:rPr lang="ar-SA" sz="1800" dirty="0" smtClean="0">
                <a:solidFill>
                  <a:srgbClr val="FF0000"/>
                </a:solidFill>
              </a:rPr>
              <a:t>لَا تَاْمَنَّا</a:t>
            </a:r>
            <a:r>
              <a:rPr lang="tr-TR" sz="1800" dirty="0" smtClean="0">
                <a:solidFill>
                  <a:srgbClr val="FF0000"/>
                </a:solidFill>
              </a:rPr>
              <a:t>   </a:t>
            </a:r>
            <a:r>
              <a:rPr lang="tr-TR" sz="1800" dirty="0" smtClean="0"/>
              <a:t>kelimesi </a:t>
            </a:r>
            <a:r>
              <a:rPr lang="tr-TR" sz="1800" dirty="0" err="1" smtClean="0"/>
              <a:t>kur’an</a:t>
            </a:r>
            <a:r>
              <a:rPr lang="tr-TR" sz="1800" dirty="0" smtClean="0"/>
              <a:t>-ı kerimde bir yerde Yusuf suresi 11. Ayette   </a:t>
            </a:r>
            <a:r>
              <a:rPr lang="ar-JO" sz="1800" dirty="0" smtClean="0">
                <a:solidFill>
                  <a:srgbClr val="FF0000"/>
                </a:solidFill>
              </a:rPr>
              <a:t>( </a:t>
            </a:r>
            <a:r>
              <a:rPr lang="ar-SA" sz="1800" dirty="0" smtClean="0">
                <a:solidFill>
                  <a:srgbClr val="FF0000"/>
                </a:solidFill>
              </a:rPr>
              <a:t>لَا تَاْمَنَّا </a:t>
            </a:r>
            <a:r>
              <a:rPr lang="ar-JO" sz="1800" dirty="0" smtClean="0"/>
              <a:t>)  </a:t>
            </a:r>
            <a:r>
              <a:rPr lang="tr-TR" sz="1800" dirty="0" smtClean="0"/>
              <a:t> kelimesini Ebu </a:t>
            </a:r>
            <a:r>
              <a:rPr lang="tr-TR" sz="1800" dirty="0" err="1" smtClean="0"/>
              <a:t>Ca’ferin</a:t>
            </a:r>
            <a:r>
              <a:rPr lang="tr-TR" sz="1800" dirty="0" smtClean="0"/>
              <a:t> dışındaki bütün kıraat imamları iki vecih olarak okumuşlardır.  </a:t>
            </a:r>
          </a:p>
          <a:p>
            <a:r>
              <a:rPr lang="tr-TR" sz="1800" dirty="0" smtClean="0"/>
              <a:t>a ) </a:t>
            </a:r>
            <a:r>
              <a:rPr lang="tr-TR" sz="1800" dirty="0" err="1" smtClean="0"/>
              <a:t>Hafs</a:t>
            </a:r>
            <a:r>
              <a:rPr lang="tr-TR" sz="1800" dirty="0" smtClean="0"/>
              <a:t> hazretleri,  aslı  </a:t>
            </a:r>
            <a:r>
              <a:rPr lang="ar-JO" sz="1800" dirty="0" smtClean="0"/>
              <a:t>  </a:t>
            </a:r>
            <a:r>
              <a:rPr lang="ar-SA" sz="1800" dirty="0" smtClean="0">
                <a:solidFill>
                  <a:srgbClr val="FF0000"/>
                </a:solidFill>
              </a:rPr>
              <a:t>لَا تَاْمَنُنَا </a:t>
            </a:r>
            <a:r>
              <a:rPr lang="tr-TR" sz="1800" dirty="0" smtClean="0"/>
              <a:t>olan   </a:t>
            </a:r>
            <a:r>
              <a:rPr lang="ar-JO" sz="1800" dirty="0" smtClean="0"/>
              <a:t>( </a:t>
            </a:r>
            <a:r>
              <a:rPr lang="ar-SA" sz="1800" dirty="0" smtClean="0"/>
              <a:t>ل</a:t>
            </a:r>
            <a:r>
              <a:rPr lang="ar-SA" sz="1800" dirty="0" smtClean="0">
                <a:solidFill>
                  <a:srgbClr val="FF0000"/>
                </a:solidFill>
              </a:rPr>
              <a:t>َا تَاْمَنَّا </a:t>
            </a:r>
            <a:r>
              <a:rPr lang="ar-JO" sz="1800" dirty="0" smtClean="0">
                <a:solidFill>
                  <a:srgbClr val="FF0000"/>
                </a:solidFill>
              </a:rPr>
              <a:t>)</a:t>
            </a:r>
            <a:r>
              <a:rPr lang="ar-JO" sz="1800" dirty="0" smtClean="0"/>
              <a:t> </a:t>
            </a:r>
            <a:r>
              <a:rPr lang="tr-TR" sz="1800" dirty="0" smtClean="0"/>
              <a:t> lafzında </a:t>
            </a:r>
            <a:r>
              <a:rPr lang="ar-JO" sz="1800" dirty="0" smtClean="0"/>
              <a:t> (</a:t>
            </a:r>
            <a:r>
              <a:rPr lang="ar-SA" sz="1800" dirty="0" smtClean="0"/>
              <a:t> </a:t>
            </a:r>
            <a:r>
              <a:rPr lang="ar-SA" sz="1800" dirty="0" smtClean="0">
                <a:solidFill>
                  <a:srgbClr val="FF0000"/>
                </a:solidFill>
              </a:rPr>
              <a:t>ادغام مع الاشمام </a:t>
            </a:r>
            <a:r>
              <a:rPr lang="tr-TR" sz="1800" dirty="0" smtClean="0">
                <a:solidFill>
                  <a:srgbClr val="FF0000"/>
                </a:solidFill>
              </a:rPr>
              <a:t> </a:t>
            </a:r>
            <a:r>
              <a:rPr lang="tr-TR" sz="1800" dirty="0" smtClean="0"/>
              <a:t>olarak birinci </a:t>
            </a:r>
            <a:r>
              <a:rPr lang="tr-TR" sz="1800" dirty="0" err="1" smtClean="0"/>
              <a:t>nun</a:t>
            </a:r>
            <a:r>
              <a:rPr lang="tr-TR" sz="1800" dirty="0" smtClean="0"/>
              <a:t> </a:t>
            </a:r>
            <a:r>
              <a:rPr lang="ar-JO" sz="1800" dirty="0" smtClean="0"/>
              <a:t>( ن ) </a:t>
            </a:r>
            <a:r>
              <a:rPr lang="tr-TR" sz="1800" dirty="0" smtClean="0"/>
              <a:t> harfini ikinci </a:t>
            </a:r>
            <a:r>
              <a:rPr lang="tr-TR" sz="1800" dirty="0" err="1" smtClean="0"/>
              <a:t>nun</a:t>
            </a:r>
            <a:r>
              <a:rPr lang="tr-TR" sz="1800" dirty="0" smtClean="0"/>
              <a:t> harfine </a:t>
            </a:r>
            <a:r>
              <a:rPr lang="tr-TR" sz="1800" dirty="0" err="1" smtClean="0"/>
              <a:t>idğam</a:t>
            </a:r>
            <a:r>
              <a:rPr lang="tr-TR" sz="1800" dirty="0" smtClean="0"/>
              <a:t> ederek </a:t>
            </a:r>
            <a:r>
              <a:rPr lang="tr-TR" sz="1800" dirty="0" err="1" smtClean="0"/>
              <a:t>işmam</a:t>
            </a:r>
            <a:r>
              <a:rPr lang="tr-TR" sz="1800" dirty="0" smtClean="0"/>
              <a:t> ile okur. </a:t>
            </a:r>
          </a:p>
          <a:p>
            <a:r>
              <a:rPr lang="tr-TR" sz="1800" dirty="0" smtClean="0"/>
              <a:t>b) Bir kerede </a:t>
            </a:r>
            <a:r>
              <a:rPr lang="ar-SA" sz="1800" dirty="0" smtClean="0"/>
              <a:t>  ( اظهار مع الروم  ) </a:t>
            </a:r>
            <a:r>
              <a:rPr lang="tr-TR" sz="1800" dirty="0" smtClean="0"/>
              <a:t>olarak izharla beraber </a:t>
            </a:r>
            <a:r>
              <a:rPr lang="tr-TR" sz="1800" dirty="0" err="1" smtClean="0"/>
              <a:t>ravm</a:t>
            </a:r>
            <a:r>
              <a:rPr lang="tr-TR" sz="1800" dirty="0" smtClean="0"/>
              <a:t> yaparak okur. Bazı kitaplar İhtilas diye ifade etmiş ise de bu </a:t>
            </a:r>
            <a:r>
              <a:rPr lang="tr-TR" sz="1800" dirty="0" err="1" smtClean="0"/>
              <a:t>ravmdır</a:t>
            </a:r>
            <a:r>
              <a:rPr lang="tr-TR" sz="1800" dirty="0" smtClean="0"/>
              <a:t>.</a:t>
            </a:r>
            <a:r>
              <a:rPr lang="ar-SA" sz="1800" dirty="0" smtClean="0"/>
              <a:t>  </a:t>
            </a:r>
            <a:endParaRPr lang="tr-TR" sz="1800" dirty="0" smtClean="0"/>
          </a:p>
          <a:p>
            <a:r>
              <a:rPr lang="tr-TR" sz="1800" dirty="0" smtClean="0"/>
              <a:t>Birinci vecihte </a:t>
            </a:r>
            <a:r>
              <a:rPr lang="tr-TR" sz="1800" dirty="0" err="1" smtClean="0"/>
              <a:t>idğam</a:t>
            </a:r>
            <a:r>
              <a:rPr lang="tr-TR" sz="1800" dirty="0" smtClean="0"/>
              <a:t> yaparken </a:t>
            </a:r>
            <a:r>
              <a:rPr lang="tr-TR" sz="1800" dirty="0" err="1" smtClean="0"/>
              <a:t>nun</a:t>
            </a:r>
            <a:r>
              <a:rPr lang="tr-TR" sz="1800" dirty="0" smtClean="0"/>
              <a:t>  </a:t>
            </a:r>
            <a:r>
              <a:rPr lang="ar-JO" sz="1800" dirty="0" smtClean="0"/>
              <a:t>(ن)</a:t>
            </a:r>
            <a:r>
              <a:rPr lang="tr-TR" sz="1800" dirty="0" smtClean="0"/>
              <a:t>  harfinin zamme harekesine işaret etmek için dudaklar ileri doğru uzatılarak yapılır.     </a:t>
            </a:r>
          </a:p>
          <a:p>
            <a:pPr>
              <a:buNone/>
            </a:pPr>
            <a:r>
              <a:rPr lang="ar-SA" sz="1800" dirty="0" smtClean="0"/>
              <a:t>     </a:t>
            </a:r>
            <a:r>
              <a:rPr lang="tr-TR" sz="1800" dirty="0" smtClean="0"/>
              <a:t>İkinci vecihte ise izhar ile okurken </a:t>
            </a:r>
            <a:r>
              <a:rPr lang="tr-TR" sz="1800" dirty="0" err="1" smtClean="0"/>
              <a:t>nun</a:t>
            </a:r>
            <a:r>
              <a:rPr lang="tr-TR" sz="1800" dirty="0" smtClean="0"/>
              <a:t>  </a:t>
            </a:r>
            <a:r>
              <a:rPr lang="ar-JO" sz="1800" dirty="0" smtClean="0"/>
              <a:t>(ن)</a:t>
            </a:r>
            <a:r>
              <a:rPr lang="tr-TR" sz="1800" dirty="0" smtClean="0"/>
              <a:t>  harfinin harekesinin üçte birini </a:t>
            </a:r>
            <a:r>
              <a:rPr lang="tr-TR" sz="1800" dirty="0" err="1" smtClean="0"/>
              <a:t>ibka</a:t>
            </a:r>
            <a:r>
              <a:rPr lang="tr-TR" sz="1800" dirty="0" smtClean="0"/>
              <a:t> edip,  üçte ikisini izale ( yok ) ederek yapılır. </a:t>
            </a:r>
          </a:p>
          <a:p>
            <a:endParaRPr lang="tr-TR"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pic>
        <p:nvPicPr>
          <p:cNvPr id="4" name="ncode_imageresizer_container_1" descr="kiraatyh7"/>
          <p:cNvPicPr>
            <a:picLocks noGrp="1" noChangeAspect="1" noChangeArrowheads="1"/>
          </p:cNvPicPr>
          <p:nvPr>
            <p:ph idx="1"/>
          </p:nvPr>
        </p:nvPicPr>
        <p:blipFill>
          <a:blip r:embed="rId3" cstate="print">
            <a:lum/>
          </a:blip>
          <a:srcRect/>
          <a:stretch>
            <a:fillRect/>
          </a:stretch>
        </p:blipFill>
        <p:spPr bwMode="auto">
          <a:xfrm>
            <a:off x="285720" y="214290"/>
            <a:ext cx="8572560" cy="638266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b="1" dirty="0" smtClean="0">
                <a:solidFill>
                  <a:srgbClr val="FF0000"/>
                </a:solidFill>
              </a:rPr>
              <a:t/>
            </a:r>
            <a:br>
              <a:rPr lang="tr-TR" sz="3200" b="1" dirty="0" smtClean="0">
                <a:solidFill>
                  <a:srgbClr val="FF0000"/>
                </a:solidFill>
              </a:rPr>
            </a:br>
            <a:r>
              <a:rPr lang="tr-TR" sz="3200" b="1" dirty="0" smtClean="0">
                <a:solidFill>
                  <a:srgbClr val="FF0000"/>
                </a:solidFill>
              </a:rPr>
              <a:t>HAFS’IN ÜÇ VECHİ OLAN KELİMELER</a:t>
            </a:r>
            <a:r>
              <a:rPr lang="tr-TR" sz="3600" dirty="0" smtClean="0"/>
              <a:t/>
            </a:r>
            <a:br>
              <a:rPr lang="tr-TR" sz="3600" dirty="0" smtClean="0"/>
            </a:br>
            <a:endParaRPr lang="tr-TR" sz="3600" dirty="0"/>
          </a:p>
        </p:txBody>
      </p:sp>
      <p:sp>
        <p:nvSpPr>
          <p:cNvPr id="3" name="2 İçerik Yer Tutucusu"/>
          <p:cNvSpPr>
            <a:spLocks noGrp="1"/>
          </p:cNvSpPr>
          <p:nvPr>
            <p:ph idx="1"/>
          </p:nvPr>
        </p:nvSpPr>
        <p:spPr/>
        <p:txBody>
          <a:bodyPr/>
          <a:lstStyle/>
          <a:p>
            <a:r>
              <a:rPr lang="tr-TR" sz="1800" dirty="0" smtClean="0"/>
              <a:t>Diğer İmam ve </a:t>
            </a:r>
            <a:r>
              <a:rPr lang="tr-TR" sz="1800" dirty="0" err="1" smtClean="0"/>
              <a:t>ravilerin</a:t>
            </a:r>
            <a:r>
              <a:rPr lang="tr-TR" sz="1800" dirty="0" smtClean="0"/>
              <a:t> bir kısmına muvafık bir kısmına muhalif olan okuyuşları</a:t>
            </a:r>
          </a:p>
          <a:p>
            <a:r>
              <a:rPr lang="tr-TR" sz="1800" dirty="0" smtClean="0"/>
              <a:t>1.  </a:t>
            </a:r>
            <a:r>
              <a:rPr lang="ar-SA" sz="1800" dirty="0" smtClean="0">
                <a:solidFill>
                  <a:srgbClr val="FF0000"/>
                </a:solidFill>
              </a:rPr>
              <a:t>الٓمٓ اَللّٰهُ</a:t>
            </a:r>
            <a:r>
              <a:rPr lang="tr-TR" sz="1800" dirty="0" smtClean="0">
                <a:solidFill>
                  <a:srgbClr val="FF0000"/>
                </a:solidFill>
              </a:rPr>
              <a:t>:  </a:t>
            </a:r>
            <a:r>
              <a:rPr lang="tr-TR" sz="1800" dirty="0" smtClean="0"/>
              <a:t>Ali İmran Suresinin evvelinde olan </a:t>
            </a:r>
            <a:r>
              <a:rPr lang="ar-SA" sz="1800" dirty="0" smtClean="0"/>
              <a:t>( </a:t>
            </a:r>
            <a:r>
              <a:rPr lang="ar-SA" sz="1800" dirty="0" smtClean="0">
                <a:solidFill>
                  <a:srgbClr val="FF0000"/>
                </a:solidFill>
              </a:rPr>
              <a:t>الٓمٓ </a:t>
            </a:r>
            <a:r>
              <a:rPr lang="ar-SA" sz="1800" dirty="0" smtClean="0"/>
              <a:t>) </a:t>
            </a:r>
            <a:r>
              <a:rPr lang="tr-TR" sz="1800" dirty="0" smtClean="0"/>
              <a:t> Ayetinde Ebu </a:t>
            </a:r>
            <a:r>
              <a:rPr lang="tr-TR" sz="1800" dirty="0" err="1" smtClean="0"/>
              <a:t>Ca’fer’in</a:t>
            </a:r>
            <a:r>
              <a:rPr lang="tr-TR" sz="1800" dirty="0" smtClean="0"/>
              <a:t> dışındaki bütün </a:t>
            </a:r>
            <a:r>
              <a:rPr lang="tr-TR" sz="1800" dirty="0" err="1" smtClean="0"/>
              <a:t>kurra</a:t>
            </a:r>
            <a:r>
              <a:rPr lang="tr-TR" sz="1800" dirty="0" smtClean="0"/>
              <a:t> için, vakfında bir vecih, valsında ise iki vecih olmak üzere toplam üç vecih vardır.</a:t>
            </a:r>
            <a:r>
              <a:rPr lang="ar-SA" sz="1800" dirty="0" smtClean="0">
                <a:solidFill>
                  <a:srgbClr val="FF0000"/>
                </a:solidFill>
              </a:rPr>
              <a:t>الٓمٓ اَللّٰه</a:t>
            </a:r>
            <a:r>
              <a:rPr lang="ar-SA" sz="1800" dirty="0" smtClean="0"/>
              <a:t>ُ</a:t>
            </a:r>
            <a:r>
              <a:rPr lang="tr-TR" sz="1800" dirty="0" smtClean="0"/>
              <a:t>  lafzındaki mim </a:t>
            </a:r>
            <a:r>
              <a:rPr lang="ar-JO" sz="1800" dirty="0" smtClean="0"/>
              <a:t>(</a:t>
            </a:r>
            <a:r>
              <a:rPr lang="ar-JO" sz="1800" dirty="0" smtClean="0">
                <a:solidFill>
                  <a:srgbClr val="FF0000"/>
                </a:solidFill>
              </a:rPr>
              <a:t> م </a:t>
            </a:r>
            <a:r>
              <a:rPr lang="ar-JO" sz="1800" dirty="0" smtClean="0"/>
              <a:t>)</a:t>
            </a:r>
            <a:r>
              <a:rPr lang="tr-TR" sz="1800" dirty="0" smtClean="0"/>
              <a:t>  harfine  </a:t>
            </a:r>
            <a:r>
              <a:rPr lang="ar-SA" sz="1800" dirty="0" smtClean="0"/>
              <a:t>ا</a:t>
            </a:r>
            <a:r>
              <a:rPr lang="ar-SA" sz="1800" dirty="0" smtClean="0">
                <a:solidFill>
                  <a:srgbClr val="FF0000"/>
                </a:solidFill>
              </a:rPr>
              <a:t>َللّٰهُ</a:t>
            </a:r>
            <a:r>
              <a:rPr lang="tr-TR" sz="1800" dirty="0" smtClean="0"/>
              <a:t>  lafzının hemzesinin fethasını </a:t>
            </a:r>
            <a:r>
              <a:rPr lang="tr-TR" sz="1800" dirty="0" err="1" smtClean="0"/>
              <a:t>nakl</a:t>
            </a:r>
            <a:r>
              <a:rPr lang="tr-TR" sz="1800" dirty="0" smtClean="0"/>
              <a:t> ederek elif lam </a:t>
            </a:r>
            <a:r>
              <a:rPr lang="tr-TR" sz="1800" dirty="0" err="1" smtClean="0"/>
              <a:t>mimellahu</a:t>
            </a:r>
            <a:r>
              <a:rPr lang="tr-TR" sz="1800" dirty="0" smtClean="0"/>
              <a:t>  </a:t>
            </a:r>
            <a:r>
              <a:rPr lang="ar-SA" sz="1800" dirty="0" smtClean="0"/>
              <a:t>(  اَ</a:t>
            </a:r>
            <a:r>
              <a:rPr lang="ar-SA" sz="1800" dirty="0" smtClean="0">
                <a:solidFill>
                  <a:srgbClr val="FF0000"/>
                </a:solidFill>
              </a:rPr>
              <a:t>لٓمِي</a:t>
            </a:r>
            <a:r>
              <a:rPr lang="ar-JO" sz="1800" dirty="0" smtClean="0">
                <a:solidFill>
                  <a:srgbClr val="FF0000"/>
                </a:solidFill>
              </a:rPr>
              <a:t>مَ</a:t>
            </a:r>
            <a:r>
              <a:rPr lang="ar-SA" sz="1800" dirty="0" smtClean="0">
                <a:solidFill>
                  <a:srgbClr val="FF0000"/>
                </a:solidFill>
              </a:rPr>
              <a:t> اللّٰهُ </a:t>
            </a:r>
            <a:r>
              <a:rPr lang="ar-SA" sz="1800" dirty="0" smtClean="0"/>
              <a:t>)</a:t>
            </a:r>
            <a:r>
              <a:rPr lang="tr-TR" sz="1800" dirty="0" smtClean="0"/>
              <a:t>  şeklinde okunur ve o takdirde tul ve kasır olmak üzere iki vecih meydana gelir: </a:t>
            </a:r>
          </a:p>
          <a:p>
            <a:r>
              <a:rPr lang="tr-TR" sz="1800" dirty="0" smtClean="0"/>
              <a:t>a) Tul </a:t>
            </a:r>
            <a:r>
              <a:rPr lang="tr-TR" sz="1800" dirty="0" err="1" smtClean="0"/>
              <a:t>vechi</a:t>
            </a:r>
            <a:r>
              <a:rPr lang="tr-TR" sz="1800" dirty="0" smtClean="0"/>
              <a:t>, </a:t>
            </a:r>
            <a:r>
              <a:rPr lang="tr-TR" sz="1800" dirty="0" err="1" smtClean="0"/>
              <a:t>Vasl</a:t>
            </a:r>
            <a:r>
              <a:rPr lang="tr-TR" sz="1800" dirty="0" smtClean="0"/>
              <a:t> edilmeden önceki meddi lazım hali dikkate alınarak dört elif </a:t>
            </a:r>
            <a:r>
              <a:rPr lang="tr-TR" sz="1800" dirty="0" err="1" smtClean="0"/>
              <a:t>mikdarı</a:t>
            </a:r>
            <a:r>
              <a:rPr lang="tr-TR" sz="1800" dirty="0" smtClean="0"/>
              <a:t> tul okunur.</a:t>
            </a:r>
          </a:p>
          <a:p>
            <a:r>
              <a:rPr lang="tr-TR" sz="1800" dirty="0" smtClean="0"/>
              <a:t>b) Kasır </a:t>
            </a:r>
            <a:r>
              <a:rPr lang="tr-TR" sz="1800" dirty="0" err="1" smtClean="0"/>
              <a:t>vechi</a:t>
            </a:r>
            <a:r>
              <a:rPr lang="tr-TR" sz="1800" dirty="0" smtClean="0">
                <a:solidFill>
                  <a:srgbClr val="FF0000"/>
                </a:solidFill>
              </a:rPr>
              <a:t>, </a:t>
            </a:r>
            <a:r>
              <a:rPr lang="ar-SA" sz="1800" dirty="0" smtClean="0">
                <a:solidFill>
                  <a:srgbClr val="FF0000"/>
                </a:solidFill>
              </a:rPr>
              <a:t>  اَلٓمِي</a:t>
            </a:r>
            <a:r>
              <a:rPr lang="ar-JO" sz="1800" dirty="0" smtClean="0">
                <a:solidFill>
                  <a:srgbClr val="FF0000"/>
                </a:solidFill>
              </a:rPr>
              <a:t>مَ</a:t>
            </a:r>
            <a:r>
              <a:rPr lang="ar-SA" sz="1800" dirty="0" smtClean="0">
                <a:solidFill>
                  <a:srgbClr val="FF0000"/>
                </a:solidFill>
              </a:rPr>
              <a:t> اللّٰهُ</a:t>
            </a:r>
            <a:r>
              <a:rPr lang="tr-TR" sz="1800" dirty="0" err="1" smtClean="0"/>
              <a:t>Vasl</a:t>
            </a:r>
            <a:r>
              <a:rPr lang="tr-TR" sz="1800" dirty="0" smtClean="0"/>
              <a:t> edildikten sonraki yeni hali dikkate alınarak meddi tabi-i miktarı </a:t>
            </a:r>
            <a:r>
              <a:rPr lang="tr-TR" sz="1800" dirty="0" err="1" smtClean="0"/>
              <a:t>kasr</a:t>
            </a:r>
            <a:r>
              <a:rPr lang="tr-TR" sz="1800" dirty="0" smtClean="0"/>
              <a:t> ile okunur. </a:t>
            </a:r>
          </a:p>
          <a:p>
            <a:endParaRPr lang="tr-TR" sz="1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sz="1800" dirty="0" smtClean="0"/>
              <a:t>2.   </a:t>
            </a:r>
            <a:r>
              <a:rPr lang="ar-SA" sz="1800" dirty="0" smtClean="0">
                <a:solidFill>
                  <a:srgbClr val="FF0000"/>
                </a:solidFill>
              </a:rPr>
              <a:t>فَمَآ اٰتٰينِ‌يَ اللّٰه </a:t>
            </a:r>
            <a:r>
              <a:rPr lang="tr-TR" sz="1800" dirty="0" smtClean="0"/>
              <a:t>:  </a:t>
            </a:r>
            <a:r>
              <a:rPr lang="tr-TR" sz="1800" dirty="0" err="1" smtClean="0"/>
              <a:t>Neml</a:t>
            </a:r>
            <a:r>
              <a:rPr lang="tr-TR" sz="1800" dirty="0" smtClean="0"/>
              <a:t> Suresi </a:t>
            </a:r>
            <a:r>
              <a:rPr lang="ar-SA" sz="1800" dirty="0" smtClean="0"/>
              <a:t>36</a:t>
            </a:r>
            <a:r>
              <a:rPr lang="tr-TR" sz="1800" dirty="0" smtClean="0"/>
              <a:t>. ayette</a:t>
            </a:r>
            <a:r>
              <a:rPr lang="ar-SA" sz="1800" dirty="0" smtClean="0"/>
              <a:t>(</a:t>
            </a:r>
            <a:r>
              <a:rPr lang="ar-SA" sz="1800" dirty="0" smtClean="0">
                <a:solidFill>
                  <a:srgbClr val="FF0000"/>
                </a:solidFill>
              </a:rPr>
              <a:t> فَمَآ اٰتٰينِ‌ يَ اللّٰه </a:t>
            </a:r>
            <a:r>
              <a:rPr lang="ar-SA" sz="1800" dirty="0" smtClean="0"/>
              <a:t>)  </a:t>
            </a:r>
            <a:r>
              <a:rPr lang="tr-TR" sz="1800" dirty="0" smtClean="0"/>
              <a:t> lafzını valsında bir </a:t>
            </a:r>
            <a:r>
              <a:rPr lang="tr-TR" sz="1800" dirty="0" err="1" smtClean="0"/>
              <a:t>vcih</a:t>
            </a:r>
            <a:r>
              <a:rPr lang="tr-TR" sz="1800" dirty="0" smtClean="0"/>
              <a:t>, vakfında ise iki </a:t>
            </a:r>
            <a:r>
              <a:rPr lang="tr-TR" sz="1800" dirty="0" err="1" smtClean="0"/>
              <a:t>vcih</a:t>
            </a:r>
            <a:r>
              <a:rPr lang="tr-TR" sz="1800" dirty="0" smtClean="0"/>
              <a:t> olmak üzere toplam üç vecih caizdir.Valsında</a:t>
            </a:r>
            <a:r>
              <a:rPr lang="ar-SA" sz="1800" dirty="0" smtClean="0">
                <a:solidFill>
                  <a:srgbClr val="FF0000"/>
                </a:solidFill>
              </a:rPr>
              <a:t>ُ فَمَآ اٰتٰينِ‌ يَ </a:t>
            </a:r>
            <a:r>
              <a:rPr lang="ar-SA" sz="1800" dirty="0" smtClean="0"/>
              <a:t>اللّٰه   </a:t>
            </a:r>
            <a:r>
              <a:rPr lang="tr-TR" sz="1800" dirty="0" smtClean="0"/>
              <a:t> şeklinde </a:t>
            </a:r>
            <a:r>
              <a:rPr lang="ar-JO" sz="1800" dirty="0" smtClean="0"/>
              <a:t>( ى )</a:t>
            </a:r>
            <a:r>
              <a:rPr lang="tr-TR" sz="1800" dirty="0" smtClean="0"/>
              <a:t> harfi fetha ile okunur. Vakfında ise, Bir kere </a:t>
            </a:r>
            <a:r>
              <a:rPr lang="ar-JO" sz="1800" dirty="0" smtClean="0"/>
              <a:t>( ى ) </a:t>
            </a:r>
            <a:r>
              <a:rPr lang="tr-TR" sz="1800" dirty="0" smtClean="0"/>
              <a:t>harfinin fethasını hazf ederek kendisini sakin kılıp </a:t>
            </a:r>
            <a:r>
              <a:rPr lang="tr-TR" sz="1800" dirty="0" err="1" smtClean="0"/>
              <a:t>isbat</a:t>
            </a:r>
            <a:r>
              <a:rPr lang="tr-TR" sz="1800" dirty="0" smtClean="0"/>
              <a:t> ederek bir elif </a:t>
            </a:r>
            <a:r>
              <a:rPr lang="tr-TR" sz="1800" dirty="0" err="1" smtClean="0"/>
              <a:t>mikdarı</a:t>
            </a:r>
            <a:r>
              <a:rPr lang="tr-TR" sz="1800" dirty="0" smtClean="0"/>
              <a:t> </a:t>
            </a:r>
            <a:r>
              <a:rPr lang="tr-TR" sz="1800" dirty="0" err="1" smtClean="0"/>
              <a:t>med</a:t>
            </a:r>
            <a:r>
              <a:rPr lang="tr-TR" sz="1800" dirty="0" smtClean="0"/>
              <a:t> ile  </a:t>
            </a:r>
            <a:r>
              <a:rPr lang="ar-SA" sz="1800" dirty="0" smtClean="0">
                <a:solidFill>
                  <a:srgbClr val="FF0000"/>
                </a:solidFill>
              </a:rPr>
              <a:t> فَمَآ اٰتٰينِى‌</a:t>
            </a:r>
            <a:r>
              <a:rPr lang="tr-TR" sz="1800" dirty="0" smtClean="0">
                <a:solidFill>
                  <a:srgbClr val="FF0000"/>
                </a:solidFill>
              </a:rPr>
              <a:t>  </a:t>
            </a:r>
            <a:r>
              <a:rPr lang="tr-TR" sz="1800" dirty="0" smtClean="0"/>
              <a:t>şeklinde okunur. Bir kere de </a:t>
            </a:r>
            <a:r>
              <a:rPr lang="ar-JO" sz="1800" dirty="0" smtClean="0"/>
              <a:t>( ى ) </a:t>
            </a:r>
            <a:r>
              <a:rPr lang="tr-TR" sz="1800" dirty="0" smtClean="0"/>
              <a:t>harfi hazf edilip </a:t>
            </a:r>
            <a:r>
              <a:rPr lang="tr-TR" sz="1800" dirty="0" err="1" smtClean="0"/>
              <a:t>nun</a:t>
            </a:r>
            <a:r>
              <a:rPr lang="ar-JO" sz="1800" dirty="0" smtClean="0"/>
              <a:t>( ن )    </a:t>
            </a:r>
            <a:r>
              <a:rPr lang="tr-TR" sz="1800" dirty="0" smtClean="0"/>
              <a:t>harfi sakin kılınarak </a:t>
            </a:r>
            <a:r>
              <a:rPr lang="ar-SA" sz="1800" dirty="0" smtClean="0">
                <a:solidFill>
                  <a:srgbClr val="FF0000"/>
                </a:solidFill>
              </a:rPr>
              <a:t>فَمَآ اٰتٰانْ</a:t>
            </a:r>
            <a:r>
              <a:rPr lang="ar-SA" sz="1800" dirty="0" smtClean="0"/>
              <a:t>  </a:t>
            </a:r>
            <a:r>
              <a:rPr lang="tr-TR" sz="1800" dirty="0" smtClean="0"/>
              <a:t>  şeklinde okunur</a:t>
            </a:r>
            <a:r>
              <a:rPr lang="ar-SA" sz="1800" dirty="0" smtClean="0"/>
              <a:t>  </a:t>
            </a:r>
            <a:r>
              <a:rPr lang="tr-TR" sz="1800" dirty="0" err="1" smtClean="0"/>
              <a:t>İsbat</a:t>
            </a:r>
            <a:r>
              <a:rPr lang="tr-TR" sz="1800" dirty="0" smtClean="0"/>
              <a:t> </a:t>
            </a:r>
            <a:r>
              <a:rPr lang="tr-TR" sz="1800" dirty="0" err="1" smtClean="0"/>
              <a:t>vechi</a:t>
            </a:r>
            <a:r>
              <a:rPr lang="tr-TR" sz="1800" dirty="0" smtClean="0"/>
              <a:t> mukaddemdir. </a:t>
            </a:r>
            <a:r>
              <a:rPr lang="ar-SA" sz="1800" dirty="0" smtClean="0"/>
              <a:t>‌</a:t>
            </a:r>
            <a:endParaRPr lang="tr-TR" sz="1800" dirty="0" smtClean="0"/>
          </a:p>
          <a:p>
            <a:r>
              <a:rPr lang="tr-TR" sz="1800" dirty="0" smtClean="0"/>
              <a:t>3. İmam </a:t>
            </a:r>
            <a:r>
              <a:rPr lang="tr-TR" sz="1800" dirty="0" err="1" smtClean="0"/>
              <a:t>Âsım</a:t>
            </a:r>
            <a:r>
              <a:rPr lang="tr-TR" sz="1800" dirty="0" smtClean="0"/>
              <a:t>, bu kelimeye </a:t>
            </a:r>
            <a:r>
              <a:rPr lang="tr-TR" sz="1800" dirty="0" err="1" smtClean="0"/>
              <a:t>ibtida</a:t>
            </a:r>
            <a:r>
              <a:rPr lang="tr-TR" sz="1800" dirty="0" smtClean="0"/>
              <a:t> halinde iki, üst yanına vasıl halinde ise bir vecihle okumuştur.</a:t>
            </a:r>
          </a:p>
          <a:p>
            <a:r>
              <a:rPr lang="tr-TR" sz="1800" dirty="0" err="1" smtClean="0"/>
              <a:t>İbtida</a:t>
            </a:r>
            <a:r>
              <a:rPr lang="tr-TR" sz="1800" dirty="0" smtClean="0"/>
              <a:t> halinde :  ve  hemzeyi terkle                şeklinde okumuştur. Vasıl halinde ise                 </a:t>
            </a:r>
            <a:r>
              <a:rPr lang="tr-TR" sz="1800" smtClean="0"/>
              <a:t>ayetini                şeklinde okumuştur.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dirty="0" smtClean="0">
                <a:solidFill>
                  <a:srgbClr val="FF0000"/>
                </a:solidFill>
              </a:rPr>
              <a:t>SAHİH KIRAATLARIN 10’A ÇIKARILMASI</a:t>
            </a:r>
            <a:endParaRPr lang="tr-TR" sz="3200" dirty="0">
              <a:solidFill>
                <a:srgbClr val="FF0000"/>
              </a:solidFill>
            </a:endParaRPr>
          </a:p>
        </p:txBody>
      </p:sp>
      <p:sp>
        <p:nvSpPr>
          <p:cNvPr id="3" name="2 İçerik Yer Tutucusu"/>
          <p:cNvSpPr>
            <a:spLocks noGrp="1"/>
          </p:cNvSpPr>
          <p:nvPr>
            <p:ph idx="1"/>
          </p:nvPr>
        </p:nvSpPr>
        <p:spPr>
          <a:xfrm>
            <a:off x="457200" y="1500174"/>
            <a:ext cx="8229600" cy="4625989"/>
          </a:xfrm>
        </p:spPr>
        <p:txBody>
          <a:bodyPr/>
          <a:lstStyle/>
          <a:p>
            <a:pPr algn="just">
              <a:lnSpc>
                <a:spcPct val="80000"/>
              </a:lnSpc>
              <a:buNone/>
            </a:pPr>
            <a:endParaRPr lang="tr-TR" sz="1800" dirty="0" smtClean="0"/>
          </a:p>
          <a:p>
            <a:r>
              <a:rPr lang="tr-TR" sz="1800" dirty="0" smtClean="0"/>
              <a:t>Daha sonra Ebu </a:t>
            </a:r>
            <a:r>
              <a:rPr lang="tr-TR" sz="1800" dirty="0" err="1" smtClean="0"/>
              <a:t>Bekr</a:t>
            </a:r>
            <a:r>
              <a:rPr lang="tr-TR" sz="1800" dirty="0" smtClean="0"/>
              <a:t>  el-</a:t>
            </a:r>
            <a:r>
              <a:rPr lang="tr-TR" sz="1800" dirty="0" err="1" smtClean="0"/>
              <a:t>İsfehani</a:t>
            </a:r>
            <a:r>
              <a:rPr lang="tr-TR" sz="1800" dirty="0" smtClean="0"/>
              <a:t> en-</a:t>
            </a:r>
            <a:r>
              <a:rPr lang="tr-TR" sz="1800" dirty="0" err="1" smtClean="0"/>
              <a:t>Neysâburî</a:t>
            </a:r>
            <a:r>
              <a:rPr lang="tr-TR" sz="1800" dirty="0" smtClean="0"/>
              <a:t> (ö.381/992) bu yedi kıraat imamının kıraatlerine üç sahih kıraat daha ilave ederek kıraat sayısını ona çıkarmıştır. Bunlar meşhur kıraat olarak isimlendirilmiştir.</a:t>
            </a:r>
          </a:p>
          <a:p>
            <a:r>
              <a:rPr lang="tr-TR" sz="1800" b="1" dirty="0" smtClean="0">
                <a:effectLst/>
              </a:rPr>
              <a:t> </a:t>
            </a:r>
            <a:r>
              <a:rPr lang="tr-TR" sz="1800" dirty="0" smtClean="0">
                <a:solidFill>
                  <a:schemeClr val="tx1">
                    <a:lumMod val="95000"/>
                    <a:lumOff val="5000"/>
                  </a:schemeClr>
                </a:solidFill>
                <a:effectLst/>
              </a:rPr>
              <a:t>8- Ebu Cafer (130/748) </a:t>
            </a:r>
          </a:p>
          <a:p>
            <a:r>
              <a:rPr lang="tr-TR" sz="1800" dirty="0" smtClean="0">
                <a:solidFill>
                  <a:schemeClr val="tx1">
                    <a:lumMod val="95000"/>
                    <a:lumOff val="5000"/>
                  </a:schemeClr>
                </a:solidFill>
                <a:effectLst/>
              </a:rPr>
              <a:t>9- </a:t>
            </a:r>
            <a:r>
              <a:rPr lang="tr-TR" sz="1800" dirty="0" err="1" smtClean="0">
                <a:solidFill>
                  <a:schemeClr val="tx1">
                    <a:lumMod val="95000"/>
                    <a:lumOff val="5000"/>
                  </a:schemeClr>
                </a:solidFill>
                <a:effectLst/>
              </a:rPr>
              <a:t>Yakub</a:t>
            </a:r>
            <a:r>
              <a:rPr lang="tr-TR" sz="1800" dirty="0" smtClean="0">
                <a:solidFill>
                  <a:schemeClr val="tx1">
                    <a:lumMod val="95000"/>
                    <a:lumOff val="5000"/>
                  </a:schemeClr>
                </a:solidFill>
                <a:effectLst/>
              </a:rPr>
              <a:t> b. İshak el-</a:t>
            </a:r>
            <a:r>
              <a:rPr lang="tr-TR" sz="1800" dirty="0" err="1" smtClean="0">
                <a:solidFill>
                  <a:schemeClr val="tx1">
                    <a:lumMod val="95000"/>
                    <a:lumOff val="5000"/>
                  </a:schemeClr>
                </a:solidFill>
                <a:effectLst/>
              </a:rPr>
              <a:t>Hadrami</a:t>
            </a:r>
            <a:r>
              <a:rPr lang="tr-TR" sz="1800" dirty="0" smtClean="0">
                <a:solidFill>
                  <a:schemeClr val="tx1">
                    <a:lumMod val="95000"/>
                    <a:lumOff val="5000"/>
                  </a:schemeClr>
                </a:solidFill>
                <a:effectLst/>
              </a:rPr>
              <a:t> ( 205/820) </a:t>
            </a:r>
          </a:p>
          <a:p>
            <a:r>
              <a:rPr lang="tr-TR" sz="1800" dirty="0" smtClean="0">
                <a:solidFill>
                  <a:schemeClr val="tx1">
                    <a:lumMod val="95000"/>
                    <a:lumOff val="5000"/>
                  </a:schemeClr>
                </a:solidFill>
                <a:effectLst/>
              </a:rPr>
              <a:t>10-Halef b. </a:t>
            </a:r>
            <a:r>
              <a:rPr lang="tr-TR" sz="1800" dirty="0" err="1" smtClean="0">
                <a:solidFill>
                  <a:schemeClr val="tx1">
                    <a:lumMod val="95000"/>
                    <a:lumOff val="5000"/>
                  </a:schemeClr>
                </a:solidFill>
                <a:effectLst/>
              </a:rPr>
              <a:t>Hişam</a:t>
            </a:r>
            <a:r>
              <a:rPr lang="tr-TR" sz="1800" dirty="0" smtClean="0">
                <a:solidFill>
                  <a:schemeClr val="tx1">
                    <a:lumMod val="95000"/>
                    <a:lumOff val="5000"/>
                  </a:schemeClr>
                </a:solidFill>
                <a:effectLst/>
              </a:rPr>
              <a:t> el- </a:t>
            </a:r>
            <a:r>
              <a:rPr lang="tr-TR" sz="1800" dirty="0" err="1" smtClean="0">
                <a:solidFill>
                  <a:schemeClr val="tx1">
                    <a:lumMod val="95000"/>
                    <a:lumOff val="5000"/>
                  </a:schemeClr>
                </a:solidFill>
                <a:effectLst/>
              </a:rPr>
              <a:t>Bezzar</a:t>
            </a:r>
            <a:r>
              <a:rPr lang="tr-TR" sz="1800" dirty="0" smtClean="0">
                <a:solidFill>
                  <a:schemeClr val="tx1">
                    <a:lumMod val="95000"/>
                    <a:lumOff val="5000"/>
                  </a:schemeClr>
                </a:solidFill>
                <a:effectLst/>
              </a:rPr>
              <a:t> (2 29/843)</a:t>
            </a:r>
          </a:p>
          <a:p>
            <a:pPr>
              <a:lnSpc>
                <a:spcPct val="80000"/>
              </a:lnSpc>
              <a:buNone/>
            </a:pPr>
            <a:endParaRPr lang="tr-TR" sz="1800" dirty="0" smtClean="0"/>
          </a:p>
          <a:p>
            <a:r>
              <a:rPr lang="tr-TR" sz="1800" dirty="0" smtClean="0">
                <a:solidFill>
                  <a:srgbClr val="FF0000"/>
                </a:solidFill>
              </a:rPr>
              <a:t>ŞAAZ KIRAATLER</a:t>
            </a:r>
          </a:p>
          <a:p>
            <a:r>
              <a:rPr lang="tr-TR" sz="1800" dirty="0" err="1" smtClean="0">
                <a:effectLst/>
              </a:rPr>
              <a:t>Hasen</a:t>
            </a:r>
            <a:r>
              <a:rPr lang="tr-TR" sz="1800" dirty="0" smtClean="0">
                <a:effectLst/>
              </a:rPr>
              <a:t> el-</a:t>
            </a:r>
            <a:r>
              <a:rPr lang="tr-TR" sz="1800" dirty="0" err="1" smtClean="0">
                <a:effectLst/>
              </a:rPr>
              <a:t>Basri</a:t>
            </a:r>
            <a:r>
              <a:rPr lang="tr-TR" sz="1800" dirty="0" smtClean="0">
                <a:effectLst/>
              </a:rPr>
              <a:t>  110/728</a:t>
            </a:r>
          </a:p>
          <a:p>
            <a:r>
              <a:rPr lang="tr-TR" sz="1800" dirty="0" err="1" smtClean="0">
                <a:effectLst/>
              </a:rPr>
              <a:t>İbn</a:t>
            </a:r>
            <a:r>
              <a:rPr lang="tr-TR" sz="1800" dirty="0" smtClean="0">
                <a:effectLst/>
              </a:rPr>
              <a:t> </a:t>
            </a:r>
            <a:r>
              <a:rPr lang="tr-TR" sz="1800" dirty="0" err="1" smtClean="0">
                <a:effectLst/>
              </a:rPr>
              <a:t>Muhaysın</a:t>
            </a:r>
            <a:r>
              <a:rPr lang="tr-TR" sz="1800" dirty="0" smtClean="0">
                <a:effectLst/>
              </a:rPr>
              <a:t>  123/440</a:t>
            </a:r>
          </a:p>
          <a:p>
            <a:r>
              <a:rPr lang="tr-TR" sz="1800" dirty="0" smtClean="0">
                <a:effectLst/>
              </a:rPr>
              <a:t>Yahya b. </a:t>
            </a:r>
            <a:r>
              <a:rPr lang="tr-TR" sz="1800" dirty="0" err="1" smtClean="0">
                <a:effectLst/>
              </a:rPr>
              <a:t>Mubarek</a:t>
            </a:r>
            <a:r>
              <a:rPr lang="tr-TR" sz="1800" dirty="0" smtClean="0">
                <a:effectLst/>
              </a:rPr>
              <a:t> el-Yezidi 202/817</a:t>
            </a:r>
          </a:p>
          <a:p>
            <a:r>
              <a:rPr lang="tr-TR" sz="1800" dirty="0" err="1" smtClean="0">
                <a:effectLst/>
              </a:rPr>
              <a:t>İbn</a:t>
            </a:r>
            <a:r>
              <a:rPr lang="tr-TR" sz="1800" dirty="0" smtClean="0">
                <a:effectLst/>
              </a:rPr>
              <a:t> </a:t>
            </a:r>
            <a:r>
              <a:rPr lang="tr-TR" sz="1800" dirty="0" err="1" smtClean="0">
                <a:effectLst/>
              </a:rPr>
              <a:t>Şenbûzi</a:t>
            </a:r>
            <a:r>
              <a:rPr lang="tr-TR" sz="1800" dirty="0" smtClean="0">
                <a:effectLst/>
              </a:rPr>
              <a:t>  388/998</a:t>
            </a:r>
          </a:p>
          <a:p>
            <a:endParaRPr lang="tr-TR"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pPr>
              <a:defRPr/>
            </a:pPr>
            <a:r>
              <a:rPr lang="tr-TR" sz="3200" b="1" dirty="0" smtClean="0">
                <a:solidFill>
                  <a:srgbClr val="F21046"/>
                </a:solidFill>
              </a:rPr>
              <a:t>KIRAAT İLMİNDE TARİKLER</a:t>
            </a:r>
          </a:p>
        </p:txBody>
      </p:sp>
      <p:sp>
        <p:nvSpPr>
          <p:cNvPr id="185347" name="Rectangle 3"/>
          <p:cNvSpPr>
            <a:spLocks noGrp="1" noChangeArrowheads="1"/>
          </p:cNvSpPr>
          <p:nvPr>
            <p:ph idx="1"/>
          </p:nvPr>
        </p:nvSpPr>
        <p:spPr/>
        <p:txBody>
          <a:bodyPr/>
          <a:lstStyle/>
          <a:p>
            <a:pPr>
              <a:defRPr/>
            </a:pPr>
            <a:r>
              <a:rPr lang="tr-TR" sz="1800" dirty="0" smtClean="0">
                <a:solidFill>
                  <a:srgbClr val="FF0000"/>
                </a:solidFill>
                <a:effectLst/>
              </a:rPr>
              <a:t>İNFİRAD TARİKİ </a:t>
            </a:r>
          </a:p>
          <a:p>
            <a:pPr>
              <a:defRPr/>
            </a:pPr>
            <a:r>
              <a:rPr lang="tr-TR" sz="1800" dirty="0" smtClean="0">
                <a:solidFill>
                  <a:srgbClr val="FF0000"/>
                </a:solidFill>
                <a:effectLst/>
              </a:rPr>
              <a:t>İNDİRAC TARİKİ </a:t>
            </a:r>
          </a:p>
          <a:p>
            <a:pPr>
              <a:defRPr/>
            </a:pPr>
            <a:r>
              <a:rPr lang="tr-TR" sz="1800" dirty="0" smtClean="0">
                <a:solidFill>
                  <a:srgbClr val="FF0000"/>
                </a:solidFill>
                <a:effectLst/>
              </a:rPr>
              <a:t>SEB’A TARİKİ</a:t>
            </a:r>
            <a:r>
              <a:rPr lang="tr-TR" sz="1800" dirty="0" smtClean="0">
                <a:solidFill>
                  <a:schemeClr val="folHlink"/>
                </a:solidFill>
                <a:effectLst/>
              </a:rPr>
              <a:t>:</a:t>
            </a:r>
            <a:r>
              <a:rPr lang="tr-TR" sz="1800" dirty="0" smtClean="0">
                <a:effectLst/>
              </a:rPr>
              <a:t> </a:t>
            </a:r>
            <a:r>
              <a:rPr lang="tr-TR" sz="1800" dirty="0" err="1" smtClean="0">
                <a:solidFill>
                  <a:schemeClr val="tx1">
                    <a:lumMod val="85000"/>
                    <a:lumOff val="15000"/>
                  </a:schemeClr>
                </a:solidFill>
                <a:effectLst/>
              </a:rPr>
              <a:t>Ebû</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Amr</a:t>
            </a:r>
            <a:r>
              <a:rPr lang="tr-TR" sz="1800" dirty="0" smtClean="0">
                <a:solidFill>
                  <a:schemeClr val="tx1">
                    <a:lumMod val="85000"/>
                    <a:lumOff val="15000"/>
                  </a:schemeClr>
                </a:solidFill>
                <a:effectLst/>
              </a:rPr>
              <a:t> ed-</a:t>
            </a:r>
            <a:r>
              <a:rPr lang="tr-TR" sz="1800" dirty="0" err="1" smtClean="0">
                <a:solidFill>
                  <a:schemeClr val="tx1">
                    <a:lumMod val="85000"/>
                    <a:lumOff val="15000"/>
                  </a:schemeClr>
                </a:solidFill>
                <a:effectLst/>
              </a:rPr>
              <a:t>Dânî</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nin</a:t>
            </a:r>
            <a:r>
              <a:rPr lang="tr-TR" sz="1800" dirty="0" smtClean="0">
                <a:solidFill>
                  <a:schemeClr val="tx1">
                    <a:lumMod val="85000"/>
                    <a:lumOff val="15000"/>
                  </a:schemeClr>
                </a:solidFill>
                <a:effectLst/>
              </a:rPr>
              <a:t> </a:t>
            </a:r>
            <a:r>
              <a:rPr lang="tr-TR" sz="1800" i="1" dirty="0" smtClean="0">
                <a:solidFill>
                  <a:srgbClr val="C00000"/>
                </a:solidFill>
                <a:effectLst/>
              </a:rPr>
              <a:t>et-</a:t>
            </a:r>
            <a:r>
              <a:rPr lang="tr-TR" sz="1800" i="1" dirty="0" err="1" smtClean="0">
                <a:solidFill>
                  <a:srgbClr val="C00000"/>
                </a:solidFill>
                <a:effectLst/>
              </a:rPr>
              <a:t>Teysîr'i</a:t>
            </a:r>
            <a:r>
              <a:rPr lang="tr-TR" sz="1800" i="1" dirty="0" smtClean="0">
                <a:solidFill>
                  <a:srgbClr val="002060"/>
                </a:solidFill>
                <a:effectLst/>
              </a:rPr>
              <a:t> </a:t>
            </a:r>
            <a:r>
              <a:rPr lang="tr-TR" sz="1800" dirty="0" smtClean="0">
                <a:solidFill>
                  <a:schemeClr val="tx1">
                    <a:lumMod val="85000"/>
                    <a:lumOff val="15000"/>
                  </a:schemeClr>
                </a:solidFill>
                <a:effectLst/>
              </a:rPr>
              <a:t>ile </a:t>
            </a:r>
            <a:r>
              <a:rPr lang="tr-TR" sz="1800" dirty="0" err="1" smtClean="0">
                <a:solidFill>
                  <a:schemeClr val="tx1">
                    <a:lumMod val="85000"/>
                    <a:lumOff val="15000"/>
                  </a:schemeClr>
                </a:solidFill>
                <a:effectLst/>
              </a:rPr>
              <a:t>İmâm</a:t>
            </a:r>
            <a:r>
              <a:rPr lang="tr-TR" sz="1800" dirty="0" smtClean="0">
                <a:solidFill>
                  <a:schemeClr val="tx1">
                    <a:lumMod val="85000"/>
                    <a:lumOff val="15000"/>
                  </a:schemeClr>
                </a:solidFill>
                <a:effectLst/>
              </a:rPr>
              <a:t>-ı </a:t>
            </a:r>
            <a:r>
              <a:rPr lang="tr-TR" sz="1800" dirty="0" err="1" smtClean="0">
                <a:solidFill>
                  <a:schemeClr val="tx1">
                    <a:lumMod val="85000"/>
                    <a:lumOff val="15000"/>
                  </a:schemeClr>
                </a:solidFill>
                <a:effectLst/>
              </a:rPr>
              <a:t>Şâtıbî'nin</a:t>
            </a:r>
            <a:r>
              <a:rPr lang="tr-TR" sz="1800" dirty="0" smtClean="0">
                <a:solidFill>
                  <a:schemeClr val="tx1">
                    <a:lumMod val="85000"/>
                    <a:lumOff val="15000"/>
                  </a:schemeClr>
                </a:solidFill>
                <a:effectLst/>
              </a:rPr>
              <a:t> </a:t>
            </a:r>
            <a:r>
              <a:rPr lang="tr-TR" sz="1800" i="1" dirty="0" err="1" smtClean="0">
                <a:solidFill>
                  <a:srgbClr val="C00000"/>
                </a:solidFill>
                <a:effectLst/>
              </a:rPr>
              <a:t>Hırzu'l</a:t>
            </a:r>
            <a:r>
              <a:rPr lang="tr-TR" sz="1800" i="1" dirty="0" smtClean="0">
                <a:solidFill>
                  <a:srgbClr val="C00000"/>
                </a:solidFill>
                <a:effectLst/>
              </a:rPr>
              <a:t>-</a:t>
            </a:r>
            <a:r>
              <a:rPr lang="tr-TR" sz="1800" i="1" dirty="0" err="1" smtClean="0">
                <a:solidFill>
                  <a:srgbClr val="C00000"/>
                </a:solidFill>
                <a:effectLst/>
              </a:rPr>
              <a:t>Emânî</a:t>
            </a:r>
            <a:r>
              <a:rPr lang="tr-TR" sz="1800" dirty="0" smtClean="0">
                <a:solidFill>
                  <a:schemeClr val="tx1">
                    <a:lumMod val="85000"/>
                    <a:lumOff val="15000"/>
                  </a:schemeClr>
                </a:solidFill>
                <a:effectLst/>
              </a:rPr>
              <a:t> adlı eserinin  ihtiva ettiği kıraat vecihlerine </a:t>
            </a:r>
            <a:r>
              <a:rPr lang="tr-TR" sz="1800" dirty="0" err="1" smtClean="0">
                <a:solidFill>
                  <a:schemeClr val="tx1">
                    <a:lumMod val="85000"/>
                    <a:lumOff val="15000"/>
                  </a:schemeClr>
                </a:solidFill>
                <a:effectLst/>
              </a:rPr>
              <a:t>seb’a</a:t>
            </a:r>
            <a:r>
              <a:rPr lang="tr-TR" sz="1800" dirty="0" smtClean="0">
                <a:solidFill>
                  <a:schemeClr val="tx1">
                    <a:lumMod val="85000"/>
                    <a:lumOff val="15000"/>
                  </a:schemeClr>
                </a:solidFill>
                <a:effectLst/>
              </a:rPr>
              <a:t> tariki denir. Yedi kıraat imamının ve </a:t>
            </a:r>
            <a:r>
              <a:rPr lang="tr-TR" sz="1800" dirty="0" err="1" smtClean="0">
                <a:solidFill>
                  <a:schemeClr val="tx1">
                    <a:lumMod val="85000"/>
                    <a:lumOff val="15000"/>
                  </a:schemeClr>
                </a:solidFill>
                <a:effectLst/>
              </a:rPr>
              <a:t>ravilerinin</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vucuhâtı</a:t>
            </a:r>
            <a:r>
              <a:rPr lang="tr-TR" sz="1800" dirty="0" smtClean="0">
                <a:solidFill>
                  <a:schemeClr val="tx1">
                    <a:lumMod val="85000"/>
                    <a:lumOff val="15000"/>
                  </a:schemeClr>
                </a:solidFill>
                <a:effectLst/>
              </a:rPr>
              <a:t> esas alınmıştır.</a:t>
            </a:r>
            <a:r>
              <a:rPr lang="tr-TR" sz="1800" dirty="0" smtClean="0">
                <a:effectLst/>
              </a:rPr>
              <a:t>  </a:t>
            </a:r>
            <a:endParaRPr lang="tr-TR" sz="1800" dirty="0" smtClean="0"/>
          </a:p>
          <a:p>
            <a:pPr>
              <a:defRPr/>
            </a:pPr>
            <a:r>
              <a:rPr lang="tr-TR" sz="1800" dirty="0" smtClean="0">
                <a:solidFill>
                  <a:srgbClr val="FF0000"/>
                </a:solidFill>
                <a:effectLst/>
              </a:rPr>
              <a:t>AŞERE TARİKİ</a:t>
            </a:r>
            <a:r>
              <a:rPr lang="tr-TR" sz="1800" dirty="0" smtClean="0">
                <a:solidFill>
                  <a:schemeClr val="tx1">
                    <a:lumMod val="95000"/>
                    <a:lumOff val="5000"/>
                  </a:schemeClr>
                </a:solidFill>
                <a:effectLst/>
              </a:rPr>
              <a:t>: </a:t>
            </a:r>
            <a:r>
              <a:rPr lang="tr-TR" sz="1800" dirty="0" smtClean="0">
                <a:solidFill>
                  <a:schemeClr val="tx1">
                    <a:lumMod val="85000"/>
                    <a:lumOff val="15000"/>
                  </a:schemeClr>
                </a:solidFill>
                <a:effectLst/>
              </a:rPr>
              <a:t>İmam </a:t>
            </a:r>
            <a:r>
              <a:rPr lang="tr-TR" sz="1800" dirty="0" err="1" smtClean="0">
                <a:solidFill>
                  <a:schemeClr val="tx1">
                    <a:lumMod val="85000"/>
                    <a:lumOff val="15000"/>
                  </a:schemeClr>
                </a:solidFill>
                <a:effectLst/>
              </a:rPr>
              <a:t>Şemsuddin</a:t>
            </a:r>
            <a:r>
              <a:rPr lang="tr-TR" sz="1800" dirty="0" smtClean="0">
                <a:solidFill>
                  <a:schemeClr val="tx1">
                    <a:lumMod val="85000"/>
                    <a:lumOff val="15000"/>
                  </a:schemeClr>
                </a:solidFill>
                <a:effectLst/>
              </a:rPr>
              <a:t> Muhammed b. el- </a:t>
            </a:r>
            <a:r>
              <a:rPr lang="tr-TR" sz="1800" dirty="0" err="1" smtClean="0">
                <a:solidFill>
                  <a:schemeClr val="tx1">
                    <a:lumMod val="85000"/>
                    <a:lumOff val="15000"/>
                  </a:schemeClr>
                </a:solidFill>
                <a:effectLst/>
              </a:rPr>
              <a:t>Cezeri</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nin</a:t>
            </a:r>
            <a:r>
              <a:rPr lang="tr-TR" sz="1800" dirty="0" smtClean="0">
                <a:solidFill>
                  <a:schemeClr val="tx1">
                    <a:lumMod val="85000"/>
                    <a:lumOff val="15000"/>
                  </a:schemeClr>
                </a:solidFill>
                <a:effectLst/>
              </a:rPr>
              <a:t> </a:t>
            </a:r>
            <a:r>
              <a:rPr lang="tr-TR" sz="1800" i="1" dirty="0" smtClean="0">
                <a:solidFill>
                  <a:srgbClr val="C00000"/>
                </a:solidFill>
                <a:effectLst/>
              </a:rPr>
              <a:t>et- </a:t>
            </a:r>
            <a:r>
              <a:rPr lang="tr-TR" sz="1800" i="1" dirty="0" err="1" smtClean="0">
                <a:solidFill>
                  <a:srgbClr val="C00000"/>
                </a:solidFill>
                <a:effectLst/>
              </a:rPr>
              <a:t>Tahbir</a:t>
            </a:r>
            <a:r>
              <a:rPr lang="tr-TR" sz="1800" i="1" dirty="0" smtClean="0">
                <a:solidFill>
                  <a:srgbClr val="C00000"/>
                </a:solidFill>
                <a:effectLst/>
              </a:rPr>
              <a:t> </a:t>
            </a:r>
            <a:r>
              <a:rPr lang="tr-TR" sz="1800" dirty="0" smtClean="0">
                <a:solidFill>
                  <a:schemeClr val="tx1">
                    <a:lumMod val="85000"/>
                    <a:lumOff val="15000"/>
                  </a:schemeClr>
                </a:solidFill>
                <a:effectLst/>
              </a:rPr>
              <a:t>ile </a:t>
            </a:r>
            <a:r>
              <a:rPr lang="tr-TR" sz="1800" dirty="0" smtClean="0">
                <a:solidFill>
                  <a:srgbClr val="C00000"/>
                </a:solidFill>
                <a:effectLst/>
              </a:rPr>
              <a:t>ed- </a:t>
            </a:r>
            <a:r>
              <a:rPr lang="tr-TR" sz="1800" dirty="0" err="1" smtClean="0">
                <a:solidFill>
                  <a:srgbClr val="C00000"/>
                </a:solidFill>
                <a:effectLst/>
              </a:rPr>
              <a:t>Durre</a:t>
            </a:r>
            <a:r>
              <a:rPr lang="tr-TR" sz="1800" dirty="0" smtClean="0">
                <a:solidFill>
                  <a:schemeClr val="tx1">
                    <a:lumMod val="85000"/>
                    <a:lumOff val="15000"/>
                  </a:schemeClr>
                </a:solidFill>
                <a:effectLst/>
              </a:rPr>
              <a:t> isimli eserlerinde nakledilen kıraat vecihleridir. On imam ve bunların yirmi </a:t>
            </a:r>
            <a:r>
              <a:rPr lang="tr-TR" sz="1800" dirty="0" err="1" smtClean="0">
                <a:solidFill>
                  <a:schemeClr val="tx1">
                    <a:lumMod val="85000"/>
                    <a:lumOff val="15000"/>
                  </a:schemeClr>
                </a:solidFill>
                <a:effectLst/>
              </a:rPr>
              <a:t>ravisinin</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vucuhatını</a:t>
            </a:r>
            <a:r>
              <a:rPr lang="tr-TR" sz="1800" dirty="0" smtClean="0">
                <a:solidFill>
                  <a:schemeClr val="tx1">
                    <a:lumMod val="85000"/>
                    <a:lumOff val="15000"/>
                  </a:schemeClr>
                </a:solidFill>
                <a:effectLst/>
              </a:rPr>
              <a:t> esas alan bir okuyuştur. </a:t>
            </a:r>
            <a:endParaRPr lang="tr-TR" sz="1800" dirty="0" smtClean="0"/>
          </a:p>
          <a:p>
            <a:pPr>
              <a:defRPr/>
            </a:pPr>
            <a:r>
              <a:rPr lang="tr-TR" sz="1800" dirty="0" smtClean="0">
                <a:solidFill>
                  <a:srgbClr val="FF0000"/>
                </a:solidFill>
              </a:rPr>
              <a:t>TAKRİB TARİKİ:</a:t>
            </a:r>
            <a:r>
              <a:rPr lang="tr-TR" sz="1800" b="1" dirty="0" smtClean="0"/>
              <a:t> </a:t>
            </a:r>
            <a:r>
              <a:rPr lang="tr-TR" sz="1800" dirty="0" err="1" smtClean="0">
                <a:solidFill>
                  <a:schemeClr val="tx1">
                    <a:lumMod val="85000"/>
                    <a:lumOff val="15000"/>
                  </a:schemeClr>
                </a:solidFill>
              </a:rPr>
              <a:t>Kıraatı</a:t>
            </a:r>
            <a:r>
              <a:rPr lang="tr-TR" sz="1800" dirty="0" smtClean="0">
                <a:solidFill>
                  <a:schemeClr val="tx1">
                    <a:lumMod val="85000"/>
                    <a:lumOff val="15000"/>
                  </a:schemeClr>
                </a:solidFill>
              </a:rPr>
              <a:t> Aşere imamlarının </a:t>
            </a:r>
            <a:r>
              <a:rPr lang="tr-TR" sz="1800" dirty="0" err="1" smtClean="0">
                <a:solidFill>
                  <a:schemeClr val="tx1">
                    <a:lumMod val="85000"/>
                    <a:lumOff val="15000"/>
                  </a:schemeClr>
                </a:solidFill>
              </a:rPr>
              <a:t>ravileri</a:t>
            </a:r>
            <a:r>
              <a:rPr lang="tr-TR" sz="1800" dirty="0" smtClean="0">
                <a:solidFill>
                  <a:schemeClr val="tx1">
                    <a:lumMod val="85000"/>
                    <a:lumOff val="15000"/>
                  </a:schemeClr>
                </a:solidFill>
              </a:rPr>
              <a:t> ile o </a:t>
            </a:r>
            <a:r>
              <a:rPr lang="tr-TR" sz="1800" dirty="0" err="1" smtClean="0">
                <a:solidFill>
                  <a:schemeClr val="tx1">
                    <a:lumMod val="85000"/>
                    <a:lumOff val="15000"/>
                  </a:schemeClr>
                </a:solidFill>
              </a:rPr>
              <a:t>ravilerin</a:t>
            </a:r>
            <a:r>
              <a:rPr lang="tr-TR" sz="1800" dirty="0" smtClean="0">
                <a:solidFill>
                  <a:schemeClr val="tx1">
                    <a:lumMod val="85000"/>
                    <a:lumOff val="15000"/>
                  </a:schemeClr>
                </a:solidFill>
              </a:rPr>
              <a:t> </a:t>
            </a:r>
            <a:r>
              <a:rPr lang="tr-TR" sz="1800" dirty="0" err="1" smtClean="0">
                <a:solidFill>
                  <a:schemeClr val="tx1">
                    <a:lumMod val="85000"/>
                    <a:lumOff val="15000"/>
                  </a:schemeClr>
                </a:solidFill>
              </a:rPr>
              <a:t>ravileri</a:t>
            </a:r>
            <a:r>
              <a:rPr lang="tr-TR" sz="1800" dirty="0" smtClean="0">
                <a:solidFill>
                  <a:schemeClr val="tx1">
                    <a:lumMod val="85000"/>
                    <a:lumOff val="15000"/>
                  </a:schemeClr>
                </a:solidFill>
              </a:rPr>
              <a:t> (</a:t>
            </a:r>
            <a:r>
              <a:rPr lang="tr-TR" sz="1800" dirty="0" err="1" smtClean="0">
                <a:solidFill>
                  <a:schemeClr val="tx1">
                    <a:lumMod val="85000"/>
                    <a:lumOff val="15000"/>
                  </a:schemeClr>
                </a:solidFill>
              </a:rPr>
              <a:t>tarikları</a:t>
            </a:r>
            <a:r>
              <a:rPr lang="tr-TR" sz="1800" dirty="0" smtClean="0">
                <a:solidFill>
                  <a:schemeClr val="tx1">
                    <a:lumMod val="85000"/>
                    <a:lumOff val="15000"/>
                  </a:schemeClr>
                </a:solidFill>
              </a:rPr>
              <a:t> ) arasındaki  ihtilafları dikkate alarak  okunan kıraat şeklidir. Yani on imamın yirmi </a:t>
            </a:r>
            <a:r>
              <a:rPr lang="tr-TR" sz="1800" dirty="0" err="1" smtClean="0">
                <a:solidFill>
                  <a:schemeClr val="tx1">
                    <a:lumMod val="85000"/>
                    <a:lumOff val="15000"/>
                  </a:schemeClr>
                </a:solidFill>
              </a:rPr>
              <a:t>ravisi</a:t>
            </a:r>
            <a:r>
              <a:rPr lang="tr-TR" sz="1800" dirty="0" smtClean="0">
                <a:solidFill>
                  <a:schemeClr val="tx1">
                    <a:lumMod val="85000"/>
                    <a:lumOff val="15000"/>
                  </a:schemeClr>
                </a:solidFill>
              </a:rPr>
              <a:t> ile  kırk </a:t>
            </a:r>
            <a:r>
              <a:rPr lang="tr-TR" sz="1800" dirty="0" err="1" smtClean="0">
                <a:solidFill>
                  <a:schemeClr val="tx1">
                    <a:lumMod val="85000"/>
                    <a:lumOff val="15000"/>
                  </a:schemeClr>
                </a:solidFill>
              </a:rPr>
              <a:t>tarikına</a:t>
            </a:r>
            <a:r>
              <a:rPr lang="tr-TR" sz="1800" dirty="0" smtClean="0">
                <a:solidFill>
                  <a:schemeClr val="tx1">
                    <a:lumMod val="85000"/>
                    <a:lumOff val="15000"/>
                  </a:schemeClr>
                </a:solidFill>
              </a:rPr>
              <a:t> göre okunan </a:t>
            </a:r>
            <a:r>
              <a:rPr lang="tr-TR" sz="1800" dirty="0" err="1" smtClean="0">
                <a:solidFill>
                  <a:schemeClr val="tx1">
                    <a:lumMod val="85000"/>
                    <a:lumOff val="15000"/>
                  </a:schemeClr>
                </a:solidFill>
              </a:rPr>
              <a:t>kıraattır</a:t>
            </a:r>
            <a:r>
              <a:rPr lang="tr-TR" sz="1800" dirty="0" smtClean="0">
                <a:solidFill>
                  <a:schemeClr val="tx1">
                    <a:lumMod val="85000"/>
                    <a:lumOff val="15000"/>
                  </a:schemeClr>
                </a:solidFill>
              </a:rPr>
              <a:t>. </a:t>
            </a:r>
            <a:endParaRPr lang="tr-TR" sz="1800" dirty="0" smtClean="0"/>
          </a:p>
          <a:p>
            <a:pPr>
              <a:defRPr/>
            </a:pPr>
            <a:r>
              <a:rPr lang="tr-TR" sz="1800" dirty="0" err="1" smtClean="0">
                <a:solidFill>
                  <a:schemeClr val="tx1">
                    <a:lumMod val="85000"/>
                    <a:lumOff val="15000"/>
                  </a:schemeClr>
                </a:solidFill>
                <a:effectLst/>
              </a:rPr>
              <a:t>Seb’a</a:t>
            </a:r>
            <a:r>
              <a:rPr lang="tr-TR" sz="1800" dirty="0" smtClean="0">
                <a:solidFill>
                  <a:schemeClr val="tx1">
                    <a:lumMod val="85000"/>
                    <a:lumOff val="15000"/>
                  </a:schemeClr>
                </a:solidFill>
                <a:effectLst/>
              </a:rPr>
              <a:t>, Aşere ve </a:t>
            </a:r>
            <a:r>
              <a:rPr lang="tr-TR" sz="1800" dirty="0" err="1" smtClean="0">
                <a:solidFill>
                  <a:schemeClr val="tx1">
                    <a:lumMod val="85000"/>
                    <a:lumOff val="15000"/>
                  </a:schemeClr>
                </a:solidFill>
                <a:effectLst/>
              </a:rPr>
              <a:t>Takrib</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tariklarında</a:t>
            </a:r>
            <a:r>
              <a:rPr lang="tr-TR" sz="1800" dirty="0" smtClean="0">
                <a:solidFill>
                  <a:schemeClr val="tx1">
                    <a:lumMod val="85000"/>
                    <a:lumOff val="15000"/>
                  </a:schemeClr>
                </a:solidFill>
                <a:effectLst/>
              </a:rPr>
              <a:t>  kıraat vecihlerinin toplanması  ve tertibi itibariyle  </a:t>
            </a:r>
            <a:r>
              <a:rPr lang="tr-TR" sz="1800" dirty="0" err="1" smtClean="0">
                <a:solidFill>
                  <a:schemeClr val="tx1">
                    <a:lumMod val="85000"/>
                    <a:lumOff val="15000"/>
                  </a:schemeClr>
                </a:solidFill>
                <a:effectLst/>
              </a:rPr>
              <a:t>kurra</a:t>
            </a:r>
            <a:r>
              <a:rPr lang="tr-TR" sz="1800" dirty="0" smtClean="0">
                <a:solidFill>
                  <a:schemeClr val="tx1">
                    <a:lumMod val="85000"/>
                    <a:lumOff val="15000"/>
                  </a:schemeClr>
                </a:solidFill>
                <a:effectLst/>
              </a:rPr>
              <a:t> arasında iki tarik  kabul görmüştür</a:t>
            </a:r>
            <a:r>
              <a:rPr lang="tr-TR" sz="1800" dirty="0" smtClean="0">
                <a:effectLst/>
              </a:rPr>
              <a:t>. </a:t>
            </a:r>
            <a:r>
              <a:rPr lang="tr-TR" sz="1800" dirty="0" smtClean="0">
                <a:solidFill>
                  <a:srgbClr val="FF0000"/>
                </a:solidFill>
                <a:effectLst/>
              </a:rPr>
              <a:t>İstanbul Tariki , Mısır Tariki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7" name="Rectangle 3"/>
          <p:cNvSpPr>
            <a:spLocks noGrp="1" noChangeArrowheads="1"/>
          </p:cNvSpPr>
          <p:nvPr>
            <p:ph idx="1"/>
          </p:nvPr>
        </p:nvSpPr>
        <p:spPr>
          <a:xfrm>
            <a:off x="457200" y="1071546"/>
            <a:ext cx="8229600" cy="5054617"/>
          </a:xfrm>
        </p:spPr>
        <p:txBody>
          <a:bodyPr/>
          <a:lstStyle/>
          <a:p>
            <a:pPr>
              <a:buNone/>
            </a:pPr>
            <a:r>
              <a:rPr lang="tr-TR" sz="2000" b="1" dirty="0" smtClean="0">
                <a:solidFill>
                  <a:srgbClr val="C00000"/>
                </a:solidFill>
                <a:effectLst/>
              </a:rPr>
              <a:t>                          </a:t>
            </a:r>
            <a:r>
              <a:rPr lang="tr-TR" sz="2000" b="1" dirty="0" smtClean="0">
                <a:solidFill>
                  <a:srgbClr val="FF0000"/>
                </a:solidFill>
                <a:effectLst>
                  <a:outerShdw blurRad="38100" dist="38100" dir="2700000" algn="tl">
                    <a:srgbClr val="000000">
                      <a:alpha val="43137"/>
                    </a:srgbClr>
                  </a:outerShdw>
                </a:effectLst>
              </a:rPr>
              <a:t>İSTANBUL TARÎKİ'NİN MESLEKLERİ</a:t>
            </a:r>
            <a:endParaRPr lang="tr-TR" sz="2000" dirty="0" smtClean="0">
              <a:solidFill>
                <a:srgbClr val="FF0000"/>
              </a:solidFill>
              <a:effectLst>
                <a:outerShdw blurRad="38100" dist="38100" dir="2700000" algn="tl">
                  <a:srgbClr val="000000">
                    <a:alpha val="43137"/>
                  </a:srgbClr>
                </a:outerShdw>
              </a:effectLst>
            </a:endParaRPr>
          </a:p>
          <a:p>
            <a:r>
              <a:rPr lang="tr-TR" sz="2400" dirty="0" smtClean="0">
                <a:solidFill>
                  <a:srgbClr val="C00000"/>
                </a:solidFill>
                <a:effectLst/>
              </a:rPr>
              <a:t>1</a:t>
            </a:r>
            <a:r>
              <a:rPr lang="tr-TR" sz="2000" dirty="0" smtClean="0">
                <a:solidFill>
                  <a:srgbClr val="C00000"/>
                </a:solidFill>
                <a:effectLst/>
              </a:rPr>
              <a:t>. Mesleği</a:t>
            </a:r>
            <a:r>
              <a:rPr lang="tr-TR" sz="1800" dirty="0" smtClean="0">
                <a:solidFill>
                  <a:schemeClr val="folHlink"/>
                </a:solidFill>
                <a:effectLst/>
              </a:rPr>
              <a:t>:</a:t>
            </a:r>
            <a:r>
              <a:rPr lang="tr-TR" sz="1800" dirty="0" smtClean="0">
                <a:effectLst/>
              </a:rPr>
              <a:t> Kendisinde azimet metodunun esas alındığı,   </a:t>
            </a:r>
            <a:r>
              <a:rPr lang="tr-TR" sz="1800" i="1" dirty="0" smtClean="0">
                <a:solidFill>
                  <a:srgbClr val="FF0000"/>
                </a:solidFill>
                <a:effectLst/>
              </a:rPr>
              <a:t>itilâf</a:t>
            </a:r>
            <a:r>
              <a:rPr lang="tr-TR" sz="1800" dirty="0" smtClean="0">
                <a:effectLst/>
              </a:rPr>
              <a:t> kitabının müellifi ve</a:t>
            </a:r>
            <a:r>
              <a:rPr lang="ar-SA" sz="1800" dirty="0" smtClean="0">
                <a:effectLst/>
              </a:rPr>
              <a:t> </a:t>
            </a:r>
            <a:r>
              <a:rPr lang="tr-TR" sz="1800" dirty="0" smtClean="0">
                <a:effectLst/>
              </a:rPr>
              <a:t>Sahih-i </a:t>
            </a:r>
            <a:r>
              <a:rPr lang="tr-TR" sz="1800" dirty="0" err="1" smtClean="0">
                <a:effectLst/>
              </a:rPr>
              <a:t>Buhârî'nin</a:t>
            </a:r>
            <a:r>
              <a:rPr lang="tr-TR" sz="1800" dirty="0" smtClean="0">
                <a:effectLst/>
              </a:rPr>
              <a:t> </a:t>
            </a:r>
            <a:r>
              <a:rPr lang="tr-TR" sz="1800" dirty="0" err="1" smtClean="0">
                <a:effectLst/>
              </a:rPr>
              <a:t>şarihi</a:t>
            </a:r>
            <a:r>
              <a:rPr lang="tr-TR" sz="1800" dirty="0" smtClean="0">
                <a:effectLst/>
              </a:rPr>
              <a:t> Yusuf </a:t>
            </a:r>
            <a:r>
              <a:rPr lang="tr-TR" sz="1800" dirty="0" err="1" smtClean="0">
                <a:effectLst/>
              </a:rPr>
              <a:t>Efendizâde</a:t>
            </a:r>
            <a:r>
              <a:rPr lang="tr-TR" sz="1800" dirty="0" smtClean="0">
                <a:effectLst/>
              </a:rPr>
              <a:t> Şeyh Abdullah Efendi'nin mesleği olan </a:t>
            </a:r>
            <a:r>
              <a:rPr lang="tr-TR" sz="1800" dirty="0" err="1" smtClean="0">
                <a:solidFill>
                  <a:srgbClr val="C00000"/>
                </a:solidFill>
                <a:effectLst/>
              </a:rPr>
              <a:t>îtilâf</a:t>
            </a:r>
            <a:r>
              <a:rPr lang="tr-TR" sz="1800" dirty="0" smtClean="0">
                <a:effectLst/>
              </a:rPr>
              <a:t> mesleğidir.</a:t>
            </a:r>
          </a:p>
          <a:p>
            <a:pPr>
              <a:lnSpc>
                <a:spcPct val="90000"/>
              </a:lnSpc>
            </a:pPr>
            <a:r>
              <a:rPr lang="tr-TR" sz="2000" dirty="0" smtClean="0">
                <a:solidFill>
                  <a:srgbClr val="C00000"/>
                </a:solidFill>
                <a:effectLst/>
              </a:rPr>
              <a:t>2. Mesleği</a:t>
            </a:r>
            <a:r>
              <a:rPr lang="tr-TR" sz="2000" dirty="0" smtClean="0">
                <a:solidFill>
                  <a:schemeClr val="folHlink"/>
                </a:solidFill>
                <a:effectLst/>
              </a:rPr>
              <a:t>:</a:t>
            </a:r>
            <a:r>
              <a:rPr lang="tr-TR" sz="2000" dirty="0" smtClean="0">
                <a:effectLst/>
              </a:rPr>
              <a:t> </a:t>
            </a:r>
            <a:r>
              <a:rPr lang="tr-TR" sz="1800" dirty="0" smtClean="0">
                <a:effectLst/>
              </a:rPr>
              <a:t>Kendisinde ruhsat metodunun esas alındığı, Kastamonulu Şeyh </a:t>
            </a:r>
            <a:r>
              <a:rPr lang="tr-TR" sz="1800" dirty="0" err="1" smtClean="0">
                <a:effectLst/>
              </a:rPr>
              <a:t>Ahmed</a:t>
            </a:r>
            <a:r>
              <a:rPr lang="tr-TR" sz="1800" dirty="0" smtClean="0">
                <a:effectLst/>
              </a:rPr>
              <a:t> es-</a:t>
            </a:r>
            <a:r>
              <a:rPr lang="tr-TR" sz="1800" dirty="0" err="1" smtClean="0">
                <a:effectLst/>
              </a:rPr>
              <a:t>Sûfî’nin</a:t>
            </a:r>
            <a:r>
              <a:rPr lang="ar-SA" sz="1800" dirty="0" smtClean="0">
                <a:effectLst/>
              </a:rPr>
              <a:t> </a:t>
            </a:r>
            <a:r>
              <a:rPr lang="tr-TR" sz="1800" dirty="0" smtClean="0">
                <a:effectLst/>
              </a:rPr>
              <a:t>mesleği olan </a:t>
            </a:r>
            <a:r>
              <a:rPr lang="tr-TR" sz="1800" dirty="0" err="1" smtClean="0">
                <a:solidFill>
                  <a:srgbClr val="C00000"/>
                </a:solidFill>
                <a:effectLst/>
              </a:rPr>
              <a:t>Sûfî</a:t>
            </a:r>
            <a:r>
              <a:rPr lang="tr-TR" sz="1800" dirty="0" smtClean="0">
                <a:effectLst/>
              </a:rPr>
              <a:t> mesleğidir. İstanbul </a:t>
            </a:r>
            <a:r>
              <a:rPr lang="tr-TR" sz="1800" dirty="0" err="1" smtClean="0">
                <a:effectLst/>
              </a:rPr>
              <a:t>Tarîkında</a:t>
            </a:r>
            <a:r>
              <a:rPr lang="tr-TR" sz="1800" dirty="0" smtClean="0">
                <a:effectLst/>
              </a:rPr>
              <a:t> günümüzde bu meslek uygulanmaktadır.</a:t>
            </a:r>
            <a:endParaRPr lang="tr-TR" sz="1800" b="1" dirty="0" smtClean="0">
              <a:solidFill>
                <a:schemeClr val="folHlink"/>
              </a:solidFill>
              <a:effectLst/>
            </a:endParaRPr>
          </a:p>
          <a:p>
            <a:pPr>
              <a:lnSpc>
                <a:spcPct val="90000"/>
              </a:lnSpc>
              <a:buNone/>
            </a:pPr>
            <a:r>
              <a:rPr lang="tr-TR" sz="1800" b="1" dirty="0" smtClean="0">
                <a:solidFill>
                  <a:schemeClr val="folHlink"/>
                </a:solidFill>
                <a:effectLst/>
              </a:rPr>
              <a:t>                                   </a:t>
            </a:r>
            <a:r>
              <a:rPr lang="tr-TR" sz="1800" b="1" dirty="0" smtClean="0">
                <a:solidFill>
                  <a:srgbClr val="FF0000"/>
                </a:solidFill>
                <a:effectLst>
                  <a:outerShdw blurRad="38100" dist="38100" dir="2700000" algn="tl">
                    <a:srgbClr val="000000">
                      <a:alpha val="43137"/>
                    </a:srgbClr>
                  </a:outerShdw>
                </a:effectLst>
              </a:rPr>
              <a:t>MISIR TARÎKİ'NİN MESLEKLERİ</a:t>
            </a:r>
            <a:endParaRPr lang="tr-TR" sz="1800" dirty="0" smtClean="0">
              <a:solidFill>
                <a:srgbClr val="FF0000"/>
              </a:solidFill>
              <a:effectLst>
                <a:outerShdw blurRad="38100" dist="38100" dir="2700000" algn="tl">
                  <a:srgbClr val="000000">
                    <a:alpha val="43137"/>
                  </a:srgbClr>
                </a:outerShdw>
              </a:effectLst>
            </a:endParaRPr>
          </a:p>
          <a:p>
            <a:pPr>
              <a:lnSpc>
                <a:spcPct val="90000"/>
              </a:lnSpc>
            </a:pPr>
            <a:r>
              <a:rPr lang="tr-TR" sz="2000" dirty="0" smtClean="0">
                <a:solidFill>
                  <a:srgbClr val="FF0000"/>
                </a:solidFill>
                <a:effectLst/>
              </a:rPr>
              <a:t>1. Mesleği</a:t>
            </a:r>
            <a:r>
              <a:rPr lang="tr-TR" sz="1800" dirty="0" smtClean="0">
                <a:solidFill>
                  <a:schemeClr val="folHlink"/>
                </a:solidFill>
                <a:effectLst/>
              </a:rPr>
              <a:t>:</a:t>
            </a:r>
            <a:r>
              <a:rPr lang="tr-TR" sz="1800" dirty="0" smtClean="0">
                <a:effectLst/>
              </a:rPr>
              <a:t> Kendisinde azimet metodunun esas alındığı, </a:t>
            </a:r>
            <a:r>
              <a:rPr lang="tr-TR" sz="1800" i="1" dirty="0" err="1" smtClean="0">
                <a:solidFill>
                  <a:srgbClr val="FF0000"/>
                </a:solidFill>
                <a:effectLst/>
              </a:rPr>
              <a:t>Mütkin</a:t>
            </a:r>
            <a:r>
              <a:rPr lang="tr-TR" sz="1800" i="1" dirty="0" smtClean="0">
                <a:solidFill>
                  <a:srgbClr val="FF0000"/>
                </a:solidFill>
                <a:effectLst/>
              </a:rPr>
              <a:t> </a:t>
            </a:r>
            <a:r>
              <a:rPr lang="tr-TR" sz="1800" dirty="0" smtClean="0">
                <a:effectLst/>
              </a:rPr>
              <a:t>adlı kitabın müellifi Şeyh Muhammed en-</a:t>
            </a:r>
            <a:r>
              <a:rPr lang="tr-TR" sz="1800" dirty="0" err="1" smtClean="0">
                <a:effectLst/>
              </a:rPr>
              <a:t>Na'îmî</a:t>
            </a:r>
            <a:r>
              <a:rPr lang="tr-TR" sz="1800" dirty="0" smtClean="0">
                <a:effectLst/>
              </a:rPr>
              <a:t> Efendi'nin mesleği olan </a:t>
            </a:r>
            <a:r>
              <a:rPr lang="tr-TR" sz="1800" dirty="0" err="1" smtClean="0">
                <a:solidFill>
                  <a:srgbClr val="FF0000"/>
                </a:solidFill>
                <a:effectLst/>
              </a:rPr>
              <a:t>Mütkin</a:t>
            </a:r>
            <a:r>
              <a:rPr lang="tr-TR" sz="1800" dirty="0" smtClean="0">
                <a:effectLst/>
              </a:rPr>
              <a:t> mesleğidir.</a:t>
            </a:r>
          </a:p>
          <a:p>
            <a:pPr>
              <a:lnSpc>
                <a:spcPct val="90000"/>
              </a:lnSpc>
            </a:pPr>
            <a:r>
              <a:rPr lang="tr-TR" sz="2000" dirty="0" smtClean="0">
                <a:solidFill>
                  <a:srgbClr val="FF0000"/>
                </a:solidFill>
                <a:effectLst/>
              </a:rPr>
              <a:t>2. Mesleği: </a:t>
            </a:r>
            <a:r>
              <a:rPr lang="tr-TR" sz="1800" dirty="0" smtClean="0">
                <a:effectLst/>
              </a:rPr>
              <a:t>Kendisinde ruhsat metodunun esas alındığı, </a:t>
            </a:r>
            <a:r>
              <a:rPr lang="tr-TR" sz="1800" i="1" dirty="0" err="1" smtClean="0">
                <a:solidFill>
                  <a:srgbClr val="FF0000"/>
                </a:solidFill>
                <a:effectLst/>
              </a:rPr>
              <a:t>Mürşidu't</a:t>
            </a:r>
            <a:r>
              <a:rPr lang="tr-TR" sz="1800" i="1" dirty="0" smtClean="0">
                <a:solidFill>
                  <a:srgbClr val="FF0000"/>
                </a:solidFill>
                <a:effectLst/>
              </a:rPr>
              <a:t>-Talebe </a:t>
            </a:r>
            <a:r>
              <a:rPr lang="tr-TR" sz="1800" dirty="0" smtClean="0">
                <a:effectLst/>
              </a:rPr>
              <a:t>adlı kitabın müellifi Şeyh </a:t>
            </a:r>
            <a:r>
              <a:rPr lang="tr-TR" sz="1800" dirty="0" err="1" smtClean="0">
                <a:effectLst/>
              </a:rPr>
              <a:t>Atâullah</a:t>
            </a:r>
            <a:r>
              <a:rPr lang="tr-TR" sz="1800" dirty="0" smtClean="0">
                <a:effectLst/>
              </a:rPr>
              <a:t> Efendi’nin mesleği olan </a:t>
            </a:r>
            <a:r>
              <a:rPr lang="tr-TR" sz="1800" dirty="0" err="1" smtClean="0">
                <a:solidFill>
                  <a:srgbClr val="FF0000"/>
                </a:solidFill>
                <a:effectLst/>
              </a:rPr>
              <a:t>Atâullah</a:t>
            </a:r>
            <a:r>
              <a:rPr lang="tr-TR" sz="1800" dirty="0" smtClean="0">
                <a:solidFill>
                  <a:srgbClr val="FF0000"/>
                </a:solidFill>
                <a:effectLst/>
              </a:rPr>
              <a:t> </a:t>
            </a:r>
            <a:r>
              <a:rPr lang="tr-TR" sz="1800" dirty="0" smtClean="0">
                <a:effectLst/>
              </a:rPr>
              <a:t>m</a:t>
            </a:r>
            <a:r>
              <a:rPr lang="tr-TR" sz="1800" dirty="0" smtClean="0"/>
              <a:t>esleğidir.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dirty="0" smtClean="0">
                <a:solidFill>
                  <a:srgbClr val="FF0000"/>
                </a:solidFill>
              </a:rPr>
              <a:t>DEĞERLERİ AÇISINDAN KIRAATLER</a:t>
            </a:r>
            <a:endParaRPr lang="tr-TR" sz="3600" dirty="0">
              <a:solidFill>
                <a:srgbClr val="FF0000"/>
              </a:solidFill>
            </a:endParaRPr>
          </a:p>
        </p:txBody>
      </p:sp>
      <p:sp>
        <p:nvSpPr>
          <p:cNvPr id="3" name="2 İçerik Yer Tutucusu"/>
          <p:cNvSpPr>
            <a:spLocks noGrp="1"/>
          </p:cNvSpPr>
          <p:nvPr>
            <p:ph idx="1"/>
          </p:nvPr>
        </p:nvSpPr>
        <p:spPr>
          <a:xfrm>
            <a:off x="457200" y="1285860"/>
            <a:ext cx="8229600" cy="5072098"/>
          </a:xfrm>
        </p:spPr>
        <p:txBody>
          <a:bodyPr/>
          <a:lstStyle/>
          <a:p>
            <a:pPr>
              <a:defRPr/>
            </a:pPr>
            <a:r>
              <a:rPr lang="tr-TR" sz="1800" b="1" dirty="0" smtClean="0">
                <a:solidFill>
                  <a:srgbClr val="FF0000"/>
                </a:solidFill>
              </a:rPr>
              <a:t>a.Sahih kıraatler:</a:t>
            </a:r>
            <a:r>
              <a:rPr lang="tr-TR" sz="1800" dirty="0" smtClean="0">
                <a:solidFill>
                  <a:srgbClr val="FF0000"/>
                </a:solidFill>
              </a:rPr>
              <a:t> </a:t>
            </a:r>
            <a:r>
              <a:rPr lang="tr-TR" sz="1800" dirty="0" smtClean="0"/>
              <a:t>Sahih olan kıratlar kaynakların ittifakıyla şu üç şartı taşıyan kıratlardır</a:t>
            </a:r>
          </a:p>
          <a:p>
            <a:pPr>
              <a:defRPr/>
            </a:pPr>
            <a:r>
              <a:rPr lang="tr-TR" sz="1800" dirty="0" smtClean="0"/>
              <a:t>Sahih ve muttasıl bir </a:t>
            </a:r>
            <a:r>
              <a:rPr lang="tr-TR" sz="1800" dirty="0" err="1" smtClean="0"/>
              <a:t>senedle</a:t>
            </a:r>
            <a:r>
              <a:rPr lang="tr-TR" sz="1800" dirty="0" smtClean="0"/>
              <a:t> Hz. Peygamber’e ulaşmalı</a:t>
            </a:r>
          </a:p>
          <a:p>
            <a:pPr>
              <a:defRPr/>
            </a:pPr>
            <a:r>
              <a:rPr lang="tr-TR" sz="1800" dirty="0" smtClean="0"/>
              <a:t>Bir yönüyle de olsa Arap dilinin gramerine uygun  olmalı.</a:t>
            </a:r>
          </a:p>
          <a:p>
            <a:pPr>
              <a:defRPr/>
            </a:pPr>
            <a:r>
              <a:rPr lang="tr-TR" sz="1800" dirty="0" smtClean="0"/>
              <a:t>Hz. Osman Mushaflarının yazısına uygun olmalıdır. </a:t>
            </a:r>
          </a:p>
          <a:p>
            <a:pPr>
              <a:defRPr/>
            </a:pPr>
            <a:r>
              <a:rPr lang="tr-TR" sz="1800" b="1" dirty="0" err="1" smtClean="0">
                <a:solidFill>
                  <a:srgbClr val="FF0000"/>
                </a:solidFill>
              </a:rPr>
              <a:t>aa</a:t>
            </a:r>
            <a:r>
              <a:rPr lang="tr-TR" sz="1800" b="1" dirty="0" smtClean="0">
                <a:solidFill>
                  <a:srgbClr val="FF0000"/>
                </a:solidFill>
              </a:rPr>
              <a:t>.</a:t>
            </a:r>
            <a:r>
              <a:rPr lang="tr-TR" sz="1800" b="1" dirty="0" err="1" smtClean="0">
                <a:solidFill>
                  <a:srgbClr val="FF0000"/>
                </a:solidFill>
              </a:rPr>
              <a:t>Mütevâtir</a:t>
            </a:r>
            <a:r>
              <a:rPr lang="tr-TR" sz="1800" b="1" dirty="0" smtClean="0">
                <a:solidFill>
                  <a:srgbClr val="FF0000"/>
                </a:solidFill>
              </a:rPr>
              <a:t> kıraatler</a:t>
            </a:r>
            <a:r>
              <a:rPr lang="ar-JO" sz="1800" b="1" dirty="0" smtClean="0">
                <a:solidFill>
                  <a:srgbClr val="FF0000"/>
                </a:solidFill>
              </a:rPr>
              <a:t> </a:t>
            </a:r>
            <a:r>
              <a:rPr lang="ar-JO" sz="1800" dirty="0" smtClean="0">
                <a:solidFill>
                  <a:srgbClr val="FF0000"/>
                </a:solidFill>
              </a:rPr>
              <a:t>( المتواتر )  </a:t>
            </a:r>
            <a:r>
              <a:rPr lang="tr-TR" sz="1800" dirty="0" smtClean="0"/>
              <a:t>:</a:t>
            </a:r>
            <a:r>
              <a:rPr lang="tr-TR" sz="1800" dirty="0" smtClean="0">
                <a:solidFill>
                  <a:schemeClr val="tx1">
                    <a:lumMod val="85000"/>
                    <a:lumOff val="15000"/>
                  </a:schemeClr>
                </a:solidFill>
              </a:rPr>
              <a:t>Yalan üzerinde ittifak etmeleri aklen mümkün olmayan bir topluluğun, diğer bir topluluktan rivayet ettiği kıratlardır. Cumhura göre </a:t>
            </a:r>
            <a:r>
              <a:rPr lang="tr-TR" sz="1800" dirty="0" err="1" smtClean="0">
                <a:solidFill>
                  <a:schemeClr val="tx1">
                    <a:lumMod val="85000"/>
                    <a:lumOff val="15000"/>
                  </a:schemeClr>
                </a:solidFill>
              </a:rPr>
              <a:t>mütevâtir</a:t>
            </a:r>
            <a:r>
              <a:rPr lang="tr-TR" sz="1800" dirty="0" smtClean="0">
                <a:solidFill>
                  <a:schemeClr val="tx1">
                    <a:lumMod val="85000"/>
                    <a:lumOff val="15000"/>
                  </a:schemeClr>
                </a:solidFill>
              </a:rPr>
              <a:t> kıraatler  yedi imamın naklettiği kıraatlerdir. Bu kıraatlere inanmak vacip, inkâr etmek caiz değildir</a:t>
            </a:r>
            <a:r>
              <a:rPr lang="tr-TR" sz="1800" dirty="0" smtClean="0"/>
              <a:t>.</a:t>
            </a:r>
          </a:p>
          <a:p>
            <a:pPr>
              <a:defRPr/>
            </a:pPr>
            <a:r>
              <a:rPr lang="tr-TR" sz="1800" b="1" dirty="0" smtClean="0">
                <a:solidFill>
                  <a:srgbClr val="FF0000"/>
                </a:solidFill>
                <a:effectLst/>
              </a:rPr>
              <a:t>ab.Meşhur kıratlar</a:t>
            </a:r>
            <a:r>
              <a:rPr lang="ar-JO" sz="1800" b="1" dirty="0" smtClean="0">
                <a:solidFill>
                  <a:srgbClr val="FF0000"/>
                </a:solidFill>
                <a:effectLst/>
              </a:rPr>
              <a:t> (</a:t>
            </a:r>
            <a:r>
              <a:rPr lang="ar-SA" sz="1800" b="1" dirty="0" smtClean="0">
                <a:solidFill>
                  <a:srgbClr val="FF0000"/>
                </a:solidFill>
                <a:effectLst/>
              </a:rPr>
              <a:t> المشهور </a:t>
            </a:r>
            <a:r>
              <a:rPr lang="ar-JO" sz="1800" b="1" dirty="0" smtClean="0">
                <a:solidFill>
                  <a:srgbClr val="FF0000"/>
                </a:solidFill>
                <a:effectLst>
                  <a:outerShdw blurRad="38100" dist="38100" dir="2700000" algn="tl">
                    <a:srgbClr val="000000">
                      <a:alpha val="43137"/>
                    </a:srgbClr>
                  </a:outerShdw>
                </a:effectLst>
              </a:rPr>
              <a:t>)</a:t>
            </a:r>
            <a:r>
              <a:rPr lang="tr-TR" sz="1800" dirty="0" smtClean="0">
                <a:solidFill>
                  <a:srgbClr val="FFC000"/>
                </a:solidFill>
                <a:effectLst/>
              </a:rPr>
              <a:t>: </a:t>
            </a:r>
            <a:r>
              <a:rPr lang="tr-TR" sz="1800" dirty="0" err="1" smtClean="0">
                <a:solidFill>
                  <a:schemeClr val="tx1">
                    <a:lumMod val="85000"/>
                    <a:lumOff val="15000"/>
                  </a:schemeClr>
                </a:solidFill>
                <a:effectLst/>
              </a:rPr>
              <a:t>Sened</a:t>
            </a:r>
            <a:r>
              <a:rPr lang="tr-TR" sz="1800" dirty="0" smtClean="0">
                <a:solidFill>
                  <a:schemeClr val="tx1">
                    <a:lumMod val="85000"/>
                    <a:lumOff val="15000"/>
                  </a:schemeClr>
                </a:solidFill>
                <a:effectLst/>
              </a:rPr>
              <a:t>-i sahih olup, Arap dili gramerine ve yazı itibariyle Hz. Osman </a:t>
            </a:r>
            <a:r>
              <a:rPr lang="tr-TR" sz="1800" dirty="0" err="1" smtClean="0">
                <a:solidFill>
                  <a:schemeClr val="tx1">
                    <a:lumMod val="85000"/>
                    <a:lumOff val="15000"/>
                  </a:schemeClr>
                </a:solidFill>
                <a:effectLst/>
              </a:rPr>
              <a:t>mushaflarının</a:t>
            </a:r>
            <a:r>
              <a:rPr lang="tr-TR" sz="1800" dirty="0" smtClean="0">
                <a:solidFill>
                  <a:schemeClr val="tx1">
                    <a:lumMod val="85000"/>
                    <a:lumOff val="15000"/>
                  </a:schemeClr>
                </a:solidFill>
                <a:effectLst/>
              </a:rPr>
              <a:t> hattına uygun, </a:t>
            </a:r>
            <a:r>
              <a:rPr lang="tr-TR" sz="1800" dirty="0" err="1" smtClean="0">
                <a:solidFill>
                  <a:schemeClr val="tx1">
                    <a:lumMod val="85000"/>
                    <a:lumOff val="15000"/>
                  </a:schemeClr>
                </a:solidFill>
                <a:effectLst/>
              </a:rPr>
              <a:t>Kurra</a:t>
            </a:r>
            <a:r>
              <a:rPr lang="tr-TR" sz="1800" dirty="0" smtClean="0">
                <a:solidFill>
                  <a:schemeClr val="tx1">
                    <a:lumMod val="85000"/>
                    <a:lumOff val="15000"/>
                  </a:schemeClr>
                </a:solidFill>
                <a:effectLst/>
              </a:rPr>
              <a:t> arasında meşhur fakat tevatür derecesine ulaşamayan kıratlardır. Bu çeşit kıratlar gerek yedi gerek on ve gerekse diğer muteber kıraat imamlarınca makbul sayılmışlardır. </a:t>
            </a:r>
            <a:r>
              <a:rPr lang="tr-TR" sz="1800" dirty="0" err="1" smtClean="0">
                <a:solidFill>
                  <a:schemeClr val="tx1">
                    <a:lumMod val="85000"/>
                    <a:lumOff val="15000"/>
                  </a:schemeClr>
                </a:solidFill>
                <a:effectLst/>
              </a:rPr>
              <a:t>İbnü’l</a:t>
            </a:r>
            <a:r>
              <a:rPr lang="tr-TR" sz="1800" dirty="0" smtClean="0">
                <a:solidFill>
                  <a:schemeClr val="tx1">
                    <a:lumMod val="85000"/>
                    <a:lumOff val="15000"/>
                  </a:schemeClr>
                </a:solidFill>
                <a:effectLst/>
              </a:rPr>
              <a:t>-</a:t>
            </a:r>
            <a:r>
              <a:rPr lang="tr-TR" sz="1800" dirty="0" err="1" smtClean="0">
                <a:solidFill>
                  <a:schemeClr val="tx1">
                    <a:lumMod val="85000"/>
                    <a:lumOff val="15000"/>
                  </a:schemeClr>
                </a:solidFill>
                <a:effectLst/>
              </a:rPr>
              <a:t>Cezeri</a:t>
            </a:r>
            <a:r>
              <a:rPr lang="tr-TR" sz="1800" dirty="0" smtClean="0">
                <a:solidFill>
                  <a:schemeClr val="tx1">
                    <a:lumMod val="85000"/>
                    <a:lumOff val="15000"/>
                  </a:schemeClr>
                </a:solidFill>
                <a:effectLst/>
              </a:rPr>
              <a:t> tarafından kıratları </a:t>
            </a:r>
            <a:r>
              <a:rPr lang="tr-TR" sz="1800" dirty="0" err="1" smtClean="0">
                <a:solidFill>
                  <a:schemeClr val="tx1">
                    <a:lumMod val="85000"/>
                    <a:lumOff val="15000"/>
                  </a:schemeClr>
                </a:solidFill>
                <a:effectLst/>
              </a:rPr>
              <a:t>mütevatir</a:t>
            </a:r>
            <a:r>
              <a:rPr lang="tr-TR" sz="1800" dirty="0" smtClean="0">
                <a:solidFill>
                  <a:schemeClr val="tx1">
                    <a:lumMod val="85000"/>
                    <a:lumOff val="15000"/>
                  </a:schemeClr>
                </a:solidFill>
                <a:effectLst/>
              </a:rPr>
              <a:t> kıratlardan sayılan Ebu Cafer ( 130/ 747), </a:t>
            </a:r>
            <a:r>
              <a:rPr lang="tr-TR" sz="1800" dirty="0" err="1" smtClean="0">
                <a:solidFill>
                  <a:schemeClr val="tx1">
                    <a:lumMod val="85000"/>
                    <a:lumOff val="15000"/>
                  </a:schemeClr>
                </a:solidFill>
                <a:effectLst/>
              </a:rPr>
              <a:t>Yakub</a:t>
            </a:r>
            <a:r>
              <a:rPr lang="tr-TR" sz="1800" dirty="0" smtClean="0">
                <a:solidFill>
                  <a:schemeClr val="tx1">
                    <a:lumMod val="85000"/>
                    <a:lumOff val="15000"/>
                  </a:schemeClr>
                </a:solidFill>
                <a:effectLst/>
              </a:rPr>
              <a:t>( 205/820) ve Halef (229/843) meşhur kıraat imamları olarak telakki edilmektedir.</a:t>
            </a:r>
            <a:endParaRPr lang="tr-TR" sz="1800" dirty="0" smtClean="0">
              <a:solidFill>
                <a:schemeClr val="tx1">
                  <a:lumMod val="85000"/>
                  <a:lumOff val="15000"/>
                </a:schemeClr>
              </a:solidFill>
            </a:endParaRPr>
          </a:p>
          <a:p>
            <a:pPr>
              <a:buNone/>
              <a:defRPr/>
            </a:pPr>
            <a:r>
              <a:rPr lang="tr-TR" sz="1800" dirty="0" smtClean="0"/>
              <a:t>   </a:t>
            </a:r>
            <a:endParaRPr lang="tr-TR"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793733"/>
          </a:xfrm>
        </p:spPr>
        <p:txBody>
          <a:bodyPr/>
          <a:lstStyle/>
          <a:p>
            <a:r>
              <a:rPr lang="tr-TR" sz="3200" dirty="0" smtClean="0">
                <a:solidFill>
                  <a:srgbClr val="FF0000"/>
                </a:solidFill>
              </a:rPr>
              <a:t>SAHİH OLMAYAN KIRAATLER </a:t>
            </a:r>
            <a:endParaRPr lang="tr-TR" sz="3200" dirty="0">
              <a:solidFill>
                <a:srgbClr val="FF0000"/>
              </a:solidFill>
            </a:endParaRPr>
          </a:p>
        </p:txBody>
      </p:sp>
      <p:sp>
        <p:nvSpPr>
          <p:cNvPr id="3" name="2 İçerik Yer Tutucusu"/>
          <p:cNvSpPr>
            <a:spLocks noGrp="1"/>
          </p:cNvSpPr>
          <p:nvPr>
            <p:ph idx="1"/>
          </p:nvPr>
        </p:nvSpPr>
        <p:spPr>
          <a:xfrm>
            <a:off x="0" y="908720"/>
            <a:ext cx="9144000" cy="5949280"/>
          </a:xfrm>
        </p:spPr>
        <p:txBody>
          <a:bodyPr/>
          <a:lstStyle/>
          <a:p>
            <a:pPr indent="-360000" algn="just">
              <a:lnSpc>
                <a:spcPct val="120000"/>
              </a:lnSpc>
            </a:pPr>
            <a:r>
              <a:rPr lang="tr-TR" sz="2000" dirty="0" err="1" smtClean="0">
                <a:solidFill>
                  <a:srgbClr val="FF0000"/>
                </a:solidFill>
                <a:effectLst/>
              </a:rPr>
              <a:t>Ahad</a:t>
            </a:r>
            <a:r>
              <a:rPr lang="tr-TR" sz="2000" dirty="0" smtClean="0">
                <a:solidFill>
                  <a:srgbClr val="FF0000"/>
                </a:solidFill>
                <a:effectLst/>
              </a:rPr>
              <a:t> kıraatler </a:t>
            </a:r>
            <a:r>
              <a:rPr lang="tr-TR" sz="1800" dirty="0" smtClean="0">
                <a:solidFill>
                  <a:srgbClr val="C00000"/>
                </a:solidFill>
                <a:effectLst/>
              </a:rPr>
              <a:t>:  </a:t>
            </a:r>
            <a:r>
              <a:rPr lang="tr-TR" sz="1800" dirty="0" smtClean="0">
                <a:solidFill>
                  <a:schemeClr val="tx1">
                    <a:lumMod val="85000"/>
                    <a:lumOff val="15000"/>
                  </a:schemeClr>
                </a:solidFill>
                <a:effectLst/>
              </a:rPr>
              <a:t>Senedi sahih olmakla birlikte, yazım bakımından Hz. Osman’ın  </a:t>
            </a:r>
            <a:r>
              <a:rPr lang="tr-TR" sz="1800" dirty="0" err="1" smtClean="0">
                <a:solidFill>
                  <a:schemeClr val="tx1">
                    <a:lumMod val="85000"/>
                    <a:lumOff val="15000"/>
                  </a:schemeClr>
                </a:solidFill>
                <a:effectLst/>
              </a:rPr>
              <a:t>mushafına</a:t>
            </a:r>
            <a:r>
              <a:rPr lang="tr-TR" sz="1800" dirty="0" smtClean="0">
                <a:solidFill>
                  <a:schemeClr val="tx1">
                    <a:lumMod val="85000"/>
                    <a:lumOff val="15000"/>
                  </a:schemeClr>
                </a:solidFill>
                <a:effectLst/>
              </a:rPr>
              <a:t>  veya Arap dili gramerine uymayan kıraatlerdir. </a:t>
            </a:r>
          </a:p>
          <a:p>
            <a:pPr indent="-360000" algn="just">
              <a:lnSpc>
                <a:spcPct val="120000"/>
              </a:lnSpc>
              <a:buNone/>
            </a:pPr>
            <a:r>
              <a:rPr lang="tr-TR" sz="1800" dirty="0" smtClean="0">
                <a:solidFill>
                  <a:schemeClr val="tx1">
                    <a:lumMod val="85000"/>
                    <a:lumOff val="15000"/>
                  </a:schemeClr>
                </a:solidFill>
                <a:effectLst/>
              </a:rPr>
              <a:t>       Örneğin: Rahman 76  (.</a:t>
            </a:r>
            <a:r>
              <a:rPr lang="ar-SA" sz="1800" dirty="0" smtClean="0">
                <a:solidFill>
                  <a:schemeClr val="tx1">
                    <a:lumMod val="85000"/>
                    <a:lumOff val="15000"/>
                  </a:schemeClr>
                </a:solidFill>
                <a:effectLst/>
              </a:rPr>
              <a:t> مُتَّكِـئين عَلٰى رَفْرَ فٍ خُضْرٍ  وَعَبْقَرىٍّ حِسَانٍ</a:t>
            </a:r>
            <a:r>
              <a:rPr lang="tr-TR" sz="1800" dirty="0" smtClean="0">
                <a:solidFill>
                  <a:schemeClr val="tx1">
                    <a:lumMod val="85000"/>
                    <a:lumOff val="15000"/>
                  </a:schemeClr>
                </a:solidFill>
                <a:effectLst/>
              </a:rPr>
              <a:t> ) ayetinin</a:t>
            </a:r>
          </a:p>
          <a:p>
            <a:pPr indent="-360000" algn="just">
              <a:lnSpc>
                <a:spcPct val="120000"/>
              </a:lnSpc>
              <a:buNone/>
            </a:pPr>
            <a:r>
              <a:rPr lang="tr-TR" sz="1800" dirty="0" smtClean="0">
                <a:solidFill>
                  <a:schemeClr val="tx1">
                    <a:lumMod val="85000"/>
                    <a:lumOff val="15000"/>
                  </a:schemeClr>
                </a:solidFill>
                <a:effectLst/>
              </a:rPr>
              <a:t> (  </a:t>
            </a:r>
            <a:r>
              <a:rPr lang="ar-SA" sz="1800" dirty="0" smtClean="0">
                <a:solidFill>
                  <a:schemeClr val="tx1">
                    <a:lumMod val="85000"/>
                    <a:lumOff val="15000"/>
                  </a:schemeClr>
                </a:solidFill>
                <a:effectLst/>
              </a:rPr>
              <a:t>حِسَانٍ</a:t>
            </a:r>
            <a:r>
              <a:rPr lang="tr-TR" sz="1800" dirty="0" smtClean="0">
                <a:solidFill>
                  <a:schemeClr val="tx1">
                    <a:lumMod val="85000"/>
                    <a:lumOff val="15000"/>
                  </a:schemeClr>
                </a:solidFill>
                <a:effectLst/>
              </a:rPr>
              <a:t> </a:t>
            </a:r>
            <a:r>
              <a:rPr lang="ar-SA" sz="1800" dirty="0" smtClean="0">
                <a:solidFill>
                  <a:schemeClr val="tx1">
                    <a:lumMod val="85000"/>
                    <a:lumOff val="15000"/>
                  </a:schemeClr>
                </a:solidFill>
                <a:effectLst/>
              </a:rPr>
              <a:t>رَفَارِفَ خُضْرٍ وَعَبَا قِرِىّ</a:t>
            </a:r>
            <a:r>
              <a:rPr lang="tr-TR" sz="1800" dirty="0" smtClean="0">
                <a:solidFill>
                  <a:schemeClr val="tx1">
                    <a:lumMod val="85000"/>
                    <a:lumOff val="15000"/>
                  </a:schemeClr>
                </a:solidFill>
                <a:effectLst/>
              </a:rPr>
              <a:t> </a:t>
            </a:r>
            <a:r>
              <a:rPr lang="ar-SA" sz="1800" dirty="0" smtClean="0">
                <a:solidFill>
                  <a:schemeClr val="tx1">
                    <a:lumMod val="85000"/>
                    <a:lumOff val="15000"/>
                  </a:schemeClr>
                </a:solidFill>
                <a:effectLst/>
              </a:rPr>
              <a:t>عَلٰى </a:t>
            </a:r>
            <a:r>
              <a:rPr lang="tr-TR" sz="1800" dirty="0" smtClean="0">
                <a:solidFill>
                  <a:schemeClr val="tx1">
                    <a:lumMod val="85000"/>
                    <a:lumOff val="15000"/>
                  </a:schemeClr>
                </a:solidFill>
                <a:effectLst/>
              </a:rPr>
              <a:t> </a:t>
            </a:r>
            <a:r>
              <a:rPr lang="ar-SA" sz="1800" dirty="0" smtClean="0">
                <a:solidFill>
                  <a:schemeClr val="tx1">
                    <a:lumMod val="85000"/>
                    <a:lumOff val="15000"/>
                  </a:schemeClr>
                </a:solidFill>
                <a:effectLst/>
              </a:rPr>
              <a:t>مُتَّكِـ۪ٔين</a:t>
            </a:r>
            <a:r>
              <a:rPr lang="tr-TR" sz="1800" dirty="0" smtClean="0">
                <a:solidFill>
                  <a:schemeClr val="tx1">
                    <a:lumMod val="85000"/>
                    <a:lumOff val="15000"/>
                  </a:schemeClr>
                </a:solidFill>
                <a:effectLst/>
              </a:rPr>
              <a:t>    şeklinde okunması Bu kıraatler okunmaz ve inanılması gerekmez.</a:t>
            </a:r>
          </a:p>
          <a:p>
            <a:pPr indent="-360000" algn="just">
              <a:lnSpc>
                <a:spcPct val="120000"/>
              </a:lnSpc>
            </a:pPr>
            <a:r>
              <a:rPr lang="tr-TR" sz="2000" dirty="0" smtClean="0">
                <a:solidFill>
                  <a:srgbClr val="FF0000"/>
                </a:solidFill>
                <a:effectLst/>
              </a:rPr>
              <a:t>Şaz </a:t>
            </a:r>
            <a:r>
              <a:rPr lang="tr-TR" sz="2000" dirty="0" err="1" smtClean="0">
                <a:solidFill>
                  <a:srgbClr val="FF0000"/>
                </a:solidFill>
                <a:effectLst/>
              </a:rPr>
              <a:t>kıraatlar</a:t>
            </a:r>
            <a:r>
              <a:rPr lang="tr-TR" sz="2000" dirty="0" smtClean="0">
                <a:solidFill>
                  <a:srgbClr val="FF0000"/>
                </a:solidFill>
                <a:effectLst/>
              </a:rPr>
              <a:t>: </a:t>
            </a:r>
            <a:r>
              <a:rPr lang="tr-TR" sz="1800" dirty="0" smtClean="0">
                <a:solidFill>
                  <a:schemeClr val="tx1">
                    <a:lumMod val="85000"/>
                    <a:lumOff val="15000"/>
                  </a:schemeClr>
                </a:solidFill>
                <a:effectLst/>
              </a:rPr>
              <a:t>Senedi sahih olmayan  kıraatlerdir.  </a:t>
            </a:r>
            <a:r>
              <a:rPr lang="tr-TR" sz="1800" dirty="0" err="1" smtClean="0">
                <a:solidFill>
                  <a:schemeClr val="tx1">
                    <a:lumMod val="85000"/>
                    <a:lumOff val="15000"/>
                  </a:schemeClr>
                </a:solidFill>
                <a:effectLst/>
              </a:rPr>
              <a:t>İbnu’s</a:t>
            </a:r>
            <a:r>
              <a:rPr lang="tr-TR" sz="1800" dirty="0" smtClean="0">
                <a:solidFill>
                  <a:schemeClr val="tx1">
                    <a:lumMod val="85000"/>
                    <a:lumOff val="15000"/>
                  </a:schemeClr>
                </a:solidFill>
                <a:effectLst/>
              </a:rPr>
              <a:t>-</a:t>
            </a:r>
            <a:r>
              <a:rPr lang="tr-TR" sz="1800" dirty="0" err="1" smtClean="0">
                <a:solidFill>
                  <a:schemeClr val="tx1">
                    <a:lumMod val="85000"/>
                    <a:lumOff val="15000"/>
                  </a:schemeClr>
                </a:solidFill>
                <a:effectLst/>
              </a:rPr>
              <a:t>Sümeyfa’ya</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nisbet</a:t>
            </a:r>
            <a:r>
              <a:rPr lang="tr-TR" sz="1800" dirty="0" smtClean="0">
                <a:solidFill>
                  <a:schemeClr val="tx1">
                    <a:lumMod val="85000"/>
                    <a:lumOff val="15000"/>
                  </a:schemeClr>
                </a:solidFill>
                <a:effectLst/>
              </a:rPr>
              <a:t> edilen Yunus  92.(</a:t>
            </a:r>
            <a:r>
              <a:rPr lang="ar-SA" sz="1800" dirty="0" smtClean="0">
                <a:solidFill>
                  <a:schemeClr val="tx1">
                    <a:lumMod val="85000"/>
                    <a:lumOff val="15000"/>
                  </a:schemeClr>
                </a:solidFill>
                <a:effectLst/>
              </a:rPr>
              <a:t>فَالْيَوْمَ نُنَجّ۪يكَ بِبَدَنِكَ لِتَكُونَ لِمَنْ خَلْفَكَ اٰيَةًۜ </a:t>
            </a:r>
            <a:r>
              <a:rPr lang="tr-TR" sz="1800" dirty="0" smtClean="0">
                <a:solidFill>
                  <a:schemeClr val="tx1">
                    <a:lumMod val="85000"/>
                    <a:lumOff val="15000"/>
                  </a:schemeClr>
                </a:solidFill>
                <a:effectLst/>
              </a:rPr>
              <a:t>)  ayetindeki  </a:t>
            </a:r>
            <a:r>
              <a:rPr lang="ar-SA" sz="1800" dirty="0" smtClean="0">
                <a:solidFill>
                  <a:schemeClr val="tx1">
                    <a:lumMod val="85000"/>
                    <a:lumOff val="15000"/>
                  </a:schemeClr>
                </a:solidFill>
                <a:effectLst/>
              </a:rPr>
              <a:t>نُنَجّ۪يكَ </a:t>
            </a:r>
            <a:r>
              <a:rPr lang="tr-TR" sz="1800" dirty="0" smtClean="0">
                <a:solidFill>
                  <a:schemeClr val="tx1">
                    <a:lumMod val="85000"/>
                    <a:lumOff val="15000"/>
                  </a:schemeClr>
                </a:solidFill>
                <a:effectLst/>
              </a:rPr>
              <a:t> </a:t>
            </a:r>
            <a:r>
              <a:rPr lang="ar-SA" sz="1800" dirty="0" smtClean="0">
                <a:solidFill>
                  <a:schemeClr val="tx1">
                    <a:lumMod val="85000"/>
                    <a:lumOff val="15000"/>
                  </a:schemeClr>
                </a:solidFill>
                <a:effectLst/>
              </a:rPr>
              <a:t> </a:t>
            </a:r>
            <a:r>
              <a:rPr lang="tr-TR" sz="1800" dirty="0" smtClean="0">
                <a:solidFill>
                  <a:schemeClr val="tx1">
                    <a:lumMod val="85000"/>
                    <a:lumOff val="15000"/>
                  </a:schemeClr>
                </a:solidFill>
                <a:effectLst/>
              </a:rPr>
              <a:t>kelimesini ha </a:t>
            </a:r>
            <a:r>
              <a:rPr lang="ar-EG" sz="1800" dirty="0" smtClean="0">
                <a:solidFill>
                  <a:schemeClr val="tx1">
                    <a:lumMod val="85000"/>
                    <a:lumOff val="15000"/>
                  </a:schemeClr>
                </a:solidFill>
                <a:effectLst/>
              </a:rPr>
              <a:t>( </a:t>
            </a:r>
            <a:r>
              <a:rPr lang="ar-SA" sz="1800" dirty="0" smtClean="0">
                <a:solidFill>
                  <a:schemeClr val="tx1">
                    <a:lumMod val="85000"/>
                    <a:lumOff val="15000"/>
                  </a:schemeClr>
                </a:solidFill>
                <a:effectLst/>
              </a:rPr>
              <a:t>ح </a:t>
            </a:r>
            <a:r>
              <a:rPr lang="ar-EG" sz="1800" dirty="0" smtClean="0">
                <a:solidFill>
                  <a:schemeClr val="tx1">
                    <a:lumMod val="85000"/>
                    <a:lumOff val="15000"/>
                  </a:schemeClr>
                </a:solidFill>
                <a:effectLst/>
              </a:rPr>
              <a:t>)</a:t>
            </a:r>
            <a:r>
              <a:rPr lang="tr-TR" sz="1800" dirty="0" smtClean="0">
                <a:solidFill>
                  <a:schemeClr val="tx1">
                    <a:lumMod val="85000"/>
                    <a:lumOff val="15000"/>
                  </a:schemeClr>
                </a:solidFill>
                <a:effectLst/>
              </a:rPr>
              <a:t>  ile  </a:t>
            </a:r>
            <a:r>
              <a:rPr lang="ar-SA" sz="1800" dirty="0" smtClean="0">
                <a:solidFill>
                  <a:schemeClr val="tx1">
                    <a:lumMod val="85000"/>
                    <a:lumOff val="15000"/>
                  </a:schemeClr>
                </a:solidFill>
                <a:effectLst/>
              </a:rPr>
              <a:t>نُنَحّ۪يكَ</a:t>
            </a:r>
            <a:r>
              <a:rPr lang="tr-TR" sz="1800" dirty="0" smtClean="0">
                <a:solidFill>
                  <a:schemeClr val="tx1">
                    <a:lumMod val="85000"/>
                    <a:lumOff val="15000"/>
                  </a:schemeClr>
                </a:solidFill>
                <a:effectLst/>
              </a:rPr>
              <a:t> , </a:t>
            </a:r>
            <a:r>
              <a:rPr lang="ar-SA" sz="1800" dirty="0" smtClean="0">
                <a:solidFill>
                  <a:schemeClr val="tx1">
                    <a:lumMod val="85000"/>
                    <a:lumOff val="15000"/>
                  </a:schemeClr>
                </a:solidFill>
                <a:effectLst/>
              </a:rPr>
              <a:t>خَلْفَكَ </a:t>
            </a:r>
            <a:r>
              <a:rPr lang="tr-TR" sz="1800" dirty="0" smtClean="0">
                <a:solidFill>
                  <a:schemeClr val="tx1">
                    <a:lumMod val="85000"/>
                    <a:lumOff val="15000"/>
                  </a:schemeClr>
                </a:solidFill>
                <a:effectLst/>
              </a:rPr>
              <a:t>  kelimesini de lam harfinin fethası ile </a:t>
            </a:r>
            <a:r>
              <a:rPr lang="ar-SA" sz="1800" dirty="0" smtClean="0">
                <a:solidFill>
                  <a:schemeClr val="tx1">
                    <a:lumMod val="85000"/>
                    <a:lumOff val="15000"/>
                  </a:schemeClr>
                </a:solidFill>
                <a:effectLst/>
              </a:rPr>
              <a:t> خَلَفَكَ </a:t>
            </a:r>
            <a:r>
              <a:rPr lang="tr-TR" sz="1800" dirty="0" smtClean="0">
                <a:solidFill>
                  <a:schemeClr val="tx1">
                    <a:lumMod val="85000"/>
                    <a:lumOff val="15000"/>
                  </a:schemeClr>
                </a:solidFill>
                <a:effectLst/>
              </a:rPr>
              <a:t>okunması gibi.</a:t>
            </a:r>
          </a:p>
          <a:p>
            <a:pPr indent="-360000" algn="just">
              <a:lnSpc>
                <a:spcPct val="120000"/>
              </a:lnSpc>
            </a:pPr>
            <a:r>
              <a:rPr lang="tr-TR" sz="2000" dirty="0" err="1" smtClean="0">
                <a:solidFill>
                  <a:srgbClr val="FF0000"/>
                </a:solidFill>
                <a:effectLst/>
              </a:rPr>
              <a:t>Müdrec</a:t>
            </a:r>
            <a:r>
              <a:rPr lang="tr-TR" sz="2000" dirty="0" smtClean="0">
                <a:solidFill>
                  <a:srgbClr val="FF0000"/>
                </a:solidFill>
                <a:effectLst/>
              </a:rPr>
              <a:t> kıraatler</a:t>
            </a:r>
            <a:r>
              <a:rPr lang="tr-TR" sz="1800" dirty="0" smtClean="0">
                <a:solidFill>
                  <a:srgbClr val="FF0000"/>
                </a:solidFill>
                <a:effectLst/>
              </a:rPr>
              <a:t>: </a:t>
            </a:r>
            <a:r>
              <a:rPr lang="tr-TR" sz="1800" dirty="0" smtClean="0">
                <a:solidFill>
                  <a:schemeClr val="tx1">
                    <a:lumMod val="85000"/>
                    <a:lumOff val="15000"/>
                  </a:schemeClr>
                </a:solidFill>
                <a:effectLst/>
              </a:rPr>
              <a:t>Ayetlere tefsir kabilinden yapılan ziyadelerden ibarettir. </a:t>
            </a:r>
          </a:p>
          <a:p>
            <a:pPr indent="-360000" algn="just">
              <a:lnSpc>
                <a:spcPct val="120000"/>
              </a:lnSpc>
              <a:buNone/>
            </a:pP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Sa’d</a:t>
            </a:r>
            <a:r>
              <a:rPr lang="tr-TR" sz="1800" dirty="0" smtClean="0">
                <a:solidFill>
                  <a:schemeClr val="tx1">
                    <a:lumMod val="85000"/>
                    <a:lumOff val="15000"/>
                  </a:schemeClr>
                </a:solidFill>
                <a:effectLst/>
              </a:rPr>
              <a:t> b. </a:t>
            </a:r>
            <a:r>
              <a:rPr lang="tr-TR" sz="1800" dirty="0" err="1" smtClean="0">
                <a:solidFill>
                  <a:schemeClr val="tx1">
                    <a:lumMod val="85000"/>
                    <a:lumOff val="15000"/>
                  </a:schemeClr>
                </a:solidFill>
                <a:effectLst/>
              </a:rPr>
              <a:t>Ebi</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Vakkas’ın</a:t>
            </a:r>
            <a:r>
              <a:rPr lang="tr-TR" sz="1800" dirty="0" smtClean="0">
                <a:solidFill>
                  <a:schemeClr val="tx1">
                    <a:lumMod val="85000"/>
                    <a:lumOff val="15000"/>
                  </a:schemeClr>
                </a:solidFill>
                <a:effectLst/>
              </a:rPr>
              <a:t>, Nisa suresi 12. ayetini     </a:t>
            </a:r>
            <a:r>
              <a:rPr lang="ar-JO" sz="1800" dirty="0" smtClean="0">
                <a:solidFill>
                  <a:schemeClr val="tx1">
                    <a:lumMod val="85000"/>
                    <a:lumOff val="15000"/>
                  </a:schemeClr>
                </a:solidFill>
                <a:effectLst/>
              </a:rPr>
              <a:t>   </a:t>
            </a:r>
            <a:r>
              <a:rPr lang="ar-SA" sz="1800" dirty="0" smtClean="0">
                <a:solidFill>
                  <a:schemeClr val="tx1">
                    <a:lumMod val="85000"/>
                    <a:lumOff val="15000"/>
                  </a:schemeClr>
                </a:solidFill>
                <a:effectLst/>
              </a:rPr>
              <a:t>مِنْ اُمٍّ</a:t>
            </a:r>
            <a:r>
              <a:rPr lang="tr-TR" sz="1800" dirty="0" smtClean="0">
                <a:solidFill>
                  <a:schemeClr val="tx1">
                    <a:lumMod val="85000"/>
                    <a:lumOff val="15000"/>
                  </a:schemeClr>
                </a:solidFill>
                <a:effectLst/>
              </a:rPr>
              <a:t> ilavesi ile</a:t>
            </a:r>
            <a:r>
              <a:rPr lang="ar-JO" sz="1800" dirty="0" smtClean="0">
                <a:solidFill>
                  <a:schemeClr val="tx1">
                    <a:lumMod val="85000"/>
                    <a:lumOff val="15000"/>
                  </a:schemeClr>
                </a:solidFill>
                <a:effectLst/>
              </a:rPr>
              <a:t>  </a:t>
            </a:r>
            <a:r>
              <a:rPr lang="tr-TR" sz="1800" dirty="0" smtClean="0">
                <a:solidFill>
                  <a:schemeClr val="tx1">
                    <a:lumMod val="85000"/>
                    <a:lumOff val="15000"/>
                  </a:schemeClr>
                </a:solidFill>
                <a:effectLst/>
              </a:rPr>
              <a:t> </a:t>
            </a:r>
            <a:r>
              <a:rPr lang="ar-JO" sz="1800" dirty="0" smtClean="0">
                <a:solidFill>
                  <a:schemeClr val="tx1">
                    <a:lumMod val="85000"/>
                    <a:lumOff val="15000"/>
                  </a:schemeClr>
                </a:solidFill>
                <a:effectLst/>
              </a:rPr>
              <a:t> </a:t>
            </a:r>
            <a:r>
              <a:rPr lang="ar-SA" sz="1800" dirty="0" smtClean="0">
                <a:solidFill>
                  <a:schemeClr val="tx1">
                    <a:lumMod val="85000"/>
                    <a:lumOff val="15000"/>
                  </a:schemeClr>
                </a:solidFill>
                <a:effectLst/>
              </a:rPr>
              <a:t>وَلَهُٓ اَخٌ اَوْ اُخْتٌ  مِنْ اُمٍّ</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İbn</a:t>
            </a:r>
            <a:r>
              <a:rPr lang="tr-TR" sz="1800" dirty="0" smtClean="0">
                <a:solidFill>
                  <a:schemeClr val="tx1">
                    <a:lumMod val="85000"/>
                    <a:lumOff val="15000"/>
                  </a:schemeClr>
                </a:solidFill>
                <a:effectLst/>
              </a:rPr>
              <a:t> Abbas’ın Bakara suresi 198 ayetini </a:t>
            </a:r>
            <a:r>
              <a:rPr lang="ar-SA" sz="1800" dirty="0" smtClean="0">
                <a:solidFill>
                  <a:schemeClr val="tx1">
                    <a:lumMod val="85000"/>
                    <a:lumOff val="15000"/>
                  </a:schemeClr>
                </a:solidFill>
              </a:rPr>
              <a:t>فىِ  مَوَاسِمِ </a:t>
            </a:r>
            <a:r>
              <a:rPr lang="ar-SA" sz="1800" dirty="0" smtClean="0">
                <a:solidFill>
                  <a:schemeClr val="tx1">
                    <a:lumMod val="85000"/>
                    <a:lumOff val="15000"/>
                  </a:schemeClr>
                </a:solidFill>
                <a:effectLst/>
              </a:rPr>
              <a:t>ا</a:t>
            </a:r>
            <a:r>
              <a:rPr lang="ar-SA" sz="1800" dirty="0" smtClean="0">
                <a:solidFill>
                  <a:schemeClr val="tx1">
                    <a:lumMod val="85000"/>
                    <a:lumOff val="15000"/>
                  </a:schemeClr>
                </a:solidFill>
              </a:rPr>
              <a:t>لْحَجّ </a:t>
            </a:r>
            <a:r>
              <a:rPr lang="tr-TR" sz="1800" dirty="0" smtClean="0">
                <a:solidFill>
                  <a:schemeClr val="tx1">
                    <a:lumMod val="85000"/>
                    <a:lumOff val="15000"/>
                  </a:schemeClr>
                </a:solidFill>
                <a:effectLst/>
              </a:rPr>
              <a:t>ilavesi ile</a:t>
            </a:r>
          </a:p>
          <a:p>
            <a:pPr indent="-360000" algn="just">
              <a:lnSpc>
                <a:spcPct val="120000"/>
              </a:lnSpc>
              <a:buNone/>
            </a:pPr>
            <a:r>
              <a:rPr lang="tr-TR" sz="1800" dirty="0" smtClean="0">
                <a:solidFill>
                  <a:schemeClr val="tx1">
                    <a:lumMod val="85000"/>
                    <a:lumOff val="15000"/>
                  </a:schemeClr>
                </a:solidFill>
                <a:effectLst/>
              </a:rPr>
              <a:t>      </a:t>
            </a:r>
            <a:r>
              <a:rPr lang="ar-SA" sz="1800" dirty="0" smtClean="0">
                <a:solidFill>
                  <a:schemeClr val="tx1">
                    <a:lumMod val="85000"/>
                    <a:lumOff val="15000"/>
                  </a:schemeClr>
                </a:solidFill>
              </a:rPr>
              <a:t>لَيْسَ عَلَيْكُمْ جُنَاحٌ اَنْ تَبْتَغُوا فَضْلًا مِنْ رَبِّكُمْ فىِ مَوَاسِمِ الْحَجِّ </a:t>
            </a:r>
            <a:r>
              <a:rPr lang="tr-TR" sz="1800" dirty="0" smtClean="0">
                <a:solidFill>
                  <a:schemeClr val="tx1">
                    <a:lumMod val="85000"/>
                    <a:lumOff val="15000"/>
                  </a:schemeClr>
                </a:solidFill>
                <a:effectLst/>
              </a:rPr>
              <a:t> Şeklindeki kıraatidir.</a:t>
            </a:r>
          </a:p>
          <a:p>
            <a:pPr indent="-360000" algn="just">
              <a:lnSpc>
                <a:spcPct val="120000"/>
              </a:lnSpc>
            </a:pPr>
            <a:r>
              <a:rPr lang="tr-TR" sz="2000" dirty="0" smtClean="0">
                <a:solidFill>
                  <a:srgbClr val="FF0000"/>
                </a:solidFill>
                <a:effectLst/>
              </a:rPr>
              <a:t>Mevzu:</a:t>
            </a:r>
            <a:r>
              <a:rPr lang="tr-TR" sz="2400" dirty="0" smtClean="0">
                <a:solidFill>
                  <a:srgbClr val="FF0000"/>
                </a:solidFill>
                <a:effectLst/>
              </a:rPr>
              <a:t> </a:t>
            </a:r>
            <a:r>
              <a:rPr lang="tr-TR" sz="1800" dirty="0" smtClean="0">
                <a:solidFill>
                  <a:schemeClr val="tx1">
                    <a:lumMod val="85000"/>
                    <a:lumOff val="15000"/>
                  </a:schemeClr>
                </a:solidFill>
                <a:effectLst/>
              </a:rPr>
              <a:t>Tamamen asılsız olup hiçbir esasa dayanmayan uydurma kıraatlerdir. </a:t>
            </a:r>
            <a:r>
              <a:rPr lang="ar-SA" sz="1800" dirty="0" smtClean="0">
                <a:solidFill>
                  <a:schemeClr val="tx1">
                    <a:lumMod val="85000"/>
                    <a:lumOff val="15000"/>
                  </a:schemeClr>
                </a:solidFill>
                <a:effectLst/>
              </a:rPr>
              <a:t>اِنّمَا</a:t>
            </a:r>
            <a:r>
              <a:rPr lang="tr-TR" sz="1800" dirty="0" smtClean="0">
                <a:solidFill>
                  <a:schemeClr val="tx1">
                    <a:lumMod val="85000"/>
                    <a:lumOff val="15000"/>
                  </a:schemeClr>
                </a:solidFill>
                <a:effectLst/>
              </a:rPr>
              <a:t> </a:t>
            </a:r>
            <a:r>
              <a:rPr lang="ar-SA" sz="1800" dirty="0" smtClean="0">
                <a:solidFill>
                  <a:schemeClr val="tx1">
                    <a:lumMod val="85000"/>
                    <a:lumOff val="15000"/>
                  </a:schemeClr>
                </a:solidFill>
                <a:effectLst/>
              </a:rPr>
              <a:t> يَخْشَى اللهَ مِنْ عِباَدِهِ الْعُلَمَاءُ  </a:t>
            </a:r>
            <a:r>
              <a:rPr lang="tr-TR" sz="1800" dirty="0" smtClean="0">
                <a:solidFill>
                  <a:schemeClr val="tx1">
                    <a:lumMod val="85000"/>
                    <a:lumOff val="15000"/>
                  </a:schemeClr>
                </a:solidFill>
                <a:effectLst/>
              </a:rPr>
              <a:t> ayetinin </a:t>
            </a:r>
          </a:p>
          <a:p>
            <a:pPr indent="-360000" algn="just">
              <a:lnSpc>
                <a:spcPct val="120000"/>
              </a:lnSpc>
              <a:buNone/>
            </a:pPr>
            <a:r>
              <a:rPr lang="tr-TR" sz="1800" dirty="0" smtClean="0">
                <a:solidFill>
                  <a:schemeClr val="tx1">
                    <a:lumMod val="85000"/>
                    <a:lumOff val="15000"/>
                  </a:schemeClr>
                </a:solidFill>
                <a:effectLst/>
              </a:rPr>
              <a:t>       </a:t>
            </a:r>
            <a:r>
              <a:rPr lang="ar-SA" sz="1800" dirty="0" smtClean="0">
                <a:solidFill>
                  <a:schemeClr val="tx1">
                    <a:lumMod val="85000"/>
                    <a:lumOff val="15000"/>
                  </a:schemeClr>
                </a:solidFill>
                <a:effectLst/>
              </a:rPr>
              <a:t>  اِنّمَا يَخْشَى اللهُ مِنْ عِباَدِهِ الْعُلَمَاءَ</a:t>
            </a:r>
            <a:r>
              <a:rPr lang="tr-TR" sz="1800" dirty="0" smtClean="0">
                <a:solidFill>
                  <a:schemeClr val="tx1">
                    <a:lumMod val="85000"/>
                    <a:lumOff val="15000"/>
                  </a:schemeClr>
                </a:solidFill>
                <a:effectLst/>
              </a:rPr>
              <a:t>şeklinde okunması</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865171"/>
          </a:xfrm>
        </p:spPr>
        <p:txBody>
          <a:bodyPr/>
          <a:lstStyle/>
          <a:p>
            <a:r>
              <a:rPr lang="tr-TR" sz="3600" b="1" dirty="0" smtClean="0">
                <a:solidFill>
                  <a:srgbClr val="F21046"/>
                </a:solidFill>
                <a:effectLst>
                  <a:outerShdw blurRad="38100" dist="38100" dir="2700000" algn="tl">
                    <a:srgbClr val="000000">
                      <a:alpha val="43137"/>
                    </a:srgbClr>
                  </a:outerShdw>
                </a:effectLst>
              </a:rPr>
              <a:t>KIRAATLA İLGİLİ TEMEL TERİMLER</a:t>
            </a:r>
            <a:endParaRPr lang="tr-TR" sz="3600" b="1" dirty="0">
              <a:solidFill>
                <a:srgbClr val="F21046"/>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642918"/>
            <a:ext cx="8229600" cy="6000792"/>
          </a:xfrm>
        </p:spPr>
        <p:txBody>
          <a:bodyPr/>
          <a:lstStyle/>
          <a:p>
            <a:pPr>
              <a:lnSpc>
                <a:spcPct val="80000"/>
              </a:lnSpc>
              <a:buNone/>
            </a:pPr>
            <a:endParaRPr lang="tr-TR" sz="1800" b="1" dirty="0" smtClean="0">
              <a:effectLst/>
            </a:endParaRPr>
          </a:p>
          <a:p>
            <a:pPr>
              <a:lnSpc>
                <a:spcPct val="80000"/>
              </a:lnSpc>
            </a:pPr>
            <a:r>
              <a:rPr lang="tr-TR" sz="1800" b="1" dirty="0" smtClean="0">
                <a:solidFill>
                  <a:srgbClr val="FF0000"/>
                </a:solidFill>
                <a:effectLst/>
              </a:rPr>
              <a:t>KIRAAT</a:t>
            </a:r>
            <a:r>
              <a:rPr lang="tr-TR" sz="1800" dirty="0" smtClean="0">
                <a:solidFill>
                  <a:srgbClr val="FF0000"/>
                </a:solidFill>
                <a:effectLst/>
              </a:rPr>
              <a:t>:</a:t>
            </a:r>
            <a:r>
              <a:rPr lang="tr-TR" sz="2000" b="1" dirty="0" smtClean="0">
                <a:solidFill>
                  <a:srgbClr val="F21046"/>
                </a:solidFill>
                <a:effectLst/>
              </a:rPr>
              <a:t> </a:t>
            </a:r>
            <a:r>
              <a:rPr lang="tr-TR" sz="1800" dirty="0" err="1" smtClean="0">
                <a:solidFill>
                  <a:schemeClr val="tx1">
                    <a:lumMod val="85000"/>
                    <a:lumOff val="15000"/>
                  </a:schemeClr>
                </a:solidFill>
                <a:effectLst/>
              </a:rPr>
              <a:t>Kur’an</a:t>
            </a:r>
            <a:r>
              <a:rPr lang="tr-TR" sz="1800" dirty="0" smtClean="0">
                <a:solidFill>
                  <a:schemeClr val="tx1">
                    <a:lumMod val="85000"/>
                    <a:lumOff val="15000"/>
                  </a:schemeClr>
                </a:solidFill>
                <a:effectLst/>
              </a:rPr>
              <a:t>  kelimelerinin nasıl okunacağını  ve </a:t>
            </a:r>
            <a:r>
              <a:rPr lang="tr-TR" sz="1800" dirty="0" err="1" smtClean="0">
                <a:solidFill>
                  <a:schemeClr val="tx1">
                    <a:lumMod val="85000"/>
                    <a:lumOff val="15000"/>
                  </a:schemeClr>
                </a:solidFill>
                <a:effectLst/>
              </a:rPr>
              <a:t>ravilerine</a:t>
            </a:r>
            <a:r>
              <a:rPr lang="tr-TR" sz="1800" dirty="0" smtClean="0">
                <a:solidFill>
                  <a:schemeClr val="tx1">
                    <a:lumMod val="85000"/>
                    <a:lumOff val="15000"/>
                  </a:schemeClr>
                </a:solidFill>
                <a:effectLst/>
              </a:rPr>
              <a:t> nispet etmek suretiyle bu kelimeler üzerindeki farklı okuyuşları konu edinen bir ilimdir.</a:t>
            </a:r>
          </a:p>
          <a:p>
            <a:r>
              <a:rPr lang="tr-TR" sz="1800" b="1" dirty="0" smtClean="0">
                <a:solidFill>
                  <a:srgbClr val="FF0000"/>
                </a:solidFill>
              </a:rPr>
              <a:t>KURRA:</a:t>
            </a:r>
            <a:r>
              <a:rPr lang="tr-TR" sz="2000" b="1" dirty="0" smtClean="0">
                <a:solidFill>
                  <a:srgbClr val="FF0000"/>
                </a:solidFill>
              </a:rPr>
              <a:t> </a:t>
            </a:r>
            <a:r>
              <a:rPr lang="tr-TR" sz="2000" dirty="0" smtClean="0">
                <a:solidFill>
                  <a:srgbClr val="FF0000"/>
                </a:solidFill>
              </a:rPr>
              <a:t> </a:t>
            </a:r>
            <a:r>
              <a:rPr lang="tr-TR" sz="1800" dirty="0" smtClean="0"/>
              <a:t>Yedi ya da on kıratın kendilerine nispet edildiği imamlara denir.</a:t>
            </a:r>
          </a:p>
          <a:p>
            <a:pPr>
              <a:buNone/>
            </a:pPr>
            <a:r>
              <a:rPr lang="tr-TR" sz="1800" dirty="0" smtClean="0"/>
              <a:t>      </a:t>
            </a:r>
            <a:r>
              <a:rPr lang="tr-TR" sz="1800" dirty="0" err="1" smtClean="0"/>
              <a:t>Kur’anın</a:t>
            </a:r>
            <a:r>
              <a:rPr lang="tr-TR" sz="1800" dirty="0" smtClean="0"/>
              <a:t> tamamını ezberleyen ve ondaki kıratlara hakkıyla vakıf olan kimselere de </a:t>
            </a:r>
            <a:r>
              <a:rPr lang="tr-TR" sz="1800" dirty="0" err="1" smtClean="0"/>
              <a:t>kurra</a:t>
            </a:r>
            <a:r>
              <a:rPr lang="tr-TR" sz="1800" dirty="0" smtClean="0"/>
              <a:t> ismi verilmektedir.</a:t>
            </a:r>
            <a:endParaRPr lang="tr-TR" sz="1800" b="1" dirty="0" smtClean="0">
              <a:effectLst/>
            </a:endParaRPr>
          </a:p>
          <a:p>
            <a:pPr>
              <a:lnSpc>
                <a:spcPct val="80000"/>
              </a:lnSpc>
            </a:pPr>
            <a:r>
              <a:rPr lang="tr-TR" sz="1800" b="1" dirty="0" smtClean="0">
                <a:solidFill>
                  <a:srgbClr val="F21046"/>
                </a:solidFill>
                <a:effectLst/>
              </a:rPr>
              <a:t>RİVAYET:</a:t>
            </a:r>
            <a:r>
              <a:rPr lang="tr-TR" sz="1800" b="1" dirty="0" smtClean="0">
                <a:effectLst/>
              </a:rPr>
              <a:t> </a:t>
            </a:r>
            <a:r>
              <a:rPr lang="tr-TR" sz="1800" dirty="0" smtClean="0">
                <a:solidFill>
                  <a:schemeClr val="tx1">
                    <a:lumMod val="85000"/>
                    <a:lumOff val="15000"/>
                  </a:schemeClr>
                </a:solidFill>
                <a:effectLst/>
              </a:rPr>
              <a:t>Kıraat imamlarının </a:t>
            </a:r>
            <a:r>
              <a:rPr lang="tr-TR" sz="1800" dirty="0" err="1" smtClean="0">
                <a:solidFill>
                  <a:schemeClr val="tx1">
                    <a:lumMod val="85000"/>
                    <a:lumOff val="15000"/>
                  </a:schemeClr>
                </a:solidFill>
                <a:effectLst/>
              </a:rPr>
              <a:t>ravileri</a:t>
            </a:r>
            <a:r>
              <a:rPr lang="tr-TR" sz="1800" dirty="0" smtClean="0">
                <a:solidFill>
                  <a:schemeClr val="tx1">
                    <a:lumMod val="85000"/>
                    <a:lumOff val="15000"/>
                  </a:schemeClr>
                </a:solidFill>
                <a:effectLst/>
              </a:rPr>
              <a:t> arasındaki ihtilaflara denilmektedir</a:t>
            </a:r>
            <a:r>
              <a:rPr lang="tr-TR" sz="1800" dirty="0" smtClean="0">
                <a:effectLst/>
              </a:rPr>
              <a:t>.</a:t>
            </a:r>
            <a:endParaRPr lang="tr-TR" sz="1800" b="1" dirty="0" smtClean="0">
              <a:effectLst/>
            </a:endParaRPr>
          </a:p>
          <a:p>
            <a:pPr>
              <a:lnSpc>
                <a:spcPct val="80000"/>
              </a:lnSpc>
            </a:pPr>
            <a:r>
              <a:rPr lang="tr-TR" sz="1800" b="1" dirty="0" smtClean="0">
                <a:solidFill>
                  <a:srgbClr val="F21046"/>
                </a:solidFill>
                <a:effectLst/>
              </a:rPr>
              <a:t>TARİK:</a:t>
            </a:r>
            <a:r>
              <a:rPr lang="tr-TR" sz="2000" b="1" dirty="0" smtClean="0">
                <a:solidFill>
                  <a:srgbClr val="F21046"/>
                </a:solidFill>
                <a:effectLst/>
              </a:rPr>
              <a:t>  </a:t>
            </a:r>
            <a:r>
              <a:rPr lang="tr-TR" sz="1800" dirty="0" err="1" smtClean="0">
                <a:solidFill>
                  <a:schemeClr val="tx1">
                    <a:lumMod val="85000"/>
                    <a:lumOff val="15000"/>
                  </a:schemeClr>
                </a:solidFill>
                <a:effectLst/>
              </a:rPr>
              <a:t>Ravilerin</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ravilerinin</a:t>
            </a:r>
            <a:r>
              <a:rPr lang="tr-TR" sz="1800" dirty="0" smtClean="0">
                <a:solidFill>
                  <a:schemeClr val="tx1">
                    <a:lumMod val="85000"/>
                    <a:lumOff val="15000"/>
                  </a:schemeClr>
                </a:solidFill>
                <a:effectLst/>
              </a:rPr>
              <a:t> arasındaki ihtilaflara denilmektedir. </a:t>
            </a:r>
          </a:p>
          <a:p>
            <a:pPr>
              <a:lnSpc>
                <a:spcPct val="80000"/>
              </a:lnSpc>
              <a:buNone/>
            </a:pPr>
            <a:r>
              <a:rPr lang="tr-TR" sz="1800" dirty="0" smtClean="0">
                <a:solidFill>
                  <a:schemeClr val="tx1">
                    <a:lumMod val="85000"/>
                    <a:lumOff val="15000"/>
                  </a:schemeClr>
                </a:solidFill>
                <a:effectLst/>
              </a:rPr>
              <a:t>       Diğer bir ifade ile </a:t>
            </a:r>
            <a:r>
              <a:rPr lang="tr-TR" sz="1800" dirty="0" err="1" smtClean="0">
                <a:solidFill>
                  <a:schemeClr val="tx1">
                    <a:lumMod val="85000"/>
                    <a:lumOff val="15000"/>
                  </a:schemeClr>
                </a:solidFill>
                <a:effectLst/>
              </a:rPr>
              <a:t>Ravilerden</a:t>
            </a:r>
            <a:r>
              <a:rPr lang="tr-TR" sz="1800" dirty="0" smtClean="0">
                <a:solidFill>
                  <a:schemeClr val="tx1">
                    <a:lumMod val="85000"/>
                    <a:lumOff val="15000"/>
                  </a:schemeClr>
                </a:solidFill>
                <a:effectLst/>
              </a:rPr>
              <a:t> sonra gelenlerin ihtilaflarına denilmektedir. </a:t>
            </a:r>
            <a:endParaRPr lang="tr-TR" sz="1800" b="1" dirty="0" smtClean="0">
              <a:solidFill>
                <a:schemeClr val="tx1">
                  <a:lumMod val="85000"/>
                  <a:lumOff val="15000"/>
                </a:schemeClr>
              </a:solidFill>
              <a:effectLst/>
            </a:endParaRPr>
          </a:p>
          <a:p>
            <a:pPr>
              <a:lnSpc>
                <a:spcPct val="80000"/>
              </a:lnSpc>
            </a:pPr>
            <a:r>
              <a:rPr lang="tr-TR" sz="1800" b="1" dirty="0" smtClean="0">
                <a:solidFill>
                  <a:srgbClr val="F21046"/>
                </a:solidFill>
                <a:effectLst/>
              </a:rPr>
              <a:t>VECİH:</a:t>
            </a:r>
            <a:r>
              <a:rPr lang="tr-TR" sz="2000" b="1" dirty="0" smtClean="0">
                <a:solidFill>
                  <a:srgbClr val="F21046"/>
                </a:solidFill>
                <a:effectLst/>
              </a:rPr>
              <a:t> </a:t>
            </a:r>
            <a:r>
              <a:rPr lang="tr-TR" sz="1800" dirty="0" smtClean="0">
                <a:solidFill>
                  <a:schemeClr val="tx1">
                    <a:lumMod val="85000"/>
                    <a:lumOff val="15000"/>
                  </a:schemeClr>
                </a:solidFill>
                <a:effectLst/>
              </a:rPr>
              <a:t>İmam, </a:t>
            </a:r>
            <a:r>
              <a:rPr lang="tr-TR" sz="1800" dirty="0" err="1" smtClean="0">
                <a:solidFill>
                  <a:schemeClr val="tx1">
                    <a:lumMod val="85000"/>
                    <a:lumOff val="15000"/>
                  </a:schemeClr>
                </a:solidFill>
                <a:effectLst/>
              </a:rPr>
              <a:t>ravi</a:t>
            </a:r>
            <a:r>
              <a:rPr lang="tr-TR" sz="1800" dirty="0" smtClean="0">
                <a:solidFill>
                  <a:schemeClr val="tx1">
                    <a:lumMod val="85000"/>
                    <a:lumOff val="15000"/>
                  </a:schemeClr>
                </a:solidFill>
                <a:effectLst/>
              </a:rPr>
              <a:t> ve </a:t>
            </a:r>
            <a:r>
              <a:rPr lang="tr-TR" sz="1800" dirty="0" err="1" smtClean="0">
                <a:solidFill>
                  <a:schemeClr val="tx1">
                    <a:lumMod val="85000"/>
                    <a:lumOff val="15000"/>
                  </a:schemeClr>
                </a:solidFill>
                <a:effectLst/>
              </a:rPr>
              <a:t>ravinin</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ravisi</a:t>
            </a:r>
            <a:r>
              <a:rPr lang="tr-TR" sz="1800" dirty="0" smtClean="0">
                <a:solidFill>
                  <a:schemeClr val="tx1">
                    <a:lumMod val="85000"/>
                    <a:lumOff val="15000"/>
                  </a:schemeClr>
                </a:solidFill>
                <a:effectLst/>
              </a:rPr>
              <a:t> dışında karinin </a:t>
            </a:r>
            <a:r>
              <a:rPr lang="tr-TR" sz="1800" dirty="0" err="1" smtClean="0">
                <a:solidFill>
                  <a:schemeClr val="tx1">
                    <a:lumMod val="85000"/>
                    <a:lumOff val="15000"/>
                  </a:schemeClr>
                </a:solidFill>
                <a:effectLst/>
              </a:rPr>
              <a:t>tahyiri</a:t>
            </a:r>
            <a:r>
              <a:rPr lang="tr-TR" sz="1800" dirty="0" smtClean="0">
                <a:solidFill>
                  <a:schemeClr val="tx1">
                    <a:lumMod val="85000"/>
                    <a:lumOff val="15000"/>
                  </a:schemeClr>
                </a:solidFill>
                <a:effectLst/>
              </a:rPr>
              <a:t> ( okuyucunun tercihi) ne vecih denir. Örneğin: Meddi arızda bütün kıraat imamları için, tul, </a:t>
            </a:r>
            <a:r>
              <a:rPr lang="tr-TR" sz="1800" dirty="0" err="1" smtClean="0">
                <a:solidFill>
                  <a:schemeClr val="tx1">
                    <a:lumMod val="85000"/>
                    <a:lumOff val="15000"/>
                  </a:schemeClr>
                </a:solidFill>
                <a:effectLst/>
              </a:rPr>
              <a:t>tevassut</a:t>
            </a:r>
            <a:r>
              <a:rPr lang="tr-TR" sz="1800" dirty="0" smtClean="0">
                <a:solidFill>
                  <a:schemeClr val="tx1">
                    <a:lumMod val="85000"/>
                    <a:lumOff val="15000"/>
                  </a:schemeClr>
                </a:solidFill>
                <a:effectLst/>
              </a:rPr>
              <a:t> ve kasır olmak üzere üç türlü okuma caizdir. İşte bu var olan üç okuyuştan birini tercih ederek okumasına karinin tercihi denir. Yoksa var olmayan her hangi bir şeyi okuyucunun tercih etmesi demek değildir.</a:t>
            </a:r>
          </a:p>
          <a:p>
            <a:pPr>
              <a:lnSpc>
                <a:spcPct val="80000"/>
              </a:lnSpc>
            </a:pPr>
            <a:r>
              <a:rPr lang="tr-TR" sz="1800" dirty="0" smtClean="0">
                <a:solidFill>
                  <a:srgbClr val="FF0000"/>
                </a:solidFill>
                <a:effectLst>
                  <a:outerShdw blurRad="38100" dist="38100" dir="2700000" algn="tl">
                    <a:srgbClr val="000000">
                      <a:alpha val="43137"/>
                    </a:srgbClr>
                  </a:outerShdw>
                </a:effectLst>
              </a:rPr>
              <a:t>MUKRİ</a:t>
            </a:r>
            <a:r>
              <a:rPr lang="tr-TR" sz="1800" dirty="0" smtClean="0">
                <a:solidFill>
                  <a:srgbClr val="FF0000"/>
                </a:solidFill>
                <a:effectLst/>
              </a:rPr>
              <a:t>:</a:t>
            </a:r>
            <a:r>
              <a:rPr lang="tr-TR" sz="2000" dirty="0" smtClean="0">
                <a:solidFill>
                  <a:srgbClr val="FF0000"/>
                </a:solidFill>
                <a:effectLst/>
              </a:rPr>
              <a:t> </a:t>
            </a:r>
            <a:r>
              <a:rPr lang="tr-TR" sz="1800" dirty="0" smtClean="0">
                <a:solidFill>
                  <a:schemeClr val="tx1">
                    <a:lumMod val="85000"/>
                    <a:lumOff val="15000"/>
                  </a:schemeClr>
                </a:solidFill>
                <a:effectLst/>
              </a:rPr>
              <a:t>Nazari bilgilerle beraber </a:t>
            </a:r>
            <a:r>
              <a:rPr lang="tr-TR" sz="1800" dirty="0" err="1" smtClean="0">
                <a:solidFill>
                  <a:schemeClr val="tx1">
                    <a:lumMod val="85000"/>
                    <a:lumOff val="15000"/>
                  </a:schemeClr>
                </a:solidFill>
                <a:effectLst/>
              </a:rPr>
              <a:t>kıraatı</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müşafehe</a:t>
            </a:r>
            <a:r>
              <a:rPr lang="tr-TR" sz="1800" dirty="0" smtClean="0">
                <a:solidFill>
                  <a:schemeClr val="tx1">
                    <a:lumMod val="85000"/>
                    <a:lumOff val="15000"/>
                  </a:schemeClr>
                </a:solidFill>
                <a:effectLst/>
              </a:rPr>
              <a:t> yoluyla (ağızdan) rivayet eden kıraat âlimine denir. Eğer bir kimse </a:t>
            </a:r>
            <a:r>
              <a:rPr lang="tr-TR" sz="1800" dirty="0" err="1" smtClean="0">
                <a:solidFill>
                  <a:schemeClr val="tx1">
                    <a:lumMod val="85000"/>
                    <a:lumOff val="15000"/>
                  </a:schemeClr>
                </a:solidFill>
                <a:effectLst/>
              </a:rPr>
              <a:t>kıraatı</a:t>
            </a:r>
            <a:r>
              <a:rPr lang="tr-TR" sz="1800" dirty="0" smtClean="0">
                <a:solidFill>
                  <a:schemeClr val="tx1">
                    <a:lumMod val="85000"/>
                    <a:lumOff val="15000"/>
                  </a:schemeClr>
                </a:solidFill>
                <a:effectLst/>
              </a:rPr>
              <a:t> </a:t>
            </a:r>
            <a:r>
              <a:rPr lang="tr-TR" sz="1800" dirty="0" err="1" smtClean="0">
                <a:solidFill>
                  <a:schemeClr val="tx1">
                    <a:lumMod val="85000"/>
                    <a:lumOff val="15000"/>
                  </a:schemeClr>
                </a:solidFill>
                <a:effectLst/>
              </a:rPr>
              <a:t>müşafehe</a:t>
            </a:r>
            <a:r>
              <a:rPr lang="tr-TR" sz="1800" dirty="0" smtClean="0">
                <a:solidFill>
                  <a:schemeClr val="tx1">
                    <a:lumMod val="85000"/>
                    <a:lumOff val="15000"/>
                  </a:schemeClr>
                </a:solidFill>
                <a:effectLst/>
              </a:rPr>
              <a:t> ile almamış ise nazari bilgileri ne ölçüde ileri olursa olsun bu onun </a:t>
            </a:r>
            <a:r>
              <a:rPr lang="tr-TR" sz="1800" dirty="0" err="1" smtClean="0">
                <a:solidFill>
                  <a:schemeClr val="tx1">
                    <a:lumMod val="85000"/>
                    <a:lumOff val="15000"/>
                  </a:schemeClr>
                </a:solidFill>
                <a:effectLst/>
              </a:rPr>
              <a:t>mukrî</a:t>
            </a:r>
            <a:r>
              <a:rPr lang="tr-TR" sz="1800" dirty="0" smtClean="0">
                <a:solidFill>
                  <a:schemeClr val="tx1">
                    <a:lumMod val="85000"/>
                    <a:lumOff val="15000"/>
                  </a:schemeClr>
                </a:solidFill>
                <a:effectLst/>
              </a:rPr>
              <a:t> olması için yeterli ve geçerli değildir.</a:t>
            </a:r>
            <a:endParaRPr lang="tr-TR" sz="1800" b="1" dirty="0" smtClean="0">
              <a:solidFill>
                <a:schemeClr val="tx1">
                  <a:lumMod val="85000"/>
                  <a:lumOff val="15000"/>
                </a:schemeClr>
              </a:solidFill>
              <a:effectLst/>
            </a:endParaRPr>
          </a:p>
          <a:p>
            <a:pPr>
              <a:lnSpc>
                <a:spcPct val="80000"/>
              </a:lnSpc>
            </a:pPr>
            <a:r>
              <a:rPr lang="tr-TR" sz="1800" b="1" dirty="0" smtClean="0">
                <a:solidFill>
                  <a:srgbClr val="FF0000"/>
                </a:solidFill>
                <a:effectLst/>
              </a:rPr>
              <a:t>RÂVÎ:</a:t>
            </a:r>
            <a:r>
              <a:rPr lang="tr-TR" sz="1800" b="1" dirty="0" smtClean="0">
                <a:effectLst/>
              </a:rPr>
              <a:t> </a:t>
            </a:r>
            <a:r>
              <a:rPr lang="tr-TR" sz="1800" dirty="0" smtClean="0">
                <a:solidFill>
                  <a:schemeClr val="tx1">
                    <a:lumMod val="85000"/>
                    <a:lumOff val="15000"/>
                  </a:schemeClr>
                </a:solidFill>
                <a:effectLst/>
              </a:rPr>
              <a:t>İmama </a:t>
            </a:r>
            <a:r>
              <a:rPr lang="tr-TR" sz="1800" dirty="0" err="1" smtClean="0">
                <a:solidFill>
                  <a:schemeClr val="tx1">
                    <a:lumMod val="85000"/>
                    <a:lumOff val="15000"/>
                  </a:schemeClr>
                </a:solidFill>
                <a:effectLst/>
              </a:rPr>
              <a:t>nisbet</a:t>
            </a:r>
            <a:r>
              <a:rPr lang="tr-TR" sz="1800" dirty="0" smtClean="0">
                <a:solidFill>
                  <a:schemeClr val="tx1">
                    <a:lumMod val="85000"/>
                    <a:lumOff val="15000"/>
                  </a:schemeClr>
                </a:solidFill>
                <a:effectLst/>
              </a:rPr>
              <a:t> edilen </a:t>
            </a:r>
            <a:r>
              <a:rPr lang="tr-TR" sz="1800" dirty="0" err="1" smtClean="0">
                <a:solidFill>
                  <a:schemeClr val="tx1">
                    <a:lumMod val="85000"/>
                    <a:lumOff val="15000"/>
                  </a:schemeClr>
                </a:solidFill>
                <a:effectLst/>
              </a:rPr>
              <a:t>kıraatı</a:t>
            </a:r>
            <a:r>
              <a:rPr lang="tr-TR" sz="1800" dirty="0" smtClean="0">
                <a:solidFill>
                  <a:schemeClr val="tx1">
                    <a:lumMod val="85000"/>
                    <a:lumOff val="15000"/>
                  </a:schemeClr>
                </a:solidFill>
                <a:effectLst/>
              </a:rPr>
              <a:t>, kıraat imamından doğrudan veya vasıtalı olarak alan kimseye denir</a:t>
            </a:r>
            <a:endParaRPr lang="tr-TR" sz="1800"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sz="1800" dirty="0" smtClean="0">
                <a:solidFill>
                  <a:srgbClr val="FF0000"/>
                </a:solidFill>
              </a:rPr>
              <a:t>FETH: </a:t>
            </a:r>
            <a:r>
              <a:rPr lang="tr-TR" sz="1800" dirty="0" smtClean="0"/>
              <a:t> Fethanın ağız açılarak normal okunuşudur.</a:t>
            </a:r>
          </a:p>
          <a:p>
            <a:r>
              <a:rPr lang="tr-TR" sz="1800" dirty="0" smtClean="0">
                <a:solidFill>
                  <a:srgbClr val="FF0000"/>
                </a:solidFill>
              </a:rPr>
              <a:t>BEYNE</a:t>
            </a:r>
            <a:r>
              <a:rPr lang="tr-TR" sz="1800" dirty="0" smtClean="0"/>
              <a:t>  Fetha’nın inceltilerek okunmasıdır. Ağız tam açılmayıp biraz kasılarak  ‘e’ veya ‘a’ sesinin normalden daha ince seslendirilmesidir.</a:t>
            </a:r>
          </a:p>
          <a:p>
            <a:r>
              <a:rPr lang="tr-TR" sz="1800" dirty="0" smtClean="0">
                <a:solidFill>
                  <a:srgbClr val="FF0000"/>
                </a:solidFill>
              </a:rPr>
              <a:t>İMALE:</a:t>
            </a:r>
            <a:r>
              <a:rPr lang="tr-TR" sz="1800" dirty="0" smtClean="0"/>
              <a:t> Fethanın kesreye meylettirilerek okunmasıdır.</a:t>
            </a:r>
          </a:p>
          <a:p>
            <a:r>
              <a:rPr lang="tr-TR" sz="1800" dirty="0" smtClean="0">
                <a:solidFill>
                  <a:srgbClr val="FF0000"/>
                </a:solidFill>
              </a:rPr>
              <a:t>İBDAL : </a:t>
            </a:r>
            <a:r>
              <a:rPr lang="tr-TR" sz="1800" dirty="0" smtClean="0"/>
              <a:t>Sakin olan hemzenin kendinden önceki  harfin harekesinin cinsinden </a:t>
            </a:r>
            <a:r>
              <a:rPr lang="tr-TR" sz="1800" dirty="0" err="1" smtClean="0"/>
              <a:t>med</a:t>
            </a:r>
            <a:r>
              <a:rPr lang="tr-TR" sz="1800" dirty="0" smtClean="0"/>
              <a:t> harfine çevrilmesidir. Misal: </a:t>
            </a:r>
            <a:r>
              <a:rPr lang="ar-SA" sz="1800" dirty="0" smtClean="0"/>
              <a:t>يُومِنُونَ     يُؤْمِنُونَ</a:t>
            </a:r>
            <a:r>
              <a:rPr lang="tr-TR" sz="1800" dirty="0" smtClean="0"/>
              <a:t>  </a:t>
            </a:r>
          </a:p>
          <a:p>
            <a:r>
              <a:rPr lang="tr-TR" sz="1800" dirty="0" smtClean="0">
                <a:solidFill>
                  <a:srgbClr val="FF0000"/>
                </a:solidFill>
              </a:rPr>
              <a:t>NAKL: </a:t>
            </a:r>
            <a:r>
              <a:rPr lang="tr-TR" sz="1800" dirty="0" smtClean="0"/>
              <a:t> Hemzenin harekesinin kendinden önceki sakin harfe  verilmesidir.</a:t>
            </a:r>
          </a:p>
          <a:p>
            <a:r>
              <a:rPr lang="tr-TR" sz="1800" dirty="0" smtClean="0"/>
              <a:t>Misal :  </a:t>
            </a:r>
            <a:r>
              <a:rPr lang="ar-SA" sz="1800" dirty="0" smtClean="0"/>
              <a:t>فَاعْلَمْ اَنَّهُ  فَاعْلَمَ انَّهُ</a:t>
            </a:r>
            <a:endParaRPr lang="tr-TR" sz="1800" dirty="0" smtClean="0"/>
          </a:p>
          <a:p>
            <a:r>
              <a:rPr lang="tr-TR" sz="1800" dirty="0" smtClean="0">
                <a:solidFill>
                  <a:srgbClr val="FF0000"/>
                </a:solidFill>
              </a:rPr>
              <a:t>SEKT: </a:t>
            </a:r>
            <a:r>
              <a:rPr lang="tr-TR" sz="1800" dirty="0" smtClean="0"/>
              <a:t> Sakin olan bir harften sonra hemze geldiğinde sükunda sesi kesip nefes almadan belli bir süre bekledikten sonra okuyuşu sürdürmektir.</a:t>
            </a:r>
          </a:p>
          <a:p>
            <a:r>
              <a:rPr lang="tr-TR" sz="1800" dirty="0" smtClean="0">
                <a:solidFill>
                  <a:srgbClr val="FF0000"/>
                </a:solidFill>
              </a:rPr>
              <a:t>SILA :  </a:t>
            </a:r>
            <a:r>
              <a:rPr lang="tr-TR" sz="1800" dirty="0" smtClean="0"/>
              <a:t>Müzekker cemi zamirlerindeki mim harfinden sükunu kaldırıp  önünde </a:t>
            </a:r>
            <a:r>
              <a:rPr lang="tr-TR" sz="1800" dirty="0" err="1" smtClean="0"/>
              <a:t>vav</a:t>
            </a:r>
            <a:r>
              <a:rPr lang="tr-TR" sz="1800" dirty="0" smtClean="0"/>
              <a:t> harfi varmış gibi bir elif miktarı uzatmaktır. </a:t>
            </a:r>
          </a:p>
          <a:p>
            <a:r>
              <a:rPr lang="tr-TR" sz="1800" dirty="0" smtClean="0"/>
              <a:t>Misal: </a:t>
            </a:r>
            <a:r>
              <a:rPr lang="ar-SA" sz="1800" dirty="0" smtClean="0"/>
              <a:t>عَلَيْهِم   عَلَيْهِمُو</a:t>
            </a:r>
            <a:endParaRPr lang="tr-TR" sz="1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Hıristiyanlık ıı">
  <a:themeElements>
    <a:clrScheme name="Dalgacık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fontScheme name="Şehir Hayatı">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lgacık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Dalgacık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Dalgacık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Dalgacık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Dalgacık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Dalgacık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Dalgacık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Dalgacık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Dalgacık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828</TotalTime>
  <Words>2118</Words>
  <Application>Microsoft Office PowerPoint</Application>
  <PresentationFormat>Ekran Gösterisi (4:3)</PresentationFormat>
  <Paragraphs>163</Paragraphs>
  <Slides>21</Slides>
  <Notes>1</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Hıristiyanlık ıı</vt:lpstr>
      <vt:lpstr>KIRAAT İLMİNİN DOĞUŞU </vt:lpstr>
      <vt:lpstr>Slayt 2</vt:lpstr>
      <vt:lpstr>SAHİH KIRAATLARIN 10’A ÇIKARILMASI</vt:lpstr>
      <vt:lpstr>KIRAAT İLMİNDE TARİKLER</vt:lpstr>
      <vt:lpstr>Slayt 5</vt:lpstr>
      <vt:lpstr>DEĞERLERİ AÇISINDAN KIRAATLER</vt:lpstr>
      <vt:lpstr>SAHİH OLMAYAN KIRAATLER </vt:lpstr>
      <vt:lpstr>KIRAATLA İLGİLİ TEMEL TERİMLER</vt:lpstr>
      <vt:lpstr>Slayt 9</vt:lpstr>
      <vt:lpstr>ÂSIM KIRAATİ</vt:lpstr>
      <vt:lpstr>Slayt 11</vt:lpstr>
      <vt:lpstr>GÜNÜMÜZDE MÜSLÜMANLAR ARASINDA OKUNAN KIRATLAR</vt:lpstr>
      <vt:lpstr> HAFSIN BİR VECHİ OLAN KELİMELER</vt:lpstr>
      <vt:lpstr>Slayt 14</vt:lpstr>
      <vt:lpstr>Slayt 15</vt:lpstr>
      <vt:lpstr>Slayt 16</vt:lpstr>
      <vt:lpstr> Hafsın İki Vechi Olan Kelimeler</vt:lpstr>
      <vt:lpstr>Slayt 18</vt:lpstr>
      <vt:lpstr>Slayt 19</vt:lpstr>
      <vt:lpstr> HAFS’IN ÜÇ VECHİ OLAN KELİMELER </vt:lpstr>
      <vt:lpstr>Slayt 21</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Abdullah</dc:creator>
  <cp:lastModifiedBy>Bilal Atik</cp:lastModifiedBy>
  <cp:revision>100</cp:revision>
  <dcterms:created xsi:type="dcterms:W3CDTF">2011-11-19T18:46:08Z</dcterms:created>
  <dcterms:modified xsi:type="dcterms:W3CDTF">2012-04-15T21:53:25Z</dcterms:modified>
</cp:coreProperties>
</file>