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91" r:id="rId2"/>
    <p:sldId id="292" r:id="rId3"/>
    <p:sldId id="293" r:id="rId4"/>
    <p:sldId id="294" r:id="rId5"/>
    <p:sldId id="295" r:id="rId6"/>
    <p:sldId id="296" r:id="rId7"/>
    <p:sldId id="286" r:id="rId8"/>
    <p:sldId id="287" r:id="rId9"/>
    <p:sldId id="288" r:id="rId10"/>
    <p:sldId id="289" r:id="rId11"/>
    <p:sldId id="290"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2E72D3-F024-9847-88BA-13E21EA38ACE}"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2B8E31-420D-A445-AE82-657DFC7E5E2D}" type="slidenum">
              <a:rPr lang="en-US" smtClean="0"/>
              <a:t>‹#›</a:t>
            </a:fld>
            <a:endParaRPr lang="en-US"/>
          </a:p>
        </p:txBody>
      </p:sp>
    </p:spTree>
    <p:extLst>
      <p:ext uri="{BB962C8B-B14F-4D97-AF65-F5344CB8AC3E}">
        <p14:creationId xmlns:p14="http://schemas.microsoft.com/office/powerpoint/2010/main" val="253486379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1B6624B6-BB1D-914D-A89B-327FA74EC365}" type="slidenum">
              <a:rPr lang="tr-TR"/>
              <a:pPr/>
              <a:t>1</a:t>
            </a:fld>
            <a:endParaRPr lang="tr-TR"/>
          </a:p>
        </p:txBody>
      </p:sp>
      <p:sp>
        <p:nvSpPr>
          <p:cNvPr id="942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4212"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94213" name="Text Box 4"/>
          <p:cNvSpPr txBox="1">
            <a:spLocks noChangeArrowheads="1"/>
          </p:cNvSpPr>
          <p:nvPr/>
        </p:nvSpPr>
        <p:spPr bwMode="auto">
          <a:xfrm>
            <a:off x="763425" y="4726326"/>
            <a:ext cx="5493137" cy="14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r>
              <a:rPr lang="tr-TR"/>
              <a:t>Ohio modelini temel alan Reddin, iki boyut (göreve ve ilişkilere dönüklük) üzerinde “ilgili”, “bütünleşmiş”, “kopuk” ve “adamış” olmak üzere dört yaklaşım belirlemiştir. </a:t>
            </a:r>
          </a:p>
          <a:p>
            <a:pPr eaLnBrk="1" hangingPunct="1">
              <a:spcBef>
                <a:spcPct val="50000"/>
              </a:spcBef>
            </a:pPr>
            <a:r>
              <a:rPr lang="tr-TR"/>
              <a:t>Daha sonra ise üçüncü boyut olarak </a:t>
            </a:r>
            <a:r>
              <a:rPr lang="tr-TR" u="sng"/>
              <a:t>etkililiği</a:t>
            </a:r>
            <a:r>
              <a:rPr lang="tr-TR"/>
              <a:t> (İşlerin başarılma derecesi) eklemiştir.Böylece  önceki dört temel yaklaşıma ilave olarak “terk eden”, “görevci”, “uzlaştırmacı”, “otoriter”, “bürokrat”, “geliştirici”, “yürütmeci”, “babacan”  modelleri ortaya konulmuştur.</a:t>
            </a:r>
            <a:r>
              <a:rPr lang="tr-TR" sz="1800"/>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1B6624B6-BB1D-914D-A89B-327FA74EC365}" type="slidenum">
              <a:rPr lang="tr-TR"/>
              <a:pPr/>
              <a:t>2</a:t>
            </a:fld>
            <a:endParaRPr lang="tr-TR"/>
          </a:p>
        </p:txBody>
      </p:sp>
      <p:sp>
        <p:nvSpPr>
          <p:cNvPr id="942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4212"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94213" name="Text Box 4"/>
          <p:cNvSpPr txBox="1">
            <a:spLocks noChangeArrowheads="1"/>
          </p:cNvSpPr>
          <p:nvPr/>
        </p:nvSpPr>
        <p:spPr bwMode="auto">
          <a:xfrm>
            <a:off x="763425" y="4726326"/>
            <a:ext cx="5493137" cy="14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r>
              <a:rPr lang="tr-TR"/>
              <a:t>Ohio modelini temel alan Reddin, iki boyut (göreve ve ilişkilere dönüklük) üzerinde “ilgili”, “bütünleşmiş”, “kopuk” ve “adamış” olmak üzere dört yaklaşım belirlemiştir. </a:t>
            </a:r>
          </a:p>
          <a:p>
            <a:pPr eaLnBrk="1" hangingPunct="1">
              <a:spcBef>
                <a:spcPct val="50000"/>
              </a:spcBef>
            </a:pPr>
            <a:r>
              <a:rPr lang="tr-TR"/>
              <a:t>Daha sonra ise üçüncü boyut olarak </a:t>
            </a:r>
            <a:r>
              <a:rPr lang="tr-TR" u="sng"/>
              <a:t>etkililiği</a:t>
            </a:r>
            <a:r>
              <a:rPr lang="tr-TR"/>
              <a:t> (İşlerin başarılma derecesi) eklemiştir.Böylece  önceki dört temel yaklaşıma ilave olarak “terk eden”, “görevci”, “uzlaştırmacı”, “otoriter”, “bürokrat”, “geliştirici”, “yürütmeci”, “babacan”  modelleri ortaya konulmuştur.</a:t>
            </a:r>
            <a:r>
              <a:rPr lang="tr-TR" sz="180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661788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3940295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676665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789681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273253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2638719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A78AE6E1-111C-A341-BDBE-7A611C22CD45}"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90594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78AE6E1-111C-A341-BDBE-7A611C22CD45}"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3013947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8AE6E1-111C-A341-BDBE-7A611C22CD45}"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19243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414362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41332591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8AE6E1-111C-A341-BDBE-7A611C22CD45}"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FD11E-CBFD-E846-B07C-3A635F37E14D}" type="slidenum">
              <a:rPr lang="en-US" smtClean="0"/>
              <a:t>‹#›</a:t>
            </a:fld>
            <a:endParaRPr lang="en-US"/>
          </a:p>
        </p:txBody>
      </p:sp>
    </p:spTree>
    <p:extLst>
      <p:ext uri="{BB962C8B-B14F-4D97-AF65-F5344CB8AC3E}">
        <p14:creationId xmlns:p14="http://schemas.microsoft.com/office/powerpoint/2010/main" val="797298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285750" y="4763"/>
            <a:ext cx="8229600" cy="1239837"/>
          </a:xfrm>
        </p:spPr>
        <p:txBody>
          <a:bodyPr/>
          <a:lstStyle/>
          <a:p>
            <a:r>
              <a:rPr lang="tr-TR" sz="3600">
                <a:latin typeface="Franklin Gothic Book" charset="0"/>
              </a:rPr>
              <a:t>Üç Boyutlu Liderlik Modeli (Reddin)</a:t>
            </a:r>
          </a:p>
        </p:txBody>
      </p:sp>
      <p:sp>
        <p:nvSpPr>
          <p:cNvPr id="93187" name="Rectangle 3"/>
          <p:cNvSpPr>
            <a:spLocks noGrp="1" noChangeArrowheads="1"/>
          </p:cNvSpPr>
          <p:nvPr>
            <p:ph idx="1"/>
          </p:nvPr>
        </p:nvSpPr>
        <p:spPr>
          <a:xfrm>
            <a:off x="395288" y="1628775"/>
            <a:ext cx="8497887" cy="4497388"/>
          </a:xfrm>
        </p:spPr>
        <p:txBody>
          <a:bodyPr/>
          <a:lstStyle/>
          <a:p>
            <a:r>
              <a:rPr lang="tr-TR" sz="2800" dirty="0">
                <a:latin typeface="Perpetua" charset="0"/>
              </a:rPr>
              <a:t>William J. Reddin liderlikte 3-D (Three-</a:t>
            </a:r>
            <a:r>
              <a:rPr lang="tr-TR" sz="2800" dirty="0" err="1">
                <a:latin typeface="Perpetua" charset="0"/>
              </a:rPr>
              <a:t>Dimensional</a:t>
            </a:r>
            <a:r>
              <a:rPr lang="tr-TR" sz="2800" dirty="0">
                <a:latin typeface="Perpetua" charset="0"/>
              </a:rPr>
              <a:t> Management Style) kuramını geliştirerek liderlik davranışının görev ve ilişki boyutuna bir üçüncü boyut olarak etkililik boyutunu eklemiştir. </a:t>
            </a:r>
          </a:p>
          <a:p>
            <a:endParaRPr lang="tr-TR" sz="2800" dirty="0">
              <a:latin typeface="Perpetua" charset="0"/>
            </a:endParaRPr>
          </a:p>
          <a:p>
            <a:pPr marL="0" indent="0">
              <a:buNone/>
            </a:pPr>
            <a:endParaRPr lang="tr-TR" sz="2800" b="1" dirty="0">
              <a:latin typeface="Perpetua" charset="0"/>
            </a:endParaRPr>
          </a:p>
        </p:txBody>
      </p:sp>
    </p:spTree>
    <p:extLst>
      <p:ext uri="{BB962C8B-B14F-4D97-AF65-F5344CB8AC3E}">
        <p14:creationId xmlns:p14="http://schemas.microsoft.com/office/powerpoint/2010/main" val="335211189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Unvan 1"/>
          <p:cNvSpPr>
            <a:spLocks noGrp="1"/>
          </p:cNvSpPr>
          <p:nvPr>
            <p:ph type="title"/>
          </p:nvPr>
        </p:nvSpPr>
        <p:spPr/>
        <p:txBody>
          <a:bodyPr/>
          <a:lstStyle/>
          <a:p>
            <a:r>
              <a:rPr lang="tr-TR" b="1">
                <a:latin typeface="Franklin Gothic Book" charset="0"/>
              </a:rPr>
              <a:t>Karizmatik Liderlik Teorileri</a:t>
            </a:r>
            <a:endParaRPr lang="tr-TR">
              <a:latin typeface="Franklin Gothic Book" charset="0"/>
            </a:endParaRPr>
          </a:p>
        </p:txBody>
      </p:sp>
      <p:sp>
        <p:nvSpPr>
          <p:cNvPr id="57346" name="İçerik Yer Tutucusu 2"/>
          <p:cNvSpPr>
            <a:spLocks noGrp="1"/>
          </p:cNvSpPr>
          <p:nvPr>
            <p:ph sz="quarter" idx="1"/>
          </p:nvPr>
        </p:nvSpPr>
        <p:spPr/>
        <p:txBody>
          <a:bodyPr/>
          <a:lstStyle/>
          <a:p>
            <a:r>
              <a:rPr lang="tr-TR">
                <a:latin typeface="Perpetua" charset="0"/>
              </a:rPr>
              <a:t>House’un Karizmatik Liderlik Teorisi</a:t>
            </a:r>
          </a:p>
          <a:p>
            <a:r>
              <a:rPr lang="tr-TR">
                <a:latin typeface="Perpetua" charset="0"/>
              </a:rPr>
              <a:t>Bass’ın Karizmatik Liderlik Yaklaşımı</a:t>
            </a:r>
          </a:p>
          <a:p>
            <a:r>
              <a:rPr lang="tr-TR">
                <a:latin typeface="Perpetua" charset="0"/>
              </a:rPr>
              <a:t>Conger ve Kanungo’nun Karizmatik Liderlik Teorisi</a:t>
            </a:r>
          </a:p>
          <a:p>
            <a:r>
              <a:rPr lang="tr-TR">
                <a:latin typeface="Perpetua" charset="0"/>
              </a:rPr>
              <a:t>Shamir’in Karizmatik Liderlik (Benlik) Teorisi</a:t>
            </a:r>
          </a:p>
          <a:p>
            <a:r>
              <a:rPr lang="tr-TR">
                <a:latin typeface="Perpetua" charset="0"/>
              </a:rPr>
              <a:t>Karizmaya Psiko-Analitik Yaklaşım</a:t>
            </a:r>
          </a:p>
          <a:p>
            <a:r>
              <a:rPr lang="tr-TR">
                <a:latin typeface="Perpetua" charset="0"/>
              </a:rPr>
              <a:t>Karizmaya Sosyal Sirayet Yaklaşımı</a:t>
            </a:r>
          </a:p>
        </p:txBody>
      </p:sp>
    </p:spTree>
    <p:extLst>
      <p:ext uri="{BB962C8B-B14F-4D97-AF65-F5344CB8AC3E}">
        <p14:creationId xmlns:p14="http://schemas.microsoft.com/office/powerpoint/2010/main" val="2836590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285750" y="4763"/>
            <a:ext cx="8229600" cy="1239837"/>
          </a:xfrm>
        </p:spPr>
        <p:txBody>
          <a:bodyPr/>
          <a:lstStyle/>
          <a:p>
            <a:r>
              <a:rPr lang="tr-TR" sz="3600" dirty="0">
                <a:latin typeface="Franklin Gothic Book" charset="0"/>
              </a:rPr>
              <a:t>Üç Boyutlu Liderlik Modeli (Reddin)</a:t>
            </a:r>
          </a:p>
        </p:txBody>
      </p:sp>
      <p:sp>
        <p:nvSpPr>
          <p:cNvPr id="93187" name="Rectangle 3"/>
          <p:cNvSpPr>
            <a:spLocks noGrp="1" noChangeArrowheads="1"/>
          </p:cNvSpPr>
          <p:nvPr>
            <p:ph idx="1"/>
          </p:nvPr>
        </p:nvSpPr>
        <p:spPr>
          <a:xfrm>
            <a:off x="395288" y="1628775"/>
            <a:ext cx="8497887" cy="4497388"/>
          </a:xfrm>
        </p:spPr>
        <p:txBody>
          <a:bodyPr/>
          <a:lstStyle/>
          <a:p>
            <a:endParaRPr lang="tr-TR" sz="2800" dirty="0">
              <a:latin typeface="Perpetua" charset="0"/>
            </a:endParaRPr>
          </a:p>
          <a:p>
            <a:r>
              <a:rPr lang="tr-TR" sz="2800" dirty="0">
                <a:latin typeface="Perpetua" charset="0"/>
              </a:rPr>
              <a:t>Her boyut birbirine bağımlı, üç ayrı uzanımı anlatmaktadır.</a:t>
            </a:r>
          </a:p>
          <a:p>
            <a:pPr marL="742950" lvl="1" indent="-285750"/>
            <a:r>
              <a:rPr lang="tr-TR" dirty="0">
                <a:latin typeface="Perpetua" charset="0"/>
              </a:rPr>
              <a:t>İlişkiye yönelim</a:t>
            </a:r>
          </a:p>
          <a:p>
            <a:pPr marL="742950" lvl="1" indent="-285750"/>
            <a:r>
              <a:rPr lang="tr-TR" dirty="0">
                <a:latin typeface="Perpetua" charset="0"/>
              </a:rPr>
              <a:t>Göreve yönelim</a:t>
            </a:r>
          </a:p>
          <a:p>
            <a:pPr marL="742950" lvl="1" indent="-285750"/>
            <a:r>
              <a:rPr lang="tr-TR" dirty="0">
                <a:latin typeface="Perpetua" charset="0"/>
              </a:rPr>
              <a:t>Etkililik</a:t>
            </a:r>
          </a:p>
          <a:p>
            <a:endParaRPr lang="tr-TR" sz="2800" b="1" dirty="0">
              <a:latin typeface="Perpetua" charset="0"/>
            </a:endParaRPr>
          </a:p>
        </p:txBody>
      </p:sp>
    </p:spTree>
    <p:extLst>
      <p:ext uri="{BB962C8B-B14F-4D97-AF65-F5344CB8AC3E}">
        <p14:creationId xmlns:p14="http://schemas.microsoft.com/office/powerpoint/2010/main" val="183919753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Unvan 1"/>
          <p:cNvSpPr>
            <a:spLocks noGrp="1"/>
          </p:cNvSpPr>
          <p:nvPr>
            <p:ph type="title"/>
          </p:nvPr>
        </p:nvSpPr>
        <p:spPr/>
        <p:txBody>
          <a:bodyPr>
            <a:normAutofit fontScale="90000"/>
          </a:bodyPr>
          <a:lstStyle/>
          <a:p>
            <a:r>
              <a:rPr lang="tr-TR" dirty="0">
                <a:latin typeface="Franklin Gothic Book" charset="0"/>
              </a:rPr>
              <a:t>Üç Boyutlu Liderlik Modeli (Reddin)</a:t>
            </a:r>
            <a:endParaRPr lang="en-US" dirty="0">
              <a:latin typeface="Franklin Gothic Book" charset="0"/>
            </a:endParaRPr>
          </a:p>
        </p:txBody>
      </p:sp>
      <p:sp>
        <p:nvSpPr>
          <p:cNvPr id="95235" name="İçerik Yer Tutucusu 2"/>
          <p:cNvSpPr>
            <a:spLocks noGrp="1"/>
          </p:cNvSpPr>
          <p:nvPr>
            <p:ph sz="quarter" idx="1"/>
          </p:nvPr>
        </p:nvSpPr>
        <p:spPr/>
        <p:txBody>
          <a:bodyPr>
            <a:normAutofit/>
          </a:bodyPr>
          <a:lstStyle/>
          <a:p>
            <a:r>
              <a:rPr lang="tr-TR" sz="4000" dirty="0">
                <a:latin typeface="Perpetua" charset="0"/>
              </a:rPr>
              <a:t>Teorinin en önemli özelliği liderin nasıl davrandığı veya ne yaptığı değil sonuç olarak ortaya ne çıktığıdır. </a:t>
            </a:r>
          </a:p>
        </p:txBody>
      </p:sp>
    </p:spTree>
    <p:extLst>
      <p:ext uri="{BB962C8B-B14F-4D97-AF65-F5344CB8AC3E}">
        <p14:creationId xmlns:p14="http://schemas.microsoft.com/office/powerpoint/2010/main" val="3727620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Unvan 1"/>
          <p:cNvSpPr>
            <a:spLocks noGrp="1"/>
          </p:cNvSpPr>
          <p:nvPr>
            <p:ph type="title"/>
          </p:nvPr>
        </p:nvSpPr>
        <p:spPr/>
        <p:txBody>
          <a:bodyPr>
            <a:normAutofit fontScale="90000"/>
          </a:bodyPr>
          <a:lstStyle/>
          <a:p>
            <a:r>
              <a:rPr lang="tr-TR" dirty="0">
                <a:latin typeface="Franklin Gothic Book" charset="0"/>
              </a:rPr>
              <a:t>Üç Boyutlu Liderlik Modeli (Reddin)</a:t>
            </a:r>
            <a:endParaRPr lang="en-US" dirty="0">
              <a:latin typeface="Franklin Gothic Book" charset="0"/>
            </a:endParaRPr>
          </a:p>
        </p:txBody>
      </p:sp>
      <p:sp>
        <p:nvSpPr>
          <p:cNvPr id="95235" name="İçerik Yer Tutucusu 2"/>
          <p:cNvSpPr>
            <a:spLocks noGrp="1"/>
          </p:cNvSpPr>
          <p:nvPr>
            <p:ph sz="quarter" idx="1"/>
          </p:nvPr>
        </p:nvSpPr>
        <p:spPr/>
        <p:txBody>
          <a:bodyPr/>
          <a:lstStyle/>
          <a:p>
            <a:r>
              <a:rPr lang="tr-TR" dirty="0" smtClean="0">
                <a:latin typeface="Perpetua" charset="0"/>
              </a:rPr>
              <a:t>Lider </a:t>
            </a:r>
            <a:r>
              <a:rPr lang="tr-TR" dirty="0">
                <a:latin typeface="Perpetua" charset="0"/>
              </a:rPr>
              <a:t>farklı durumlarda etkin davranmakla yükümlüdür, liderden mümkün olduğunca farklı durumlarda genişlik beklenir. Bu genişlik lidere farklı durumlarda en iyi şekilde görevini yerine getirmesini ve yüksek etkinlik olmasını sağlar </a:t>
            </a:r>
          </a:p>
        </p:txBody>
      </p:sp>
    </p:spTree>
    <p:extLst>
      <p:ext uri="{BB962C8B-B14F-4D97-AF65-F5344CB8AC3E}">
        <p14:creationId xmlns:p14="http://schemas.microsoft.com/office/powerpoint/2010/main" val="1438895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Unvan 1"/>
          <p:cNvSpPr>
            <a:spLocks noGrp="1"/>
          </p:cNvSpPr>
          <p:nvPr>
            <p:ph type="title"/>
          </p:nvPr>
        </p:nvSpPr>
        <p:spPr/>
        <p:txBody>
          <a:bodyPr>
            <a:normAutofit fontScale="90000"/>
          </a:bodyPr>
          <a:lstStyle/>
          <a:p>
            <a:r>
              <a:rPr lang="tr-TR" dirty="0">
                <a:latin typeface="Franklin Gothic Book" charset="0"/>
              </a:rPr>
              <a:t>Üç Boyutlu Liderlik Modeli (Reddin)</a:t>
            </a:r>
            <a:endParaRPr lang="en-US" dirty="0">
              <a:latin typeface="Franklin Gothic Book" charset="0"/>
            </a:endParaRPr>
          </a:p>
        </p:txBody>
      </p:sp>
      <p:sp>
        <p:nvSpPr>
          <p:cNvPr id="3" name="İçerik Yer Tutucusu 2"/>
          <p:cNvSpPr>
            <a:spLocks noGrp="1"/>
          </p:cNvSpPr>
          <p:nvPr>
            <p:ph sz="quarter" idx="1"/>
          </p:nvPr>
        </p:nvSpPr>
        <p:spPr/>
        <p:txBody>
          <a:bodyPr/>
          <a:lstStyle/>
          <a:p>
            <a:pPr marL="0" indent="0">
              <a:buFont typeface="Wingdings 2" charset="0"/>
              <a:buNone/>
            </a:pPr>
            <a:endParaRPr lang="tr-TR" dirty="0">
              <a:latin typeface="Perpetua" charset="0"/>
            </a:endParaRPr>
          </a:p>
          <a:p>
            <a:pPr marL="0" indent="0"/>
            <a:r>
              <a:rPr lang="tr-TR" dirty="0">
                <a:latin typeface="Perpetua" charset="0"/>
              </a:rPr>
              <a:t>Reddin, lider ast ilişkilerinin iyi ya da kötü olması, liderin yetki ve görevlerini gereğince yerine getirip getirmemesiyle </a:t>
            </a:r>
            <a:r>
              <a:rPr lang="tr-TR" dirty="0" smtClean="0">
                <a:latin typeface="Perpetua" charset="0"/>
              </a:rPr>
              <a:t>ilişkili olduğunu vurgulamıştır. </a:t>
            </a:r>
          </a:p>
        </p:txBody>
      </p:sp>
    </p:spTree>
    <p:extLst>
      <p:ext uri="{BB962C8B-B14F-4D97-AF65-F5344CB8AC3E}">
        <p14:creationId xmlns:p14="http://schemas.microsoft.com/office/powerpoint/2010/main" val="728725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Unvan 1"/>
          <p:cNvSpPr>
            <a:spLocks noGrp="1"/>
          </p:cNvSpPr>
          <p:nvPr>
            <p:ph type="title"/>
          </p:nvPr>
        </p:nvSpPr>
        <p:spPr/>
        <p:txBody>
          <a:bodyPr>
            <a:normAutofit fontScale="90000"/>
          </a:bodyPr>
          <a:lstStyle/>
          <a:p>
            <a:r>
              <a:rPr lang="tr-TR" dirty="0">
                <a:latin typeface="Franklin Gothic Book" charset="0"/>
              </a:rPr>
              <a:t>Üç Boyutlu Liderlik Modeli (Reddin)</a:t>
            </a:r>
            <a:endParaRPr lang="en-US" dirty="0">
              <a:latin typeface="Franklin Gothic Book" charset="0"/>
            </a:endParaRPr>
          </a:p>
        </p:txBody>
      </p:sp>
      <p:sp>
        <p:nvSpPr>
          <p:cNvPr id="3" name="İçerik Yer Tutucusu 2"/>
          <p:cNvSpPr>
            <a:spLocks noGrp="1"/>
          </p:cNvSpPr>
          <p:nvPr>
            <p:ph sz="quarter" idx="1"/>
          </p:nvPr>
        </p:nvSpPr>
        <p:spPr/>
        <p:txBody>
          <a:bodyPr/>
          <a:lstStyle/>
          <a:p>
            <a:pPr marL="0" indent="0">
              <a:buFont typeface="Wingdings 2" charset="0"/>
              <a:buNone/>
            </a:pPr>
            <a:endParaRPr lang="tr-TR" dirty="0">
              <a:latin typeface="Perpetua" charset="0"/>
            </a:endParaRPr>
          </a:p>
          <a:p>
            <a:pPr marL="0" indent="0">
              <a:buNone/>
            </a:pPr>
            <a:r>
              <a:rPr lang="tr-TR" dirty="0" smtClean="0">
                <a:latin typeface="Perpetua" charset="0"/>
              </a:rPr>
              <a:t>Liderin </a:t>
            </a:r>
            <a:r>
              <a:rPr lang="tr-TR" dirty="0">
                <a:latin typeface="Perpetua" charset="0"/>
              </a:rPr>
              <a:t>yetkisinin az veya çok olması, görevinin yapısının belirlenmiş olması </a:t>
            </a:r>
            <a:r>
              <a:rPr lang="tr-TR" dirty="0" smtClean="0">
                <a:latin typeface="Perpetua" charset="0"/>
              </a:rPr>
              <a:t>ya da </a:t>
            </a:r>
            <a:r>
              <a:rPr lang="tr-TR" dirty="0">
                <a:latin typeface="Perpetua" charset="0"/>
              </a:rPr>
              <a:t>olmaması, dört temel lider yaklaşımını </a:t>
            </a:r>
            <a:r>
              <a:rPr lang="tr-TR" dirty="0" smtClean="0">
                <a:latin typeface="Perpetua" charset="0"/>
              </a:rPr>
              <a:t>belirlemektedir.</a:t>
            </a:r>
            <a:endParaRPr lang="tr-TR" dirty="0">
              <a:latin typeface="Perpetua" charset="0"/>
            </a:endParaRPr>
          </a:p>
        </p:txBody>
      </p:sp>
    </p:spTree>
    <p:extLst>
      <p:ext uri="{BB962C8B-B14F-4D97-AF65-F5344CB8AC3E}">
        <p14:creationId xmlns:p14="http://schemas.microsoft.com/office/powerpoint/2010/main" val="2755284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Unvan 1"/>
          <p:cNvSpPr>
            <a:spLocks noGrp="1"/>
          </p:cNvSpPr>
          <p:nvPr>
            <p:ph type="title"/>
          </p:nvPr>
        </p:nvSpPr>
        <p:spPr/>
        <p:txBody>
          <a:bodyPr/>
          <a:lstStyle/>
          <a:p>
            <a:r>
              <a:rPr lang="en-US" dirty="0" smtClean="0">
                <a:latin typeface="Franklin Gothic Book" charset="0"/>
              </a:rPr>
              <a:t>Modern </a:t>
            </a:r>
            <a:r>
              <a:rPr lang="en-US" dirty="0" err="1" smtClean="0">
                <a:latin typeface="Franklin Gothic Book" charset="0"/>
              </a:rPr>
              <a:t>Liderlik</a:t>
            </a:r>
            <a:r>
              <a:rPr lang="en-US" dirty="0" smtClean="0">
                <a:latin typeface="Franklin Gothic Book" charset="0"/>
              </a:rPr>
              <a:t> </a:t>
            </a:r>
            <a:r>
              <a:rPr lang="en-US" dirty="0" err="1" smtClean="0">
                <a:latin typeface="Franklin Gothic Book" charset="0"/>
              </a:rPr>
              <a:t>Kuramları</a:t>
            </a:r>
            <a:endParaRPr lang="en-US" dirty="0">
              <a:latin typeface="Franklin Gothic Book" charset="0"/>
            </a:endParaRPr>
          </a:p>
        </p:txBody>
      </p:sp>
      <p:sp>
        <p:nvSpPr>
          <p:cNvPr id="49154" name="İçerik Yer Tutucusu 2"/>
          <p:cNvSpPr>
            <a:spLocks noGrp="1"/>
          </p:cNvSpPr>
          <p:nvPr>
            <p:ph sz="quarter" idx="1"/>
          </p:nvPr>
        </p:nvSpPr>
        <p:spPr/>
        <p:txBody>
          <a:bodyPr/>
          <a:lstStyle/>
          <a:p>
            <a:r>
              <a:rPr lang="tr-TR">
                <a:latin typeface="Perpetua" charset="0"/>
              </a:rPr>
              <a:t>Vizyoner Liderlik</a:t>
            </a:r>
          </a:p>
          <a:p>
            <a:r>
              <a:rPr lang="tr-TR">
                <a:latin typeface="Perpetua" charset="0"/>
              </a:rPr>
              <a:t>Karizmatik Liderlik</a:t>
            </a:r>
          </a:p>
          <a:p>
            <a:r>
              <a:rPr lang="tr-TR">
                <a:latin typeface="Perpetua" charset="0"/>
              </a:rPr>
              <a:t>Etkileşimsel Liderlik</a:t>
            </a:r>
          </a:p>
          <a:p>
            <a:r>
              <a:rPr lang="tr-TR">
                <a:latin typeface="Perpetua" charset="0"/>
              </a:rPr>
              <a:t>Dönüşümsel Liderlik</a:t>
            </a:r>
          </a:p>
          <a:p>
            <a:r>
              <a:rPr lang="tr-TR">
                <a:latin typeface="Perpetua" charset="0"/>
              </a:rPr>
              <a:t>Babacan Liderlik</a:t>
            </a:r>
          </a:p>
          <a:p>
            <a:endParaRPr lang="tr-TR">
              <a:latin typeface="Perpetua" charset="0"/>
            </a:endParaRPr>
          </a:p>
        </p:txBody>
      </p:sp>
    </p:spTree>
    <p:extLst>
      <p:ext uri="{BB962C8B-B14F-4D97-AF65-F5344CB8AC3E}">
        <p14:creationId xmlns:p14="http://schemas.microsoft.com/office/powerpoint/2010/main" val="2836483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Unvan 1"/>
          <p:cNvSpPr>
            <a:spLocks noGrp="1"/>
          </p:cNvSpPr>
          <p:nvPr>
            <p:ph type="title"/>
          </p:nvPr>
        </p:nvSpPr>
        <p:spPr/>
        <p:txBody>
          <a:bodyPr/>
          <a:lstStyle/>
          <a:p>
            <a:r>
              <a:rPr lang="tr-TR">
                <a:latin typeface="Franklin Gothic Book" charset="0"/>
              </a:rPr>
              <a:t>Vizyoner liderlik </a:t>
            </a:r>
          </a:p>
        </p:txBody>
      </p:sp>
      <p:sp>
        <p:nvSpPr>
          <p:cNvPr id="50178" name="İçerik Yer Tutucusu 2"/>
          <p:cNvSpPr>
            <a:spLocks noGrp="1"/>
          </p:cNvSpPr>
          <p:nvPr>
            <p:ph sz="quarter" idx="1"/>
          </p:nvPr>
        </p:nvSpPr>
        <p:spPr/>
        <p:txBody>
          <a:bodyPr/>
          <a:lstStyle/>
          <a:p>
            <a:r>
              <a:rPr lang="tr-TR">
                <a:latin typeface="Perpetua" charset="0"/>
              </a:rPr>
              <a:t>Vizyoner liderlik, organizasyonun tamamı veya bir bölümü için gerçekçi, güvenilir, çekici bir gelecek vizyonu yaratabilme ve ifade edebilme yeteneğidir. </a:t>
            </a:r>
          </a:p>
          <a:p>
            <a:r>
              <a:rPr lang="tr-TR">
                <a:latin typeface="Perpetua" charset="0"/>
              </a:rPr>
              <a:t>Bu vizyon uygun bir şekilde seçilir ve yürütülürse çalışanların beceri ve yeteneklerine, vizyonun gerçekleşmesi için tüm kaynaklara güç verir. </a:t>
            </a:r>
          </a:p>
        </p:txBody>
      </p:sp>
    </p:spTree>
    <p:extLst>
      <p:ext uri="{BB962C8B-B14F-4D97-AF65-F5344CB8AC3E}">
        <p14:creationId xmlns:p14="http://schemas.microsoft.com/office/powerpoint/2010/main" val="1117982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Unvan 1"/>
          <p:cNvSpPr>
            <a:spLocks noGrp="1"/>
          </p:cNvSpPr>
          <p:nvPr>
            <p:ph type="title"/>
          </p:nvPr>
        </p:nvSpPr>
        <p:spPr/>
        <p:txBody>
          <a:bodyPr/>
          <a:lstStyle/>
          <a:p>
            <a:r>
              <a:rPr lang="tr-TR" dirty="0">
                <a:latin typeface="Franklin Gothic Book" charset="0"/>
              </a:rPr>
              <a:t>Karizmatik liderlik</a:t>
            </a:r>
          </a:p>
        </p:txBody>
      </p:sp>
      <p:sp>
        <p:nvSpPr>
          <p:cNvPr id="53250" name="İçerik Yer Tutucusu 2"/>
          <p:cNvSpPr>
            <a:spLocks noGrp="1"/>
          </p:cNvSpPr>
          <p:nvPr>
            <p:ph sz="quarter" idx="1"/>
          </p:nvPr>
        </p:nvSpPr>
        <p:spPr/>
        <p:txBody>
          <a:bodyPr/>
          <a:lstStyle/>
          <a:p>
            <a:r>
              <a:rPr lang="tr-TR" dirty="0">
                <a:latin typeface="Perpetua" charset="0"/>
              </a:rPr>
              <a:t>Karizmatik liderlik, özellikle 1980’li yıllardan sonra daha çok gündeme </a:t>
            </a:r>
            <a:r>
              <a:rPr lang="tr-TR" dirty="0" smtClean="0">
                <a:latin typeface="Perpetua" charset="0"/>
              </a:rPr>
              <a:t>gelmiştir</a:t>
            </a:r>
            <a:endParaRPr lang="tr-TR" dirty="0">
              <a:latin typeface="Perpetua" charset="0"/>
            </a:endParaRPr>
          </a:p>
        </p:txBody>
      </p:sp>
    </p:spTree>
    <p:extLst>
      <p:ext uri="{BB962C8B-B14F-4D97-AF65-F5344CB8AC3E}">
        <p14:creationId xmlns:p14="http://schemas.microsoft.com/office/powerpoint/2010/main" val="3128612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721</Words>
  <Application>Microsoft Macintosh PowerPoint</Application>
  <PresentationFormat>On-screen Show (4:3)</PresentationFormat>
  <Paragraphs>57</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Üç Boyutlu Liderlik Modeli (Reddin)</vt:lpstr>
      <vt:lpstr>Üç Boyutlu Liderlik Modeli (Reddin)</vt:lpstr>
      <vt:lpstr>Üç Boyutlu Liderlik Modeli (Reddin)</vt:lpstr>
      <vt:lpstr>Üç Boyutlu Liderlik Modeli (Reddin)</vt:lpstr>
      <vt:lpstr>Üç Boyutlu Liderlik Modeli (Reddin)</vt:lpstr>
      <vt:lpstr>Üç Boyutlu Liderlik Modeli (Reddin)</vt:lpstr>
      <vt:lpstr>Modern Liderlik Kuramları</vt:lpstr>
      <vt:lpstr>Vizyoner liderlik </vt:lpstr>
      <vt:lpstr>Karizmatik liderlik</vt:lpstr>
      <vt:lpstr>Karizmatik Liderlik Teorileri</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Lider-Üye Değişim Modeli </dc:title>
  <dc:creator>ece</dc:creator>
  <cp:lastModifiedBy>ece</cp:lastModifiedBy>
  <cp:revision>6</cp:revision>
  <dcterms:created xsi:type="dcterms:W3CDTF">2019-11-21T19:54:07Z</dcterms:created>
  <dcterms:modified xsi:type="dcterms:W3CDTF">2020-05-05T11:45:11Z</dcterms:modified>
</cp:coreProperties>
</file>