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91" r:id="rId2"/>
    <p:sldId id="292" r:id="rId3"/>
    <p:sldId id="293" r:id="rId4"/>
    <p:sldId id="294" r:id="rId5"/>
    <p:sldId id="295" r:id="rId6"/>
    <p:sldId id="296" r:id="rId7"/>
    <p:sldId id="286" r:id="rId8"/>
    <p:sldId id="287" r:id="rId9"/>
    <p:sldId id="288" r:id="rId10"/>
    <p:sldId id="289" r:id="rId11"/>
    <p:sldId id="290"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53" d="100"/>
          <a:sy n="53"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2E72D3-F024-9847-88BA-13E21EA38ACE}" type="datetimeFigureOut">
              <a:rPr lang="en-US" smtClean="0"/>
              <a:t>05/05/20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2B8E31-420D-A445-AE82-657DFC7E5E2D}" type="slidenum">
              <a:rPr lang="en-US" smtClean="0"/>
              <a:t>‹#›</a:t>
            </a:fld>
            <a:endParaRPr lang="en-US"/>
          </a:p>
        </p:txBody>
      </p:sp>
    </p:spTree>
    <p:extLst>
      <p:ext uri="{BB962C8B-B14F-4D97-AF65-F5344CB8AC3E}">
        <p14:creationId xmlns:p14="http://schemas.microsoft.com/office/powerpoint/2010/main" val="25348637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1B6624B6-BB1D-914D-A89B-327FA74EC365}" type="slidenum">
              <a:rPr lang="tr-TR"/>
              <a:pPr/>
              <a:t>1</a:t>
            </a:fld>
            <a:endParaRPr lang="tr-TR"/>
          </a:p>
        </p:txBody>
      </p:sp>
      <p:sp>
        <p:nvSpPr>
          <p:cNvPr id="942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4212"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94213" name="Text Box 4"/>
          <p:cNvSpPr txBox="1">
            <a:spLocks noChangeArrowheads="1"/>
          </p:cNvSpPr>
          <p:nvPr/>
        </p:nvSpPr>
        <p:spPr bwMode="auto">
          <a:xfrm>
            <a:off x="763425" y="4726326"/>
            <a:ext cx="5493137" cy="14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spcBef>
                <a:spcPct val="50000"/>
              </a:spcBef>
            </a:pPr>
            <a:r>
              <a:rPr lang="tr-TR"/>
              <a:t>Ohio modelini temel alan Reddin, iki boyut (göreve ve ilişkilere dönüklük) üzerinde “ilgili”, “bütünleşmiş”, “kopuk” ve “adamış” olmak üzere dört yaklaşım belirlemiştir. </a:t>
            </a:r>
          </a:p>
          <a:p>
            <a:pPr eaLnBrk="1" hangingPunct="1">
              <a:spcBef>
                <a:spcPct val="50000"/>
              </a:spcBef>
            </a:pPr>
            <a:r>
              <a:rPr lang="tr-TR"/>
              <a:t>Daha sonra ise üçüncü boyut olarak </a:t>
            </a:r>
            <a:r>
              <a:rPr lang="tr-TR" u="sng"/>
              <a:t>etkililiği</a:t>
            </a:r>
            <a:r>
              <a:rPr lang="tr-TR"/>
              <a:t> (İşlerin başarılma derecesi) eklemiştir.Böylece  önceki dört temel yaklaşıma ilave olarak “terk eden”, “görevci”, “uzlaştırmacı”, “otoriter”, “bürokrat”, “geliştirici”, “yürütmeci”, “babacan”  modelleri ortaya konulmuştur.</a:t>
            </a:r>
            <a:r>
              <a:rPr lang="tr-TR" sz="1800"/>
              <a: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1B6624B6-BB1D-914D-A89B-327FA74EC365}" type="slidenum">
              <a:rPr lang="tr-TR"/>
              <a:pPr/>
              <a:t>2</a:t>
            </a:fld>
            <a:endParaRPr lang="tr-TR"/>
          </a:p>
        </p:txBody>
      </p:sp>
      <p:sp>
        <p:nvSpPr>
          <p:cNvPr id="942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4212"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94213" name="Text Box 4"/>
          <p:cNvSpPr txBox="1">
            <a:spLocks noChangeArrowheads="1"/>
          </p:cNvSpPr>
          <p:nvPr/>
        </p:nvSpPr>
        <p:spPr bwMode="auto">
          <a:xfrm>
            <a:off x="763425" y="4726326"/>
            <a:ext cx="5493137" cy="14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spcBef>
                <a:spcPct val="50000"/>
              </a:spcBef>
            </a:pPr>
            <a:r>
              <a:rPr lang="tr-TR"/>
              <a:t>Ohio modelini temel alan Reddin, iki boyut (göreve ve ilişkilere dönüklük) üzerinde “ilgili”, “bütünleşmiş”, “kopuk” ve “adamış” olmak üzere dört yaklaşım belirlemiştir. </a:t>
            </a:r>
          </a:p>
          <a:p>
            <a:pPr eaLnBrk="1" hangingPunct="1">
              <a:spcBef>
                <a:spcPct val="50000"/>
              </a:spcBef>
            </a:pPr>
            <a:r>
              <a:rPr lang="tr-TR"/>
              <a:t>Daha sonra ise üçüncü boyut olarak </a:t>
            </a:r>
            <a:r>
              <a:rPr lang="tr-TR" u="sng"/>
              <a:t>etkililiği</a:t>
            </a:r>
            <a:r>
              <a:rPr lang="tr-TR"/>
              <a:t> (İşlerin başarılma derecesi) eklemiştir.Böylece  önceki dört temel yaklaşıma ilave olarak “terk eden”, “görevci”, “uzlaştırmacı”, “otoriter”, “bürokrat”, “geliştirici”, “yürütmeci”, “babacan”  modelleri ortaya konulmuştur.</a:t>
            </a:r>
            <a:r>
              <a:rPr lang="tr-TR" sz="1800"/>
              <a: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A78AE6E1-111C-A341-BDBE-7A611C22CD45}"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1661788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78AE6E1-111C-A341-BDBE-7A611C22CD45}"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3940295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78AE6E1-111C-A341-BDBE-7A611C22CD45}"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1676665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78AE6E1-111C-A341-BDBE-7A611C22CD45}"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1789681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78AE6E1-111C-A341-BDBE-7A611C22CD45}"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273253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A78AE6E1-111C-A341-BDBE-7A611C22CD45}"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263871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A78AE6E1-111C-A341-BDBE-7A611C22CD45}" type="datetimeFigureOut">
              <a:rPr lang="en-US" smtClean="0"/>
              <a:t>05/05/20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1905942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A78AE6E1-111C-A341-BDBE-7A611C22CD45}" type="datetimeFigureOut">
              <a:rPr lang="en-US" smtClean="0"/>
              <a:t>05/05/20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3013947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8AE6E1-111C-A341-BDBE-7A611C22CD45}" type="datetimeFigureOut">
              <a:rPr lang="en-US" smtClean="0"/>
              <a:t>05/05/20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1192437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78AE6E1-111C-A341-BDBE-7A611C22CD45}"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414362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78AE6E1-111C-A341-BDBE-7A611C22CD45}"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413325919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8AE6E1-111C-A341-BDBE-7A611C22CD45}" type="datetimeFigureOut">
              <a:rPr lang="en-US" smtClean="0"/>
              <a:t>05/05/20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8FD11E-CBFD-E846-B07C-3A635F37E14D}" type="slidenum">
              <a:rPr lang="en-US" smtClean="0"/>
              <a:t>‹#›</a:t>
            </a:fld>
            <a:endParaRPr lang="en-US"/>
          </a:p>
        </p:txBody>
      </p:sp>
    </p:spTree>
    <p:extLst>
      <p:ext uri="{BB962C8B-B14F-4D97-AF65-F5344CB8AC3E}">
        <p14:creationId xmlns:p14="http://schemas.microsoft.com/office/powerpoint/2010/main" val="7972985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285750" y="4763"/>
            <a:ext cx="8229600" cy="1239837"/>
          </a:xfrm>
        </p:spPr>
        <p:txBody>
          <a:bodyPr/>
          <a:lstStyle/>
          <a:p>
            <a:r>
              <a:rPr lang="tr-TR" sz="3600">
                <a:latin typeface="Franklin Gothic Book" charset="0"/>
              </a:rPr>
              <a:t>Üç Boyutlu Liderlik Modeli (Reddin)</a:t>
            </a:r>
          </a:p>
        </p:txBody>
      </p:sp>
      <p:sp>
        <p:nvSpPr>
          <p:cNvPr id="93187" name="Rectangle 3"/>
          <p:cNvSpPr>
            <a:spLocks noGrp="1" noChangeArrowheads="1"/>
          </p:cNvSpPr>
          <p:nvPr>
            <p:ph idx="1"/>
          </p:nvPr>
        </p:nvSpPr>
        <p:spPr>
          <a:xfrm>
            <a:off x="395288" y="1628775"/>
            <a:ext cx="8497887" cy="4497388"/>
          </a:xfrm>
        </p:spPr>
        <p:txBody>
          <a:bodyPr/>
          <a:lstStyle/>
          <a:p>
            <a:r>
              <a:rPr lang="tr-TR" sz="2800" dirty="0">
                <a:latin typeface="Perpetua" charset="0"/>
              </a:rPr>
              <a:t>William J. Reddin liderlikte 3-D (Three-</a:t>
            </a:r>
            <a:r>
              <a:rPr lang="tr-TR" sz="2800" dirty="0" err="1">
                <a:latin typeface="Perpetua" charset="0"/>
              </a:rPr>
              <a:t>Dimensional</a:t>
            </a:r>
            <a:r>
              <a:rPr lang="tr-TR" sz="2800" dirty="0">
                <a:latin typeface="Perpetua" charset="0"/>
              </a:rPr>
              <a:t> Management Style) kuramını geliştirerek liderlik davranışının görev ve ilişki boyutuna bir üçüncü boyut olarak etkililik boyutunu eklemiştir. </a:t>
            </a:r>
          </a:p>
          <a:p>
            <a:endParaRPr lang="tr-TR" sz="2800" dirty="0">
              <a:latin typeface="Perpetua" charset="0"/>
            </a:endParaRPr>
          </a:p>
          <a:p>
            <a:pPr marL="0" indent="0">
              <a:buNone/>
            </a:pPr>
            <a:endParaRPr lang="tr-TR" sz="2800" b="1" dirty="0">
              <a:latin typeface="Perpetua" charset="0"/>
            </a:endParaRPr>
          </a:p>
        </p:txBody>
      </p:sp>
    </p:spTree>
    <p:extLst>
      <p:ext uri="{BB962C8B-B14F-4D97-AF65-F5344CB8AC3E}">
        <p14:creationId xmlns:p14="http://schemas.microsoft.com/office/powerpoint/2010/main" val="335211189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Unvan 1"/>
          <p:cNvSpPr>
            <a:spLocks noGrp="1"/>
          </p:cNvSpPr>
          <p:nvPr>
            <p:ph type="title"/>
          </p:nvPr>
        </p:nvSpPr>
        <p:spPr/>
        <p:txBody>
          <a:bodyPr/>
          <a:lstStyle/>
          <a:p>
            <a:r>
              <a:rPr lang="tr-TR" b="1">
                <a:latin typeface="Franklin Gothic Book" charset="0"/>
              </a:rPr>
              <a:t>Karizmatik Liderlik Teorileri</a:t>
            </a:r>
            <a:endParaRPr lang="tr-TR">
              <a:latin typeface="Franklin Gothic Book" charset="0"/>
            </a:endParaRPr>
          </a:p>
        </p:txBody>
      </p:sp>
      <p:sp>
        <p:nvSpPr>
          <p:cNvPr id="57346" name="İçerik Yer Tutucusu 2"/>
          <p:cNvSpPr>
            <a:spLocks noGrp="1"/>
          </p:cNvSpPr>
          <p:nvPr>
            <p:ph sz="quarter" idx="1"/>
          </p:nvPr>
        </p:nvSpPr>
        <p:spPr/>
        <p:txBody>
          <a:bodyPr/>
          <a:lstStyle/>
          <a:p>
            <a:r>
              <a:rPr lang="tr-TR">
                <a:latin typeface="Perpetua" charset="0"/>
              </a:rPr>
              <a:t>House’un Karizmatik Liderlik Teorisi</a:t>
            </a:r>
          </a:p>
          <a:p>
            <a:r>
              <a:rPr lang="tr-TR">
                <a:latin typeface="Perpetua" charset="0"/>
              </a:rPr>
              <a:t>Bass’ın Karizmatik Liderlik Yaklaşımı</a:t>
            </a:r>
          </a:p>
          <a:p>
            <a:r>
              <a:rPr lang="tr-TR">
                <a:latin typeface="Perpetua" charset="0"/>
              </a:rPr>
              <a:t>Conger ve Kanungo’nun Karizmatik Liderlik Teorisi</a:t>
            </a:r>
          </a:p>
          <a:p>
            <a:r>
              <a:rPr lang="tr-TR">
                <a:latin typeface="Perpetua" charset="0"/>
              </a:rPr>
              <a:t>Shamir’in Karizmatik Liderlik (Benlik) Teorisi</a:t>
            </a:r>
          </a:p>
          <a:p>
            <a:r>
              <a:rPr lang="tr-TR">
                <a:latin typeface="Perpetua" charset="0"/>
              </a:rPr>
              <a:t>Karizmaya Psiko-Analitik Yaklaşım</a:t>
            </a:r>
          </a:p>
          <a:p>
            <a:r>
              <a:rPr lang="tr-TR">
                <a:latin typeface="Perpetua" charset="0"/>
              </a:rPr>
              <a:t>Karizmaya Sosyal Sirayet Yaklaşımı</a:t>
            </a:r>
          </a:p>
        </p:txBody>
      </p:sp>
    </p:spTree>
    <p:extLst>
      <p:ext uri="{BB962C8B-B14F-4D97-AF65-F5344CB8AC3E}">
        <p14:creationId xmlns:p14="http://schemas.microsoft.com/office/powerpoint/2010/main" val="2836590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Kaynaklar</a:t>
            </a:r>
            <a:endParaRPr lang="en-US" dirty="0"/>
          </a:p>
        </p:txBody>
      </p:sp>
      <p:sp>
        <p:nvSpPr>
          <p:cNvPr id="3" name="Content Placeholder 2"/>
          <p:cNvSpPr>
            <a:spLocks noGrp="1"/>
          </p:cNvSpPr>
          <p:nvPr>
            <p:ph idx="1"/>
          </p:nvPr>
        </p:nvSpPr>
        <p:spPr/>
        <p:txBody>
          <a:bodyPr>
            <a:normAutofit fontScale="40000" lnSpcReduction="20000"/>
          </a:bodyPr>
          <a:lstStyle/>
          <a:p>
            <a:pPr lvl="0"/>
            <a:r>
              <a:rPr lang="tr-TR" dirty="0"/>
              <a:t>KOÇEL, T., (2011). İŞLETME YÖNETİCİLİĞİ. 8. BASKI. BETA BASIM, İSTANBUL.</a:t>
            </a:r>
            <a:endParaRPr lang="en-US" dirty="0"/>
          </a:p>
          <a:p>
            <a:pPr lvl="0"/>
            <a:r>
              <a:rPr lang="tr-TR" dirty="0"/>
              <a:t>KREITNER, R. KINICKI, A.(2008) ORGANİZATİONAL BEHAVİOR, 9. BS., ARİZONA: MC GRAW HİLL,  S.467.</a:t>
            </a:r>
            <a:endParaRPr lang="en-US" dirty="0"/>
          </a:p>
          <a:p>
            <a:pPr lvl="0"/>
            <a:r>
              <a:rPr lang="tr-TR" dirty="0"/>
              <a:t>ARSLAN, Ş. (2013), DUYGUSAL ZEKA (DÖNÜŞÜMCÜ VE ETKİLEŞİMCİ LİDERLİK), EĞİTİM KİTABEVİ YAYINLARI, KONYA, 2013</a:t>
            </a:r>
            <a:endParaRPr lang="en-US" dirty="0"/>
          </a:p>
          <a:p>
            <a:pPr lvl="0"/>
            <a:r>
              <a:rPr lang="en-US" dirty="0"/>
              <a:t>D</a:t>
            </a:r>
            <a:r>
              <a:rPr lang="tr-TR" dirty="0"/>
              <a:t>AFT</a:t>
            </a:r>
            <a:r>
              <a:rPr lang="en-US" dirty="0"/>
              <a:t>, RICHARD </a:t>
            </a:r>
            <a:r>
              <a:rPr lang="tr-TR" dirty="0"/>
              <a:t>L. </a:t>
            </a:r>
            <a:r>
              <a:rPr lang="en-US" dirty="0"/>
              <a:t>LEADERSHIP THEORY AND PRACTICE, ORLANDO, DRYDEN PRESS,1999, S.</a:t>
            </a:r>
            <a:r>
              <a:rPr lang="tr-TR" dirty="0"/>
              <a:t>39</a:t>
            </a:r>
            <a:endParaRPr lang="en-US" dirty="0"/>
          </a:p>
          <a:p>
            <a:pPr lvl="0"/>
            <a:r>
              <a:rPr lang="en-US" dirty="0"/>
              <a:t>TEKİN Y.</a:t>
            </a:r>
            <a:r>
              <a:rPr lang="tr-TR" dirty="0"/>
              <a:t>,</a:t>
            </a:r>
            <a:r>
              <a:rPr lang="en-US" dirty="0"/>
              <a:t> EHTİYAR R. / JOURNAL OF YAŞAR UNIVERSITY 2011 24(6) 4007-4023 </a:t>
            </a:r>
            <a:r>
              <a:rPr lang="tr-TR" dirty="0"/>
              <a:t> BAŞARININ TEMEL AKTÖRLERİ: VİZYONER LİDERLER </a:t>
            </a:r>
            <a:endParaRPr lang="en-US" dirty="0"/>
          </a:p>
          <a:p>
            <a:pPr lvl="0"/>
            <a:r>
              <a:rPr lang="tr-TR" dirty="0"/>
              <a:t>AYKANAT, Z., KARAMANOĞLU MEHMETBEY ÜNİVERSİTESİ SOSYAL BİLİMLER ENSTİTÜSÜKARİZMATİK LİDERLİK VE ÖRGÜT KÜLTÜRÜ İLİŞKİSİ ÜZERİNE BİR UYGULAMA</a:t>
            </a:r>
            <a:endParaRPr lang="en-US" dirty="0"/>
          </a:p>
          <a:p>
            <a:pPr lvl="0"/>
            <a:r>
              <a:rPr lang="tr-TR" dirty="0"/>
              <a:t>KAYA, S. (2013), SAĞLIK KURUMLARINDA KALİTE YÖNETİMİ T.C. ANADOLU ÜNİVERSİTESİ YAYINI N: 2858, AÇIKÖĞRETİM FAKÜLTESİ YAYINI NO: 1821</a:t>
            </a:r>
            <a:endParaRPr lang="en-US" dirty="0"/>
          </a:p>
          <a:p>
            <a:pPr lvl="0"/>
            <a:r>
              <a:rPr lang="tr-TR" dirty="0"/>
              <a:t>ÇELİK, Y. (2013), SAĞLIK KURUMLARI YÖNETİMİ T.C. ANADOLU ÜNİVERSİTESİ YAYINI N: 2858, AÇIKÖĞRETİM FAKÜLTESİ YAYINI NO: 1818</a:t>
            </a:r>
            <a:endParaRPr lang="en-US" dirty="0"/>
          </a:p>
          <a:p>
            <a:pPr lvl="0"/>
            <a:r>
              <a:rPr lang="tr-TR" dirty="0"/>
              <a:t>SELEN DOGAN, ÖZGE DEMRAL KURUMLARIN BASARISINDA DUYGUSAL ZEKANIN ROLÜ VE ÖNEMİ </a:t>
            </a:r>
            <a:r>
              <a:rPr lang="tr-TR" i="1" dirty="0"/>
              <a:t>YÖNETİM VE EKONOMİ</a:t>
            </a:r>
            <a:r>
              <a:rPr lang="tr-TR" dirty="0"/>
              <a:t> </a:t>
            </a:r>
            <a:r>
              <a:rPr lang="tr-TR" i="1" dirty="0"/>
              <a:t>YIL:2007 CİLT:14 SAYI:1 CELAL BAYAR ÜNİVERSİTESİ ..B.F. MANSA</a:t>
            </a:r>
            <a:endParaRPr lang="en-US" dirty="0"/>
          </a:p>
          <a:p>
            <a:pPr lvl="0"/>
            <a:r>
              <a:rPr lang="tr-TR" dirty="0"/>
              <a:t>MERYEM ÖZDEMİR EĞİTİM FAKÜLTESİ ÖĞRENCİLERİNİN DUYGUSAL ZEKALARI İLE YAŞAM DOYUMLARININ İNCELENMESİ YÜKSEK LİSANS TEZİ  T.C.  ATATÜRK ÜNİVERSİTESİ EĞİTİM BİLİMLERİ       ENSTİTÜSÜ  İLKÖĞRETİM ANA BİLİM DALI SINIF ÖĞRETMENLİĞİ BİLİM DALI  ERZURUM OCAK, 2015 </a:t>
            </a:r>
            <a:endParaRPr lang="en-US" dirty="0"/>
          </a:p>
          <a:p>
            <a:pPr lvl="0"/>
            <a:r>
              <a:rPr lang="tr-TR" dirty="0"/>
              <a:t>CAN H., 1999, ORGANİZASYON VE YÖNETİM, SİYASAL KİTAP EVİ, ANKARA</a:t>
            </a:r>
            <a:endParaRPr lang="en-US" dirty="0"/>
          </a:p>
          <a:p>
            <a:pPr lvl="0"/>
            <a:r>
              <a:rPr lang="tr-TR" dirty="0"/>
              <a:t>TÜRKMEN, İ., 2001,YÖNETİCİLER İÇİN İLETİŞİM MODELİ, MPM BASIM EVİ, ANKARA</a:t>
            </a:r>
            <a:endParaRPr lang="en-US" dirty="0"/>
          </a:p>
          <a:p>
            <a:pPr lvl="0"/>
            <a:r>
              <a:rPr lang="tr-TR" dirty="0"/>
              <a:t>TENGİLİMOĞLU, D. VE ÖZTÜRK, Y. 2004, İŞLETMELERDE HALKLA İLİŞKİLER, ANKARA:SEÇKİN YAYINCILIK. </a:t>
            </a:r>
            <a:endParaRPr lang="en-US" dirty="0"/>
          </a:p>
          <a:p>
            <a:pPr lvl="0"/>
            <a:r>
              <a:rPr lang="tr-TR" dirty="0"/>
              <a:t>BİTER, A. 2007, İŞLETMELERDE İLETİŞİMİN İŞLETME VERİMLİLİĞİNE ETKİLERİ KAHRAMANMARAŞ SÜTÇÜ İMAM ÜNİVERSİTESİ SOSYAL BİLİMLER ENSTİTÜSÜ İŞLETME ANABİLİM DALI YÜKSEK LİSANS PROJESİ</a:t>
            </a:r>
            <a:endParaRPr lang="en-US" dirty="0"/>
          </a:p>
          <a:p>
            <a:endParaRPr lang="en-US" dirty="0"/>
          </a:p>
        </p:txBody>
      </p:sp>
    </p:spTree>
    <p:extLst>
      <p:ext uri="{BB962C8B-B14F-4D97-AF65-F5344CB8AC3E}">
        <p14:creationId xmlns:p14="http://schemas.microsoft.com/office/powerpoint/2010/main" val="2133355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285750" y="4763"/>
            <a:ext cx="8229600" cy="1239837"/>
          </a:xfrm>
        </p:spPr>
        <p:txBody>
          <a:bodyPr/>
          <a:lstStyle/>
          <a:p>
            <a:r>
              <a:rPr lang="tr-TR" sz="3600" dirty="0">
                <a:latin typeface="Franklin Gothic Book" charset="0"/>
              </a:rPr>
              <a:t>Üç Boyutlu Liderlik Modeli (Reddin)</a:t>
            </a:r>
          </a:p>
        </p:txBody>
      </p:sp>
      <p:sp>
        <p:nvSpPr>
          <p:cNvPr id="93187" name="Rectangle 3"/>
          <p:cNvSpPr>
            <a:spLocks noGrp="1" noChangeArrowheads="1"/>
          </p:cNvSpPr>
          <p:nvPr>
            <p:ph idx="1"/>
          </p:nvPr>
        </p:nvSpPr>
        <p:spPr>
          <a:xfrm>
            <a:off x="395288" y="1628775"/>
            <a:ext cx="8497887" cy="4497388"/>
          </a:xfrm>
        </p:spPr>
        <p:txBody>
          <a:bodyPr/>
          <a:lstStyle/>
          <a:p>
            <a:endParaRPr lang="tr-TR" sz="2800" dirty="0">
              <a:latin typeface="Perpetua" charset="0"/>
            </a:endParaRPr>
          </a:p>
          <a:p>
            <a:r>
              <a:rPr lang="tr-TR" sz="2800" dirty="0">
                <a:latin typeface="Perpetua" charset="0"/>
              </a:rPr>
              <a:t>Her boyut birbirine bağımlı, üç ayrı uzanımı anlatmaktadır.</a:t>
            </a:r>
          </a:p>
          <a:p>
            <a:pPr marL="742950" lvl="1" indent="-285750"/>
            <a:r>
              <a:rPr lang="tr-TR" dirty="0">
                <a:latin typeface="Perpetua" charset="0"/>
              </a:rPr>
              <a:t>İlişkiye yönelim</a:t>
            </a:r>
          </a:p>
          <a:p>
            <a:pPr marL="742950" lvl="1" indent="-285750"/>
            <a:r>
              <a:rPr lang="tr-TR" dirty="0">
                <a:latin typeface="Perpetua" charset="0"/>
              </a:rPr>
              <a:t>Göreve yönelim</a:t>
            </a:r>
          </a:p>
          <a:p>
            <a:pPr marL="742950" lvl="1" indent="-285750"/>
            <a:r>
              <a:rPr lang="tr-TR" dirty="0">
                <a:latin typeface="Perpetua" charset="0"/>
              </a:rPr>
              <a:t>Etkililik</a:t>
            </a:r>
          </a:p>
          <a:p>
            <a:endParaRPr lang="tr-TR" sz="2800" b="1" dirty="0">
              <a:latin typeface="Perpetua" charset="0"/>
            </a:endParaRPr>
          </a:p>
        </p:txBody>
      </p:sp>
    </p:spTree>
    <p:extLst>
      <p:ext uri="{BB962C8B-B14F-4D97-AF65-F5344CB8AC3E}">
        <p14:creationId xmlns:p14="http://schemas.microsoft.com/office/powerpoint/2010/main" val="183919753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Unvan 1"/>
          <p:cNvSpPr>
            <a:spLocks noGrp="1"/>
          </p:cNvSpPr>
          <p:nvPr>
            <p:ph type="title"/>
          </p:nvPr>
        </p:nvSpPr>
        <p:spPr/>
        <p:txBody>
          <a:bodyPr>
            <a:normAutofit fontScale="90000"/>
          </a:bodyPr>
          <a:lstStyle/>
          <a:p>
            <a:r>
              <a:rPr lang="tr-TR" dirty="0">
                <a:latin typeface="Franklin Gothic Book" charset="0"/>
              </a:rPr>
              <a:t>Üç Boyutlu Liderlik Modeli (Reddin)</a:t>
            </a:r>
            <a:endParaRPr lang="en-US" dirty="0">
              <a:latin typeface="Franklin Gothic Book" charset="0"/>
            </a:endParaRPr>
          </a:p>
        </p:txBody>
      </p:sp>
      <p:sp>
        <p:nvSpPr>
          <p:cNvPr id="95235" name="İçerik Yer Tutucusu 2"/>
          <p:cNvSpPr>
            <a:spLocks noGrp="1"/>
          </p:cNvSpPr>
          <p:nvPr>
            <p:ph sz="quarter" idx="1"/>
          </p:nvPr>
        </p:nvSpPr>
        <p:spPr/>
        <p:txBody>
          <a:bodyPr>
            <a:normAutofit/>
          </a:bodyPr>
          <a:lstStyle/>
          <a:p>
            <a:r>
              <a:rPr lang="tr-TR" sz="4000" dirty="0">
                <a:latin typeface="Perpetua" charset="0"/>
              </a:rPr>
              <a:t>Teorinin en önemli özelliği liderin nasıl davrandığı veya ne yaptığı değil sonuç olarak ortaya ne çıktığıdır. </a:t>
            </a:r>
          </a:p>
        </p:txBody>
      </p:sp>
    </p:spTree>
    <p:extLst>
      <p:ext uri="{BB962C8B-B14F-4D97-AF65-F5344CB8AC3E}">
        <p14:creationId xmlns:p14="http://schemas.microsoft.com/office/powerpoint/2010/main" val="3727620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Unvan 1"/>
          <p:cNvSpPr>
            <a:spLocks noGrp="1"/>
          </p:cNvSpPr>
          <p:nvPr>
            <p:ph type="title"/>
          </p:nvPr>
        </p:nvSpPr>
        <p:spPr/>
        <p:txBody>
          <a:bodyPr>
            <a:normAutofit fontScale="90000"/>
          </a:bodyPr>
          <a:lstStyle/>
          <a:p>
            <a:r>
              <a:rPr lang="tr-TR" dirty="0">
                <a:latin typeface="Franklin Gothic Book" charset="0"/>
              </a:rPr>
              <a:t>Üç Boyutlu Liderlik Modeli (Reddin)</a:t>
            </a:r>
            <a:endParaRPr lang="en-US" dirty="0">
              <a:latin typeface="Franklin Gothic Book" charset="0"/>
            </a:endParaRPr>
          </a:p>
        </p:txBody>
      </p:sp>
      <p:sp>
        <p:nvSpPr>
          <p:cNvPr id="95235" name="İçerik Yer Tutucusu 2"/>
          <p:cNvSpPr>
            <a:spLocks noGrp="1"/>
          </p:cNvSpPr>
          <p:nvPr>
            <p:ph sz="quarter" idx="1"/>
          </p:nvPr>
        </p:nvSpPr>
        <p:spPr/>
        <p:txBody>
          <a:bodyPr/>
          <a:lstStyle/>
          <a:p>
            <a:r>
              <a:rPr lang="tr-TR" dirty="0" smtClean="0">
                <a:latin typeface="Perpetua" charset="0"/>
              </a:rPr>
              <a:t>Lider </a:t>
            </a:r>
            <a:r>
              <a:rPr lang="tr-TR" dirty="0">
                <a:latin typeface="Perpetua" charset="0"/>
              </a:rPr>
              <a:t>farklı durumlarda etkin davranmakla yükümlüdür, liderden mümkün olduğunca farklı durumlarda genişlik beklenir. Bu genişlik lidere farklı durumlarda en iyi şekilde görevini yerine getirmesini ve yüksek etkinlik olmasını sağlar </a:t>
            </a:r>
          </a:p>
        </p:txBody>
      </p:sp>
    </p:spTree>
    <p:extLst>
      <p:ext uri="{BB962C8B-B14F-4D97-AF65-F5344CB8AC3E}">
        <p14:creationId xmlns:p14="http://schemas.microsoft.com/office/powerpoint/2010/main" val="1438895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Unvan 1"/>
          <p:cNvSpPr>
            <a:spLocks noGrp="1"/>
          </p:cNvSpPr>
          <p:nvPr>
            <p:ph type="title"/>
          </p:nvPr>
        </p:nvSpPr>
        <p:spPr/>
        <p:txBody>
          <a:bodyPr>
            <a:normAutofit fontScale="90000"/>
          </a:bodyPr>
          <a:lstStyle/>
          <a:p>
            <a:r>
              <a:rPr lang="tr-TR" dirty="0">
                <a:latin typeface="Franklin Gothic Book" charset="0"/>
              </a:rPr>
              <a:t>Üç Boyutlu Liderlik Modeli (Reddin)</a:t>
            </a:r>
            <a:endParaRPr lang="en-US" dirty="0">
              <a:latin typeface="Franklin Gothic Book" charset="0"/>
            </a:endParaRPr>
          </a:p>
        </p:txBody>
      </p:sp>
      <p:sp>
        <p:nvSpPr>
          <p:cNvPr id="3" name="İçerik Yer Tutucusu 2"/>
          <p:cNvSpPr>
            <a:spLocks noGrp="1"/>
          </p:cNvSpPr>
          <p:nvPr>
            <p:ph sz="quarter" idx="1"/>
          </p:nvPr>
        </p:nvSpPr>
        <p:spPr/>
        <p:txBody>
          <a:bodyPr/>
          <a:lstStyle/>
          <a:p>
            <a:pPr marL="0" indent="0">
              <a:buFont typeface="Wingdings 2" charset="0"/>
              <a:buNone/>
            </a:pPr>
            <a:endParaRPr lang="tr-TR" dirty="0">
              <a:latin typeface="Perpetua" charset="0"/>
            </a:endParaRPr>
          </a:p>
          <a:p>
            <a:pPr marL="0" indent="0"/>
            <a:r>
              <a:rPr lang="tr-TR" dirty="0">
                <a:latin typeface="Perpetua" charset="0"/>
              </a:rPr>
              <a:t>Reddin, lider ast ilişkilerinin iyi ya da kötü olması, liderin yetki ve görevlerini gereğince yerine getirip getirmemesiyle </a:t>
            </a:r>
            <a:r>
              <a:rPr lang="tr-TR" dirty="0" smtClean="0">
                <a:latin typeface="Perpetua" charset="0"/>
              </a:rPr>
              <a:t>ilişkili olduğunu vurgulamıştır. </a:t>
            </a:r>
          </a:p>
        </p:txBody>
      </p:sp>
    </p:spTree>
    <p:extLst>
      <p:ext uri="{BB962C8B-B14F-4D97-AF65-F5344CB8AC3E}">
        <p14:creationId xmlns:p14="http://schemas.microsoft.com/office/powerpoint/2010/main" val="728725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Unvan 1"/>
          <p:cNvSpPr>
            <a:spLocks noGrp="1"/>
          </p:cNvSpPr>
          <p:nvPr>
            <p:ph type="title"/>
          </p:nvPr>
        </p:nvSpPr>
        <p:spPr/>
        <p:txBody>
          <a:bodyPr>
            <a:normAutofit fontScale="90000"/>
          </a:bodyPr>
          <a:lstStyle/>
          <a:p>
            <a:r>
              <a:rPr lang="tr-TR" dirty="0">
                <a:latin typeface="Franklin Gothic Book" charset="0"/>
              </a:rPr>
              <a:t>Üç Boyutlu Liderlik Modeli (Reddin)</a:t>
            </a:r>
            <a:endParaRPr lang="en-US" dirty="0">
              <a:latin typeface="Franklin Gothic Book" charset="0"/>
            </a:endParaRPr>
          </a:p>
        </p:txBody>
      </p:sp>
      <p:sp>
        <p:nvSpPr>
          <p:cNvPr id="3" name="İçerik Yer Tutucusu 2"/>
          <p:cNvSpPr>
            <a:spLocks noGrp="1"/>
          </p:cNvSpPr>
          <p:nvPr>
            <p:ph sz="quarter" idx="1"/>
          </p:nvPr>
        </p:nvSpPr>
        <p:spPr/>
        <p:txBody>
          <a:bodyPr/>
          <a:lstStyle/>
          <a:p>
            <a:pPr marL="0" indent="0">
              <a:buFont typeface="Wingdings 2" charset="0"/>
              <a:buNone/>
            </a:pPr>
            <a:endParaRPr lang="tr-TR" dirty="0">
              <a:latin typeface="Perpetua" charset="0"/>
            </a:endParaRPr>
          </a:p>
          <a:p>
            <a:pPr marL="0" indent="0">
              <a:buNone/>
            </a:pPr>
            <a:r>
              <a:rPr lang="tr-TR" dirty="0" smtClean="0">
                <a:latin typeface="Perpetua" charset="0"/>
              </a:rPr>
              <a:t>Liderin </a:t>
            </a:r>
            <a:r>
              <a:rPr lang="tr-TR" dirty="0">
                <a:latin typeface="Perpetua" charset="0"/>
              </a:rPr>
              <a:t>yetkisinin az veya çok olması, görevinin yapısının belirlenmiş olması </a:t>
            </a:r>
            <a:r>
              <a:rPr lang="tr-TR" dirty="0" smtClean="0">
                <a:latin typeface="Perpetua" charset="0"/>
              </a:rPr>
              <a:t>ya da </a:t>
            </a:r>
            <a:r>
              <a:rPr lang="tr-TR" dirty="0">
                <a:latin typeface="Perpetua" charset="0"/>
              </a:rPr>
              <a:t>olmaması, dört temel lider yaklaşımını </a:t>
            </a:r>
            <a:r>
              <a:rPr lang="tr-TR" dirty="0" smtClean="0">
                <a:latin typeface="Perpetua" charset="0"/>
              </a:rPr>
              <a:t>belirlemektedir.</a:t>
            </a:r>
            <a:endParaRPr lang="tr-TR" dirty="0">
              <a:latin typeface="Perpetua" charset="0"/>
            </a:endParaRPr>
          </a:p>
        </p:txBody>
      </p:sp>
    </p:spTree>
    <p:extLst>
      <p:ext uri="{BB962C8B-B14F-4D97-AF65-F5344CB8AC3E}">
        <p14:creationId xmlns:p14="http://schemas.microsoft.com/office/powerpoint/2010/main" val="2755284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Unvan 1"/>
          <p:cNvSpPr>
            <a:spLocks noGrp="1"/>
          </p:cNvSpPr>
          <p:nvPr>
            <p:ph type="title"/>
          </p:nvPr>
        </p:nvSpPr>
        <p:spPr/>
        <p:txBody>
          <a:bodyPr/>
          <a:lstStyle/>
          <a:p>
            <a:r>
              <a:rPr lang="en-US" dirty="0" smtClean="0">
                <a:latin typeface="Franklin Gothic Book" charset="0"/>
              </a:rPr>
              <a:t>Modern </a:t>
            </a:r>
            <a:r>
              <a:rPr lang="en-US" dirty="0" err="1" smtClean="0">
                <a:latin typeface="Franklin Gothic Book" charset="0"/>
              </a:rPr>
              <a:t>Liderlik</a:t>
            </a:r>
            <a:r>
              <a:rPr lang="en-US" dirty="0" smtClean="0">
                <a:latin typeface="Franklin Gothic Book" charset="0"/>
              </a:rPr>
              <a:t> </a:t>
            </a:r>
            <a:r>
              <a:rPr lang="en-US" dirty="0" err="1" smtClean="0">
                <a:latin typeface="Franklin Gothic Book" charset="0"/>
              </a:rPr>
              <a:t>Kuramları</a:t>
            </a:r>
            <a:endParaRPr lang="en-US" dirty="0">
              <a:latin typeface="Franklin Gothic Book" charset="0"/>
            </a:endParaRPr>
          </a:p>
        </p:txBody>
      </p:sp>
      <p:sp>
        <p:nvSpPr>
          <p:cNvPr id="49154" name="İçerik Yer Tutucusu 2"/>
          <p:cNvSpPr>
            <a:spLocks noGrp="1"/>
          </p:cNvSpPr>
          <p:nvPr>
            <p:ph sz="quarter" idx="1"/>
          </p:nvPr>
        </p:nvSpPr>
        <p:spPr/>
        <p:txBody>
          <a:bodyPr/>
          <a:lstStyle/>
          <a:p>
            <a:r>
              <a:rPr lang="tr-TR">
                <a:latin typeface="Perpetua" charset="0"/>
              </a:rPr>
              <a:t>Vizyoner Liderlik</a:t>
            </a:r>
          </a:p>
          <a:p>
            <a:r>
              <a:rPr lang="tr-TR">
                <a:latin typeface="Perpetua" charset="0"/>
              </a:rPr>
              <a:t>Karizmatik Liderlik</a:t>
            </a:r>
          </a:p>
          <a:p>
            <a:r>
              <a:rPr lang="tr-TR">
                <a:latin typeface="Perpetua" charset="0"/>
              </a:rPr>
              <a:t>Etkileşimsel Liderlik</a:t>
            </a:r>
          </a:p>
          <a:p>
            <a:r>
              <a:rPr lang="tr-TR">
                <a:latin typeface="Perpetua" charset="0"/>
              </a:rPr>
              <a:t>Dönüşümsel Liderlik</a:t>
            </a:r>
          </a:p>
          <a:p>
            <a:r>
              <a:rPr lang="tr-TR">
                <a:latin typeface="Perpetua" charset="0"/>
              </a:rPr>
              <a:t>Babacan Liderlik</a:t>
            </a:r>
          </a:p>
          <a:p>
            <a:endParaRPr lang="tr-TR">
              <a:latin typeface="Perpetua" charset="0"/>
            </a:endParaRPr>
          </a:p>
        </p:txBody>
      </p:sp>
    </p:spTree>
    <p:extLst>
      <p:ext uri="{BB962C8B-B14F-4D97-AF65-F5344CB8AC3E}">
        <p14:creationId xmlns:p14="http://schemas.microsoft.com/office/powerpoint/2010/main" val="2836483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Unvan 1"/>
          <p:cNvSpPr>
            <a:spLocks noGrp="1"/>
          </p:cNvSpPr>
          <p:nvPr>
            <p:ph type="title"/>
          </p:nvPr>
        </p:nvSpPr>
        <p:spPr/>
        <p:txBody>
          <a:bodyPr/>
          <a:lstStyle/>
          <a:p>
            <a:r>
              <a:rPr lang="tr-TR">
                <a:latin typeface="Franklin Gothic Book" charset="0"/>
              </a:rPr>
              <a:t>Vizyoner liderlik </a:t>
            </a:r>
          </a:p>
        </p:txBody>
      </p:sp>
      <p:sp>
        <p:nvSpPr>
          <p:cNvPr id="50178" name="İçerik Yer Tutucusu 2"/>
          <p:cNvSpPr>
            <a:spLocks noGrp="1"/>
          </p:cNvSpPr>
          <p:nvPr>
            <p:ph sz="quarter" idx="1"/>
          </p:nvPr>
        </p:nvSpPr>
        <p:spPr/>
        <p:txBody>
          <a:bodyPr/>
          <a:lstStyle/>
          <a:p>
            <a:r>
              <a:rPr lang="tr-TR">
                <a:latin typeface="Perpetua" charset="0"/>
              </a:rPr>
              <a:t>Vizyoner liderlik, organizasyonun tamamı veya bir bölümü için gerçekçi, güvenilir, çekici bir gelecek vizyonu yaratabilme ve ifade edebilme yeteneğidir. </a:t>
            </a:r>
          </a:p>
          <a:p>
            <a:r>
              <a:rPr lang="tr-TR">
                <a:latin typeface="Perpetua" charset="0"/>
              </a:rPr>
              <a:t>Bu vizyon uygun bir şekilde seçilir ve yürütülürse çalışanların beceri ve yeteneklerine, vizyonun gerçekleşmesi için tüm kaynaklara güç verir. </a:t>
            </a:r>
          </a:p>
        </p:txBody>
      </p:sp>
    </p:spTree>
    <p:extLst>
      <p:ext uri="{BB962C8B-B14F-4D97-AF65-F5344CB8AC3E}">
        <p14:creationId xmlns:p14="http://schemas.microsoft.com/office/powerpoint/2010/main" val="1117982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Unvan 1"/>
          <p:cNvSpPr>
            <a:spLocks noGrp="1"/>
          </p:cNvSpPr>
          <p:nvPr>
            <p:ph type="title"/>
          </p:nvPr>
        </p:nvSpPr>
        <p:spPr/>
        <p:txBody>
          <a:bodyPr/>
          <a:lstStyle/>
          <a:p>
            <a:r>
              <a:rPr lang="tr-TR" dirty="0">
                <a:latin typeface="Franklin Gothic Book" charset="0"/>
              </a:rPr>
              <a:t>Karizmatik liderlik</a:t>
            </a:r>
          </a:p>
        </p:txBody>
      </p:sp>
      <p:sp>
        <p:nvSpPr>
          <p:cNvPr id="53250" name="İçerik Yer Tutucusu 2"/>
          <p:cNvSpPr>
            <a:spLocks noGrp="1"/>
          </p:cNvSpPr>
          <p:nvPr>
            <p:ph sz="quarter" idx="1"/>
          </p:nvPr>
        </p:nvSpPr>
        <p:spPr/>
        <p:txBody>
          <a:bodyPr/>
          <a:lstStyle/>
          <a:p>
            <a:r>
              <a:rPr lang="tr-TR" dirty="0">
                <a:latin typeface="Perpetua" charset="0"/>
              </a:rPr>
              <a:t>Karizmatik liderlik, özellikle 1980’li yıllardan sonra daha çok gündeme </a:t>
            </a:r>
            <a:r>
              <a:rPr lang="tr-TR" dirty="0" smtClean="0">
                <a:latin typeface="Perpetua" charset="0"/>
              </a:rPr>
              <a:t>gelmiştir</a:t>
            </a:r>
            <a:endParaRPr lang="tr-TR" dirty="0">
              <a:latin typeface="Perpetua" charset="0"/>
            </a:endParaRPr>
          </a:p>
        </p:txBody>
      </p:sp>
    </p:spTree>
    <p:extLst>
      <p:ext uri="{BB962C8B-B14F-4D97-AF65-F5344CB8AC3E}">
        <p14:creationId xmlns:p14="http://schemas.microsoft.com/office/powerpoint/2010/main" val="31286127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TotalTime>
  <Words>721</Words>
  <Application>Microsoft Macintosh PowerPoint</Application>
  <PresentationFormat>On-screen Show (4:3)</PresentationFormat>
  <Paragraphs>57</Paragraphs>
  <Slides>11</Slides>
  <Notes>2</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Üç Boyutlu Liderlik Modeli (Reddin)</vt:lpstr>
      <vt:lpstr>Üç Boyutlu Liderlik Modeli (Reddin)</vt:lpstr>
      <vt:lpstr>Üç Boyutlu Liderlik Modeli (Reddin)</vt:lpstr>
      <vt:lpstr>Üç Boyutlu Liderlik Modeli (Reddin)</vt:lpstr>
      <vt:lpstr>Üç Boyutlu Liderlik Modeli (Reddin)</vt:lpstr>
      <vt:lpstr>Üç Boyutlu Liderlik Modeli (Reddin)</vt:lpstr>
      <vt:lpstr>Modern Liderlik Kuramları</vt:lpstr>
      <vt:lpstr>Vizyoner liderlik </vt:lpstr>
      <vt:lpstr>Karizmatik liderlik</vt:lpstr>
      <vt:lpstr>Karizmatik Liderlik Teorileri</vt:lpstr>
      <vt:lpstr>Kaynaklar</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Lider-Üye Değişim Modeli </dc:title>
  <dc:creator>ece</dc:creator>
  <cp:lastModifiedBy>ece</cp:lastModifiedBy>
  <cp:revision>6</cp:revision>
  <dcterms:created xsi:type="dcterms:W3CDTF">2019-11-21T19:54:07Z</dcterms:created>
  <dcterms:modified xsi:type="dcterms:W3CDTF">2020-05-05T11:45:11Z</dcterms:modified>
</cp:coreProperties>
</file>