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7" r:id="rId3"/>
    <p:sldId id="266" r:id="rId4"/>
    <p:sldId id="281" r:id="rId5"/>
    <p:sldId id="280" r:id="rId6"/>
    <p:sldId id="277" r:id="rId7"/>
    <p:sldId id="269" r:id="rId8"/>
    <p:sldId id="282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BASKI, ÖNYARGI, KALIPYARGI VE AYRIMCILIK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Ayrımcılık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A</a:t>
            </a:r>
            <a:r>
              <a:rPr lang="tr-TR" dirty="0" smtClean="0"/>
              <a:t>yrımcılık</a:t>
            </a:r>
            <a:r>
              <a:rPr lang="tr-TR" dirty="0"/>
              <a:t>, bir gruba ya da grup üyelerine yönelik olumsuz </a:t>
            </a:r>
            <a:r>
              <a:rPr lang="tr-TR" dirty="0" smtClean="0"/>
              <a:t>düşüncelerin yanı </a:t>
            </a:r>
            <a:r>
              <a:rPr lang="tr-TR" dirty="0"/>
              <a:t>sıra hoşlanmama, hor görme, kaçınma ve nefret etmeye kadar </a:t>
            </a:r>
            <a:r>
              <a:rPr lang="tr-TR" dirty="0" smtClean="0"/>
              <a:t>uzanan olumsuz </a:t>
            </a:r>
            <a:r>
              <a:rPr lang="tr-TR" dirty="0"/>
              <a:t>duyguları içeren tutumlara da yol açarlar (Göregenli</a:t>
            </a:r>
            <a:r>
              <a:rPr lang="tr-TR"/>
              <a:t>, </a:t>
            </a:r>
            <a:r>
              <a:rPr lang="tr-TR" smtClean="0"/>
              <a:t>2012a).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Baskı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Otorite ve gücün adaletsiz ve çirkin bir uygulamasıdır (</a:t>
            </a:r>
            <a:r>
              <a:rPr lang="tr-TR" dirty="0" err="1" smtClean="0"/>
              <a:t>Zastrow</a:t>
            </a:r>
            <a:r>
              <a:rPr lang="tr-TR" dirty="0" smtClean="0"/>
              <a:t>, 2013).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6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Önyargı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Ayrımcılık</a:t>
            </a:r>
            <a:r>
              <a:rPr lang="tr-TR" dirty="0"/>
              <a:t>, bir gruba veya grubun üyelerine karşı </a:t>
            </a:r>
            <a:r>
              <a:rPr lang="tr-TR" b="1" dirty="0"/>
              <a:t>önyargılardan </a:t>
            </a:r>
            <a:r>
              <a:rPr lang="tr-TR" dirty="0" smtClean="0"/>
              <a:t>beslenen olumsuz </a:t>
            </a:r>
            <a:r>
              <a:rPr lang="tr-TR" dirty="0"/>
              <a:t>tutum ve davranışların tümüyle ilgili bir </a:t>
            </a:r>
            <a:r>
              <a:rPr lang="tr-TR" dirty="0" smtClean="0"/>
              <a:t>süreçtir (Göregenli, 2012a).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err="1" smtClean="0"/>
              <a:t>Kalıpyargı</a:t>
            </a:r>
            <a:endParaRPr lang="tr-TR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err="1"/>
              <a:t>Kalıpyargılar</a:t>
            </a:r>
            <a:r>
              <a:rPr lang="tr-TR" dirty="0"/>
              <a:t>, belirli bir objeye ya da gruba </a:t>
            </a:r>
            <a:r>
              <a:rPr lang="tr-TR" dirty="0" smtClean="0"/>
              <a:t>ilişkin bilgi </a:t>
            </a:r>
            <a:r>
              <a:rPr lang="tr-TR" dirty="0"/>
              <a:t>boşluklarını dolduran, böylece onlar hakkında karar vermeyi </a:t>
            </a:r>
            <a:r>
              <a:rPr lang="tr-TR" dirty="0" smtClean="0"/>
              <a:t>kolaylaştıran</a:t>
            </a:r>
            <a:r>
              <a:rPr lang="tr-TR" dirty="0"/>
              <a:t>, önceden oluşturulmuş birtakım izlenimler, atıflar bütünü olarak </a:t>
            </a:r>
            <a:r>
              <a:rPr lang="tr-TR" dirty="0" smtClean="0"/>
              <a:t>zihinde oluşturulan imgelerdir</a:t>
            </a:r>
            <a:r>
              <a:rPr lang="tr-TR" dirty="0"/>
              <a:t> </a:t>
            </a:r>
            <a:r>
              <a:rPr lang="tr-TR" dirty="0" smtClean="0"/>
              <a:t>(Göregenli</a:t>
            </a:r>
            <a:r>
              <a:rPr lang="tr-TR" dirty="0"/>
              <a:t>, </a:t>
            </a:r>
            <a:r>
              <a:rPr lang="tr-TR" dirty="0" smtClean="0"/>
              <a:t>2012a).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8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017644" y="1127505"/>
            <a:ext cx="8150087" cy="3742669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err="1" smtClean="0"/>
              <a:t>Özcülük</a:t>
            </a:r>
            <a:endParaRPr lang="tr-TR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err="1"/>
              <a:t>Özcülük</a:t>
            </a:r>
            <a:r>
              <a:rPr lang="tr-TR" dirty="0"/>
              <a:t>, insanların, kendilerinden farklı birey ve grupları ‘bir </a:t>
            </a:r>
            <a:r>
              <a:rPr lang="tr-TR" dirty="0" smtClean="0"/>
              <a:t>türün üyesi</a:t>
            </a:r>
            <a:r>
              <a:rPr lang="tr-TR" dirty="0"/>
              <a:t>’ gibi algıladığı örtük yaklaşımları ifade </a:t>
            </a:r>
            <a:r>
              <a:rPr lang="tr-TR" dirty="0" smtClean="0"/>
              <a:t>eder. Bu bağlamda sosyal </a:t>
            </a:r>
            <a:r>
              <a:rPr lang="tr-TR" dirty="0"/>
              <a:t>dünyanın </a:t>
            </a:r>
            <a:r>
              <a:rPr lang="tr-TR" dirty="0" smtClean="0"/>
              <a:t>sabit, değişmez </a:t>
            </a:r>
            <a:r>
              <a:rPr lang="tr-TR" dirty="0"/>
              <a:t>bir şekilde anlaşılıp algılanmasına yol </a:t>
            </a:r>
            <a:r>
              <a:rPr lang="tr-TR" dirty="0" smtClean="0"/>
              <a:t>açar (</a:t>
            </a:r>
            <a:r>
              <a:rPr lang="tr-TR" dirty="0"/>
              <a:t>Göregenli</a:t>
            </a:r>
            <a:r>
              <a:rPr lang="tr-TR" dirty="0"/>
              <a:t>, </a:t>
            </a:r>
            <a:r>
              <a:rPr lang="tr-TR" dirty="0" smtClean="0"/>
              <a:t>2012a).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8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017644" y="1127505"/>
            <a:ext cx="8150087" cy="37426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Önyargılı </a:t>
            </a:r>
            <a:r>
              <a:rPr lang="tr-TR" b="1" dirty="0" smtClean="0"/>
              <a:t>Kişilik</a:t>
            </a:r>
            <a:endParaRPr lang="tr-TR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Önyargılı kişiler</a:t>
            </a:r>
            <a:r>
              <a:rPr lang="tr-TR" dirty="0"/>
              <a:t>, insan gruplarını katı bir tutum içinde algılamaya eğilimlidir; </a:t>
            </a:r>
            <a:r>
              <a:rPr lang="tr-TR" dirty="0" smtClean="0"/>
              <a:t>grupları oluşturan </a:t>
            </a:r>
            <a:r>
              <a:rPr lang="tr-TR" dirty="0"/>
              <a:t>bireylerin özelliklerini çift kutuplu (</a:t>
            </a:r>
            <a:r>
              <a:rPr lang="tr-TR" dirty="0" err="1"/>
              <a:t>dikotomik</a:t>
            </a:r>
            <a:r>
              <a:rPr lang="tr-TR" dirty="0"/>
              <a:t>) ve hoşgörüsüz </a:t>
            </a:r>
            <a:r>
              <a:rPr lang="tr-TR" dirty="0" smtClean="0"/>
              <a:t>olarak, değişime </a:t>
            </a:r>
            <a:r>
              <a:rPr lang="tr-TR" dirty="0"/>
              <a:t>karşı duran bir tavırla değerlendirirler (Göregenli, </a:t>
            </a:r>
            <a:r>
              <a:rPr lang="tr-TR" dirty="0" smtClean="0"/>
              <a:t>2012a).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305338" y="3348037"/>
            <a:ext cx="9144000" cy="294343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b="1" dirty="0" smtClean="0"/>
              <a:t>YARARLANILAN KAYNAKLAR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Göregenli, M. (2012a). </a:t>
            </a:r>
            <a:r>
              <a:rPr lang="tr-TR" sz="3100" dirty="0"/>
              <a:t>Temel Kavramlar:</a:t>
            </a:r>
            <a:br>
              <a:rPr lang="tr-TR" sz="3100" dirty="0"/>
            </a:br>
            <a:r>
              <a:rPr lang="tr-TR" sz="3100" dirty="0"/>
              <a:t>Önyargı, </a:t>
            </a:r>
            <a:r>
              <a:rPr lang="tr-TR" sz="3100" dirty="0" err="1"/>
              <a:t>Kalıpyargı</a:t>
            </a:r>
            <a:r>
              <a:rPr lang="tr-TR" sz="3100" dirty="0"/>
              <a:t> ve Ayrımcılık. </a:t>
            </a:r>
            <a:r>
              <a:rPr lang="tr-TR" sz="3100" dirty="0" smtClean="0"/>
              <a:t>İçinde Kenan Çayır </a:t>
            </a:r>
            <a:r>
              <a:rPr lang="tr-TR" sz="3100" dirty="0"/>
              <a:t>ve </a:t>
            </a:r>
            <a:r>
              <a:rPr lang="tr-TR" sz="3100" dirty="0" smtClean="0"/>
              <a:t>Müge Ayan Ceyhan (Editörler), Ayrımcılık Çok Boyutlu Yaklaşımlar (s.17-28), </a:t>
            </a:r>
            <a:r>
              <a:rPr lang="tr-TR" sz="3100" dirty="0"/>
              <a:t>İstanbul: Sena Ofset Ambalaj ve Matbaacılık San. Tic. Ltd. Şti</a:t>
            </a:r>
            <a:r>
              <a:rPr lang="tr-TR" sz="3100" dirty="0" smtClean="0"/>
              <a:t>.</a:t>
            </a:r>
            <a:br>
              <a:rPr lang="tr-TR" sz="3100" dirty="0" smtClean="0"/>
            </a:br>
            <a:r>
              <a:rPr lang="tr-TR" sz="3100" dirty="0" smtClean="0"/>
              <a:t>  </a:t>
            </a:r>
            <a:br>
              <a:rPr lang="tr-TR" sz="3100" dirty="0" smtClean="0"/>
            </a:br>
            <a:r>
              <a:rPr lang="tr-TR" sz="3100" dirty="0" smtClean="0"/>
              <a:t>Zastrow</a:t>
            </a:r>
            <a:r>
              <a:rPr lang="tr-TR" sz="3100" dirty="0"/>
              <a:t>, (2013). Sosyal Hizmete Giriş. Ankara: </a:t>
            </a:r>
            <a:r>
              <a:rPr lang="tr-TR" sz="3100" dirty="0" err="1"/>
              <a:t>Nika</a:t>
            </a:r>
            <a:r>
              <a:rPr lang="tr-TR" sz="3100" dirty="0"/>
              <a:t> Yayınevi.</a:t>
            </a:r>
            <a:br>
              <a:rPr lang="tr-TR" sz="3100" dirty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202</Words>
  <Application>Microsoft Office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BASKI, ÖNYARGI, KALIPYARGI VE AYRIMCILIK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 YARARLANILAN KAYNAKLAR  Göregenli, M. (2012a). Temel Kavramlar: Önyargı, Kalıpyargı ve Ayrımcılık. İçinde Kenan Çayır ve Müge Ayan Ceyhan (Editörler), Ayrımcılık Çok Boyutlu Yaklaşımlar (s.17-28), İstanbul: Sena Ofset Ambalaj ve Matbaacılık San. Tic. Ltd. Şti.    Zastrow, (2013). Sosyal Hizmete Giriş. Ankara: Nika Yayınevi.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34</cp:revision>
  <dcterms:created xsi:type="dcterms:W3CDTF">2017-10-22T16:18:04Z</dcterms:created>
  <dcterms:modified xsi:type="dcterms:W3CDTF">2018-02-03T12:03:15Z</dcterms:modified>
</cp:coreProperties>
</file>