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11"/>
  </p:notesMasterIdLst>
  <p:sldIdLst>
    <p:sldId id="257" r:id="rId3"/>
    <p:sldId id="266" r:id="rId4"/>
    <p:sldId id="281" r:id="rId5"/>
    <p:sldId id="280" r:id="rId6"/>
    <p:sldId id="277" r:id="rId7"/>
    <p:sldId id="269" r:id="rId8"/>
    <p:sldId id="282" r:id="rId9"/>
    <p:sldId id="265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7" d="100"/>
          <a:sy n="77" d="100"/>
        </p:scale>
        <p:origin x="883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75808D-51F8-4C27-B669-5B4B5E60A299}" type="datetimeFigureOut">
              <a:rPr lang="tr-TR" smtClean="0"/>
              <a:t>3.2.2018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1532F5-56BF-453D-99EA-3341CFE2697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69835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0AF3-0015-4797-A5B4-6D5368122CD6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88D12-8B6E-49AF-ACBA-4DF433CD1E3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24142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0AF3-0015-4797-A5B4-6D5368122CD6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88D12-8B6E-49AF-ACBA-4DF433CD1E3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40982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0AF3-0015-4797-A5B4-6D5368122CD6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88D12-8B6E-49AF-ACBA-4DF433CD1E3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67075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B060A-6166-43C0-A6DF-FCE50BEACD39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60495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B9ECD-D4DC-4D39-9841-DADE3FBCC179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54374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59957-3871-4D55-B629-2074F251C9FD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8339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B9BB7-3DFA-4121-B862-A876150D8AE7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25864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9B520-75F8-49D9-AEAC-CD6C15CB2A49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98276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7F2FC-D79A-4A06-A3E2-F30D578C6D50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47490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F626E-65CA-469A-AB92-5CDAC8DB326A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273482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55268-0AD7-48D8-8A1B-591DACFBB3A1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46627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0AF3-0015-4797-A5B4-6D5368122CD6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88D12-8B6E-49AF-ACBA-4DF433CD1E3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768618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D65B6-C9C7-4E4A-A82B-2FC8F679D3EB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18758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FC568-F98F-4352-8994-C7A0513B743B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359172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0B2F2-039C-4DC3-99DB-64C3B6894C55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93292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0AF3-0015-4797-A5B4-6D5368122CD6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88D12-8B6E-49AF-ACBA-4DF433CD1E3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71772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0AF3-0015-4797-A5B4-6D5368122CD6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88D12-8B6E-49AF-ACBA-4DF433CD1E3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32843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0AF3-0015-4797-A5B4-6D5368122CD6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88D12-8B6E-49AF-ACBA-4DF433CD1E3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40236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0AF3-0015-4797-A5B4-6D5368122CD6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88D12-8B6E-49AF-ACBA-4DF433CD1E3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99365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0AF3-0015-4797-A5B4-6D5368122CD6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88D12-8B6E-49AF-ACBA-4DF433CD1E3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7751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0AF3-0015-4797-A5B4-6D5368122CD6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88D12-8B6E-49AF-ACBA-4DF433CD1E3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45307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0AF3-0015-4797-A5B4-6D5368122CD6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88D12-8B6E-49AF-ACBA-4DF433CD1E3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217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E50AF3-0015-4797-A5B4-6D5368122CD6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B88D12-8B6E-49AF-ACBA-4DF433CD1E3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5944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1EC92B-805C-4C6B-88EF-0B543B722149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47501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ctrTitle"/>
          </p:nvPr>
        </p:nvSpPr>
        <p:spPr>
          <a:xfrm>
            <a:off x="1424609" y="1808922"/>
            <a:ext cx="9144000" cy="2943433"/>
          </a:xfrm>
        </p:spPr>
        <p:txBody>
          <a:bodyPr>
            <a:normAutofit fontScale="90000"/>
          </a:bodyPr>
          <a:lstStyle/>
          <a:p>
            <a:r>
              <a:rPr lang="tr-TR" b="1" dirty="0"/>
              <a:t>SHB-114 SOSYAL HİZMETTE EŞİTLİK VE </a:t>
            </a:r>
            <a:r>
              <a:rPr lang="tr-TR" b="1" dirty="0" smtClean="0"/>
              <a:t>ÇEŞİTLİLİK</a:t>
            </a:r>
            <a:br>
              <a:rPr lang="tr-TR" b="1" dirty="0" smtClean="0"/>
            </a:br>
            <a:r>
              <a:rPr lang="tr-TR" b="1" dirty="0" smtClean="0"/>
              <a:t>BASKI, ÖNYARGI, KALIPYARGI VE AYRIMCILIK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DOÇ.DR.FİLİZ YILDIRIM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523337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2117035" y="1107626"/>
            <a:ext cx="8150087" cy="3742669"/>
          </a:xfrm>
        </p:spPr>
        <p:txBody>
          <a:bodyPr>
            <a:normAutofit fontScale="925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tr-TR" b="1" dirty="0" smtClean="0"/>
              <a:t>Ayrımcılık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tr-TR" dirty="0"/>
              <a:t>A</a:t>
            </a:r>
            <a:r>
              <a:rPr lang="tr-TR" dirty="0" smtClean="0"/>
              <a:t>yrımcılık</a:t>
            </a:r>
            <a:r>
              <a:rPr lang="tr-TR" dirty="0"/>
              <a:t>, bir gruba ya da grup üyelerine yönelik olumsuz </a:t>
            </a:r>
            <a:r>
              <a:rPr lang="tr-TR" dirty="0" smtClean="0"/>
              <a:t>düşüncelerin yanı </a:t>
            </a:r>
            <a:r>
              <a:rPr lang="tr-TR" dirty="0"/>
              <a:t>sıra hoşlanmama, hor görme, kaçınma ve nefret etmeye kadar </a:t>
            </a:r>
            <a:r>
              <a:rPr lang="tr-TR" dirty="0" smtClean="0"/>
              <a:t>uzanan olumsuz </a:t>
            </a:r>
            <a:r>
              <a:rPr lang="tr-TR" dirty="0"/>
              <a:t>duyguları içeren tutumlara da yol açarlar (Göregenli</a:t>
            </a:r>
            <a:r>
              <a:rPr lang="tr-TR"/>
              <a:t>, </a:t>
            </a:r>
            <a:r>
              <a:rPr lang="tr-TR" smtClean="0"/>
              <a:t>2012a). </a:t>
            </a:r>
            <a:endParaRPr lang="tr-TR" dirty="0"/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4356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2117035" y="1107626"/>
            <a:ext cx="8150087" cy="3742669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tr-TR" b="1" dirty="0" smtClean="0"/>
              <a:t>Baskı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tr-TR" dirty="0" smtClean="0"/>
              <a:t>Otorite ve gücün adaletsiz ve çirkin bir uygulamasıdır (</a:t>
            </a:r>
            <a:r>
              <a:rPr lang="tr-TR" dirty="0" err="1" smtClean="0"/>
              <a:t>Zastrow</a:t>
            </a:r>
            <a:r>
              <a:rPr lang="tr-TR" dirty="0" smtClean="0"/>
              <a:t>, 2013). </a:t>
            </a:r>
            <a:endParaRPr lang="tr-TR" dirty="0"/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4164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2117035" y="1107626"/>
            <a:ext cx="8150087" cy="3742669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tr-TR" b="1" dirty="0" smtClean="0"/>
              <a:t>Önyargı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tr-TR" dirty="0" smtClean="0"/>
              <a:t>Ayrımcılık</a:t>
            </a:r>
            <a:r>
              <a:rPr lang="tr-TR" dirty="0"/>
              <a:t>, bir gruba veya grubun üyelerine karşı </a:t>
            </a:r>
            <a:r>
              <a:rPr lang="tr-TR" b="1" dirty="0"/>
              <a:t>önyargılardan </a:t>
            </a:r>
            <a:r>
              <a:rPr lang="tr-TR" dirty="0" smtClean="0"/>
              <a:t>beslenen olumsuz </a:t>
            </a:r>
            <a:r>
              <a:rPr lang="tr-TR" dirty="0"/>
              <a:t>tutum ve davranışların tümüyle ilgili bir </a:t>
            </a:r>
            <a:r>
              <a:rPr lang="tr-TR" dirty="0" smtClean="0"/>
              <a:t>süreçtir (Göregenli, 2012a). </a:t>
            </a:r>
            <a:endParaRPr lang="tr-TR" dirty="0"/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3286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2117035" y="1107626"/>
            <a:ext cx="8150087" cy="3742669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tr-TR" b="1" dirty="0" err="1" smtClean="0"/>
              <a:t>Kalıpyargı</a:t>
            </a:r>
            <a:endParaRPr lang="tr-TR" b="1" dirty="0" smtClean="0"/>
          </a:p>
          <a:p>
            <a:pPr marL="0" indent="0" algn="just">
              <a:lnSpc>
                <a:spcPct val="150000"/>
              </a:lnSpc>
              <a:buNone/>
            </a:pPr>
            <a:r>
              <a:rPr lang="tr-TR" dirty="0" err="1"/>
              <a:t>Kalıpyargılar</a:t>
            </a:r>
            <a:r>
              <a:rPr lang="tr-TR" dirty="0"/>
              <a:t>, belirli bir objeye ya da gruba </a:t>
            </a:r>
            <a:r>
              <a:rPr lang="tr-TR" dirty="0" smtClean="0"/>
              <a:t>ilişkin bilgi </a:t>
            </a:r>
            <a:r>
              <a:rPr lang="tr-TR" dirty="0"/>
              <a:t>boşluklarını dolduran, böylece onlar hakkında karar vermeyi </a:t>
            </a:r>
            <a:r>
              <a:rPr lang="tr-TR" dirty="0" smtClean="0"/>
              <a:t>kolaylaştıran</a:t>
            </a:r>
            <a:r>
              <a:rPr lang="tr-TR" dirty="0"/>
              <a:t>, önceden oluşturulmuş birtakım izlenimler, atıflar bütünü olarak </a:t>
            </a:r>
            <a:r>
              <a:rPr lang="tr-TR" dirty="0" smtClean="0"/>
              <a:t>zihinde oluşturulan imgelerdir</a:t>
            </a:r>
            <a:r>
              <a:rPr lang="tr-TR" dirty="0"/>
              <a:t> </a:t>
            </a:r>
            <a:r>
              <a:rPr lang="tr-TR" dirty="0" smtClean="0"/>
              <a:t>(Göregenli</a:t>
            </a:r>
            <a:r>
              <a:rPr lang="tr-TR" dirty="0"/>
              <a:t>, </a:t>
            </a:r>
            <a:r>
              <a:rPr lang="tr-TR" dirty="0" smtClean="0"/>
              <a:t>2012a). </a:t>
            </a:r>
            <a:endParaRPr lang="tr-TR" dirty="0"/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5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0683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2017644" y="1127505"/>
            <a:ext cx="8150087" cy="3742669"/>
          </a:xfrm>
        </p:spPr>
        <p:txBody>
          <a:bodyPr>
            <a:normAutofit fontScale="925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tr-TR" b="1" dirty="0" err="1" smtClean="0"/>
              <a:t>Özcülük</a:t>
            </a:r>
            <a:endParaRPr lang="tr-TR" b="1" dirty="0"/>
          </a:p>
          <a:p>
            <a:pPr marL="0" indent="0" algn="just">
              <a:lnSpc>
                <a:spcPct val="150000"/>
              </a:lnSpc>
              <a:buNone/>
            </a:pPr>
            <a:r>
              <a:rPr lang="tr-TR" dirty="0" err="1"/>
              <a:t>Özcülük</a:t>
            </a:r>
            <a:r>
              <a:rPr lang="tr-TR" dirty="0"/>
              <a:t>, insanların, kendilerinden farklı birey ve grupları ‘bir </a:t>
            </a:r>
            <a:r>
              <a:rPr lang="tr-TR" dirty="0" smtClean="0"/>
              <a:t>türün üyesi</a:t>
            </a:r>
            <a:r>
              <a:rPr lang="tr-TR" dirty="0"/>
              <a:t>’ gibi algıladığı örtük yaklaşımları ifade </a:t>
            </a:r>
            <a:r>
              <a:rPr lang="tr-TR" dirty="0" smtClean="0"/>
              <a:t>eder. Bu bağlamda sosyal </a:t>
            </a:r>
            <a:r>
              <a:rPr lang="tr-TR" dirty="0"/>
              <a:t>dünyanın </a:t>
            </a:r>
            <a:r>
              <a:rPr lang="tr-TR" dirty="0" smtClean="0"/>
              <a:t>sabit, değişmez </a:t>
            </a:r>
            <a:r>
              <a:rPr lang="tr-TR" dirty="0"/>
              <a:t>bir şekilde anlaşılıp algılanmasına yol </a:t>
            </a:r>
            <a:r>
              <a:rPr lang="tr-TR" dirty="0" smtClean="0"/>
              <a:t>açar (</a:t>
            </a:r>
            <a:r>
              <a:rPr lang="tr-TR" dirty="0"/>
              <a:t>Göregenli</a:t>
            </a:r>
            <a:r>
              <a:rPr lang="tr-TR" dirty="0"/>
              <a:t>, </a:t>
            </a:r>
            <a:r>
              <a:rPr lang="tr-TR" dirty="0" smtClean="0"/>
              <a:t>2012a). </a:t>
            </a:r>
            <a:endParaRPr lang="tr-TR" dirty="0"/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6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4381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2017644" y="1127505"/>
            <a:ext cx="8150087" cy="3742669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tr-TR" b="1" dirty="0" smtClean="0"/>
              <a:t>Önyargılı </a:t>
            </a:r>
            <a:r>
              <a:rPr lang="tr-TR" b="1" dirty="0" smtClean="0"/>
              <a:t>Kişilik</a:t>
            </a:r>
            <a:endParaRPr lang="tr-TR" b="1" dirty="0"/>
          </a:p>
          <a:p>
            <a:pPr marL="0" indent="0" algn="just">
              <a:lnSpc>
                <a:spcPct val="150000"/>
              </a:lnSpc>
              <a:buNone/>
            </a:pPr>
            <a:r>
              <a:rPr lang="tr-TR" dirty="0" smtClean="0"/>
              <a:t>Önyargılı kişiler</a:t>
            </a:r>
            <a:r>
              <a:rPr lang="tr-TR" dirty="0"/>
              <a:t>, insan gruplarını katı bir tutum içinde algılamaya eğilimlidir; </a:t>
            </a:r>
            <a:r>
              <a:rPr lang="tr-TR" dirty="0" smtClean="0"/>
              <a:t>grupları oluşturan </a:t>
            </a:r>
            <a:r>
              <a:rPr lang="tr-TR" dirty="0"/>
              <a:t>bireylerin özelliklerini çift kutuplu (</a:t>
            </a:r>
            <a:r>
              <a:rPr lang="tr-TR" dirty="0" err="1"/>
              <a:t>dikotomik</a:t>
            </a:r>
            <a:r>
              <a:rPr lang="tr-TR" dirty="0"/>
              <a:t>) ve hoşgörüsüz </a:t>
            </a:r>
            <a:r>
              <a:rPr lang="tr-TR" dirty="0" smtClean="0"/>
              <a:t>olarak, değişime </a:t>
            </a:r>
            <a:r>
              <a:rPr lang="tr-TR" dirty="0"/>
              <a:t>karşı duran bir tavırla değerlendirirler (Göregenli, </a:t>
            </a:r>
            <a:r>
              <a:rPr lang="tr-TR" dirty="0" smtClean="0"/>
              <a:t>2012a). </a:t>
            </a:r>
            <a:endParaRPr lang="tr-TR" dirty="0"/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2994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ctrTitle"/>
          </p:nvPr>
        </p:nvSpPr>
        <p:spPr>
          <a:xfrm>
            <a:off x="1305338" y="3348037"/>
            <a:ext cx="9144000" cy="2943433"/>
          </a:xfrm>
        </p:spPr>
        <p:txBody>
          <a:bodyPr>
            <a:normAutofit fontScale="90000"/>
          </a:bodyPr>
          <a:lstStyle/>
          <a:p>
            <a:pPr algn="just"/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b="1" dirty="0" smtClean="0"/>
              <a:t>YARARLANILAN KAYNAKLAR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sz="3100" dirty="0" smtClean="0"/>
              <a:t/>
            </a:r>
            <a:br>
              <a:rPr lang="tr-TR" sz="3100" dirty="0" smtClean="0"/>
            </a:br>
            <a:r>
              <a:rPr lang="tr-TR" sz="3100" dirty="0" smtClean="0"/>
              <a:t>Göregenli, M. (2012a). </a:t>
            </a:r>
            <a:r>
              <a:rPr lang="tr-TR" sz="3100" dirty="0"/>
              <a:t>Temel Kavramlar:</a:t>
            </a:r>
            <a:br>
              <a:rPr lang="tr-TR" sz="3100" dirty="0"/>
            </a:br>
            <a:r>
              <a:rPr lang="tr-TR" sz="3100" dirty="0"/>
              <a:t>Önyargı, </a:t>
            </a:r>
            <a:r>
              <a:rPr lang="tr-TR" sz="3100" dirty="0" err="1"/>
              <a:t>Kalıpyargı</a:t>
            </a:r>
            <a:r>
              <a:rPr lang="tr-TR" sz="3100" dirty="0"/>
              <a:t> ve Ayrımcılık. </a:t>
            </a:r>
            <a:r>
              <a:rPr lang="tr-TR" sz="3100" dirty="0" smtClean="0"/>
              <a:t>İçinde Kenan Çayır </a:t>
            </a:r>
            <a:r>
              <a:rPr lang="tr-TR" sz="3100" dirty="0"/>
              <a:t>ve </a:t>
            </a:r>
            <a:r>
              <a:rPr lang="tr-TR" sz="3100" dirty="0" smtClean="0"/>
              <a:t>Müge Ayan Ceyhan (Editörler), Ayrımcılık Çok Boyutlu Yaklaşımlar (s.17-28), </a:t>
            </a:r>
            <a:r>
              <a:rPr lang="tr-TR" sz="3100" dirty="0"/>
              <a:t>İstanbul: Sena Ofset Ambalaj ve Matbaacılık San. Tic. Ltd. Şti</a:t>
            </a:r>
            <a:r>
              <a:rPr lang="tr-TR" sz="3100" dirty="0" smtClean="0"/>
              <a:t>.</a:t>
            </a:r>
            <a:br>
              <a:rPr lang="tr-TR" sz="3100" dirty="0" smtClean="0"/>
            </a:br>
            <a:r>
              <a:rPr lang="tr-TR" sz="3100" dirty="0" smtClean="0"/>
              <a:t>  </a:t>
            </a:r>
            <a:br>
              <a:rPr lang="tr-TR" sz="3100" dirty="0" smtClean="0"/>
            </a:br>
            <a:r>
              <a:rPr lang="tr-TR" sz="3100" dirty="0" smtClean="0"/>
              <a:t>Zastrow</a:t>
            </a:r>
            <a:r>
              <a:rPr lang="tr-TR" sz="3100" dirty="0"/>
              <a:t>, (2013). Sosyal Hizmete Giriş. Ankara: </a:t>
            </a:r>
            <a:r>
              <a:rPr lang="tr-TR" sz="3100" dirty="0" err="1"/>
              <a:t>Nika</a:t>
            </a:r>
            <a:r>
              <a:rPr lang="tr-TR" sz="3100" dirty="0"/>
              <a:t> Yayınevi.</a:t>
            </a:r>
            <a:br>
              <a:rPr lang="tr-TR" sz="3100" dirty="0"/>
            </a:br>
            <a:r>
              <a:rPr lang="tr-TR" sz="3100" dirty="0"/>
              <a:t/>
            </a:r>
            <a:br>
              <a:rPr lang="tr-TR" sz="3100" dirty="0"/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2800334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</TotalTime>
  <Words>202</Words>
  <Application>Microsoft Office PowerPoint</Application>
  <PresentationFormat>Geniş ekran</PresentationFormat>
  <Paragraphs>20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1_Office Teması</vt:lpstr>
      <vt:lpstr>2_Office Teması</vt:lpstr>
      <vt:lpstr>SHB-114 SOSYAL HİZMETTE EŞİTLİK VE ÇEŞİTLİLİK BASKI, ÖNYARGI, KALIPYARGI VE AYRIMCILIK DOÇ.DR.FİLİZ YILDIRIM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                                                       YARARLANILAN KAYNAKLAR  Göregenli, M. (2012a). Temel Kavramlar: Önyargı, Kalıpyargı ve Ayrımcılık. İçinde Kenan Çayır ve Müge Ayan Ceyhan (Editörler), Ayrımcılık Çok Boyutlu Yaklaşımlar (s.17-28), İstanbul: Sena Ofset Ambalaj ve Matbaacılık San. Tic. Ltd. Şti.    Zastrow, (2013). Sosyal Hizmete Giriş. Ankara: Nika Yayınevi.  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SHB-419 DAYANIŞMA MODELLERİ KUŞAK KAVRAMI VE KUŞAK SINIFLAMALARI DOÇ.DR.FİLİZ YILDIRIM</dc:title>
  <dc:creator>C</dc:creator>
  <cp:lastModifiedBy>C</cp:lastModifiedBy>
  <cp:revision>34</cp:revision>
  <dcterms:created xsi:type="dcterms:W3CDTF">2017-10-22T16:18:04Z</dcterms:created>
  <dcterms:modified xsi:type="dcterms:W3CDTF">2018-02-03T12:03:15Z</dcterms:modified>
</cp:coreProperties>
</file>