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3.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notesSlides/notesSlide18.xml" ContentType="application/vnd.openxmlformats-officedocument.presentationml.notesSlide+xml"/>
  <Override PartName="/ppt/charts/chart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98"/>
  </p:notesMasterIdLst>
  <p:handoutMasterIdLst>
    <p:handoutMasterId r:id="rId99"/>
  </p:handoutMasterIdLst>
  <p:sldIdLst>
    <p:sldId id="886" r:id="rId2"/>
    <p:sldId id="887" r:id="rId3"/>
    <p:sldId id="900" r:id="rId4"/>
    <p:sldId id="902" r:id="rId5"/>
    <p:sldId id="903" r:id="rId6"/>
    <p:sldId id="907" r:id="rId7"/>
    <p:sldId id="917" r:id="rId8"/>
    <p:sldId id="926" r:id="rId9"/>
    <p:sldId id="928" r:id="rId10"/>
    <p:sldId id="929" r:id="rId11"/>
    <p:sldId id="930" r:id="rId12"/>
    <p:sldId id="931" r:id="rId13"/>
    <p:sldId id="933" r:id="rId14"/>
    <p:sldId id="934" r:id="rId15"/>
    <p:sldId id="935" r:id="rId16"/>
    <p:sldId id="936" r:id="rId17"/>
    <p:sldId id="938" r:id="rId18"/>
    <p:sldId id="940" r:id="rId19"/>
    <p:sldId id="942" r:id="rId20"/>
    <p:sldId id="949" r:id="rId21"/>
    <p:sldId id="950" r:id="rId22"/>
    <p:sldId id="951" r:id="rId23"/>
    <p:sldId id="953" r:id="rId24"/>
    <p:sldId id="955" r:id="rId25"/>
    <p:sldId id="956" r:id="rId26"/>
    <p:sldId id="957" r:id="rId27"/>
    <p:sldId id="958" r:id="rId28"/>
    <p:sldId id="959" r:id="rId29"/>
    <p:sldId id="964" r:id="rId30"/>
    <p:sldId id="967" r:id="rId31"/>
    <p:sldId id="969" r:id="rId32"/>
    <p:sldId id="970" r:id="rId33"/>
    <p:sldId id="971" r:id="rId34"/>
    <p:sldId id="979" r:id="rId35"/>
    <p:sldId id="980" r:id="rId36"/>
    <p:sldId id="981" r:id="rId37"/>
    <p:sldId id="982" r:id="rId38"/>
    <p:sldId id="984" r:id="rId39"/>
    <p:sldId id="985" r:id="rId40"/>
    <p:sldId id="986" r:id="rId41"/>
    <p:sldId id="989" r:id="rId42"/>
    <p:sldId id="990" r:id="rId43"/>
    <p:sldId id="991" r:id="rId44"/>
    <p:sldId id="993" r:id="rId45"/>
    <p:sldId id="994" r:id="rId46"/>
    <p:sldId id="995" r:id="rId47"/>
    <p:sldId id="996" r:id="rId48"/>
    <p:sldId id="1003" r:id="rId49"/>
    <p:sldId id="1005" r:id="rId50"/>
    <p:sldId id="1007" r:id="rId51"/>
    <p:sldId id="1023" r:id="rId52"/>
    <p:sldId id="1068" r:id="rId53"/>
    <p:sldId id="1029" r:id="rId54"/>
    <p:sldId id="1030" r:id="rId55"/>
    <p:sldId id="1038" r:id="rId56"/>
    <p:sldId id="1043" r:id="rId57"/>
    <p:sldId id="1045" r:id="rId58"/>
    <p:sldId id="1046" r:id="rId59"/>
    <p:sldId id="1047" r:id="rId60"/>
    <p:sldId id="1050" r:id="rId61"/>
    <p:sldId id="1051" r:id="rId62"/>
    <p:sldId id="1052" r:id="rId63"/>
    <p:sldId id="1054" r:id="rId64"/>
    <p:sldId id="1069" r:id="rId65"/>
    <p:sldId id="1071" r:id="rId66"/>
    <p:sldId id="1072" r:id="rId67"/>
    <p:sldId id="1073" r:id="rId68"/>
    <p:sldId id="1074" r:id="rId69"/>
    <p:sldId id="1075" r:id="rId70"/>
    <p:sldId id="1076" r:id="rId71"/>
    <p:sldId id="1077" r:id="rId72"/>
    <p:sldId id="1079" r:id="rId73"/>
    <p:sldId id="1080" r:id="rId74"/>
    <p:sldId id="1081" r:id="rId75"/>
    <p:sldId id="1082" r:id="rId76"/>
    <p:sldId id="1083" r:id="rId77"/>
    <p:sldId id="1084" r:id="rId78"/>
    <p:sldId id="1085" r:id="rId79"/>
    <p:sldId id="1086" r:id="rId80"/>
    <p:sldId id="1087" r:id="rId81"/>
    <p:sldId id="1088" r:id="rId82"/>
    <p:sldId id="1089" r:id="rId83"/>
    <p:sldId id="1090" r:id="rId84"/>
    <p:sldId id="1091" r:id="rId85"/>
    <p:sldId id="1093" r:id="rId86"/>
    <p:sldId id="1094" r:id="rId87"/>
    <p:sldId id="1095" r:id="rId88"/>
    <p:sldId id="1096" r:id="rId89"/>
    <p:sldId id="1097" r:id="rId90"/>
    <p:sldId id="1098" r:id="rId91"/>
    <p:sldId id="1099" r:id="rId92"/>
    <p:sldId id="1100" r:id="rId93"/>
    <p:sldId id="1101" r:id="rId94"/>
    <p:sldId id="1104" r:id="rId95"/>
    <p:sldId id="1106" r:id="rId96"/>
    <p:sldId id="1107" r:id="rId97"/>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FF0066"/>
    <a:srgbClr val="1C1C1C"/>
    <a:srgbClr val="FF3399"/>
    <a:srgbClr val="FFFF66"/>
    <a:srgbClr val="FFFF00"/>
    <a:srgbClr val="000066"/>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863" autoAdjust="0"/>
    <p:restoredTop sz="94660"/>
  </p:normalViewPr>
  <p:slideViewPr>
    <p:cSldViewPr>
      <p:cViewPr varScale="1">
        <p:scale>
          <a:sx n="109" d="100"/>
          <a:sy n="109" d="100"/>
        </p:scale>
        <p:origin x="206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9072"/>
    </p:cViewPr>
  </p:sorterViewPr>
  <p:notesViewPr>
    <p:cSldViewPr>
      <p:cViewPr varScale="1">
        <p:scale>
          <a:sx n="72" d="100"/>
          <a:sy n="72" d="100"/>
        </p:scale>
        <p:origin x="-2082"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handoutMaster" Target="handoutMasters/handoutMaster1.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notesMaster" Target="notesMasters/notesMaster1.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al__ma_Sayfas_.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_al__ma_Sayfas_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_al__ma_Sayfas_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_al__ma_Sayfas_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_al__ma_Sayfas_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_al__ma_Sayfas_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44"/>
    </mc:Choice>
    <mc:Fallback>
      <c:style val="44"/>
    </mc:Fallback>
  </mc:AlternateContent>
  <c:chart>
    <c:autoTitleDeleted val="0"/>
    <c:plotArea>
      <c:layout>
        <c:manualLayout>
          <c:layoutTarget val="inner"/>
          <c:xMode val="edge"/>
          <c:yMode val="edge"/>
          <c:x val="8.1885856079404504E-2"/>
          <c:y val="7.582938388625593E-2"/>
          <c:w val="0.90694789081885863"/>
          <c:h val="0.76303317535545023"/>
        </c:manualLayout>
      </c:layout>
      <c:barChart>
        <c:barDir val="col"/>
        <c:grouping val="clustered"/>
        <c:varyColors val="0"/>
        <c:ser>
          <c:idx val="0"/>
          <c:order val="0"/>
          <c:tx>
            <c:strRef>
              <c:f>Sheet1!$A$2</c:f>
              <c:strCache>
                <c:ptCount val="1"/>
              </c:strCache>
            </c:strRef>
          </c:tx>
          <c:invertIfNegative val="0"/>
          <c:cat>
            <c:strRef>
              <c:f>Sheet1!$B$1:$I$1</c:f>
              <c:strCache>
                <c:ptCount val="8"/>
                <c:pt idx="0">
                  <c:v>3</c:v>
                </c:pt>
                <c:pt idx="1">
                  <c:v>6</c:v>
                </c:pt>
                <c:pt idx="2">
                  <c:v>9</c:v>
                </c:pt>
                <c:pt idx="3">
                  <c:v>12</c:v>
                </c:pt>
                <c:pt idx="4">
                  <c:v>15</c:v>
                </c:pt>
                <c:pt idx="5">
                  <c:v>18</c:v>
                </c:pt>
                <c:pt idx="6">
                  <c:v>21</c:v>
                </c:pt>
                <c:pt idx="7">
                  <c:v>24 h</c:v>
                </c:pt>
              </c:strCache>
            </c:strRef>
          </c:cat>
          <c:val>
            <c:numRef>
              <c:f>Sheet1!$B$2:$I$2</c:f>
              <c:numCache>
                <c:formatCode>General</c:formatCode>
                <c:ptCount val="8"/>
                <c:pt idx="0">
                  <c:v>16</c:v>
                </c:pt>
                <c:pt idx="1">
                  <c:v>77</c:v>
                </c:pt>
                <c:pt idx="2">
                  <c:v>88</c:v>
                </c:pt>
                <c:pt idx="3">
                  <c:v>94</c:v>
                </c:pt>
                <c:pt idx="4">
                  <c:v>96</c:v>
                </c:pt>
                <c:pt idx="5">
                  <c:v>97</c:v>
                </c:pt>
                <c:pt idx="6">
                  <c:v>98</c:v>
                </c:pt>
                <c:pt idx="7">
                  <c:v>100</c:v>
                </c:pt>
              </c:numCache>
            </c:numRef>
          </c:val>
          <c:extLst>
            <c:ext xmlns:c16="http://schemas.microsoft.com/office/drawing/2014/chart" uri="{C3380CC4-5D6E-409C-BE32-E72D297353CC}">
              <c16:uniqueId val="{00000000-3389-4A80-A1D6-4554D20CE2F3}"/>
            </c:ext>
          </c:extLst>
        </c:ser>
        <c:dLbls>
          <c:showLegendKey val="0"/>
          <c:showVal val="0"/>
          <c:showCatName val="0"/>
          <c:showSerName val="0"/>
          <c:showPercent val="0"/>
          <c:showBubbleSize val="0"/>
        </c:dLbls>
        <c:gapWidth val="100"/>
        <c:axId val="134770495"/>
        <c:axId val="1"/>
      </c:barChart>
      <c:catAx>
        <c:axId val="134770495"/>
        <c:scaling>
          <c:orientation val="minMax"/>
        </c:scaling>
        <c:delete val="0"/>
        <c:axPos val="b"/>
        <c:numFmt formatCode="General" sourceLinked="1"/>
        <c:majorTickMark val="out"/>
        <c:minorTickMark val="none"/>
        <c:tickLblPos val="nextTo"/>
        <c:txPr>
          <a:bodyPr rot="0" vert="horz"/>
          <a:lstStyle/>
          <a:p>
            <a:pPr>
              <a:defRPr/>
            </a:pPr>
            <a:endParaRPr lang="tr-TR"/>
          </a:p>
        </c:txPr>
        <c:crossAx val="1"/>
        <c:crosses val="autoZero"/>
        <c:auto val="1"/>
        <c:lblAlgn val="ctr"/>
        <c:lblOffset val="100"/>
        <c:tickLblSkip val="1"/>
        <c:tickMarkSkip val="1"/>
        <c:noMultiLvlLbl val="0"/>
      </c:catAx>
      <c:valAx>
        <c:axId val="1"/>
        <c:scaling>
          <c:orientation val="minMax"/>
          <c:max val="100"/>
        </c:scaling>
        <c:delete val="0"/>
        <c:axPos val="l"/>
        <c:majorGridlines/>
        <c:numFmt formatCode="General" sourceLinked="1"/>
        <c:majorTickMark val="out"/>
        <c:minorTickMark val="none"/>
        <c:tickLblPos val="nextTo"/>
        <c:txPr>
          <a:bodyPr rot="0" vert="horz"/>
          <a:lstStyle/>
          <a:p>
            <a:pPr>
              <a:defRPr/>
            </a:pPr>
            <a:endParaRPr lang="tr-TR"/>
          </a:p>
        </c:txPr>
        <c:crossAx val="134770495"/>
        <c:crosses val="autoZero"/>
        <c:crossBetween val="between"/>
      </c:valAx>
    </c:plotArea>
    <c:plotVisOnly val="1"/>
    <c:dispBlanksAs val="gap"/>
    <c:showDLblsOverMax val="0"/>
  </c:chart>
  <c:txPr>
    <a:bodyPr/>
    <a:lstStyle/>
    <a:p>
      <a:pPr>
        <a:defRPr sz="1800"/>
      </a:pPr>
      <a:endParaRPr lang="tr-T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8888888888888892E-2"/>
          <c:y val="6.4593301435406703E-2"/>
          <c:w val="0.89682539682539686"/>
          <c:h val="0.80861244019138756"/>
        </c:manualLayout>
      </c:layout>
      <c:barChart>
        <c:barDir val="col"/>
        <c:grouping val="clustered"/>
        <c:varyColors val="0"/>
        <c:ser>
          <c:idx val="0"/>
          <c:order val="0"/>
          <c:tx>
            <c:strRef>
              <c:f>Sheet1!$A$2</c:f>
              <c:strCache>
                <c:ptCount val="1"/>
                <c:pt idx="0">
                  <c:v>&lt; 15 J</c:v>
                </c:pt>
              </c:strCache>
            </c:strRef>
          </c:tx>
          <c:spPr>
            <a:solidFill>
              <a:srgbClr val="000080"/>
            </a:solidFill>
            <a:ln w="31505">
              <a:noFill/>
            </a:ln>
          </c:spPr>
          <c:invertIfNegative val="0"/>
          <c:cat>
            <c:strRef>
              <c:f>Sheet1!$B$1:$E$1</c:f>
              <c:strCache>
                <c:ptCount val="4"/>
                <c:pt idx="0">
                  <c:v>&lt;15</c:v>
                </c:pt>
                <c:pt idx="1">
                  <c:v>16-30</c:v>
                </c:pt>
                <c:pt idx="2">
                  <c:v>31-45</c:v>
                </c:pt>
                <c:pt idx="3">
                  <c:v>46-60</c:v>
                </c:pt>
              </c:strCache>
            </c:strRef>
          </c:cat>
          <c:val>
            <c:numRef>
              <c:f>Sheet1!$B$2:$E$2</c:f>
              <c:numCache>
                <c:formatCode>General</c:formatCode>
                <c:ptCount val="4"/>
                <c:pt idx="0">
                  <c:v>93</c:v>
                </c:pt>
                <c:pt idx="1">
                  <c:v>78</c:v>
                </c:pt>
                <c:pt idx="2">
                  <c:v>50</c:v>
                </c:pt>
                <c:pt idx="3">
                  <c:v>9</c:v>
                </c:pt>
              </c:numCache>
            </c:numRef>
          </c:val>
          <c:extLst>
            <c:ext xmlns:c16="http://schemas.microsoft.com/office/drawing/2014/chart" uri="{C3380CC4-5D6E-409C-BE32-E72D297353CC}">
              <c16:uniqueId val="{00000000-1C3F-401C-A78C-04BB9683FC21}"/>
            </c:ext>
          </c:extLst>
        </c:ser>
        <c:dLbls>
          <c:showLegendKey val="0"/>
          <c:showVal val="0"/>
          <c:showCatName val="0"/>
          <c:showSerName val="0"/>
          <c:showPercent val="0"/>
          <c:showBubbleSize val="0"/>
        </c:dLbls>
        <c:gapWidth val="150"/>
        <c:axId val="134484991"/>
        <c:axId val="1"/>
      </c:barChart>
      <c:catAx>
        <c:axId val="134484991"/>
        <c:scaling>
          <c:orientation val="minMax"/>
        </c:scaling>
        <c:delete val="0"/>
        <c:axPos val="b"/>
        <c:numFmt formatCode="General" sourceLinked="1"/>
        <c:majorTickMark val="out"/>
        <c:minorTickMark val="none"/>
        <c:tickLblPos val="nextTo"/>
        <c:spPr>
          <a:ln w="3938">
            <a:solidFill>
              <a:schemeClr val="tx1"/>
            </a:solidFill>
            <a:prstDash val="solid"/>
          </a:ln>
        </c:spPr>
        <c:txPr>
          <a:bodyPr rot="0" vert="horz"/>
          <a:lstStyle/>
          <a:p>
            <a:pPr>
              <a:defRPr sz="1736" b="0" i="0" u="none" strike="noStrike" baseline="0">
                <a:solidFill>
                  <a:schemeClr val="tx1"/>
                </a:solidFill>
                <a:latin typeface="Arial Narrow"/>
                <a:ea typeface="Arial Narrow"/>
                <a:cs typeface="Arial Narrow"/>
              </a:defRPr>
            </a:pPr>
            <a:endParaRPr lang="tr-TR"/>
          </a:p>
        </c:txPr>
        <c:crossAx val="1"/>
        <c:crosses val="autoZero"/>
        <c:auto val="1"/>
        <c:lblAlgn val="ctr"/>
        <c:lblOffset val="100"/>
        <c:tickLblSkip val="1"/>
        <c:tickMarkSkip val="1"/>
        <c:noMultiLvlLbl val="0"/>
      </c:catAx>
      <c:valAx>
        <c:axId val="1"/>
        <c:scaling>
          <c:orientation val="minMax"/>
        </c:scaling>
        <c:delete val="0"/>
        <c:axPos val="l"/>
        <c:majorGridlines>
          <c:spPr>
            <a:ln w="3938">
              <a:solidFill>
                <a:schemeClr val="tx1"/>
              </a:solidFill>
              <a:prstDash val="solid"/>
            </a:ln>
          </c:spPr>
        </c:majorGridlines>
        <c:numFmt formatCode="General" sourceLinked="1"/>
        <c:majorTickMark val="out"/>
        <c:minorTickMark val="none"/>
        <c:tickLblPos val="nextTo"/>
        <c:spPr>
          <a:ln w="3938">
            <a:solidFill>
              <a:schemeClr val="tx1"/>
            </a:solidFill>
            <a:prstDash val="solid"/>
          </a:ln>
        </c:spPr>
        <c:txPr>
          <a:bodyPr rot="0" vert="horz"/>
          <a:lstStyle/>
          <a:p>
            <a:pPr>
              <a:defRPr sz="1736" b="0" i="0" u="none" strike="noStrike" baseline="0">
                <a:solidFill>
                  <a:schemeClr val="tx1"/>
                </a:solidFill>
                <a:latin typeface="Arial Narrow"/>
                <a:ea typeface="Arial Narrow"/>
                <a:cs typeface="Arial Narrow"/>
              </a:defRPr>
            </a:pPr>
            <a:endParaRPr lang="tr-TR"/>
          </a:p>
        </c:txPr>
        <c:crossAx val="134484991"/>
        <c:crosses val="autoZero"/>
        <c:crossBetween val="between"/>
      </c:valAx>
      <c:spPr>
        <a:noFill/>
        <a:ln w="15752">
          <a:solidFill>
            <a:schemeClr val="tx1"/>
          </a:solidFill>
          <a:prstDash val="solid"/>
        </a:ln>
      </c:spPr>
    </c:plotArea>
    <c:plotVisOnly val="1"/>
    <c:dispBlanksAs val="gap"/>
    <c:showDLblsOverMax val="0"/>
  </c:chart>
  <c:spPr>
    <a:noFill/>
    <a:ln>
      <a:noFill/>
    </a:ln>
  </c:spPr>
  <c:txPr>
    <a:bodyPr/>
    <a:lstStyle/>
    <a:p>
      <a:pPr>
        <a:defRPr sz="2233" b="1" i="0" u="none" strike="noStrike" baseline="0">
          <a:solidFill>
            <a:schemeClr val="tx1"/>
          </a:solidFill>
          <a:latin typeface="Arial"/>
          <a:ea typeface="Arial"/>
          <a:cs typeface="Arial"/>
        </a:defRPr>
      </a:pPr>
      <a:endParaRPr lang="tr-T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6043956043956046E-2"/>
          <c:y val="5.4104477611940295E-2"/>
          <c:w val="0.93406593406593408"/>
          <c:h val="0.83395522388059706"/>
        </c:manualLayout>
      </c:layout>
      <c:barChart>
        <c:barDir val="col"/>
        <c:grouping val="clustered"/>
        <c:varyColors val="0"/>
        <c:ser>
          <c:idx val="0"/>
          <c:order val="0"/>
          <c:tx>
            <c:strRef>
              <c:f>Sheet1!$A$2</c:f>
              <c:strCache>
                <c:ptCount val="1"/>
              </c:strCache>
            </c:strRef>
          </c:tx>
          <c:spPr>
            <a:solidFill>
              <a:srgbClr val="FFFF00"/>
            </a:solidFill>
            <a:ln w="11271">
              <a:solidFill>
                <a:srgbClr val="000000"/>
              </a:solidFill>
              <a:prstDash val="solid"/>
            </a:ln>
          </c:spPr>
          <c:invertIfNegative val="0"/>
          <c:cat>
            <c:strRef>
              <c:f>Sheet1!$B$1:$L$1</c:f>
              <c:strCache>
                <c:ptCount val="11"/>
                <c:pt idx="0">
                  <c:v>0-15</c:v>
                </c:pt>
                <c:pt idx="1">
                  <c:v>16-30</c:v>
                </c:pt>
                <c:pt idx="2">
                  <c:v>31-45</c:v>
                </c:pt>
                <c:pt idx="3">
                  <c:v>46-60</c:v>
                </c:pt>
                <c:pt idx="4">
                  <c:v>61-75</c:v>
                </c:pt>
                <c:pt idx="5">
                  <c:v>76-90</c:v>
                </c:pt>
                <c:pt idx="6">
                  <c:v>91-105</c:v>
                </c:pt>
                <c:pt idx="7">
                  <c:v>106-120</c:v>
                </c:pt>
                <c:pt idx="8">
                  <c:v>121-135</c:v>
                </c:pt>
                <c:pt idx="9">
                  <c:v>136-150</c:v>
                </c:pt>
                <c:pt idx="10">
                  <c:v>&gt;150</c:v>
                </c:pt>
              </c:strCache>
            </c:strRef>
          </c:cat>
          <c:val>
            <c:numRef>
              <c:f>Sheet1!$B$2:$L$2</c:f>
              <c:numCache>
                <c:formatCode>General</c:formatCode>
                <c:ptCount val="11"/>
                <c:pt idx="0">
                  <c:v>1.5</c:v>
                </c:pt>
                <c:pt idx="1">
                  <c:v>14.1</c:v>
                </c:pt>
                <c:pt idx="2">
                  <c:v>27.7</c:v>
                </c:pt>
                <c:pt idx="3">
                  <c:v>9.5</c:v>
                </c:pt>
                <c:pt idx="4">
                  <c:v>9.5</c:v>
                </c:pt>
                <c:pt idx="5">
                  <c:v>7.5</c:v>
                </c:pt>
                <c:pt idx="6">
                  <c:v>4.5</c:v>
                </c:pt>
                <c:pt idx="7">
                  <c:v>2.5</c:v>
                </c:pt>
                <c:pt idx="8">
                  <c:v>3.5</c:v>
                </c:pt>
                <c:pt idx="9">
                  <c:v>6</c:v>
                </c:pt>
                <c:pt idx="10">
                  <c:v>13.1</c:v>
                </c:pt>
              </c:numCache>
            </c:numRef>
          </c:val>
          <c:extLst>
            <c:ext xmlns:c16="http://schemas.microsoft.com/office/drawing/2014/chart" uri="{C3380CC4-5D6E-409C-BE32-E72D297353CC}">
              <c16:uniqueId val="{00000000-63FD-4F67-90C8-9A98893C6EA5}"/>
            </c:ext>
          </c:extLst>
        </c:ser>
        <c:dLbls>
          <c:showLegendKey val="0"/>
          <c:showVal val="0"/>
          <c:showCatName val="0"/>
          <c:showSerName val="0"/>
          <c:showPercent val="0"/>
          <c:showBubbleSize val="0"/>
        </c:dLbls>
        <c:gapWidth val="150"/>
        <c:axId val="134486239"/>
        <c:axId val="1"/>
      </c:barChart>
      <c:catAx>
        <c:axId val="134486239"/>
        <c:scaling>
          <c:orientation val="minMax"/>
        </c:scaling>
        <c:delete val="0"/>
        <c:axPos val="b"/>
        <c:numFmt formatCode="General" sourceLinked="1"/>
        <c:majorTickMark val="out"/>
        <c:minorTickMark val="none"/>
        <c:tickLblPos val="nextTo"/>
        <c:spPr>
          <a:ln w="2818">
            <a:solidFill>
              <a:schemeClr val="tx1"/>
            </a:solidFill>
            <a:prstDash val="solid"/>
          </a:ln>
        </c:spPr>
        <c:txPr>
          <a:bodyPr rot="0" vert="horz"/>
          <a:lstStyle/>
          <a:p>
            <a:pPr>
              <a:defRPr sz="1420" b="0" i="0" u="none" strike="noStrike" baseline="0">
                <a:solidFill>
                  <a:srgbClr val="FFFFFF"/>
                </a:solidFill>
                <a:latin typeface="Arial Narrow"/>
                <a:ea typeface="Arial Narrow"/>
                <a:cs typeface="Arial Narrow"/>
              </a:defRPr>
            </a:pPr>
            <a:endParaRPr lang="tr-TR"/>
          </a:p>
        </c:txPr>
        <c:crossAx val="1"/>
        <c:crosses val="autoZero"/>
        <c:auto val="1"/>
        <c:lblAlgn val="ctr"/>
        <c:lblOffset val="100"/>
        <c:tickLblSkip val="1"/>
        <c:tickMarkSkip val="1"/>
        <c:noMultiLvlLbl val="0"/>
      </c:catAx>
      <c:valAx>
        <c:axId val="1"/>
        <c:scaling>
          <c:orientation val="minMax"/>
        </c:scaling>
        <c:delete val="0"/>
        <c:axPos val="l"/>
        <c:majorGridlines>
          <c:spPr>
            <a:ln w="2818">
              <a:solidFill>
                <a:schemeClr val="tx1"/>
              </a:solidFill>
              <a:prstDash val="solid"/>
            </a:ln>
          </c:spPr>
        </c:majorGridlines>
        <c:numFmt formatCode="General" sourceLinked="1"/>
        <c:majorTickMark val="out"/>
        <c:minorTickMark val="none"/>
        <c:tickLblPos val="nextTo"/>
        <c:spPr>
          <a:ln w="2818">
            <a:solidFill>
              <a:schemeClr val="tx1"/>
            </a:solidFill>
            <a:prstDash val="solid"/>
          </a:ln>
        </c:spPr>
        <c:txPr>
          <a:bodyPr rot="0" vert="horz"/>
          <a:lstStyle/>
          <a:p>
            <a:pPr>
              <a:defRPr sz="1420" b="0" i="0" u="none" strike="noStrike" baseline="0">
                <a:solidFill>
                  <a:srgbClr val="FFFFFF"/>
                </a:solidFill>
                <a:latin typeface="Arial Narrow"/>
                <a:ea typeface="Arial Narrow"/>
                <a:cs typeface="Arial Narrow"/>
              </a:defRPr>
            </a:pPr>
            <a:endParaRPr lang="tr-TR"/>
          </a:p>
        </c:txPr>
        <c:crossAx val="134486239"/>
        <c:crosses val="autoZero"/>
        <c:crossBetween val="between"/>
      </c:valAx>
      <c:spPr>
        <a:noFill/>
        <a:ln w="11271">
          <a:solidFill>
            <a:schemeClr val="tx1"/>
          </a:solidFill>
          <a:prstDash val="solid"/>
        </a:ln>
      </c:spPr>
    </c:plotArea>
    <c:plotVisOnly val="1"/>
    <c:dispBlanksAs val="gap"/>
    <c:showDLblsOverMax val="0"/>
  </c:chart>
  <c:spPr>
    <a:noFill/>
    <a:ln>
      <a:noFill/>
    </a:ln>
  </c:spPr>
  <c:txPr>
    <a:bodyPr/>
    <a:lstStyle/>
    <a:p>
      <a:pPr>
        <a:defRPr sz="1664" b="1" i="0" u="none" strike="noStrike" baseline="0">
          <a:solidFill>
            <a:schemeClr val="tx1"/>
          </a:solidFill>
          <a:latin typeface="Comic Sans MS"/>
          <a:ea typeface="Comic Sans MS"/>
          <a:cs typeface="Comic Sans MS"/>
        </a:defRPr>
      </a:pPr>
      <a:endParaRPr lang="tr-T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941176470588237"/>
          <c:y val="6.9716775599128547E-2"/>
          <c:w val="0.84941176470588231"/>
          <c:h val="0.71459694989106759"/>
        </c:manualLayout>
      </c:layout>
      <c:barChart>
        <c:barDir val="col"/>
        <c:grouping val="clustered"/>
        <c:varyColors val="0"/>
        <c:ser>
          <c:idx val="0"/>
          <c:order val="0"/>
          <c:tx>
            <c:strRef>
              <c:f>Sheet1!$A$2</c:f>
              <c:strCache>
                <c:ptCount val="1"/>
              </c:strCache>
            </c:strRef>
          </c:tx>
          <c:spPr>
            <a:solidFill>
              <a:schemeClr val="accent1"/>
            </a:solidFill>
            <a:ln w="14943">
              <a:solidFill>
                <a:srgbClr val="000000"/>
              </a:solidFill>
              <a:prstDash val="solid"/>
            </a:ln>
          </c:spPr>
          <c:invertIfNegative val="0"/>
          <c:cat>
            <c:strRef>
              <c:f>Sheet1!$B$1:$D$1</c:f>
              <c:strCache>
                <c:ptCount val="3"/>
                <c:pt idx="0">
                  <c:v>GnRH and MP</c:v>
                </c:pt>
                <c:pt idx="1">
                  <c:v>PGF2a and MP</c:v>
                </c:pt>
                <c:pt idx="2">
                  <c:v>MP</c:v>
                </c:pt>
              </c:strCache>
            </c:strRef>
          </c:cat>
          <c:val>
            <c:numRef>
              <c:f>Sheet1!$B$2:$D$2</c:f>
              <c:numCache>
                <c:formatCode>General</c:formatCode>
                <c:ptCount val="3"/>
                <c:pt idx="0">
                  <c:v>24</c:v>
                </c:pt>
                <c:pt idx="1">
                  <c:v>39</c:v>
                </c:pt>
                <c:pt idx="2">
                  <c:v>25</c:v>
                </c:pt>
              </c:numCache>
            </c:numRef>
          </c:val>
          <c:extLst>
            <c:ext xmlns:c16="http://schemas.microsoft.com/office/drawing/2014/chart" uri="{C3380CC4-5D6E-409C-BE32-E72D297353CC}">
              <c16:uniqueId val="{00000000-638A-4ECD-A36E-A48BEB959809}"/>
            </c:ext>
          </c:extLst>
        </c:ser>
        <c:dLbls>
          <c:showLegendKey val="0"/>
          <c:showVal val="0"/>
          <c:showCatName val="0"/>
          <c:showSerName val="0"/>
          <c:showPercent val="0"/>
          <c:showBubbleSize val="0"/>
        </c:dLbls>
        <c:gapWidth val="150"/>
        <c:axId val="134484991"/>
        <c:axId val="1"/>
      </c:barChart>
      <c:catAx>
        <c:axId val="134484991"/>
        <c:scaling>
          <c:orientation val="minMax"/>
        </c:scaling>
        <c:delete val="0"/>
        <c:axPos val="b"/>
        <c:numFmt formatCode="General" sourceLinked="1"/>
        <c:majorTickMark val="out"/>
        <c:minorTickMark val="none"/>
        <c:tickLblPos val="nextTo"/>
        <c:spPr>
          <a:ln w="3736">
            <a:solidFill>
              <a:schemeClr val="tx1"/>
            </a:solidFill>
            <a:prstDash val="solid"/>
          </a:ln>
        </c:spPr>
        <c:txPr>
          <a:bodyPr rot="0" vert="horz"/>
          <a:lstStyle/>
          <a:p>
            <a:pPr>
              <a:defRPr sz="2118" b="0" i="0" u="none" strike="noStrike" baseline="0">
                <a:solidFill>
                  <a:schemeClr val="tx1"/>
                </a:solidFill>
                <a:latin typeface="Arial Narrow"/>
                <a:ea typeface="Arial Narrow"/>
                <a:cs typeface="Arial Narrow"/>
              </a:defRPr>
            </a:pPr>
            <a:endParaRPr lang="tr-TR"/>
          </a:p>
        </c:txPr>
        <c:crossAx val="1"/>
        <c:crosses val="autoZero"/>
        <c:auto val="1"/>
        <c:lblAlgn val="ctr"/>
        <c:lblOffset val="100"/>
        <c:tickLblSkip val="1"/>
        <c:tickMarkSkip val="1"/>
        <c:noMultiLvlLbl val="0"/>
      </c:catAx>
      <c:valAx>
        <c:axId val="1"/>
        <c:scaling>
          <c:orientation val="minMax"/>
          <c:max val="40"/>
        </c:scaling>
        <c:delete val="0"/>
        <c:axPos val="l"/>
        <c:majorGridlines>
          <c:spPr>
            <a:ln w="3736">
              <a:solidFill>
                <a:schemeClr val="tx1"/>
              </a:solidFill>
              <a:prstDash val="solid"/>
            </a:ln>
          </c:spPr>
        </c:majorGridlines>
        <c:numFmt formatCode="General" sourceLinked="1"/>
        <c:majorTickMark val="out"/>
        <c:minorTickMark val="none"/>
        <c:tickLblPos val="nextTo"/>
        <c:spPr>
          <a:ln w="3736">
            <a:solidFill>
              <a:schemeClr val="tx1"/>
            </a:solidFill>
            <a:prstDash val="solid"/>
          </a:ln>
        </c:spPr>
        <c:txPr>
          <a:bodyPr rot="0" vert="horz"/>
          <a:lstStyle/>
          <a:p>
            <a:pPr>
              <a:defRPr sz="2118" b="0" i="0" u="none" strike="noStrike" baseline="0">
                <a:solidFill>
                  <a:schemeClr val="tx1"/>
                </a:solidFill>
                <a:latin typeface="Arial Narrow"/>
                <a:ea typeface="Arial Narrow"/>
                <a:cs typeface="Arial Narrow"/>
              </a:defRPr>
            </a:pPr>
            <a:endParaRPr lang="tr-TR"/>
          </a:p>
        </c:txPr>
        <c:crossAx val="134484991"/>
        <c:crosses val="autoZero"/>
        <c:crossBetween val="between"/>
      </c:valAx>
      <c:spPr>
        <a:noFill/>
        <a:ln w="14943">
          <a:solidFill>
            <a:schemeClr val="tx1"/>
          </a:solidFill>
          <a:prstDash val="solid"/>
        </a:ln>
      </c:spPr>
    </c:plotArea>
    <c:plotVisOnly val="1"/>
    <c:dispBlanksAs val="gap"/>
    <c:showDLblsOverMax val="0"/>
  </c:chart>
  <c:spPr>
    <a:noFill/>
    <a:ln>
      <a:noFill/>
    </a:ln>
  </c:spPr>
  <c:txPr>
    <a:bodyPr/>
    <a:lstStyle/>
    <a:p>
      <a:pPr>
        <a:defRPr sz="2118" b="1" i="0" u="none" strike="noStrike" baseline="0">
          <a:solidFill>
            <a:schemeClr val="tx1"/>
          </a:solidFill>
          <a:latin typeface="Arial Narrow"/>
          <a:ea typeface="Arial Narrow"/>
          <a:cs typeface="Arial Narrow"/>
        </a:defRPr>
      </a:pPr>
      <a:endParaRPr lang="tr-T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941176470588237"/>
          <c:y val="6.9716775599128547E-2"/>
          <c:w val="0.84941176470588231"/>
          <c:h val="0.78213507625272327"/>
        </c:manualLayout>
      </c:layout>
      <c:barChart>
        <c:barDir val="col"/>
        <c:grouping val="clustered"/>
        <c:varyColors val="0"/>
        <c:ser>
          <c:idx val="0"/>
          <c:order val="0"/>
          <c:tx>
            <c:strRef>
              <c:f>Sheet1!$A$2</c:f>
              <c:strCache>
                <c:ptCount val="1"/>
              </c:strCache>
            </c:strRef>
          </c:tx>
          <c:spPr>
            <a:solidFill>
              <a:srgbClr val="FFFF00"/>
            </a:solidFill>
            <a:ln w="14943">
              <a:solidFill>
                <a:srgbClr val="000000"/>
              </a:solidFill>
              <a:prstDash val="solid"/>
            </a:ln>
          </c:spPr>
          <c:invertIfNegative val="0"/>
          <c:cat>
            <c:strRef>
              <c:f>Sheet1!$B$1:$D$1</c:f>
              <c:strCache>
                <c:ptCount val="2"/>
                <c:pt idx="0">
                  <c:v>PGF2a and MP</c:v>
                </c:pt>
                <c:pt idx="1">
                  <c:v>MP</c:v>
                </c:pt>
              </c:strCache>
            </c:strRef>
          </c:cat>
          <c:val>
            <c:numRef>
              <c:f>Sheet1!$B$2:$D$2</c:f>
              <c:numCache>
                <c:formatCode>General</c:formatCode>
                <c:ptCount val="2"/>
                <c:pt idx="0">
                  <c:v>31</c:v>
                </c:pt>
                <c:pt idx="1">
                  <c:v>30</c:v>
                </c:pt>
              </c:numCache>
            </c:numRef>
          </c:val>
          <c:extLst>
            <c:ext xmlns:c16="http://schemas.microsoft.com/office/drawing/2014/chart" uri="{C3380CC4-5D6E-409C-BE32-E72D297353CC}">
              <c16:uniqueId val="{00000000-2618-40D4-ACB8-D57271B98141}"/>
            </c:ext>
          </c:extLst>
        </c:ser>
        <c:dLbls>
          <c:showLegendKey val="0"/>
          <c:showVal val="0"/>
          <c:showCatName val="0"/>
          <c:showSerName val="0"/>
          <c:showPercent val="0"/>
          <c:showBubbleSize val="0"/>
        </c:dLbls>
        <c:gapWidth val="150"/>
        <c:axId val="134484575"/>
        <c:axId val="1"/>
      </c:barChart>
      <c:catAx>
        <c:axId val="134484575"/>
        <c:scaling>
          <c:orientation val="minMax"/>
        </c:scaling>
        <c:delete val="0"/>
        <c:axPos val="b"/>
        <c:numFmt formatCode="General" sourceLinked="1"/>
        <c:majorTickMark val="out"/>
        <c:minorTickMark val="none"/>
        <c:tickLblPos val="nextTo"/>
        <c:spPr>
          <a:ln w="3736">
            <a:solidFill>
              <a:schemeClr val="tx1"/>
            </a:solidFill>
            <a:prstDash val="solid"/>
          </a:ln>
        </c:spPr>
        <c:txPr>
          <a:bodyPr rot="0" vert="horz"/>
          <a:lstStyle/>
          <a:p>
            <a:pPr>
              <a:defRPr sz="2118" b="0" i="0" u="none" strike="noStrike" baseline="0">
                <a:solidFill>
                  <a:schemeClr val="tx1"/>
                </a:solidFill>
                <a:latin typeface="Arial Narrow"/>
                <a:ea typeface="Arial Narrow"/>
                <a:cs typeface="Arial Narrow"/>
              </a:defRPr>
            </a:pPr>
            <a:endParaRPr lang="tr-TR"/>
          </a:p>
        </c:txPr>
        <c:crossAx val="1"/>
        <c:crosses val="autoZero"/>
        <c:auto val="1"/>
        <c:lblAlgn val="ctr"/>
        <c:lblOffset val="100"/>
        <c:tickLblSkip val="1"/>
        <c:tickMarkSkip val="1"/>
        <c:noMultiLvlLbl val="0"/>
      </c:catAx>
      <c:valAx>
        <c:axId val="1"/>
        <c:scaling>
          <c:orientation val="minMax"/>
          <c:max val="34"/>
          <c:min val="20"/>
        </c:scaling>
        <c:delete val="0"/>
        <c:axPos val="l"/>
        <c:majorGridlines>
          <c:spPr>
            <a:ln w="3736">
              <a:solidFill>
                <a:schemeClr val="tx1"/>
              </a:solidFill>
              <a:prstDash val="solid"/>
            </a:ln>
          </c:spPr>
        </c:majorGridlines>
        <c:numFmt formatCode="General" sourceLinked="1"/>
        <c:majorTickMark val="out"/>
        <c:minorTickMark val="none"/>
        <c:tickLblPos val="nextTo"/>
        <c:spPr>
          <a:ln w="3736">
            <a:solidFill>
              <a:schemeClr val="tx1"/>
            </a:solidFill>
            <a:prstDash val="solid"/>
          </a:ln>
        </c:spPr>
        <c:txPr>
          <a:bodyPr rot="0" vert="horz"/>
          <a:lstStyle/>
          <a:p>
            <a:pPr>
              <a:defRPr sz="2118" b="0" i="0" u="none" strike="noStrike" baseline="0">
                <a:solidFill>
                  <a:schemeClr val="tx1"/>
                </a:solidFill>
                <a:latin typeface="Arial Narrow"/>
                <a:ea typeface="Arial Narrow"/>
                <a:cs typeface="Arial Narrow"/>
              </a:defRPr>
            </a:pPr>
            <a:endParaRPr lang="tr-TR"/>
          </a:p>
        </c:txPr>
        <c:crossAx val="134484575"/>
        <c:crosses val="autoZero"/>
        <c:crossBetween val="between"/>
        <c:majorUnit val="2"/>
      </c:valAx>
      <c:spPr>
        <a:noFill/>
        <a:ln w="14943">
          <a:solidFill>
            <a:schemeClr val="tx1"/>
          </a:solidFill>
          <a:prstDash val="solid"/>
        </a:ln>
      </c:spPr>
    </c:plotArea>
    <c:plotVisOnly val="1"/>
    <c:dispBlanksAs val="gap"/>
    <c:showDLblsOverMax val="0"/>
  </c:chart>
  <c:spPr>
    <a:noFill/>
    <a:ln>
      <a:noFill/>
    </a:ln>
  </c:spPr>
  <c:txPr>
    <a:bodyPr/>
    <a:lstStyle/>
    <a:p>
      <a:pPr>
        <a:defRPr sz="2118" b="1" i="0" u="none" strike="noStrike" baseline="0">
          <a:solidFill>
            <a:schemeClr val="tx1"/>
          </a:solidFill>
          <a:latin typeface="Arial Narrow"/>
          <a:ea typeface="Arial Narrow"/>
          <a:cs typeface="Arial Narrow"/>
        </a:defRPr>
      </a:pPr>
      <a:endParaRPr lang="tr-T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
          <c:y val="8.3932853717026384E-2"/>
          <c:w val="0.88571428571428568"/>
          <c:h val="0.73621103117505993"/>
        </c:manualLayout>
      </c:layout>
      <c:barChart>
        <c:barDir val="col"/>
        <c:grouping val="clustered"/>
        <c:varyColors val="0"/>
        <c:ser>
          <c:idx val="0"/>
          <c:order val="0"/>
          <c:tx>
            <c:strRef>
              <c:f>Sheet1!$A$2</c:f>
              <c:strCache>
                <c:ptCount val="1"/>
                <c:pt idx="0">
                  <c:v>Est</c:v>
                </c:pt>
              </c:strCache>
            </c:strRef>
          </c:tx>
          <c:spPr>
            <a:solidFill>
              <a:srgbClr val="000080"/>
            </a:solidFill>
            <a:ln w="14813">
              <a:solidFill>
                <a:srgbClr val="000000"/>
              </a:solidFill>
              <a:prstDash val="solid"/>
            </a:ln>
          </c:spPr>
          <c:invertIfNegative val="0"/>
          <c:dPt>
            <c:idx val="8"/>
            <c:invertIfNegative val="0"/>
            <c:bubble3D val="0"/>
            <c:spPr>
              <a:solidFill>
                <a:srgbClr val="FFFF00"/>
              </a:solidFill>
              <a:ln w="14813">
                <a:solidFill>
                  <a:srgbClr val="000000"/>
                </a:solidFill>
                <a:prstDash val="solid"/>
              </a:ln>
            </c:spPr>
            <c:extLst>
              <c:ext xmlns:c16="http://schemas.microsoft.com/office/drawing/2014/chart" uri="{C3380CC4-5D6E-409C-BE32-E72D297353CC}">
                <c16:uniqueId val="{00000000-9AC7-4E67-99B5-692C04125693}"/>
              </c:ext>
            </c:extLst>
          </c:dPt>
          <c:cat>
            <c:strRef>
              <c:f>Sheet1!$B$1:$J$1</c:f>
              <c:strCache>
                <c:ptCount val="9"/>
                <c:pt idx="0">
                  <c:v>1</c:v>
                </c:pt>
                <c:pt idx="1">
                  <c:v>2</c:v>
                </c:pt>
                <c:pt idx="2">
                  <c:v>3</c:v>
                </c:pt>
                <c:pt idx="3">
                  <c:v>4</c:v>
                </c:pt>
                <c:pt idx="4">
                  <c:v>5</c:v>
                </c:pt>
                <c:pt idx="5">
                  <c:v>6</c:v>
                </c:pt>
                <c:pt idx="6">
                  <c:v>7</c:v>
                </c:pt>
                <c:pt idx="7">
                  <c:v>8</c:v>
                </c:pt>
                <c:pt idx="8">
                  <c:v>Total</c:v>
                </c:pt>
              </c:strCache>
            </c:strRef>
          </c:cat>
          <c:val>
            <c:numRef>
              <c:f>Sheet1!$B$2:$J$2</c:f>
              <c:numCache>
                <c:formatCode>General</c:formatCode>
                <c:ptCount val="9"/>
                <c:pt idx="0">
                  <c:v>24</c:v>
                </c:pt>
                <c:pt idx="1">
                  <c:v>3</c:v>
                </c:pt>
                <c:pt idx="2">
                  <c:v>27</c:v>
                </c:pt>
                <c:pt idx="3">
                  <c:v>20</c:v>
                </c:pt>
                <c:pt idx="4">
                  <c:v>17</c:v>
                </c:pt>
                <c:pt idx="5">
                  <c:v>18</c:v>
                </c:pt>
                <c:pt idx="6">
                  <c:v>16</c:v>
                </c:pt>
                <c:pt idx="7">
                  <c:v>21</c:v>
                </c:pt>
                <c:pt idx="8">
                  <c:v>17</c:v>
                </c:pt>
              </c:numCache>
            </c:numRef>
          </c:val>
          <c:extLst>
            <c:ext xmlns:c16="http://schemas.microsoft.com/office/drawing/2014/chart" uri="{C3380CC4-5D6E-409C-BE32-E72D297353CC}">
              <c16:uniqueId val="{00000001-9AC7-4E67-99B5-692C04125693}"/>
            </c:ext>
          </c:extLst>
        </c:ser>
        <c:dLbls>
          <c:showLegendKey val="0"/>
          <c:showVal val="0"/>
          <c:showCatName val="0"/>
          <c:showSerName val="0"/>
          <c:showPercent val="0"/>
          <c:showBubbleSize val="0"/>
        </c:dLbls>
        <c:gapWidth val="150"/>
        <c:axId val="134486239"/>
        <c:axId val="1"/>
      </c:barChart>
      <c:catAx>
        <c:axId val="134486239"/>
        <c:scaling>
          <c:orientation val="minMax"/>
        </c:scaling>
        <c:delete val="0"/>
        <c:axPos val="b"/>
        <c:numFmt formatCode="General" sourceLinked="1"/>
        <c:majorTickMark val="out"/>
        <c:minorTickMark val="none"/>
        <c:tickLblPos val="nextTo"/>
        <c:spPr>
          <a:ln w="3703">
            <a:solidFill>
              <a:schemeClr val="tx1"/>
            </a:solidFill>
            <a:prstDash val="solid"/>
          </a:ln>
        </c:spPr>
        <c:txPr>
          <a:bodyPr rot="0" vert="horz"/>
          <a:lstStyle/>
          <a:p>
            <a:pPr>
              <a:defRPr sz="2566" b="0" i="0" u="none" strike="noStrike" baseline="0">
                <a:solidFill>
                  <a:schemeClr val="tx1"/>
                </a:solidFill>
                <a:latin typeface="Arial Narrow"/>
                <a:ea typeface="Arial Narrow"/>
                <a:cs typeface="Arial Narrow"/>
              </a:defRPr>
            </a:pPr>
            <a:endParaRPr lang="tr-TR"/>
          </a:p>
        </c:txPr>
        <c:crossAx val="1"/>
        <c:crosses val="autoZero"/>
        <c:auto val="1"/>
        <c:lblAlgn val="ctr"/>
        <c:lblOffset val="100"/>
        <c:tickLblSkip val="1"/>
        <c:tickMarkSkip val="1"/>
        <c:noMultiLvlLbl val="0"/>
      </c:catAx>
      <c:valAx>
        <c:axId val="1"/>
        <c:scaling>
          <c:orientation val="minMax"/>
        </c:scaling>
        <c:delete val="0"/>
        <c:axPos val="l"/>
        <c:majorGridlines>
          <c:spPr>
            <a:ln w="3703">
              <a:solidFill>
                <a:schemeClr val="tx1"/>
              </a:solidFill>
              <a:prstDash val="solid"/>
            </a:ln>
          </c:spPr>
        </c:majorGridlines>
        <c:numFmt formatCode="General" sourceLinked="1"/>
        <c:majorTickMark val="out"/>
        <c:minorTickMark val="none"/>
        <c:tickLblPos val="nextTo"/>
        <c:spPr>
          <a:ln w="3703">
            <a:solidFill>
              <a:schemeClr val="tx1"/>
            </a:solidFill>
            <a:prstDash val="solid"/>
          </a:ln>
        </c:spPr>
        <c:txPr>
          <a:bodyPr rot="0" vert="horz"/>
          <a:lstStyle/>
          <a:p>
            <a:pPr>
              <a:defRPr sz="2566" b="0" i="0" u="none" strike="noStrike" baseline="0">
                <a:solidFill>
                  <a:schemeClr val="tx1"/>
                </a:solidFill>
                <a:latin typeface="Arial Narrow"/>
                <a:ea typeface="Arial Narrow"/>
                <a:cs typeface="Arial Narrow"/>
              </a:defRPr>
            </a:pPr>
            <a:endParaRPr lang="tr-TR"/>
          </a:p>
        </c:txPr>
        <c:crossAx val="134486239"/>
        <c:crosses val="autoZero"/>
        <c:crossBetween val="between"/>
      </c:valAx>
      <c:spPr>
        <a:solidFill>
          <a:srgbClr val="C0C0C0"/>
        </a:solidFill>
        <a:ln w="14813">
          <a:solidFill>
            <a:schemeClr val="tx1"/>
          </a:solidFill>
          <a:prstDash val="solid"/>
        </a:ln>
      </c:spPr>
    </c:plotArea>
    <c:plotVisOnly val="1"/>
    <c:dispBlanksAs val="gap"/>
    <c:showDLblsOverMax val="0"/>
  </c:chart>
  <c:spPr>
    <a:noFill/>
    <a:ln>
      <a:noFill/>
    </a:ln>
  </c:spPr>
  <c:txPr>
    <a:bodyPr/>
    <a:lstStyle/>
    <a:p>
      <a:pPr>
        <a:defRPr sz="2100" b="1" i="0" u="none" strike="noStrike" baseline="0">
          <a:solidFill>
            <a:schemeClr val="tx1"/>
          </a:solidFill>
          <a:latin typeface="Arial Narrow"/>
          <a:ea typeface="Arial Narrow"/>
          <a:cs typeface="Arial Narrow"/>
        </a:defRPr>
      </a:pPr>
      <a:endParaRPr lang="tr-TR"/>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fr-BE"/>
          </a:p>
        </p:txBody>
      </p:sp>
      <p:sp>
        <p:nvSpPr>
          <p:cNvPr id="12595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fr-BE"/>
          </a:p>
        </p:txBody>
      </p:sp>
      <p:sp>
        <p:nvSpPr>
          <p:cNvPr id="12595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fr-BE"/>
          </a:p>
        </p:txBody>
      </p:sp>
      <p:sp>
        <p:nvSpPr>
          <p:cNvPr id="12595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D382F280-5750-484D-B543-7B8513234504}" type="slidenum">
              <a:rPr lang="fr-BE" altLang="tr-TR"/>
              <a:pPr/>
              <a:t>‹#›</a:t>
            </a:fld>
            <a:endParaRPr lang="fr-BE" alt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fr-FR"/>
          </a:p>
        </p:txBody>
      </p:sp>
      <p:sp>
        <p:nvSpPr>
          <p:cNvPr id="307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fr-FR"/>
          </a:p>
        </p:txBody>
      </p:sp>
      <p:sp>
        <p:nvSpPr>
          <p:cNvPr id="102404"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307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fr-FR"/>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1A5CD9A2-B744-4564-943B-F8D0D2203DFF}" type="slidenum">
              <a:rPr lang="fr-FR" altLang="tr-TR"/>
              <a:pPr/>
              <a:t>‹#›</a:t>
            </a:fld>
            <a:endParaRPr lang="fr-FR" alt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46CDF20C-7B1F-4FA8-A214-7C78B947204E}" type="slidenum">
              <a:rPr lang="fr-FR" altLang="tr-TR" sz="1200"/>
              <a:pPr/>
              <a:t>35</a:t>
            </a:fld>
            <a:endParaRPr lang="fr-FR" altLang="tr-TR" sz="1200"/>
          </a:p>
        </p:txBody>
      </p:sp>
      <p:sp>
        <p:nvSpPr>
          <p:cNvPr id="103427" name="Rectangle 2"/>
          <p:cNvSpPr>
            <a:spLocks noChangeArrowheads="1" noTextEdit="1"/>
          </p:cNvSpPr>
          <p:nvPr>
            <p:ph type="sldImg"/>
          </p:nvPr>
        </p:nvSpPr>
        <p:spPr>
          <a:xfrm>
            <a:off x="1363663" y="850900"/>
            <a:ext cx="4132262" cy="3098800"/>
          </a:xfrm>
          <a:ln w="12700" cap="flat">
            <a:solidFill>
              <a:schemeClr val="tx1"/>
            </a:solidFill>
          </a:ln>
        </p:spPr>
      </p:sp>
      <p:sp>
        <p:nvSpPr>
          <p:cNvPr id="103428" name="Rectangle 3"/>
          <p:cNvSpPr>
            <a:spLocks noGrp="1" noChangeArrowheads="1"/>
          </p:cNvSpPr>
          <p:nvPr>
            <p:ph type="body" idx="1"/>
          </p:nvPr>
        </p:nvSpPr>
        <p:spPr>
          <a:xfrm>
            <a:off x="914400" y="4348163"/>
            <a:ext cx="5029200" cy="3721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endParaRPr lang="fr-BE" alt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A737ED51-7D30-47BE-98C4-99984E8CFA6D}" type="slidenum">
              <a:rPr lang="fr-FR" altLang="tr-TR" sz="1200"/>
              <a:pPr/>
              <a:t>66</a:t>
            </a:fld>
            <a:endParaRPr lang="fr-FR" altLang="tr-TR" sz="1200"/>
          </a:p>
        </p:txBody>
      </p:sp>
      <p:sp>
        <p:nvSpPr>
          <p:cNvPr id="112643" name="Rectangle 2"/>
          <p:cNvSpPr>
            <a:spLocks noChangeArrowheads="1" noTextEdit="1"/>
          </p:cNvSpPr>
          <p:nvPr>
            <p:ph type="sldImg"/>
          </p:nvPr>
        </p:nvSpPr>
        <p:spPr>
          <a:ln/>
        </p:spPr>
      </p:sp>
      <p:sp>
        <p:nvSpPr>
          <p:cNvPr id="112644"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BE" altLang="tr-TR" smtClean="0"/>
              <a:t>Typically, the follicular growth can be divided into, three phases, each of them being observed in different moments of reprdiction ife.</a:t>
            </a:r>
          </a:p>
          <a:p>
            <a:r>
              <a:rPr lang="fr-BE" altLang="tr-TR" smtClean="0"/>
              <a:t>The recruitment phase is observed before puberty and during the first weeks of potspartum period. The future growing follicle is recruted into the follicle reserve.</a:t>
            </a:r>
          </a:p>
          <a:p>
            <a:r>
              <a:rPr lang="fr-BE" altLang="tr-TR" smtClean="0"/>
              <a:t>Being recruted, several follicles begin their growth.  Such follicular growth is observed at puberty, during the last post-partum period or during pregnancy. </a:t>
            </a:r>
          </a:p>
          <a:p>
            <a:r>
              <a:rPr lang="fr-BE" altLang="tr-TR" smtClean="0"/>
              <a:t>The last phase called preovulatory phase is the most important. It’s observed during the reproduction period. The dominnat follicle achieves his growth during this phase. Normally, this phase ends by ovulation.</a:t>
            </a:r>
            <a:endParaRPr lang="fr-FR" alt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67CA000C-A021-47DC-960F-AA59BFA9BCE5}" type="slidenum">
              <a:rPr lang="fr-FR" altLang="tr-TR" sz="1200"/>
              <a:pPr/>
              <a:t>67</a:t>
            </a:fld>
            <a:endParaRPr lang="fr-FR" altLang="tr-TR" sz="1200"/>
          </a:p>
        </p:txBody>
      </p:sp>
      <p:sp>
        <p:nvSpPr>
          <p:cNvPr id="113667" name="Rectangle 2"/>
          <p:cNvSpPr>
            <a:spLocks noChangeArrowheads="1" noTextEdit="1"/>
          </p:cNvSpPr>
          <p:nvPr>
            <p:ph type="sldImg"/>
          </p:nvPr>
        </p:nvSpPr>
        <p:spPr>
          <a:ln/>
        </p:spPr>
      </p:sp>
      <p:sp>
        <p:nvSpPr>
          <p:cNvPr id="113668"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BE" altLang="tr-TR" smtClean="0"/>
              <a:t>A cyst is the sign of an abnormal follicular growth.</a:t>
            </a:r>
          </a:p>
          <a:p>
            <a:r>
              <a:rPr lang="fr-BE" altLang="tr-TR" smtClean="0"/>
              <a:t>Normally an ovaryu contains different groups of follicles.</a:t>
            </a:r>
          </a:p>
          <a:p>
            <a:r>
              <a:rPr lang="fr-BE" altLang="tr-TR" smtClean="0"/>
              <a:t>The first is the follicles reserve.</a:t>
            </a:r>
          </a:p>
          <a:p>
            <a:r>
              <a:rPr lang="fr-BE" altLang="tr-TR" smtClean="0"/>
              <a:t>The second group is the recruted follicles.</a:t>
            </a:r>
          </a:p>
          <a:p>
            <a:r>
              <a:rPr lang="fr-BE" altLang="tr-TR" smtClean="0"/>
              <a:t>The third is formed by the selcted follicles.</a:t>
            </a:r>
          </a:p>
          <a:p>
            <a:r>
              <a:rPr lang="fr-BE" altLang="tr-TR" smtClean="0"/>
              <a:t>The fourth is the dominant follicle. At this time the follicle can continue his growth or undegoes atresia.</a:t>
            </a:r>
          </a:p>
          <a:p>
            <a:r>
              <a:rPr lang="fr-BE" altLang="tr-TR" smtClean="0"/>
              <a:t>The last one is the preovulatory follicle. Normally this follicle undergoes ovulation. If it’s not the case, the follicle can continue to growth and becomes cystic. The follicular cyst can be transformed later in a luteinized cyst.</a:t>
            </a:r>
          </a:p>
          <a:p>
            <a:r>
              <a:rPr lang="fr-BE" altLang="tr-TR" smtClean="0"/>
              <a:t>Three main evolutions can be observed : atresia, ovulation and cysts. Atresia concerns most of the follicles.</a:t>
            </a:r>
          </a:p>
          <a:p>
            <a:endParaRPr lang="fr-FR" altLang="tr-T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F86C81AB-1833-4BBD-8C54-B01E25C4A59C}" type="slidenum">
              <a:rPr lang="fr-FR" altLang="tr-TR" sz="1200"/>
              <a:pPr/>
              <a:t>68</a:t>
            </a:fld>
            <a:endParaRPr lang="fr-FR" altLang="tr-TR" sz="1200"/>
          </a:p>
        </p:txBody>
      </p:sp>
      <p:sp>
        <p:nvSpPr>
          <p:cNvPr id="114691" name="Rectangle 2"/>
          <p:cNvSpPr>
            <a:spLocks noChangeArrowheads="1" noTextEdit="1"/>
          </p:cNvSpPr>
          <p:nvPr>
            <p:ph type="sldImg"/>
          </p:nvPr>
        </p:nvSpPr>
        <p:spPr>
          <a:ln/>
        </p:spPr>
      </p:sp>
      <p:sp>
        <p:nvSpPr>
          <p:cNvPr id="114692"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BE" altLang="tr-TR" smtClean="0"/>
              <a:t>How to diagnose a cyst.</a:t>
            </a:r>
          </a:p>
          <a:p>
            <a:r>
              <a:rPr lang="fr-BE" altLang="tr-TR" smtClean="0"/>
              <a:t>Normally, in cycle animals a corpus luteum is present on the ovaries.</a:t>
            </a:r>
          </a:p>
          <a:p>
            <a:r>
              <a:rPr lang="fr-BE" altLang="tr-TR" smtClean="0"/>
              <a:t>Moreover for the follicle, the time of dominance is between 5 and 6 days.</a:t>
            </a:r>
          </a:p>
          <a:p>
            <a:r>
              <a:rPr lang="fr-BE" altLang="tr-TR" smtClean="0"/>
              <a:t>Finally, ovulation can appear in the cow when the diameter is beween 13 and 19 mm.</a:t>
            </a:r>
          </a:p>
          <a:p>
            <a:r>
              <a:rPr lang="fr-BE" altLang="tr-TR" smtClean="0"/>
              <a:t>So the diagnosis of a cyst is based on the indentification of any structure with a diameter larger than 20 to 24 mm during more than 5 to 6 days in absence of any corpus luteum. </a:t>
            </a:r>
            <a:endParaRPr lang="fr-FR" altLang="tr-T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4045F908-DDBB-4E54-84A4-52795A81B948}" type="slidenum">
              <a:rPr lang="fr-FR" altLang="tr-TR" sz="1200"/>
              <a:pPr/>
              <a:t>70</a:t>
            </a:fld>
            <a:endParaRPr lang="fr-FR" altLang="tr-TR" sz="1200"/>
          </a:p>
        </p:txBody>
      </p:sp>
      <p:sp>
        <p:nvSpPr>
          <p:cNvPr id="115715" name="Rectangle 2"/>
          <p:cNvSpPr>
            <a:spLocks noChangeArrowheads="1" noTextEdit="1"/>
          </p:cNvSpPr>
          <p:nvPr>
            <p:ph type="sldImg"/>
          </p:nvPr>
        </p:nvSpPr>
        <p:spPr>
          <a:ln/>
        </p:spPr>
      </p:sp>
      <p:sp>
        <p:nvSpPr>
          <p:cNvPr id="115716"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BE" altLang="tr-TR" smtClean="0"/>
              <a:t>According to different studies frquency of ovarian cysts is between 5 and 16 %.</a:t>
            </a:r>
          </a:p>
          <a:p>
            <a:r>
              <a:rPr lang="fr-BE" altLang="tr-TR" smtClean="0"/>
              <a:t>Performed on several thousand of dairy and beef cows, we have observed a quite lower frequency of cysts in the beef than in the dairy cows.</a:t>
            </a:r>
            <a:endParaRPr lang="fr-FR" altLang="tr-T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57ED38FC-B804-41CC-8BDB-B4D4FFAFFB97}" type="slidenum">
              <a:rPr lang="fr-FR" altLang="tr-TR" sz="1200"/>
              <a:pPr/>
              <a:t>71</a:t>
            </a:fld>
            <a:endParaRPr lang="fr-FR" altLang="tr-TR" sz="1200"/>
          </a:p>
        </p:txBody>
      </p:sp>
      <p:sp>
        <p:nvSpPr>
          <p:cNvPr id="116739" name="Rectangle 2"/>
          <p:cNvSpPr>
            <a:spLocks noChangeArrowheads="1" noTextEdit="1"/>
          </p:cNvSpPr>
          <p:nvPr>
            <p:ph type="sldImg"/>
          </p:nvPr>
        </p:nvSpPr>
        <p:spPr>
          <a:ln/>
        </p:spPr>
      </p:sp>
      <p:sp>
        <p:nvSpPr>
          <p:cNvPr id="116740"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BE" altLang="tr-TR" smtClean="0"/>
              <a:t>Considering studies with huge numbers of cows, the frquency of cysts is between 7 and 12 %.  Also, we can consider that at the herd level, the threshold value can be 10 %.</a:t>
            </a:r>
            <a:endParaRPr lang="fr-FR" altLang="tr-T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22A0C585-7A79-4827-BF04-80648FDBC650}" type="slidenum">
              <a:rPr lang="fr-FR" altLang="tr-TR" sz="1200"/>
              <a:pPr/>
              <a:t>81</a:t>
            </a:fld>
            <a:endParaRPr lang="fr-FR" altLang="tr-TR" sz="1200"/>
          </a:p>
        </p:txBody>
      </p:sp>
      <p:sp>
        <p:nvSpPr>
          <p:cNvPr id="117763" name="Rectangle 2"/>
          <p:cNvSpPr>
            <a:spLocks noChangeArrowheads="1" noTextEdit="1"/>
          </p:cNvSpPr>
          <p:nvPr>
            <p:ph type="sldImg"/>
          </p:nvPr>
        </p:nvSpPr>
        <p:spPr>
          <a:ln/>
        </p:spPr>
      </p:sp>
      <p:sp>
        <p:nvSpPr>
          <p:cNvPr id="117764"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BE" altLang="tr-TR" smtClean="0"/>
              <a:t>The understanding of hormonal etiopathogeny of ovarian cysts results from many research. </a:t>
            </a:r>
          </a:p>
          <a:p>
            <a:r>
              <a:rPr lang="fr-BE" altLang="tr-TR" smtClean="0"/>
              <a:t>Basically, a cyst result from an alteration of the hypothalamic-hypophyseal control.</a:t>
            </a:r>
          </a:p>
          <a:p>
            <a:r>
              <a:rPr lang="fr-BE" altLang="tr-TR" smtClean="0"/>
              <a:t>The coexistence of a follicular wave with a low progesterone concentration stimulates the LH tonic secretion. </a:t>
            </a:r>
          </a:p>
          <a:p>
            <a:r>
              <a:rPr lang="fr-BE" altLang="tr-TR" smtClean="0"/>
              <a:t>Such LH promote the growth of the follicle.</a:t>
            </a:r>
          </a:p>
          <a:p>
            <a:r>
              <a:rPr lang="fr-BE" altLang="tr-TR" smtClean="0"/>
              <a:t>The synthesis of ostradiol and inhibine by this follicle are increased.</a:t>
            </a:r>
          </a:p>
          <a:p>
            <a:r>
              <a:rPr lang="fr-BE" altLang="tr-TR" smtClean="0"/>
              <a:t>The low progesterone concentration reenforced the negative effect of oestradiol and inhibine on the cyclic LH release.</a:t>
            </a:r>
          </a:p>
          <a:p>
            <a:r>
              <a:rPr lang="fr-BE" altLang="tr-TR" smtClean="0"/>
              <a:t>Moreover, the high concnetration of ostradiol and inhibine has a negative feddback effect on FSH.  The growth of a new follicular wave is impaired.</a:t>
            </a:r>
          </a:p>
          <a:p>
            <a:r>
              <a:rPr lang="fr-BE" altLang="tr-TR" smtClean="0"/>
              <a:t>From the growth stimulation and an impaired ovulation, results the apparition of a cyst.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95CBDC82-890B-46A4-814B-6E244B50239C}" type="slidenum">
              <a:rPr lang="fr-FR" altLang="tr-TR" sz="1200"/>
              <a:pPr/>
              <a:t>84</a:t>
            </a:fld>
            <a:endParaRPr lang="fr-FR" altLang="tr-TR" sz="1200"/>
          </a:p>
        </p:txBody>
      </p:sp>
      <p:sp>
        <p:nvSpPr>
          <p:cNvPr id="118787" name="Rectangle 2"/>
          <p:cNvSpPr>
            <a:spLocks noChangeArrowheads="1" noTextEdit="1"/>
          </p:cNvSpPr>
          <p:nvPr>
            <p:ph type="sldImg"/>
          </p:nvPr>
        </p:nvSpPr>
        <p:spPr>
          <a:ln/>
        </p:spPr>
      </p:sp>
      <p:sp>
        <p:nvSpPr>
          <p:cNvPr id="118788"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BE" altLang="tr-TR" smtClean="0"/>
              <a:t>To treat or not to treat : that’ the question</a:t>
            </a:r>
          </a:p>
          <a:p>
            <a:r>
              <a:rPr lang="fr-BE" altLang="tr-TR" smtClean="0"/>
              <a:t>The decision needs to consider some factors.</a:t>
            </a:r>
            <a:endParaRPr lang="fr-FR" altLang="tr-T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2CA346A0-E28C-48B2-B197-56F6A4D0CEE1}" type="slidenum">
              <a:rPr lang="fr-FR" altLang="tr-TR" sz="1200"/>
              <a:pPr/>
              <a:t>85</a:t>
            </a:fld>
            <a:endParaRPr lang="fr-FR" altLang="tr-TR" sz="1200"/>
          </a:p>
        </p:txBody>
      </p:sp>
      <p:sp>
        <p:nvSpPr>
          <p:cNvPr id="119811" name="Rectangle 2"/>
          <p:cNvSpPr>
            <a:spLocks noChangeArrowheads="1" noTextEdit="1"/>
          </p:cNvSpPr>
          <p:nvPr>
            <p:ph type="sldImg"/>
          </p:nvPr>
        </p:nvSpPr>
        <p:spPr>
          <a:ln/>
        </p:spPr>
      </p:sp>
      <p:sp>
        <p:nvSpPr>
          <p:cNvPr id="119812"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BE" altLang="tr-TR" smtClean="0"/>
              <a:t>The manual rupture of the cyst would be also a interesting alternate method especially if it’s associated with an injection of PGF2a. </a:t>
            </a:r>
            <a:endParaRPr lang="fr-FR" altLang="tr-T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4F217916-BD03-4301-9AB1-A870B0A51277}" type="slidenum">
              <a:rPr lang="fr-FR" altLang="tr-TR" sz="1200"/>
              <a:pPr/>
              <a:t>90</a:t>
            </a:fld>
            <a:endParaRPr lang="fr-FR" altLang="tr-TR" sz="1200"/>
          </a:p>
        </p:txBody>
      </p:sp>
      <p:sp>
        <p:nvSpPr>
          <p:cNvPr id="120835" name="Rectangle 2"/>
          <p:cNvSpPr>
            <a:spLocks noChangeArrowheads="1" noTextEdit="1"/>
          </p:cNvSpPr>
          <p:nvPr>
            <p:ph type="sldImg"/>
          </p:nvPr>
        </p:nvSpPr>
        <p:spPr>
          <a:ln/>
        </p:spPr>
      </p:sp>
      <p:sp>
        <p:nvSpPr>
          <p:cNvPr id="120836"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fr-BE" altLang="tr-TR" sz="1000" b="1" smtClean="0"/>
              <a:t>From Day ML Hormonal induction of estrous cycles in anestrous Bos Taurus beef cows (Animal Reproduction Science 2004, 82-83, 487-494)</a:t>
            </a:r>
          </a:p>
          <a:p>
            <a:pPr>
              <a:lnSpc>
                <a:spcPct val="80000"/>
              </a:lnSpc>
            </a:pPr>
            <a:r>
              <a:rPr lang="fr-BE" altLang="tr-TR" sz="1000" u="sng" smtClean="0"/>
              <a:t>Observations au cours du postpartum</a:t>
            </a:r>
          </a:p>
          <a:p>
            <a:pPr>
              <a:lnSpc>
                <a:spcPct val="80000"/>
              </a:lnSpc>
              <a:buFontTx/>
              <a:buChar char="-"/>
            </a:pPr>
            <a:r>
              <a:rPr lang="fr-BE" altLang="tr-TR" sz="1000" smtClean="0"/>
              <a:t>La première croissance folliculaire est précédée d’une augmentation de la LH (Walters et al. 1982)</a:t>
            </a:r>
          </a:p>
          <a:p>
            <a:pPr>
              <a:lnSpc>
                <a:spcPct val="80000"/>
              </a:lnSpc>
              <a:buFontTx/>
              <a:buChar char="-"/>
            </a:pPr>
            <a:r>
              <a:rPr lang="fr-BE" altLang="tr-TR" sz="1000" smtClean="0"/>
              <a:t>Il ne peut cependnat y avoir ovulation que si le follicule synthétise assez de LH que pour induire un opic suffisant de LH</a:t>
            </a:r>
          </a:p>
          <a:p>
            <a:pPr>
              <a:lnSpc>
                <a:spcPct val="80000"/>
              </a:lnSpc>
              <a:buFontTx/>
              <a:buChar char="-"/>
            </a:pPr>
            <a:r>
              <a:rPr lang="fr-BE" altLang="tr-TR" sz="1000" smtClean="0"/>
              <a:t>Il est possible d’induire l’ovulation d’un des premiers follicules en croissance par l’injection de GnRH (Crowe et al. 1993). Il en résulte cependnat le plus souvent une short luteal phase de 8 jours.  Celle-ci serait due à une synthèse prématurée de PGF2a (Cooper et al. 1991) due à une concentration insuffisante de progestérone (Zollers et al. 1993) et d’oestradiol (Mann et Lamming 2000) qui modifieraiet la concentration des récepteurs endométriaux en progestérone et en ocytocine.  </a:t>
            </a:r>
          </a:p>
          <a:p>
            <a:pPr>
              <a:lnSpc>
                <a:spcPct val="80000"/>
              </a:lnSpc>
            </a:pPr>
            <a:r>
              <a:rPr lang="fr-BE" altLang="tr-TR" sz="1000" u="sng" smtClean="0"/>
              <a:t>Effets d’un traitement court (5 à 9 jours) avec un progestagène</a:t>
            </a:r>
          </a:p>
          <a:p>
            <a:pPr>
              <a:lnSpc>
                <a:spcPct val="80000"/>
              </a:lnSpc>
              <a:buFontTx/>
              <a:buChar char="-"/>
            </a:pPr>
            <a:r>
              <a:rPr lang="fr-BE" altLang="tr-TR" sz="1000" smtClean="0"/>
              <a:t>Induction possible d’un oestrus (Fike et al. 1977) suivi d’un cycle de durée normale (Hu et al. 1990)</a:t>
            </a:r>
          </a:p>
          <a:p>
            <a:pPr>
              <a:lnSpc>
                <a:spcPct val="80000"/>
              </a:lnSpc>
              <a:buFontTx/>
              <a:buChar char="-"/>
            </a:pPr>
            <a:r>
              <a:rPr lang="fr-BE" altLang="tr-TR" sz="1000" smtClean="0"/>
              <a:t>Augmentation de la synthèse de la LH pendant le traitement tant chez la vache viandeuse (Garcia-Winder et al. 1986) que laitière (Rhodes et al. 2002) ou chez la génisse (Hall et al. 1997). Cet effet résulterait d’une réduction des récepteurs hypothalamiques à l’oestradiol.  Ce derneir n’exercerait donc plus son effet de feedback négatif sur la GnRH. La concentration de la GnRH augmenterait assurant une synthèse de LH (Day et Anderson 1998) (</a:t>
            </a:r>
            <a:r>
              <a:rPr lang="fr-BE" altLang="tr-TR" sz="1000" b="1" smtClean="0"/>
              <a:t>Effet 1</a:t>
            </a:r>
            <a:r>
              <a:rPr lang="fr-BE" altLang="tr-TR" sz="1000" smtClean="0"/>
              <a:t>). Cette synthèse pendant le taitement au moyen d’un progestagène n’est pas indispensable à sa libération à la fin du traitement.  En effet des animaux traités au moyen de fortes doses de norgestomet (3 implants) présentent néanmoins une augmentation à la fin du traitement (Anderson et al. 1996). Des observations contradictoires ont été observées quant à la possibilité d’apparition d’une nouvelle vague de croissance folliculaire pendant la traitement avec un progestagène.  La LH n’influencerait pas cette apparition chez la vache viandeuse (Rivera et al. 1998) ou laitière (Rhodes et al. 2002). A l’inverse le folliucle dominnat présent en début de traitement persisterait pendnat le traitement et pourrait ovuler après l’arrêt du traitement (Yavas et al. 1999) (</a:t>
            </a:r>
            <a:r>
              <a:rPr lang="fr-BE" altLang="tr-TR" sz="1000" b="1" smtClean="0"/>
              <a:t>Effet 2</a:t>
            </a:r>
            <a:r>
              <a:rPr lang="fr-BE" altLang="tr-TR" sz="1000" smtClean="0"/>
              <a:t>).</a:t>
            </a:r>
          </a:p>
          <a:p>
            <a:pPr>
              <a:lnSpc>
                <a:spcPct val="80000"/>
              </a:lnSpc>
              <a:buFontTx/>
              <a:buChar char="-"/>
            </a:pPr>
            <a:r>
              <a:rPr lang="fr-BE" altLang="tr-TR" sz="1000" smtClean="0"/>
              <a:t>Augmentation de la concentration en oestradiol intrafolliculaire et plasmatique et du nombre de récepteurs à la LH pendant le traitement (Garcia-Winder et al. 1987, Inskeep et al. 1988) (</a:t>
            </a:r>
            <a:r>
              <a:rPr lang="fr-BE" altLang="tr-TR" sz="1000" b="1" smtClean="0"/>
              <a:t>Effet 3</a:t>
            </a:r>
            <a:r>
              <a:rPr lang="fr-BE" altLang="tr-TR" sz="1000" smtClean="0"/>
              <a:t>)</a:t>
            </a:r>
          </a:p>
          <a:p>
            <a:pPr>
              <a:lnSpc>
                <a:spcPct val="80000"/>
              </a:lnSpc>
              <a:buFontTx/>
              <a:buChar char="-"/>
            </a:pPr>
            <a:r>
              <a:rPr lang="fr-BE" altLang="tr-TR" sz="1000" smtClean="0"/>
              <a:t>Augmentation de la LH après l’arrêt du traitement au progestagène (Roche et al. 1981) (</a:t>
            </a:r>
            <a:r>
              <a:rPr lang="fr-BE" altLang="tr-TR" sz="1000" b="1" smtClean="0"/>
              <a:t>Effet 4</a:t>
            </a:r>
            <a:r>
              <a:rPr lang="fr-BE" altLang="tr-TR" sz="1000" smtClean="0"/>
              <a:t>). </a:t>
            </a:r>
          </a:p>
          <a:p>
            <a:pPr>
              <a:lnSpc>
                <a:spcPct val="80000"/>
              </a:lnSpc>
            </a:pPr>
            <a:endParaRPr lang="fr-FR" altLang="tr-TR" sz="100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5DE28B0B-ACF9-45EC-B92F-973411994DB7}" type="slidenum">
              <a:rPr lang="fr-FR" altLang="tr-TR" sz="1200"/>
              <a:pPr/>
              <a:t>36</a:t>
            </a:fld>
            <a:endParaRPr lang="fr-FR" altLang="tr-TR" sz="1200"/>
          </a:p>
        </p:txBody>
      </p:sp>
      <p:sp>
        <p:nvSpPr>
          <p:cNvPr id="104451" name="Rectangle 2"/>
          <p:cNvSpPr>
            <a:spLocks noChangeArrowheads="1" noTextEdit="1"/>
          </p:cNvSpPr>
          <p:nvPr>
            <p:ph type="sldImg"/>
          </p:nvPr>
        </p:nvSpPr>
        <p:spPr>
          <a:ln/>
        </p:spPr>
      </p:sp>
      <p:sp>
        <p:nvSpPr>
          <p:cNvPr id="104452"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C14DFAD0-9E7F-4E24-AA16-837920EBD33E}" type="slidenum">
              <a:rPr lang="fr-FR" altLang="tr-TR" sz="1200"/>
              <a:pPr/>
              <a:t>46</a:t>
            </a:fld>
            <a:endParaRPr lang="fr-FR" altLang="tr-TR" sz="1200"/>
          </a:p>
        </p:txBody>
      </p:sp>
      <p:sp>
        <p:nvSpPr>
          <p:cNvPr id="105475" name="Rectangle 2"/>
          <p:cNvSpPr>
            <a:spLocks noChangeArrowheads="1" noTextEdit="1"/>
          </p:cNvSpPr>
          <p:nvPr>
            <p:ph type="sldImg"/>
          </p:nvPr>
        </p:nvSpPr>
        <p:spPr>
          <a:xfrm>
            <a:off x="1363663" y="850900"/>
            <a:ext cx="4132262" cy="3098800"/>
          </a:xfrm>
          <a:ln w="12700" cap="flat">
            <a:solidFill>
              <a:schemeClr val="tx1"/>
            </a:solidFill>
          </a:ln>
        </p:spPr>
      </p:sp>
      <p:sp>
        <p:nvSpPr>
          <p:cNvPr id="105476" name="Rectangle 3"/>
          <p:cNvSpPr>
            <a:spLocks noGrp="1" noChangeArrowheads="1"/>
          </p:cNvSpPr>
          <p:nvPr>
            <p:ph type="body" idx="1"/>
          </p:nvPr>
        </p:nvSpPr>
        <p:spPr>
          <a:xfrm>
            <a:off x="914400" y="4348163"/>
            <a:ext cx="5029200" cy="3721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endParaRPr lang="fr-BE" alt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D98B5101-87C6-4F0E-95ED-A24C9DE13319}" type="slidenum">
              <a:rPr lang="fr-FR" altLang="tr-TR" sz="1200"/>
              <a:pPr/>
              <a:t>47</a:t>
            </a:fld>
            <a:endParaRPr lang="fr-FR" altLang="tr-TR" sz="1200"/>
          </a:p>
        </p:txBody>
      </p:sp>
      <p:sp>
        <p:nvSpPr>
          <p:cNvPr id="106499" name="Rectangle 2"/>
          <p:cNvSpPr>
            <a:spLocks noChangeArrowheads="1" noTextEdit="1"/>
          </p:cNvSpPr>
          <p:nvPr>
            <p:ph type="sldImg"/>
          </p:nvPr>
        </p:nvSpPr>
        <p:spPr>
          <a:xfrm>
            <a:off x="1363663" y="850900"/>
            <a:ext cx="4132262" cy="3098800"/>
          </a:xfrm>
          <a:ln w="12700" cap="flat">
            <a:solidFill>
              <a:schemeClr val="tx1"/>
            </a:solidFill>
          </a:ln>
        </p:spPr>
      </p:sp>
      <p:sp>
        <p:nvSpPr>
          <p:cNvPr id="106500" name="Rectangle 3"/>
          <p:cNvSpPr>
            <a:spLocks noGrp="1" noChangeArrowheads="1"/>
          </p:cNvSpPr>
          <p:nvPr>
            <p:ph type="body" idx="1"/>
          </p:nvPr>
        </p:nvSpPr>
        <p:spPr>
          <a:xfrm>
            <a:off x="914400" y="4348163"/>
            <a:ext cx="5029200" cy="3721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endParaRPr lang="fr-BE" alt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0AF4CECB-B2B9-4A98-A710-21EA53B5BEB8}" type="slidenum">
              <a:rPr lang="fr-FR" altLang="tr-TR" sz="1200"/>
              <a:pPr/>
              <a:t>54</a:t>
            </a:fld>
            <a:endParaRPr lang="fr-FR" altLang="tr-TR" sz="1200"/>
          </a:p>
        </p:txBody>
      </p:sp>
      <p:sp>
        <p:nvSpPr>
          <p:cNvPr id="107523" name="Rectangle 2"/>
          <p:cNvSpPr>
            <a:spLocks noChangeArrowheads="1" noTextEdit="1"/>
          </p:cNvSpPr>
          <p:nvPr>
            <p:ph type="sldImg"/>
          </p:nvPr>
        </p:nvSpPr>
        <p:spPr>
          <a:xfrm>
            <a:off x="1363663" y="850900"/>
            <a:ext cx="4132262" cy="3098800"/>
          </a:xfrm>
          <a:ln w="12700" cap="flat">
            <a:solidFill>
              <a:schemeClr val="tx1"/>
            </a:solidFill>
          </a:ln>
        </p:spPr>
      </p:sp>
      <p:sp>
        <p:nvSpPr>
          <p:cNvPr id="107524" name="Rectangle 3"/>
          <p:cNvSpPr>
            <a:spLocks noGrp="1" noChangeArrowheads="1"/>
          </p:cNvSpPr>
          <p:nvPr>
            <p:ph type="body" idx="1"/>
          </p:nvPr>
        </p:nvSpPr>
        <p:spPr>
          <a:xfrm>
            <a:off x="914400" y="4348163"/>
            <a:ext cx="5029200" cy="3721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endParaRPr lang="fr-BE" alt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BB61FF41-B113-476C-ADEE-EA04D7B387E6}" type="slidenum">
              <a:rPr lang="fr-FR" altLang="tr-TR" sz="1200"/>
              <a:pPr/>
              <a:t>58</a:t>
            </a:fld>
            <a:endParaRPr lang="fr-FR" altLang="tr-TR" sz="1200"/>
          </a:p>
        </p:txBody>
      </p:sp>
      <p:sp>
        <p:nvSpPr>
          <p:cNvPr id="108547" name="Rectangle 2"/>
          <p:cNvSpPr>
            <a:spLocks noChangeArrowheads="1" noTextEdit="1"/>
          </p:cNvSpPr>
          <p:nvPr>
            <p:ph type="sldImg"/>
          </p:nvPr>
        </p:nvSpPr>
        <p:spPr>
          <a:xfrm>
            <a:off x="1363663" y="850900"/>
            <a:ext cx="4132262" cy="3098800"/>
          </a:xfrm>
          <a:ln w="12700" cap="flat">
            <a:solidFill>
              <a:schemeClr val="tx1"/>
            </a:solidFill>
          </a:ln>
        </p:spPr>
      </p:sp>
      <p:sp>
        <p:nvSpPr>
          <p:cNvPr id="108548" name="Rectangle 3"/>
          <p:cNvSpPr>
            <a:spLocks noGrp="1" noChangeArrowheads="1"/>
          </p:cNvSpPr>
          <p:nvPr>
            <p:ph type="body" idx="1"/>
          </p:nvPr>
        </p:nvSpPr>
        <p:spPr>
          <a:xfrm>
            <a:off x="914400" y="4348163"/>
            <a:ext cx="5029200" cy="3721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endParaRPr lang="fr-BE" alt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969EE579-6F81-464C-98BB-7936EC1589B1}" type="slidenum">
              <a:rPr lang="fr-FR" altLang="tr-TR" sz="1200"/>
              <a:pPr/>
              <a:t>60</a:t>
            </a:fld>
            <a:endParaRPr lang="fr-FR" altLang="tr-TR" sz="1200"/>
          </a:p>
        </p:txBody>
      </p:sp>
      <p:sp>
        <p:nvSpPr>
          <p:cNvPr id="109571" name="Rectangle 2"/>
          <p:cNvSpPr>
            <a:spLocks noChangeArrowheads="1" noTextEdit="1"/>
          </p:cNvSpPr>
          <p:nvPr>
            <p:ph type="sldImg"/>
          </p:nvPr>
        </p:nvSpPr>
        <p:spPr>
          <a:xfrm>
            <a:off x="1363663" y="850900"/>
            <a:ext cx="4132262" cy="3098800"/>
          </a:xfrm>
          <a:ln w="12700" cap="flat">
            <a:solidFill>
              <a:schemeClr val="tx1"/>
            </a:solidFill>
          </a:ln>
        </p:spPr>
      </p:sp>
      <p:sp>
        <p:nvSpPr>
          <p:cNvPr id="109572" name="Rectangle 3"/>
          <p:cNvSpPr>
            <a:spLocks noGrp="1" noChangeArrowheads="1"/>
          </p:cNvSpPr>
          <p:nvPr>
            <p:ph type="body" idx="1"/>
          </p:nvPr>
        </p:nvSpPr>
        <p:spPr>
          <a:xfrm>
            <a:off x="914400" y="4348163"/>
            <a:ext cx="5029200" cy="3721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endParaRPr lang="fr-BE" alt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8B7F473-B8DE-4249-AFAA-C4690E6EEB79}" type="slidenum">
              <a:rPr lang="fr-FR" altLang="tr-TR" sz="1200"/>
              <a:pPr/>
              <a:t>61</a:t>
            </a:fld>
            <a:endParaRPr lang="fr-FR" altLang="tr-TR" sz="1200"/>
          </a:p>
        </p:txBody>
      </p:sp>
      <p:sp>
        <p:nvSpPr>
          <p:cNvPr id="110595" name="Rectangle 2"/>
          <p:cNvSpPr>
            <a:spLocks noChangeArrowheads="1" noTextEdit="1"/>
          </p:cNvSpPr>
          <p:nvPr>
            <p:ph type="sldImg"/>
          </p:nvPr>
        </p:nvSpPr>
        <p:spPr>
          <a:xfrm>
            <a:off x="1363663" y="850900"/>
            <a:ext cx="4132262" cy="3098800"/>
          </a:xfrm>
          <a:ln w="12700" cap="flat">
            <a:solidFill>
              <a:schemeClr val="tx1"/>
            </a:solidFill>
          </a:ln>
        </p:spPr>
      </p:sp>
      <p:sp>
        <p:nvSpPr>
          <p:cNvPr id="110596" name="Rectangle 3"/>
          <p:cNvSpPr>
            <a:spLocks noGrp="1" noChangeArrowheads="1"/>
          </p:cNvSpPr>
          <p:nvPr>
            <p:ph type="body" idx="1"/>
          </p:nvPr>
        </p:nvSpPr>
        <p:spPr>
          <a:xfrm>
            <a:off x="914400" y="4348163"/>
            <a:ext cx="5029200" cy="3721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endParaRPr lang="fr-BE" altLang="tr-T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F6BECB08-AA4B-4B0B-BBEA-83F222070554}" type="slidenum">
              <a:rPr lang="fr-FR" altLang="tr-TR" sz="1200"/>
              <a:pPr/>
              <a:t>63</a:t>
            </a:fld>
            <a:endParaRPr lang="fr-FR" altLang="tr-TR" sz="1200"/>
          </a:p>
        </p:txBody>
      </p:sp>
      <p:sp>
        <p:nvSpPr>
          <p:cNvPr id="111619" name="Rectangle 2"/>
          <p:cNvSpPr>
            <a:spLocks noChangeArrowheads="1" noTextEdit="1"/>
          </p:cNvSpPr>
          <p:nvPr>
            <p:ph type="sldImg"/>
          </p:nvPr>
        </p:nvSpPr>
        <p:spPr>
          <a:xfrm>
            <a:off x="1363663" y="850900"/>
            <a:ext cx="4132262" cy="3098800"/>
          </a:xfrm>
          <a:ln w="12700" cap="flat">
            <a:solidFill>
              <a:schemeClr val="tx1"/>
            </a:solidFill>
          </a:ln>
        </p:spPr>
      </p:sp>
      <p:sp>
        <p:nvSpPr>
          <p:cNvPr id="111620" name="Rectangle 3"/>
          <p:cNvSpPr>
            <a:spLocks noGrp="1" noChangeArrowheads="1"/>
          </p:cNvSpPr>
          <p:nvPr>
            <p:ph type="body" idx="1"/>
          </p:nvPr>
        </p:nvSpPr>
        <p:spPr>
          <a:xfrm>
            <a:off x="914400" y="4348163"/>
            <a:ext cx="5029200" cy="3721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endParaRPr lang="fr-BE" alt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en-US"/>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r>
              <a:rPr lang="fr-BE"/>
              <a:t> Prof. Ch. Hanzen- Waiting period reproduction pathologies </a:t>
            </a:r>
            <a:endParaRPr lang="fr-FR"/>
          </a:p>
        </p:txBody>
      </p:sp>
      <p:sp>
        <p:nvSpPr>
          <p:cNvPr id="5" name="Rectangle 9"/>
          <p:cNvSpPr>
            <a:spLocks noGrp="1" noChangeArrowheads="1"/>
          </p:cNvSpPr>
          <p:nvPr>
            <p:ph type="sldNum" sz="quarter" idx="11"/>
          </p:nvPr>
        </p:nvSpPr>
        <p:spPr>
          <a:ln/>
        </p:spPr>
        <p:txBody>
          <a:bodyPr/>
          <a:lstStyle>
            <a:lvl1pPr>
              <a:defRPr/>
            </a:lvl1pPr>
          </a:lstStyle>
          <a:p>
            <a:fld id="{692C74FC-CB92-43D6-8F6F-1017A6AEFC32}" type="slidenum">
              <a:rPr lang="fr-FR" altLang="tr-TR"/>
              <a:pPr/>
              <a:t>‹#›</a:t>
            </a:fld>
            <a:endParaRPr lang="fr-FR" altLang="tr-TR"/>
          </a:p>
        </p:txBody>
      </p:sp>
    </p:spTree>
    <p:extLst>
      <p:ext uri="{BB962C8B-B14F-4D97-AF65-F5344CB8AC3E}">
        <p14:creationId xmlns:p14="http://schemas.microsoft.com/office/powerpoint/2010/main" val="1754306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r>
              <a:rPr lang="fr-BE"/>
              <a:t> Prof. Ch. Hanzen- Waiting period reproduction pathologies </a:t>
            </a:r>
            <a:endParaRPr lang="fr-FR"/>
          </a:p>
        </p:txBody>
      </p:sp>
      <p:sp>
        <p:nvSpPr>
          <p:cNvPr id="5" name="Rectangle 9"/>
          <p:cNvSpPr>
            <a:spLocks noGrp="1" noChangeArrowheads="1"/>
          </p:cNvSpPr>
          <p:nvPr>
            <p:ph type="sldNum" sz="quarter" idx="11"/>
          </p:nvPr>
        </p:nvSpPr>
        <p:spPr>
          <a:ln/>
        </p:spPr>
        <p:txBody>
          <a:bodyPr/>
          <a:lstStyle>
            <a:lvl1pPr>
              <a:defRPr/>
            </a:lvl1pPr>
          </a:lstStyle>
          <a:p>
            <a:fld id="{0EC965F4-DCA5-456B-9828-47C3DA91025C}" type="slidenum">
              <a:rPr lang="fr-FR" altLang="tr-TR"/>
              <a:pPr/>
              <a:t>‹#›</a:t>
            </a:fld>
            <a:endParaRPr lang="fr-FR" altLang="tr-TR"/>
          </a:p>
        </p:txBody>
      </p:sp>
    </p:spTree>
    <p:extLst>
      <p:ext uri="{BB962C8B-B14F-4D97-AF65-F5344CB8AC3E}">
        <p14:creationId xmlns:p14="http://schemas.microsoft.com/office/powerpoint/2010/main" val="1409740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96075" y="260350"/>
            <a:ext cx="2122488" cy="5832475"/>
          </a:xfrm>
        </p:spPr>
        <p:txBody>
          <a:bodyPr vert="eaVert"/>
          <a:lstStyle/>
          <a:p>
            <a:r>
              <a:rPr lang="fr-FR" smtClean="0"/>
              <a:t>Cliquez pour modifier le style du titre</a:t>
            </a:r>
            <a:endParaRPr lang="en-US"/>
          </a:p>
        </p:txBody>
      </p:sp>
      <p:sp>
        <p:nvSpPr>
          <p:cNvPr id="3" name="Espace réservé du texte vertical 2"/>
          <p:cNvSpPr>
            <a:spLocks noGrp="1"/>
          </p:cNvSpPr>
          <p:nvPr>
            <p:ph type="body" orient="vert" idx="1"/>
          </p:nvPr>
        </p:nvSpPr>
        <p:spPr>
          <a:xfrm>
            <a:off x="323850" y="260350"/>
            <a:ext cx="6219825" cy="583247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r>
              <a:rPr lang="fr-BE"/>
              <a:t> Prof. Ch. Hanzen- Waiting period reproduction pathologies </a:t>
            </a:r>
            <a:endParaRPr lang="fr-FR"/>
          </a:p>
        </p:txBody>
      </p:sp>
      <p:sp>
        <p:nvSpPr>
          <p:cNvPr id="5" name="Rectangle 9"/>
          <p:cNvSpPr>
            <a:spLocks noGrp="1" noChangeArrowheads="1"/>
          </p:cNvSpPr>
          <p:nvPr>
            <p:ph type="sldNum" sz="quarter" idx="11"/>
          </p:nvPr>
        </p:nvSpPr>
        <p:spPr>
          <a:ln/>
        </p:spPr>
        <p:txBody>
          <a:bodyPr/>
          <a:lstStyle>
            <a:lvl1pPr>
              <a:defRPr/>
            </a:lvl1pPr>
          </a:lstStyle>
          <a:p>
            <a:fld id="{D6529533-EFF7-4EE5-9ECC-61B9BEAA6D00}" type="slidenum">
              <a:rPr lang="fr-FR" altLang="tr-TR"/>
              <a:pPr/>
              <a:t>‹#›</a:t>
            </a:fld>
            <a:endParaRPr lang="fr-FR" altLang="tr-TR"/>
          </a:p>
        </p:txBody>
      </p:sp>
    </p:spTree>
    <p:extLst>
      <p:ext uri="{BB962C8B-B14F-4D97-AF65-F5344CB8AC3E}">
        <p14:creationId xmlns:p14="http://schemas.microsoft.com/office/powerpoint/2010/main" val="19924589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re et 4 contenus">
    <p:spTree>
      <p:nvGrpSpPr>
        <p:cNvPr id="1" name=""/>
        <p:cNvGrpSpPr/>
        <p:nvPr/>
      </p:nvGrpSpPr>
      <p:grpSpPr>
        <a:xfrm>
          <a:off x="0" y="0"/>
          <a:ext cx="0" cy="0"/>
          <a:chOff x="0" y="0"/>
          <a:chExt cx="0" cy="0"/>
        </a:xfrm>
      </p:grpSpPr>
      <p:sp>
        <p:nvSpPr>
          <p:cNvPr id="2" name="Titre 1"/>
          <p:cNvSpPr>
            <a:spLocks noGrp="1"/>
          </p:cNvSpPr>
          <p:nvPr>
            <p:ph type="title" sz="quarter"/>
          </p:nvPr>
        </p:nvSpPr>
        <p:spPr>
          <a:xfrm>
            <a:off x="323850" y="260350"/>
            <a:ext cx="8132763" cy="720725"/>
          </a:xfrm>
        </p:spPr>
        <p:txBody>
          <a:bodyPr/>
          <a:lstStyle/>
          <a:p>
            <a:r>
              <a:rPr lang="fr-FR" smtClean="0"/>
              <a:t>Cliquez pour modifier le style du titre</a:t>
            </a:r>
            <a:endParaRPr lang="en-US"/>
          </a:p>
        </p:txBody>
      </p:sp>
      <p:sp>
        <p:nvSpPr>
          <p:cNvPr id="3" name="Espace réservé du contenu 2"/>
          <p:cNvSpPr>
            <a:spLocks noGrp="1"/>
          </p:cNvSpPr>
          <p:nvPr>
            <p:ph sz="quarter" idx="1"/>
          </p:nvPr>
        </p:nvSpPr>
        <p:spPr>
          <a:xfrm>
            <a:off x="323850" y="1341438"/>
            <a:ext cx="4170363" cy="22987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contenu 3"/>
          <p:cNvSpPr>
            <a:spLocks noGrp="1"/>
          </p:cNvSpPr>
          <p:nvPr>
            <p:ph sz="quarter" idx="2"/>
          </p:nvPr>
        </p:nvSpPr>
        <p:spPr>
          <a:xfrm>
            <a:off x="4646613" y="1341438"/>
            <a:ext cx="4171950" cy="22987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u contenu 4"/>
          <p:cNvSpPr>
            <a:spLocks noGrp="1"/>
          </p:cNvSpPr>
          <p:nvPr>
            <p:ph sz="quarter" idx="3"/>
          </p:nvPr>
        </p:nvSpPr>
        <p:spPr>
          <a:xfrm>
            <a:off x="323850" y="3792538"/>
            <a:ext cx="4170363" cy="2300287"/>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contenu 5"/>
          <p:cNvSpPr>
            <a:spLocks noGrp="1"/>
          </p:cNvSpPr>
          <p:nvPr>
            <p:ph sz="quarter" idx="4"/>
          </p:nvPr>
        </p:nvSpPr>
        <p:spPr>
          <a:xfrm>
            <a:off x="4646613" y="3792538"/>
            <a:ext cx="4171950" cy="2300287"/>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Rectangle 5"/>
          <p:cNvSpPr>
            <a:spLocks noGrp="1" noChangeArrowheads="1"/>
          </p:cNvSpPr>
          <p:nvPr>
            <p:ph type="ftr" sz="quarter" idx="10"/>
          </p:nvPr>
        </p:nvSpPr>
        <p:spPr>
          <a:ln/>
        </p:spPr>
        <p:txBody>
          <a:bodyPr/>
          <a:lstStyle>
            <a:lvl1pPr>
              <a:defRPr/>
            </a:lvl1pPr>
          </a:lstStyle>
          <a:p>
            <a:pPr>
              <a:defRPr/>
            </a:pPr>
            <a:r>
              <a:rPr lang="fr-BE"/>
              <a:t> Prof. Ch. Hanzen- Waiting period reproduction pathologies </a:t>
            </a:r>
            <a:endParaRPr lang="fr-FR"/>
          </a:p>
        </p:txBody>
      </p:sp>
      <p:sp>
        <p:nvSpPr>
          <p:cNvPr id="8" name="Rectangle 9"/>
          <p:cNvSpPr>
            <a:spLocks noGrp="1" noChangeArrowheads="1"/>
          </p:cNvSpPr>
          <p:nvPr>
            <p:ph type="sldNum" sz="quarter" idx="11"/>
          </p:nvPr>
        </p:nvSpPr>
        <p:spPr>
          <a:ln/>
        </p:spPr>
        <p:txBody>
          <a:bodyPr/>
          <a:lstStyle>
            <a:lvl1pPr>
              <a:defRPr/>
            </a:lvl1pPr>
          </a:lstStyle>
          <a:p>
            <a:fld id="{C19BB0E7-D303-4DB1-88F6-FBA66947538B}" type="slidenum">
              <a:rPr lang="fr-FR" altLang="tr-TR"/>
              <a:pPr/>
              <a:t>‹#›</a:t>
            </a:fld>
            <a:endParaRPr lang="fr-FR" altLang="tr-TR"/>
          </a:p>
        </p:txBody>
      </p:sp>
    </p:spTree>
    <p:extLst>
      <p:ext uri="{BB962C8B-B14F-4D97-AF65-F5344CB8AC3E}">
        <p14:creationId xmlns:p14="http://schemas.microsoft.com/office/powerpoint/2010/main" val="29729202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reserve="1">
  <p:cSld name="Titr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323850" y="260350"/>
            <a:ext cx="8132763" cy="720725"/>
          </a:xfrm>
        </p:spPr>
        <p:txBody>
          <a:bodyPr/>
          <a:lstStyle/>
          <a:p>
            <a:r>
              <a:rPr lang="fr-FR" smtClean="0"/>
              <a:t>Cliquez pour modifier le style du titre</a:t>
            </a:r>
            <a:endParaRPr lang="en-US"/>
          </a:p>
        </p:txBody>
      </p:sp>
      <p:sp>
        <p:nvSpPr>
          <p:cNvPr id="3" name="Espace réservé du graphique 2"/>
          <p:cNvSpPr>
            <a:spLocks noGrp="1"/>
          </p:cNvSpPr>
          <p:nvPr>
            <p:ph type="chart" idx="1"/>
          </p:nvPr>
        </p:nvSpPr>
        <p:spPr>
          <a:xfrm>
            <a:off x="323850" y="1341438"/>
            <a:ext cx="8494713" cy="4751387"/>
          </a:xfrm>
        </p:spPr>
        <p:txBody>
          <a:bodyPr/>
          <a:lstStyle/>
          <a:p>
            <a:pPr lvl="0"/>
            <a:endParaRPr lang="en-US" noProof="0" smtClean="0"/>
          </a:p>
        </p:txBody>
      </p:sp>
      <p:sp>
        <p:nvSpPr>
          <p:cNvPr id="4" name="Rectangle 5"/>
          <p:cNvSpPr>
            <a:spLocks noGrp="1" noChangeArrowheads="1"/>
          </p:cNvSpPr>
          <p:nvPr>
            <p:ph type="ftr" sz="quarter" idx="10"/>
          </p:nvPr>
        </p:nvSpPr>
        <p:spPr>
          <a:ln/>
        </p:spPr>
        <p:txBody>
          <a:bodyPr/>
          <a:lstStyle>
            <a:lvl1pPr>
              <a:defRPr/>
            </a:lvl1pPr>
          </a:lstStyle>
          <a:p>
            <a:pPr>
              <a:defRPr/>
            </a:pPr>
            <a:r>
              <a:rPr lang="fr-BE"/>
              <a:t> Prof. Ch. Hanzen- Waiting period reproduction pathologies </a:t>
            </a:r>
            <a:endParaRPr lang="fr-FR"/>
          </a:p>
        </p:txBody>
      </p:sp>
      <p:sp>
        <p:nvSpPr>
          <p:cNvPr id="5" name="Rectangle 9"/>
          <p:cNvSpPr>
            <a:spLocks noGrp="1" noChangeArrowheads="1"/>
          </p:cNvSpPr>
          <p:nvPr>
            <p:ph type="sldNum" sz="quarter" idx="11"/>
          </p:nvPr>
        </p:nvSpPr>
        <p:spPr>
          <a:ln/>
        </p:spPr>
        <p:txBody>
          <a:bodyPr/>
          <a:lstStyle>
            <a:lvl1pPr>
              <a:defRPr/>
            </a:lvl1pPr>
          </a:lstStyle>
          <a:p>
            <a:fld id="{DE8F4885-881A-44F0-A78F-7BEEA210CFB8}" type="slidenum">
              <a:rPr lang="fr-FR" altLang="tr-TR"/>
              <a:pPr/>
              <a:t>‹#›</a:t>
            </a:fld>
            <a:endParaRPr lang="fr-FR" altLang="tr-TR"/>
          </a:p>
        </p:txBody>
      </p:sp>
    </p:spTree>
    <p:extLst>
      <p:ext uri="{BB962C8B-B14F-4D97-AF65-F5344CB8AC3E}">
        <p14:creationId xmlns:p14="http://schemas.microsoft.com/office/powerpoint/2010/main" val="41672826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hart" preserve="1">
  <p:cSld name="Titre. Text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323850" y="260350"/>
            <a:ext cx="8132763" cy="720725"/>
          </a:xfrm>
        </p:spPr>
        <p:txBody>
          <a:bodyPr/>
          <a:lstStyle/>
          <a:p>
            <a:r>
              <a:rPr lang="fr-FR" smtClean="0"/>
              <a:t>Cliquez pour modifier le style du titre</a:t>
            </a:r>
            <a:endParaRPr lang="en-US"/>
          </a:p>
        </p:txBody>
      </p:sp>
      <p:sp>
        <p:nvSpPr>
          <p:cNvPr id="3" name="Espace réservé du texte 2"/>
          <p:cNvSpPr>
            <a:spLocks noGrp="1"/>
          </p:cNvSpPr>
          <p:nvPr>
            <p:ph type="body" sz="half" idx="1"/>
          </p:nvPr>
        </p:nvSpPr>
        <p:spPr>
          <a:xfrm>
            <a:off x="323850" y="1341438"/>
            <a:ext cx="4170363" cy="4751387"/>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graphique 3"/>
          <p:cNvSpPr>
            <a:spLocks noGrp="1"/>
          </p:cNvSpPr>
          <p:nvPr>
            <p:ph type="chart" sz="half" idx="2"/>
          </p:nvPr>
        </p:nvSpPr>
        <p:spPr>
          <a:xfrm>
            <a:off x="4646613" y="1341438"/>
            <a:ext cx="4171950" cy="4751387"/>
          </a:xfrm>
        </p:spPr>
        <p:txBody>
          <a:bodyPr/>
          <a:lstStyle/>
          <a:p>
            <a:pPr lvl="0"/>
            <a:endParaRPr lang="en-US" noProof="0" smtClean="0"/>
          </a:p>
        </p:txBody>
      </p:sp>
      <p:sp>
        <p:nvSpPr>
          <p:cNvPr id="5" name="Rectangle 5"/>
          <p:cNvSpPr>
            <a:spLocks noGrp="1" noChangeArrowheads="1"/>
          </p:cNvSpPr>
          <p:nvPr>
            <p:ph type="ftr" sz="quarter" idx="10"/>
          </p:nvPr>
        </p:nvSpPr>
        <p:spPr>
          <a:ln/>
        </p:spPr>
        <p:txBody>
          <a:bodyPr/>
          <a:lstStyle>
            <a:lvl1pPr>
              <a:defRPr/>
            </a:lvl1pPr>
          </a:lstStyle>
          <a:p>
            <a:pPr>
              <a:defRPr/>
            </a:pPr>
            <a:r>
              <a:rPr lang="fr-BE"/>
              <a:t> Prof. Ch. Hanzen- Waiting period reproduction pathologies </a:t>
            </a:r>
            <a:endParaRPr lang="fr-FR"/>
          </a:p>
        </p:txBody>
      </p:sp>
      <p:sp>
        <p:nvSpPr>
          <p:cNvPr id="6" name="Rectangle 9"/>
          <p:cNvSpPr>
            <a:spLocks noGrp="1" noChangeArrowheads="1"/>
          </p:cNvSpPr>
          <p:nvPr>
            <p:ph type="sldNum" sz="quarter" idx="11"/>
          </p:nvPr>
        </p:nvSpPr>
        <p:spPr>
          <a:ln/>
        </p:spPr>
        <p:txBody>
          <a:bodyPr/>
          <a:lstStyle>
            <a:lvl1pPr>
              <a:defRPr/>
            </a:lvl1pPr>
          </a:lstStyle>
          <a:p>
            <a:fld id="{17F7A10A-DF2E-4CA0-9310-DF9899E5821E}" type="slidenum">
              <a:rPr lang="fr-FR" altLang="tr-TR"/>
              <a:pPr/>
              <a:t>‹#›</a:t>
            </a:fld>
            <a:endParaRPr lang="fr-FR" altLang="tr-TR"/>
          </a:p>
        </p:txBody>
      </p:sp>
    </p:spTree>
    <p:extLst>
      <p:ext uri="{BB962C8B-B14F-4D97-AF65-F5344CB8AC3E}">
        <p14:creationId xmlns:p14="http://schemas.microsoft.com/office/powerpoint/2010/main" val="33270983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323850" y="260350"/>
            <a:ext cx="8132763" cy="720725"/>
          </a:xfrm>
        </p:spPr>
        <p:txBody>
          <a:bodyPr/>
          <a:lstStyle/>
          <a:p>
            <a:r>
              <a:rPr lang="fr-FR" smtClean="0"/>
              <a:t>Cliquez pour modifier le style du titre</a:t>
            </a:r>
            <a:endParaRPr lang="en-US"/>
          </a:p>
        </p:txBody>
      </p:sp>
      <p:sp>
        <p:nvSpPr>
          <p:cNvPr id="3" name="Espace réservé du tableau 2"/>
          <p:cNvSpPr>
            <a:spLocks noGrp="1"/>
          </p:cNvSpPr>
          <p:nvPr>
            <p:ph type="tbl" idx="1"/>
          </p:nvPr>
        </p:nvSpPr>
        <p:spPr>
          <a:xfrm>
            <a:off x="323850" y="1341438"/>
            <a:ext cx="8494713" cy="4751387"/>
          </a:xfrm>
        </p:spPr>
        <p:txBody>
          <a:bodyPr/>
          <a:lstStyle/>
          <a:p>
            <a:pPr lvl="0"/>
            <a:endParaRPr lang="en-US" noProof="0" smtClean="0"/>
          </a:p>
        </p:txBody>
      </p:sp>
      <p:sp>
        <p:nvSpPr>
          <p:cNvPr id="4" name="Rectangle 5"/>
          <p:cNvSpPr>
            <a:spLocks noGrp="1" noChangeArrowheads="1"/>
          </p:cNvSpPr>
          <p:nvPr>
            <p:ph type="ftr" sz="quarter" idx="10"/>
          </p:nvPr>
        </p:nvSpPr>
        <p:spPr>
          <a:ln/>
        </p:spPr>
        <p:txBody>
          <a:bodyPr/>
          <a:lstStyle>
            <a:lvl1pPr>
              <a:defRPr/>
            </a:lvl1pPr>
          </a:lstStyle>
          <a:p>
            <a:pPr>
              <a:defRPr/>
            </a:pPr>
            <a:r>
              <a:rPr lang="fr-BE"/>
              <a:t> Prof. Ch. Hanzen- Waiting period reproduction pathologies </a:t>
            </a:r>
            <a:endParaRPr lang="fr-FR"/>
          </a:p>
        </p:txBody>
      </p:sp>
      <p:sp>
        <p:nvSpPr>
          <p:cNvPr id="5" name="Rectangle 9"/>
          <p:cNvSpPr>
            <a:spLocks noGrp="1" noChangeArrowheads="1"/>
          </p:cNvSpPr>
          <p:nvPr>
            <p:ph type="sldNum" sz="quarter" idx="11"/>
          </p:nvPr>
        </p:nvSpPr>
        <p:spPr>
          <a:ln/>
        </p:spPr>
        <p:txBody>
          <a:bodyPr/>
          <a:lstStyle>
            <a:lvl1pPr>
              <a:defRPr/>
            </a:lvl1pPr>
          </a:lstStyle>
          <a:p>
            <a:fld id="{75F43B39-A9B2-4E53-90FB-82EE0F438F30}" type="slidenum">
              <a:rPr lang="fr-FR" altLang="tr-TR"/>
              <a:pPr/>
              <a:t>‹#›</a:t>
            </a:fld>
            <a:endParaRPr lang="fr-FR" altLang="tr-TR"/>
          </a:p>
        </p:txBody>
      </p:sp>
    </p:spTree>
    <p:extLst>
      <p:ext uri="{BB962C8B-B14F-4D97-AF65-F5344CB8AC3E}">
        <p14:creationId xmlns:p14="http://schemas.microsoft.com/office/powerpoint/2010/main" val="969724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r>
              <a:rPr lang="fr-BE"/>
              <a:t> Prof. Ch. Hanzen- Waiting period reproduction pathologies </a:t>
            </a:r>
            <a:endParaRPr lang="fr-FR"/>
          </a:p>
        </p:txBody>
      </p:sp>
      <p:sp>
        <p:nvSpPr>
          <p:cNvPr id="5" name="Rectangle 9"/>
          <p:cNvSpPr>
            <a:spLocks noGrp="1" noChangeArrowheads="1"/>
          </p:cNvSpPr>
          <p:nvPr>
            <p:ph type="sldNum" sz="quarter" idx="11"/>
          </p:nvPr>
        </p:nvSpPr>
        <p:spPr>
          <a:ln/>
        </p:spPr>
        <p:txBody>
          <a:bodyPr/>
          <a:lstStyle>
            <a:lvl1pPr>
              <a:defRPr/>
            </a:lvl1pPr>
          </a:lstStyle>
          <a:p>
            <a:fld id="{966E3E83-5C76-4EBA-B809-CB0701B4B7DF}" type="slidenum">
              <a:rPr lang="fr-FR" altLang="tr-TR"/>
              <a:pPr/>
              <a:t>‹#›</a:t>
            </a:fld>
            <a:endParaRPr lang="fr-FR" altLang="tr-TR"/>
          </a:p>
        </p:txBody>
      </p:sp>
    </p:spTree>
    <p:extLst>
      <p:ext uri="{BB962C8B-B14F-4D97-AF65-F5344CB8AC3E}">
        <p14:creationId xmlns:p14="http://schemas.microsoft.com/office/powerpoint/2010/main" val="12633984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en-US"/>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5"/>
          <p:cNvSpPr>
            <a:spLocks noGrp="1" noChangeArrowheads="1"/>
          </p:cNvSpPr>
          <p:nvPr>
            <p:ph type="ftr" sz="quarter" idx="10"/>
          </p:nvPr>
        </p:nvSpPr>
        <p:spPr>
          <a:ln/>
        </p:spPr>
        <p:txBody>
          <a:bodyPr/>
          <a:lstStyle>
            <a:lvl1pPr>
              <a:defRPr/>
            </a:lvl1pPr>
          </a:lstStyle>
          <a:p>
            <a:pPr>
              <a:defRPr/>
            </a:pPr>
            <a:r>
              <a:rPr lang="fr-BE"/>
              <a:t> Prof. Ch. Hanzen- Waiting period reproduction pathologies </a:t>
            </a:r>
            <a:endParaRPr lang="fr-FR"/>
          </a:p>
        </p:txBody>
      </p:sp>
      <p:sp>
        <p:nvSpPr>
          <p:cNvPr id="5" name="Rectangle 9"/>
          <p:cNvSpPr>
            <a:spLocks noGrp="1" noChangeArrowheads="1"/>
          </p:cNvSpPr>
          <p:nvPr>
            <p:ph type="sldNum" sz="quarter" idx="11"/>
          </p:nvPr>
        </p:nvSpPr>
        <p:spPr>
          <a:ln/>
        </p:spPr>
        <p:txBody>
          <a:bodyPr/>
          <a:lstStyle>
            <a:lvl1pPr>
              <a:defRPr/>
            </a:lvl1pPr>
          </a:lstStyle>
          <a:p>
            <a:fld id="{65577537-E833-4AB7-919E-24067553C198}" type="slidenum">
              <a:rPr lang="fr-FR" altLang="tr-TR"/>
              <a:pPr/>
              <a:t>‹#›</a:t>
            </a:fld>
            <a:endParaRPr lang="fr-FR" altLang="tr-TR"/>
          </a:p>
        </p:txBody>
      </p:sp>
    </p:spTree>
    <p:extLst>
      <p:ext uri="{BB962C8B-B14F-4D97-AF65-F5344CB8AC3E}">
        <p14:creationId xmlns:p14="http://schemas.microsoft.com/office/powerpoint/2010/main" val="1645915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u contenu 2"/>
          <p:cNvSpPr>
            <a:spLocks noGrp="1"/>
          </p:cNvSpPr>
          <p:nvPr>
            <p:ph sz="half" idx="1"/>
          </p:nvPr>
        </p:nvSpPr>
        <p:spPr>
          <a:xfrm>
            <a:off x="323850" y="1341438"/>
            <a:ext cx="4170363" cy="4751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contenu 3"/>
          <p:cNvSpPr>
            <a:spLocks noGrp="1"/>
          </p:cNvSpPr>
          <p:nvPr>
            <p:ph sz="half" idx="2"/>
          </p:nvPr>
        </p:nvSpPr>
        <p:spPr>
          <a:xfrm>
            <a:off x="4646613" y="1341438"/>
            <a:ext cx="4171950" cy="4751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r>
              <a:rPr lang="fr-BE"/>
              <a:t> Prof. Ch. Hanzen- Waiting period reproduction pathologies </a:t>
            </a:r>
            <a:endParaRPr lang="fr-FR"/>
          </a:p>
        </p:txBody>
      </p:sp>
      <p:sp>
        <p:nvSpPr>
          <p:cNvPr id="6" name="Rectangle 9"/>
          <p:cNvSpPr>
            <a:spLocks noGrp="1" noChangeArrowheads="1"/>
          </p:cNvSpPr>
          <p:nvPr>
            <p:ph type="sldNum" sz="quarter" idx="11"/>
          </p:nvPr>
        </p:nvSpPr>
        <p:spPr>
          <a:ln/>
        </p:spPr>
        <p:txBody>
          <a:bodyPr/>
          <a:lstStyle>
            <a:lvl1pPr>
              <a:defRPr/>
            </a:lvl1pPr>
          </a:lstStyle>
          <a:p>
            <a:fld id="{B73E9BAF-3FBB-4D9C-BE43-8C406CD6A807}" type="slidenum">
              <a:rPr lang="fr-FR" altLang="tr-TR"/>
              <a:pPr/>
              <a:t>‹#›</a:t>
            </a:fld>
            <a:endParaRPr lang="fr-FR" altLang="tr-TR"/>
          </a:p>
        </p:txBody>
      </p:sp>
    </p:spTree>
    <p:extLst>
      <p:ext uri="{BB962C8B-B14F-4D97-AF65-F5344CB8AC3E}">
        <p14:creationId xmlns:p14="http://schemas.microsoft.com/office/powerpoint/2010/main" val="921375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en-US"/>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Rectangle 5"/>
          <p:cNvSpPr>
            <a:spLocks noGrp="1" noChangeArrowheads="1"/>
          </p:cNvSpPr>
          <p:nvPr>
            <p:ph type="ftr" sz="quarter" idx="10"/>
          </p:nvPr>
        </p:nvSpPr>
        <p:spPr>
          <a:ln/>
        </p:spPr>
        <p:txBody>
          <a:bodyPr/>
          <a:lstStyle>
            <a:lvl1pPr>
              <a:defRPr/>
            </a:lvl1pPr>
          </a:lstStyle>
          <a:p>
            <a:pPr>
              <a:defRPr/>
            </a:pPr>
            <a:r>
              <a:rPr lang="fr-BE"/>
              <a:t> Prof. Ch. Hanzen- Waiting period reproduction pathologies </a:t>
            </a:r>
            <a:endParaRPr lang="fr-FR"/>
          </a:p>
        </p:txBody>
      </p:sp>
      <p:sp>
        <p:nvSpPr>
          <p:cNvPr id="8" name="Rectangle 9"/>
          <p:cNvSpPr>
            <a:spLocks noGrp="1" noChangeArrowheads="1"/>
          </p:cNvSpPr>
          <p:nvPr>
            <p:ph type="sldNum" sz="quarter" idx="11"/>
          </p:nvPr>
        </p:nvSpPr>
        <p:spPr>
          <a:ln/>
        </p:spPr>
        <p:txBody>
          <a:bodyPr/>
          <a:lstStyle>
            <a:lvl1pPr>
              <a:defRPr/>
            </a:lvl1pPr>
          </a:lstStyle>
          <a:p>
            <a:fld id="{8BAEBBC9-75C3-41E6-9B9E-AA70076AB3DF}" type="slidenum">
              <a:rPr lang="fr-FR" altLang="tr-TR"/>
              <a:pPr/>
              <a:t>‹#›</a:t>
            </a:fld>
            <a:endParaRPr lang="fr-FR" altLang="tr-TR"/>
          </a:p>
        </p:txBody>
      </p:sp>
    </p:spTree>
    <p:extLst>
      <p:ext uri="{BB962C8B-B14F-4D97-AF65-F5344CB8AC3E}">
        <p14:creationId xmlns:p14="http://schemas.microsoft.com/office/powerpoint/2010/main" val="2532558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Rectangle 5"/>
          <p:cNvSpPr>
            <a:spLocks noGrp="1" noChangeArrowheads="1"/>
          </p:cNvSpPr>
          <p:nvPr>
            <p:ph type="ftr" sz="quarter" idx="10"/>
          </p:nvPr>
        </p:nvSpPr>
        <p:spPr>
          <a:ln/>
        </p:spPr>
        <p:txBody>
          <a:bodyPr/>
          <a:lstStyle>
            <a:lvl1pPr>
              <a:defRPr/>
            </a:lvl1pPr>
          </a:lstStyle>
          <a:p>
            <a:pPr>
              <a:defRPr/>
            </a:pPr>
            <a:r>
              <a:rPr lang="fr-BE"/>
              <a:t> Prof. Ch. Hanzen- Waiting period reproduction pathologies </a:t>
            </a:r>
            <a:endParaRPr lang="fr-FR"/>
          </a:p>
        </p:txBody>
      </p:sp>
      <p:sp>
        <p:nvSpPr>
          <p:cNvPr id="4" name="Rectangle 9"/>
          <p:cNvSpPr>
            <a:spLocks noGrp="1" noChangeArrowheads="1"/>
          </p:cNvSpPr>
          <p:nvPr>
            <p:ph type="sldNum" sz="quarter" idx="11"/>
          </p:nvPr>
        </p:nvSpPr>
        <p:spPr>
          <a:ln/>
        </p:spPr>
        <p:txBody>
          <a:bodyPr/>
          <a:lstStyle>
            <a:lvl1pPr>
              <a:defRPr/>
            </a:lvl1pPr>
          </a:lstStyle>
          <a:p>
            <a:fld id="{59652573-3EBC-4725-A04D-46B35036EDB5}" type="slidenum">
              <a:rPr lang="fr-FR" altLang="tr-TR"/>
              <a:pPr/>
              <a:t>‹#›</a:t>
            </a:fld>
            <a:endParaRPr lang="fr-FR" altLang="tr-TR"/>
          </a:p>
        </p:txBody>
      </p:sp>
    </p:spTree>
    <p:extLst>
      <p:ext uri="{BB962C8B-B14F-4D97-AF65-F5344CB8AC3E}">
        <p14:creationId xmlns:p14="http://schemas.microsoft.com/office/powerpoint/2010/main" val="1279712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fr-BE"/>
              <a:t> Prof. Ch. Hanzen- Waiting period reproduction pathologies </a:t>
            </a:r>
            <a:endParaRPr lang="fr-FR"/>
          </a:p>
        </p:txBody>
      </p:sp>
      <p:sp>
        <p:nvSpPr>
          <p:cNvPr id="3" name="Rectangle 9"/>
          <p:cNvSpPr>
            <a:spLocks noGrp="1" noChangeArrowheads="1"/>
          </p:cNvSpPr>
          <p:nvPr>
            <p:ph type="sldNum" sz="quarter" idx="11"/>
          </p:nvPr>
        </p:nvSpPr>
        <p:spPr>
          <a:ln/>
        </p:spPr>
        <p:txBody>
          <a:bodyPr/>
          <a:lstStyle>
            <a:lvl1pPr>
              <a:defRPr/>
            </a:lvl1pPr>
          </a:lstStyle>
          <a:p>
            <a:fld id="{33B12FE9-C6AA-4CED-8A5C-C3B6480955BD}" type="slidenum">
              <a:rPr lang="fr-FR" altLang="tr-TR"/>
              <a:pPr/>
              <a:t>‹#›</a:t>
            </a:fld>
            <a:endParaRPr lang="fr-FR" altLang="tr-TR"/>
          </a:p>
        </p:txBody>
      </p:sp>
    </p:spTree>
    <p:extLst>
      <p:ext uri="{BB962C8B-B14F-4D97-AF65-F5344CB8AC3E}">
        <p14:creationId xmlns:p14="http://schemas.microsoft.com/office/powerpoint/2010/main" val="863147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en-US"/>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5"/>
          <p:cNvSpPr>
            <a:spLocks noGrp="1" noChangeArrowheads="1"/>
          </p:cNvSpPr>
          <p:nvPr>
            <p:ph type="ftr" sz="quarter" idx="10"/>
          </p:nvPr>
        </p:nvSpPr>
        <p:spPr>
          <a:ln/>
        </p:spPr>
        <p:txBody>
          <a:bodyPr/>
          <a:lstStyle>
            <a:lvl1pPr>
              <a:defRPr/>
            </a:lvl1pPr>
          </a:lstStyle>
          <a:p>
            <a:pPr>
              <a:defRPr/>
            </a:pPr>
            <a:r>
              <a:rPr lang="fr-BE"/>
              <a:t> Prof. Ch. Hanzen- Waiting period reproduction pathologies </a:t>
            </a:r>
            <a:endParaRPr lang="fr-FR"/>
          </a:p>
        </p:txBody>
      </p:sp>
      <p:sp>
        <p:nvSpPr>
          <p:cNvPr id="6" name="Rectangle 9"/>
          <p:cNvSpPr>
            <a:spLocks noGrp="1" noChangeArrowheads="1"/>
          </p:cNvSpPr>
          <p:nvPr>
            <p:ph type="sldNum" sz="quarter" idx="11"/>
          </p:nvPr>
        </p:nvSpPr>
        <p:spPr>
          <a:ln/>
        </p:spPr>
        <p:txBody>
          <a:bodyPr/>
          <a:lstStyle>
            <a:lvl1pPr>
              <a:defRPr/>
            </a:lvl1pPr>
          </a:lstStyle>
          <a:p>
            <a:fld id="{FED700E4-E23E-4DBC-A726-A533E4C16DB0}" type="slidenum">
              <a:rPr lang="fr-FR" altLang="tr-TR"/>
              <a:pPr/>
              <a:t>‹#›</a:t>
            </a:fld>
            <a:endParaRPr lang="fr-FR" altLang="tr-TR"/>
          </a:p>
        </p:txBody>
      </p:sp>
    </p:spTree>
    <p:extLst>
      <p:ext uri="{BB962C8B-B14F-4D97-AF65-F5344CB8AC3E}">
        <p14:creationId xmlns:p14="http://schemas.microsoft.com/office/powerpoint/2010/main" val="33610936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en-US"/>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5"/>
          <p:cNvSpPr>
            <a:spLocks noGrp="1" noChangeArrowheads="1"/>
          </p:cNvSpPr>
          <p:nvPr>
            <p:ph type="ftr" sz="quarter" idx="10"/>
          </p:nvPr>
        </p:nvSpPr>
        <p:spPr>
          <a:ln/>
        </p:spPr>
        <p:txBody>
          <a:bodyPr/>
          <a:lstStyle>
            <a:lvl1pPr>
              <a:defRPr/>
            </a:lvl1pPr>
          </a:lstStyle>
          <a:p>
            <a:pPr>
              <a:defRPr/>
            </a:pPr>
            <a:r>
              <a:rPr lang="fr-BE"/>
              <a:t> Prof. Ch. Hanzen- Waiting period reproduction pathologies </a:t>
            </a:r>
            <a:endParaRPr lang="fr-FR"/>
          </a:p>
        </p:txBody>
      </p:sp>
      <p:sp>
        <p:nvSpPr>
          <p:cNvPr id="6" name="Rectangle 9"/>
          <p:cNvSpPr>
            <a:spLocks noGrp="1" noChangeArrowheads="1"/>
          </p:cNvSpPr>
          <p:nvPr>
            <p:ph type="sldNum" sz="quarter" idx="11"/>
          </p:nvPr>
        </p:nvSpPr>
        <p:spPr>
          <a:ln/>
        </p:spPr>
        <p:txBody>
          <a:bodyPr/>
          <a:lstStyle>
            <a:lvl1pPr>
              <a:defRPr/>
            </a:lvl1pPr>
          </a:lstStyle>
          <a:p>
            <a:fld id="{A979BD7E-EA6F-43D1-904F-943FA3A0707B}" type="slidenum">
              <a:rPr lang="fr-FR" altLang="tr-TR"/>
              <a:pPr/>
              <a:t>‹#›</a:t>
            </a:fld>
            <a:endParaRPr lang="fr-FR" altLang="tr-TR"/>
          </a:p>
        </p:txBody>
      </p:sp>
    </p:spTree>
    <p:extLst>
      <p:ext uri="{BB962C8B-B14F-4D97-AF65-F5344CB8AC3E}">
        <p14:creationId xmlns:p14="http://schemas.microsoft.com/office/powerpoint/2010/main" val="186874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470000"/>
            </a:gs>
            <a:gs pos="100000">
              <a:srgbClr val="990000"/>
            </a:gs>
          </a:gsLst>
          <a:lin ang="5400000" scaled="1"/>
        </a:gra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323850" y="260350"/>
            <a:ext cx="8132763"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tr-TR" smtClean="0"/>
              <a:t>Cliquez pour modifier le style du titre du masque</a:t>
            </a:r>
          </a:p>
        </p:txBody>
      </p:sp>
      <p:sp>
        <p:nvSpPr>
          <p:cNvPr id="7171" name="Rectangle 3"/>
          <p:cNvSpPr>
            <a:spLocks noGrp="1" noChangeArrowheads="1"/>
          </p:cNvSpPr>
          <p:nvPr>
            <p:ph type="body" idx="1"/>
          </p:nvPr>
        </p:nvSpPr>
        <p:spPr bwMode="auto">
          <a:xfrm>
            <a:off x="323850" y="1341438"/>
            <a:ext cx="8494713" cy="475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tr-TR" smtClean="0"/>
              <a:t>Cliquez pour modifier les styles du texte du masque</a:t>
            </a:r>
          </a:p>
          <a:p>
            <a:pPr lvl="1"/>
            <a:r>
              <a:rPr lang="fr-FR" altLang="tr-TR" smtClean="0"/>
              <a:t>Deuxième niveau</a:t>
            </a:r>
          </a:p>
          <a:p>
            <a:pPr lvl="2"/>
            <a:r>
              <a:rPr lang="fr-FR" altLang="tr-TR" smtClean="0"/>
              <a:t>Troisième niveau</a:t>
            </a:r>
          </a:p>
          <a:p>
            <a:pPr lvl="3"/>
            <a:r>
              <a:rPr lang="fr-FR" altLang="tr-TR" smtClean="0"/>
              <a:t>Quatrième niveau</a:t>
            </a:r>
          </a:p>
          <a:p>
            <a:pPr lvl="4"/>
            <a:r>
              <a:rPr lang="fr-FR" altLang="tr-TR" smtClean="0"/>
              <a:t>Cinquième niveau</a:t>
            </a:r>
          </a:p>
        </p:txBody>
      </p:sp>
      <p:sp>
        <p:nvSpPr>
          <p:cNvPr id="1029" name="Rectangle 5"/>
          <p:cNvSpPr>
            <a:spLocks noGrp="1" noChangeArrowheads="1"/>
          </p:cNvSpPr>
          <p:nvPr>
            <p:ph type="ftr" sz="quarter" idx="3"/>
          </p:nvPr>
        </p:nvSpPr>
        <p:spPr bwMode="auto">
          <a:xfrm>
            <a:off x="1042988" y="6381750"/>
            <a:ext cx="68040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600">
                <a:latin typeface="+mn-lt"/>
              </a:defRPr>
            </a:lvl1pPr>
          </a:lstStyle>
          <a:p>
            <a:pPr>
              <a:defRPr/>
            </a:pPr>
            <a:r>
              <a:rPr lang="fr-BE"/>
              <a:t> Prof. Ch. Hanzen- Waiting period reproduction pathologies </a:t>
            </a:r>
            <a:endParaRPr lang="fr-FR"/>
          </a:p>
        </p:txBody>
      </p:sp>
      <p:sp>
        <p:nvSpPr>
          <p:cNvPr id="1033" name="Rectangle 9"/>
          <p:cNvSpPr>
            <a:spLocks noGrp="1" noChangeArrowheads="1"/>
          </p:cNvSpPr>
          <p:nvPr>
            <p:ph type="sldNum" sz="quarter" idx="4"/>
          </p:nvPr>
        </p:nvSpPr>
        <p:spPr bwMode="auto">
          <a:xfrm>
            <a:off x="6804025" y="638175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1">
                <a:solidFill>
                  <a:srgbClr val="A50021"/>
                </a:solidFill>
                <a:latin typeface="Arial Narrow" panose="020B0606020202030204" pitchFamily="34" charset="0"/>
              </a:defRPr>
            </a:lvl1pPr>
          </a:lstStyle>
          <a:p>
            <a:fld id="{5A688BD0-E720-4988-988F-8CAC9ECA65E5}" type="slidenum">
              <a:rPr lang="fr-FR" altLang="tr-TR"/>
              <a:pPr/>
              <a:t>‹#›</a:t>
            </a:fld>
            <a:endParaRPr lang="fr-FR" altLang="tr-TR"/>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iming>
    <p:tnLst>
      <p:par>
        <p:cTn id="1" dur="indefinite" restart="never" nodeType="tmRoot"/>
      </p:par>
    </p:tnLst>
  </p:timing>
  <p:hf hdr="0" dt="0"/>
  <p:txStyles>
    <p:titleStyle>
      <a:lvl1pPr algn="l" rtl="0" eaLnBrk="0" fontAlgn="base" hangingPunct="0">
        <a:spcBef>
          <a:spcPct val="0"/>
        </a:spcBef>
        <a:spcAft>
          <a:spcPct val="0"/>
        </a:spcAft>
        <a:defRPr sz="3000">
          <a:solidFill>
            <a:schemeClr val="tx1"/>
          </a:solidFill>
          <a:latin typeface="+mj-lt"/>
          <a:ea typeface="+mj-ea"/>
          <a:cs typeface="+mj-cs"/>
        </a:defRPr>
      </a:lvl1pPr>
      <a:lvl2pPr algn="l" rtl="0" eaLnBrk="0" fontAlgn="base" hangingPunct="0">
        <a:spcBef>
          <a:spcPct val="0"/>
        </a:spcBef>
        <a:spcAft>
          <a:spcPct val="0"/>
        </a:spcAft>
        <a:defRPr sz="3000">
          <a:solidFill>
            <a:schemeClr val="tx1"/>
          </a:solidFill>
          <a:latin typeface="Arial Narrow" pitchFamily="34" charset="0"/>
        </a:defRPr>
      </a:lvl2pPr>
      <a:lvl3pPr algn="l" rtl="0" eaLnBrk="0" fontAlgn="base" hangingPunct="0">
        <a:spcBef>
          <a:spcPct val="0"/>
        </a:spcBef>
        <a:spcAft>
          <a:spcPct val="0"/>
        </a:spcAft>
        <a:defRPr sz="3000">
          <a:solidFill>
            <a:schemeClr val="tx1"/>
          </a:solidFill>
          <a:latin typeface="Arial Narrow" pitchFamily="34" charset="0"/>
        </a:defRPr>
      </a:lvl3pPr>
      <a:lvl4pPr algn="l" rtl="0" eaLnBrk="0" fontAlgn="base" hangingPunct="0">
        <a:spcBef>
          <a:spcPct val="0"/>
        </a:spcBef>
        <a:spcAft>
          <a:spcPct val="0"/>
        </a:spcAft>
        <a:defRPr sz="3000">
          <a:solidFill>
            <a:schemeClr val="tx1"/>
          </a:solidFill>
          <a:latin typeface="Arial Narrow" pitchFamily="34" charset="0"/>
        </a:defRPr>
      </a:lvl4pPr>
      <a:lvl5pPr algn="l" rtl="0" eaLnBrk="0" fontAlgn="base" hangingPunct="0">
        <a:spcBef>
          <a:spcPct val="0"/>
        </a:spcBef>
        <a:spcAft>
          <a:spcPct val="0"/>
        </a:spcAft>
        <a:defRPr sz="3000">
          <a:solidFill>
            <a:schemeClr val="tx1"/>
          </a:solidFill>
          <a:latin typeface="Arial Narrow" pitchFamily="34" charset="0"/>
        </a:defRPr>
      </a:lvl5pPr>
      <a:lvl6pPr marL="457200" algn="l" rtl="0" eaLnBrk="0" fontAlgn="base" hangingPunct="0">
        <a:spcBef>
          <a:spcPct val="0"/>
        </a:spcBef>
        <a:spcAft>
          <a:spcPct val="0"/>
        </a:spcAft>
        <a:defRPr sz="3000">
          <a:solidFill>
            <a:schemeClr val="tx1"/>
          </a:solidFill>
          <a:latin typeface="Arial Narrow" pitchFamily="34" charset="0"/>
        </a:defRPr>
      </a:lvl6pPr>
      <a:lvl7pPr marL="914400" algn="l" rtl="0" eaLnBrk="0" fontAlgn="base" hangingPunct="0">
        <a:spcBef>
          <a:spcPct val="0"/>
        </a:spcBef>
        <a:spcAft>
          <a:spcPct val="0"/>
        </a:spcAft>
        <a:defRPr sz="3000">
          <a:solidFill>
            <a:schemeClr val="tx1"/>
          </a:solidFill>
          <a:latin typeface="Arial Narrow" pitchFamily="34" charset="0"/>
        </a:defRPr>
      </a:lvl7pPr>
      <a:lvl8pPr marL="1371600" algn="l" rtl="0" eaLnBrk="0" fontAlgn="base" hangingPunct="0">
        <a:spcBef>
          <a:spcPct val="0"/>
        </a:spcBef>
        <a:spcAft>
          <a:spcPct val="0"/>
        </a:spcAft>
        <a:defRPr sz="3000">
          <a:solidFill>
            <a:schemeClr val="tx1"/>
          </a:solidFill>
          <a:latin typeface="Arial Narrow" pitchFamily="34" charset="0"/>
        </a:defRPr>
      </a:lvl8pPr>
      <a:lvl9pPr marL="1828800" algn="l" rtl="0" eaLnBrk="0" fontAlgn="base" hangingPunct="0">
        <a:spcBef>
          <a:spcPct val="0"/>
        </a:spcBef>
        <a:spcAft>
          <a:spcPct val="0"/>
        </a:spcAft>
        <a:defRPr sz="3000">
          <a:solidFill>
            <a:schemeClr val="tx1"/>
          </a:solidFill>
          <a:latin typeface="Arial Narrow" pitchFamily="34" charset="0"/>
        </a:defRPr>
      </a:lvl9pPr>
    </p:titleStyle>
    <p:bodyStyle>
      <a:lvl1pPr marL="342900" indent="-342900" algn="l" rtl="0" eaLnBrk="0" fontAlgn="base" hangingPunct="0">
        <a:spcBef>
          <a:spcPct val="20000"/>
        </a:spcBef>
        <a:spcAft>
          <a:spcPct val="0"/>
        </a:spcAft>
        <a:buClr>
          <a:schemeClr val="tx1"/>
        </a:buClr>
        <a:buFont typeface="Mistral" panose="03090702030407020403" pitchFamily="66" charset="0"/>
        <a:buChar char="●"/>
        <a:defRPr sz="26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Font typeface="Wingdings" panose="05000000000000000000" pitchFamily="2" charset="2"/>
        <a:buChar char="§"/>
        <a:defRPr sz="2400">
          <a:solidFill>
            <a:schemeClr val="tx1"/>
          </a:solidFill>
          <a:latin typeface="+mn-lt"/>
        </a:defRPr>
      </a:lvl2pPr>
      <a:lvl3pPr marL="1143000" indent="-228600" algn="l" rtl="0" eaLnBrk="0" fontAlgn="base" hangingPunct="0">
        <a:spcBef>
          <a:spcPct val="20000"/>
        </a:spcBef>
        <a:spcAft>
          <a:spcPct val="0"/>
        </a:spcAft>
        <a:buClr>
          <a:schemeClr val="tx1"/>
        </a:buClr>
        <a:buChar char="•"/>
        <a:defRPr sz="2000">
          <a:solidFill>
            <a:schemeClr val="tx1"/>
          </a:solidFill>
          <a:latin typeface="+mn-lt"/>
        </a:defRPr>
      </a:lvl3pPr>
      <a:lvl4pPr marL="1600200" indent="-228600" algn="l" rtl="0" eaLnBrk="0" fontAlgn="base" hangingPunct="0">
        <a:spcBef>
          <a:spcPct val="20000"/>
        </a:spcBef>
        <a:spcAft>
          <a:spcPct val="0"/>
        </a:spcAft>
        <a:buClr>
          <a:schemeClr val="tx1"/>
        </a:buClr>
        <a:buChar char="–"/>
        <a:defRPr>
          <a:solidFill>
            <a:schemeClr val="tx1"/>
          </a:solidFill>
          <a:latin typeface="+mn-lt"/>
        </a:defRPr>
      </a:lvl4pPr>
      <a:lvl5pPr marL="2057400" indent="-228600" algn="l" rtl="0" eaLnBrk="0" fontAlgn="base" hangingPunct="0">
        <a:spcBef>
          <a:spcPct val="20000"/>
        </a:spcBef>
        <a:spcAft>
          <a:spcPct val="0"/>
        </a:spcAft>
        <a:buClr>
          <a:schemeClr val="tx1"/>
        </a:buClr>
        <a:buChar char="»"/>
        <a:defRPr sz="2000" b="1">
          <a:solidFill>
            <a:schemeClr val="tx1"/>
          </a:solidFill>
          <a:latin typeface="Times New Roman" pitchFamily="18" charset="0"/>
        </a:defRPr>
      </a:lvl5pPr>
      <a:lvl6pPr marL="2514600" indent="-228600" algn="l" rtl="0" eaLnBrk="0" fontAlgn="base" hangingPunct="0">
        <a:spcBef>
          <a:spcPct val="20000"/>
        </a:spcBef>
        <a:spcAft>
          <a:spcPct val="0"/>
        </a:spcAft>
        <a:buClr>
          <a:schemeClr val="tx1"/>
        </a:buClr>
        <a:buChar char="»"/>
        <a:defRPr sz="2000" b="1">
          <a:solidFill>
            <a:schemeClr val="tx1"/>
          </a:solidFill>
          <a:latin typeface="Times New Roman" pitchFamily="18" charset="0"/>
        </a:defRPr>
      </a:lvl6pPr>
      <a:lvl7pPr marL="2971800" indent="-228600" algn="l" rtl="0" eaLnBrk="0" fontAlgn="base" hangingPunct="0">
        <a:spcBef>
          <a:spcPct val="20000"/>
        </a:spcBef>
        <a:spcAft>
          <a:spcPct val="0"/>
        </a:spcAft>
        <a:buClr>
          <a:schemeClr val="tx1"/>
        </a:buClr>
        <a:buChar char="»"/>
        <a:defRPr sz="2000" b="1">
          <a:solidFill>
            <a:schemeClr val="tx1"/>
          </a:solidFill>
          <a:latin typeface="Times New Roman" pitchFamily="18" charset="0"/>
        </a:defRPr>
      </a:lvl7pPr>
      <a:lvl8pPr marL="3429000" indent="-228600" algn="l" rtl="0" eaLnBrk="0" fontAlgn="base" hangingPunct="0">
        <a:spcBef>
          <a:spcPct val="20000"/>
        </a:spcBef>
        <a:spcAft>
          <a:spcPct val="0"/>
        </a:spcAft>
        <a:buClr>
          <a:schemeClr val="tx1"/>
        </a:buClr>
        <a:buChar char="»"/>
        <a:defRPr sz="2000" b="1">
          <a:solidFill>
            <a:schemeClr val="tx1"/>
          </a:solidFill>
          <a:latin typeface="Times New Roman" pitchFamily="18" charset="0"/>
        </a:defRPr>
      </a:lvl8pPr>
      <a:lvl9pPr marL="3886200" indent="-228600" algn="l" rtl="0" eaLnBrk="0" fontAlgn="base" hangingPunct="0">
        <a:spcBef>
          <a:spcPct val="20000"/>
        </a:spcBef>
        <a:spcAft>
          <a:spcPct val="0"/>
        </a:spcAft>
        <a:buClr>
          <a:schemeClr val="tx1"/>
        </a:buClr>
        <a:buChar char="»"/>
        <a:defRPr sz="2000" b="1">
          <a:solidFill>
            <a:schemeClr val="tx1"/>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6.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6.xml"/><Relationship Id="rId5" Type="http://schemas.openxmlformats.org/officeDocument/2006/relationships/image" Target="../media/image34.png"/><Relationship Id="rId4" Type="http://schemas.openxmlformats.org/officeDocument/2006/relationships/image" Target="../media/image33.png"/></Relationships>
</file>

<file path=ppt/slides/_rels/slide4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www.be.fishersci.com/" TargetMode="External"/><Relationship Id="rId1" Type="http://schemas.openxmlformats.org/officeDocument/2006/relationships/slideLayout" Target="../slideLayouts/slideLayout6.xml"/><Relationship Id="rId4" Type="http://schemas.openxmlformats.org/officeDocument/2006/relationships/image" Target="../media/image36.png"/></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hyperlink" Target="http://www.ers.usda.gov/publications" TargetMode="External"/><Relationship Id="rId2" Type="http://schemas.openxmlformats.org/officeDocument/2006/relationships/hyperlink" Target="http://www.eds-destatis.de/" TargetMode="Externa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6.xml"/><Relationship Id="rId4" Type="http://schemas.openxmlformats.org/officeDocument/2006/relationships/image" Target="../media/image44.jpeg"/></Relationships>
</file>

<file path=ppt/slides/_rels/slide7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5.jpeg"/><Relationship Id="rId1" Type="http://schemas.openxmlformats.org/officeDocument/2006/relationships/slideLayout" Target="../slideLayouts/slideLayout6.xml"/><Relationship Id="rId5" Type="http://schemas.openxmlformats.org/officeDocument/2006/relationships/image" Target="../media/image49.png"/><Relationship Id="rId4" Type="http://schemas.openxmlformats.org/officeDocument/2006/relationships/image" Target="../media/image48.jpe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8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193AC1FA-389D-4161-961D-CADA0624414B}" type="slidenum">
              <a:rPr lang="fr-FR" altLang="tr-TR" sz="1400">
                <a:solidFill>
                  <a:srgbClr val="A50021"/>
                </a:solidFill>
                <a:latin typeface="Arial Narrow" panose="020B0606020202030204" pitchFamily="34" charset="0"/>
              </a:rPr>
              <a:pPr/>
              <a:t>1</a:t>
            </a:fld>
            <a:endParaRPr lang="fr-FR" altLang="tr-TR" sz="1400">
              <a:solidFill>
                <a:srgbClr val="A50021"/>
              </a:solidFill>
              <a:latin typeface="Arial Narrow" panose="020B0606020202030204" pitchFamily="34" charset="0"/>
            </a:endParaRPr>
          </a:p>
        </p:txBody>
      </p:sp>
      <p:sp>
        <p:nvSpPr>
          <p:cNvPr id="9220" name="Rectangle 2"/>
          <p:cNvSpPr>
            <a:spLocks noGrp="1" noChangeArrowheads="1"/>
          </p:cNvSpPr>
          <p:nvPr>
            <p:ph type="title"/>
          </p:nvPr>
        </p:nvSpPr>
        <p:spPr/>
        <p:txBody>
          <a:bodyPr/>
          <a:lstStyle/>
          <a:p>
            <a:r>
              <a:rPr lang="fr-BE" altLang="tr-TR" smtClean="0"/>
              <a:t>Pathologies of the waiting period in the cow</a:t>
            </a:r>
            <a:endParaRPr lang="fr-FR" altLang="tr-TR" smtClean="0"/>
          </a:p>
        </p:txBody>
      </p:sp>
      <p:sp>
        <p:nvSpPr>
          <p:cNvPr id="9221" name="Rectangle 3"/>
          <p:cNvSpPr>
            <a:spLocks noGrp="1" noChangeArrowheads="1"/>
          </p:cNvSpPr>
          <p:nvPr>
            <p:ph type="body" idx="1"/>
          </p:nvPr>
        </p:nvSpPr>
        <p:spPr>
          <a:xfrm>
            <a:off x="323850" y="1196975"/>
            <a:ext cx="8494713" cy="4895850"/>
          </a:xfrm>
        </p:spPr>
        <p:txBody>
          <a:bodyPr/>
          <a:lstStyle/>
          <a:p>
            <a:pPr>
              <a:lnSpc>
                <a:spcPct val="90000"/>
              </a:lnSpc>
            </a:pPr>
            <a:r>
              <a:rPr lang="fr-BE" altLang="tr-TR" smtClean="0"/>
              <a:t>Placental retention </a:t>
            </a:r>
          </a:p>
          <a:p>
            <a:pPr>
              <a:lnSpc>
                <a:spcPct val="90000"/>
              </a:lnSpc>
            </a:pPr>
            <a:r>
              <a:rPr lang="fr-BE" altLang="tr-TR" smtClean="0"/>
              <a:t>Anoestrus </a:t>
            </a:r>
          </a:p>
          <a:p>
            <a:pPr>
              <a:lnSpc>
                <a:spcPct val="90000"/>
              </a:lnSpc>
            </a:pPr>
            <a:r>
              <a:rPr lang="fr-BE" altLang="tr-TR" smtClean="0"/>
              <a:t>Metritis</a:t>
            </a:r>
          </a:p>
          <a:p>
            <a:pPr lvl="1">
              <a:lnSpc>
                <a:spcPct val="90000"/>
              </a:lnSpc>
            </a:pPr>
            <a:r>
              <a:rPr lang="fr-BE" altLang="tr-TR" smtClean="0"/>
              <a:t>Acute metritis</a:t>
            </a:r>
          </a:p>
          <a:p>
            <a:pPr lvl="1">
              <a:lnSpc>
                <a:spcPct val="90000"/>
              </a:lnSpc>
            </a:pPr>
            <a:r>
              <a:rPr lang="fr-BE" altLang="tr-TR" smtClean="0"/>
              <a:t>Clinical endometritis</a:t>
            </a:r>
          </a:p>
          <a:p>
            <a:pPr lvl="1">
              <a:lnSpc>
                <a:spcPct val="90000"/>
              </a:lnSpc>
            </a:pPr>
            <a:r>
              <a:rPr lang="fr-BE" altLang="tr-TR" smtClean="0"/>
              <a:t>Subclinical endometritis</a:t>
            </a:r>
          </a:p>
          <a:p>
            <a:pPr lvl="1">
              <a:lnSpc>
                <a:spcPct val="90000"/>
              </a:lnSpc>
            </a:pPr>
            <a:r>
              <a:rPr lang="fr-BE" altLang="tr-TR" smtClean="0"/>
              <a:t>Pyometra</a:t>
            </a:r>
          </a:p>
          <a:p>
            <a:pPr>
              <a:lnSpc>
                <a:spcPct val="90000"/>
              </a:lnSpc>
            </a:pPr>
            <a:r>
              <a:rPr lang="fr-BE" altLang="tr-TR" smtClean="0"/>
              <a:t>Uterine involution delay</a:t>
            </a:r>
          </a:p>
          <a:p>
            <a:pPr>
              <a:lnSpc>
                <a:spcPct val="90000"/>
              </a:lnSpc>
            </a:pPr>
            <a:r>
              <a:rPr lang="fr-BE" altLang="tr-TR" smtClean="0"/>
              <a:t>Ovarian cysts</a:t>
            </a:r>
          </a:p>
          <a:p>
            <a:pPr lvl="1">
              <a:lnSpc>
                <a:spcPct val="90000"/>
              </a:lnSpc>
            </a:pPr>
            <a:r>
              <a:rPr lang="fr-BE" altLang="tr-TR" smtClean="0"/>
              <a:t>Follicular cysts</a:t>
            </a:r>
          </a:p>
          <a:p>
            <a:pPr lvl="1">
              <a:lnSpc>
                <a:spcPct val="90000"/>
              </a:lnSpc>
            </a:pPr>
            <a:r>
              <a:rPr lang="fr-BE" altLang="tr-TR" smtClean="0"/>
              <a:t>Luteinized cysts</a:t>
            </a:r>
            <a:endParaRPr lang="fr-FR" altLang="tr-TR"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24EC7DD-6401-419C-82FD-1995E8CB955D}" type="slidenum">
              <a:rPr lang="fr-FR" altLang="tr-TR" sz="1400">
                <a:solidFill>
                  <a:srgbClr val="A50021"/>
                </a:solidFill>
                <a:latin typeface="Arial Narrow" panose="020B0606020202030204" pitchFamily="34" charset="0"/>
              </a:rPr>
              <a:pPr/>
              <a:t>10</a:t>
            </a:fld>
            <a:endParaRPr lang="fr-FR" altLang="tr-TR" sz="1400">
              <a:solidFill>
                <a:srgbClr val="A50021"/>
              </a:solidFill>
              <a:latin typeface="Arial Narrow" panose="020B0606020202030204" pitchFamily="34" charset="0"/>
            </a:endParaRPr>
          </a:p>
        </p:txBody>
      </p:sp>
      <p:sp>
        <p:nvSpPr>
          <p:cNvPr id="19460" name="Rectangle 2"/>
          <p:cNvSpPr>
            <a:spLocks noGrp="1" noChangeArrowheads="1"/>
          </p:cNvSpPr>
          <p:nvPr>
            <p:ph type="title"/>
          </p:nvPr>
        </p:nvSpPr>
        <p:spPr/>
        <p:txBody>
          <a:bodyPr/>
          <a:lstStyle/>
          <a:p>
            <a:r>
              <a:rPr lang="fr-BE" altLang="tr-TR" smtClean="0"/>
              <a:t>Placentophagy</a:t>
            </a:r>
            <a:endParaRPr lang="fr-BE" altLang="tr-TR" sz="1700" smtClean="0"/>
          </a:p>
        </p:txBody>
      </p:sp>
      <p:pic>
        <p:nvPicPr>
          <p:cNvPr id="19461" name="Picture 3" descr="dia0146"/>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339975" y="981075"/>
            <a:ext cx="4713288" cy="5183188"/>
          </a:xfr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647D2C7-032C-4C73-9A6E-A04629D83F61}" type="slidenum">
              <a:rPr lang="fr-FR" altLang="tr-TR" sz="1400">
                <a:solidFill>
                  <a:srgbClr val="A50021"/>
                </a:solidFill>
                <a:latin typeface="Arial Narrow" panose="020B0606020202030204" pitchFamily="34" charset="0"/>
              </a:rPr>
              <a:pPr/>
              <a:t>11</a:t>
            </a:fld>
            <a:endParaRPr lang="fr-FR" altLang="tr-TR" sz="1400">
              <a:solidFill>
                <a:srgbClr val="A50021"/>
              </a:solidFill>
              <a:latin typeface="Arial Narrow" panose="020B0606020202030204" pitchFamily="34" charset="0"/>
            </a:endParaRPr>
          </a:p>
        </p:txBody>
      </p:sp>
      <p:sp>
        <p:nvSpPr>
          <p:cNvPr id="20484" name="Rectangle 2"/>
          <p:cNvSpPr>
            <a:spLocks noGrp="1" noChangeArrowheads="1"/>
          </p:cNvSpPr>
          <p:nvPr>
            <p:ph type="title"/>
          </p:nvPr>
        </p:nvSpPr>
        <p:spPr>
          <a:noFill/>
          <a:ln>
            <a:solidFill>
              <a:schemeClr val="tx1"/>
            </a:solidFill>
            <a:miter lim="800000"/>
            <a:headEnd/>
            <a:tailEnd/>
          </a:ln>
        </p:spPr>
        <p:txBody>
          <a:bodyPr/>
          <a:lstStyle/>
          <a:p>
            <a:r>
              <a:rPr lang="fr-FR" altLang="tr-TR" smtClean="0"/>
              <a:t>Placental retention </a:t>
            </a:r>
            <a:r>
              <a:rPr lang="fr-BE" altLang="tr-TR" smtClean="0"/>
              <a:t>: d</a:t>
            </a:r>
            <a:r>
              <a:rPr lang="fr-FR" altLang="tr-TR" smtClean="0"/>
              <a:t>efinition</a:t>
            </a:r>
          </a:p>
        </p:txBody>
      </p:sp>
      <p:sp>
        <p:nvSpPr>
          <p:cNvPr id="20485" name="Rectangle 3"/>
          <p:cNvSpPr>
            <a:spLocks noGrp="1" noChangeArrowheads="1"/>
          </p:cNvSpPr>
          <p:nvPr>
            <p:ph type="body" idx="1"/>
          </p:nvPr>
        </p:nvSpPr>
        <p:spPr/>
        <p:txBody>
          <a:bodyPr/>
          <a:lstStyle/>
          <a:p>
            <a:pPr>
              <a:lnSpc>
                <a:spcPct val="90000"/>
              </a:lnSpc>
            </a:pPr>
            <a:r>
              <a:rPr lang="fr-FR" altLang="tr-TR" smtClean="0"/>
              <a:t>= Non expulsion of the placenta during the first 24 hours postcalving </a:t>
            </a:r>
          </a:p>
          <a:p>
            <a:pPr>
              <a:lnSpc>
                <a:spcPct val="90000"/>
              </a:lnSpc>
            </a:pPr>
            <a:endParaRPr lang="fr-FR" altLang="tr-TR" smtClean="0"/>
          </a:p>
          <a:p>
            <a:pPr lvl="1">
              <a:lnSpc>
                <a:spcPct val="90000"/>
              </a:lnSpc>
            </a:pPr>
            <a:r>
              <a:rPr lang="fr-FR" altLang="tr-TR" smtClean="0"/>
              <a:t>Primary retention</a:t>
            </a:r>
          </a:p>
          <a:p>
            <a:pPr lvl="1">
              <a:lnSpc>
                <a:spcPct val="90000"/>
              </a:lnSpc>
            </a:pPr>
            <a:r>
              <a:rPr lang="fr-FR" altLang="tr-TR" smtClean="0"/>
              <a:t>Secondary retention</a:t>
            </a:r>
          </a:p>
          <a:p>
            <a:pPr>
              <a:lnSpc>
                <a:spcPct val="90000"/>
              </a:lnSpc>
            </a:pPr>
            <a:endParaRPr lang="fr-BE" altLang="tr-TR" smtClean="0"/>
          </a:p>
          <a:p>
            <a:pPr>
              <a:lnSpc>
                <a:spcPct val="90000"/>
              </a:lnSpc>
            </a:pPr>
            <a:endParaRPr lang="fr-FR" altLang="tr-TR" smtClean="0"/>
          </a:p>
          <a:p>
            <a:pPr>
              <a:lnSpc>
                <a:spcPct val="90000"/>
              </a:lnSpc>
            </a:pPr>
            <a:r>
              <a:rPr lang="fr-FR" altLang="tr-TR" smtClean="0"/>
              <a:t>Frequency </a:t>
            </a:r>
          </a:p>
          <a:p>
            <a:pPr lvl="1">
              <a:lnSpc>
                <a:spcPct val="90000"/>
              </a:lnSpc>
            </a:pPr>
            <a:r>
              <a:rPr lang="fr-FR" altLang="tr-TR" smtClean="0"/>
              <a:t>3 à 32 %</a:t>
            </a:r>
          </a:p>
          <a:p>
            <a:pPr lvl="1">
              <a:lnSpc>
                <a:spcPct val="90000"/>
              </a:lnSpc>
            </a:pPr>
            <a:r>
              <a:rPr lang="fr-FR" altLang="tr-TR" smtClean="0"/>
              <a:t>Average : &lt; 7 %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C2C09F3-F3F5-4D63-A3C9-568E752E93CC}" type="slidenum">
              <a:rPr lang="fr-FR" altLang="tr-TR" sz="1400">
                <a:solidFill>
                  <a:srgbClr val="A50021"/>
                </a:solidFill>
                <a:latin typeface="Arial Narrow" panose="020B0606020202030204" pitchFamily="34" charset="0"/>
              </a:rPr>
              <a:pPr/>
              <a:t>12</a:t>
            </a:fld>
            <a:endParaRPr lang="fr-FR" altLang="tr-TR" sz="1400">
              <a:solidFill>
                <a:srgbClr val="A50021"/>
              </a:solidFill>
              <a:latin typeface="Arial Narrow" panose="020B0606020202030204" pitchFamily="34" charset="0"/>
            </a:endParaRPr>
          </a:p>
        </p:txBody>
      </p:sp>
      <p:sp>
        <p:nvSpPr>
          <p:cNvPr id="21508" name="Rectangle 2"/>
          <p:cNvSpPr>
            <a:spLocks noGrp="1" noChangeArrowheads="1"/>
          </p:cNvSpPr>
          <p:nvPr>
            <p:ph type="title"/>
          </p:nvPr>
        </p:nvSpPr>
        <p:spPr>
          <a:xfrm>
            <a:off x="323850" y="260350"/>
            <a:ext cx="7769225" cy="288925"/>
          </a:xfrm>
        </p:spPr>
        <p:txBody>
          <a:bodyPr/>
          <a:lstStyle/>
          <a:p>
            <a:r>
              <a:rPr lang="fr-BE" altLang="tr-TR" sz="2600" smtClean="0"/>
              <a:t>Fréquence de la rétention placentaire </a:t>
            </a:r>
            <a:endParaRPr lang="fr-FR" altLang="tr-TR" sz="2600" smtClean="0"/>
          </a:p>
        </p:txBody>
      </p:sp>
      <p:pic>
        <p:nvPicPr>
          <p:cNvPr id="2150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088" y="692150"/>
            <a:ext cx="7058025" cy="568483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FB65962E-61B8-4EC1-A5C7-705295914444}" type="slidenum">
              <a:rPr lang="fr-FR" altLang="tr-TR" sz="1400">
                <a:solidFill>
                  <a:srgbClr val="A50021"/>
                </a:solidFill>
                <a:latin typeface="Arial Narrow" panose="020B0606020202030204" pitchFamily="34" charset="0"/>
              </a:rPr>
              <a:pPr/>
              <a:t>13</a:t>
            </a:fld>
            <a:endParaRPr lang="fr-FR" altLang="tr-TR" sz="1400">
              <a:solidFill>
                <a:srgbClr val="A50021"/>
              </a:solidFill>
              <a:latin typeface="Arial Narrow" panose="020B0606020202030204" pitchFamily="34" charset="0"/>
            </a:endParaRPr>
          </a:p>
        </p:txBody>
      </p:sp>
      <p:sp>
        <p:nvSpPr>
          <p:cNvPr id="1029" name="Rectangle 2"/>
          <p:cNvSpPr>
            <a:spLocks noGrp="1" noChangeArrowheads="1"/>
          </p:cNvSpPr>
          <p:nvPr>
            <p:ph type="title"/>
          </p:nvPr>
        </p:nvSpPr>
        <p:spPr>
          <a:xfrm>
            <a:off x="468313" y="333375"/>
            <a:ext cx="6983412" cy="863600"/>
          </a:xfrm>
          <a:ln>
            <a:solidFill>
              <a:schemeClr val="tx1"/>
            </a:solidFill>
            <a:miter lim="800000"/>
            <a:headEnd/>
            <a:tailEnd/>
          </a:ln>
        </p:spPr>
        <p:txBody>
          <a:bodyPr/>
          <a:lstStyle/>
          <a:p>
            <a:r>
              <a:rPr lang="fr-FR" altLang="tr-TR" sz="2800" smtClean="0"/>
              <a:t>Expulsion delay (871 cases of placental expulsion)</a:t>
            </a:r>
          </a:p>
        </p:txBody>
      </p:sp>
      <p:graphicFrame>
        <p:nvGraphicFramePr>
          <p:cNvPr id="2" name="Object 4"/>
          <p:cNvGraphicFramePr>
            <a:graphicFrameLocks noGrp="1" noChangeAspect="1"/>
          </p:cNvGraphicFramePr>
          <p:nvPr>
            <p:ph idx="1"/>
          </p:nvPr>
        </p:nvGraphicFramePr>
        <p:xfrm>
          <a:off x="735013" y="1709738"/>
          <a:ext cx="7670800" cy="4013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4"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D9FB5E8D-F8EE-44B5-8AA8-9560C5A23962}" type="slidenum">
              <a:rPr lang="fr-FR" altLang="tr-TR" sz="1400">
                <a:solidFill>
                  <a:srgbClr val="A50021"/>
                </a:solidFill>
                <a:latin typeface="Arial Narrow" panose="020B0606020202030204" pitchFamily="34" charset="0"/>
              </a:rPr>
              <a:pPr/>
              <a:t>14</a:t>
            </a:fld>
            <a:endParaRPr lang="fr-FR" altLang="tr-TR" sz="1400">
              <a:solidFill>
                <a:srgbClr val="A50021"/>
              </a:solidFill>
              <a:latin typeface="Arial Narrow" panose="020B0606020202030204" pitchFamily="34" charset="0"/>
            </a:endParaRPr>
          </a:p>
        </p:txBody>
      </p:sp>
      <p:sp>
        <p:nvSpPr>
          <p:cNvPr id="22532" name="Rectangle 2"/>
          <p:cNvSpPr>
            <a:spLocks noGrp="1" noChangeArrowheads="1"/>
          </p:cNvSpPr>
          <p:nvPr>
            <p:ph type="title"/>
          </p:nvPr>
        </p:nvSpPr>
        <p:spPr>
          <a:xfrm>
            <a:off x="827088" y="1916113"/>
            <a:ext cx="7632700" cy="1584325"/>
          </a:xfrm>
          <a:solidFill>
            <a:schemeClr val="tx1"/>
          </a:solidFill>
          <a:ln>
            <a:solidFill>
              <a:schemeClr val="tx2"/>
            </a:solidFill>
            <a:miter lim="800000"/>
            <a:headEnd/>
            <a:tailEnd/>
          </a:ln>
        </p:spPr>
        <p:txBody>
          <a:bodyPr/>
          <a:lstStyle/>
          <a:p>
            <a:pPr marL="25400" indent="-25400"/>
            <a:r>
              <a:rPr lang="fr-FR" altLang="tr-TR" sz="6000" smtClean="0">
                <a:solidFill>
                  <a:srgbClr val="000066"/>
                </a:solidFill>
              </a:rPr>
              <a:t>Symptoms</a:t>
            </a:r>
            <a:endParaRPr lang="fr-BE" altLang="tr-TR" sz="6000" smtClean="0">
              <a:solidFill>
                <a:srgbClr val="000066"/>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3FF3E8B-7916-4512-8738-ACD2B2301792}" type="slidenum">
              <a:rPr lang="fr-FR" altLang="tr-TR" sz="1400">
                <a:solidFill>
                  <a:srgbClr val="A50021"/>
                </a:solidFill>
                <a:latin typeface="Arial Narrow" panose="020B0606020202030204" pitchFamily="34" charset="0"/>
              </a:rPr>
              <a:pPr/>
              <a:t>15</a:t>
            </a:fld>
            <a:endParaRPr lang="fr-FR" altLang="tr-TR" sz="1400">
              <a:solidFill>
                <a:srgbClr val="A50021"/>
              </a:solidFill>
              <a:latin typeface="Arial Narrow" panose="020B0606020202030204" pitchFamily="34" charset="0"/>
            </a:endParaRPr>
          </a:p>
        </p:txBody>
      </p:sp>
      <p:pic>
        <p:nvPicPr>
          <p:cNvPr id="23556" name="Picture 2" descr="dia075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88913"/>
            <a:ext cx="4086225" cy="532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4" descr="dia0145"/>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572000" y="1844675"/>
            <a:ext cx="4281488" cy="4114800"/>
          </a:xfr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8"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CE49077-2702-478B-AE49-3CD46D4BA6F7}" type="slidenum">
              <a:rPr lang="fr-FR" altLang="tr-TR" sz="1400">
                <a:solidFill>
                  <a:srgbClr val="A50021"/>
                </a:solidFill>
                <a:latin typeface="Arial Narrow" panose="020B0606020202030204" pitchFamily="34" charset="0"/>
              </a:rPr>
              <a:pPr/>
              <a:t>16</a:t>
            </a:fld>
            <a:endParaRPr lang="fr-FR" altLang="tr-TR" sz="1400">
              <a:solidFill>
                <a:srgbClr val="A50021"/>
              </a:solidFill>
              <a:latin typeface="Arial Narrow" panose="020B0606020202030204" pitchFamily="34" charset="0"/>
            </a:endParaRPr>
          </a:p>
        </p:txBody>
      </p:sp>
      <p:pic>
        <p:nvPicPr>
          <p:cNvPr id="24580" name="Picture 2" descr="dia029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3284538"/>
            <a:ext cx="3457575" cy="294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3715" name="Rectangle 3"/>
          <p:cNvSpPr>
            <a:spLocks noChangeArrowheads="1"/>
          </p:cNvSpPr>
          <p:nvPr/>
        </p:nvSpPr>
        <p:spPr bwMode="auto">
          <a:xfrm>
            <a:off x="3059113" y="5786438"/>
            <a:ext cx="184150" cy="304800"/>
          </a:xfrm>
          <a:prstGeom prst="rect">
            <a:avLst/>
          </a:prstGeom>
          <a:noFill/>
          <a:ln w="9525">
            <a:noFill/>
            <a:miter lim="800000"/>
            <a:headEnd/>
            <a:tailEnd/>
          </a:ln>
          <a:effectLst/>
        </p:spPr>
        <p:txBody>
          <a:bodyPr wrap="none">
            <a:spAutoFit/>
          </a:bodyPr>
          <a:lstStyle/>
          <a:p>
            <a:pPr>
              <a:defRPr/>
            </a:pPr>
            <a:endParaRPr lang="fr-BE" sz="1400">
              <a:solidFill>
                <a:srgbClr val="FFFF66"/>
              </a:solidFill>
              <a:effectLst>
                <a:outerShdw blurRad="38100" dist="38100" dir="2700000" algn="tl">
                  <a:srgbClr val="000000"/>
                </a:outerShdw>
              </a:effectLst>
              <a:latin typeface="Comic Sans MS" pitchFamily="66" charset="0"/>
            </a:endParaRPr>
          </a:p>
        </p:txBody>
      </p:sp>
      <p:pic>
        <p:nvPicPr>
          <p:cNvPr id="24582" name="Picture 4"/>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932363" y="765175"/>
            <a:ext cx="3727450" cy="4824413"/>
          </a:xfrm>
        </p:spPr>
      </p:pic>
      <p:pic>
        <p:nvPicPr>
          <p:cNvPr id="24583" name="Picture 5" descr="PB070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3" y="260350"/>
            <a:ext cx="2351087" cy="280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4" name="Text Box 6"/>
          <p:cNvSpPr txBox="1">
            <a:spLocks noChangeArrowheads="1"/>
          </p:cNvSpPr>
          <p:nvPr/>
        </p:nvSpPr>
        <p:spPr bwMode="auto">
          <a:xfrm>
            <a:off x="971550" y="260350"/>
            <a:ext cx="704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sz="1800" b="1">
                <a:latin typeface="Arial Narrow" panose="020B0606020202030204" pitchFamily="34" charset="0"/>
              </a:rPr>
              <a:t>ENVA</a:t>
            </a:r>
            <a:endParaRPr lang="fr-FR" altLang="tr-TR" sz="1800" b="1">
              <a:latin typeface="Arial Narrow" panose="020B0606020202030204"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4CE49F5-AA20-4029-8C67-B00E4F69D85A}" type="slidenum">
              <a:rPr lang="fr-FR" altLang="tr-TR" sz="1400">
                <a:solidFill>
                  <a:srgbClr val="A50021"/>
                </a:solidFill>
                <a:latin typeface="Arial Narrow" panose="020B0606020202030204" pitchFamily="34" charset="0"/>
              </a:rPr>
              <a:pPr/>
              <a:t>17</a:t>
            </a:fld>
            <a:endParaRPr lang="fr-FR" altLang="tr-TR" sz="1400">
              <a:solidFill>
                <a:srgbClr val="A50021"/>
              </a:solidFill>
              <a:latin typeface="Arial Narrow" panose="020B0606020202030204" pitchFamily="34" charset="0"/>
            </a:endParaRPr>
          </a:p>
        </p:txBody>
      </p:sp>
      <p:sp>
        <p:nvSpPr>
          <p:cNvPr id="25604" name="Rectangle 2"/>
          <p:cNvSpPr>
            <a:spLocks noGrp="1" noChangeArrowheads="1"/>
          </p:cNvSpPr>
          <p:nvPr>
            <p:ph type="title"/>
          </p:nvPr>
        </p:nvSpPr>
        <p:spPr/>
        <p:txBody>
          <a:bodyPr/>
          <a:lstStyle/>
          <a:p>
            <a:r>
              <a:rPr lang="fr-FR" altLang="tr-TR" smtClean="0"/>
              <a:t>Placental retention and hypocalcemia</a:t>
            </a:r>
          </a:p>
        </p:txBody>
      </p:sp>
      <p:pic>
        <p:nvPicPr>
          <p:cNvPr id="25605" name="Picture 3"/>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11188" y="981075"/>
            <a:ext cx="7848600" cy="5232400"/>
          </a:xfr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4"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488AB4A-1071-407B-AF51-E92814405B3D}" type="slidenum">
              <a:rPr lang="fr-FR" altLang="tr-TR" sz="1400">
                <a:solidFill>
                  <a:srgbClr val="A50021"/>
                </a:solidFill>
                <a:latin typeface="Arial Narrow" panose="020B0606020202030204" pitchFamily="34" charset="0"/>
              </a:rPr>
              <a:pPr/>
              <a:t>18</a:t>
            </a:fld>
            <a:endParaRPr lang="fr-FR" altLang="tr-TR" sz="1400">
              <a:solidFill>
                <a:srgbClr val="A50021"/>
              </a:solidFill>
              <a:latin typeface="Arial Narrow" panose="020B0606020202030204" pitchFamily="34" charset="0"/>
            </a:endParaRPr>
          </a:p>
        </p:txBody>
      </p:sp>
      <p:sp>
        <p:nvSpPr>
          <p:cNvPr id="26628" name="Rectangle 2"/>
          <p:cNvSpPr>
            <a:spLocks noGrp="1" noChangeArrowheads="1"/>
          </p:cNvSpPr>
          <p:nvPr>
            <p:ph type="title"/>
          </p:nvPr>
        </p:nvSpPr>
        <p:spPr>
          <a:xfrm>
            <a:off x="684213" y="1196975"/>
            <a:ext cx="5400675" cy="1368425"/>
          </a:xfrm>
          <a:solidFill>
            <a:schemeClr val="tx1"/>
          </a:solidFill>
          <a:ln>
            <a:solidFill>
              <a:schemeClr val="tx2"/>
            </a:solidFill>
            <a:miter lim="800000"/>
            <a:headEnd/>
            <a:tailEnd/>
          </a:ln>
        </p:spPr>
        <p:txBody>
          <a:bodyPr/>
          <a:lstStyle/>
          <a:p>
            <a:pPr marL="25400" indent="-25400"/>
            <a:r>
              <a:rPr lang="fr-FR" altLang="tr-TR" sz="6000" smtClean="0">
                <a:solidFill>
                  <a:srgbClr val="000066"/>
                </a:solidFill>
              </a:rPr>
              <a:t>Etiology</a:t>
            </a:r>
            <a:endParaRPr lang="fr-BE" altLang="tr-TR" sz="6000" smtClean="0">
              <a:solidFill>
                <a:srgbClr val="000066"/>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pied de page 1"/>
          <p:cNvSpPr>
            <a:spLocks noGrp="1"/>
          </p:cNvSpPr>
          <p:nvPr>
            <p:ph type="ftr" sz="quarter" idx="10"/>
          </p:nvPr>
        </p:nvSpPr>
        <p:spPr/>
        <p:txBody>
          <a:bodyPr/>
          <a:lstStyle/>
          <a:p>
            <a:pPr>
              <a:defRPr/>
            </a:pPr>
            <a:r>
              <a:rPr lang="fr-BE"/>
              <a:t> Prof. Ch. Hanzen- Waiting period reproduction pathologies </a:t>
            </a:r>
            <a:endParaRPr lang="fr-FR"/>
          </a:p>
        </p:txBody>
      </p:sp>
      <p:sp>
        <p:nvSpPr>
          <p:cNvPr id="8" name="Espace réservé du numéro de diapositive 2"/>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B857EC1E-0F7A-49C2-8ABC-F940A967FFB6}" type="slidenum">
              <a:rPr lang="fr-FR" altLang="tr-TR" sz="1400">
                <a:solidFill>
                  <a:srgbClr val="A50021"/>
                </a:solidFill>
                <a:latin typeface="Arial Narrow" panose="020B0606020202030204" pitchFamily="34" charset="0"/>
              </a:rPr>
              <a:pPr/>
              <a:t>19</a:t>
            </a:fld>
            <a:endParaRPr lang="fr-FR" altLang="tr-TR" sz="1400">
              <a:solidFill>
                <a:srgbClr val="A50021"/>
              </a:solidFill>
              <a:latin typeface="Arial Narrow" panose="020B0606020202030204" pitchFamily="34" charset="0"/>
            </a:endParaRPr>
          </a:p>
        </p:txBody>
      </p:sp>
      <p:sp>
        <p:nvSpPr>
          <p:cNvPr id="5" name="Espace réservé du pied de page 3"/>
          <p:cNvSpPr txBox="1">
            <a:spLocks noGrp="1"/>
          </p:cNvSpPr>
          <p:nvPr/>
        </p:nvSpPr>
        <p:spPr bwMode="auto">
          <a:xfrm>
            <a:off x="1042988" y="6381750"/>
            <a:ext cx="6804025" cy="476250"/>
          </a:xfrm>
          <a:prstGeom prst="rect">
            <a:avLst/>
          </a:prstGeom>
          <a:noFill/>
          <a:ln>
            <a:miter lim="800000"/>
            <a:headEnd/>
            <a:tailEnd/>
          </a:ln>
        </p:spPr>
        <p:txBody>
          <a:bodyPr/>
          <a:lstStyle/>
          <a:p>
            <a:pPr>
              <a:defRPr/>
            </a:pPr>
            <a:r>
              <a:rPr lang="fr-BE" sz="1600">
                <a:solidFill>
                  <a:srgbClr val="800000"/>
                </a:solidFill>
                <a:latin typeface="+mn-lt"/>
              </a:rPr>
              <a:t>Formavet Octobre 2010 Prof. Ch. Hanzen - Pathologies du PP en élevage viandeux</a:t>
            </a:r>
            <a:endParaRPr lang="fr-FR" sz="1600">
              <a:solidFill>
                <a:srgbClr val="800000"/>
              </a:solidFill>
              <a:latin typeface="+mn-lt"/>
            </a:endParaRPr>
          </a:p>
        </p:txBody>
      </p:sp>
      <p:sp>
        <p:nvSpPr>
          <p:cNvPr id="6" name="Espace réservé du numéro de diapositive 4"/>
          <p:cNvSpPr txBox="1">
            <a:spLocks noGrp="1"/>
          </p:cNvSpPr>
          <p:nvPr/>
        </p:nvSpPr>
        <p:spPr bwMode="auto">
          <a:xfrm>
            <a:off x="6804025" y="6381750"/>
            <a:ext cx="2133600" cy="476250"/>
          </a:xfrm>
          <a:prstGeom prst="rect">
            <a:avLst/>
          </a:prstGeom>
          <a:noFill/>
          <a:ln>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fld id="{28DBC2FE-7D75-48A1-AED1-2A443C2CA170}" type="slidenum">
              <a:rPr lang="fr-FR" altLang="tr-TR" sz="1400" b="1">
                <a:solidFill>
                  <a:srgbClr val="A50021"/>
                </a:solidFill>
                <a:latin typeface="Arial Narrow" panose="020B0606020202030204" pitchFamily="34" charset="0"/>
              </a:rPr>
              <a:pPr algn="r"/>
              <a:t>19</a:t>
            </a:fld>
            <a:endParaRPr lang="fr-FR" altLang="tr-TR" sz="1400" b="1">
              <a:solidFill>
                <a:srgbClr val="A50021"/>
              </a:solidFill>
              <a:latin typeface="Arial Narrow" panose="020B0606020202030204" pitchFamily="34" charset="0"/>
            </a:endParaRPr>
          </a:p>
        </p:txBody>
      </p:sp>
      <p:sp>
        <p:nvSpPr>
          <p:cNvPr id="27654" name="Rectangle 6"/>
          <p:cNvSpPr>
            <a:spLocks noGrp="1" noChangeArrowheads="1"/>
          </p:cNvSpPr>
          <p:nvPr>
            <p:ph type="title" idx="4294967295"/>
          </p:nvPr>
        </p:nvSpPr>
        <p:spPr>
          <a:xfrm>
            <a:off x="323850" y="260350"/>
            <a:ext cx="8569325" cy="720725"/>
          </a:xfrm>
          <a:solidFill>
            <a:srgbClr val="000066"/>
          </a:solidFill>
          <a:ln>
            <a:solidFill>
              <a:schemeClr val="tx2"/>
            </a:solidFill>
            <a:miter lim="800000"/>
            <a:headEnd/>
            <a:tailEnd/>
          </a:ln>
        </p:spPr>
        <p:txBody>
          <a:bodyPr/>
          <a:lstStyle/>
          <a:p>
            <a:r>
              <a:rPr lang="fr-FR" altLang="tr-TR" smtClean="0"/>
              <a:t>Etiology</a:t>
            </a:r>
          </a:p>
        </p:txBody>
      </p:sp>
      <p:sp>
        <p:nvSpPr>
          <p:cNvPr id="27655" name="Rectangle 7"/>
          <p:cNvSpPr>
            <a:spLocks noGrp="1" noChangeArrowheads="1"/>
          </p:cNvSpPr>
          <p:nvPr>
            <p:ph type="body" idx="4294967295"/>
          </p:nvPr>
        </p:nvSpPr>
        <p:spPr>
          <a:xfrm>
            <a:off x="179388" y="1557338"/>
            <a:ext cx="4248150" cy="4751387"/>
          </a:xfrm>
        </p:spPr>
        <p:txBody>
          <a:bodyPr/>
          <a:lstStyle/>
          <a:p>
            <a:r>
              <a:rPr lang="fr-BE" altLang="tr-TR" smtClean="0"/>
              <a:t>Determining factors </a:t>
            </a:r>
          </a:p>
          <a:p>
            <a:endParaRPr lang="fr-BE" altLang="tr-TR" smtClean="0"/>
          </a:p>
          <a:p>
            <a:pPr lvl="1"/>
            <a:r>
              <a:rPr lang="fr-FR" altLang="tr-TR" smtClean="0"/>
              <a:t>Decrease or increase of pregnancy lenght </a:t>
            </a:r>
          </a:p>
          <a:p>
            <a:pPr lvl="1"/>
            <a:r>
              <a:rPr lang="fr-FR" altLang="tr-TR" smtClean="0"/>
              <a:t>twinning</a:t>
            </a:r>
          </a:p>
          <a:p>
            <a:pPr lvl="1"/>
            <a:r>
              <a:rPr lang="fr-FR" altLang="tr-TR" smtClean="0"/>
              <a:t>dystocia</a:t>
            </a:r>
          </a:p>
          <a:p>
            <a:pPr lvl="1"/>
            <a:r>
              <a:rPr lang="fr-FR" altLang="tr-TR" smtClean="0"/>
              <a:t>Milk fever</a:t>
            </a:r>
          </a:p>
          <a:p>
            <a:pPr lvl="1"/>
            <a:r>
              <a:rPr lang="fr-FR" altLang="tr-TR" smtClean="0"/>
              <a:t>Lox BCS</a:t>
            </a:r>
          </a:p>
          <a:p>
            <a:pPr lvl="1"/>
            <a:r>
              <a:rPr lang="fr-FR" altLang="tr-TR" smtClean="0"/>
              <a:t>Calf mortality </a:t>
            </a:r>
          </a:p>
        </p:txBody>
      </p:sp>
      <p:sp>
        <p:nvSpPr>
          <p:cNvPr id="27656" name="Rectangle 8"/>
          <p:cNvSpPr>
            <a:spLocks noChangeArrowheads="1"/>
          </p:cNvSpPr>
          <p:nvPr/>
        </p:nvSpPr>
        <p:spPr bwMode="auto">
          <a:xfrm>
            <a:off x="4427538" y="1557338"/>
            <a:ext cx="4465637" cy="475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20000"/>
              </a:spcBef>
              <a:buClr>
                <a:schemeClr val="tx1"/>
              </a:buClr>
              <a:buFont typeface="Mistral" panose="03090702030407020403" pitchFamily="66" charset="0"/>
              <a:buChar char="●"/>
            </a:pPr>
            <a:r>
              <a:rPr lang="fr-BE" altLang="tr-TR" sz="2600">
                <a:latin typeface="Arial Narrow" panose="020B0606020202030204" pitchFamily="34" charset="0"/>
              </a:rPr>
              <a:t>Predisposing factors</a:t>
            </a:r>
          </a:p>
          <a:p>
            <a:pPr>
              <a:spcBef>
                <a:spcPct val="20000"/>
              </a:spcBef>
              <a:buClr>
                <a:schemeClr val="tx1"/>
              </a:buClr>
              <a:buFont typeface="Mistral" panose="03090702030407020403" pitchFamily="66" charset="0"/>
              <a:buChar char="●"/>
            </a:pPr>
            <a:endParaRPr lang="fr-FR" altLang="tr-TR" sz="2600">
              <a:latin typeface="Arial Narrow" panose="020B0606020202030204" pitchFamily="34" charset="0"/>
            </a:endParaRPr>
          </a:p>
          <a:p>
            <a:pPr lvl="1">
              <a:spcBef>
                <a:spcPct val="20000"/>
              </a:spcBef>
              <a:buClr>
                <a:schemeClr val="tx1"/>
              </a:buClr>
              <a:buFont typeface="Wingdings" panose="05000000000000000000" pitchFamily="2" charset="2"/>
              <a:buChar char="§"/>
            </a:pPr>
            <a:r>
              <a:rPr lang="fr-FR" altLang="tr-TR">
                <a:latin typeface="Arial Narrow" panose="020B0606020202030204" pitchFamily="34" charset="0"/>
              </a:rPr>
              <a:t>Heavy calf </a:t>
            </a:r>
          </a:p>
          <a:p>
            <a:pPr lvl="1">
              <a:spcBef>
                <a:spcPct val="20000"/>
              </a:spcBef>
              <a:buClr>
                <a:schemeClr val="tx1"/>
              </a:buClr>
              <a:buFont typeface="Wingdings" panose="05000000000000000000" pitchFamily="2" charset="2"/>
              <a:buChar char="§"/>
            </a:pPr>
            <a:r>
              <a:rPr lang="fr-FR" altLang="tr-TR">
                <a:latin typeface="Arial Narrow" panose="020B0606020202030204" pitchFamily="34" charset="0"/>
              </a:rPr>
              <a:t>Male</a:t>
            </a:r>
          </a:p>
          <a:p>
            <a:pPr lvl="1">
              <a:spcBef>
                <a:spcPct val="20000"/>
              </a:spcBef>
              <a:buClr>
                <a:schemeClr val="tx1"/>
              </a:buClr>
              <a:buFont typeface="Wingdings" panose="05000000000000000000" pitchFamily="2" charset="2"/>
              <a:buChar char="§"/>
            </a:pPr>
            <a:r>
              <a:rPr lang="fr-FR" altLang="tr-TR">
                <a:latin typeface="Arial Narrow" panose="020B0606020202030204" pitchFamily="34" charset="0"/>
              </a:rPr>
              <a:t>Increase of parity</a:t>
            </a:r>
          </a:p>
          <a:p>
            <a:pPr lvl="1">
              <a:spcBef>
                <a:spcPct val="20000"/>
              </a:spcBef>
              <a:buClr>
                <a:schemeClr val="tx1"/>
              </a:buClr>
              <a:buFont typeface="Wingdings" panose="05000000000000000000" pitchFamily="2" charset="2"/>
              <a:buChar char="§"/>
            </a:pPr>
            <a:r>
              <a:rPr lang="fr-FR" altLang="tr-TR">
                <a:latin typeface="Arial Narrow" panose="020B0606020202030204" pitchFamily="34" charset="0"/>
              </a:rPr>
              <a:t>Dairy vs suckling cow</a:t>
            </a:r>
          </a:p>
          <a:p>
            <a:pPr lvl="1">
              <a:spcBef>
                <a:spcPct val="20000"/>
              </a:spcBef>
              <a:buClr>
                <a:schemeClr val="tx1"/>
              </a:buClr>
              <a:buFont typeface="Wingdings" panose="05000000000000000000" pitchFamily="2" charset="2"/>
              <a:buChar char="§"/>
            </a:pPr>
            <a:r>
              <a:rPr lang="fr-FR" altLang="tr-TR">
                <a:latin typeface="Arial Narrow" panose="020B0606020202030204" pitchFamily="34" charset="0"/>
              </a:rPr>
              <a:t>Carences : Vit A, E, Se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4"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5D803B6-15EB-4D45-8187-39B86453F842}" type="slidenum">
              <a:rPr lang="fr-FR" altLang="tr-TR" sz="1400">
                <a:solidFill>
                  <a:srgbClr val="A50021"/>
                </a:solidFill>
                <a:latin typeface="Arial Narrow" panose="020B0606020202030204" pitchFamily="34" charset="0"/>
              </a:rPr>
              <a:pPr/>
              <a:t>2</a:t>
            </a:fld>
            <a:endParaRPr lang="fr-FR" altLang="tr-TR" sz="1400">
              <a:solidFill>
                <a:srgbClr val="A50021"/>
              </a:solidFill>
              <a:latin typeface="Arial Narrow" panose="020B0606020202030204" pitchFamily="34" charset="0"/>
            </a:endParaRPr>
          </a:p>
        </p:txBody>
      </p:sp>
      <p:sp>
        <p:nvSpPr>
          <p:cNvPr id="10244" name="Rectangle 2"/>
          <p:cNvSpPr>
            <a:spLocks noGrp="1" noChangeArrowheads="1"/>
          </p:cNvSpPr>
          <p:nvPr>
            <p:ph type="ctrTitle"/>
          </p:nvPr>
        </p:nvSpPr>
        <p:spPr>
          <a:xfrm>
            <a:off x="468313" y="2060575"/>
            <a:ext cx="8002587" cy="1666875"/>
          </a:xfrm>
          <a:solidFill>
            <a:srgbClr val="000066"/>
          </a:solidFill>
          <a:ln>
            <a:solidFill>
              <a:schemeClr val="tx1"/>
            </a:solidFill>
            <a:miter lim="800000"/>
            <a:headEnd/>
            <a:tailEnd/>
          </a:ln>
        </p:spPr>
        <p:txBody>
          <a:bodyPr/>
          <a:lstStyle/>
          <a:p>
            <a:r>
              <a:rPr lang="fr-FR" altLang="tr-TR" sz="4500" smtClean="0"/>
              <a:t>The placental retention in the cow</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pied de page 1"/>
          <p:cNvSpPr>
            <a:spLocks noGrp="1"/>
          </p:cNvSpPr>
          <p:nvPr>
            <p:ph type="ftr" sz="quarter" idx="10"/>
          </p:nvPr>
        </p:nvSpPr>
        <p:spPr/>
        <p:txBody>
          <a:bodyPr/>
          <a:lstStyle/>
          <a:p>
            <a:pPr>
              <a:defRPr/>
            </a:pPr>
            <a:r>
              <a:rPr lang="fr-BE"/>
              <a:t> Prof. Ch. Hanzen- Waiting period reproduction pathologies </a:t>
            </a:r>
            <a:endParaRPr lang="fr-FR"/>
          </a:p>
        </p:txBody>
      </p:sp>
      <p:sp>
        <p:nvSpPr>
          <p:cNvPr id="7" name="Espace réservé du numéro de diapositive 2"/>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58ECC585-860D-46B7-8AF6-D17CF4F38D3F}" type="slidenum">
              <a:rPr lang="fr-FR" altLang="tr-TR" sz="1400">
                <a:solidFill>
                  <a:srgbClr val="A50021"/>
                </a:solidFill>
                <a:latin typeface="Arial Narrow" panose="020B0606020202030204" pitchFamily="34" charset="0"/>
              </a:rPr>
              <a:pPr/>
              <a:t>20</a:t>
            </a:fld>
            <a:endParaRPr lang="fr-FR" altLang="tr-TR" sz="1400">
              <a:solidFill>
                <a:srgbClr val="A50021"/>
              </a:solidFill>
              <a:latin typeface="Arial Narrow" panose="020B0606020202030204" pitchFamily="34" charset="0"/>
            </a:endParaRPr>
          </a:p>
        </p:txBody>
      </p:sp>
      <p:sp>
        <p:nvSpPr>
          <p:cNvPr id="4" name="Espace réservé du pied de page 3"/>
          <p:cNvSpPr txBox="1">
            <a:spLocks noGrp="1"/>
          </p:cNvSpPr>
          <p:nvPr/>
        </p:nvSpPr>
        <p:spPr bwMode="auto">
          <a:xfrm>
            <a:off x="1042988" y="6381750"/>
            <a:ext cx="6804025" cy="476250"/>
          </a:xfrm>
          <a:prstGeom prst="rect">
            <a:avLst/>
          </a:prstGeom>
          <a:noFill/>
          <a:ln>
            <a:miter lim="800000"/>
            <a:headEnd/>
            <a:tailEnd/>
          </a:ln>
        </p:spPr>
        <p:txBody>
          <a:bodyPr/>
          <a:lstStyle/>
          <a:p>
            <a:pPr>
              <a:defRPr/>
            </a:pPr>
            <a:r>
              <a:rPr lang="fr-BE" sz="1600">
                <a:solidFill>
                  <a:srgbClr val="800000"/>
                </a:solidFill>
                <a:latin typeface="+mn-lt"/>
              </a:rPr>
              <a:t>Formavet Octobre 2010 Prof. Ch. Hanzen - Pathologies du PP en élevage viandeux</a:t>
            </a:r>
            <a:endParaRPr lang="fr-FR" sz="1600">
              <a:solidFill>
                <a:srgbClr val="800000"/>
              </a:solidFill>
              <a:latin typeface="+mn-lt"/>
            </a:endParaRPr>
          </a:p>
        </p:txBody>
      </p:sp>
      <p:sp>
        <p:nvSpPr>
          <p:cNvPr id="5" name="Espace réservé du numéro de diapositive 4"/>
          <p:cNvSpPr txBox="1">
            <a:spLocks noGrp="1"/>
          </p:cNvSpPr>
          <p:nvPr/>
        </p:nvSpPr>
        <p:spPr bwMode="auto">
          <a:xfrm>
            <a:off x="6804025" y="6381750"/>
            <a:ext cx="2133600" cy="476250"/>
          </a:xfrm>
          <a:prstGeom prst="rect">
            <a:avLst/>
          </a:prstGeom>
          <a:noFill/>
          <a:ln>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fld id="{3D801BA5-9065-4542-ACEB-45465DAC4867}" type="slidenum">
              <a:rPr lang="fr-FR" altLang="tr-TR" sz="1400" b="1">
                <a:solidFill>
                  <a:srgbClr val="A50021"/>
                </a:solidFill>
                <a:latin typeface="Arial Narrow" panose="020B0606020202030204" pitchFamily="34" charset="0"/>
              </a:rPr>
              <a:pPr algn="r"/>
              <a:t>20</a:t>
            </a:fld>
            <a:endParaRPr lang="fr-FR" altLang="tr-TR" sz="1400" b="1">
              <a:solidFill>
                <a:srgbClr val="A50021"/>
              </a:solidFill>
              <a:latin typeface="Arial Narrow" panose="020B0606020202030204" pitchFamily="34" charset="0"/>
            </a:endParaRPr>
          </a:p>
        </p:txBody>
      </p:sp>
      <p:sp>
        <p:nvSpPr>
          <p:cNvPr id="28678" name="Rectangle 22"/>
          <p:cNvSpPr>
            <a:spLocks noGrp="1" noChangeArrowheads="1"/>
          </p:cNvSpPr>
          <p:nvPr>
            <p:ph type="title" idx="4294967295"/>
          </p:nvPr>
        </p:nvSpPr>
        <p:spPr>
          <a:xfrm>
            <a:off x="323850" y="2565400"/>
            <a:ext cx="8208963" cy="1079500"/>
          </a:xfrm>
          <a:solidFill>
            <a:schemeClr val="tx1"/>
          </a:solidFill>
          <a:ln>
            <a:solidFill>
              <a:schemeClr val="tx2"/>
            </a:solidFill>
            <a:miter lim="800000"/>
            <a:headEnd/>
            <a:tailEnd/>
          </a:ln>
        </p:spPr>
        <p:txBody>
          <a:bodyPr/>
          <a:lstStyle/>
          <a:p>
            <a:r>
              <a:rPr lang="fr-FR" altLang="tr-TR" sz="4900" smtClean="0">
                <a:solidFill>
                  <a:srgbClr val="000066"/>
                </a:solidFill>
              </a:rPr>
              <a:t>Treatments</a:t>
            </a:r>
            <a:endParaRPr lang="fr-FR" altLang="tr-TR" sz="3900" smtClean="0">
              <a:solidFill>
                <a:srgbClr val="000066"/>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467E44F-67F7-47DD-B8EB-3EF013D3CFAD}" type="slidenum">
              <a:rPr lang="fr-FR" altLang="tr-TR" sz="1400">
                <a:solidFill>
                  <a:srgbClr val="A50021"/>
                </a:solidFill>
                <a:latin typeface="Arial Narrow" panose="020B0606020202030204" pitchFamily="34" charset="0"/>
              </a:rPr>
              <a:pPr/>
              <a:t>21</a:t>
            </a:fld>
            <a:endParaRPr lang="fr-FR" altLang="tr-TR" sz="1400">
              <a:solidFill>
                <a:srgbClr val="A50021"/>
              </a:solidFill>
              <a:latin typeface="Arial Narrow" panose="020B0606020202030204" pitchFamily="34" charset="0"/>
            </a:endParaRPr>
          </a:p>
        </p:txBody>
      </p:sp>
      <p:sp>
        <p:nvSpPr>
          <p:cNvPr id="29700" name="Rectangle 2"/>
          <p:cNvSpPr>
            <a:spLocks noGrp="1" noChangeArrowheads="1"/>
          </p:cNvSpPr>
          <p:nvPr>
            <p:ph type="title"/>
          </p:nvPr>
        </p:nvSpPr>
        <p:spPr>
          <a:xfrm>
            <a:off x="323850" y="260350"/>
            <a:ext cx="6911975" cy="720725"/>
          </a:xfrm>
        </p:spPr>
        <p:txBody>
          <a:bodyPr/>
          <a:lstStyle/>
          <a:p>
            <a:r>
              <a:rPr lang="fr-FR" altLang="tr-TR" smtClean="0"/>
              <a:t>In case of placental retention … </a:t>
            </a:r>
          </a:p>
        </p:txBody>
      </p:sp>
      <p:sp>
        <p:nvSpPr>
          <p:cNvPr id="900099" name="Rectangle 3"/>
          <p:cNvSpPr>
            <a:spLocks noGrp="1" noChangeArrowheads="1"/>
          </p:cNvSpPr>
          <p:nvPr>
            <p:ph type="body" idx="1"/>
          </p:nvPr>
        </p:nvSpPr>
        <p:spPr>
          <a:xfrm>
            <a:off x="323850" y="1125538"/>
            <a:ext cx="8494713" cy="4967287"/>
          </a:xfrm>
        </p:spPr>
        <p:txBody>
          <a:bodyPr/>
          <a:lstStyle/>
          <a:p>
            <a:pPr>
              <a:lnSpc>
                <a:spcPct val="90000"/>
              </a:lnSpc>
            </a:pPr>
            <a:r>
              <a:rPr lang="fr-FR" altLang="tr-TR" u="sng" smtClean="0"/>
              <a:t>First step </a:t>
            </a:r>
            <a:r>
              <a:rPr lang="fr-FR" altLang="tr-TR" smtClean="0"/>
              <a:t>(after 24 hours) </a:t>
            </a:r>
          </a:p>
          <a:p>
            <a:pPr lvl="1">
              <a:lnSpc>
                <a:spcPct val="90000"/>
              </a:lnSpc>
            </a:pPr>
            <a:r>
              <a:rPr lang="fr-FR" altLang="tr-TR" smtClean="0"/>
              <a:t>General exam (T° )….</a:t>
            </a:r>
          </a:p>
          <a:p>
            <a:pPr lvl="1">
              <a:lnSpc>
                <a:spcPct val="90000"/>
              </a:lnSpc>
            </a:pPr>
            <a:r>
              <a:rPr lang="fr-FR" altLang="tr-TR" smtClean="0"/>
              <a:t>Genital tract examination </a:t>
            </a:r>
          </a:p>
          <a:p>
            <a:pPr lvl="2">
              <a:lnSpc>
                <a:spcPct val="90000"/>
              </a:lnSpc>
            </a:pPr>
            <a:r>
              <a:rPr lang="fr-FR" altLang="tr-TR" smtClean="0"/>
              <a:t>Hygienic</a:t>
            </a:r>
          </a:p>
          <a:p>
            <a:pPr lvl="2">
              <a:lnSpc>
                <a:spcPct val="90000"/>
              </a:lnSpc>
            </a:pPr>
            <a:r>
              <a:rPr lang="fr-FR" altLang="tr-TR" smtClean="0"/>
              <a:t>Identification of lesions </a:t>
            </a:r>
          </a:p>
          <a:p>
            <a:pPr lvl="2">
              <a:lnSpc>
                <a:spcPct val="90000"/>
              </a:lnSpc>
            </a:pPr>
            <a:r>
              <a:rPr lang="fr-FR" altLang="tr-TR" smtClean="0"/>
              <a:t>Differential diagnosis between primary or secondary placental retention</a:t>
            </a:r>
          </a:p>
          <a:p>
            <a:pPr>
              <a:lnSpc>
                <a:spcPct val="90000"/>
              </a:lnSpc>
            </a:pPr>
            <a:r>
              <a:rPr lang="fr-FR" altLang="tr-TR" u="sng" smtClean="0"/>
              <a:t>Step 2</a:t>
            </a:r>
            <a:r>
              <a:rPr lang="fr-FR" altLang="tr-TR" smtClean="0"/>
              <a:t> : </a:t>
            </a:r>
          </a:p>
          <a:p>
            <a:pPr lvl="1">
              <a:lnSpc>
                <a:spcPct val="90000"/>
              </a:lnSpc>
            </a:pPr>
            <a:r>
              <a:rPr lang="fr-FR" altLang="tr-TR" smtClean="0"/>
              <a:t>Manual extraction if possible : quickly and complete </a:t>
            </a:r>
          </a:p>
          <a:p>
            <a:pPr lvl="1">
              <a:lnSpc>
                <a:spcPct val="90000"/>
              </a:lnSpc>
            </a:pPr>
            <a:r>
              <a:rPr lang="fr-FR" altLang="tr-TR" smtClean="0"/>
              <a:t>If not : general antibiotherapy </a:t>
            </a:r>
          </a:p>
          <a:p>
            <a:pPr lvl="1">
              <a:lnSpc>
                <a:spcPct val="90000"/>
              </a:lnSpc>
            </a:pPr>
            <a:r>
              <a:rPr lang="fr-FR" altLang="tr-TR" smtClean="0"/>
              <a:t>No effects of oxytocine or PGF2a </a:t>
            </a:r>
          </a:p>
          <a:p>
            <a:pPr>
              <a:lnSpc>
                <a:spcPct val="90000"/>
              </a:lnSpc>
            </a:pPr>
            <a:r>
              <a:rPr lang="fr-FR" altLang="tr-TR" u="sng" smtClean="0"/>
              <a:t>Step 3 </a:t>
            </a:r>
            <a:r>
              <a:rPr lang="fr-FR" altLang="tr-TR" smtClean="0"/>
              <a:t>: </a:t>
            </a:r>
          </a:p>
          <a:p>
            <a:pPr lvl="1">
              <a:lnSpc>
                <a:spcPct val="90000"/>
              </a:lnSpc>
            </a:pPr>
            <a:r>
              <a:rPr lang="fr-FR" altLang="tr-TR" smtClean="0"/>
              <a:t>Individual follow-up during the next days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00099">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00099">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00099">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00099">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00099">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00099">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1"/>
          <p:cNvSpPr>
            <a:spLocks noGrp="1"/>
          </p:cNvSpPr>
          <p:nvPr>
            <p:ph type="ftr" sz="quarter" idx="10"/>
          </p:nvPr>
        </p:nvSpPr>
        <p:spPr/>
        <p:txBody>
          <a:bodyPr/>
          <a:lstStyle/>
          <a:p>
            <a:pPr>
              <a:defRPr/>
            </a:pPr>
            <a:r>
              <a:rPr lang="fr-BE"/>
              <a:t> Prof. Ch. Hanzen- Waiting period reproduction pathologies </a:t>
            </a:r>
            <a:endParaRPr lang="fr-FR"/>
          </a:p>
        </p:txBody>
      </p:sp>
      <p:sp>
        <p:nvSpPr>
          <p:cNvPr id="4" name="Espace réservé du numéro de diapositive 2"/>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2FA05C1A-CF9C-4115-941F-E16790D92E64}" type="slidenum">
              <a:rPr lang="fr-FR" altLang="tr-TR" sz="1400">
                <a:solidFill>
                  <a:srgbClr val="A50021"/>
                </a:solidFill>
                <a:latin typeface="Arial Narrow" panose="020B0606020202030204" pitchFamily="34" charset="0"/>
              </a:rPr>
              <a:pPr/>
              <a:t>22</a:t>
            </a:fld>
            <a:endParaRPr lang="fr-FR" altLang="tr-TR" sz="1400">
              <a:solidFill>
                <a:srgbClr val="A50021"/>
              </a:solidFill>
              <a:latin typeface="Arial Narrow" panose="020B0606020202030204" pitchFamily="34" charset="0"/>
            </a:endParaRPr>
          </a:p>
        </p:txBody>
      </p:sp>
      <p:pic>
        <p:nvPicPr>
          <p:cNvPr id="30724" name="Picture 2" descr="auto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4"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ECD2107-753B-4E88-9504-87E5DC769418}" type="slidenum">
              <a:rPr lang="fr-FR" altLang="tr-TR" sz="1400">
                <a:solidFill>
                  <a:srgbClr val="A50021"/>
                </a:solidFill>
                <a:latin typeface="Arial Narrow" panose="020B0606020202030204" pitchFamily="34" charset="0"/>
              </a:rPr>
              <a:pPr/>
              <a:t>23</a:t>
            </a:fld>
            <a:endParaRPr lang="fr-FR" altLang="tr-TR" sz="1400">
              <a:solidFill>
                <a:srgbClr val="A50021"/>
              </a:solidFill>
              <a:latin typeface="Arial Narrow" panose="020B0606020202030204" pitchFamily="34" charset="0"/>
            </a:endParaRPr>
          </a:p>
        </p:txBody>
      </p:sp>
      <p:sp>
        <p:nvSpPr>
          <p:cNvPr id="31748" name="Rectangle 2"/>
          <p:cNvSpPr>
            <a:spLocks noGrp="1" noChangeArrowheads="1"/>
          </p:cNvSpPr>
          <p:nvPr>
            <p:ph type="ctrTitle"/>
          </p:nvPr>
        </p:nvSpPr>
        <p:spPr>
          <a:xfrm>
            <a:off x="395288" y="2276475"/>
            <a:ext cx="8064500" cy="2016125"/>
          </a:xfrm>
          <a:solidFill>
            <a:srgbClr val="000066"/>
          </a:solidFill>
          <a:ln>
            <a:solidFill>
              <a:schemeClr val="tx1"/>
            </a:solidFill>
            <a:miter lim="800000"/>
            <a:headEnd/>
            <a:tailEnd/>
          </a:ln>
        </p:spPr>
        <p:txBody>
          <a:bodyPr/>
          <a:lstStyle/>
          <a:p>
            <a:pPr algn="ctr"/>
            <a:r>
              <a:rPr lang="fr-FR" altLang="tr-TR" sz="4400" smtClean="0"/>
              <a:t>Uterine involution in the cow and delay of uterine involution</a:t>
            </a:r>
            <a:r>
              <a:rPr lang="fr-FR" altLang="tr-TR" sz="3800" smtClean="0"/>
              <a:t> </a:t>
            </a:r>
            <a:endParaRPr lang="fr-FR" altLang="tr-TR" sz="260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BFB55B36-5263-4D2F-8F9F-02F49E3E8CC1}" type="slidenum">
              <a:rPr lang="fr-FR" altLang="tr-TR" sz="1400">
                <a:solidFill>
                  <a:srgbClr val="A50021"/>
                </a:solidFill>
                <a:latin typeface="Arial Narrow" panose="020B0606020202030204" pitchFamily="34" charset="0"/>
              </a:rPr>
              <a:pPr/>
              <a:t>24</a:t>
            </a:fld>
            <a:endParaRPr lang="fr-FR" altLang="tr-TR" sz="1400">
              <a:solidFill>
                <a:srgbClr val="A50021"/>
              </a:solidFill>
              <a:latin typeface="Arial Narrow" panose="020B0606020202030204" pitchFamily="34" charset="0"/>
            </a:endParaRPr>
          </a:p>
        </p:txBody>
      </p:sp>
      <p:sp>
        <p:nvSpPr>
          <p:cNvPr id="32772" name="Rectangle 2"/>
          <p:cNvSpPr>
            <a:spLocks noGrp="1" noChangeArrowheads="1"/>
          </p:cNvSpPr>
          <p:nvPr>
            <p:ph type="title"/>
          </p:nvPr>
        </p:nvSpPr>
        <p:spPr>
          <a:solidFill>
            <a:srgbClr val="FFFF66"/>
          </a:solidFill>
          <a:ln>
            <a:solidFill>
              <a:schemeClr val="tx2"/>
            </a:solidFill>
            <a:miter lim="800000"/>
            <a:headEnd/>
            <a:tailEnd/>
          </a:ln>
        </p:spPr>
        <p:txBody>
          <a:bodyPr/>
          <a:lstStyle/>
          <a:p>
            <a:r>
              <a:rPr lang="fr-FR" altLang="tr-TR" smtClean="0">
                <a:solidFill>
                  <a:srgbClr val="000099"/>
                </a:solidFill>
              </a:rPr>
              <a:t>Uterine involution: definition</a:t>
            </a:r>
          </a:p>
        </p:txBody>
      </p:sp>
      <p:sp>
        <p:nvSpPr>
          <p:cNvPr id="32773" name="Rectangle 3"/>
          <p:cNvSpPr>
            <a:spLocks noGrp="1" noChangeArrowheads="1"/>
          </p:cNvSpPr>
          <p:nvPr>
            <p:ph type="body" idx="1"/>
          </p:nvPr>
        </p:nvSpPr>
        <p:spPr/>
        <p:txBody>
          <a:bodyPr/>
          <a:lstStyle/>
          <a:p>
            <a:r>
              <a:rPr lang="fr-FR" altLang="tr-TR" smtClean="0"/>
              <a:t>= anatomical, histological, bacteriological, hormonal and biochemical modifications of the uterus observed during the post-partum </a:t>
            </a:r>
          </a:p>
          <a:p>
            <a:endParaRPr lang="fr-FR" altLang="tr-TR" smtClean="0"/>
          </a:p>
          <a:p>
            <a:r>
              <a:rPr lang="fr-FR" altLang="tr-TR" smtClean="0"/>
              <a:t>Duration (anatomical criteria) : 30 days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D9288484-0017-4730-BF82-557605EE8423}" type="slidenum">
              <a:rPr lang="fr-FR" altLang="tr-TR" sz="1400">
                <a:solidFill>
                  <a:srgbClr val="A50021"/>
                </a:solidFill>
                <a:latin typeface="Arial Narrow" panose="020B0606020202030204" pitchFamily="34" charset="0"/>
              </a:rPr>
              <a:pPr/>
              <a:t>25</a:t>
            </a:fld>
            <a:endParaRPr lang="fr-FR" altLang="tr-TR" sz="1400">
              <a:solidFill>
                <a:srgbClr val="A50021"/>
              </a:solidFill>
              <a:latin typeface="Arial Narrow" panose="020B0606020202030204" pitchFamily="34" charset="0"/>
            </a:endParaRPr>
          </a:p>
        </p:txBody>
      </p:sp>
      <p:sp>
        <p:nvSpPr>
          <p:cNvPr id="33796" name="Rectangle 2"/>
          <p:cNvSpPr>
            <a:spLocks noGrp="1" noChangeArrowheads="1"/>
          </p:cNvSpPr>
          <p:nvPr>
            <p:ph type="title"/>
          </p:nvPr>
        </p:nvSpPr>
        <p:spPr>
          <a:xfrm>
            <a:off x="395288" y="260350"/>
            <a:ext cx="8353425" cy="936625"/>
          </a:xfrm>
          <a:solidFill>
            <a:srgbClr val="FFFF66"/>
          </a:solidFill>
          <a:ln>
            <a:solidFill>
              <a:schemeClr val="tx2"/>
            </a:solidFill>
            <a:miter lim="800000"/>
            <a:headEnd/>
            <a:tailEnd/>
          </a:ln>
        </p:spPr>
        <p:txBody>
          <a:bodyPr/>
          <a:lstStyle/>
          <a:p>
            <a:r>
              <a:rPr lang="fr-FR" altLang="tr-TR" smtClean="0">
                <a:solidFill>
                  <a:srgbClr val="000099"/>
                </a:solidFill>
              </a:rPr>
              <a:t>Uterine involution delay : definition </a:t>
            </a:r>
          </a:p>
        </p:txBody>
      </p:sp>
      <p:sp>
        <p:nvSpPr>
          <p:cNvPr id="33797" name="Rectangle 3"/>
          <p:cNvSpPr>
            <a:spLocks noGrp="1" noChangeArrowheads="1"/>
          </p:cNvSpPr>
          <p:nvPr>
            <p:ph type="body" idx="1"/>
          </p:nvPr>
        </p:nvSpPr>
        <p:spPr>
          <a:xfrm>
            <a:off x="323850" y="1557338"/>
            <a:ext cx="8494713" cy="4535487"/>
          </a:xfrm>
        </p:spPr>
        <p:txBody>
          <a:bodyPr/>
          <a:lstStyle/>
          <a:p>
            <a:r>
              <a:rPr lang="fr-FR" altLang="tr-TR" sz="2800" smtClean="0"/>
              <a:t>Definition </a:t>
            </a:r>
          </a:p>
          <a:p>
            <a:pPr lvl="1"/>
            <a:r>
              <a:rPr lang="fr-FR" altLang="tr-TR" sz="2800" smtClean="0"/>
              <a:t>identification after day 30 by manual palpation of one or two uterine horn with a diameter more than 5 cm associated or not with an uterine infection and independently of the position of the uterus in the abdominal cavity. </a:t>
            </a:r>
          </a:p>
          <a:p>
            <a:r>
              <a:rPr lang="fr-FR" altLang="tr-TR" sz="2800" smtClean="0"/>
              <a:t>Frequency : 7 % (d30-d50)</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12"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CF72115E-6F58-443C-A099-AC88AC467CA7}" type="slidenum">
              <a:rPr lang="fr-FR" altLang="tr-TR" sz="1400">
                <a:solidFill>
                  <a:srgbClr val="A50021"/>
                </a:solidFill>
                <a:latin typeface="Arial Narrow" panose="020B0606020202030204" pitchFamily="34" charset="0"/>
              </a:rPr>
              <a:pPr/>
              <a:t>26</a:t>
            </a:fld>
            <a:endParaRPr lang="fr-FR" altLang="tr-TR" sz="1400">
              <a:solidFill>
                <a:srgbClr val="A50021"/>
              </a:solidFill>
              <a:latin typeface="Arial Narrow" panose="020B0606020202030204" pitchFamily="34" charset="0"/>
            </a:endParaRPr>
          </a:p>
        </p:txBody>
      </p:sp>
      <p:sp>
        <p:nvSpPr>
          <p:cNvPr id="34820" name="Rectangle 2"/>
          <p:cNvSpPr>
            <a:spLocks noGrp="1" noChangeArrowheads="1"/>
          </p:cNvSpPr>
          <p:nvPr>
            <p:ph type="title"/>
          </p:nvPr>
        </p:nvSpPr>
        <p:spPr>
          <a:solidFill>
            <a:srgbClr val="FFFF66"/>
          </a:solidFill>
          <a:ln>
            <a:solidFill>
              <a:schemeClr val="tx2"/>
            </a:solidFill>
            <a:miter lim="800000"/>
            <a:headEnd/>
            <a:tailEnd/>
          </a:ln>
        </p:spPr>
        <p:txBody>
          <a:bodyPr/>
          <a:lstStyle/>
          <a:p>
            <a:r>
              <a:rPr lang="fr-FR" altLang="tr-TR" smtClean="0">
                <a:solidFill>
                  <a:srgbClr val="000099"/>
                </a:solidFill>
              </a:rPr>
              <a:t>Anatomical aspect of uterine involution</a:t>
            </a:r>
          </a:p>
        </p:txBody>
      </p:sp>
      <p:sp>
        <p:nvSpPr>
          <p:cNvPr id="34821" name="Rectangle 3"/>
          <p:cNvSpPr>
            <a:spLocks noGrp="1" noChangeArrowheads="1"/>
          </p:cNvSpPr>
          <p:nvPr>
            <p:ph type="body" idx="1"/>
          </p:nvPr>
        </p:nvSpPr>
        <p:spPr/>
        <p:txBody>
          <a:bodyPr/>
          <a:lstStyle/>
          <a:p>
            <a:r>
              <a:rPr lang="fr-FR" altLang="tr-TR" smtClean="0"/>
              <a:t>Parameter :   	Diameter	Weight		Lenght</a:t>
            </a:r>
          </a:p>
          <a:p>
            <a:endParaRPr lang="fr-FR" altLang="tr-TR" smtClean="0"/>
          </a:p>
          <a:p>
            <a:pPr lvl="1"/>
            <a:r>
              <a:rPr lang="fr-FR" altLang="tr-TR" smtClean="0"/>
              <a:t>At calving  :  	40 cm		10 kgs		1 m</a:t>
            </a:r>
          </a:p>
          <a:p>
            <a:pPr lvl="1"/>
            <a:endParaRPr lang="fr-FR" altLang="tr-TR" smtClean="0"/>
          </a:p>
          <a:p>
            <a:pPr lvl="1"/>
            <a:r>
              <a:rPr lang="fr-FR" altLang="tr-TR" smtClean="0"/>
              <a:t>« Half-live : 	5 jours       	7 jours       	15 J</a:t>
            </a:r>
          </a:p>
          <a:p>
            <a:pPr lvl="1"/>
            <a:endParaRPr lang="fr-FR" altLang="tr-TR" smtClean="0"/>
          </a:p>
          <a:p>
            <a:pPr lvl="1"/>
            <a:endParaRPr lang="fr-FR" altLang="tr-TR" smtClean="0"/>
          </a:p>
          <a:p>
            <a:r>
              <a:rPr lang="fr-FR" altLang="tr-TR" smtClean="0"/>
              <a:t>d15 : palpation of the all uterus </a:t>
            </a:r>
          </a:p>
          <a:p>
            <a:endParaRPr lang="fr-FR" altLang="tr-TR" smtClean="0"/>
          </a:p>
          <a:p>
            <a:endParaRPr lang="fr-FR" altLang="tr-TR" smtClean="0"/>
          </a:p>
        </p:txBody>
      </p:sp>
      <p:sp>
        <p:nvSpPr>
          <p:cNvPr id="34822" name="Line 4"/>
          <p:cNvSpPr>
            <a:spLocks noChangeShapeType="1"/>
          </p:cNvSpPr>
          <p:nvPr/>
        </p:nvSpPr>
        <p:spPr bwMode="auto">
          <a:xfrm>
            <a:off x="971550" y="2133600"/>
            <a:ext cx="7129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4823" name="Line 5"/>
          <p:cNvSpPr>
            <a:spLocks noChangeShapeType="1"/>
          </p:cNvSpPr>
          <p:nvPr/>
        </p:nvSpPr>
        <p:spPr bwMode="auto">
          <a:xfrm>
            <a:off x="900113" y="2997200"/>
            <a:ext cx="712946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4824" name="Line 6"/>
          <p:cNvSpPr>
            <a:spLocks noChangeShapeType="1"/>
          </p:cNvSpPr>
          <p:nvPr/>
        </p:nvSpPr>
        <p:spPr bwMode="auto">
          <a:xfrm>
            <a:off x="1042988" y="3933825"/>
            <a:ext cx="712946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4825" name="Line 7"/>
          <p:cNvSpPr>
            <a:spLocks noChangeShapeType="1"/>
          </p:cNvSpPr>
          <p:nvPr/>
        </p:nvSpPr>
        <p:spPr bwMode="auto">
          <a:xfrm>
            <a:off x="2987675" y="1412875"/>
            <a:ext cx="0" cy="29527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4826" name="Line 8"/>
          <p:cNvSpPr>
            <a:spLocks noChangeShapeType="1"/>
          </p:cNvSpPr>
          <p:nvPr/>
        </p:nvSpPr>
        <p:spPr bwMode="auto">
          <a:xfrm>
            <a:off x="6372225" y="1412875"/>
            <a:ext cx="0" cy="29527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4827" name="Line 9"/>
          <p:cNvSpPr>
            <a:spLocks noChangeShapeType="1"/>
          </p:cNvSpPr>
          <p:nvPr/>
        </p:nvSpPr>
        <p:spPr bwMode="auto">
          <a:xfrm>
            <a:off x="4572000" y="1484313"/>
            <a:ext cx="0" cy="29527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4828" name="Line 10"/>
          <p:cNvSpPr>
            <a:spLocks noChangeShapeType="1"/>
          </p:cNvSpPr>
          <p:nvPr/>
        </p:nvSpPr>
        <p:spPr bwMode="auto">
          <a:xfrm>
            <a:off x="7885113" y="1341438"/>
            <a:ext cx="0" cy="29527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pied de page 1"/>
          <p:cNvSpPr>
            <a:spLocks noGrp="1"/>
          </p:cNvSpPr>
          <p:nvPr>
            <p:ph type="ftr" sz="quarter" idx="10"/>
          </p:nvPr>
        </p:nvSpPr>
        <p:spPr/>
        <p:txBody>
          <a:bodyPr/>
          <a:lstStyle/>
          <a:p>
            <a:pPr>
              <a:defRPr/>
            </a:pPr>
            <a:r>
              <a:rPr lang="fr-BE"/>
              <a:t> Prof. Ch. Hanzen- Waiting period reproduction pathologies </a:t>
            </a:r>
            <a:endParaRPr lang="fr-FR"/>
          </a:p>
        </p:txBody>
      </p:sp>
      <p:sp>
        <p:nvSpPr>
          <p:cNvPr id="7" name="Espace réservé du numéro de diapositive 2"/>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620811E8-7181-46D6-84E2-1D32FE915152}" type="slidenum">
              <a:rPr lang="fr-FR" altLang="tr-TR" sz="1400">
                <a:solidFill>
                  <a:srgbClr val="A50021"/>
                </a:solidFill>
                <a:latin typeface="Arial Narrow" panose="020B0606020202030204" pitchFamily="34" charset="0"/>
              </a:rPr>
              <a:pPr/>
              <a:t>27</a:t>
            </a:fld>
            <a:endParaRPr lang="fr-FR" altLang="tr-TR" sz="1400">
              <a:solidFill>
                <a:srgbClr val="A50021"/>
              </a:solidFill>
              <a:latin typeface="Arial Narrow" panose="020B0606020202030204" pitchFamily="34" charset="0"/>
            </a:endParaRPr>
          </a:p>
        </p:txBody>
      </p:sp>
      <p:pic>
        <p:nvPicPr>
          <p:cNvPr id="35844" name="Picture 2" descr="dia07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981075"/>
            <a:ext cx="2717800" cy="414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Picture 3" descr="dia073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981075"/>
            <a:ext cx="2784475" cy="417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Picture 4" descr="dia07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7763" y="981075"/>
            <a:ext cx="2736850" cy="417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7" name="Text Box 5"/>
          <p:cNvSpPr txBox="1">
            <a:spLocks noChangeArrowheads="1"/>
          </p:cNvSpPr>
          <p:nvPr/>
        </p:nvSpPr>
        <p:spPr bwMode="auto">
          <a:xfrm>
            <a:off x="1116013" y="5656263"/>
            <a:ext cx="49672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a:solidFill>
                  <a:srgbClr val="990000"/>
                </a:solidFill>
                <a:latin typeface="Arial Narrow" panose="020B0606020202030204" pitchFamily="34" charset="0"/>
              </a:rPr>
              <a:t>A noter l’aspect plissé de la surface utérine</a:t>
            </a:r>
            <a:endParaRPr lang="fr-FR" altLang="tr-TR">
              <a:solidFill>
                <a:srgbClr val="990000"/>
              </a:solidFill>
              <a:latin typeface="Arial Narrow" panose="020B0606020202030204"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1"/>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2"/>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18341D2-A00F-41FB-9CA0-5560CA581BBA}" type="slidenum">
              <a:rPr lang="fr-FR" altLang="tr-TR" sz="1400">
                <a:solidFill>
                  <a:srgbClr val="A50021"/>
                </a:solidFill>
                <a:latin typeface="Arial Narrow" panose="020B0606020202030204" pitchFamily="34" charset="0"/>
              </a:rPr>
              <a:pPr/>
              <a:t>28</a:t>
            </a:fld>
            <a:endParaRPr lang="fr-FR" altLang="tr-TR" sz="1400">
              <a:solidFill>
                <a:srgbClr val="A50021"/>
              </a:solidFill>
              <a:latin typeface="Arial Narrow" panose="020B0606020202030204" pitchFamily="34" charset="0"/>
            </a:endParaRPr>
          </a:p>
        </p:txBody>
      </p:sp>
      <p:pic>
        <p:nvPicPr>
          <p:cNvPr id="36868" name="Picture 2" descr="dia07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836613"/>
            <a:ext cx="3635375" cy="525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3" descr="dia07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363" y="836613"/>
            <a:ext cx="3600450" cy="525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F132598-98EB-46D7-A338-4C4A1C0B587F}" type="slidenum">
              <a:rPr lang="fr-FR" altLang="tr-TR" sz="1400">
                <a:solidFill>
                  <a:srgbClr val="A50021"/>
                </a:solidFill>
                <a:latin typeface="Arial Narrow" panose="020B0606020202030204" pitchFamily="34" charset="0"/>
              </a:rPr>
              <a:pPr/>
              <a:t>29</a:t>
            </a:fld>
            <a:endParaRPr lang="fr-FR" altLang="tr-TR" sz="1400">
              <a:solidFill>
                <a:srgbClr val="A50021"/>
              </a:solidFill>
              <a:latin typeface="Arial Narrow" panose="020B0606020202030204" pitchFamily="34" charset="0"/>
            </a:endParaRPr>
          </a:p>
        </p:txBody>
      </p:sp>
      <p:sp>
        <p:nvSpPr>
          <p:cNvPr id="2053" name="Rectangle 2"/>
          <p:cNvSpPr>
            <a:spLocks noGrp="1" noChangeArrowheads="1"/>
          </p:cNvSpPr>
          <p:nvPr>
            <p:ph type="title"/>
          </p:nvPr>
        </p:nvSpPr>
        <p:spPr>
          <a:xfrm>
            <a:off x="395288" y="260350"/>
            <a:ext cx="8208962" cy="936625"/>
          </a:xfrm>
          <a:solidFill>
            <a:srgbClr val="FFFF66"/>
          </a:solidFill>
          <a:ln>
            <a:solidFill>
              <a:schemeClr val="tx2"/>
            </a:solidFill>
            <a:miter lim="800000"/>
            <a:headEnd/>
            <a:tailEnd/>
          </a:ln>
        </p:spPr>
        <p:txBody>
          <a:bodyPr/>
          <a:lstStyle/>
          <a:p>
            <a:r>
              <a:rPr lang="fr-FR" altLang="tr-TR" smtClean="0">
                <a:solidFill>
                  <a:srgbClr val="990000"/>
                </a:solidFill>
              </a:rPr>
              <a:t>Bacteriological aspects of uterine involution </a:t>
            </a:r>
            <a:r>
              <a:rPr lang="fr-FR" altLang="tr-TR" sz="1900" smtClean="0">
                <a:solidFill>
                  <a:srgbClr val="990000"/>
                </a:solidFill>
              </a:rPr>
              <a:t>(Elliot et al. Amer.J.Vet.Res.,1978,29,77)</a:t>
            </a:r>
            <a:endParaRPr lang="fr-FR" altLang="tr-TR" smtClean="0">
              <a:solidFill>
                <a:srgbClr val="990000"/>
              </a:solidFill>
            </a:endParaRPr>
          </a:p>
        </p:txBody>
      </p:sp>
      <p:graphicFrame>
        <p:nvGraphicFramePr>
          <p:cNvPr id="2" name="Object 3"/>
          <p:cNvGraphicFramePr>
            <a:graphicFrameLocks noGrp="1" noChangeAspect="1"/>
          </p:cNvGraphicFramePr>
          <p:nvPr>
            <p:ph type="chart" idx="1"/>
          </p:nvPr>
        </p:nvGraphicFramePr>
        <p:xfrm>
          <a:off x="661988" y="1176338"/>
          <a:ext cx="7459662" cy="508158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pied de page 1"/>
          <p:cNvSpPr>
            <a:spLocks noGrp="1"/>
          </p:cNvSpPr>
          <p:nvPr>
            <p:ph type="ftr" sz="quarter" idx="10"/>
          </p:nvPr>
        </p:nvSpPr>
        <p:spPr/>
        <p:txBody>
          <a:bodyPr/>
          <a:lstStyle/>
          <a:p>
            <a:pPr>
              <a:defRPr/>
            </a:pPr>
            <a:r>
              <a:rPr lang="fr-BE"/>
              <a:t> Prof. Ch. Hanzen- Waiting period reproduction pathologies </a:t>
            </a:r>
            <a:endParaRPr lang="fr-FR"/>
          </a:p>
        </p:txBody>
      </p:sp>
      <p:sp>
        <p:nvSpPr>
          <p:cNvPr id="14" name="Espace réservé du numéro de diapositive 2"/>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B917FFFD-B14D-4AEC-99E1-781F0D949D23}" type="slidenum">
              <a:rPr lang="fr-FR" altLang="tr-TR" sz="1400">
                <a:solidFill>
                  <a:srgbClr val="A50021"/>
                </a:solidFill>
                <a:latin typeface="Arial Narrow" panose="020B0606020202030204" pitchFamily="34" charset="0"/>
              </a:rPr>
              <a:pPr/>
              <a:t>3</a:t>
            </a:fld>
            <a:endParaRPr lang="fr-FR" altLang="tr-TR" sz="1400">
              <a:solidFill>
                <a:srgbClr val="A50021"/>
              </a:solidFill>
              <a:latin typeface="Arial Narrow" panose="020B0606020202030204" pitchFamily="34" charset="0"/>
            </a:endParaRPr>
          </a:p>
        </p:txBody>
      </p:sp>
      <p:sp>
        <p:nvSpPr>
          <p:cNvPr id="846850" name="Freeform 2"/>
          <p:cNvSpPr>
            <a:spLocks/>
          </p:cNvSpPr>
          <p:nvPr/>
        </p:nvSpPr>
        <p:spPr bwMode="auto">
          <a:xfrm>
            <a:off x="611188" y="1412875"/>
            <a:ext cx="7410450" cy="3203575"/>
          </a:xfrm>
          <a:custGeom>
            <a:avLst/>
            <a:gdLst>
              <a:gd name="T0" fmla="*/ 1277937 w 4668"/>
              <a:gd name="T1" fmla="*/ 2295525 h 2018"/>
              <a:gd name="T2" fmla="*/ 1198562 w 4668"/>
              <a:gd name="T3" fmla="*/ 1900238 h 2018"/>
              <a:gd name="T4" fmla="*/ 788987 w 4668"/>
              <a:gd name="T5" fmla="*/ 1458913 h 2018"/>
              <a:gd name="T6" fmla="*/ 1055687 w 4668"/>
              <a:gd name="T7" fmla="*/ 592138 h 2018"/>
              <a:gd name="T8" fmla="*/ 1323975 w 4668"/>
              <a:gd name="T9" fmla="*/ 419100 h 2018"/>
              <a:gd name="T10" fmla="*/ 1624012 w 4668"/>
              <a:gd name="T11" fmla="*/ 307975 h 2018"/>
              <a:gd name="T12" fmla="*/ 2870200 w 4668"/>
              <a:gd name="T13" fmla="*/ 307975 h 2018"/>
              <a:gd name="T14" fmla="*/ 3011487 w 4668"/>
              <a:gd name="T15" fmla="*/ 528638 h 2018"/>
              <a:gd name="T16" fmla="*/ 3090862 w 4668"/>
              <a:gd name="T17" fmla="*/ 671513 h 2018"/>
              <a:gd name="T18" fmla="*/ 3216274 w 4668"/>
              <a:gd name="T19" fmla="*/ 939800 h 2018"/>
              <a:gd name="T20" fmla="*/ 3248024 w 4668"/>
              <a:gd name="T21" fmla="*/ 1033463 h 2018"/>
              <a:gd name="T22" fmla="*/ 3248024 w 4668"/>
              <a:gd name="T23" fmla="*/ 1490663 h 2018"/>
              <a:gd name="T24" fmla="*/ 2963862 w 4668"/>
              <a:gd name="T25" fmla="*/ 1774825 h 2018"/>
              <a:gd name="T26" fmla="*/ 2727325 w 4668"/>
              <a:gd name="T27" fmla="*/ 1838325 h 2018"/>
              <a:gd name="T28" fmla="*/ 2238375 w 4668"/>
              <a:gd name="T29" fmla="*/ 1916113 h 2018"/>
              <a:gd name="T30" fmla="*/ 2017712 w 4668"/>
              <a:gd name="T31" fmla="*/ 2089150 h 2018"/>
              <a:gd name="T32" fmla="*/ 4949824 w 4668"/>
              <a:gd name="T33" fmla="*/ 1947863 h 2018"/>
              <a:gd name="T34" fmla="*/ 4683125 w 4668"/>
              <a:gd name="T35" fmla="*/ 1884363 h 2018"/>
              <a:gd name="T36" fmla="*/ 4556125 w 4668"/>
              <a:gd name="T37" fmla="*/ 1806575 h 2018"/>
              <a:gd name="T38" fmla="*/ 4351337 w 4668"/>
              <a:gd name="T39" fmla="*/ 1601788 h 2018"/>
              <a:gd name="T40" fmla="*/ 4271962 w 4668"/>
              <a:gd name="T41" fmla="*/ 1506538 h 2018"/>
              <a:gd name="T42" fmla="*/ 4225925 w 4668"/>
              <a:gd name="T43" fmla="*/ 892175 h 2018"/>
              <a:gd name="T44" fmla="*/ 4287837 w 4668"/>
              <a:gd name="T45" fmla="*/ 387350 h 2018"/>
              <a:gd name="T46" fmla="*/ 5470524 w 4668"/>
              <a:gd name="T47" fmla="*/ 103188 h 2018"/>
              <a:gd name="T48" fmla="*/ 6321424 w 4668"/>
              <a:gd name="T49" fmla="*/ 150813 h 2018"/>
              <a:gd name="T50" fmla="*/ 6700838 w 4668"/>
              <a:gd name="T51" fmla="*/ 323850 h 2018"/>
              <a:gd name="T52" fmla="*/ 6794500 w 4668"/>
              <a:gd name="T53" fmla="*/ 387350 h 2018"/>
              <a:gd name="T54" fmla="*/ 6905625 w 4668"/>
              <a:gd name="T55" fmla="*/ 496888 h 2018"/>
              <a:gd name="T56" fmla="*/ 6953250 w 4668"/>
              <a:gd name="T57" fmla="*/ 592138 h 2018"/>
              <a:gd name="T58" fmla="*/ 6999288 w 4668"/>
              <a:gd name="T59" fmla="*/ 1128713 h 2018"/>
              <a:gd name="T60" fmla="*/ 6748463 w 4668"/>
              <a:gd name="T61" fmla="*/ 1522413 h 2018"/>
              <a:gd name="T62" fmla="*/ 6589713 w 4668"/>
              <a:gd name="T63" fmla="*/ 1743075 h 2018"/>
              <a:gd name="T64" fmla="*/ 6116636 w 4668"/>
              <a:gd name="T65" fmla="*/ 1916113 h 2018"/>
              <a:gd name="T66" fmla="*/ 5849937 w 4668"/>
              <a:gd name="T67" fmla="*/ 1979613 h 2018"/>
              <a:gd name="T68" fmla="*/ 7410450 w 4668"/>
              <a:gd name="T69" fmla="*/ 2311400 h 201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668"/>
              <a:gd name="T106" fmla="*/ 0 h 2018"/>
              <a:gd name="T107" fmla="*/ 4668 w 4668"/>
              <a:gd name="T108" fmla="*/ 2018 h 201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668" h="2018">
                <a:moveTo>
                  <a:pt x="0" y="1456"/>
                </a:moveTo>
                <a:cubicBezTo>
                  <a:pt x="268" y="1453"/>
                  <a:pt x="537" y="1452"/>
                  <a:pt x="805" y="1446"/>
                </a:cubicBezTo>
                <a:cubicBezTo>
                  <a:pt x="840" y="1445"/>
                  <a:pt x="835" y="1433"/>
                  <a:pt x="844" y="1406"/>
                </a:cubicBezTo>
                <a:cubicBezTo>
                  <a:pt x="835" y="1318"/>
                  <a:pt x="832" y="1249"/>
                  <a:pt x="755" y="1197"/>
                </a:cubicBezTo>
                <a:cubicBezTo>
                  <a:pt x="722" y="1150"/>
                  <a:pt x="670" y="1116"/>
                  <a:pt x="616" y="1098"/>
                </a:cubicBezTo>
                <a:cubicBezTo>
                  <a:pt x="567" y="1049"/>
                  <a:pt x="519" y="986"/>
                  <a:pt x="497" y="919"/>
                </a:cubicBezTo>
                <a:cubicBezTo>
                  <a:pt x="505" y="775"/>
                  <a:pt x="510" y="620"/>
                  <a:pt x="556" y="482"/>
                </a:cubicBezTo>
                <a:cubicBezTo>
                  <a:pt x="563" y="460"/>
                  <a:pt x="645" y="389"/>
                  <a:pt x="665" y="373"/>
                </a:cubicBezTo>
                <a:cubicBezTo>
                  <a:pt x="684" y="358"/>
                  <a:pt x="725" y="333"/>
                  <a:pt x="725" y="333"/>
                </a:cubicBezTo>
                <a:cubicBezTo>
                  <a:pt x="752" y="293"/>
                  <a:pt x="792" y="285"/>
                  <a:pt x="834" y="264"/>
                </a:cubicBezTo>
                <a:cubicBezTo>
                  <a:pt x="890" y="235"/>
                  <a:pt x="837" y="250"/>
                  <a:pt x="894" y="234"/>
                </a:cubicBezTo>
                <a:cubicBezTo>
                  <a:pt x="934" y="223"/>
                  <a:pt x="988" y="217"/>
                  <a:pt x="1023" y="194"/>
                </a:cubicBezTo>
                <a:cubicBezTo>
                  <a:pt x="1055" y="172"/>
                  <a:pt x="1085" y="166"/>
                  <a:pt x="1122" y="155"/>
                </a:cubicBezTo>
                <a:cubicBezTo>
                  <a:pt x="1563" y="162"/>
                  <a:pt x="1547" y="142"/>
                  <a:pt x="1808" y="194"/>
                </a:cubicBezTo>
                <a:cubicBezTo>
                  <a:pt x="1828" y="207"/>
                  <a:pt x="1859" y="211"/>
                  <a:pt x="1867" y="234"/>
                </a:cubicBezTo>
                <a:cubicBezTo>
                  <a:pt x="1878" y="267"/>
                  <a:pt x="1887" y="300"/>
                  <a:pt x="1897" y="333"/>
                </a:cubicBezTo>
                <a:cubicBezTo>
                  <a:pt x="1898" y="336"/>
                  <a:pt x="1912" y="396"/>
                  <a:pt x="1917" y="403"/>
                </a:cubicBezTo>
                <a:cubicBezTo>
                  <a:pt x="1925" y="412"/>
                  <a:pt x="1937" y="416"/>
                  <a:pt x="1947" y="423"/>
                </a:cubicBezTo>
                <a:cubicBezTo>
                  <a:pt x="1966" y="479"/>
                  <a:pt x="1958" y="500"/>
                  <a:pt x="2006" y="532"/>
                </a:cubicBezTo>
                <a:cubicBezTo>
                  <a:pt x="2013" y="552"/>
                  <a:pt x="2019" y="572"/>
                  <a:pt x="2026" y="592"/>
                </a:cubicBezTo>
                <a:cubicBezTo>
                  <a:pt x="2029" y="602"/>
                  <a:pt x="2033" y="611"/>
                  <a:pt x="2036" y="621"/>
                </a:cubicBezTo>
                <a:cubicBezTo>
                  <a:pt x="2039" y="631"/>
                  <a:pt x="2043" y="641"/>
                  <a:pt x="2046" y="651"/>
                </a:cubicBezTo>
                <a:cubicBezTo>
                  <a:pt x="2049" y="661"/>
                  <a:pt x="2056" y="681"/>
                  <a:pt x="2056" y="681"/>
                </a:cubicBezTo>
                <a:cubicBezTo>
                  <a:pt x="2053" y="767"/>
                  <a:pt x="2059" y="854"/>
                  <a:pt x="2046" y="939"/>
                </a:cubicBezTo>
                <a:cubicBezTo>
                  <a:pt x="2042" y="963"/>
                  <a:pt x="2019" y="979"/>
                  <a:pt x="2006" y="999"/>
                </a:cubicBezTo>
                <a:cubicBezTo>
                  <a:pt x="1975" y="1045"/>
                  <a:pt x="1919" y="1101"/>
                  <a:pt x="1867" y="1118"/>
                </a:cubicBezTo>
                <a:cubicBezTo>
                  <a:pt x="1837" y="1148"/>
                  <a:pt x="1813" y="1155"/>
                  <a:pt x="1778" y="1177"/>
                </a:cubicBezTo>
                <a:cubicBezTo>
                  <a:pt x="1758" y="1171"/>
                  <a:pt x="1739" y="1157"/>
                  <a:pt x="1718" y="1158"/>
                </a:cubicBezTo>
                <a:cubicBezTo>
                  <a:pt x="1645" y="1161"/>
                  <a:pt x="1500" y="1177"/>
                  <a:pt x="1500" y="1177"/>
                </a:cubicBezTo>
                <a:cubicBezTo>
                  <a:pt x="1470" y="1187"/>
                  <a:pt x="1440" y="1197"/>
                  <a:pt x="1410" y="1207"/>
                </a:cubicBezTo>
                <a:cubicBezTo>
                  <a:pt x="1400" y="1210"/>
                  <a:pt x="1381" y="1217"/>
                  <a:pt x="1381" y="1217"/>
                </a:cubicBezTo>
                <a:cubicBezTo>
                  <a:pt x="1353" y="1260"/>
                  <a:pt x="1308" y="1281"/>
                  <a:pt x="1271" y="1316"/>
                </a:cubicBezTo>
                <a:cubicBezTo>
                  <a:pt x="1325" y="2018"/>
                  <a:pt x="2352" y="1450"/>
                  <a:pt x="3148" y="1446"/>
                </a:cubicBezTo>
                <a:cubicBezTo>
                  <a:pt x="3251" y="1377"/>
                  <a:pt x="3190" y="1288"/>
                  <a:pt x="3118" y="1227"/>
                </a:cubicBezTo>
                <a:cubicBezTo>
                  <a:pt x="3107" y="1218"/>
                  <a:pt x="3103" y="1200"/>
                  <a:pt x="3089" y="1197"/>
                </a:cubicBezTo>
                <a:cubicBezTo>
                  <a:pt x="3044" y="1186"/>
                  <a:pt x="2996" y="1190"/>
                  <a:pt x="2950" y="1187"/>
                </a:cubicBezTo>
                <a:cubicBezTo>
                  <a:pt x="2930" y="1181"/>
                  <a:pt x="2910" y="1174"/>
                  <a:pt x="2890" y="1168"/>
                </a:cubicBezTo>
                <a:cubicBezTo>
                  <a:pt x="2879" y="1164"/>
                  <a:pt x="2878" y="1146"/>
                  <a:pt x="2870" y="1138"/>
                </a:cubicBezTo>
                <a:cubicBezTo>
                  <a:pt x="2812" y="1080"/>
                  <a:pt x="2868" y="1162"/>
                  <a:pt x="2811" y="1088"/>
                </a:cubicBezTo>
                <a:cubicBezTo>
                  <a:pt x="2751" y="1010"/>
                  <a:pt x="2798" y="1045"/>
                  <a:pt x="2741" y="1009"/>
                </a:cubicBezTo>
                <a:cubicBezTo>
                  <a:pt x="2734" y="999"/>
                  <a:pt x="2729" y="988"/>
                  <a:pt x="2721" y="979"/>
                </a:cubicBezTo>
                <a:cubicBezTo>
                  <a:pt x="2712" y="968"/>
                  <a:pt x="2700" y="960"/>
                  <a:pt x="2691" y="949"/>
                </a:cubicBezTo>
                <a:cubicBezTo>
                  <a:pt x="2676" y="930"/>
                  <a:pt x="2652" y="889"/>
                  <a:pt x="2652" y="889"/>
                </a:cubicBezTo>
                <a:cubicBezTo>
                  <a:pt x="2624" y="782"/>
                  <a:pt x="2640" y="669"/>
                  <a:pt x="2662" y="562"/>
                </a:cubicBezTo>
                <a:cubicBezTo>
                  <a:pt x="2668" y="463"/>
                  <a:pt x="2664" y="359"/>
                  <a:pt x="2721" y="274"/>
                </a:cubicBezTo>
                <a:cubicBezTo>
                  <a:pt x="2714" y="264"/>
                  <a:pt x="2699" y="256"/>
                  <a:pt x="2701" y="244"/>
                </a:cubicBezTo>
                <a:cubicBezTo>
                  <a:pt x="2703" y="230"/>
                  <a:pt x="2750" y="201"/>
                  <a:pt x="2761" y="194"/>
                </a:cubicBezTo>
                <a:cubicBezTo>
                  <a:pt x="2891" y="0"/>
                  <a:pt x="3310" y="68"/>
                  <a:pt x="3446" y="65"/>
                </a:cubicBezTo>
                <a:cubicBezTo>
                  <a:pt x="3631" y="44"/>
                  <a:pt x="3599" y="44"/>
                  <a:pt x="3893" y="65"/>
                </a:cubicBezTo>
                <a:cubicBezTo>
                  <a:pt x="3924" y="67"/>
                  <a:pt x="3956" y="78"/>
                  <a:pt x="3982" y="95"/>
                </a:cubicBezTo>
                <a:cubicBezTo>
                  <a:pt x="4027" y="125"/>
                  <a:pt x="4082" y="152"/>
                  <a:pt x="4131" y="174"/>
                </a:cubicBezTo>
                <a:cubicBezTo>
                  <a:pt x="4160" y="187"/>
                  <a:pt x="4191" y="194"/>
                  <a:pt x="4221" y="204"/>
                </a:cubicBezTo>
                <a:cubicBezTo>
                  <a:pt x="4231" y="207"/>
                  <a:pt x="4251" y="214"/>
                  <a:pt x="4251" y="214"/>
                </a:cubicBezTo>
                <a:cubicBezTo>
                  <a:pt x="4261" y="224"/>
                  <a:pt x="4268" y="236"/>
                  <a:pt x="4280" y="244"/>
                </a:cubicBezTo>
                <a:cubicBezTo>
                  <a:pt x="4289" y="250"/>
                  <a:pt x="4302" y="247"/>
                  <a:pt x="4310" y="254"/>
                </a:cubicBezTo>
                <a:cubicBezTo>
                  <a:pt x="4327" y="271"/>
                  <a:pt x="4350" y="313"/>
                  <a:pt x="4350" y="313"/>
                </a:cubicBezTo>
                <a:cubicBezTo>
                  <a:pt x="4353" y="323"/>
                  <a:pt x="4355" y="334"/>
                  <a:pt x="4360" y="343"/>
                </a:cubicBezTo>
                <a:cubicBezTo>
                  <a:pt x="4365" y="354"/>
                  <a:pt x="4375" y="362"/>
                  <a:pt x="4380" y="373"/>
                </a:cubicBezTo>
                <a:cubicBezTo>
                  <a:pt x="4399" y="416"/>
                  <a:pt x="4404" y="467"/>
                  <a:pt x="4419" y="512"/>
                </a:cubicBezTo>
                <a:cubicBezTo>
                  <a:pt x="4416" y="578"/>
                  <a:pt x="4415" y="645"/>
                  <a:pt x="4409" y="711"/>
                </a:cubicBezTo>
                <a:cubicBezTo>
                  <a:pt x="4405" y="764"/>
                  <a:pt x="4337" y="830"/>
                  <a:pt x="4310" y="870"/>
                </a:cubicBezTo>
                <a:cubicBezTo>
                  <a:pt x="4283" y="910"/>
                  <a:pt x="4291" y="932"/>
                  <a:pt x="4251" y="959"/>
                </a:cubicBezTo>
                <a:cubicBezTo>
                  <a:pt x="4225" y="998"/>
                  <a:pt x="4232" y="1012"/>
                  <a:pt x="4191" y="1038"/>
                </a:cubicBezTo>
                <a:cubicBezTo>
                  <a:pt x="4174" y="1089"/>
                  <a:pt x="4192" y="1050"/>
                  <a:pt x="4151" y="1098"/>
                </a:cubicBezTo>
                <a:cubicBezTo>
                  <a:pt x="4140" y="1111"/>
                  <a:pt x="4133" y="1126"/>
                  <a:pt x="4121" y="1138"/>
                </a:cubicBezTo>
                <a:cubicBezTo>
                  <a:pt x="4067" y="1193"/>
                  <a:pt x="3919" y="1199"/>
                  <a:pt x="3853" y="1207"/>
                </a:cubicBezTo>
                <a:cubicBezTo>
                  <a:pt x="3807" y="1212"/>
                  <a:pt x="3714" y="1227"/>
                  <a:pt x="3714" y="1227"/>
                </a:cubicBezTo>
                <a:cubicBezTo>
                  <a:pt x="3704" y="1234"/>
                  <a:pt x="3691" y="1237"/>
                  <a:pt x="3685" y="1247"/>
                </a:cubicBezTo>
                <a:cubicBezTo>
                  <a:pt x="3674" y="1265"/>
                  <a:pt x="3665" y="1307"/>
                  <a:pt x="3665" y="1307"/>
                </a:cubicBezTo>
                <a:cubicBezTo>
                  <a:pt x="3700" y="1754"/>
                  <a:pt x="3981" y="1456"/>
                  <a:pt x="4668" y="1456"/>
                </a:cubicBezTo>
              </a:path>
            </a:pathLst>
          </a:custGeom>
          <a:noFill/>
          <a:ln w="28575" cmpd="sng">
            <a:solidFill>
              <a:srgbClr val="FF0066"/>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46851" name="Freeform 3"/>
          <p:cNvSpPr>
            <a:spLocks/>
          </p:cNvSpPr>
          <p:nvPr/>
        </p:nvSpPr>
        <p:spPr bwMode="auto">
          <a:xfrm>
            <a:off x="646113" y="1069975"/>
            <a:ext cx="7410450" cy="2816225"/>
          </a:xfrm>
          <a:custGeom>
            <a:avLst/>
            <a:gdLst>
              <a:gd name="T0" fmla="*/ 1087437 w 4668"/>
              <a:gd name="T1" fmla="*/ 2398713 h 1774"/>
              <a:gd name="T2" fmla="*/ 993775 w 4668"/>
              <a:gd name="T3" fmla="*/ 2271713 h 1774"/>
              <a:gd name="T4" fmla="*/ 850900 w 4668"/>
              <a:gd name="T5" fmla="*/ 2193925 h 1774"/>
              <a:gd name="T6" fmla="*/ 741362 w 4668"/>
              <a:gd name="T7" fmla="*/ 2082800 h 1774"/>
              <a:gd name="T8" fmla="*/ 693737 w 4668"/>
              <a:gd name="T9" fmla="*/ 1327150 h 1774"/>
              <a:gd name="T10" fmla="*/ 725487 w 4668"/>
              <a:gd name="T11" fmla="*/ 1042988 h 1774"/>
              <a:gd name="T12" fmla="*/ 820738 w 4668"/>
              <a:gd name="T13" fmla="*/ 963613 h 1774"/>
              <a:gd name="T14" fmla="*/ 977900 w 4668"/>
              <a:gd name="T15" fmla="*/ 806450 h 1774"/>
              <a:gd name="T16" fmla="*/ 2033587 w 4668"/>
              <a:gd name="T17" fmla="*/ 458788 h 1774"/>
              <a:gd name="T18" fmla="*/ 2979737 w 4668"/>
              <a:gd name="T19" fmla="*/ 458788 h 1774"/>
              <a:gd name="T20" fmla="*/ 3263900 w 4668"/>
              <a:gd name="T21" fmla="*/ 1058863 h 1774"/>
              <a:gd name="T22" fmla="*/ 3373438 w 4668"/>
              <a:gd name="T23" fmla="*/ 1357313 h 1774"/>
              <a:gd name="T24" fmla="*/ 3248024 w 4668"/>
              <a:gd name="T25" fmla="*/ 2114550 h 1774"/>
              <a:gd name="T26" fmla="*/ 3090862 w 4668"/>
              <a:gd name="T27" fmla="*/ 2287588 h 1774"/>
              <a:gd name="T28" fmla="*/ 2208212 w 4668"/>
              <a:gd name="T29" fmla="*/ 2492375 h 1774"/>
              <a:gd name="T30" fmla="*/ 3484563 w 4668"/>
              <a:gd name="T31" fmla="*/ 2744788 h 1774"/>
              <a:gd name="T32" fmla="*/ 4651375 w 4668"/>
              <a:gd name="T33" fmla="*/ 2555875 h 1774"/>
              <a:gd name="T34" fmla="*/ 4856162 w 4668"/>
              <a:gd name="T35" fmla="*/ 2462213 h 1774"/>
              <a:gd name="T36" fmla="*/ 4603750 w 4668"/>
              <a:gd name="T37" fmla="*/ 2319338 h 1774"/>
              <a:gd name="T38" fmla="*/ 4414837 w 4668"/>
              <a:gd name="T39" fmla="*/ 2225675 h 1774"/>
              <a:gd name="T40" fmla="*/ 4287837 w 4668"/>
              <a:gd name="T41" fmla="*/ 2130425 h 1774"/>
              <a:gd name="T42" fmla="*/ 4210050 w 4668"/>
              <a:gd name="T43" fmla="*/ 2051050 h 1774"/>
              <a:gd name="T44" fmla="*/ 4021137 w 4668"/>
              <a:gd name="T45" fmla="*/ 1720850 h 1774"/>
              <a:gd name="T46" fmla="*/ 4098925 w 4668"/>
              <a:gd name="T47" fmla="*/ 585788 h 1774"/>
              <a:gd name="T48" fmla="*/ 6022974 w 4668"/>
              <a:gd name="T49" fmla="*/ 269875 h 1774"/>
              <a:gd name="T50" fmla="*/ 6480174 w 4668"/>
              <a:gd name="T51" fmla="*/ 381000 h 1774"/>
              <a:gd name="T52" fmla="*/ 6764338 w 4668"/>
              <a:gd name="T53" fmla="*/ 442913 h 1774"/>
              <a:gd name="T54" fmla="*/ 6858000 w 4668"/>
              <a:gd name="T55" fmla="*/ 490538 h 1774"/>
              <a:gd name="T56" fmla="*/ 7094538 w 4668"/>
              <a:gd name="T57" fmla="*/ 790575 h 1774"/>
              <a:gd name="T58" fmla="*/ 7015163 w 4668"/>
              <a:gd name="T59" fmla="*/ 1830388 h 1774"/>
              <a:gd name="T60" fmla="*/ 6858000 w 4668"/>
              <a:gd name="T61" fmla="*/ 1989138 h 1774"/>
              <a:gd name="T62" fmla="*/ 6780213 w 4668"/>
              <a:gd name="T63" fmla="*/ 2066925 h 1774"/>
              <a:gd name="T64" fmla="*/ 6621463 w 4668"/>
              <a:gd name="T65" fmla="*/ 2287588 h 1774"/>
              <a:gd name="T66" fmla="*/ 6022974 w 4668"/>
              <a:gd name="T67" fmla="*/ 2587625 h 1774"/>
              <a:gd name="T68" fmla="*/ 6748463 w 4668"/>
              <a:gd name="T69" fmla="*/ 2540000 h 1774"/>
              <a:gd name="T70" fmla="*/ 7410450 w 4668"/>
              <a:gd name="T71" fmla="*/ 2508250 h 177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668"/>
              <a:gd name="T109" fmla="*/ 0 h 1774"/>
              <a:gd name="T110" fmla="*/ 4668 w 4668"/>
              <a:gd name="T111" fmla="*/ 1774 h 177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668" h="1774">
                <a:moveTo>
                  <a:pt x="0" y="1570"/>
                </a:moveTo>
                <a:cubicBezTo>
                  <a:pt x="204" y="1441"/>
                  <a:pt x="604" y="1753"/>
                  <a:pt x="685" y="1511"/>
                </a:cubicBezTo>
                <a:cubicBezTo>
                  <a:pt x="666" y="1453"/>
                  <a:pt x="690" y="1506"/>
                  <a:pt x="646" y="1461"/>
                </a:cubicBezTo>
                <a:cubicBezTo>
                  <a:pt x="638" y="1452"/>
                  <a:pt x="635" y="1439"/>
                  <a:pt x="626" y="1431"/>
                </a:cubicBezTo>
                <a:cubicBezTo>
                  <a:pt x="618" y="1424"/>
                  <a:pt x="605" y="1426"/>
                  <a:pt x="596" y="1421"/>
                </a:cubicBezTo>
                <a:cubicBezTo>
                  <a:pt x="575" y="1410"/>
                  <a:pt x="536" y="1382"/>
                  <a:pt x="536" y="1382"/>
                </a:cubicBezTo>
                <a:cubicBezTo>
                  <a:pt x="484" y="1299"/>
                  <a:pt x="553" y="1395"/>
                  <a:pt x="487" y="1342"/>
                </a:cubicBezTo>
                <a:cubicBezTo>
                  <a:pt x="478" y="1334"/>
                  <a:pt x="475" y="1321"/>
                  <a:pt x="467" y="1312"/>
                </a:cubicBezTo>
                <a:cubicBezTo>
                  <a:pt x="442" y="1282"/>
                  <a:pt x="438" y="1282"/>
                  <a:pt x="407" y="1263"/>
                </a:cubicBezTo>
                <a:cubicBezTo>
                  <a:pt x="362" y="1128"/>
                  <a:pt x="355" y="955"/>
                  <a:pt x="437" y="836"/>
                </a:cubicBezTo>
                <a:cubicBezTo>
                  <a:pt x="440" y="826"/>
                  <a:pt x="446" y="816"/>
                  <a:pt x="447" y="806"/>
                </a:cubicBezTo>
                <a:cubicBezTo>
                  <a:pt x="453" y="757"/>
                  <a:pt x="446" y="705"/>
                  <a:pt x="457" y="657"/>
                </a:cubicBezTo>
                <a:cubicBezTo>
                  <a:pt x="460" y="645"/>
                  <a:pt x="478" y="645"/>
                  <a:pt x="487" y="637"/>
                </a:cubicBezTo>
                <a:cubicBezTo>
                  <a:pt x="498" y="628"/>
                  <a:pt x="506" y="616"/>
                  <a:pt x="517" y="607"/>
                </a:cubicBezTo>
                <a:cubicBezTo>
                  <a:pt x="536" y="592"/>
                  <a:pt x="576" y="567"/>
                  <a:pt x="576" y="567"/>
                </a:cubicBezTo>
                <a:cubicBezTo>
                  <a:pt x="588" y="533"/>
                  <a:pt x="583" y="534"/>
                  <a:pt x="616" y="508"/>
                </a:cubicBezTo>
                <a:cubicBezTo>
                  <a:pt x="635" y="493"/>
                  <a:pt x="675" y="468"/>
                  <a:pt x="675" y="468"/>
                </a:cubicBezTo>
                <a:cubicBezTo>
                  <a:pt x="805" y="272"/>
                  <a:pt x="1080" y="303"/>
                  <a:pt x="1281" y="289"/>
                </a:cubicBezTo>
                <a:cubicBezTo>
                  <a:pt x="1328" y="273"/>
                  <a:pt x="1370" y="266"/>
                  <a:pt x="1420" y="260"/>
                </a:cubicBezTo>
                <a:cubicBezTo>
                  <a:pt x="1764" y="268"/>
                  <a:pt x="1699" y="244"/>
                  <a:pt x="1877" y="289"/>
                </a:cubicBezTo>
                <a:cubicBezTo>
                  <a:pt x="1951" y="363"/>
                  <a:pt x="1992" y="460"/>
                  <a:pt x="2026" y="557"/>
                </a:cubicBezTo>
                <a:cubicBezTo>
                  <a:pt x="2039" y="595"/>
                  <a:pt x="2032" y="632"/>
                  <a:pt x="2056" y="667"/>
                </a:cubicBezTo>
                <a:cubicBezTo>
                  <a:pt x="2102" y="735"/>
                  <a:pt x="2088" y="703"/>
                  <a:pt x="2106" y="756"/>
                </a:cubicBezTo>
                <a:cubicBezTo>
                  <a:pt x="2113" y="802"/>
                  <a:pt x="2113" y="814"/>
                  <a:pt x="2125" y="855"/>
                </a:cubicBezTo>
                <a:cubicBezTo>
                  <a:pt x="2131" y="875"/>
                  <a:pt x="2145" y="915"/>
                  <a:pt x="2145" y="915"/>
                </a:cubicBezTo>
                <a:cubicBezTo>
                  <a:pt x="2139" y="1098"/>
                  <a:pt x="2193" y="1234"/>
                  <a:pt x="2046" y="1332"/>
                </a:cubicBezTo>
                <a:cubicBezTo>
                  <a:pt x="2008" y="1389"/>
                  <a:pt x="2047" y="1339"/>
                  <a:pt x="1996" y="1382"/>
                </a:cubicBezTo>
                <a:cubicBezTo>
                  <a:pt x="1976" y="1399"/>
                  <a:pt x="1967" y="1425"/>
                  <a:pt x="1947" y="1441"/>
                </a:cubicBezTo>
                <a:cubicBezTo>
                  <a:pt x="1829" y="1533"/>
                  <a:pt x="1543" y="1499"/>
                  <a:pt x="1460" y="1501"/>
                </a:cubicBezTo>
                <a:cubicBezTo>
                  <a:pt x="1420" y="1514"/>
                  <a:pt x="1404" y="1530"/>
                  <a:pt x="1391" y="1570"/>
                </a:cubicBezTo>
                <a:cubicBezTo>
                  <a:pt x="1396" y="1636"/>
                  <a:pt x="1382" y="1710"/>
                  <a:pt x="1440" y="1749"/>
                </a:cubicBezTo>
                <a:cubicBezTo>
                  <a:pt x="1692" y="1745"/>
                  <a:pt x="1947" y="1774"/>
                  <a:pt x="2195" y="1729"/>
                </a:cubicBezTo>
                <a:cubicBezTo>
                  <a:pt x="2241" y="1721"/>
                  <a:pt x="2269" y="1681"/>
                  <a:pt x="2314" y="1670"/>
                </a:cubicBezTo>
                <a:cubicBezTo>
                  <a:pt x="2507" y="1622"/>
                  <a:pt x="2733" y="1618"/>
                  <a:pt x="2930" y="1610"/>
                </a:cubicBezTo>
                <a:cubicBezTo>
                  <a:pt x="3005" y="1585"/>
                  <a:pt x="2969" y="1594"/>
                  <a:pt x="3039" y="1580"/>
                </a:cubicBezTo>
                <a:cubicBezTo>
                  <a:pt x="3046" y="1570"/>
                  <a:pt x="3057" y="1563"/>
                  <a:pt x="3059" y="1551"/>
                </a:cubicBezTo>
                <a:cubicBezTo>
                  <a:pt x="3061" y="1541"/>
                  <a:pt x="3054" y="1530"/>
                  <a:pt x="3049" y="1521"/>
                </a:cubicBezTo>
                <a:cubicBezTo>
                  <a:pt x="3020" y="1463"/>
                  <a:pt x="2957" y="1480"/>
                  <a:pt x="2900" y="1461"/>
                </a:cubicBezTo>
                <a:cubicBezTo>
                  <a:pt x="2880" y="1454"/>
                  <a:pt x="2840" y="1441"/>
                  <a:pt x="2840" y="1441"/>
                </a:cubicBezTo>
                <a:cubicBezTo>
                  <a:pt x="2820" y="1428"/>
                  <a:pt x="2801" y="1415"/>
                  <a:pt x="2781" y="1402"/>
                </a:cubicBezTo>
                <a:cubicBezTo>
                  <a:pt x="2771" y="1395"/>
                  <a:pt x="2751" y="1382"/>
                  <a:pt x="2751" y="1382"/>
                </a:cubicBezTo>
                <a:cubicBezTo>
                  <a:pt x="2692" y="1293"/>
                  <a:pt x="2772" y="1400"/>
                  <a:pt x="2701" y="1342"/>
                </a:cubicBezTo>
                <a:cubicBezTo>
                  <a:pt x="2692" y="1335"/>
                  <a:pt x="2690" y="1320"/>
                  <a:pt x="2682" y="1312"/>
                </a:cubicBezTo>
                <a:cubicBezTo>
                  <a:pt x="2674" y="1303"/>
                  <a:pt x="2662" y="1299"/>
                  <a:pt x="2652" y="1292"/>
                </a:cubicBezTo>
                <a:cubicBezTo>
                  <a:pt x="2633" y="1236"/>
                  <a:pt x="2581" y="1197"/>
                  <a:pt x="2562" y="1143"/>
                </a:cubicBezTo>
                <a:cubicBezTo>
                  <a:pt x="2548" y="1103"/>
                  <a:pt x="2557" y="1123"/>
                  <a:pt x="2533" y="1084"/>
                </a:cubicBezTo>
                <a:cubicBezTo>
                  <a:pt x="2536" y="892"/>
                  <a:pt x="2537" y="700"/>
                  <a:pt x="2543" y="508"/>
                </a:cubicBezTo>
                <a:cubicBezTo>
                  <a:pt x="2544" y="474"/>
                  <a:pt x="2547" y="397"/>
                  <a:pt x="2582" y="369"/>
                </a:cubicBezTo>
                <a:cubicBezTo>
                  <a:pt x="2605" y="351"/>
                  <a:pt x="2654" y="348"/>
                  <a:pt x="2682" y="339"/>
                </a:cubicBezTo>
                <a:cubicBezTo>
                  <a:pt x="2897" y="0"/>
                  <a:pt x="3564" y="173"/>
                  <a:pt x="3794" y="170"/>
                </a:cubicBezTo>
                <a:cubicBezTo>
                  <a:pt x="3863" y="173"/>
                  <a:pt x="3933" y="174"/>
                  <a:pt x="4002" y="180"/>
                </a:cubicBezTo>
                <a:cubicBezTo>
                  <a:pt x="4048" y="184"/>
                  <a:pt x="4040" y="229"/>
                  <a:pt x="4082" y="240"/>
                </a:cubicBezTo>
                <a:cubicBezTo>
                  <a:pt x="4111" y="247"/>
                  <a:pt x="4141" y="247"/>
                  <a:pt x="4171" y="250"/>
                </a:cubicBezTo>
                <a:cubicBezTo>
                  <a:pt x="4241" y="272"/>
                  <a:pt x="4211" y="262"/>
                  <a:pt x="4261" y="279"/>
                </a:cubicBezTo>
                <a:cubicBezTo>
                  <a:pt x="4271" y="286"/>
                  <a:pt x="4280" y="294"/>
                  <a:pt x="4290" y="299"/>
                </a:cubicBezTo>
                <a:cubicBezTo>
                  <a:pt x="4299" y="304"/>
                  <a:pt x="4313" y="302"/>
                  <a:pt x="4320" y="309"/>
                </a:cubicBezTo>
                <a:cubicBezTo>
                  <a:pt x="4437" y="426"/>
                  <a:pt x="4305" y="332"/>
                  <a:pt x="4390" y="389"/>
                </a:cubicBezTo>
                <a:cubicBezTo>
                  <a:pt x="4419" y="431"/>
                  <a:pt x="4452" y="447"/>
                  <a:pt x="4469" y="498"/>
                </a:cubicBezTo>
                <a:cubicBezTo>
                  <a:pt x="4474" y="597"/>
                  <a:pt x="4489" y="696"/>
                  <a:pt x="4489" y="796"/>
                </a:cubicBezTo>
                <a:cubicBezTo>
                  <a:pt x="4489" y="914"/>
                  <a:pt x="4532" y="1078"/>
                  <a:pt x="4419" y="1153"/>
                </a:cubicBezTo>
                <a:cubicBezTo>
                  <a:pt x="4371" y="1229"/>
                  <a:pt x="4433" y="1140"/>
                  <a:pt x="4370" y="1203"/>
                </a:cubicBezTo>
                <a:cubicBezTo>
                  <a:pt x="4303" y="1270"/>
                  <a:pt x="4400" y="1200"/>
                  <a:pt x="4320" y="1253"/>
                </a:cubicBezTo>
                <a:cubicBezTo>
                  <a:pt x="4313" y="1263"/>
                  <a:pt x="4308" y="1274"/>
                  <a:pt x="4300" y="1282"/>
                </a:cubicBezTo>
                <a:cubicBezTo>
                  <a:pt x="4292" y="1290"/>
                  <a:pt x="4279" y="1293"/>
                  <a:pt x="4271" y="1302"/>
                </a:cubicBezTo>
                <a:cubicBezTo>
                  <a:pt x="4232" y="1347"/>
                  <a:pt x="4228" y="1381"/>
                  <a:pt x="4181" y="1412"/>
                </a:cubicBezTo>
                <a:cubicBezTo>
                  <a:pt x="4178" y="1422"/>
                  <a:pt x="4179" y="1435"/>
                  <a:pt x="4171" y="1441"/>
                </a:cubicBezTo>
                <a:cubicBezTo>
                  <a:pt x="4083" y="1503"/>
                  <a:pt x="3798" y="1490"/>
                  <a:pt x="3764" y="1491"/>
                </a:cubicBezTo>
                <a:cubicBezTo>
                  <a:pt x="3744" y="1550"/>
                  <a:pt x="3738" y="1593"/>
                  <a:pt x="3794" y="1630"/>
                </a:cubicBezTo>
                <a:cubicBezTo>
                  <a:pt x="3926" y="1627"/>
                  <a:pt x="4059" y="1629"/>
                  <a:pt x="4191" y="1620"/>
                </a:cubicBezTo>
                <a:cubicBezTo>
                  <a:pt x="4212" y="1619"/>
                  <a:pt x="4230" y="1604"/>
                  <a:pt x="4251" y="1600"/>
                </a:cubicBezTo>
                <a:cubicBezTo>
                  <a:pt x="4271" y="1597"/>
                  <a:pt x="4290" y="1591"/>
                  <a:pt x="4310" y="1590"/>
                </a:cubicBezTo>
                <a:cubicBezTo>
                  <a:pt x="4515" y="1580"/>
                  <a:pt x="4546" y="1580"/>
                  <a:pt x="4668" y="1580"/>
                </a:cubicBezTo>
              </a:path>
            </a:pathLst>
          </a:custGeom>
          <a:noFill/>
          <a:ln w="28575" cmpd="sng">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46852" name="Oval 4"/>
          <p:cNvSpPr>
            <a:spLocks noChangeArrowheads="1"/>
          </p:cNvSpPr>
          <p:nvPr/>
        </p:nvSpPr>
        <p:spPr bwMode="auto">
          <a:xfrm>
            <a:off x="4284663" y="692150"/>
            <a:ext cx="3816350" cy="3600450"/>
          </a:xfrm>
          <a:prstGeom prst="ellipse">
            <a:avLst/>
          </a:prstGeom>
          <a:noFill/>
          <a:ln w="28575">
            <a:solidFill>
              <a:srgbClr val="FF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846856" name="Line 8"/>
          <p:cNvSpPr>
            <a:spLocks noChangeShapeType="1"/>
          </p:cNvSpPr>
          <p:nvPr/>
        </p:nvSpPr>
        <p:spPr bwMode="auto">
          <a:xfrm flipV="1">
            <a:off x="2843213" y="836613"/>
            <a:ext cx="0" cy="6477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46857" name="Text Box 9"/>
          <p:cNvSpPr txBox="1">
            <a:spLocks noChangeArrowheads="1"/>
          </p:cNvSpPr>
          <p:nvPr/>
        </p:nvSpPr>
        <p:spPr bwMode="auto">
          <a:xfrm>
            <a:off x="1619250" y="333375"/>
            <a:ext cx="2622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a:latin typeface="Arial Narrow" panose="020B0606020202030204" pitchFamily="34" charset="0"/>
              </a:rPr>
              <a:t>Cotyledon (fœtal part)</a:t>
            </a:r>
          </a:p>
        </p:txBody>
      </p:sp>
      <p:sp>
        <p:nvSpPr>
          <p:cNvPr id="846858" name="Line 10"/>
          <p:cNvSpPr>
            <a:spLocks noChangeShapeType="1"/>
          </p:cNvSpPr>
          <p:nvPr/>
        </p:nvSpPr>
        <p:spPr bwMode="auto">
          <a:xfrm>
            <a:off x="1258888" y="3716338"/>
            <a:ext cx="0" cy="7921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46859" name="Text Box 11"/>
          <p:cNvSpPr txBox="1">
            <a:spLocks noChangeArrowheads="1"/>
          </p:cNvSpPr>
          <p:nvPr/>
        </p:nvSpPr>
        <p:spPr bwMode="auto">
          <a:xfrm>
            <a:off x="395288" y="4581525"/>
            <a:ext cx="18256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a:latin typeface="Arial Narrow" panose="020B0606020202030204" pitchFamily="34" charset="0"/>
              </a:rPr>
              <a:t>Caroncula</a:t>
            </a:r>
          </a:p>
          <a:p>
            <a:r>
              <a:rPr lang="fr-BE" altLang="tr-TR">
                <a:latin typeface="Arial Narrow" panose="020B0606020202030204" pitchFamily="34" charset="0"/>
              </a:rPr>
              <a:t>(maternal part)</a:t>
            </a:r>
          </a:p>
        </p:txBody>
      </p:sp>
      <p:sp>
        <p:nvSpPr>
          <p:cNvPr id="12299" name="Text Box 12"/>
          <p:cNvSpPr txBox="1">
            <a:spLocks noChangeArrowheads="1"/>
          </p:cNvSpPr>
          <p:nvPr/>
        </p:nvSpPr>
        <p:spPr bwMode="auto">
          <a:xfrm>
            <a:off x="1835150" y="5805488"/>
            <a:ext cx="5265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a:solidFill>
                  <a:srgbClr val="FFFF00"/>
                </a:solidFill>
                <a:latin typeface="Arial Narrow" panose="020B0606020202030204" pitchFamily="34" charset="0"/>
              </a:rPr>
              <a:t>Cotyledonary placentation (+/- 100 caroncula)</a:t>
            </a:r>
          </a:p>
        </p:txBody>
      </p:sp>
      <p:sp>
        <p:nvSpPr>
          <p:cNvPr id="12300" name="Freeform 13"/>
          <p:cNvSpPr>
            <a:spLocks/>
          </p:cNvSpPr>
          <p:nvPr/>
        </p:nvSpPr>
        <p:spPr bwMode="auto">
          <a:xfrm>
            <a:off x="665163" y="3978275"/>
            <a:ext cx="7469187" cy="427038"/>
          </a:xfrm>
          <a:custGeom>
            <a:avLst/>
            <a:gdLst>
              <a:gd name="T0" fmla="*/ 0 w 4705"/>
              <a:gd name="T1" fmla="*/ 0 h 269"/>
              <a:gd name="T2" fmla="*/ 949325 w 4705"/>
              <a:gd name="T3" fmla="*/ 11113 h 269"/>
              <a:gd name="T4" fmla="*/ 1389062 w 4705"/>
              <a:gd name="T5" fmla="*/ 82550 h 269"/>
              <a:gd name="T6" fmla="*/ 1770062 w 4705"/>
              <a:gd name="T7" fmla="*/ 95250 h 269"/>
              <a:gd name="T8" fmla="*/ 1876425 w 4705"/>
              <a:gd name="T9" fmla="*/ 130175 h 269"/>
              <a:gd name="T10" fmla="*/ 1958975 w 4705"/>
              <a:gd name="T11" fmla="*/ 177800 h 269"/>
              <a:gd name="T12" fmla="*/ 2136775 w 4705"/>
              <a:gd name="T13" fmla="*/ 285750 h 269"/>
              <a:gd name="T14" fmla="*/ 2232025 w 4705"/>
              <a:gd name="T15" fmla="*/ 307975 h 269"/>
              <a:gd name="T16" fmla="*/ 2303462 w 4705"/>
              <a:gd name="T17" fmla="*/ 331788 h 269"/>
              <a:gd name="T18" fmla="*/ 2481262 w 4705"/>
              <a:gd name="T19" fmla="*/ 427038 h 269"/>
              <a:gd name="T20" fmla="*/ 2992437 w 4705"/>
              <a:gd name="T21" fmla="*/ 415925 h 269"/>
              <a:gd name="T22" fmla="*/ 3241674 w 4705"/>
              <a:gd name="T23" fmla="*/ 320675 h 269"/>
              <a:gd name="T24" fmla="*/ 3503612 w 4705"/>
              <a:gd name="T25" fmla="*/ 261938 h 269"/>
              <a:gd name="T26" fmla="*/ 3787775 w 4705"/>
              <a:gd name="T27" fmla="*/ 190500 h 269"/>
              <a:gd name="T28" fmla="*/ 3965575 w 4705"/>
              <a:gd name="T29" fmla="*/ 119063 h 269"/>
              <a:gd name="T30" fmla="*/ 4465637 w 4705"/>
              <a:gd name="T31" fmla="*/ 106363 h 269"/>
              <a:gd name="T32" fmla="*/ 4643437 w 4705"/>
              <a:gd name="T33" fmla="*/ 47625 h 269"/>
              <a:gd name="T34" fmla="*/ 5676899 w 4705"/>
              <a:gd name="T35" fmla="*/ 58738 h 269"/>
              <a:gd name="T36" fmla="*/ 5854699 w 4705"/>
              <a:gd name="T37" fmla="*/ 153988 h 269"/>
              <a:gd name="T38" fmla="*/ 6222999 w 4705"/>
              <a:gd name="T39" fmla="*/ 166688 h 269"/>
              <a:gd name="T40" fmla="*/ 7065962 w 4705"/>
              <a:gd name="T41" fmla="*/ 166688 h 269"/>
              <a:gd name="T42" fmla="*/ 7469187 w 4705"/>
              <a:gd name="T43" fmla="*/ 130175 h 26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705"/>
              <a:gd name="T67" fmla="*/ 0 h 269"/>
              <a:gd name="T68" fmla="*/ 4705 w 4705"/>
              <a:gd name="T69" fmla="*/ 269 h 26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705" h="269">
                <a:moveTo>
                  <a:pt x="0" y="0"/>
                </a:moveTo>
                <a:cubicBezTo>
                  <a:pt x="199" y="2"/>
                  <a:pt x="399" y="3"/>
                  <a:pt x="598" y="7"/>
                </a:cubicBezTo>
                <a:cubicBezTo>
                  <a:pt x="696" y="9"/>
                  <a:pt x="780" y="47"/>
                  <a:pt x="875" y="52"/>
                </a:cubicBezTo>
                <a:cubicBezTo>
                  <a:pt x="955" y="56"/>
                  <a:pt x="1035" y="57"/>
                  <a:pt x="1115" y="60"/>
                </a:cubicBezTo>
                <a:cubicBezTo>
                  <a:pt x="1137" y="67"/>
                  <a:pt x="1159" y="75"/>
                  <a:pt x="1182" y="82"/>
                </a:cubicBezTo>
                <a:cubicBezTo>
                  <a:pt x="1279" y="156"/>
                  <a:pt x="1163" y="73"/>
                  <a:pt x="1234" y="112"/>
                </a:cubicBezTo>
                <a:cubicBezTo>
                  <a:pt x="1271" y="133"/>
                  <a:pt x="1304" y="169"/>
                  <a:pt x="1346" y="180"/>
                </a:cubicBezTo>
                <a:cubicBezTo>
                  <a:pt x="1366" y="185"/>
                  <a:pt x="1386" y="189"/>
                  <a:pt x="1406" y="194"/>
                </a:cubicBezTo>
                <a:cubicBezTo>
                  <a:pt x="1421" y="198"/>
                  <a:pt x="1451" y="209"/>
                  <a:pt x="1451" y="209"/>
                </a:cubicBezTo>
                <a:cubicBezTo>
                  <a:pt x="1485" y="231"/>
                  <a:pt x="1524" y="257"/>
                  <a:pt x="1563" y="269"/>
                </a:cubicBezTo>
                <a:cubicBezTo>
                  <a:pt x="1670" y="267"/>
                  <a:pt x="1778" y="267"/>
                  <a:pt x="1885" y="262"/>
                </a:cubicBezTo>
                <a:cubicBezTo>
                  <a:pt x="1938" y="260"/>
                  <a:pt x="1993" y="218"/>
                  <a:pt x="2042" y="202"/>
                </a:cubicBezTo>
                <a:cubicBezTo>
                  <a:pt x="2096" y="167"/>
                  <a:pt x="2139" y="170"/>
                  <a:pt x="2207" y="165"/>
                </a:cubicBezTo>
                <a:cubicBezTo>
                  <a:pt x="2267" y="149"/>
                  <a:pt x="2327" y="137"/>
                  <a:pt x="2386" y="120"/>
                </a:cubicBezTo>
                <a:cubicBezTo>
                  <a:pt x="2423" y="110"/>
                  <a:pt x="2458" y="77"/>
                  <a:pt x="2498" y="75"/>
                </a:cubicBezTo>
                <a:cubicBezTo>
                  <a:pt x="2603" y="70"/>
                  <a:pt x="2708" y="70"/>
                  <a:pt x="2813" y="67"/>
                </a:cubicBezTo>
                <a:cubicBezTo>
                  <a:pt x="2858" y="53"/>
                  <a:pt x="2874" y="38"/>
                  <a:pt x="2925" y="30"/>
                </a:cubicBezTo>
                <a:cubicBezTo>
                  <a:pt x="3142" y="32"/>
                  <a:pt x="3359" y="32"/>
                  <a:pt x="3576" y="37"/>
                </a:cubicBezTo>
                <a:cubicBezTo>
                  <a:pt x="3620" y="38"/>
                  <a:pt x="3641" y="94"/>
                  <a:pt x="3688" y="97"/>
                </a:cubicBezTo>
                <a:cubicBezTo>
                  <a:pt x="3765" y="102"/>
                  <a:pt x="3843" y="102"/>
                  <a:pt x="3920" y="105"/>
                </a:cubicBezTo>
                <a:cubicBezTo>
                  <a:pt x="4091" y="137"/>
                  <a:pt x="4279" y="110"/>
                  <a:pt x="4451" y="105"/>
                </a:cubicBezTo>
                <a:cubicBezTo>
                  <a:pt x="4537" y="96"/>
                  <a:pt x="4619" y="82"/>
                  <a:pt x="4705" y="82"/>
                </a:cubicBezTo>
              </a:path>
            </a:pathLst>
          </a:custGeom>
          <a:noFill/>
          <a:ln w="2857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wrap="none">
            <a:spAutoFit/>
          </a:bodyPr>
          <a:lstStyle/>
          <a:p>
            <a:endParaRPr lang="tr-TR"/>
          </a:p>
        </p:txBody>
      </p:sp>
      <p:sp>
        <p:nvSpPr>
          <p:cNvPr id="846862" name="Text Box 14"/>
          <p:cNvSpPr txBox="1">
            <a:spLocks noChangeArrowheads="1"/>
          </p:cNvSpPr>
          <p:nvPr/>
        </p:nvSpPr>
        <p:spPr bwMode="auto">
          <a:xfrm>
            <a:off x="6011863" y="4941888"/>
            <a:ext cx="14938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a:latin typeface="Arial Narrow" panose="020B0606020202030204" pitchFamily="34" charset="0"/>
              </a:rPr>
              <a:t>Uterine wall</a:t>
            </a:r>
          </a:p>
        </p:txBody>
      </p:sp>
      <p:sp>
        <p:nvSpPr>
          <p:cNvPr id="12302" name="Line 15"/>
          <p:cNvSpPr>
            <a:spLocks noChangeShapeType="1"/>
          </p:cNvSpPr>
          <p:nvPr/>
        </p:nvSpPr>
        <p:spPr bwMode="auto">
          <a:xfrm>
            <a:off x="7380288" y="4149725"/>
            <a:ext cx="0" cy="7921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84686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4685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4685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46859"/>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846851"/>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84685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4685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468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6852" grpId="0" animBg="1"/>
      <p:bldP spid="846857" grpId="0"/>
      <p:bldP spid="846859" grpId="0"/>
      <p:bldP spid="84686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7"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4815B0B-865C-491A-A39F-A11ED031041E}" type="slidenum">
              <a:rPr lang="fr-FR" altLang="tr-TR" sz="1400">
                <a:solidFill>
                  <a:srgbClr val="A50021"/>
                </a:solidFill>
                <a:latin typeface="Arial Narrow" panose="020B0606020202030204" pitchFamily="34" charset="0"/>
              </a:rPr>
              <a:pPr/>
              <a:t>30</a:t>
            </a:fld>
            <a:endParaRPr lang="fr-FR" altLang="tr-TR" sz="1400">
              <a:solidFill>
                <a:srgbClr val="A50021"/>
              </a:solidFill>
              <a:latin typeface="Arial Narrow" panose="020B0606020202030204" pitchFamily="34" charset="0"/>
            </a:endParaRPr>
          </a:p>
        </p:txBody>
      </p:sp>
      <p:sp>
        <p:nvSpPr>
          <p:cNvPr id="37892" name="Text Box 2"/>
          <p:cNvSpPr txBox="1">
            <a:spLocks noChangeArrowheads="1"/>
          </p:cNvSpPr>
          <p:nvPr/>
        </p:nvSpPr>
        <p:spPr bwMode="auto">
          <a:xfrm>
            <a:off x="971550" y="1628775"/>
            <a:ext cx="4248150" cy="1385888"/>
          </a:xfrm>
          <a:prstGeom prst="rect">
            <a:avLst/>
          </a:prstGeom>
          <a:solidFill>
            <a:srgbClr val="000099"/>
          </a:solidFill>
          <a:ln w="12700">
            <a:solidFill>
              <a:schemeClr val="tx2"/>
            </a:solidFill>
            <a:miter lim="800000"/>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r>
              <a:rPr lang="fr-FR" altLang="tr-TR" sz="2800">
                <a:solidFill>
                  <a:srgbClr val="FFFF00"/>
                </a:solidFill>
                <a:latin typeface="Arial Narrow" panose="020B0606020202030204" pitchFamily="34" charset="0"/>
              </a:rPr>
              <a:t>Cellular</a:t>
            </a:r>
            <a:endParaRPr lang="fr-FR" altLang="tr-TR" sz="2800">
              <a:latin typeface="Arial Narrow" panose="020B0606020202030204" pitchFamily="34" charset="0"/>
            </a:endParaRPr>
          </a:p>
          <a:p>
            <a:pPr algn="just"/>
            <a:r>
              <a:rPr lang="fr-FR" altLang="tr-TR" sz="2800">
                <a:latin typeface="Arial Narrow" panose="020B0606020202030204" pitchFamily="34" charset="0"/>
              </a:rPr>
              <a:t>Neutrophiles  : phagocytose</a:t>
            </a:r>
          </a:p>
          <a:p>
            <a:pPr algn="just"/>
            <a:r>
              <a:rPr lang="fr-FR" altLang="tr-TR" sz="2800">
                <a:latin typeface="Arial Narrow" panose="020B0606020202030204" pitchFamily="34" charset="0"/>
              </a:rPr>
              <a:t>Lymphocytes :  immunity</a:t>
            </a:r>
          </a:p>
        </p:txBody>
      </p:sp>
      <p:sp>
        <p:nvSpPr>
          <p:cNvPr id="930819" name="Text Box 3"/>
          <p:cNvSpPr txBox="1">
            <a:spLocks noChangeArrowheads="1"/>
          </p:cNvSpPr>
          <p:nvPr/>
        </p:nvSpPr>
        <p:spPr bwMode="auto">
          <a:xfrm>
            <a:off x="5435600" y="1844675"/>
            <a:ext cx="3311525" cy="2667000"/>
          </a:xfrm>
          <a:prstGeom prst="rect">
            <a:avLst/>
          </a:prstGeom>
          <a:solidFill>
            <a:srgbClr val="000099"/>
          </a:solidFill>
          <a:ln w="12700">
            <a:solidFill>
              <a:schemeClr val="tx2"/>
            </a:solidFill>
            <a:miter lim="800000"/>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r>
              <a:rPr lang="fr-FR" altLang="tr-TR" sz="2800">
                <a:solidFill>
                  <a:srgbClr val="FFFF00"/>
                </a:solidFill>
                <a:latin typeface="Arial Narrow" panose="020B0606020202030204" pitchFamily="34" charset="0"/>
              </a:rPr>
              <a:t>Hormonal</a:t>
            </a:r>
            <a:endParaRPr lang="fr-FR" altLang="tr-TR" sz="2800">
              <a:latin typeface="Arial Narrow" panose="020B0606020202030204" pitchFamily="34" charset="0"/>
            </a:endParaRPr>
          </a:p>
          <a:p>
            <a:pPr algn="just"/>
            <a:r>
              <a:rPr lang="fr-FR" altLang="tr-TR" sz="2800">
                <a:latin typeface="Arial Narrow" panose="020B0606020202030204" pitchFamily="34" charset="0"/>
              </a:rPr>
              <a:t>Oestrogens</a:t>
            </a:r>
          </a:p>
          <a:p>
            <a:pPr algn="just"/>
            <a:r>
              <a:rPr lang="fr-FR" altLang="tr-TR" sz="2800">
                <a:latin typeface="Arial Narrow" panose="020B0606020202030204" pitchFamily="34" charset="0"/>
              </a:rPr>
              <a:t>Oxytocin</a:t>
            </a:r>
          </a:p>
          <a:p>
            <a:pPr algn="just"/>
            <a:r>
              <a:rPr lang="fr-FR" altLang="tr-TR" sz="2800">
                <a:solidFill>
                  <a:srgbClr val="FF0066"/>
                </a:solidFill>
                <a:latin typeface="Arial Narrow" panose="020B0606020202030204" pitchFamily="34" charset="0"/>
              </a:rPr>
              <a:t>Progesterone</a:t>
            </a:r>
          </a:p>
          <a:p>
            <a:pPr algn="just"/>
            <a:r>
              <a:rPr lang="fr-FR" altLang="tr-TR" sz="2800">
                <a:latin typeface="Arial Narrow" panose="020B0606020202030204" pitchFamily="34" charset="0"/>
              </a:rPr>
              <a:t>PGF / </a:t>
            </a:r>
            <a:r>
              <a:rPr lang="fr-FR" altLang="tr-TR" sz="2800">
                <a:solidFill>
                  <a:srgbClr val="FF0066"/>
                </a:solidFill>
                <a:latin typeface="Arial Narrow" panose="020B0606020202030204" pitchFamily="34" charset="0"/>
              </a:rPr>
              <a:t>PGE</a:t>
            </a:r>
          </a:p>
          <a:p>
            <a:pPr algn="just"/>
            <a:r>
              <a:rPr lang="fr-FR" altLang="tr-TR" sz="2800">
                <a:latin typeface="Arial Narrow" panose="020B0606020202030204" pitchFamily="34" charset="0"/>
              </a:rPr>
              <a:t>LTB4</a:t>
            </a:r>
          </a:p>
        </p:txBody>
      </p:sp>
      <p:sp>
        <p:nvSpPr>
          <p:cNvPr id="930820" name="Text Box 4"/>
          <p:cNvSpPr txBox="1">
            <a:spLocks noChangeArrowheads="1"/>
          </p:cNvSpPr>
          <p:nvPr/>
        </p:nvSpPr>
        <p:spPr bwMode="auto">
          <a:xfrm>
            <a:off x="971550" y="3284538"/>
            <a:ext cx="4248150" cy="1385887"/>
          </a:xfrm>
          <a:prstGeom prst="rect">
            <a:avLst/>
          </a:prstGeom>
          <a:solidFill>
            <a:srgbClr val="000099"/>
          </a:solidFill>
          <a:ln w="12700">
            <a:solidFill>
              <a:schemeClr val="tx2"/>
            </a:solidFill>
            <a:miter lim="800000"/>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tr-TR" sz="2800">
                <a:solidFill>
                  <a:srgbClr val="FFFF00"/>
                </a:solidFill>
                <a:latin typeface="Arial Narrow" panose="020B0606020202030204" pitchFamily="34" charset="0"/>
              </a:rPr>
              <a:t>Bacteria</a:t>
            </a:r>
          </a:p>
          <a:p>
            <a:r>
              <a:rPr lang="fr-FR" altLang="tr-TR" sz="2800">
                <a:solidFill>
                  <a:srgbClr val="FF0066"/>
                </a:solidFill>
                <a:latin typeface="Arial Narrow" panose="020B0606020202030204" pitchFamily="34" charset="0"/>
              </a:rPr>
              <a:t>Lipopolysaccharides</a:t>
            </a:r>
          </a:p>
          <a:p>
            <a:r>
              <a:rPr lang="fr-FR" altLang="tr-TR" sz="2800">
                <a:solidFill>
                  <a:srgbClr val="FF0066"/>
                </a:solidFill>
                <a:latin typeface="Arial Narrow" panose="020B0606020202030204" pitchFamily="34" charset="0"/>
              </a:rPr>
              <a:t>Endotoxines</a:t>
            </a:r>
          </a:p>
        </p:txBody>
      </p:sp>
      <p:sp>
        <p:nvSpPr>
          <p:cNvPr id="37895" name="Rectangle 5"/>
          <p:cNvSpPr>
            <a:spLocks noGrp="1" noChangeArrowheads="1"/>
          </p:cNvSpPr>
          <p:nvPr>
            <p:ph type="title"/>
          </p:nvPr>
        </p:nvSpPr>
        <p:spPr>
          <a:solidFill>
            <a:srgbClr val="FFFF66"/>
          </a:solidFill>
          <a:ln>
            <a:solidFill>
              <a:schemeClr val="tx2"/>
            </a:solidFill>
            <a:miter lim="800000"/>
            <a:headEnd/>
            <a:tailEnd/>
          </a:ln>
        </p:spPr>
        <p:txBody>
          <a:bodyPr/>
          <a:lstStyle/>
          <a:p>
            <a:r>
              <a:rPr lang="fr-FR" altLang="tr-TR" smtClean="0">
                <a:solidFill>
                  <a:srgbClr val="000099"/>
                </a:solidFill>
              </a:rPr>
              <a:t>Factors involved in uterine involution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308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308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0819" grpId="0" animBg="1"/>
      <p:bldP spid="93082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F34A196-42F9-4361-AC0D-EBA5F6E85A59}" type="slidenum">
              <a:rPr lang="fr-FR" altLang="tr-TR" sz="1400">
                <a:solidFill>
                  <a:srgbClr val="A50021"/>
                </a:solidFill>
                <a:latin typeface="Arial Narrow" panose="020B0606020202030204" pitchFamily="34" charset="0"/>
              </a:rPr>
              <a:pPr/>
              <a:t>31</a:t>
            </a:fld>
            <a:endParaRPr lang="fr-FR" altLang="tr-TR" sz="1400">
              <a:solidFill>
                <a:srgbClr val="A50021"/>
              </a:solidFill>
              <a:latin typeface="Arial Narrow" panose="020B0606020202030204" pitchFamily="34" charset="0"/>
            </a:endParaRPr>
          </a:p>
        </p:txBody>
      </p:sp>
      <p:sp>
        <p:nvSpPr>
          <p:cNvPr id="38916" name="Rectangle 2"/>
          <p:cNvSpPr>
            <a:spLocks noGrp="1" noChangeArrowheads="1"/>
          </p:cNvSpPr>
          <p:nvPr>
            <p:ph type="title"/>
          </p:nvPr>
        </p:nvSpPr>
        <p:spPr>
          <a:solidFill>
            <a:srgbClr val="FFFF66"/>
          </a:solidFill>
          <a:ln>
            <a:solidFill>
              <a:schemeClr val="tx2"/>
            </a:solidFill>
            <a:miter lim="800000"/>
            <a:headEnd/>
            <a:tailEnd/>
          </a:ln>
        </p:spPr>
        <p:txBody>
          <a:bodyPr/>
          <a:lstStyle/>
          <a:p>
            <a:r>
              <a:rPr lang="fr-FR" altLang="tr-TR" sz="2600" smtClean="0">
                <a:solidFill>
                  <a:srgbClr val="000099"/>
                </a:solidFill>
              </a:rPr>
              <a:t>Risk factors of uterine involution delay (Hanzen et al. 1995)</a:t>
            </a:r>
          </a:p>
        </p:txBody>
      </p:sp>
      <p:sp>
        <p:nvSpPr>
          <p:cNvPr id="38917" name="Rectangle 3"/>
          <p:cNvSpPr>
            <a:spLocks noGrp="1" noChangeArrowheads="1"/>
          </p:cNvSpPr>
          <p:nvPr>
            <p:ph type="body" idx="1"/>
          </p:nvPr>
        </p:nvSpPr>
        <p:spPr/>
        <p:txBody>
          <a:bodyPr/>
          <a:lstStyle/>
          <a:p>
            <a:pPr>
              <a:buFont typeface="Mistral" panose="03090702030407020403" pitchFamily="66" charset="0"/>
              <a:buNone/>
            </a:pPr>
            <a:r>
              <a:rPr lang="fr-FR" altLang="tr-TR" sz="2200" smtClean="0"/>
              <a:t>						Meat	Dairy</a:t>
            </a:r>
          </a:p>
          <a:p>
            <a:pPr>
              <a:buFont typeface="Mistral" panose="03090702030407020403" pitchFamily="66" charset="0"/>
              <a:buNone/>
            </a:pPr>
            <a:r>
              <a:rPr lang="fr-FR" altLang="tr-TR" sz="2200" smtClean="0"/>
              <a:t>-----------------------------------------------------------------------------------------------------</a:t>
            </a:r>
          </a:p>
          <a:p>
            <a:pPr>
              <a:buFont typeface="Mistral" panose="03090702030407020403" pitchFamily="66" charset="0"/>
              <a:buNone/>
            </a:pPr>
            <a:r>
              <a:rPr lang="fr-FR" altLang="tr-TR" sz="2200" smtClean="0"/>
              <a:t>Increase of number of lactation		+	+</a:t>
            </a:r>
          </a:p>
          <a:p>
            <a:pPr>
              <a:buFont typeface="Mistral" panose="03090702030407020403" pitchFamily="66" charset="0"/>
              <a:buNone/>
            </a:pPr>
            <a:r>
              <a:rPr lang="fr-FR" altLang="tr-TR" sz="2200" smtClean="0"/>
              <a:t>Acute metrtis				+	+</a:t>
            </a:r>
          </a:p>
          <a:p>
            <a:pPr>
              <a:buFont typeface="Mistral" panose="03090702030407020403" pitchFamily="66" charset="0"/>
              <a:buNone/>
            </a:pPr>
            <a:r>
              <a:rPr lang="fr-FR" altLang="tr-TR" sz="2200" smtClean="0"/>
              <a:t>Increase of pregnancy lenght		+	+</a:t>
            </a:r>
          </a:p>
          <a:p>
            <a:pPr>
              <a:buFont typeface="Mistral" panose="03090702030407020403" pitchFamily="66" charset="0"/>
              <a:buNone/>
            </a:pPr>
            <a:r>
              <a:rPr lang="fr-FR" altLang="tr-TR" sz="2200" smtClean="0"/>
              <a:t>Dystocia					T	-</a:t>
            </a:r>
          </a:p>
          <a:p>
            <a:pPr>
              <a:buFont typeface="Mistral" panose="03090702030407020403" pitchFamily="66" charset="0"/>
              <a:buNone/>
            </a:pPr>
            <a:r>
              <a:rPr lang="fr-FR" altLang="tr-TR" sz="2200" smtClean="0"/>
              <a:t>Placental retention			+	+</a:t>
            </a:r>
          </a:p>
          <a:p>
            <a:pPr>
              <a:buFont typeface="Mistral" panose="03090702030407020403" pitchFamily="66" charset="0"/>
              <a:buNone/>
            </a:pPr>
            <a:r>
              <a:rPr lang="fr-FR" altLang="tr-TR" sz="2200" smtClean="0"/>
              <a:t>Milk fever					+</a:t>
            </a:r>
          </a:p>
          <a:p>
            <a:pPr>
              <a:buFont typeface="Mistral" panose="03090702030407020403" pitchFamily="66" charset="0"/>
              <a:buNone/>
            </a:pPr>
            <a:r>
              <a:rPr lang="fr-FR" altLang="tr-TR" sz="2200" smtClean="0"/>
              <a:t>Twinning				+	+</a:t>
            </a:r>
          </a:p>
          <a:p>
            <a:pPr>
              <a:buFont typeface="Mistral" panose="03090702030407020403" pitchFamily="66" charset="0"/>
              <a:buNone/>
            </a:pPr>
            <a:r>
              <a:rPr lang="fr-FR" altLang="tr-TR" sz="2200" smtClean="0"/>
              <a:t>Calf mortality				+	+</a:t>
            </a:r>
          </a:p>
          <a:p>
            <a:pPr>
              <a:buFont typeface="Mistral" panose="03090702030407020403" pitchFamily="66" charset="0"/>
              <a:buNone/>
            </a:pPr>
            <a:r>
              <a:rPr lang="fr-FR" altLang="tr-TR" sz="2200" smtClean="0"/>
              <a:t>-----------------------------------------------------------------------------------------------</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4"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DBC3B7D1-E031-4BF7-A669-F6507DD51577}" type="slidenum">
              <a:rPr lang="fr-FR" altLang="tr-TR" sz="1400">
                <a:solidFill>
                  <a:srgbClr val="A50021"/>
                </a:solidFill>
                <a:latin typeface="Arial Narrow" panose="020B0606020202030204" pitchFamily="34" charset="0"/>
              </a:rPr>
              <a:pPr/>
              <a:t>32</a:t>
            </a:fld>
            <a:endParaRPr lang="fr-FR" altLang="tr-TR" sz="1400">
              <a:solidFill>
                <a:srgbClr val="A50021"/>
              </a:solidFill>
              <a:latin typeface="Arial Narrow" panose="020B0606020202030204" pitchFamily="34" charset="0"/>
            </a:endParaRPr>
          </a:p>
        </p:txBody>
      </p:sp>
      <p:sp>
        <p:nvSpPr>
          <p:cNvPr id="39940" name="Rectangle 2"/>
          <p:cNvSpPr>
            <a:spLocks noGrp="1" noChangeArrowheads="1"/>
          </p:cNvSpPr>
          <p:nvPr>
            <p:ph type="title"/>
          </p:nvPr>
        </p:nvSpPr>
        <p:spPr>
          <a:xfrm>
            <a:off x="468313" y="2636838"/>
            <a:ext cx="8132762" cy="720725"/>
          </a:xfrm>
          <a:solidFill>
            <a:srgbClr val="FFFF66"/>
          </a:solidFill>
        </p:spPr>
        <p:txBody>
          <a:bodyPr/>
          <a:lstStyle/>
          <a:p>
            <a:r>
              <a:rPr lang="fr-BE" altLang="tr-TR" smtClean="0">
                <a:solidFill>
                  <a:srgbClr val="000099"/>
                </a:solidFill>
              </a:rPr>
              <a:t>Specific treatment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4"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BEC2299D-E142-47A1-B8A5-4AE657E7EA9F}" type="slidenum">
              <a:rPr lang="fr-FR" altLang="tr-TR" sz="1400">
                <a:solidFill>
                  <a:srgbClr val="A50021"/>
                </a:solidFill>
                <a:latin typeface="Arial Narrow" panose="020B0606020202030204" pitchFamily="34" charset="0"/>
              </a:rPr>
              <a:pPr/>
              <a:t>33</a:t>
            </a:fld>
            <a:endParaRPr lang="fr-FR" altLang="tr-TR" sz="1400">
              <a:solidFill>
                <a:srgbClr val="A50021"/>
              </a:solidFill>
              <a:latin typeface="Arial Narrow" panose="020B0606020202030204" pitchFamily="34" charset="0"/>
            </a:endParaRPr>
          </a:p>
        </p:txBody>
      </p:sp>
      <p:sp>
        <p:nvSpPr>
          <p:cNvPr id="40964" name="Rectangle 2"/>
          <p:cNvSpPr>
            <a:spLocks noGrp="1" noChangeArrowheads="1"/>
          </p:cNvSpPr>
          <p:nvPr>
            <p:ph type="ctrTitle"/>
          </p:nvPr>
        </p:nvSpPr>
        <p:spPr>
          <a:xfrm>
            <a:off x="395288" y="2349500"/>
            <a:ext cx="8137525" cy="1439863"/>
          </a:xfrm>
          <a:solidFill>
            <a:srgbClr val="000066"/>
          </a:solidFill>
          <a:ln>
            <a:solidFill>
              <a:schemeClr val="tx1"/>
            </a:solidFill>
            <a:miter lim="800000"/>
            <a:headEnd/>
            <a:tailEnd/>
          </a:ln>
        </p:spPr>
        <p:txBody>
          <a:bodyPr/>
          <a:lstStyle/>
          <a:p>
            <a:pPr algn="ctr"/>
            <a:r>
              <a:rPr lang="fr-FR" altLang="tr-TR" sz="4500" smtClean="0"/>
              <a:t>Uterine infections in the cow</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4"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CB0D99C-67B0-4B2D-BE41-9D43A42104C1}" type="slidenum">
              <a:rPr lang="fr-FR" altLang="tr-TR" sz="1400">
                <a:solidFill>
                  <a:srgbClr val="A50021"/>
                </a:solidFill>
                <a:latin typeface="Arial Narrow" panose="020B0606020202030204" pitchFamily="34" charset="0"/>
              </a:rPr>
              <a:pPr/>
              <a:t>34</a:t>
            </a:fld>
            <a:endParaRPr lang="fr-FR" altLang="tr-TR" sz="1400">
              <a:solidFill>
                <a:srgbClr val="A50021"/>
              </a:solidFill>
              <a:latin typeface="Arial Narrow" panose="020B0606020202030204" pitchFamily="34" charset="0"/>
            </a:endParaRPr>
          </a:p>
        </p:txBody>
      </p:sp>
      <p:sp>
        <p:nvSpPr>
          <p:cNvPr id="41988" name="Rectangle 2"/>
          <p:cNvSpPr>
            <a:spLocks noGrp="1" noChangeArrowheads="1"/>
          </p:cNvSpPr>
          <p:nvPr>
            <p:ph type="title"/>
          </p:nvPr>
        </p:nvSpPr>
        <p:spPr>
          <a:xfrm>
            <a:off x="539750" y="2349500"/>
            <a:ext cx="8135938" cy="1439863"/>
          </a:xfrm>
          <a:solidFill>
            <a:schemeClr val="tx1"/>
          </a:solidFill>
        </p:spPr>
        <p:txBody>
          <a:bodyPr/>
          <a:lstStyle/>
          <a:p>
            <a:r>
              <a:rPr lang="fr-BE" altLang="tr-TR" sz="4500" smtClean="0">
                <a:solidFill>
                  <a:srgbClr val="000066"/>
                </a:solidFill>
              </a:rPr>
              <a:t>Definition and symptoms </a:t>
            </a:r>
            <a:endParaRPr lang="fr-FR" altLang="tr-TR" smtClean="0">
              <a:solidFill>
                <a:srgbClr val="000066"/>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A3C5556F-B291-4094-A3E4-82B56D411F10}" type="slidenum">
              <a:rPr lang="fr-FR" altLang="tr-TR" sz="1400">
                <a:solidFill>
                  <a:srgbClr val="A50021"/>
                </a:solidFill>
                <a:latin typeface="Arial Narrow" panose="020B0606020202030204" pitchFamily="34" charset="0"/>
              </a:rPr>
              <a:pPr/>
              <a:t>35</a:t>
            </a:fld>
            <a:endParaRPr lang="fr-FR" altLang="tr-TR" sz="1400">
              <a:solidFill>
                <a:srgbClr val="A50021"/>
              </a:solidFill>
              <a:latin typeface="Arial Narrow" panose="020B0606020202030204" pitchFamily="34" charset="0"/>
            </a:endParaRPr>
          </a:p>
        </p:txBody>
      </p:sp>
      <p:sp>
        <p:nvSpPr>
          <p:cNvPr id="43012" name="Rectangle 2"/>
          <p:cNvSpPr>
            <a:spLocks noGrp="1" noChangeArrowheads="1"/>
          </p:cNvSpPr>
          <p:nvPr>
            <p:ph type="title"/>
          </p:nvPr>
        </p:nvSpPr>
        <p:spPr/>
        <p:txBody>
          <a:bodyPr/>
          <a:lstStyle/>
          <a:p>
            <a:r>
              <a:rPr lang="fr-FR" altLang="tr-TR" smtClean="0"/>
              <a:t>Definition and symptoms</a:t>
            </a:r>
            <a:endParaRPr lang="fr-FR" altLang="tr-TR" sz="1700" smtClean="0"/>
          </a:p>
        </p:txBody>
      </p:sp>
      <p:sp>
        <p:nvSpPr>
          <p:cNvPr id="43013" name="Rectangle 3"/>
          <p:cNvSpPr>
            <a:spLocks noGrp="1" noChangeArrowheads="1"/>
          </p:cNvSpPr>
          <p:nvPr>
            <p:ph type="body" idx="1"/>
          </p:nvPr>
        </p:nvSpPr>
        <p:spPr/>
        <p:txBody>
          <a:bodyPr/>
          <a:lstStyle/>
          <a:p>
            <a:r>
              <a:rPr lang="fr-FR" altLang="tr-TR" smtClean="0"/>
              <a:t>Many terms (15) in the litterature to define the same pathology</a:t>
            </a:r>
          </a:p>
          <a:p>
            <a:r>
              <a:rPr lang="fr-FR" altLang="tr-TR" smtClean="0"/>
              <a:t>Consensus proposed by Sheldon en 2006 (</a:t>
            </a:r>
            <a:r>
              <a:rPr lang="de-DE" altLang="tr-TR" smtClean="0"/>
              <a:t>Sheldon IM, Lewis G, LeBlanc S, Gilbert RO. </a:t>
            </a:r>
            <a:r>
              <a:rPr lang="en-GB" altLang="tr-TR" smtClean="0"/>
              <a:t>Defining postpartum uterine disease in cattle. Theriogenology, 2006, 65, 1516-1530).</a:t>
            </a:r>
            <a:r>
              <a:rPr lang="fr-FR" altLang="tr-TR" smtClean="0"/>
              <a:t> </a:t>
            </a:r>
          </a:p>
          <a:p>
            <a:endParaRPr lang="fr-FR" altLang="tr-TR" smtClean="0"/>
          </a:p>
          <a:p>
            <a:pPr>
              <a:buClr>
                <a:srgbClr val="FFFF66"/>
              </a:buClr>
            </a:pPr>
            <a:r>
              <a:rPr lang="fr-FR" altLang="tr-TR" smtClean="0">
                <a:solidFill>
                  <a:srgbClr val="FFFF66"/>
                </a:solidFill>
              </a:rPr>
              <a:t>Acute or puerperal metritis : &lt; 21 days PP </a:t>
            </a:r>
          </a:p>
          <a:p>
            <a:pPr>
              <a:buClr>
                <a:srgbClr val="FFFF66"/>
              </a:buClr>
            </a:pPr>
            <a:r>
              <a:rPr lang="fr-FR" altLang="tr-TR" smtClean="0">
                <a:solidFill>
                  <a:srgbClr val="FFFF66"/>
                </a:solidFill>
              </a:rPr>
              <a:t>Clinical endometritis : &gt; 21 days</a:t>
            </a:r>
          </a:p>
          <a:p>
            <a:pPr>
              <a:buClr>
                <a:srgbClr val="FFFF66"/>
              </a:buClr>
            </a:pPr>
            <a:r>
              <a:rPr lang="fr-FR" altLang="tr-TR" smtClean="0">
                <a:solidFill>
                  <a:srgbClr val="FFFF66"/>
                </a:solidFill>
              </a:rPr>
              <a:t>Pyometra </a:t>
            </a:r>
          </a:p>
          <a:p>
            <a:pPr>
              <a:buClr>
                <a:srgbClr val="FFFF66"/>
              </a:buClr>
            </a:pPr>
            <a:r>
              <a:rPr lang="fr-FR" altLang="tr-TR" smtClean="0">
                <a:solidFill>
                  <a:srgbClr val="FFFF66"/>
                </a:solidFill>
              </a:rPr>
              <a:t>Subclinical endometritis  </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10"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2680BFEF-DDE6-4078-8004-562C17CD7530}" type="slidenum">
              <a:rPr lang="fr-FR" altLang="tr-TR" sz="1400">
                <a:solidFill>
                  <a:srgbClr val="A50021"/>
                </a:solidFill>
                <a:latin typeface="Arial Narrow" panose="020B0606020202030204" pitchFamily="34" charset="0"/>
              </a:rPr>
              <a:pPr/>
              <a:t>36</a:t>
            </a:fld>
            <a:endParaRPr lang="fr-FR" altLang="tr-TR" sz="1400">
              <a:solidFill>
                <a:srgbClr val="A50021"/>
              </a:solidFill>
              <a:latin typeface="Arial Narrow" panose="020B0606020202030204" pitchFamily="34" charset="0"/>
            </a:endParaRPr>
          </a:p>
        </p:txBody>
      </p:sp>
      <p:sp>
        <p:nvSpPr>
          <p:cNvPr id="44036" name="Rectangle 2"/>
          <p:cNvSpPr>
            <a:spLocks noGrp="1" noChangeArrowheads="1"/>
          </p:cNvSpPr>
          <p:nvPr>
            <p:ph type="ctrTitle"/>
          </p:nvPr>
        </p:nvSpPr>
        <p:spPr>
          <a:xfrm>
            <a:off x="395288" y="476250"/>
            <a:ext cx="7561262" cy="1368425"/>
          </a:xfrm>
          <a:noFill/>
          <a:ln>
            <a:solidFill>
              <a:schemeClr val="tx1"/>
            </a:solidFill>
            <a:miter lim="800000"/>
            <a:headEnd/>
            <a:tailEnd/>
          </a:ln>
        </p:spPr>
        <p:txBody>
          <a:bodyPr/>
          <a:lstStyle/>
          <a:p>
            <a:r>
              <a:rPr lang="fr-BE" altLang="tr-TR" smtClean="0"/>
              <a:t>Contamination = physiological process </a:t>
            </a:r>
            <a:br>
              <a:rPr lang="fr-BE" altLang="tr-TR" smtClean="0"/>
            </a:br>
            <a:r>
              <a:rPr lang="fr-BE" altLang="tr-TR" smtClean="0">
                <a:solidFill>
                  <a:srgbClr val="FFFF00"/>
                </a:solidFill>
              </a:rPr>
              <a:t>Infection = pathological process</a:t>
            </a:r>
            <a:r>
              <a:rPr lang="fr-BE" altLang="tr-TR" smtClean="0">
                <a:solidFill>
                  <a:srgbClr val="FF0000"/>
                </a:solidFill>
              </a:rPr>
              <a:t> </a:t>
            </a:r>
            <a:endParaRPr lang="fr-FR" altLang="tr-TR" sz="2800" smtClean="0">
              <a:solidFill>
                <a:srgbClr val="CC0000"/>
              </a:solidFill>
            </a:endParaRPr>
          </a:p>
        </p:txBody>
      </p:sp>
      <p:sp>
        <p:nvSpPr>
          <p:cNvPr id="44037" name="Rectangle 3"/>
          <p:cNvSpPr>
            <a:spLocks noGrp="1" noChangeArrowheads="1"/>
          </p:cNvSpPr>
          <p:nvPr>
            <p:ph type="subTitle" idx="1"/>
          </p:nvPr>
        </p:nvSpPr>
        <p:spPr/>
        <p:txBody>
          <a:bodyPr/>
          <a:lstStyle/>
          <a:p>
            <a:endParaRPr lang="fr-BE" altLang="tr-TR" smtClean="0"/>
          </a:p>
          <a:p>
            <a:endParaRPr lang="fr-FR" altLang="tr-TR" smtClean="0"/>
          </a:p>
        </p:txBody>
      </p:sp>
      <p:sp>
        <p:nvSpPr>
          <p:cNvPr id="44038" name="Text Box 4"/>
          <p:cNvSpPr txBox="1">
            <a:spLocks noChangeArrowheads="1"/>
          </p:cNvSpPr>
          <p:nvPr/>
        </p:nvSpPr>
        <p:spPr bwMode="auto">
          <a:xfrm>
            <a:off x="1908175" y="1268413"/>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BE" altLang="tr-TR">
              <a:solidFill>
                <a:schemeClr val="tx2"/>
              </a:solidFill>
              <a:latin typeface="Arial Narrow" panose="020B0606020202030204" pitchFamily="34" charset="0"/>
            </a:endParaRPr>
          </a:p>
          <a:p>
            <a:pPr eaLnBrk="1" hangingPunct="1"/>
            <a:endParaRPr lang="fr-FR" altLang="tr-TR">
              <a:solidFill>
                <a:srgbClr val="006600"/>
              </a:solidFill>
              <a:latin typeface="Arial Narrow" panose="020B0606020202030204" pitchFamily="34" charset="0"/>
            </a:endParaRPr>
          </a:p>
        </p:txBody>
      </p:sp>
      <p:sp>
        <p:nvSpPr>
          <p:cNvPr id="44039" name="Rectangle 5"/>
          <p:cNvSpPr>
            <a:spLocks noChangeArrowheads="1"/>
          </p:cNvSpPr>
          <p:nvPr/>
        </p:nvSpPr>
        <p:spPr bwMode="auto">
          <a:xfrm>
            <a:off x="1476375" y="2276475"/>
            <a:ext cx="5400675" cy="3960813"/>
          </a:xfrm>
          <a:prstGeom prst="rect">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grpSp>
        <p:nvGrpSpPr>
          <p:cNvPr id="2" name="Group 6"/>
          <p:cNvGrpSpPr>
            <a:grpSpLocks/>
          </p:cNvGrpSpPr>
          <p:nvPr/>
        </p:nvGrpSpPr>
        <p:grpSpPr bwMode="auto">
          <a:xfrm>
            <a:off x="1692275" y="2349500"/>
            <a:ext cx="5057775" cy="3725863"/>
            <a:chOff x="1458" y="1874"/>
            <a:chExt cx="2794" cy="1953"/>
          </a:xfrm>
        </p:grpSpPr>
        <p:pic>
          <p:nvPicPr>
            <p:cNvPr id="44041" name="Picture 7" descr="Full Size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8" y="1874"/>
              <a:ext cx="2794" cy="195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4042" name="Freeform 8"/>
            <p:cNvSpPr>
              <a:spLocks/>
            </p:cNvSpPr>
            <p:nvPr/>
          </p:nvSpPr>
          <p:spPr bwMode="auto">
            <a:xfrm>
              <a:off x="1885" y="2202"/>
              <a:ext cx="1743" cy="1262"/>
            </a:xfrm>
            <a:custGeom>
              <a:avLst/>
              <a:gdLst>
                <a:gd name="T0" fmla="*/ 0 w 1980"/>
                <a:gd name="T1" fmla="*/ 10 h 1476"/>
                <a:gd name="T2" fmla="*/ 343 w 1980"/>
                <a:gd name="T3" fmla="*/ 10 h 1476"/>
                <a:gd name="T4" fmla="*/ 465 w 1980"/>
                <a:gd name="T5" fmla="*/ 36 h 1476"/>
                <a:gd name="T6" fmla="*/ 539 w 1980"/>
                <a:gd name="T7" fmla="*/ 72 h 1476"/>
                <a:gd name="T8" fmla="*/ 549 w 1980"/>
                <a:gd name="T9" fmla="*/ 87 h 1476"/>
                <a:gd name="T10" fmla="*/ 565 w 1980"/>
                <a:gd name="T11" fmla="*/ 97 h 1476"/>
                <a:gd name="T12" fmla="*/ 586 w 1980"/>
                <a:gd name="T13" fmla="*/ 118 h 1476"/>
                <a:gd name="T14" fmla="*/ 634 w 1980"/>
                <a:gd name="T15" fmla="*/ 174 h 1476"/>
                <a:gd name="T16" fmla="*/ 671 w 1980"/>
                <a:gd name="T17" fmla="*/ 205 h 1476"/>
                <a:gd name="T18" fmla="*/ 708 w 1980"/>
                <a:gd name="T19" fmla="*/ 246 h 1476"/>
                <a:gd name="T20" fmla="*/ 724 w 1980"/>
                <a:gd name="T21" fmla="*/ 251 h 1476"/>
                <a:gd name="T22" fmla="*/ 755 w 1980"/>
                <a:gd name="T23" fmla="*/ 272 h 1476"/>
                <a:gd name="T24" fmla="*/ 798 w 1980"/>
                <a:gd name="T25" fmla="*/ 328 h 1476"/>
                <a:gd name="T26" fmla="*/ 840 w 1980"/>
                <a:gd name="T27" fmla="*/ 369 h 1476"/>
                <a:gd name="T28" fmla="*/ 872 w 1980"/>
                <a:gd name="T29" fmla="*/ 390 h 1476"/>
                <a:gd name="T30" fmla="*/ 951 w 1980"/>
                <a:gd name="T31" fmla="*/ 482 h 1476"/>
                <a:gd name="T32" fmla="*/ 1046 w 1980"/>
                <a:gd name="T33" fmla="*/ 575 h 1476"/>
                <a:gd name="T34" fmla="*/ 1056 w 1980"/>
                <a:gd name="T35" fmla="*/ 590 h 1476"/>
                <a:gd name="T36" fmla="*/ 1072 w 1980"/>
                <a:gd name="T37" fmla="*/ 595 h 1476"/>
                <a:gd name="T38" fmla="*/ 1077 w 1980"/>
                <a:gd name="T39" fmla="*/ 610 h 1476"/>
                <a:gd name="T40" fmla="*/ 1093 w 1980"/>
                <a:gd name="T41" fmla="*/ 621 h 1476"/>
                <a:gd name="T42" fmla="*/ 1125 w 1980"/>
                <a:gd name="T43" fmla="*/ 657 h 1476"/>
                <a:gd name="T44" fmla="*/ 1183 w 1980"/>
                <a:gd name="T45" fmla="*/ 749 h 1476"/>
                <a:gd name="T46" fmla="*/ 1210 w 1980"/>
                <a:gd name="T47" fmla="*/ 780 h 1476"/>
                <a:gd name="T48" fmla="*/ 1257 w 1980"/>
                <a:gd name="T49" fmla="*/ 826 h 1476"/>
                <a:gd name="T50" fmla="*/ 1268 w 1980"/>
                <a:gd name="T51" fmla="*/ 841 h 1476"/>
                <a:gd name="T52" fmla="*/ 1283 w 1980"/>
                <a:gd name="T53" fmla="*/ 852 h 1476"/>
                <a:gd name="T54" fmla="*/ 1363 w 1980"/>
                <a:gd name="T55" fmla="*/ 934 h 1476"/>
                <a:gd name="T56" fmla="*/ 1373 w 1980"/>
                <a:gd name="T57" fmla="*/ 954 h 1476"/>
                <a:gd name="T58" fmla="*/ 1421 w 1980"/>
                <a:gd name="T59" fmla="*/ 985 h 1476"/>
                <a:gd name="T60" fmla="*/ 1500 w 1980"/>
                <a:gd name="T61" fmla="*/ 1036 h 1476"/>
                <a:gd name="T62" fmla="*/ 1511 w 1980"/>
                <a:gd name="T63" fmla="*/ 1052 h 1476"/>
                <a:gd name="T64" fmla="*/ 1526 w 1980"/>
                <a:gd name="T65" fmla="*/ 1062 h 1476"/>
                <a:gd name="T66" fmla="*/ 1548 w 1980"/>
                <a:gd name="T67" fmla="*/ 1088 h 1476"/>
                <a:gd name="T68" fmla="*/ 1569 w 1980"/>
                <a:gd name="T69" fmla="*/ 1118 h 1476"/>
                <a:gd name="T70" fmla="*/ 1585 w 1980"/>
                <a:gd name="T71" fmla="*/ 1129 h 1476"/>
                <a:gd name="T72" fmla="*/ 1680 w 1980"/>
                <a:gd name="T73" fmla="*/ 1221 h 1476"/>
                <a:gd name="T74" fmla="*/ 1727 w 1980"/>
                <a:gd name="T75" fmla="*/ 1252 h 1476"/>
                <a:gd name="T76" fmla="*/ 1743 w 1980"/>
                <a:gd name="T77" fmla="*/ 1262 h 147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980"/>
                <a:gd name="T118" fmla="*/ 0 h 1476"/>
                <a:gd name="T119" fmla="*/ 1980 w 1980"/>
                <a:gd name="T120" fmla="*/ 1476 h 147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980" h="1476">
                  <a:moveTo>
                    <a:pt x="0" y="12"/>
                  </a:moveTo>
                  <a:cubicBezTo>
                    <a:pt x="136" y="8"/>
                    <a:pt x="255" y="0"/>
                    <a:pt x="390" y="12"/>
                  </a:cubicBezTo>
                  <a:cubicBezTo>
                    <a:pt x="433" y="16"/>
                    <a:pt x="472" y="37"/>
                    <a:pt x="528" y="42"/>
                  </a:cubicBezTo>
                  <a:cubicBezTo>
                    <a:pt x="558" y="52"/>
                    <a:pt x="582" y="72"/>
                    <a:pt x="612" y="84"/>
                  </a:cubicBezTo>
                  <a:cubicBezTo>
                    <a:pt x="616" y="90"/>
                    <a:pt x="619" y="97"/>
                    <a:pt x="624" y="102"/>
                  </a:cubicBezTo>
                  <a:cubicBezTo>
                    <a:pt x="629" y="107"/>
                    <a:pt x="637" y="108"/>
                    <a:pt x="642" y="114"/>
                  </a:cubicBezTo>
                  <a:cubicBezTo>
                    <a:pt x="665" y="143"/>
                    <a:pt x="627" y="125"/>
                    <a:pt x="666" y="138"/>
                  </a:cubicBezTo>
                  <a:cubicBezTo>
                    <a:pt x="673" y="160"/>
                    <a:pt x="702" y="186"/>
                    <a:pt x="720" y="204"/>
                  </a:cubicBezTo>
                  <a:cubicBezTo>
                    <a:pt x="728" y="229"/>
                    <a:pt x="741" y="226"/>
                    <a:pt x="762" y="240"/>
                  </a:cubicBezTo>
                  <a:cubicBezTo>
                    <a:pt x="768" y="249"/>
                    <a:pt x="796" y="282"/>
                    <a:pt x="804" y="288"/>
                  </a:cubicBezTo>
                  <a:cubicBezTo>
                    <a:pt x="809" y="292"/>
                    <a:pt x="816" y="291"/>
                    <a:pt x="822" y="294"/>
                  </a:cubicBezTo>
                  <a:cubicBezTo>
                    <a:pt x="835" y="301"/>
                    <a:pt x="858" y="318"/>
                    <a:pt x="858" y="318"/>
                  </a:cubicBezTo>
                  <a:cubicBezTo>
                    <a:pt x="873" y="340"/>
                    <a:pt x="884" y="370"/>
                    <a:pt x="906" y="384"/>
                  </a:cubicBezTo>
                  <a:cubicBezTo>
                    <a:pt x="918" y="403"/>
                    <a:pt x="936" y="418"/>
                    <a:pt x="954" y="432"/>
                  </a:cubicBezTo>
                  <a:cubicBezTo>
                    <a:pt x="965" y="441"/>
                    <a:pt x="990" y="456"/>
                    <a:pt x="990" y="456"/>
                  </a:cubicBezTo>
                  <a:cubicBezTo>
                    <a:pt x="1016" y="495"/>
                    <a:pt x="1051" y="527"/>
                    <a:pt x="1080" y="564"/>
                  </a:cubicBezTo>
                  <a:cubicBezTo>
                    <a:pt x="1112" y="605"/>
                    <a:pt x="1135" y="654"/>
                    <a:pt x="1188" y="672"/>
                  </a:cubicBezTo>
                  <a:cubicBezTo>
                    <a:pt x="1192" y="678"/>
                    <a:pt x="1194" y="685"/>
                    <a:pt x="1200" y="690"/>
                  </a:cubicBezTo>
                  <a:cubicBezTo>
                    <a:pt x="1205" y="694"/>
                    <a:pt x="1214" y="692"/>
                    <a:pt x="1218" y="696"/>
                  </a:cubicBezTo>
                  <a:cubicBezTo>
                    <a:pt x="1222" y="700"/>
                    <a:pt x="1220" y="709"/>
                    <a:pt x="1224" y="714"/>
                  </a:cubicBezTo>
                  <a:cubicBezTo>
                    <a:pt x="1229" y="720"/>
                    <a:pt x="1236" y="722"/>
                    <a:pt x="1242" y="726"/>
                  </a:cubicBezTo>
                  <a:cubicBezTo>
                    <a:pt x="1256" y="747"/>
                    <a:pt x="1253" y="760"/>
                    <a:pt x="1278" y="768"/>
                  </a:cubicBezTo>
                  <a:cubicBezTo>
                    <a:pt x="1293" y="812"/>
                    <a:pt x="1318" y="840"/>
                    <a:pt x="1344" y="876"/>
                  </a:cubicBezTo>
                  <a:cubicBezTo>
                    <a:pt x="1372" y="915"/>
                    <a:pt x="1339" y="888"/>
                    <a:pt x="1374" y="912"/>
                  </a:cubicBezTo>
                  <a:cubicBezTo>
                    <a:pt x="1382" y="935"/>
                    <a:pt x="1405" y="958"/>
                    <a:pt x="1428" y="966"/>
                  </a:cubicBezTo>
                  <a:cubicBezTo>
                    <a:pt x="1432" y="972"/>
                    <a:pt x="1435" y="979"/>
                    <a:pt x="1440" y="984"/>
                  </a:cubicBezTo>
                  <a:cubicBezTo>
                    <a:pt x="1445" y="989"/>
                    <a:pt x="1453" y="991"/>
                    <a:pt x="1458" y="996"/>
                  </a:cubicBezTo>
                  <a:cubicBezTo>
                    <a:pt x="1489" y="1031"/>
                    <a:pt x="1500" y="1076"/>
                    <a:pt x="1548" y="1092"/>
                  </a:cubicBezTo>
                  <a:cubicBezTo>
                    <a:pt x="1552" y="1100"/>
                    <a:pt x="1554" y="1110"/>
                    <a:pt x="1560" y="1116"/>
                  </a:cubicBezTo>
                  <a:cubicBezTo>
                    <a:pt x="1560" y="1116"/>
                    <a:pt x="1605" y="1146"/>
                    <a:pt x="1614" y="1152"/>
                  </a:cubicBezTo>
                  <a:cubicBezTo>
                    <a:pt x="1641" y="1170"/>
                    <a:pt x="1674" y="1202"/>
                    <a:pt x="1704" y="1212"/>
                  </a:cubicBezTo>
                  <a:cubicBezTo>
                    <a:pt x="1708" y="1218"/>
                    <a:pt x="1711" y="1225"/>
                    <a:pt x="1716" y="1230"/>
                  </a:cubicBezTo>
                  <a:cubicBezTo>
                    <a:pt x="1721" y="1235"/>
                    <a:pt x="1729" y="1236"/>
                    <a:pt x="1734" y="1242"/>
                  </a:cubicBezTo>
                  <a:cubicBezTo>
                    <a:pt x="1767" y="1283"/>
                    <a:pt x="1706" y="1238"/>
                    <a:pt x="1758" y="1272"/>
                  </a:cubicBezTo>
                  <a:cubicBezTo>
                    <a:pt x="1766" y="1284"/>
                    <a:pt x="1770" y="1300"/>
                    <a:pt x="1782" y="1308"/>
                  </a:cubicBezTo>
                  <a:cubicBezTo>
                    <a:pt x="1788" y="1312"/>
                    <a:pt x="1795" y="1315"/>
                    <a:pt x="1800" y="1320"/>
                  </a:cubicBezTo>
                  <a:cubicBezTo>
                    <a:pt x="1838" y="1363"/>
                    <a:pt x="1859" y="1396"/>
                    <a:pt x="1908" y="1428"/>
                  </a:cubicBezTo>
                  <a:cubicBezTo>
                    <a:pt x="1926" y="1440"/>
                    <a:pt x="1944" y="1452"/>
                    <a:pt x="1962" y="1464"/>
                  </a:cubicBezTo>
                  <a:cubicBezTo>
                    <a:pt x="1968" y="1468"/>
                    <a:pt x="1980" y="1476"/>
                    <a:pt x="1980" y="1476"/>
                  </a:cubicBezTo>
                </a:path>
              </a:pathLst>
            </a:custGeom>
            <a:noFill/>
            <a:ln w="28575"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6438292D-57E5-4B05-836D-6CF9B9AB8A3E}" type="slidenum">
              <a:rPr lang="fr-FR" altLang="tr-TR" sz="1400">
                <a:solidFill>
                  <a:srgbClr val="A50021"/>
                </a:solidFill>
                <a:latin typeface="Arial Narrow" panose="020B0606020202030204" pitchFamily="34" charset="0"/>
              </a:rPr>
              <a:pPr/>
              <a:t>37</a:t>
            </a:fld>
            <a:endParaRPr lang="fr-FR" altLang="tr-TR" sz="1400">
              <a:solidFill>
                <a:srgbClr val="A50021"/>
              </a:solidFill>
              <a:latin typeface="Arial Narrow" panose="020B0606020202030204" pitchFamily="34" charset="0"/>
            </a:endParaRPr>
          </a:p>
        </p:txBody>
      </p:sp>
      <p:sp>
        <p:nvSpPr>
          <p:cNvPr id="45060" name="Rectangle 2"/>
          <p:cNvSpPr>
            <a:spLocks noGrp="1" noChangeArrowheads="1"/>
          </p:cNvSpPr>
          <p:nvPr>
            <p:ph type="title"/>
          </p:nvPr>
        </p:nvSpPr>
        <p:spPr>
          <a:xfrm>
            <a:off x="323850" y="260350"/>
            <a:ext cx="8280400" cy="865188"/>
          </a:xfrm>
          <a:ln>
            <a:solidFill>
              <a:schemeClr val="tx1"/>
            </a:solidFill>
            <a:miter lim="800000"/>
            <a:headEnd/>
            <a:tailEnd/>
          </a:ln>
        </p:spPr>
        <p:txBody>
          <a:bodyPr/>
          <a:lstStyle/>
          <a:p>
            <a:r>
              <a:rPr lang="fr-BE" altLang="tr-TR" smtClean="0"/>
              <a:t>Acute or puerperal metritis</a:t>
            </a:r>
            <a:endParaRPr lang="fr-FR" altLang="tr-TR" smtClean="0"/>
          </a:p>
        </p:txBody>
      </p:sp>
      <p:sp>
        <p:nvSpPr>
          <p:cNvPr id="45061" name="Rectangle 3"/>
          <p:cNvSpPr>
            <a:spLocks noGrp="1" noChangeArrowheads="1"/>
          </p:cNvSpPr>
          <p:nvPr>
            <p:ph type="body" idx="1"/>
          </p:nvPr>
        </p:nvSpPr>
        <p:spPr/>
        <p:txBody>
          <a:bodyPr/>
          <a:lstStyle/>
          <a:p>
            <a:r>
              <a:rPr lang="fr-FR" altLang="tr-TR" sz="2800" smtClean="0"/>
              <a:t>&lt; 21 days PP </a:t>
            </a:r>
          </a:p>
          <a:p>
            <a:r>
              <a:rPr lang="fr-FR" altLang="tr-TR" sz="2800" u="sng" smtClean="0"/>
              <a:t>General symptoms </a:t>
            </a:r>
            <a:r>
              <a:rPr lang="fr-FR" altLang="tr-TR" sz="2800" smtClean="0"/>
              <a:t>:  </a:t>
            </a:r>
          </a:p>
          <a:p>
            <a:pPr lvl="1"/>
            <a:r>
              <a:rPr lang="fr-FR" altLang="tr-TR" sz="2800" smtClean="0"/>
              <a:t>decrease of appetite and milk production </a:t>
            </a:r>
          </a:p>
          <a:p>
            <a:pPr lvl="1"/>
            <a:r>
              <a:rPr lang="fr-FR" altLang="tr-TR" sz="2800" smtClean="0"/>
              <a:t>Increase of T° &gt; </a:t>
            </a:r>
            <a:r>
              <a:rPr lang="fr-FR" altLang="tr-TR" sz="2800" smtClean="0">
                <a:solidFill>
                  <a:srgbClr val="FFFF00"/>
                </a:solidFill>
              </a:rPr>
              <a:t>39.4-39,5°C</a:t>
            </a:r>
          </a:p>
          <a:p>
            <a:pPr lvl="1"/>
            <a:r>
              <a:rPr lang="fr-FR" altLang="tr-TR" sz="2800" smtClean="0"/>
              <a:t>Acetonemia, mastitis, abomasum displacement…</a:t>
            </a:r>
          </a:p>
          <a:p>
            <a:r>
              <a:rPr lang="fr-FR" altLang="tr-TR" sz="2800" u="sng" smtClean="0"/>
              <a:t>Local symptoms </a:t>
            </a:r>
            <a:r>
              <a:rPr lang="fr-FR" altLang="tr-TR" sz="2800" smtClean="0"/>
              <a:t>: </a:t>
            </a:r>
          </a:p>
          <a:p>
            <a:pPr lvl="1"/>
            <a:r>
              <a:rPr lang="fr-FR" altLang="tr-TR" sz="2800" smtClean="0"/>
              <a:t>fetid red-brown watery uterine discharge</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6"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0C38D178-E0EB-4F29-AD17-B470EC77CF81}" type="slidenum">
              <a:rPr lang="fr-FR" altLang="tr-TR" sz="1400">
                <a:solidFill>
                  <a:srgbClr val="A50021"/>
                </a:solidFill>
                <a:latin typeface="Arial Narrow" panose="020B0606020202030204" pitchFamily="34" charset="0"/>
              </a:rPr>
              <a:pPr/>
              <a:t>38</a:t>
            </a:fld>
            <a:endParaRPr lang="fr-FR" altLang="tr-TR" sz="1400">
              <a:solidFill>
                <a:srgbClr val="A50021"/>
              </a:solidFill>
              <a:latin typeface="Arial Narrow" panose="020B0606020202030204" pitchFamily="34" charset="0"/>
            </a:endParaRPr>
          </a:p>
        </p:txBody>
      </p:sp>
      <p:sp>
        <p:nvSpPr>
          <p:cNvPr id="46084" name="Rectangle 2"/>
          <p:cNvSpPr>
            <a:spLocks noGrp="1" noChangeArrowheads="1"/>
          </p:cNvSpPr>
          <p:nvPr>
            <p:ph type="title"/>
          </p:nvPr>
        </p:nvSpPr>
        <p:spPr/>
        <p:txBody>
          <a:bodyPr/>
          <a:lstStyle/>
          <a:p>
            <a:r>
              <a:rPr lang="fr-BE" altLang="tr-TR" smtClean="0"/>
              <a:t>Acute metritis : discharge</a:t>
            </a:r>
            <a:endParaRPr lang="fr-FR" altLang="tr-TR" smtClean="0"/>
          </a:p>
        </p:txBody>
      </p:sp>
      <p:pic>
        <p:nvPicPr>
          <p:cNvPr id="46085" name="Picture 3" descr="Ecoulements va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1341438"/>
            <a:ext cx="6624637" cy="487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6" name="Text Box 4"/>
          <p:cNvSpPr txBox="1">
            <a:spLocks noChangeArrowheads="1"/>
          </p:cNvSpPr>
          <p:nvPr/>
        </p:nvSpPr>
        <p:spPr bwMode="auto">
          <a:xfrm>
            <a:off x="1311275" y="1644650"/>
            <a:ext cx="879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b="1">
                <a:latin typeface="Arial Narrow" panose="020B0606020202030204" pitchFamily="34" charset="0"/>
              </a:rPr>
              <a:t>ENVA</a:t>
            </a:r>
            <a:endParaRPr lang="fr-FR" altLang="tr-TR" b="1">
              <a:latin typeface="Arial Narrow" panose="020B0606020202030204"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C836F7FE-0B29-4198-A118-1FF5B419B46C}" type="slidenum">
              <a:rPr lang="fr-FR" altLang="tr-TR" sz="1400">
                <a:solidFill>
                  <a:srgbClr val="A50021"/>
                </a:solidFill>
                <a:latin typeface="Arial Narrow" panose="020B0606020202030204" pitchFamily="34" charset="0"/>
              </a:rPr>
              <a:pPr/>
              <a:t>39</a:t>
            </a:fld>
            <a:endParaRPr lang="fr-FR" altLang="tr-TR" sz="1400">
              <a:solidFill>
                <a:srgbClr val="A50021"/>
              </a:solidFill>
              <a:latin typeface="Arial Narrow" panose="020B0606020202030204" pitchFamily="34" charset="0"/>
            </a:endParaRPr>
          </a:p>
        </p:txBody>
      </p:sp>
      <p:sp>
        <p:nvSpPr>
          <p:cNvPr id="47108" name="Rectangle 2"/>
          <p:cNvSpPr>
            <a:spLocks noGrp="1" noChangeArrowheads="1"/>
          </p:cNvSpPr>
          <p:nvPr>
            <p:ph type="title"/>
          </p:nvPr>
        </p:nvSpPr>
        <p:spPr>
          <a:ln>
            <a:solidFill>
              <a:schemeClr val="tx1"/>
            </a:solidFill>
            <a:miter lim="800000"/>
            <a:headEnd/>
            <a:tailEnd/>
          </a:ln>
        </p:spPr>
        <p:txBody>
          <a:bodyPr/>
          <a:lstStyle/>
          <a:p>
            <a:r>
              <a:rPr lang="fr-BE" altLang="tr-TR" smtClean="0"/>
              <a:t>Clinical endometritis  </a:t>
            </a:r>
            <a:endParaRPr lang="fr-FR" altLang="tr-TR" smtClean="0"/>
          </a:p>
        </p:txBody>
      </p:sp>
      <p:sp>
        <p:nvSpPr>
          <p:cNvPr id="47109" name="Rectangle 3"/>
          <p:cNvSpPr>
            <a:spLocks noGrp="1" noChangeArrowheads="1"/>
          </p:cNvSpPr>
          <p:nvPr>
            <p:ph type="body" idx="1"/>
          </p:nvPr>
        </p:nvSpPr>
        <p:spPr>
          <a:xfrm>
            <a:off x="395288" y="1196975"/>
            <a:ext cx="8423275" cy="4968875"/>
          </a:xfrm>
        </p:spPr>
        <p:txBody>
          <a:bodyPr/>
          <a:lstStyle/>
          <a:p>
            <a:r>
              <a:rPr lang="fr-FR" altLang="tr-TR" sz="2800" smtClean="0">
                <a:solidFill>
                  <a:srgbClr val="FFFF00"/>
                </a:solidFill>
              </a:rPr>
              <a:t>Generally, absence of general symptoms</a:t>
            </a:r>
            <a:r>
              <a:rPr lang="fr-FR" altLang="tr-TR" sz="2800" smtClean="0"/>
              <a:t> </a:t>
            </a:r>
          </a:p>
          <a:p>
            <a:r>
              <a:rPr lang="fr-FR" altLang="tr-TR" sz="2800" smtClean="0"/>
              <a:t>&gt; 21 days postpartum</a:t>
            </a:r>
          </a:p>
          <a:p>
            <a:r>
              <a:rPr lang="fr-BE" altLang="tr-TR" sz="2800" smtClean="0"/>
              <a:t>Purulent or mucopurulent or pus flakes discharge</a:t>
            </a:r>
          </a:p>
          <a:p>
            <a:r>
              <a:rPr lang="fr-BE" altLang="tr-TR" sz="2800" smtClean="0"/>
              <a:t>Delayed uterine and or cervical involution</a:t>
            </a:r>
          </a:p>
          <a:p>
            <a:endParaRPr lang="fr-FR" altLang="tr-TR"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1"/>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2"/>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D3627316-BF5A-43F2-9179-731D675231EA}" type="slidenum">
              <a:rPr lang="fr-FR" altLang="tr-TR" sz="1400">
                <a:solidFill>
                  <a:srgbClr val="A50021"/>
                </a:solidFill>
                <a:latin typeface="Arial Narrow" panose="020B0606020202030204" pitchFamily="34" charset="0"/>
              </a:rPr>
              <a:pPr/>
              <a:t>4</a:t>
            </a:fld>
            <a:endParaRPr lang="fr-FR" altLang="tr-TR" sz="1400">
              <a:solidFill>
                <a:srgbClr val="A50021"/>
              </a:solidFill>
              <a:latin typeface="Arial Narrow" panose="020B0606020202030204" pitchFamily="34" charset="0"/>
            </a:endParaRPr>
          </a:p>
        </p:txBody>
      </p:sp>
      <p:pic>
        <p:nvPicPr>
          <p:cNvPr id="13316" name="Picture 2" descr="Placen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765175"/>
            <a:ext cx="8243887" cy="541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Text Box 3"/>
          <p:cNvSpPr txBox="1">
            <a:spLocks noChangeArrowheads="1"/>
          </p:cNvSpPr>
          <p:nvPr/>
        </p:nvSpPr>
        <p:spPr bwMode="auto">
          <a:xfrm>
            <a:off x="4932363" y="5661025"/>
            <a:ext cx="3724275" cy="466725"/>
          </a:xfrm>
          <a:prstGeom prst="rect">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a:solidFill>
                  <a:srgbClr val="FFFF00"/>
                </a:solidFill>
                <a:latin typeface="Arial Narrow" panose="020B0606020202030204" pitchFamily="34" charset="0"/>
              </a:rPr>
              <a:t>Photo Lopez-Gatius Lleda 2008</a:t>
            </a:r>
            <a:endParaRPr lang="fr-FR" altLang="tr-TR">
              <a:solidFill>
                <a:srgbClr val="FFFF00"/>
              </a:solidFill>
              <a:latin typeface="Arial Narrow" panose="020B0606020202030204"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6"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84FA17E-7F27-4397-9FC4-129CA0CBF235}" type="slidenum">
              <a:rPr lang="fr-FR" altLang="tr-TR" sz="1400">
                <a:solidFill>
                  <a:srgbClr val="A50021"/>
                </a:solidFill>
                <a:latin typeface="Arial Narrow" panose="020B0606020202030204" pitchFamily="34" charset="0"/>
              </a:rPr>
              <a:pPr/>
              <a:t>40</a:t>
            </a:fld>
            <a:endParaRPr lang="fr-FR" altLang="tr-TR" sz="1400">
              <a:solidFill>
                <a:srgbClr val="A50021"/>
              </a:solidFill>
              <a:latin typeface="Arial Narrow" panose="020B0606020202030204" pitchFamily="34" charset="0"/>
            </a:endParaRPr>
          </a:p>
        </p:txBody>
      </p:sp>
      <p:sp>
        <p:nvSpPr>
          <p:cNvPr id="48132" name="Rectangle 2"/>
          <p:cNvSpPr>
            <a:spLocks noGrp="1" noChangeArrowheads="1"/>
          </p:cNvSpPr>
          <p:nvPr>
            <p:ph type="title"/>
          </p:nvPr>
        </p:nvSpPr>
        <p:spPr>
          <a:xfrm>
            <a:off x="457200" y="274638"/>
            <a:ext cx="8218488" cy="850900"/>
          </a:xfrm>
          <a:ln>
            <a:solidFill>
              <a:schemeClr val="tx1"/>
            </a:solidFill>
            <a:miter lim="800000"/>
            <a:headEnd/>
            <a:tailEnd/>
          </a:ln>
        </p:spPr>
        <p:txBody>
          <a:bodyPr/>
          <a:lstStyle/>
          <a:p>
            <a:r>
              <a:rPr lang="fr-BE" altLang="tr-TR" smtClean="0"/>
              <a:t>Clinical endometritis </a:t>
            </a:r>
            <a:endParaRPr lang="fr-FR" altLang="tr-TR" smtClean="0"/>
          </a:p>
        </p:txBody>
      </p:sp>
      <p:pic>
        <p:nvPicPr>
          <p:cNvPr id="48133" name="Picture 3" descr="clinique endometri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557338"/>
            <a:ext cx="7591425"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4" name="Text Box 4"/>
          <p:cNvSpPr txBox="1">
            <a:spLocks noChangeArrowheads="1"/>
          </p:cNvSpPr>
          <p:nvPr/>
        </p:nvSpPr>
        <p:spPr bwMode="auto">
          <a:xfrm>
            <a:off x="611188" y="6021388"/>
            <a:ext cx="7815262" cy="3381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GB" altLang="tr-TR" sz="1600">
                <a:latin typeface="Arial Narrow" panose="020B0606020202030204" pitchFamily="34" charset="0"/>
              </a:rPr>
              <a:t>Williams E. J., Fischer D. P., Pfeiffer D. U., England  G. C. W., Noakes D. E., Dobson H., Sheldon I. M. </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6"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20287F23-B7BE-44B2-81EB-93F01C2EA7E2}" type="slidenum">
              <a:rPr lang="fr-FR" altLang="tr-TR" sz="1400">
                <a:solidFill>
                  <a:srgbClr val="A50021"/>
                </a:solidFill>
                <a:latin typeface="Arial Narrow" panose="020B0606020202030204" pitchFamily="34" charset="0"/>
              </a:rPr>
              <a:pPr/>
              <a:t>41</a:t>
            </a:fld>
            <a:endParaRPr lang="fr-FR" altLang="tr-TR" sz="1400">
              <a:solidFill>
                <a:srgbClr val="A50021"/>
              </a:solidFill>
              <a:latin typeface="Arial Narrow" panose="020B0606020202030204" pitchFamily="34" charset="0"/>
            </a:endParaRPr>
          </a:p>
        </p:txBody>
      </p:sp>
      <p:sp>
        <p:nvSpPr>
          <p:cNvPr id="49156" name="Rectangle 2"/>
          <p:cNvSpPr>
            <a:spLocks noGrp="1" noChangeArrowheads="1"/>
          </p:cNvSpPr>
          <p:nvPr>
            <p:ph type="title"/>
          </p:nvPr>
        </p:nvSpPr>
        <p:spPr>
          <a:xfrm>
            <a:off x="457200" y="228600"/>
            <a:ext cx="7772400" cy="609600"/>
          </a:xfrm>
          <a:ln>
            <a:solidFill>
              <a:schemeClr val="tx1"/>
            </a:solidFill>
            <a:miter lim="800000"/>
            <a:headEnd/>
            <a:tailEnd/>
          </a:ln>
        </p:spPr>
        <p:txBody>
          <a:bodyPr/>
          <a:lstStyle/>
          <a:p>
            <a:r>
              <a:rPr lang="fr-FR" altLang="tr-TR" smtClean="0"/>
              <a:t>Purulent discharge</a:t>
            </a:r>
          </a:p>
        </p:txBody>
      </p:sp>
      <p:pic>
        <p:nvPicPr>
          <p:cNvPr id="49157" name="Grafik 2" descr="Image18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125538"/>
            <a:ext cx="4752975" cy="325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Grafik 1" descr="Image01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84663" y="3068638"/>
            <a:ext cx="446405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DD36E48E-C2FE-4E06-A52F-1A9FEB1978CC}" type="slidenum">
              <a:rPr lang="fr-FR" altLang="tr-TR" sz="1400">
                <a:solidFill>
                  <a:srgbClr val="A50021"/>
                </a:solidFill>
                <a:latin typeface="Arial Narrow" panose="020B0606020202030204" pitchFamily="34" charset="0"/>
              </a:rPr>
              <a:pPr/>
              <a:t>42</a:t>
            </a:fld>
            <a:endParaRPr lang="fr-FR" altLang="tr-TR" sz="1400">
              <a:solidFill>
                <a:srgbClr val="A50021"/>
              </a:solidFill>
              <a:latin typeface="Arial Narrow" panose="020B0606020202030204" pitchFamily="34" charset="0"/>
            </a:endParaRPr>
          </a:p>
        </p:txBody>
      </p:sp>
      <p:sp>
        <p:nvSpPr>
          <p:cNvPr id="50180" name="Rectangle 2"/>
          <p:cNvSpPr>
            <a:spLocks noGrp="1" noChangeArrowheads="1"/>
          </p:cNvSpPr>
          <p:nvPr>
            <p:ph type="title"/>
          </p:nvPr>
        </p:nvSpPr>
        <p:spPr>
          <a:xfrm>
            <a:off x="323850" y="260350"/>
            <a:ext cx="2016125" cy="720725"/>
          </a:xfrm>
          <a:ln>
            <a:solidFill>
              <a:schemeClr val="tx1"/>
            </a:solidFill>
            <a:miter lim="800000"/>
            <a:headEnd/>
            <a:tailEnd/>
          </a:ln>
        </p:spPr>
        <p:txBody>
          <a:bodyPr/>
          <a:lstStyle/>
          <a:p>
            <a:r>
              <a:rPr lang="fr-BE" altLang="tr-TR" smtClean="0"/>
              <a:t>Pyometra </a:t>
            </a:r>
            <a:endParaRPr lang="fr-FR" altLang="tr-TR" smtClean="0"/>
          </a:p>
        </p:txBody>
      </p:sp>
      <p:sp>
        <p:nvSpPr>
          <p:cNvPr id="50181" name="Rectangle 3"/>
          <p:cNvSpPr>
            <a:spLocks noGrp="1" noChangeArrowheads="1"/>
          </p:cNvSpPr>
          <p:nvPr>
            <p:ph type="body" idx="1"/>
          </p:nvPr>
        </p:nvSpPr>
        <p:spPr/>
        <p:txBody>
          <a:bodyPr/>
          <a:lstStyle/>
          <a:p>
            <a:pPr>
              <a:lnSpc>
                <a:spcPct val="130000"/>
              </a:lnSpc>
            </a:pPr>
            <a:r>
              <a:rPr lang="fr-FR" altLang="tr-TR" smtClean="0"/>
              <a:t>ccumulation of purulent or mucopurulent material within the uterine lumen</a:t>
            </a:r>
          </a:p>
          <a:p>
            <a:pPr>
              <a:lnSpc>
                <a:spcPct val="130000"/>
              </a:lnSpc>
            </a:pPr>
            <a:r>
              <a:rPr lang="fr-FR" altLang="tr-TR" smtClean="0"/>
              <a:t>distension of the uterus, </a:t>
            </a:r>
          </a:p>
          <a:p>
            <a:pPr>
              <a:lnSpc>
                <a:spcPct val="130000"/>
              </a:lnSpc>
            </a:pPr>
            <a:r>
              <a:rPr lang="fr-FR" altLang="tr-TR" smtClean="0"/>
              <a:t>presence of an active corpus luteum</a:t>
            </a:r>
          </a:p>
          <a:p>
            <a:pPr>
              <a:lnSpc>
                <a:spcPct val="130000"/>
              </a:lnSpc>
            </a:pPr>
            <a:r>
              <a:rPr lang="fr-BE" altLang="tr-TR" smtClean="0"/>
              <a:t>pathological anoestrus by suppression of endometrial syntheis of PGF2a</a:t>
            </a:r>
            <a:endParaRPr lang="fr-FR" altLang="tr-TR" smtClean="0"/>
          </a:p>
          <a:p>
            <a:endParaRPr lang="fr-FR" altLang="tr-TR" smtClean="0"/>
          </a:p>
          <a:p>
            <a:pPr lvl="1"/>
            <a:endParaRPr lang="fr-FR" altLang="tr-TR"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9"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4EB86959-B807-4695-A1DE-01117D6A8E74}" type="slidenum">
              <a:rPr lang="fr-FR" altLang="tr-TR" sz="1400">
                <a:solidFill>
                  <a:srgbClr val="A50021"/>
                </a:solidFill>
                <a:latin typeface="Arial Narrow" panose="020B0606020202030204" pitchFamily="34" charset="0"/>
              </a:rPr>
              <a:pPr/>
              <a:t>43</a:t>
            </a:fld>
            <a:endParaRPr lang="fr-FR" altLang="tr-TR" sz="1400">
              <a:solidFill>
                <a:srgbClr val="A50021"/>
              </a:solidFill>
              <a:latin typeface="Arial Narrow" panose="020B0606020202030204" pitchFamily="34" charset="0"/>
            </a:endParaRPr>
          </a:p>
        </p:txBody>
      </p:sp>
      <p:pic>
        <p:nvPicPr>
          <p:cNvPr id="51204" name="Picture 2" descr="dia075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484313"/>
            <a:ext cx="2325687"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Picture 3" descr="dia003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375" y="1125538"/>
            <a:ext cx="1711325"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6" name="Picture 4" descr="dia110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0425" y="1052513"/>
            <a:ext cx="2232025" cy="168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8469" name="Picture 5" descr="313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6600" y="4149725"/>
            <a:ext cx="2303463"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8470" name="Picture 6" descr="dia173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67400" y="3357563"/>
            <a:ext cx="2751138"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9" name="Rectangle 7"/>
          <p:cNvSpPr>
            <a:spLocks noGrp="1" noChangeArrowheads="1"/>
          </p:cNvSpPr>
          <p:nvPr>
            <p:ph type="title"/>
          </p:nvPr>
        </p:nvSpPr>
        <p:spPr>
          <a:xfrm>
            <a:off x="457200" y="274638"/>
            <a:ext cx="1811338" cy="706437"/>
          </a:xfrm>
          <a:noFill/>
          <a:ln>
            <a:solidFill>
              <a:schemeClr val="tx1"/>
            </a:solidFill>
            <a:miter lim="800000"/>
            <a:headEnd/>
            <a:tailEnd/>
          </a:ln>
        </p:spPr>
        <p:txBody>
          <a:bodyPr/>
          <a:lstStyle/>
          <a:p>
            <a:r>
              <a:rPr lang="fr-BE" altLang="tr-TR" smtClean="0"/>
              <a:t>Pyometra  </a:t>
            </a:r>
            <a:endParaRPr lang="fr-FR" altLang="tr-TR"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5846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584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AC6D4CC1-BB1F-4B1A-AEED-A48FFFFE5CCF}" type="slidenum">
              <a:rPr lang="fr-FR" altLang="tr-TR" sz="1400">
                <a:solidFill>
                  <a:srgbClr val="A50021"/>
                </a:solidFill>
                <a:latin typeface="Arial Narrow" panose="020B0606020202030204" pitchFamily="34" charset="0"/>
              </a:rPr>
              <a:pPr/>
              <a:t>44</a:t>
            </a:fld>
            <a:endParaRPr lang="fr-FR" altLang="tr-TR" sz="1400">
              <a:solidFill>
                <a:srgbClr val="A50021"/>
              </a:solidFill>
              <a:latin typeface="Arial Narrow" panose="020B0606020202030204" pitchFamily="34" charset="0"/>
            </a:endParaRPr>
          </a:p>
        </p:txBody>
      </p:sp>
      <p:sp>
        <p:nvSpPr>
          <p:cNvPr id="52228" name="Rectangle 2"/>
          <p:cNvSpPr>
            <a:spLocks noGrp="1" noChangeArrowheads="1"/>
          </p:cNvSpPr>
          <p:nvPr>
            <p:ph type="title"/>
          </p:nvPr>
        </p:nvSpPr>
        <p:spPr>
          <a:ln>
            <a:solidFill>
              <a:schemeClr val="tx1"/>
            </a:solidFill>
            <a:miter lim="800000"/>
            <a:headEnd/>
            <a:tailEnd/>
          </a:ln>
        </p:spPr>
        <p:txBody>
          <a:bodyPr/>
          <a:lstStyle/>
          <a:p>
            <a:r>
              <a:rPr lang="fr-BE" altLang="tr-TR" smtClean="0"/>
              <a:t>Subclinical endometritis </a:t>
            </a:r>
            <a:endParaRPr lang="fr-FR" altLang="tr-TR" smtClean="0"/>
          </a:p>
        </p:txBody>
      </p:sp>
      <p:sp>
        <p:nvSpPr>
          <p:cNvPr id="52229" name="Rectangle 3"/>
          <p:cNvSpPr>
            <a:spLocks noGrp="1" noChangeArrowheads="1"/>
          </p:cNvSpPr>
          <p:nvPr>
            <p:ph type="body" idx="1"/>
          </p:nvPr>
        </p:nvSpPr>
        <p:spPr/>
        <p:txBody>
          <a:bodyPr/>
          <a:lstStyle/>
          <a:p>
            <a:pPr>
              <a:lnSpc>
                <a:spcPct val="120000"/>
              </a:lnSpc>
            </a:pPr>
            <a:r>
              <a:rPr lang="fr-FR" altLang="tr-TR" smtClean="0"/>
              <a:t>endometrial inflammation of the uterus</a:t>
            </a:r>
          </a:p>
          <a:p>
            <a:pPr>
              <a:lnSpc>
                <a:spcPct val="120000"/>
              </a:lnSpc>
            </a:pPr>
            <a:r>
              <a:rPr lang="fr-FR" altLang="tr-TR" smtClean="0"/>
              <a:t>absence of purulent material in the vagina</a:t>
            </a:r>
          </a:p>
          <a:p>
            <a:pPr>
              <a:lnSpc>
                <a:spcPct val="120000"/>
              </a:lnSpc>
            </a:pPr>
            <a:r>
              <a:rPr lang="fr-FR" altLang="tr-TR" smtClean="0"/>
              <a:t>diagnosed by cytological analysis (neutrophils)</a:t>
            </a:r>
          </a:p>
          <a:p>
            <a:pPr lvl="1">
              <a:lnSpc>
                <a:spcPct val="120000"/>
              </a:lnSpc>
            </a:pPr>
            <a:r>
              <a:rPr lang="fr-FR" altLang="tr-TR" sz="2600" smtClean="0"/>
              <a:t>J 21 à J 33 : &gt; 18 %</a:t>
            </a:r>
          </a:p>
          <a:p>
            <a:pPr lvl="1">
              <a:lnSpc>
                <a:spcPct val="120000"/>
              </a:lnSpc>
            </a:pPr>
            <a:r>
              <a:rPr lang="fr-FR" altLang="tr-TR" sz="2600" smtClean="0"/>
              <a:t>J 34 à J 37 : &gt; 10 %</a:t>
            </a:r>
          </a:p>
          <a:p>
            <a:pPr lvl="1">
              <a:lnSpc>
                <a:spcPct val="120000"/>
              </a:lnSpc>
            </a:pPr>
            <a:r>
              <a:rPr lang="fr-FR" altLang="tr-TR" sz="2600" smtClean="0"/>
              <a:t>J 28 à J 41 : &gt; 8 %</a:t>
            </a:r>
          </a:p>
          <a:p>
            <a:pPr lvl="1">
              <a:lnSpc>
                <a:spcPct val="120000"/>
              </a:lnSpc>
            </a:pPr>
            <a:r>
              <a:rPr lang="fr-FR" altLang="tr-TR" sz="2600" smtClean="0"/>
              <a:t>J 40 à J 60 : &gt; 5 %</a:t>
            </a:r>
          </a:p>
          <a:p>
            <a:pPr>
              <a:lnSpc>
                <a:spcPct val="120000"/>
              </a:lnSpc>
            </a:pPr>
            <a:r>
              <a:rPr lang="fr-BE" altLang="tr-TR" smtClean="0">
                <a:solidFill>
                  <a:srgbClr val="FFFF00"/>
                </a:solidFill>
              </a:rPr>
              <a:t>Negative effect on fertility </a:t>
            </a:r>
            <a:endParaRPr lang="fr-FR" altLang="tr-TR"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4"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43E6582A-BEDA-40ED-B92B-6C878B2E2600}" type="slidenum">
              <a:rPr lang="fr-FR" altLang="tr-TR" sz="1400">
                <a:solidFill>
                  <a:srgbClr val="A50021"/>
                </a:solidFill>
                <a:latin typeface="Arial Narrow" panose="020B0606020202030204" pitchFamily="34" charset="0"/>
              </a:rPr>
              <a:pPr/>
              <a:t>45</a:t>
            </a:fld>
            <a:endParaRPr lang="fr-FR" altLang="tr-TR" sz="1400">
              <a:solidFill>
                <a:srgbClr val="A50021"/>
              </a:solidFill>
              <a:latin typeface="Arial Narrow" panose="020B0606020202030204" pitchFamily="34" charset="0"/>
            </a:endParaRPr>
          </a:p>
        </p:txBody>
      </p:sp>
      <p:sp>
        <p:nvSpPr>
          <p:cNvPr id="53252" name="Rectangle 2"/>
          <p:cNvSpPr>
            <a:spLocks noGrp="1" noChangeArrowheads="1"/>
          </p:cNvSpPr>
          <p:nvPr>
            <p:ph type="title"/>
          </p:nvPr>
        </p:nvSpPr>
        <p:spPr>
          <a:xfrm>
            <a:off x="323850" y="2565400"/>
            <a:ext cx="8135938" cy="1439863"/>
          </a:xfrm>
          <a:solidFill>
            <a:schemeClr val="tx1"/>
          </a:solidFill>
        </p:spPr>
        <p:txBody>
          <a:bodyPr/>
          <a:lstStyle/>
          <a:p>
            <a:r>
              <a:rPr lang="fr-BE" altLang="tr-TR" sz="4500" smtClean="0">
                <a:solidFill>
                  <a:srgbClr val="000066"/>
                </a:solidFill>
              </a:rPr>
              <a:t>Diagnostic methods </a:t>
            </a:r>
            <a:endParaRPr lang="fr-FR" altLang="tr-TR" smtClean="0">
              <a:solidFill>
                <a:srgbClr val="000066"/>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6E5B40C2-BE82-480E-88B6-7C8E4DA0B405}" type="slidenum">
              <a:rPr lang="fr-FR" altLang="tr-TR" sz="1400">
                <a:solidFill>
                  <a:srgbClr val="A50021"/>
                </a:solidFill>
                <a:latin typeface="Arial Narrow" panose="020B0606020202030204" pitchFamily="34" charset="0"/>
              </a:rPr>
              <a:pPr/>
              <a:t>46</a:t>
            </a:fld>
            <a:endParaRPr lang="fr-FR" altLang="tr-TR" sz="1400">
              <a:solidFill>
                <a:srgbClr val="A50021"/>
              </a:solidFill>
              <a:latin typeface="Arial Narrow" panose="020B0606020202030204" pitchFamily="34" charset="0"/>
            </a:endParaRPr>
          </a:p>
        </p:txBody>
      </p:sp>
      <p:sp>
        <p:nvSpPr>
          <p:cNvPr id="54276" name="Rectangle 2"/>
          <p:cNvSpPr>
            <a:spLocks noGrp="1" noChangeArrowheads="1"/>
          </p:cNvSpPr>
          <p:nvPr>
            <p:ph type="title"/>
          </p:nvPr>
        </p:nvSpPr>
        <p:spPr/>
        <p:txBody>
          <a:bodyPr/>
          <a:lstStyle/>
          <a:p>
            <a:r>
              <a:rPr lang="fr-FR" altLang="tr-TR" smtClean="0"/>
              <a:t>Le diagnostic : stratégies</a:t>
            </a:r>
            <a:endParaRPr lang="fr-FR" altLang="tr-TR" sz="1700" smtClean="0"/>
          </a:p>
        </p:txBody>
      </p:sp>
      <p:sp>
        <p:nvSpPr>
          <p:cNvPr id="54277" name="Rectangle 3"/>
          <p:cNvSpPr>
            <a:spLocks noGrp="1" noChangeArrowheads="1"/>
          </p:cNvSpPr>
          <p:nvPr>
            <p:ph type="body" idx="1"/>
          </p:nvPr>
        </p:nvSpPr>
        <p:spPr/>
        <p:txBody>
          <a:bodyPr/>
          <a:lstStyle/>
          <a:p>
            <a:r>
              <a:rPr lang="fr-FR" altLang="tr-TR" smtClean="0"/>
              <a:t>Approche individuelle = sous-estimation</a:t>
            </a:r>
          </a:p>
          <a:p>
            <a:pPr lvl="1"/>
            <a:r>
              <a:rPr lang="fr-FR" altLang="tr-TR" sz="2600" smtClean="0"/>
              <a:t>  les seuls cas de rétention placentaire</a:t>
            </a:r>
          </a:p>
          <a:p>
            <a:pPr lvl="1"/>
            <a:r>
              <a:rPr lang="fr-FR" altLang="tr-TR" sz="2600" smtClean="0"/>
              <a:t>  les cas observés par l’éleveur</a:t>
            </a:r>
          </a:p>
          <a:p>
            <a:pPr lvl="1"/>
            <a:r>
              <a:rPr lang="fr-FR" altLang="tr-TR" sz="2600" smtClean="0"/>
              <a:t>  les repeat-breeders</a:t>
            </a:r>
          </a:p>
          <a:p>
            <a:r>
              <a:rPr lang="fr-FR" altLang="tr-TR" smtClean="0"/>
              <a:t>Approche systématique = objectivation</a:t>
            </a:r>
          </a:p>
          <a:p>
            <a:pPr lvl="1"/>
            <a:r>
              <a:rPr lang="fr-FR" altLang="tr-TR" sz="2600" smtClean="0"/>
              <a:t>Importance du choix d ’une méthode de diagnostic</a:t>
            </a:r>
          </a:p>
          <a:p>
            <a:pPr lvl="1"/>
            <a:r>
              <a:rPr lang="fr-FR" altLang="tr-TR" sz="2600" smtClean="0"/>
              <a:t>Importance du choix d ’un moment de diagnostic : Inv utérine </a:t>
            </a:r>
          </a:p>
          <a:p>
            <a:pPr lvl="1"/>
            <a:r>
              <a:rPr lang="fr-FR" altLang="tr-TR" sz="2600" smtClean="0"/>
              <a:t>Intérêt : précocité du diagnostic et donc du traitement</a:t>
            </a:r>
          </a:p>
          <a:p>
            <a:endParaRPr lang="fr-FR" altLang="tr-TR" smtClean="0"/>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2CE6C620-0894-41B3-B3BF-885F81C9210A}" type="slidenum">
              <a:rPr lang="fr-FR" altLang="tr-TR" sz="1400">
                <a:solidFill>
                  <a:srgbClr val="A50021"/>
                </a:solidFill>
                <a:latin typeface="Arial Narrow" panose="020B0606020202030204" pitchFamily="34" charset="0"/>
              </a:rPr>
              <a:pPr/>
              <a:t>47</a:t>
            </a:fld>
            <a:endParaRPr lang="fr-FR" altLang="tr-TR" sz="1400">
              <a:solidFill>
                <a:srgbClr val="A50021"/>
              </a:solidFill>
              <a:latin typeface="Arial Narrow" panose="020B0606020202030204" pitchFamily="34" charset="0"/>
            </a:endParaRPr>
          </a:p>
        </p:txBody>
      </p:sp>
      <p:sp>
        <p:nvSpPr>
          <p:cNvPr id="55300" name="Rectangle 2"/>
          <p:cNvSpPr>
            <a:spLocks noGrp="1" noChangeArrowheads="1"/>
          </p:cNvSpPr>
          <p:nvPr>
            <p:ph type="title"/>
          </p:nvPr>
        </p:nvSpPr>
        <p:spPr/>
        <p:txBody>
          <a:bodyPr/>
          <a:lstStyle/>
          <a:p>
            <a:r>
              <a:rPr lang="fr-FR" altLang="tr-TR" smtClean="0"/>
              <a:t>Methods of diagnostic </a:t>
            </a:r>
            <a:endParaRPr lang="fr-FR" altLang="tr-TR" sz="1700" smtClean="0"/>
          </a:p>
        </p:txBody>
      </p:sp>
      <p:sp>
        <p:nvSpPr>
          <p:cNvPr id="55301" name="Rectangle 3"/>
          <p:cNvSpPr>
            <a:spLocks noGrp="1" noChangeArrowheads="1"/>
          </p:cNvSpPr>
          <p:nvPr>
            <p:ph type="body" idx="1"/>
          </p:nvPr>
        </p:nvSpPr>
        <p:spPr/>
        <p:txBody>
          <a:bodyPr/>
          <a:lstStyle/>
          <a:p>
            <a:pPr>
              <a:buFontTx/>
              <a:buChar char="•"/>
            </a:pPr>
            <a:r>
              <a:rPr lang="fr-FR" altLang="tr-TR" smtClean="0"/>
              <a:t>Anamnese</a:t>
            </a:r>
          </a:p>
          <a:p>
            <a:pPr>
              <a:buFontTx/>
              <a:buChar char="•"/>
            </a:pPr>
            <a:r>
              <a:rPr lang="fr-FR" altLang="tr-TR" smtClean="0"/>
              <a:t>General examination and local inspection</a:t>
            </a:r>
          </a:p>
          <a:p>
            <a:pPr>
              <a:buFontTx/>
              <a:buChar char="•"/>
            </a:pPr>
            <a:r>
              <a:rPr lang="fr-FR" altLang="tr-TR" smtClean="0"/>
              <a:t>Rectal palpation</a:t>
            </a:r>
          </a:p>
          <a:p>
            <a:pPr>
              <a:buFontTx/>
              <a:buChar char="•"/>
            </a:pPr>
            <a:r>
              <a:rPr lang="fr-FR" altLang="tr-TR" smtClean="0">
                <a:solidFill>
                  <a:srgbClr val="FFFF00"/>
                </a:solidFill>
              </a:rPr>
              <a:t>Vaginoscopy</a:t>
            </a:r>
          </a:p>
          <a:p>
            <a:pPr>
              <a:buFontTx/>
              <a:buChar char="•"/>
            </a:pPr>
            <a:r>
              <a:rPr lang="fr-FR" altLang="tr-TR" smtClean="0"/>
              <a:t>Echography </a:t>
            </a:r>
          </a:p>
          <a:p>
            <a:pPr>
              <a:buFontTx/>
              <a:buChar char="•"/>
            </a:pPr>
            <a:r>
              <a:rPr lang="fr-FR" altLang="tr-TR" smtClean="0"/>
              <a:t>Bacteriology</a:t>
            </a:r>
          </a:p>
          <a:p>
            <a:pPr>
              <a:buFontTx/>
              <a:buChar char="•"/>
            </a:pPr>
            <a:r>
              <a:rPr lang="fr-FR" altLang="tr-TR" smtClean="0"/>
              <a:t>Cytology </a:t>
            </a:r>
          </a:p>
          <a:p>
            <a:pPr>
              <a:buFontTx/>
              <a:buChar char="•"/>
            </a:pPr>
            <a:r>
              <a:rPr lang="fr-BE" altLang="tr-TR" smtClean="0"/>
              <a:t>Anatomopathology </a:t>
            </a:r>
            <a:endParaRPr lang="fr-FR" altLang="tr-TR" smtClean="0"/>
          </a:p>
          <a:p>
            <a:pPr>
              <a:buFontTx/>
              <a:buChar char="•"/>
            </a:pPr>
            <a:r>
              <a:rPr lang="fr-FR" altLang="tr-TR" smtClean="0"/>
              <a:t>Biochemistry (haptoglobine, P4)</a:t>
            </a: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10"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F1522BB1-108A-4AEC-9D37-16279123E184}" type="slidenum">
              <a:rPr lang="fr-FR" altLang="tr-TR" sz="1400">
                <a:solidFill>
                  <a:srgbClr val="A50021"/>
                </a:solidFill>
                <a:latin typeface="Arial Narrow" panose="020B0606020202030204" pitchFamily="34" charset="0"/>
              </a:rPr>
              <a:pPr/>
              <a:t>48</a:t>
            </a:fld>
            <a:endParaRPr lang="fr-FR" altLang="tr-TR" sz="1400">
              <a:solidFill>
                <a:srgbClr val="A50021"/>
              </a:solidFill>
              <a:latin typeface="Arial Narrow" panose="020B0606020202030204" pitchFamily="34" charset="0"/>
            </a:endParaRPr>
          </a:p>
        </p:txBody>
      </p:sp>
      <p:pic>
        <p:nvPicPr>
          <p:cNvPr id="56324" name="Picture 2"/>
          <p:cNvPicPr>
            <a:picLocks noChangeAspect="1" noChangeArrowheads="1"/>
          </p:cNvPicPr>
          <p:nvPr/>
        </p:nvPicPr>
        <p:blipFill>
          <a:blip r:embed="rId2">
            <a:lum bright="10000"/>
            <a:extLst>
              <a:ext uri="{28A0092B-C50C-407E-A947-70E740481C1C}">
                <a14:useLocalDpi xmlns:a14="http://schemas.microsoft.com/office/drawing/2010/main" val="0"/>
              </a:ext>
            </a:extLst>
          </a:blip>
          <a:srcRect/>
          <a:stretch>
            <a:fillRect/>
          </a:stretch>
        </p:blipFill>
        <p:spPr bwMode="auto">
          <a:xfrm>
            <a:off x="250825" y="1341438"/>
            <a:ext cx="4321175" cy="219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803" name="Picture 3" descr="corps jau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7900" y="3789363"/>
            <a:ext cx="4175125"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6" name="Rectangle 4"/>
          <p:cNvSpPr>
            <a:spLocks noGrp="1" noChangeArrowheads="1"/>
          </p:cNvSpPr>
          <p:nvPr>
            <p:ph type="title"/>
          </p:nvPr>
        </p:nvSpPr>
        <p:spPr>
          <a:xfrm>
            <a:off x="323850" y="260350"/>
            <a:ext cx="6029325" cy="720725"/>
          </a:xfrm>
        </p:spPr>
        <p:txBody>
          <a:bodyPr/>
          <a:lstStyle/>
          <a:p>
            <a:r>
              <a:rPr lang="fr-BE" altLang="tr-TR" smtClean="0">
                <a:solidFill>
                  <a:srgbClr val="FFFF00"/>
                </a:solidFill>
              </a:rPr>
              <a:t>Echography and metritis</a:t>
            </a:r>
            <a:endParaRPr lang="fr-FR" altLang="tr-TR" smtClean="0">
              <a:solidFill>
                <a:srgbClr val="FFFF00"/>
              </a:solidFill>
            </a:endParaRPr>
          </a:p>
        </p:txBody>
      </p:sp>
      <p:pic>
        <p:nvPicPr>
          <p:cNvPr id="972805" name="Picture 5" descr="endometrite 2eme deg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3716338"/>
            <a:ext cx="4310063" cy="244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8" name="Picture 6"/>
          <p:cNvPicPr>
            <a:picLocks noChangeAspect="1" noChangeArrowheads="1"/>
          </p:cNvPicPr>
          <p:nvPr/>
        </p:nvPicPr>
        <p:blipFill>
          <a:blip r:embed="rId5">
            <a:extLst>
              <a:ext uri="{28A0092B-C50C-407E-A947-70E740481C1C}">
                <a14:useLocalDpi xmlns:a14="http://schemas.microsoft.com/office/drawing/2010/main" val="0"/>
              </a:ext>
            </a:extLst>
          </a:blip>
          <a:srcRect l="45000" t="12283" r="1418" b="42520"/>
          <a:stretch>
            <a:fillRect/>
          </a:stretch>
        </p:blipFill>
        <p:spPr bwMode="auto">
          <a:xfrm>
            <a:off x="5508625" y="981075"/>
            <a:ext cx="3098800" cy="232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9" name="Line 7"/>
          <p:cNvSpPr>
            <a:spLocks noChangeShapeType="1"/>
          </p:cNvSpPr>
          <p:nvPr/>
        </p:nvSpPr>
        <p:spPr bwMode="auto">
          <a:xfrm flipH="1">
            <a:off x="4572000" y="2133600"/>
            <a:ext cx="8636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6330" name="Text Box 8"/>
          <p:cNvSpPr txBox="1">
            <a:spLocks noChangeArrowheads="1"/>
          </p:cNvSpPr>
          <p:nvPr/>
        </p:nvSpPr>
        <p:spPr bwMode="auto">
          <a:xfrm>
            <a:off x="7720013" y="422275"/>
            <a:ext cx="115411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sz="1800">
                <a:latin typeface="Arial Narrow" panose="020B0606020202030204" pitchFamily="34" charset="0"/>
              </a:rPr>
              <a:t>(ENV Lyon)</a:t>
            </a:r>
            <a:endParaRPr lang="fr-FR" altLang="tr-TR" sz="1800">
              <a:latin typeface="Arial Narrow" panose="020B0606020202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7280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728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6"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B873F7F-8B5F-41FF-82F2-11078E03D5F0}" type="slidenum">
              <a:rPr lang="fr-FR" altLang="tr-TR" sz="1400">
                <a:solidFill>
                  <a:srgbClr val="A50021"/>
                </a:solidFill>
                <a:latin typeface="Arial Narrow" panose="020B0606020202030204" pitchFamily="34" charset="0"/>
              </a:rPr>
              <a:pPr/>
              <a:t>49</a:t>
            </a:fld>
            <a:endParaRPr lang="fr-FR" altLang="tr-TR" sz="1400">
              <a:solidFill>
                <a:srgbClr val="A50021"/>
              </a:solidFill>
              <a:latin typeface="Arial Narrow" panose="020B0606020202030204" pitchFamily="34" charset="0"/>
            </a:endParaRPr>
          </a:p>
        </p:txBody>
      </p:sp>
      <p:sp>
        <p:nvSpPr>
          <p:cNvPr id="57348" name="Rectangle 2"/>
          <p:cNvSpPr>
            <a:spLocks noGrp="1" noChangeArrowheads="1"/>
          </p:cNvSpPr>
          <p:nvPr>
            <p:ph type="title"/>
          </p:nvPr>
        </p:nvSpPr>
        <p:spPr>
          <a:ln>
            <a:solidFill>
              <a:srgbClr val="FFFF00"/>
            </a:solidFill>
            <a:miter lim="800000"/>
            <a:headEnd/>
            <a:tailEnd/>
          </a:ln>
        </p:spPr>
        <p:txBody>
          <a:bodyPr/>
          <a:lstStyle/>
          <a:p>
            <a:r>
              <a:rPr lang="fr-BE" altLang="tr-TR" sz="3400" smtClean="0">
                <a:solidFill>
                  <a:srgbClr val="FFFF00"/>
                </a:solidFill>
              </a:rPr>
              <a:t>Cytology </a:t>
            </a:r>
            <a:r>
              <a:rPr lang="fr-BE" altLang="tr-TR" sz="3400" smtClean="0"/>
              <a:t> </a:t>
            </a:r>
            <a:r>
              <a:rPr lang="fr-BE" altLang="tr-TR" sz="2600" smtClean="0"/>
              <a:t>(</a:t>
            </a:r>
            <a:r>
              <a:rPr lang="fr-FR" altLang="tr-TR" sz="2600" smtClean="0">
                <a:hlinkClick r:id="rId2"/>
              </a:rPr>
              <a:t>http://www.be.fishersci.com/</a:t>
            </a:r>
            <a:r>
              <a:rPr lang="fr-FR" altLang="tr-TR" sz="2600" smtClean="0"/>
              <a:t>) </a:t>
            </a:r>
            <a:r>
              <a:rPr lang="fr-BE" altLang="tr-TR" sz="2400" smtClean="0">
                <a:solidFill>
                  <a:srgbClr val="FFFF00"/>
                </a:solidFill>
              </a:rPr>
              <a:t>(Deguillaume 2007)</a:t>
            </a:r>
            <a:endParaRPr lang="fr-FR" altLang="tr-TR" sz="2400" smtClean="0">
              <a:solidFill>
                <a:srgbClr val="FFFF00"/>
              </a:solidFill>
            </a:endParaRPr>
          </a:p>
        </p:txBody>
      </p:sp>
      <p:pic>
        <p:nvPicPr>
          <p:cNvPr id="5734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1268413"/>
            <a:ext cx="7343775" cy="215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3573463"/>
            <a:ext cx="5689600" cy="265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1"/>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2"/>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69B85715-9A6A-4EEC-9E92-B9EB7E4300F3}" type="slidenum">
              <a:rPr lang="fr-FR" altLang="tr-TR" sz="1400">
                <a:solidFill>
                  <a:srgbClr val="A50021"/>
                </a:solidFill>
                <a:latin typeface="Arial Narrow" panose="020B0606020202030204" pitchFamily="34" charset="0"/>
              </a:rPr>
              <a:pPr/>
              <a:t>5</a:t>
            </a:fld>
            <a:endParaRPr lang="fr-FR" altLang="tr-TR" sz="1400">
              <a:solidFill>
                <a:srgbClr val="A50021"/>
              </a:solidFill>
              <a:latin typeface="Arial Narrow" panose="020B0606020202030204" pitchFamily="34" charset="0"/>
            </a:endParaRPr>
          </a:p>
        </p:txBody>
      </p:sp>
      <p:pic>
        <p:nvPicPr>
          <p:cNvPr id="14340" name="Picture 2" descr="Placenta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800"/>
            <a:ext cx="9144000" cy="595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Text Box 3"/>
          <p:cNvSpPr txBox="1">
            <a:spLocks noChangeArrowheads="1"/>
          </p:cNvSpPr>
          <p:nvPr/>
        </p:nvSpPr>
        <p:spPr bwMode="auto">
          <a:xfrm>
            <a:off x="5419725" y="5661025"/>
            <a:ext cx="3724275" cy="466725"/>
          </a:xfrm>
          <a:prstGeom prst="rect">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a:solidFill>
                  <a:srgbClr val="FFFF00"/>
                </a:solidFill>
                <a:latin typeface="Arial Narrow" panose="020B0606020202030204" pitchFamily="34" charset="0"/>
              </a:rPr>
              <a:t>Photo Lopez-Gatius Lleda 2008</a:t>
            </a:r>
            <a:endParaRPr lang="fr-FR" altLang="tr-TR">
              <a:solidFill>
                <a:srgbClr val="FFFF00"/>
              </a:solidFill>
              <a:latin typeface="Arial Narrow" panose="020B0606020202030204" pitchFamily="34"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11"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A03159E-D55F-4539-9ADA-289E5A2CD3F6}" type="slidenum">
              <a:rPr lang="fr-FR" altLang="tr-TR" sz="1400">
                <a:solidFill>
                  <a:srgbClr val="A50021"/>
                </a:solidFill>
                <a:latin typeface="Arial Narrow" panose="020B0606020202030204" pitchFamily="34" charset="0"/>
              </a:rPr>
              <a:pPr/>
              <a:t>50</a:t>
            </a:fld>
            <a:endParaRPr lang="fr-FR" altLang="tr-TR" sz="1400">
              <a:solidFill>
                <a:srgbClr val="A50021"/>
              </a:solidFill>
              <a:latin typeface="Arial Narrow" panose="020B0606020202030204" pitchFamily="34" charset="0"/>
            </a:endParaRPr>
          </a:p>
        </p:txBody>
      </p:sp>
      <p:sp>
        <p:nvSpPr>
          <p:cNvPr id="58372" name="Rectangle 2"/>
          <p:cNvSpPr>
            <a:spLocks noGrp="1" noChangeArrowheads="1"/>
          </p:cNvSpPr>
          <p:nvPr>
            <p:ph type="title"/>
          </p:nvPr>
        </p:nvSpPr>
        <p:spPr/>
        <p:txBody>
          <a:bodyPr/>
          <a:lstStyle/>
          <a:p>
            <a:r>
              <a:rPr lang="fr-BE" altLang="tr-TR" smtClean="0">
                <a:solidFill>
                  <a:srgbClr val="FFFF00"/>
                </a:solidFill>
              </a:rPr>
              <a:t>L’examen cytologique</a:t>
            </a:r>
            <a:r>
              <a:rPr lang="fr-BE" altLang="tr-TR" smtClean="0"/>
              <a:t> </a:t>
            </a:r>
            <a:r>
              <a:rPr lang="fr-BE" altLang="tr-TR" sz="2000" smtClean="0">
                <a:solidFill>
                  <a:srgbClr val="FFFF00"/>
                </a:solidFill>
              </a:rPr>
              <a:t>(Deguillaume 2007)</a:t>
            </a:r>
            <a:endParaRPr lang="fr-FR" altLang="tr-TR" sz="2200" smtClean="0">
              <a:solidFill>
                <a:srgbClr val="FFFF00"/>
              </a:solidFill>
            </a:endParaRPr>
          </a:p>
        </p:txBody>
      </p:sp>
      <p:pic>
        <p:nvPicPr>
          <p:cNvPr id="5837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1268413"/>
            <a:ext cx="6696075" cy="492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4" name="Text Box 4"/>
          <p:cNvSpPr txBox="1">
            <a:spLocks noChangeArrowheads="1"/>
          </p:cNvSpPr>
          <p:nvPr/>
        </p:nvSpPr>
        <p:spPr bwMode="auto">
          <a:xfrm>
            <a:off x="2916238" y="1773238"/>
            <a:ext cx="1295400" cy="342900"/>
          </a:xfrm>
          <a:prstGeom prst="rect">
            <a:avLst/>
          </a:prstGeom>
          <a:noFill/>
          <a:ln w="9525">
            <a:solidFill>
              <a:srgbClr val="FF33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800">
                <a:solidFill>
                  <a:srgbClr val="FF3300"/>
                </a:solidFill>
                <a:latin typeface="Arial Narrow" panose="020B0606020202030204" pitchFamily="34" charset="0"/>
              </a:rPr>
              <a:t>Erythrocyte</a:t>
            </a:r>
          </a:p>
        </p:txBody>
      </p:sp>
      <p:sp>
        <p:nvSpPr>
          <p:cNvPr id="58375" name="Text Box 5"/>
          <p:cNvSpPr txBox="1">
            <a:spLocks noChangeArrowheads="1"/>
          </p:cNvSpPr>
          <p:nvPr/>
        </p:nvSpPr>
        <p:spPr bwMode="auto">
          <a:xfrm>
            <a:off x="5724525" y="1484313"/>
            <a:ext cx="1943100" cy="342900"/>
          </a:xfrm>
          <a:prstGeom prst="rect">
            <a:avLst/>
          </a:prstGeom>
          <a:noFill/>
          <a:ln w="9525">
            <a:solidFill>
              <a:srgbClr val="FF33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800">
                <a:solidFill>
                  <a:srgbClr val="FF3300"/>
                </a:solidFill>
                <a:latin typeface="Arial Narrow" panose="020B0606020202030204" pitchFamily="34" charset="0"/>
              </a:rPr>
              <a:t>Cellule épithéliale</a:t>
            </a:r>
          </a:p>
        </p:txBody>
      </p:sp>
      <p:sp>
        <p:nvSpPr>
          <p:cNvPr id="58376" name="Text Box 6"/>
          <p:cNvSpPr txBox="1">
            <a:spLocks noChangeArrowheads="1"/>
          </p:cNvSpPr>
          <p:nvPr/>
        </p:nvSpPr>
        <p:spPr bwMode="auto">
          <a:xfrm>
            <a:off x="3708400" y="4941888"/>
            <a:ext cx="1800225" cy="342900"/>
          </a:xfrm>
          <a:prstGeom prst="rect">
            <a:avLst/>
          </a:prstGeom>
          <a:noFill/>
          <a:ln w="9525">
            <a:solidFill>
              <a:srgbClr val="FF33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sz="1800">
                <a:solidFill>
                  <a:srgbClr val="FF3300"/>
                </a:solidFill>
                <a:latin typeface="Arial Narrow" panose="020B0606020202030204" pitchFamily="34" charset="0"/>
              </a:rPr>
              <a:t>Neutrophile (GNN)</a:t>
            </a:r>
            <a:endParaRPr lang="fr-FR" altLang="tr-TR" sz="1800">
              <a:solidFill>
                <a:srgbClr val="FF3300"/>
              </a:solidFill>
              <a:latin typeface="Arial Narrow" panose="020B0606020202030204" pitchFamily="34" charset="0"/>
            </a:endParaRPr>
          </a:p>
        </p:txBody>
      </p:sp>
      <p:sp>
        <p:nvSpPr>
          <p:cNvPr id="58377" name="Line 7"/>
          <p:cNvSpPr>
            <a:spLocks noChangeShapeType="1"/>
          </p:cNvSpPr>
          <p:nvPr/>
        </p:nvSpPr>
        <p:spPr bwMode="auto">
          <a:xfrm>
            <a:off x="3492500" y="2133600"/>
            <a:ext cx="431800" cy="431800"/>
          </a:xfrm>
          <a:prstGeom prst="line">
            <a:avLst/>
          </a:prstGeom>
          <a:noFill/>
          <a:ln w="9525">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8378" name="Line 8"/>
          <p:cNvSpPr>
            <a:spLocks noChangeShapeType="1"/>
          </p:cNvSpPr>
          <p:nvPr/>
        </p:nvSpPr>
        <p:spPr bwMode="auto">
          <a:xfrm>
            <a:off x="6156325" y="1844675"/>
            <a:ext cx="0" cy="215900"/>
          </a:xfrm>
          <a:prstGeom prst="line">
            <a:avLst/>
          </a:prstGeom>
          <a:noFill/>
          <a:ln w="9525">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8379" name="Line 9"/>
          <p:cNvSpPr>
            <a:spLocks noChangeShapeType="1"/>
          </p:cNvSpPr>
          <p:nvPr/>
        </p:nvSpPr>
        <p:spPr bwMode="auto">
          <a:xfrm flipV="1">
            <a:off x="4356100" y="4652963"/>
            <a:ext cx="0" cy="288925"/>
          </a:xfrm>
          <a:prstGeom prst="line">
            <a:avLst/>
          </a:prstGeom>
          <a:noFill/>
          <a:ln w="9525">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4"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A4AB1E76-DE36-4177-94AC-18B24E8692C9}" type="slidenum">
              <a:rPr lang="fr-FR" altLang="tr-TR" sz="1400">
                <a:solidFill>
                  <a:srgbClr val="A50021"/>
                </a:solidFill>
                <a:latin typeface="Arial Narrow" panose="020B0606020202030204" pitchFamily="34" charset="0"/>
              </a:rPr>
              <a:pPr/>
              <a:t>51</a:t>
            </a:fld>
            <a:endParaRPr lang="fr-FR" altLang="tr-TR" sz="1400">
              <a:solidFill>
                <a:srgbClr val="A50021"/>
              </a:solidFill>
              <a:latin typeface="Arial Narrow" panose="020B0606020202030204" pitchFamily="34" charset="0"/>
            </a:endParaRPr>
          </a:p>
        </p:txBody>
      </p:sp>
      <p:sp>
        <p:nvSpPr>
          <p:cNvPr id="59396" name="Rectangle 2"/>
          <p:cNvSpPr>
            <a:spLocks noGrp="1" noChangeArrowheads="1"/>
          </p:cNvSpPr>
          <p:nvPr>
            <p:ph type="title"/>
          </p:nvPr>
        </p:nvSpPr>
        <p:spPr>
          <a:xfrm>
            <a:off x="395288" y="2420938"/>
            <a:ext cx="3744912" cy="1079500"/>
          </a:xfrm>
          <a:solidFill>
            <a:schemeClr val="tx1"/>
          </a:solidFill>
          <a:ln>
            <a:solidFill>
              <a:schemeClr val="tx1"/>
            </a:solidFill>
            <a:miter lim="800000"/>
            <a:headEnd/>
            <a:tailEnd/>
          </a:ln>
        </p:spPr>
        <p:txBody>
          <a:bodyPr/>
          <a:lstStyle/>
          <a:p>
            <a:r>
              <a:rPr lang="fr-BE" altLang="tr-TR" sz="6000" smtClean="0">
                <a:solidFill>
                  <a:srgbClr val="000066"/>
                </a:solidFill>
              </a:rPr>
              <a:t>Frequency</a:t>
            </a:r>
            <a:endParaRPr lang="fr-FR" altLang="tr-TR" sz="6000" smtClean="0">
              <a:solidFill>
                <a:srgbClr val="000066"/>
              </a:solidFil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pied de page 1"/>
          <p:cNvSpPr>
            <a:spLocks noGrp="1"/>
          </p:cNvSpPr>
          <p:nvPr>
            <p:ph type="ftr" sz="quarter" idx="10"/>
          </p:nvPr>
        </p:nvSpPr>
        <p:spPr/>
        <p:txBody>
          <a:bodyPr/>
          <a:lstStyle/>
          <a:p>
            <a:pPr>
              <a:defRPr/>
            </a:pPr>
            <a:r>
              <a:rPr lang="fr-BE"/>
              <a:t> Prof. Ch. Hanzen- Waiting period reproduction pathologies </a:t>
            </a:r>
            <a:endParaRPr lang="fr-FR"/>
          </a:p>
        </p:txBody>
      </p:sp>
      <p:sp>
        <p:nvSpPr>
          <p:cNvPr id="11" name="Espace réservé du numéro de diapositive 2"/>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0D00217-0749-4EE2-9884-E3973B5C4D2C}" type="slidenum">
              <a:rPr lang="fr-FR" altLang="tr-TR" sz="1400">
                <a:solidFill>
                  <a:srgbClr val="A50021"/>
                </a:solidFill>
                <a:latin typeface="Arial Narrow" panose="020B0606020202030204" pitchFamily="34" charset="0"/>
              </a:rPr>
              <a:pPr/>
              <a:t>52</a:t>
            </a:fld>
            <a:endParaRPr lang="fr-FR" altLang="tr-TR" sz="1400">
              <a:solidFill>
                <a:srgbClr val="A50021"/>
              </a:solidFill>
              <a:latin typeface="Arial Narrow" panose="020B0606020202030204" pitchFamily="34" charset="0"/>
            </a:endParaRPr>
          </a:p>
        </p:txBody>
      </p:sp>
      <p:sp>
        <p:nvSpPr>
          <p:cNvPr id="60420" name="Rectangle 4"/>
          <p:cNvSpPr>
            <a:spLocks noGrp="1" noChangeArrowheads="1"/>
          </p:cNvSpPr>
          <p:nvPr>
            <p:ph type="title" idx="4294967295"/>
          </p:nvPr>
        </p:nvSpPr>
        <p:spPr>
          <a:xfrm>
            <a:off x="900113" y="333375"/>
            <a:ext cx="5976937" cy="865188"/>
          </a:xfrm>
          <a:solidFill>
            <a:srgbClr val="000066"/>
          </a:solidFill>
        </p:spPr>
        <p:txBody>
          <a:bodyPr/>
          <a:lstStyle/>
          <a:p>
            <a:r>
              <a:rPr lang="fr-BE" altLang="tr-TR" sz="2800" smtClean="0"/>
              <a:t>(Sheldon et al. Biol Reprod 2009, 981,1025)</a:t>
            </a:r>
            <a:endParaRPr lang="fr-FR" altLang="tr-TR" sz="2800" smtClean="0"/>
          </a:p>
        </p:txBody>
      </p:sp>
      <p:pic>
        <p:nvPicPr>
          <p:cNvPr id="60421" name="Picture 5" descr="Endometrite fréquence Sheldon 200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484313"/>
            <a:ext cx="7200900" cy="498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1558" name="Text Box 6"/>
          <p:cNvSpPr txBox="1">
            <a:spLocks noChangeArrowheads="1"/>
          </p:cNvSpPr>
          <p:nvPr/>
        </p:nvSpPr>
        <p:spPr bwMode="auto">
          <a:xfrm>
            <a:off x="250825" y="5084763"/>
            <a:ext cx="1323975" cy="466725"/>
          </a:xfrm>
          <a:prstGeom prst="rect">
            <a:avLst/>
          </a:prstGeom>
          <a:noFill/>
          <a:ln w="9525">
            <a:solidFill>
              <a:schemeClr val="bg1"/>
            </a:solidFill>
            <a:miter lim="800000"/>
            <a:headEnd/>
            <a:tailEnd/>
          </a:ln>
          <a:effectLst>
            <a:prstShdw prst="shdw17" dist="17961" dir="2700000">
              <a:schemeClr val="bg1">
                <a:gamma/>
                <a:shade val="60000"/>
                <a:invGamma/>
              </a:schemeClr>
            </a:prstShdw>
          </a:effectLst>
        </p:spPr>
        <p:txBody>
          <a:bodyPr wrap="none">
            <a:spAutoFit/>
          </a:bodyPr>
          <a:lstStyle/>
          <a:p>
            <a:pPr>
              <a:defRPr/>
            </a:pPr>
            <a:r>
              <a:rPr lang="fr-BE">
                <a:solidFill>
                  <a:schemeClr val="accent2"/>
                </a:solidFill>
                <a:latin typeface="Arial Narrow" pitchFamily="34" charset="0"/>
              </a:rPr>
              <a:t>18 à 21 %</a:t>
            </a:r>
            <a:endParaRPr lang="fr-FR">
              <a:solidFill>
                <a:schemeClr val="accent2"/>
              </a:solidFill>
              <a:latin typeface="Arial Narrow" pitchFamily="34" charset="0"/>
            </a:endParaRPr>
          </a:p>
        </p:txBody>
      </p:sp>
      <p:sp>
        <p:nvSpPr>
          <p:cNvPr id="151559" name="Text Box 7"/>
          <p:cNvSpPr txBox="1">
            <a:spLocks noChangeArrowheads="1"/>
          </p:cNvSpPr>
          <p:nvPr/>
        </p:nvSpPr>
        <p:spPr bwMode="auto">
          <a:xfrm>
            <a:off x="5724525" y="6165850"/>
            <a:ext cx="1323975" cy="466725"/>
          </a:xfrm>
          <a:prstGeom prst="rect">
            <a:avLst/>
          </a:prstGeom>
          <a:noFill/>
          <a:ln w="9525">
            <a:solidFill>
              <a:schemeClr val="bg1"/>
            </a:solidFill>
            <a:miter lim="800000"/>
            <a:headEnd/>
            <a:tailEnd/>
          </a:ln>
          <a:effectLst>
            <a:prstShdw prst="shdw17" dist="17961" dir="2700000">
              <a:schemeClr val="bg1">
                <a:gamma/>
                <a:shade val="60000"/>
                <a:invGamma/>
              </a:schemeClr>
            </a:prstShdw>
          </a:effectLst>
        </p:spPr>
        <p:txBody>
          <a:bodyPr wrap="none">
            <a:spAutoFit/>
          </a:bodyPr>
          <a:lstStyle/>
          <a:p>
            <a:pPr>
              <a:defRPr/>
            </a:pPr>
            <a:r>
              <a:rPr lang="fr-BE">
                <a:solidFill>
                  <a:schemeClr val="accent2"/>
                </a:solidFill>
                <a:latin typeface="Arial Narrow" pitchFamily="34" charset="0"/>
              </a:rPr>
              <a:t>15 à 20 %</a:t>
            </a:r>
            <a:endParaRPr lang="fr-FR">
              <a:solidFill>
                <a:schemeClr val="accent2"/>
              </a:solidFill>
              <a:latin typeface="Arial Narrow" pitchFamily="34" charset="0"/>
            </a:endParaRPr>
          </a:p>
        </p:txBody>
      </p:sp>
      <p:sp>
        <p:nvSpPr>
          <p:cNvPr id="151560" name="Text Box 8"/>
          <p:cNvSpPr txBox="1">
            <a:spLocks noChangeArrowheads="1"/>
          </p:cNvSpPr>
          <p:nvPr/>
        </p:nvSpPr>
        <p:spPr bwMode="auto">
          <a:xfrm>
            <a:off x="2339975" y="3357563"/>
            <a:ext cx="863600" cy="466725"/>
          </a:xfrm>
          <a:prstGeom prst="rect">
            <a:avLst/>
          </a:prstGeom>
          <a:noFill/>
          <a:ln w="9525">
            <a:solidFill>
              <a:schemeClr val="bg1"/>
            </a:solidFill>
            <a:miter lim="800000"/>
            <a:headEnd/>
            <a:tailEnd/>
          </a:ln>
          <a:effectLst>
            <a:prstShdw prst="shdw17" dist="17961" dir="2700000">
              <a:schemeClr val="bg1">
                <a:gamma/>
                <a:shade val="60000"/>
                <a:invGamma/>
              </a:schemeClr>
            </a:prstShdw>
          </a:effectLst>
        </p:spPr>
        <p:txBody>
          <a:bodyPr>
            <a:spAutoFit/>
          </a:bodyPr>
          <a:lstStyle/>
          <a:p>
            <a:pPr>
              <a:defRPr/>
            </a:pPr>
            <a:r>
              <a:rPr lang="fr-BE">
                <a:solidFill>
                  <a:schemeClr val="accent2"/>
                </a:solidFill>
                <a:latin typeface="Arial Narrow" pitchFamily="34" charset="0"/>
              </a:rPr>
              <a:t>30 %</a:t>
            </a:r>
            <a:endParaRPr lang="fr-FR">
              <a:solidFill>
                <a:schemeClr val="accent2"/>
              </a:solidFill>
              <a:latin typeface="Arial Narrow" pitchFamily="34" charset="0"/>
            </a:endParaRPr>
          </a:p>
        </p:txBody>
      </p:sp>
      <p:sp>
        <p:nvSpPr>
          <p:cNvPr id="151561" name="Line 9"/>
          <p:cNvSpPr>
            <a:spLocks noChangeShapeType="1"/>
          </p:cNvSpPr>
          <p:nvPr/>
        </p:nvSpPr>
        <p:spPr bwMode="auto">
          <a:xfrm>
            <a:off x="6300788" y="5589588"/>
            <a:ext cx="0" cy="503237"/>
          </a:xfrm>
          <a:prstGeom prst="line">
            <a:avLst/>
          </a:prstGeom>
          <a:noFill/>
          <a:ln w="3175">
            <a:solidFill>
              <a:schemeClr val="bg1"/>
            </a:solidFill>
            <a:round/>
            <a:headEnd/>
            <a:tailEnd type="triangle" w="med" len="med"/>
          </a:ln>
          <a:effectLst>
            <a:prstShdw prst="shdw17" dist="17961" dir="2700000">
              <a:schemeClr val="bg1">
                <a:gamma/>
                <a:shade val="60000"/>
                <a:invGamma/>
              </a:schemeClr>
            </a:prstShdw>
          </a:effectLst>
        </p:spPr>
        <p:txBody>
          <a:bodyPr/>
          <a:lstStyle/>
          <a:p>
            <a:pPr>
              <a:defRPr/>
            </a:pPr>
            <a:endParaRPr lang="en-US"/>
          </a:p>
        </p:txBody>
      </p:sp>
      <p:sp>
        <p:nvSpPr>
          <p:cNvPr id="151562" name="Line 10"/>
          <p:cNvSpPr>
            <a:spLocks noChangeShapeType="1"/>
          </p:cNvSpPr>
          <p:nvPr/>
        </p:nvSpPr>
        <p:spPr bwMode="auto">
          <a:xfrm flipH="1">
            <a:off x="1547813" y="5300663"/>
            <a:ext cx="576262" cy="0"/>
          </a:xfrm>
          <a:prstGeom prst="line">
            <a:avLst/>
          </a:prstGeom>
          <a:noFill/>
          <a:ln w="3175">
            <a:solidFill>
              <a:schemeClr val="bg1"/>
            </a:solidFill>
            <a:round/>
            <a:headEnd/>
            <a:tailEnd type="triangle" w="med" len="med"/>
          </a:ln>
          <a:effectLst>
            <a:prstShdw prst="shdw17" dist="17961" dir="2700000">
              <a:schemeClr val="bg1">
                <a:gamma/>
                <a:shade val="60000"/>
                <a:invGamma/>
              </a:schemeClr>
            </a:prstShdw>
          </a:effectLst>
        </p:spPr>
        <p:txBody>
          <a:bodyPr/>
          <a:lstStyle/>
          <a:p>
            <a:pPr>
              <a:defRPr/>
            </a:pPr>
            <a:endParaRPr lang="en-US"/>
          </a:p>
        </p:txBody>
      </p:sp>
      <p:sp>
        <p:nvSpPr>
          <p:cNvPr id="151563" name="Line 11"/>
          <p:cNvSpPr>
            <a:spLocks noChangeShapeType="1"/>
          </p:cNvSpPr>
          <p:nvPr/>
        </p:nvSpPr>
        <p:spPr bwMode="auto">
          <a:xfrm flipH="1" flipV="1">
            <a:off x="3276600" y="3860800"/>
            <a:ext cx="574675" cy="288925"/>
          </a:xfrm>
          <a:prstGeom prst="line">
            <a:avLst/>
          </a:prstGeom>
          <a:noFill/>
          <a:ln w="9525">
            <a:solidFill>
              <a:schemeClr val="bg1"/>
            </a:solidFill>
            <a:round/>
            <a:headEnd/>
            <a:tailEnd type="triangle" w="med" len="med"/>
          </a:ln>
          <a:effectLst>
            <a:prstShdw prst="shdw17" dist="17961" dir="2700000">
              <a:schemeClr val="bg1">
                <a:gamma/>
                <a:shade val="60000"/>
                <a:invGamma/>
              </a:schemeClr>
            </a:prstShdw>
          </a:effectLst>
        </p:spPr>
        <p:txBody>
          <a:bodyPr/>
          <a:lstStyle/>
          <a:p>
            <a:pPr>
              <a:defRPr/>
            </a:pPr>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4"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6FDB460-AF09-4F31-83A4-0642A11CFFB1}" type="slidenum">
              <a:rPr lang="fr-FR" altLang="tr-TR" sz="1400">
                <a:solidFill>
                  <a:srgbClr val="A50021"/>
                </a:solidFill>
                <a:latin typeface="Arial Narrow" panose="020B0606020202030204" pitchFamily="34" charset="0"/>
              </a:rPr>
              <a:pPr/>
              <a:t>53</a:t>
            </a:fld>
            <a:endParaRPr lang="fr-FR" altLang="tr-TR" sz="1400">
              <a:solidFill>
                <a:srgbClr val="A50021"/>
              </a:solidFill>
              <a:latin typeface="Arial Narrow" panose="020B0606020202030204" pitchFamily="34" charset="0"/>
            </a:endParaRPr>
          </a:p>
        </p:txBody>
      </p:sp>
      <p:sp>
        <p:nvSpPr>
          <p:cNvPr id="61444" name="Rectangle 2"/>
          <p:cNvSpPr>
            <a:spLocks noGrp="1" noChangeArrowheads="1"/>
          </p:cNvSpPr>
          <p:nvPr>
            <p:ph type="title"/>
          </p:nvPr>
        </p:nvSpPr>
        <p:spPr>
          <a:xfrm>
            <a:off x="395288" y="2420938"/>
            <a:ext cx="4824412" cy="1152525"/>
          </a:xfrm>
          <a:solidFill>
            <a:schemeClr val="tx1"/>
          </a:solidFill>
          <a:ln>
            <a:solidFill>
              <a:schemeClr val="tx1"/>
            </a:solidFill>
            <a:miter lim="800000"/>
            <a:headEnd/>
            <a:tailEnd/>
          </a:ln>
        </p:spPr>
        <p:txBody>
          <a:bodyPr/>
          <a:lstStyle/>
          <a:p>
            <a:r>
              <a:rPr lang="fr-BE" altLang="tr-TR" sz="6000" smtClean="0">
                <a:solidFill>
                  <a:srgbClr val="000066"/>
                </a:solidFill>
              </a:rPr>
              <a:t>Etiology</a:t>
            </a:r>
            <a:endParaRPr lang="fr-FR" altLang="tr-TR" sz="6000" smtClean="0">
              <a:solidFill>
                <a:srgbClr val="000066"/>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12"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AD178EAA-EE88-4992-A2B4-67A247921F81}" type="slidenum">
              <a:rPr lang="fr-FR" altLang="tr-TR" sz="1400">
                <a:solidFill>
                  <a:srgbClr val="A50021"/>
                </a:solidFill>
                <a:latin typeface="Arial Narrow" panose="020B0606020202030204" pitchFamily="34" charset="0"/>
              </a:rPr>
              <a:pPr/>
              <a:t>54</a:t>
            </a:fld>
            <a:endParaRPr lang="fr-FR" altLang="tr-TR" sz="1400">
              <a:solidFill>
                <a:srgbClr val="A50021"/>
              </a:solidFill>
              <a:latin typeface="Arial Narrow" panose="020B0606020202030204" pitchFamily="34" charset="0"/>
            </a:endParaRPr>
          </a:p>
        </p:txBody>
      </p:sp>
      <p:pic>
        <p:nvPicPr>
          <p:cNvPr id="62468" name="Picture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1628775"/>
            <a:ext cx="1871663" cy="187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9" name="Rectangle 3"/>
          <p:cNvSpPr>
            <a:spLocks noGrp="1" noChangeArrowheads="1"/>
          </p:cNvSpPr>
          <p:nvPr>
            <p:ph type="title"/>
          </p:nvPr>
        </p:nvSpPr>
        <p:spPr>
          <a:ln>
            <a:solidFill>
              <a:schemeClr val="tx1"/>
            </a:solidFill>
            <a:miter lim="800000"/>
            <a:headEnd/>
            <a:tailEnd/>
          </a:ln>
        </p:spPr>
        <p:txBody>
          <a:bodyPr/>
          <a:lstStyle/>
          <a:p>
            <a:r>
              <a:rPr lang="fr-FR" altLang="tr-TR" smtClean="0"/>
              <a:t>    Etio-pathogeny of uterine infections</a:t>
            </a:r>
            <a:endParaRPr lang="fr-FR" altLang="tr-TR" sz="1700" smtClean="0"/>
          </a:p>
        </p:txBody>
      </p:sp>
      <p:sp>
        <p:nvSpPr>
          <p:cNvPr id="1003525" name="Rectangle 5"/>
          <p:cNvSpPr>
            <a:spLocks noChangeArrowheads="1"/>
          </p:cNvSpPr>
          <p:nvPr/>
        </p:nvSpPr>
        <p:spPr bwMode="auto">
          <a:xfrm>
            <a:off x="6227763" y="2060575"/>
            <a:ext cx="2663825" cy="1565275"/>
          </a:xfrm>
          <a:prstGeom prst="rect">
            <a:avLst/>
          </a:prstGeom>
          <a:solidFill>
            <a:srgbClr val="000066"/>
          </a:solidFill>
          <a:ln w="12700">
            <a:solidFill>
              <a:schemeClr val="tx1"/>
            </a:solidFill>
            <a:miter lim="800000"/>
            <a:headEnd/>
            <a:tailEnd/>
          </a:ln>
        </p:spPr>
        <p:txBody>
          <a:bodyPr lIns="92075" tIns="46038" rIns="92075" bIns="460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tr-TR">
                <a:solidFill>
                  <a:srgbClr val="FF3399"/>
                </a:solidFill>
                <a:latin typeface="Arial Narrow" panose="020B0606020202030204" pitchFamily="34" charset="0"/>
              </a:rPr>
              <a:t>Determing factors</a:t>
            </a:r>
          </a:p>
          <a:p>
            <a:r>
              <a:rPr lang="fr-FR" altLang="tr-TR">
                <a:latin typeface="Arial Narrow" panose="020B0606020202030204" pitchFamily="34" charset="0"/>
              </a:rPr>
              <a:t>Bacteria</a:t>
            </a:r>
          </a:p>
          <a:p>
            <a:r>
              <a:rPr lang="fr-FR" altLang="tr-TR">
                <a:latin typeface="Arial Narrow" panose="020B0606020202030204" pitchFamily="34" charset="0"/>
              </a:rPr>
              <a:t>Gram - : &lt; 7 days PP</a:t>
            </a:r>
          </a:p>
          <a:p>
            <a:r>
              <a:rPr lang="fr-FR" altLang="tr-TR">
                <a:latin typeface="Arial Narrow" panose="020B0606020202030204" pitchFamily="34" charset="0"/>
              </a:rPr>
              <a:t>Gram + : &gt; 7 days PP </a:t>
            </a:r>
          </a:p>
        </p:txBody>
      </p:sp>
      <p:sp>
        <p:nvSpPr>
          <p:cNvPr id="1003526" name="Rectangle 6"/>
          <p:cNvSpPr>
            <a:spLocks noChangeArrowheads="1"/>
          </p:cNvSpPr>
          <p:nvPr/>
        </p:nvSpPr>
        <p:spPr bwMode="auto">
          <a:xfrm>
            <a:off x="5940425" y="4005263"/>
            <a:ext cx="2951163" cy="1200150"/>
          </a:xfrm>
          <a:prstGeom prst="rect">
            <a:avLst/>
          </a:prstGeom>
          <a:solidFill>
            <a:srgbClr val="000066"/>
          </a:solidFill>
          <a:ln w="12700">
            <a:solidFill>
              <a:schemeClr val="tx1"/>
            </a:solidFill>
            <a:miter lim="800000"/>
            <a:headEnd/>
            <a:tailEnd/>
          </a:ln>
        </p:spPr>
        <p:txBody>
          <a:bodyPr lIns="92075" tIns="46038" rIns="92075" bIns="460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tr-TR">
                <a:solidFill>
                  <a:srgbClr val="FF3399"/>
                </a:solidFill>
                <a:latin typeface="Arial Narrow" panose="020B0606020202030204" pitchFamily="34" charset="0"/>
              </a:rPr>
              <a:t>Predisposing factors</a:t>
            </a:r>
          </a:p>
          <a:p>
            <a:r>
              <a:rPr lang="fr-FR" altLang="tr-TR">
                <a:latin typeface="Arial Narrow" panose="020B0606020202030204" pitchFamily="34" charset="0"/>
              </a:rPr>
              <a:t>NL, season, dystocia</a:t>
            </a:r>
          </a:p>
          <a:p>
            <a:r>
              <a:rPr lang="fr-FR" altLang="tr-TR">
                <a:latin typeface="Arial Narrow" panose="020B0606020202030204" pitchFamily="34" charset="0"/>
              </a:rPr>
              <a:t>PR, nutrition …</a:t>
            </a:r>
          </a:p>
        </p:txBody>
      </p:sp>
      <p:sp>
        <p:nvSpPr>
          <p:cNvPr id="1003527" name="Rectangle 7"/>
          <p:cNvSpPr>
            <a:spLocks noChangeArrowheads="1"/>
          </p:cNvSpPr>
          <p:nvPr/>
        </p:nvSpPr>
        <p:spPr bwMode="auto">
          <a:xfrm>
            <a:off x="179388" y="3789363"/>
            <a:ext cx="5184775" cy="2295525"/>
          </a:xfrm>
          <a:prstGeom prst="rect">
            <a:avLst/>
          </a:prstGeom>
          <a:solidFill>
            <a:srgbClr val="000066"/>
          </a:solidFill>
          <a:ln w="12700">
            <a:solidFill>
              <a:schemeClr val="tx1"/>
            </a:solidFill>
            <a:miter lim="800000"/>
            <a:headEnd/>
            <a:tailEnd/>
          </a:ln>
        </p:spPr>
        <p:txBody>
          <a:bodyPr lIns="92075" tIns="46038" rIns="92075" bIns="460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tr-TR">
                <a:solidFill>
                  <a:srgbClr val="FF3399"/>
                </a:solidFill>
                <a:latin typeface="Arial Narrow" panose="020B0606020202030204" pitchFamily="34" charset="0"/>
              </a:rPr>
              <a:t>Defense mechanisms</a:t>
            </a:r>
          </a:p>
          <a:p>
            <a:r>
              <a:rPr lang="fr-FR" altLang="tr-TR">
                <a:latin typeface="Arial Narrow" panose="020B0606020202030204" pitchFamily="34" charset="0"/>
              </a:rPr>
              <a:t>Cellular : </a:t>
            </a:r>
          </a:p>
          <a:p>
            <a:r>
              <a:rPr lang="fr-FR" altLang="tr-TR">
                <a:latin typeface="Arial Narrow" panose="020B0606020202030204" pitchFamily="34" charset="0"/>
              </a:rPr>
              <a:t>	phagocytose (neutrophiles), 	lymphocytes (immunology)</a:t>
            </a:r>
          </a:p>
          <a:p>
            <a:r>
              <a:rPr lang="fr-FR" altLang="tr-TR">
                <a:latin typeface="Arial Narrow" panose="020B0606020202030204" pitchFamily="34" charset="0"/>
              </a:rPr>
              <a:t>Hormonal : oestrogens, PGF</a:t>
            </a:r>
          </a:p>
          <a:p>
            <a:r>
              <a:rPr lang="fr-FR" altLang="tr-TR">
                <a:latin typeface="Arial Narrow" panose="020B0606020202030204" pitchFamily="34" charset="0"/>
              </a:rPr>
              <a:t>Mecanical : uterine contractions</a:t>
            </a:r>
          </a:p>
        </p:txBody>
      </p:sp>
      <p:sp>
        <p:nvSpPr>
          <p:cNvPr id="62473" name="Line 8"/>
          <p:cNvSpPr>
            <a:spLocks noChangeShapeType="1"/>
          </p:cNvSpPr>
          <p:nvPr/>
        </p:nvSpPr>
        <p:spPr bwMode="auto">
          <a:xfrm flipH="1">
            <a:off x="1908175" y="2708275"/>
            <a:ext cx="1295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2474" name="Line 9"/>
          <p:cNvSpPr>
            <a:spLocks noChangeShapeType="1"/>
          </p:cNvSpPr>
          <p:nvPr/>
        </p:nvSpPr>
        <p:spPr bwMode="auto">
          <a:xfrm>
            <a:off x="1908175" y="2708275"/>
            <a:ext cx="0" cy="13684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2475" name="Line 10"/>
          <p:cNvSpPr>
            <a:spLocks noChangeShapeType="1"/>
          </p:cNvSpPr>
          <p:nvPr/>
        </p:nvSpPr>
        <p:spPr bwMode="auto">
          <a:xfrm>
            <a:off x="5364163" y="2997200"/>
            <a:ext cx="8636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2476" name="Line 11"/>
          <p:cNvSpPr>
            <a:spLocks noChangeShapeType="1"/>
          </p:cNvSpPr>
          <p:nvPr/>
        </p:nvSpPr>
        <p:spPr bwMode="auto">
          <a:xfrm>
            <a:off x="5148263" y="3357563"/>
            <a:ext cx="792162" cy="6477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0352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0352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035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25" grpId="0" animBg="1"/>
      <p:bldP spid="1003526" grpId="0" animBg="1"/>
      <p:bldP spid="100352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B951A92-86F1-40F2-A652-2320ADED70D8}" type="slidenum">
              <a:rPr lang="fr-FR" altLang="tr-TR" sz="1400">
                <a:solidFill>
                  <a:srgbClr val="A50021"/>
                </a:solidFill>
                <a:latin typeface="Arial Narrow" panose="020B0606020202030204" pitchFamily="34" charset="0"/>
              </a:rPr>
              <a:pPr/>
              <a:t>55</a:t>
            </a:fld>
            <a:endParaRPr lang="fr-FR" altLang="tr-TR" sz="1400">
              <a:solidFill>
                <a:srgbClr val="A50021"/>
              </a:solidFill>
              <a:latin typeface="Arial Narrow" panose="020B0606020202030204" pitchFamily="34" charset="0"/>
            </a:endParaRPr>
          </a:p>
        </p:txBody>
      </p:sp>
      <p:sp>
        <p:nvSpPr>
          <p:cNvPr id="63492" name="Rectangle 2"/>
          <p:cNvSpPr>
            <a:spLocks noGrp="1" noChangeArrowheads="1"/>
          </p:cNvSpPr>
          <p:nvPr>
            <p:ph type="title"/>
          </p:nvPr>
        </p:nvSpPr>
        <p:spPr/>
        <p:txBody>
          <a:bodyPr/>
          <a:lstStyle/>
          <a:p>
            <a:r>
              <a:rPr lang="fr-BE" altLang="tr-TR" sz="2600" smtClean="0"/>
              <a:t>Main bacteria isolated in endométritis (Louis et Dohmen 1994)</a:t>
            </a:r>
            <a:endParaRPr lang="fr-FR" altLang="tr-TR" sz="2600" smtClean="0"/>
          </a:p>
        </p:txBody>
      </p:sp>
      <p:pic>
        <p:nvPicPr>
          <p:cNvPr id="63493" name="Picture 3" descr="Métrite bactério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550" y="981075"/>
            <a:ext cx="7056438" cy="514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pied de page 1"/>
          <p:cNvSpPr>
            <a:spLocks noGrp="1"/>
          </p:cNvSpPr>
          <p:nvPr>
            <p:ph type="ftr" sz="quarter" idx="10"/>
          </p:nvPr>
        </p:nvSpPr>
        <p:spPr/>
        <p:txBody>
          <a:bodyPr/>
          <a:lstStyle/>
          <a:p>
            <a:pPr>
              <a:defRPr/>
            </a:pPr>
            <a:r>
              <a:rPr lang="fr-BE"/>
              <a:t> Prof. Ch. Hanzen- Waiting period reproduction pathologies </a:t>
            </a:r>
            <a:endParaRPr lang="fr-FR"/>
          </a:p>
        </p:txBody>
      </p:sp>
      <p:sp>
        <p:nvSpPr>
          <p:cNvPr id="7" name="Espace réservé du numéro de diapositive 2"/>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982601E0-3892-4227-AA28-C415C29E619C}" type="slidenum">
              <a:rPr lang="fr-FR" altLang="tr-TR" sz="1400">
                <a:solidFill>
                  <a:srgbClr val="A50021"/>
                </a:solidFill>
                <a:latin typeface="Arial Narrow" panose="020B0606020202030204" pitchFamily="34" charset="0"/>
              </a:rPr>
              <a:pPr/>
              <a:t>56</a:t>
            </a:fld>
            <a:endParaRPr lang="fr-FR" altLang="tr-TR" sz="1400">
              <a:solidFill>
                <a:srgbClr val="A50021"/>
              </a:solidFill>
              <a:latin typeface="Arial Narrow" panose="020B0606020202030204" pitchFamily="34" charset="0"/>
            </a:endParaRPr>
          </a:p>
        </p:txBody>
      </p:sp>
      <p:sp>
        <p:nvSpPr>
          <p:cNvPr id="5" name="Espace réservé du numéro de diapositive 4"/>
          <p:cNvSpPr txBox="1">
            <a:spLocks noGrp="1"/>
          </p:cNvSpPr>
          <p:nvPr/>
        </p:nvSpPr>
        <p:spPr bwMode="auto">
          <a:xfrm>
            <a:off x="6804025" y="6381750"/>
            <a:ext cx="2133600" cy="476250"/>
          </a:xfrm>
          <a:prstGeom prst="rect">
            <a:avLst/>
          </a:prstGeom>
          <a:noFill/>
          <a:ln>
            <a:miter lim="800000"/>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fld id="{47F5C2A4-A5F5-4389-89A5-4431613A81E7}" type="slidenum">
              <a:rPr lang="fr-FR" altLang="tr-TR" sz="1400" b="1">
                <a:solidFill>
                  <a:srgbClr val="A50021"/>
                </a:solidFill>
                <a:latin typeface="Arial Narrow" panose="020B0606020202030204" pitchFamily="34" charset="0"/>
              </a:rPr>
              <a:pPr algn="r"/>
              <a:t>56</a:t>
            </a:fld>
            <a:endParaRPr lang="fr-FR" altLang="tr-TR" sz="1400" b="1">
              <a:solidFill>
                <a:srgbClr val="A50021"/>
              </a:solidFill>
              <a:latin typeface="Arial Narrow" panose="020B0606020202030204" pitchFamily="34" charset="0"/>
            </a:endParaRPr>
          </a:p>
        </p:txBody>
      </p:sp>
      <p:sp>
        <p:nvSpPr>
          <p:cNvPr id="64517" name="Rectangle 2"/>
          <p:cNvSpPr>
            <a:spLocks noGrp="1" noChangeArrowheads="1"/>
          </p:cNvSpPr>
          <p:nvPr>
            <p:ph type="title" idx="4294967295"/>
          </p:nvPr>
        </p:nvSpPr>
        <p:spPr>
          <a:solidFill>
            <a:schemeClr val="tx1"/>
          </a:solidFill>
          <a:ln>
            <a:solidFill>
              <a:schemeClr val="tx2"/>
            </a:solidFill>
            <a:miter lim="800000"/>
            <a:headEnd/>
            <a:tailEnd/>
          </a:ln>
        </p:spPr>
        <p:txBody>
          <a:bodyPr/>
          <a:lstStyle/>
          <a:p>
            <a:r>
              <a:rPr lang="fr-BE" altLang="tr-TR" smtClean="0">
                <a:solidFill>
                  <a:srgbClr val="000066"/>
                </a:solidFill>
              </a:rPr>
              <a:t>Economical consequences of uterine infections</a:t>
            </a:r>
            <a:endParaRPr lang="fr-FR" altLang="tr-TR" smtClean="0">
              <a:solidFill>
                <a:srgbClr val="000066"/>
              </a:solidFill>
            </a:endParaRPr>
          </a:p>
        </p:txBody>
      </p:sp>
      <p:sp>
        <p:nvSpPr>
          <p:cNvPr id="64518" name="Rectangle 3"/>
          <p:cNvSpPr>
            <a:spLocks noGrp="1" noChangeArrowheads="1"/>
          </p:cNvSpPr>
          <p:nvPr>
            <p:ph type="body" idx="4294967295"/>
          </p:nvPr>
        </p:nvSpPr>
        <p:spPr>
          <a:xfrm>
            <a:off x="323850" y="1628775"/>
            <a:ext cx="8424863" cy="4465638"/>
          </a:xfrm>
        </p:spPr>
        <p:txBody>
          <a:bodyPr/>
          <a:lstStyle/>
          <a:p>
            <a:r>
              <a:rPr lang="fr-BE" altLang="tr-TR" smtClean="0"/>
              <a:t>Drillich et al. JDS 2001 84,2010-2017</a:t>
            </a:r>
          </a:p>
          <a:p>
            <a:pPr lvl="1"/>
            <a:r>
              <a:rPr lang="fr-BE" altLang="tr-TR" smtClean="0"/>
              <a:t>By case :  292 Euros</a:t>
            </a:r>
          </a:p>
          <a:p>
            <a:r>
              <a:rPr lang="fr-BE" altLang="tr-TR" smtClean="0"/>
              <a:t>At european level</a:t>
            </a:r>
          </a:p>
          <a:p>
            <a:pPr lvl="1"/>
            <a:r>
              <a:rPr lang="fr-BE" altLang="tr-TR" smtClean="0"/>
              <a:t>24.146.000 dairy cows (Ataide Dias et al. </a:t>
            </a:r>
            <a:r>
              <a:rPr lang="fr-BE" altLang="tr-TR" smtClean="0">
                <a:solidFill>
                  <a:srgbClr val="990000"/>
                </a:solidFill>
                <a:hlinkClick r:id="rId2"/>
              </a:rPr>
              <a:t>www.eds-destatis.de</a:t>
            </a:r>
            <a:r>
              <a:rPr lang="fr-BE" altLang="tr-TR" smtClean="0"/>
              <a:t> )</a:t>
            </a:r>
          </a:p>
          <a:p>
            <a:pPr lvl="1"/>
            <a:r>
              <a:rPr lang="fr-BE" altLang="tr-TR" smtClean="0"/>
              <a:t>1,4 billion d’Euros (Sheldon et al. Biol Reprod 2009,81,1025-1032)</a:t>
            </a:r>
          </a:p>
          <a:p>
            <a:r>
              <a:rPr lang="fr-BE" altLang="tr-TR" smtClean="0"/>
              <a:t>At american (USA) level </a:t>
            </a:r>
          </a:p>
          <a:p>
            <a:pPr lvl="1"/>
            <a:r>
              <a:rPr lang="fr-BE" altLang="tr-TR" smtClean="0"/>
              <a:t>8.495.000 dairy cows (</a:t>
            </a:r>
            <a:r>
              <a:rPr lang="fr-BE" altLang="tr-TR" smtClean="0">
                <a:hlinkClick r:id="rId3"/>
              </a:rPr>
              <a:t>www.ers.usda.gov/publications</a:t>
            </a:r>
            <a:r>
              <a:rPr lang="fr-BE" altLang="tr-TR" smtClean="0"/>
              <a:t> )</a:t>
            </a:r>
          </a:p>
          <a:p>
            <a:pPr lvl="1"/>
            <a:r>
              <a:rPr lang="fr-BE" altLang="tr-TR" smtClean="0"/>
              <a:t>650 billions dollars (Sheldon et al. Biol Reprod 2009,81,1025-1032)</a:t>
            </a:r>
          </a:p>
          <a:p>
            <a:pPr lvl="1">
              <a:buFont typeface="Wingdings" panose="05000000000000000000" pitchFamily="2" charset="2"/>
              <a:buNone/>
            </a:pPr>
            <a:endParaRPr lang="fr-BE" altLang="tr-TR" smtClean="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4"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AC1662FF-7BDF-4497-B524-667573874814}" type="slidenum">
              <a:rPr lang="fr-FR" altLang="tr-TR" sz="1400">
                <a:solidFill>
                  <a:srgbClr val="A50021"/>
                </a:solidFill>
                <a:latin typeface="Arial Narrow" panose="020B0606020202030204" pitchFamily="34" charset="0"/>
              </a:rPr>
              <a:pPr/>
              <a:t>57</a:t>
            </a:fld>
            <a:endParaRPr lang="fr-FR" altLang="tr-TR" sz="1400">
              <a:solidFill>
                <a:srgbClr val="A50021"/>
              </a:solidFill>
              <a:latin typeface="Arial Narrow" panose="020B0606020202030204" pitchFamily="34" charset="0"/>
            </a:endParaRPr>
          </a:p>
        </p:txBody>
      </p:sp>
      <p:sp>
        <p:nvSpPr>
          <p:cNvPr id="65540" name="Rectangle 2"/>
          <p:cNvSpPr>
            <a:spLocks noGrp="1" noChangeArrowheads="1"/>
          </p:cNvSpPr>
          <p:nvPr>
            <p:ph type="title"/>
          </p:nvPr>
        </p:nvSpPr>
        <p:spPr>
          <a:xfrm>
            <a:off x="395288" y="2420938"/>
            <a:ext cx="3671887" cy="1295400"/>
          </a:xfrm>
          <a:solidFill>
            <a:schemeClr val="tx1"/>
          </a:solidFill>
        </p:spPr>
        <p:txBody>
          <a:bodyPr/>
          <a:lstStyle/>
          <a:p>
            <a:r>
              <a:rPr lang="fr-BE" altLang="tr-TR" sz="5000" smtClean="0">
                <a:solidFill>
                  <a:srgbClr val="000066"/>
                </a:solidFill>
              </a:rPr>
              <a:t>Treatments</a:t>
            </a:r>
            <a:endParaRPr lang="fr-FR" altLang="tr-TR" sz="5000" smtClean="0">
              <a:solidFill>
                <a:srgbClr val="000066"/>
              </a:solidFill>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A49A7CDE-F4A8-4C35-8FD6-CE0F1578D335}" type="slidenum">
              <a:rPr lang="fr-FR" altLang="tr-TR" sz="1400">
                <a:solidFill>
                  <a:srgbClr val="A50021"/>
                </a:solidFill>
                <a:latin typeface="Arial Narrow" panose="020B0606020202030204" pitchFamily="34" charset="0"/>
              </a:rPr>
              <a:pPr/>
              <a:t>58</a:t>
            </a:fld>
            <a:endParaRPr lang="fr-FR" altLang="tr-TR" sz="1400">
              <a:solidFill>
                <a:srgbClr val="A50021"/>
              </a:solidFill>
              <a:latin typeface="Arial Narrow" panose="020B0606020202030204" pitchFamily="34" charset="0"/>
            </a:endParaRPr>
          </a:p>
        </p:txBody>
      </p:sp>
      <p:sp>
        <p:nvSpPr>
          <p:cNvPr id="66564" name="Rectangle 2"/>
          <p:cNvSpPr>
            <a:spLocks noGrp="1" noChangeArrowheads="1"/>
          </p:cNvSpPr>
          <p:nvPr>
            <p:ph type="title"/>
          </p:nvPr>
        </p:nvSpPr>
        <p:spPr/>
        <p:txBody>
          <a:bodyPr/>
          <a:lstStyle/>
          <a:p>
            <a:r>
              <a:rPr lang="fr-FR" altLang="tr-TR" smtClean="0"/>
              <a:t>Preliminary remarks</a:t>
            </a:r>
            <a:endParaRPr lang="fr-FR" altLang="tr-TR" sz="1700" smtClean="0"/>
          </a:p>
        </p:txBody>
      </p:sp>
      <p:sp>
        <p:nvSpPr>
          <p:cNvPr id="66565" name="Rectangle 3"/>
          <p:cNvSpPr>
            <a:spLocks noGrp="1" noChangeArrowheads="1"/>
          </p:cNvSpPr>
          <p:nvPr>
            <p:ph type="body" idx="1"/>
          </p:nvPr>
        </p:nvSpPr>
        <p:spPr/>
        <p:txBody>
          <a:bodyPr/>
          <a:lstStyle/>
          <a:p>
            <a:pPr>
              <a:lnSpc>
                <a:spcPct val="150000"/>
              </a:lnSpc>
            </a:pPr>
            <a:r>
              <a:rPr lang="fr-FR" altLang="tr-TR" smtClean="0"/>
              <a:t>No standard method for diagnosis</a:t>
            </a:r>
          </a:p>
          <a:p>
            <a:pPr>
              <a:lnSpc>
                <a:spcPct val="150000"/>
              </a:lnSpc>
            </a:pPr>
            <a:r>
              <a:rPr lang="fr-FR" altLang="tr-TR" smtClean="0"/>
              <a:t>No general method to quantify the problem</a:t>
            </a:r>
          </a:p>
          <a:p>
            <a:pPr>
              <a:lnSpc>
                <a:spcPct val="150000"/>
              </a:lnSpc>
            </a:pPr>
            <a:r>
              <a:rPr lang="fr-FR" altLang="tr-TR" smtClean="0"/>
              <a:t>Infleuenc factors are not taken in account to evaluate the efficacy of the treatments</a:t>
            </a:r>
          </a:p>
          <a:p>
            <a:pPr>
              <a:lnSpc>
                <a:spcPct val="150000"/>
              </a:lnSpc>
            </a:pPr>
            <a:r>
              <a:rPr lang="fr-FR" altLang="tr-TR" smtClean="0"/>
              <a:t>No comparison with non treated animals</a:t>
            </a:r>
          </a:p>
          <a:p>
            <a:pPr>
              <a:lnSpc>
                <a:spcPct val="150000"/>
              </a:lnSpc>
            </a:pPr>
            <a:r>
              <a:rPr lang="fr-BE" altLang="tr-TR" smtClean="0"/>
              <a:t>Results based on clinical and not bacteriological healing</a:t>
            </a:r>
            <a:endParaRPr lang="fr-FR" altLang="tr-TR" smtClean="0"/>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16"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95F6E8D7-D8A6-4AAA-A7D7-EBCFF5F68802}" type="slidenum">
              <a:rPr lang="fr-FR" altLang="tr-TR" sz="1400">
                <a:solidFill>
                  <a:srgbClr val="A50021"/>
                </a:solidFill>
                <a:latin typeface="Arial Narrow" panose="020B0606020202030204" pitchFamily="34" charset="0"/>
              </a:rPr>
              <a:pPr/>
              <a:t>59</a:t>
            </a:fld>
            <a:endParaRPr lang="fr-FR" altLang="tr-TR" sz="1400">
              <a:solidFill>
                <a:srgbClr val="A50021"/>
              </a:solidFill>
              <a:latin typeface="Arial Narrow" panose="020B0606020202030204" pitchFamily="34" charset="0"/>
            </a:endParaRPr>
          </a:p>
        </p:txBody>
      </p:sp>
      <p:sp>
        <p:nvSpPr>
          <p:cNvPr id="67588" name="Rectangle 2"/>
          <p:cNvSpPr>
            <a:spLocks noGrp="1" noChangeArrowheads="1"/>
          </p:cNvSpPr>
          <p:nvPr>
            <p:ph type="title"/>
          </p:nvPr>
        </p:nvSpPr>
        <p:spPr>
          <a:xfrm>
            <a:off x="250825" y="404813"/>
            <a:ext cx="3744913" cy="738187"/>
          </a:xfrm>
          <a:ln>
            <a:solidFill>
              <a:schemeClr val="tx1"/>
            </a:solidFill>
            <a:miter lim="800000"/>
            <a:headEnd/>
            <a:tailEnd/>
          </a:ln>
        </p:spPr>
        <p:txBody>
          <a:bodyPr/>
          <a:lstStyle/>
          <a:p>
            <a:r>
              <a:rPr lang="fr-FR" altLang="tr-TR" smtClean="0"/>
              <a:t>Strategy of treatment</a:t>
            </a:r>
          </a:p>
        </p:txBody>
      </p:sp>
      <p:sp>
        <p:nvSpPr>
          <p:cNvPr id="1031171" name="Text Box 3"/>
          <p:cNvSpPr txBox="1">
            <a:spLocks noChangeArrowheads="1"/>
          </p:cNvSpPr>
          <p:nvPr/>
        </p:nvSpPr>
        <p:spPr bwMode="auto">
          <a:xfrm>
            <a:off x="2771775" y="1773238"/>
            <a:ext cx="3732213" cy="501650"/>
          </a:xfrm>
          <a:prstGeom prst="rect">
            <a:avLst/>
          </a:prstGeom>
          <a:noFill/>
          <a:ln w="12700">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tr-TR" sz="2600">
                <a:solidFill>
                  <a:srgbClr val="FFFF00"/>
                </a:solidFill>
                <a:latin typeface="Arial Narrow" panose="020B0606020202030204" pitchFamily="34" charset="0"/>
              </a:rPr>
              <a:t>Quantification of the problem </a:t>
            </a:r>
          </a:p>
        </p:txBody>
      </p:sp>
      <p:sp>
        <p:nvSpPr>
          <p:cNvPr id="1031172" name="Text Box 4"/>
          <p:cNvSpPr txBox="1">
            <a:spLocks noChangeArrowheads="1"/>
          </p:cNvSpPr>
          <p:nvPr/>
        </p:nvSpPr>
        <p:spPr bwMode="auto">
          <a:xfrm>
            <a:off x="611188" y="2781300"/>
            <a:ext cx="2016125" cy="531813"/>
          </a:xfrm>
          <a:prstGeom prst="rect">
            <a:avLst/>
          </a:prstGeom>
          <a:solidFill>
            <a:srgbClr val="000066"/>
          </a:solidFill>
          <a:ln w="12700">
            <a:solidFill>
              <a:schemeClr val="tx1"/>
            </a:solidFill>
            <a:miter lim="800000"/>
            <a:headEnd type="none" w="sm" len="sm"/>
            <a:tailEnd type="none" w="sm" len="sm"/>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tr-TR" sz="2800">
                <a:solidFill>
                  <a:srgbClr val="FF6600"/>
                </a:solidFill>
                <a:latin typeface="Arial Narrow" panose="020B0606020202030204" pitchFamily="34" charset="0"/>
              </a:rPr>
              <a:t>  Individuel</a:t>
            </a:r>
          </a:p>
        </p:txBody>
      </p:sp>
      <p:sp>
        <p:nvSpPr>
          <p:cNvPr id="1031173" name="Text Box 5"/>
          <p:cNvSpPr txBox="1">
            <a:spLocks noChangeArrowheads="1"/>
          </p:cNvSpPr>
          <p:nvPr/>
        </p:nvSpPr>
        <p:spPr bwMode="auto">
          <a:xfrm>
            <a:off x="6372225" y="2709863"/>
            <a:ext cx="1008063" cy="531812"/>
          </a:xfrm>
          <a:prstGeom prst="rect">
            <a:avLst/>
          </a:prstGeom>
          <a:solidFill>
            <a:srgbClr val="000066"/>
          </a:solidFill>
          <a:ln w="12700">
            <a:solidFill>
              <a:schemeClr val="tx1"/>
            </a:solidFill>
            <a:miter lim="800000"/>
            <a:headEnd type="none" w="sm" len="sm"/>
            <a:tailEnd type="none" w="sm" len="sm"/>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tr-TR" sz="2800">
                <a:solidFill>
                  <a:srgbClr val="FF6600"/>
                </a:solidFill>
                <a:latin typeface="Arial Narrow" panose="020B0606020202030204" pitchFamily="34" charset="0"/>
              </a:rPr>
              <a:t>Herd</a:t>
            </a:r>
          </a:p>
        </p:txBody>
      </p:sp>
      <p:sp>
        <p:nvSpPr>
          <p:cNvPr id="1031174" name="Text Box 6"/>
          <p:cNvSpPr txBox="1">
            <a:spLocks noChangeArrowheads="1"/>
          </p:cNvSpPr>
          <p:nvPr/>
        </p:nvSpPr>
        <p:spPr bwMode="auto">
          <a:xfrm>
            <a:off x="395288" y="4221163"/>
            <a:ext cx="4321175" cy="1262062"/>
          </a:xfrm>
          <a:prstGeom prst="rect">
            <a:avLst/>
          </a:prstGeom>
          <a:noFill/>
          <a:ln w="12700">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tr-TR" sz="2800">
                <a:solidFill>
                  <a:srgbClr val="FF3399"/>
                </a:solidFill>
                <a:latin typeface="Arial Narrow" panose="020B0606020202030204" pitchFamily="34" charset="0"/>
              </a:rPr>
              <a:t>Curative approach : choice of </a:t>
            </a:r>
          </a:p>
          <a:p>
            <a:r>
              <a:rPr lang="fr-FR" altLang="tr-TR">
                <a:latin typeface="Arial Narrow" panose="020B0606020202030204" pitchFamily="34" charset="0"/>
              </a:rPr>
              <a:t>- Treatment : Ab, AS, PGF2a</a:t>
            </a:r>
          </a:p>
          <a:p>
            <a:r>
              <a:rPr lang="fr-FR" altLang="tr-TR">
                <a:latin typeface="Arial Narrow" panose="020B0606020202030204" pitchFamily="34" charset="0"/>
              </a:rPr>
              <a:t>- the moment of treatment </a:t>
            </a:r>
          </a:p>
        </p:txBody>
      </p:sp>
      <p:sp>
        <p:nvSpPr>
          <p:cNvPr id="1031175" name="Text Box 7"/>
          <p:cNvSpPr txBox="1">
            <a:spLocks noChangeArrowheads="1"/>
          </p:cNvSpPr>
          <p:nvPr/>
        </p:nvSpPr>
        <p:spPr bwMode="auto">
          <a:xfrm>
            <a:off x="5435600" y="4367213"/>
            <a:ext cx="3240088" cy="896937"/>
          </a:xfrm>
          <a:prstGeom prst="rect">
            <a:avLst/>
          </a:prstGeom>
          <a:noFill/>
          <a:ln w="12700">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tr-TR" sz="2800">
                <a:solidFill>
                  <a:srgbClr val="FF3399"/>
                </a:solidFill>
                <a:latin typeface="Arial Narrow" panose="020B0606020202030204" pitchFamily="34" charset="0"/>
              </a:rPr>
              <a:t>Preventive approach : </a:t>
            </a:r>
            <a:r>
              <a:rPr lang="fr-FR" altLang="tr-TR">
                <a:solidFill>
                  <a:srgbClr val="FF3399"/>
                </a:solidFill>
                <a:latin typeface="Arial Narrow" panose="020B0606020202030204" pitchFamily="34" charset="0"/>
              </a:rPr>
              <a:t>relation with risk factors</a:t>
            </a:r>
          </a:p>
        </p:txBody>
      </p:sp>
      <p:sp>
        <p:nvSpPr>
          <p:cNvPr id="1031177" name="Text Box 9"/>
          <p:cNvSpPr txBox="1">
            <a:spLocks noChangeArrowheads="1"/>
          </p:cNvSpPr>
          <p:nvPr/>
        </p:nvSpPr>
        <p:spPr bwMode="auto">
          <a:xfrm>
            <a:off x="6154738" y="5661025"/>
            <a:ext cx="22669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tr-TR" sz="2000">
                <a:latin typeface="Arial Narrow" panose="020B0606020202030204" pitchFamily="34" charset="0"/>
              </a:rPr>
              <a:t>Identification de la </a:t>
            </a:r>
          </a:p>
          <a:p>
            <a:r>
              <a:rPr lang="fr-FR" altLang="tr-TR" sz="2000">
                <a:latin typeface="Arial Narrow" panose="020B0606020202030204" pitchFamily="34" charset="0"/>
              </a:rPr>
              <a:t>relation existante (OR)</a:t>
            </a:r>
          </a:p>
        </p:txBody>
      </p:sp>
      <p:sp>
        <p:nvSpPr>
          <p:cNvPr id="1031178" name="Line 10"/>
          <p:cNvSpPr>
            <a:spLocks noChangeShapeType="1"/>
          </p:cNvSpPr>
          <p:nvPr/>
        </p:nvSpPr>
        <p:spPr bwMode="auto">
          <a:xfrm>
            <a:off x="4498975" y="2276475"/>
            <a:ext cx="0" cy="7207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031179" name="Line 11"/>
          <p:cNvSpPr>
            <a:spLocks noChangeShapeType="1"/>
          </p:cNvSpPr>
          <p:nvPr/>
        </p:nvSpPr>
        <p:spPr bwMode="auto">
          <a:xfrm flipH="1">
            <a:off x="1763713" y="3429000"/>
            <a:ext cx="0" cy="792163"/>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031180" name="Line 12"/>
          <p:cNvSpPr>
            <a:spLocks noChangeShapeType="1"/>
          </p:cNvSpPr>
          <p:nvPr/>
        </p:nvSpPr>
        <p:spPr bwMode="auto">
          <a:xfrm>
            <a:off x="7091363" y="3284538"/>
            <a:ext cx="0" cy="1081087"/>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031182" name="Line 14"/>
          <p:cNvSpPr>
            <a:spLocks noChangeShapeType="1"/>
          </p:cNvSpPr>
          <p:nvPr/>
        </p:nvSpPr>
        <p:spPr bwMode="auto">
          <a:xfrm flipH="1">
            <a:off x="2627313" y="2997200"/>
            <a:ext cx="1871662"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031183" name="Line 15"/>
          <p:cNvSpPr>
            <a:spLocks noChangeShapeType="1"/>
          </p:cNvSpPr>
          <p:nvPr/>
        </p:nvSpPr>
        <p:spPr bwMode="auto">
          <a:xfrm>
            <a:off x="4859338" y="2276475"/>
            <a:ext cx="0" cy="7207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031184" name="Line 16"/>
          <p:cNvSpPr>
            <a:spLocks noChangeShapeType="1"/>
          </p:cNvSpPr>
          <p:nvPr/>
        </p:nvSpPr>
        <p:spPr bwMode="auto">
          <a:xfrm>
            <a:off x="4859338" y="2997200"/>
            <a:ext cx="1439862"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3117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3117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3118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3117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03118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3118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3117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03117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31174"/>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1031179"/>
                                        </p:tgtEl>
                                        <p:attrNameLst>
                                          <p:attrName>style.visibility</p:attrName>
                                        </p:attrNameLst>
                                      </p:cBhvr>
                                      <p:to>
                                        <p:strVal val="visible"/>
                                      </p:to>
                                    </p:set>
                                  </p:childTnLst>
                                </p:cTn>
                              </p:par>
                              <p:par>
                                <p:cTn id="33" presetID="1" presetClass="entr" presetSubtype="0" fill="hold" grpId="1" nodeType="withEffect">
                                  <p:stCondLst>
                                    <p:cond delay="0"/>
                                  </p:stCondLst>
                                  <p:childTnLst>
                                    <p:set>
                                      <p:cBhvr>
                                        <p:cTn id="34" dur="1" fill="hold">
                                          <p:stCondLst>
                                            <p:cond delay="0"/>
                                          </p:stCondLst>
                                        </p:cTn>
                                        <p:tgtEl>
                                          <p:spTgt spid="103117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3118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3117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0311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1171" grpId="0" animBg="1"/>
      <p:bldP spid="1031172" grpId="0" animBg="1"/>
      <p:bldP spid="1031173" grpId="0" animBg="1"/>
      <p:bldP spid="1031174" grpId="0" animBg="1"/>
      <p:bldP spid="1031174" grpId="1" animBg="1"/>
      <p:bldP spid="1031175" grpId="0" animBg="1"/>
      <p:bldP spid="103117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Espace réservé du pied de page 1"/>
          <p:cNvSpPr>
            <a:spLocks noGrp="1"/>
          </p:cNvSpPr>
          <p:nvPr>
            <p:ph type="ftr" sz="quarter" idx="10"/>
          </p:nvPr>
        </p:nvSpPr>
        <p:spPr/>
        <p:txBody>
          <a:bodyPr/>
          <a:lstStyle/>
          <a:p>
            <a:pPr>
              <a:defRPr/>
            </a:pPr>
            <a:r>
              <a:rPr lang="fr-BE"/>
              <a:t> Prof. Ch. Hanzen- Waiting period reproduction pathologies </a:t>
            </a:r>
            <a:endParaRPr lang="fr-FR"/>
          </a:p>
        </p:txBody>
      </p:sp>
      <p:sp>
        <p:nvSpPr>
          <p:cNvPr id="80" name="Espace réservé du numéro de diapositive 2"/>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473E2111-1580-4D1D-8289-370D533B604F}" type="slidenum">
              <a:rPr lang="fr-FR" altLang="tr-TR" sz="1400">
                <a:solidFill>
                  <a:srgbClr val="A50021"/>
                </a:solidFill>
                <a:latin typeface="Arial Narrow" panose="020B0606020202030204" pitchFamily="34" charset="0"/>
              </a:rPr>
              <a:pPr/>
              <a:t>6</a:t>
            </a:fld>
            <a:endParaRPr lang="fr-FR" altLang="tr-TR" sz="1400">
              <a:solidFill>
                <a:srgbClr val="A50021"/>
              </a:solidFill>
              <a:latin typeface="Arial Narrow" panose="020B0606020202030204" pitchFamily="34" charset="0"/>
            </a:endParaRPr>
          </a:p>
        </p:txBody>
      </p:sp>
      <p:sp>
        <p:nvSpPr>
          <p:cNvPr id="15364" name="Text Box 2"/>
          <p:cNvSpPr txBox="1">
            <a:spLocks noChangeArrowheads="1"/>
          </p:cNvSpPr>
          <p:nvPr/>
        </p:nvSpPr>
        <p:spPr bwMode="auto">
          <a:xfrm>
            <a:off x="755650" y="260350"/>
            <a:ext cx="5013325" cy="558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sz="3000">
                <a:solidFill>
                  <a:srgbClr val="FFFF00"/>
                </a:solidFill>
                <a:latin typeface="Arial Narrow" panose="020B0606020202030204" pitchFamily="34" charset="0"/>
              </a:rPr>
              <a:t>Maturation and placental expulsion</a:t>
            </a:r>
          </a:p>
        </p:txBody>
      </p:sp>
      <p:grpSp>
        <p:nvGrpSpPr>
          <p:cNvPr id="15365" name="Group 3"/>
          <p:cNvGrpSpPr>
            <a:grpSpLocks/>
          </p:cNvGrpSpPr>
          <p:nvPr/>
        </p:nvGrpSpPr>
        <p:grpSpPr bwMode="auto">
          <a:xfrm>
            <a:off x="611188" y="1700213"/>
            <a:ext cx="2801937" cy="2473325"/>
            <a:chOff x="2839" y="602"/>
            <a:chExt cx="2586" cy="2184"/>
          </a:xfrm>
        </p:grpSpPr>
        <p:grpSp>
          <p:nvGrpSpPr>
            <p:cNvPr id="15382" name="Group 4"/>
            <p:cNvGrpSpPr>
              <a:grpSpLocks/>
            </p:cNvGrpSpPr>
            <p:nvPr/>
          </p:nvGrpSpPr>
          <p:grpSpPr bwMode="auto">
            <a:xfrm>
              <a:off x="2839" y="783"/>
              <a:ext cx="2495" cy="1944"/>
              <a:chOff x="3107" y="1199"/>
              <a:chExt cx="2117" cy="1771"/>
            </a:xfrm>
          </p:grpSpPr>
          <p:sp>
            <p:nvSpPr>
              <p:cNvPr id="15425" name="Freeform 5"/>
              <p:cNvSpPr>
                <a:spLocks/>
              </p:cNvSpPr>
              <p:nvPr/>
            </p:nvSpPr>
            <p:spPr bwMode="auto">
              <a:xfrm>
                <a:off x="3372" y="2395"/>
                <a:ext cx="190" cy="288"/>
              </a:xfrm>
              <a:custGeom>
                <a:avLst/>
                <a:gdLst>
                  <a:gd name="T0" fmla="*/ 183 w 287"/>
                  <a:gd name="T1" fmla="*/ 227 h 470"/>
                  <a:gd name="T2" fmla="*/ 164 w 287"/>
                  <a:gd name="T3" fmla="*/ 69 h 470"/>
                  <a:gd name="T4" fmla="*/ 144 w 287"/>
                  <a:gd name="T5" fmla="*/ 26 h 470"/>
                  <a:gd name="T6" fmla="*/ 124 w 287"/>
                  <a:gd name="T7" fmla="*/ 20 h 470"/>
                  <a:gd name="T8" fmla="*/ 32 w 287"/>
                  <a:gd name="T9" fmla="*/ 32 h 470"/>
                  <a:gd name="T10" fmla="*/ 45 w 287"/>
                  <a:gd name="T11" fmla="*/ 251 h 470"/>
                  <a:gd name="T12" fmla="*/ 183 w 287"/>
                  <a:gd name="T13" fmla="*/ 227 h 470"/>
                  <a:gd name="T14" fmla="*/ 0 60000 65536"/>
                  <a:gd name="T15" fmla="*/ 0 60000 65536"/>
                  <a:gd name="T16" fmla="*/ 0 60000 65536"/>
                  <a:gd name="T17" fmla="*/ 0 60000 65536"/>
                  <a:gd name="T18" fmla="*/ 0 60000 65536"/>
                  <a:gd name="T19" fmla="*/ 0 60000 65536"/>
                  <a:gd name="T20" fmla="*/ 0 60000 65536"/>
                  <a:gd name="T21" fmla="*/ 0 w 287"/>
                  <a:gd name="T22" fmla="*/ 0 h 470"/>
                  <a:gd name="T23" fmla="*/ 287 w 287"/>
                  <a:gd name="T24" fmla="*/ 470 h 47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7" h="470">
                    <a:moveTo>
                      <a:pt x="277" y="370"/>
                    </a:moveTo>
                    <a:cubicBezTo>
                      <a:pt x="270" y="283"/>
                      <a:pt x="264" y="198"/>
                      <a:pt x="247" y="112"/>
                    </a:cubicBezTo>
                    <a:cubicBezTo>
                      <a:pt x="243" y="90"/>
                      <a:pt x="237" y="58"/>
                      <a:pt x="217" y="42"/>
                    </a:cubicBezTo>
                    <a:cubicBezTo>
                      <a:pt x="209" y="36"/>
                      <a:pt x="197" y="36"/>
                      <a:pt x="187" y="33"/>
                    </a:cubicBezTo>
                    <a:cubicBezTo>
                      <a:pt x="137" y="0"/>
                      <a:pt x="84" y="1"/>
                      <a:pt x="48" y="52"/>
                    </a:cubicBezTo>
                    <a:cubicBezTo>
                      <a:pt x="33" y="169"/>
                      <a:pt x="0" y="308"/>
                      <a:pt x="68" y="410"/>
                    </a:cubicBezTo>
                    <a:cubicBezTo>
                      <a:pt x="287" y="400"/>
                      <a:pt x="277" y="470"/>
                      <a:pt x="277" y="370"/>
                    </a:cubicBezTo>
                    <a:close/>
                  </a:path>
                </a:pathLst>
              </a:custGeom>
              <a:solidFill>
                <a:schemeClr val="accent2"/>
              </a:solidFill>
              <a:ln w="9525">
                <a:solidFill>
                  <a:schemeClr val="tx1"/>
                </a:solidFill>
                <a:round/>
                <a:headEnd/>
                <a:tailEnd/>
              </a:ln>
            </p:spPr>
            <p:txBody>
              <a:bodyPr/>
              <a:lstStyle/>
              <a:p>
                <a:endParaRPr lang="tr-TR"/>
              </a:p>
            </p:txBody>
          </p:sp>
          <p:sp>
            <p:nvSpPr>
              <p:cNvPr id="15426" name="Freeform 6"/>
              <p:cNvSpPr>
                <a:spLocks/>
              </p:cNvSpPr>
              <p:nvPr/>
            </p:nvSpPr>
            <p:spPr bwMode="auto">
              <a:xfrm>
                <a:off x="3292" y="2098"/>
                <a:ext cx="257" cy="351"/>
              </a:xfrm>
              <a:custGeom>
                <a:avLst/>
                <a:gdLst>
                  <a:gd name="T0" fmla="*/ 184 w 389"/>
                  <a:gd name="T1" fmla="*/ 286 h 572"/>
                  <a:gd name="T2" fmla="*/ 80 w 389"/>
                  <a:gd name="T3" fmla="*/ 293 h 572"/>
                  <a:gd name="T4" fmla="*/ 67 w 389"/>
                  <a:gd name="T5" fmla="*/ 256 h 572"/>
                  <a:gd name="T6" fmla="*/ 60 w 389"/>
                  <a:gd name="T7" fmla="*/ 237 h 572"/>
                  <a:gd name="T8" fmla="*/ 106 w 389"/>
                  <a:gd name="T9" fmla="*/ 0 h 572"/>
                  <a:gd name="T10" fmla="*/ 191 w 389"/>
                  <a:gd name="T11" fmla="*/ 146 h 572"/>
                  <a:gd name="T12" fmla="*/ 184 w 389"/>
                  <a:gd name="T13" fmla="*/ 286 h 572"/>
                  <a:gd name="T14" fmla="*/ 0 60000 65536"/>
                  <a:gd name="T15" fmla="*/ 0 60000 65536"/>
                  <a:gd name="T16" fmla="*/ 0 60000 65536"/>
                  <a:gd name="T17" fmla="*/ 0 60000 65536"/>
                  <a:gd name="T18" fmla="*/ 0 60000 65536"/>
                  <a:gd name="T19" fmla="*/ 0 60000 65536"/>
                  <a:gd name="T20" fmla="*/ 0 60000 65536"/>
                  <a:gd name="T21" fmla="*/ 0 w 389"/>
                  <a:gd name="T22" fmla="*/ 0 h 572"/>
                  <a:gd name="T23" fmla="*/ 389 w 389"/>
                  <a:gd name="T24" fmla="*/ 572 h 57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9" h="572">
                    <a:moveTo>
                      <a:pt x="279" y="466"/>
                    </a:moveTo>
                    <a:cubicBezTo>
                      <a:pt x="327" y="516"/>
                      <a:pt x="389" y="572"/>
                      <a:pt x="121" y="477"/>
                    </a:cubicBezTo>
                    <a:cubicBezTo>
                      <a:pt x="101" y="470"/>
                      <a:pt x="108" y="437"/>
                      <a:pt x="101" y="417"/>
                    </a:cubicBezTo>
                    <a:cubicBezTo>
                      <a:pt x="98" y="407"/>
                      <a:pt x="91" y="387"/>
                      <a:pt x="91" y="387"/>
                    </a:cubicBezTo>
                    <a:cubicBezTo>
                      <a:pt x="97" y="158"/>
                      <a:pt x="0" y="53"/>
                      <a:pt x="160" y="0"/>
                    </a:cubicBezTo>
                    <a:cubicBezTo>
                      <a:pt x="337" y="16"/>
                      <a:pt x="279" y="20"/>
                      <a:pt x="289" y="238"/>
                    </a:cubicBezTo>
                    <a:cubicBezTo>
                      <a:pt x="300" y="485"/>
                      <a:pt x="369" y="515"/>
                      <a:pt x="279" y="466"/>
                    </a:cubicBezTo>
                    <a:close/>
                  </a:path>
                </a:pathLst>
              </a:custGeom>
              <a:solidFill>
                <a:schemeClr val="accent2"/>
              </a:solidFill>
              <a:ln w="9525">
                <a:solidFill>
                  <a:schemeClr val="tx1"/>
                </a:solidFill>
                <a:round/>
                <a:headEnd/>
                <a:tailEnd/>
              </a:ln>
            </p:spPr>
            <p:txBody>
              <a:bodyPr/>
              <a:lstStyle/>
              <a:p>
                <a:endParaRPr lang="tr-TR"/>
              </a:p>
            </p:txBody>
          </p:sp>
          <p:sp>
            <p:nvSpPr>
              <p:cNvPr id="15427" name="Freeform 7"/>
              <p:cNvSpPr>
                <a:spLocks/>
              </p:cNvSpPr>
              <p:nvPr/>
            </p:nvSpPr>
            <p:spPr bwMode="auto">
              <a:xfrm>
                <a:off x="3343" y="1830"/>
                <a:ext cx="169" cy="269"/>
              </a:xfrm>
              <a:custGeom>
                <a:avLst/>
                <a:gdLst>
                  <a:gd name="T0" fmla="*/ 127 w 255"/>
                  <a:gd name="T1" fmla="*/ 268 h 439"/>
                  <a:gd name="T2" fmla="*/ 15 w 255"/>
                  <a:gd name="T3" fmla="*/ 249 h 439"/>
                  <a:gd name="T4" fmla="*/ 2 w 255"/>
                  <a:gd name="T5" fmla="*/ 213 h 439"/>
                  <a:gd name="T6" fmla="*/ 22 w 255"/>
                  <a:gd name="T7" fmla="*/ 85 h 439"/>
                  <a:gd name="T8" fmla="*/ 34 w 255"/>
                  <a:gd name="T9" fmla="*/ 49 h 439"/>
                  <a:gd name="T10" fmla="*/ 41 w 255"/>
                  <a:gd name="T11" fmla="*/ 12 h 439"/>
                  <a:gd name="T12" fmla="*/ 94 w 255"/>
                  <a:gd name="T13" fmla="*/ 0 h 439"/>
                  <a:gd name="T14" fmla="*/ 166 w 255"/>
                  <a:gd name="T15" fmla="*/ 31 h 439"/>
                  <a:gd name="T16" fmla="*/ 160 w 255"/>
                  <a:gd name="T17" fmla="*/ 232 h 439"/>
                  <a:gd name="T18" fmla="*/ 127 w 255"/>
                  <a:gd name="T19" fmla="*/ 268 h 4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5"/>
                  <a:gd name="T31" fmla="*/ 0 h 439"/>
                  <a:gd name="T32" fmla="*/ 255 w 255"/>
                  <a:gd name="T33" fmla="*/ 439 h 4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5" h="439">
                    <a:moveTo>
                      <a:pt x="192" y="437"/>
                    </a:moveTo>
                    <a:cubicBezTo>
                      <a:pt x="97" y="405"/>
                      <a:pt x="153" y="419"/>
                      <a:pt x="23" y="407"/>
                    </a:cubicBezTo>
                    <a:cubicBezTo>
                      <a:pt x="16" y="387"/>
                      <a:pt x="0" y="369"/>
                      <a:pt x="3" y="348"/>
                    </a:cubicBezTo>
                    <a:cubicBezTo>
                      <a:pt x="11" y="280"/>
                      <a:pt x="19" y="206"/>
                      <a:pt x="33" y="139"/>
                    </a:cubicBezTo>
                    <a:cubicBezTo>
                      <a:pt x="37" y="119"/>
                      <a:pt x="49" y="100"/>
                      <a:pt x="52" y="80"/>
                    </a:cubicBezTo>
                    <a:cubicBezTo>
                      <a:pt x="55" y="60"/>
                      <a:pt x="52" y="38"/>
                      <a:pt x="62" y="20"/>
                    </a:cubicBezTo>
                    <a:cubicBezTo>
                      <a:pt x="66" y="14"/>
                      <a:pt x="130" y="2"/>
                      <a:pt x="142" y="0"/>
                    </a:cubicBezTo>
                    <a:cubicBezTo>
                      <a:pt x="198" y="9"/>
                      <a:pt x="220" y="4"/>
                      <a:pt x="251" y="50"/>
                    </a:cubicBezTo>
                    <a:cubicBezTo>
                      <a:pt x="248" y="159"/>
                      <a:pt x="255" y="270"/>
                      <a:pt x="241" y="378"/>
                    </a:cubicBezTo>
                    <a:cubicBezTo>
                      <a:pt x="233" y="439"/>
                      <a:pt x="221" y="437"/>
                      <a:pt x="192" y="437"/>
                    </a:cubicBezTo>
                    <a:close/>
                  </a:path>
                </a:pathLst>
              </a:custGeom>
              <a:solidFill>
                <a:srgbClr val="CC0000"/>
              </a:solidFill>
              <a:ln w="9525">
                <a:solidFill>
                  <a:schemeClr val="tx1"/>
                </a:solidFill>
                <a:round/>
                <a:headEnd/>
                <a:tailEnd/>
              </a:ln>
            </p:spPr>
            <p:txBody>
              <a:bodyPr/>
              <a:lstStyle/>
              <a:p>
                <a:endParaRPr lang="tr-TR"/>
              </a:p>
            </p:txBody>
          </p:sp>
          <p:sp>
            <p:nvSpPr>
              <p:cNvPr id="15428" name="Freeform 8"/>
              <p:cNvSpPr>
                <a:spLocks/>
              </p:cNvSpPr>
              <p:nvPr/>
            </p:nvSpPr>
            <p:spPr bwMode="auto">
              <a:xfrm>
                <a:off x="3390" y="1544"/>
                <a:ext cx="263" cy="305"/>
              </a:xfrm>
              <a:custGeom>
                <a:avLst/>
                <a:gdLst>
                  <a:gd name="T0" fmla="*/ 126 w 399"/>
                  <a:gd name="T1" fmla="*/ 298 h 497"/>
                  <a:gd name="T2" fmla="*/ 47 w 399"/>
                  <a:gd name="T3" fmla="*/ 279 h 497"/>
                  <a:gd name="T4" fmla="*/ 28 w 399"/>
                  <a:gd name="T5" fmla="*/ 273 h 497"/>
                  <a:gd name="T6" fmla="*/ 15 w 399"/>
                  <a:gd name="T7" fmla="*/ 194 h 497"/>
                  <a:gd name="T8" fmla="*/ 67 w 399"/>
                  <a:gd name="T9" fmla="*/ 121 h 497"/>
                  <a:gd name="T10" fmla="*/ 139 w 399"/>
                  <a:gd name="T11" fmla="*/ 5 h 497"/>
                  <a:gd name="T12" fmla="*/ 231 w 399"/>
                  <a:gd name="T13" fmla="*/ 60 h 497"/>
                  <a:gd name="T14" fmla="*/ 198 w 399"/>
                  <a:gd name="T15" fmla="*/ 243 h 497"/>
                  <a:gd name="T16" fmla="*/ 185 w 399"/>
                  <a:gd name="T17" fmla="*/ 261 h 497"/>
                  <a:gd name="T18" fmla="*/ 146 w 399"/>
                  <a:gd name="T19" fmla="*/ 273 h 497"/>
                  <a:gd name="T20" fmla="*/ 139 w 399"/>
                  <a:gd name="T21" fmla="*/ 291 h 497"/>
                  <a:gd name="T22" fmla="*/ 119 w 399"/>
                  <a:gd name="T23" fmla="*/ 304 h 497"/>
                  <a:gd name="T24" fmla="*/ 126 w 399"/>
                  <a:gd name="T25" fmla="*/ 298 h 49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99"/>
                  <a:gd name="T40" fmla="*/ 0 h 497"/>
                  <a:gd name="T41" fmla="*/ 399 w 399"/>
                  <a:gd name="T42" fmla="*/ 497 h 49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99" h="497">
                    <a:moveTo>
                      <a:pt x="191" y="485"/>
                    </a:moveTo>
                    <a:cubicBezTo>
                      <a:pt x="110" y="471"/>
                      <a:pt x="151" y="482"/>
                      <a:pt x="72" y="455"/>
                    </a:cubicBezTo>
                    <a:cubicBezTo>
                      <a:pt x="62" y="452"/>
                      <a:pt x="42" y="445"/>
                      <a:pt x="42" y="445"/>
                    </a:cubicBezTo>
                    <a:cubicBezTo>
                      <a:pt x="12" y="401"/>
                      <a:pt x="0" y="373"/>
                      <a:pt x="22" y="316"/>
                    </a:cubicBezTo>
                    <a:cubicBezTo>
                      <a:pt x="36" y="279"/>
                      <a:pt x="79" y="232"/>
                      <a:pt x="102" y="197"/>
                    </a:cubicBezTo>
                    <a:cubicBezTo>
                      <a:pt x="142" y="137"/>
                      <a:pt x="135" y="33"/>
                      <a:pt x="211" y="8"/>
                    </a:cubicBezTo>
                    <a:cubicBezTo>
                      <a:pt x="325" y="18"/>
                      <a:pt x="330" y="0"/>
                      <a:pt x="350" y="98"/>
                    </a:cubicBezTo>
                    <a:cubicBezTo>
                      <a:pt x="348" y="141"/>
                      <a:pt x="399" y="363"/>
                      <a:pt x="300" y="396"/>
                    </a:cubicBezTo>
                    <a:cubicBezTo>
                      <a:pt x="293" y="406"/>
                      <a:pt x="290" y="419"/>
                      <a:pt x="280" y="425"/>
                    </a:cubicBezTo>
                    <a:cubicBezTo>
                      <a:pt x="262" y="436"/>
                      <a:pt x="221" y="445"/>
                      <a:pt x="221" y="445"/>
                    </a:cubicBezTo>
                    <a:cubicBezTo>
                      <a:pt x="218" y="455"/>
                      <a:pt x="218" y="467"/>
                      <a:pt x="211" y="475"/>
                    </a:cubicBezTo>
                    <a:cubicBezTo>
                      <a:pt x="203" y="484"/>
                      <a:pt x="192" y="490"/>
                      <a:pt x="181" y="495"/>
                    </a:cubicBezTo>
                    <a:cubicBezTo>
                      <a:pt x="177" y="497"/>
                      <a:pt x="188" y="488"/>
                      <a:pt x="191" y="485"/>
                    </a:cubicBezTo>
                    <a:close/>
                  </a:path>
                </a:pathLst>
              </a:custGeom>
              <a:solidFill>
                <a:schemeClr val="accent2"/>
              </a:solidFill>
              <a:ln w="9525">
                <a:solidFill>
                  <a:schemeClr val="tx1"/>
                </a:solidFill>
                <a:round/>
                <a:headEnd/>
                <a:tailEnd/>
              </a:ln>
            </p:spPr>
            <p:txBody>
              <a:bodyPr/>
              <a:lstStyle/>
              <a:p>
                <a:endParaRPr lang="tr-TR"/>
              </a:p>
            </p:txBody>
          </p:sp>
          <p:sp>
            <p:nvSpPr>
              <p:cNvPr id="15429" name="Freeform 9"/>
              <p:cNvSpPr>
                <a:spLocks/>
              </p:cNvSpPr>
              <p:nvPr/>
            </p:nvSpPr>
            <p:spPr bwMode="auto">
              <a:xfrm>
                <a:off x="3543" y="1329"/>
                <a:ext cx="307" cy="268"/>
              </a:xfrm>
              <a:custGeom>
                <a:avLst/>
                <a:gdLst>
                  <a:gd name="T0" fmla="*/ 98 w 465"/>
                  <a:gd name="T1" fmla="*/ 251 h 436"/>
                  <a:gd name="T2" fmla="*/ 19 w 465"/>
                  <a:gd name="T3" fmla="*/ 227 h 436"/>
                  <a:gd name="T4" fmla="*/ 6 w 465"/>
                  <a:gd name="T5" fmla="*/ 208 h 436"/>
                  <a:gd name="T6" fmla="*/ 104 w 465"/>
                  <a:gd name="T7" fmla="*/ 56 h 436"/>
                  <a:gd name="T8" fmla="*/ 123 w 465"/>
                  <a:gd name="T9" fmla="*/ 44 h 436"/>
                  <a:gd name="T10" fmla="*/ 137 w 465"/>
                  <a:gd name="T11" fmla="*/ 26 h 436"/>
                  <a:gd name="T12" fmla="*/ 196 w 465"/>
                  <a:gd name="T13" fmla="*/ 1 h 436"/>
                  <a:gd name="T14" fmla="*/ 268 w 465"/>
                  <a:gd name="T15" fmla="*/ 20 h 436"/>
                  <a:gd name="T16" fmla="*/ 294 w 465"/>
                  <a:gd name="T17" fmla="*/ 56 h 436"/>
                  <a:gd name="T18" fmla="*/ 275 w 465"/>
                  <a:gd name="T19" fmla="*/ 178 h 436"/>
                  <a:gd name="T20" fmla="*/ 189 w 465"/>
                  <a:gd name="T21" fmla="*/ 208 h 436"/>
                  <a:gd name="T22" fmla="*/ 150 w 465"/>
                  <a:gd name="T23" fmla="*/ 221 h 436"/>
                  <a:gd name="T24" fmla="*/ 130 w 465"/>
                  <a:gd name="T25" fmla="*/ 227 h 436"/>
                  <a:gd name="T26" fmla="*/ 111 w 465"/>
                  <a:gd name="T27" fmla="*/ 239 h 436"/>
                  <a:gd name="T28" fmla="*/ 104 w 465"/>
                  <a:gd name="T29" fmla="*/ 258 h 436"/>
                  <a:gd name="T30" fmla="*/ 85 w 465"/>
                  <a:gd name="T31" fmla="*/ 264 h 436"/>
                  <a:gd name="T32" fmla="*/ 98 w 465"/>
                  <a:gd name="T33" fmla="*/ 251 h 4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65"/>
                  <a:gd name="T52" fmla="*/ 0 h 436"/>
                  <a:gd name="T53" fmla="*/ 465 w 465"/>
                  <a:gd name="T54" fmla="*/ 436 h 4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65" h="436">
                    <a:moveTo>
                      <a:pt x="148" y="409"/>
                    </a:moveTo>
                    <a:cubicBezTo>
                      <a:pt x="96" y="400"/>
                      <a:pt x="70" y="398"/>
                      <a:pt x="29" y="369"/>
                    </a:cubicBezTo>
                    <a:cubicBezTo>
                      <a:pt x="22" y="359"/>
                      <a:pt x="10" y="351"/>
                      <a:pt x="9" y="339"/>
                    </a:cubicBezTo>
                    <a:cubicBezTo>
                      <a:pt x="0" y="247"/>
                      <a:pt x="70" y="120"/>
                      <a:pt x="158" y="91"/>
                    </a:cubicBezTo>
                    <a:cubicBezTo>
                      <a:pt x="168" y="84"/>
                      <a:pt x="179" y="79"/>
                      <a:pt x="187" y="71"/>
                    </a:cubicBezTo>
                    <a:cubicBezTo>
                      <a:pt x="195" y="63"/>
                      <a:pt x="198" y="49"/>
                      <a:pt x="207" y="42"/>
                    </a:cubicBezTo>
                    <a:cubicBezTo>
                      <a:pt x="217" y="34"/>
                      <a:pt x="282" y="7"/>
                      <a:pt x="297" y="2"/>
                    </a:cubicBezTo>
                    <a:cubicBezTo>
                      <a:pt x="335" y="7"/>
                      <a:pt x="378" y="0"/>
                      <a:pt x="406" y="32"/>
                    </a:cubicBezTo>
                    <a:cubicBezTo>
                      <a:pt x="422" y="50"/>
                      <a:pt x="446" y="91"/>
                      <a:pt x="446" y="91"/>
                    </a:cubicBezTo>
                    <a:cubicBezTo>
                      <a:pt x="446" y="95"/>
                      <a:pt x="465" y="251"/>
                      <a:pt x="416" y="290"/>
                    </a:cubicBezTo>
                    <a:cubicBezTo>
                      <a:pt x="388" y="312"/>
                      <a:pt x="322" y="328"/>
                      <a:pt x="287" y="339"/>
                    </a:cubicBezTo>
                    <a:cubicBezTo>
                      <a:pt x="267" y="345"/>
                      <a:pt x="247" y="352"/>
                      <a:pt x="227" y="359"/>
                    </a:cubicBezTo>
                    <a:cubicBezTo>
                      <a:pt x="217" y="362"/>
                      <a:pt x="197" y="369"/>
                      <a:pt x="197" y="369"/>
                    </a:cubicBezTo>
                    <a:cubicBezTo>
                      <a:pt x="187" y="376"/>
                      <a:pt x="175" y="380"/>
                      <a:pt x="168" y="389"/>
                    </a:cubicBezTo>
                    <a:cubicBezTo>
                      <a:pt x="162" y="397"/>
                      <a:pt x="165" y="412"/>
                      <a:pt x="158" y="419"/>
                    </a:cubicBezTo>
                    <a:cubicBezTo>
                      <a:pt x="151" y="426"/>
                      <a:pt x="135" y="436"/>
                      <a:pt x="128" y="429"/>
                    </a:cubicBezTo>
                    <a:cubicBezTo>
                      <a:pt x="121" y="422"/>
                      <a:pt x="141" y="416"/>
                      <a:pt x="148" y="409"/>
                    </a:cubicBezTo>
                    <a:close/>
                  </a:path>
                </a:pathLst>
              </a:custGeom>
              <a:solidFill>
                <a:schemeClr val="accent2"/>
              </a:solidFill>
              <a:ln w="9525">
                <a:solidFill>
                  <a:schemeClr val="tx1"/>
                </a:solidFill>
                <a:round/>
                <a:headEnd/>
                <a:tailEnd/>
              </a:ln>
            </p:spPr>
            <p:txBody>
              <a:bodyPr/>
              <a:lstStyle/>
              <a:p>
                <a:endParaRPr lang="tr-TR"/>
              </a:p>
            </p:txBody>
          </p:sp>
          <p:sp>
            <p:nvSpPr>
              <p:cNvPr id="15430" name="Freeform 10"/>
              <p:cNvSpPr>
                <a:spLocks/>
              </p:cNvSpPr>
              <p:nvPr/>
            </p:nvSpPr>
            <p:spPr bwMode="auto">
              <a:xfrm>
                <a:off x="3818" y="1199"/>
                <a:ext cx="393" cy="260"/>
              </a:xfrm>
              <a:custGeom>
                <a:avLst/>
                <a:gdLst>
                  <a:gd name="T0" fmla="*/ 33 w 596"/>
                  <a:gd name="T1" fmla="*/ 248 h 423"/>
                  <a:gd name="T2" fmla="*/ 13 w 596"/>
                  <a:gd name="T3" fmla="*/ 174 h 423"/>
                  <a:gd name="T4" fmla="*/ 0 w 596"/>
                  <a:gd name="T5" fmla="*/ 138 h 423"/>
                  <a:gd name="T6" fmla="*/ 39 w 596"/>
                  <a:gd name="T7" fmla="*/ 46 h 423"/>
                  <a:gd name="T8" fmla="*/ 340 w 596"/>
                  <a:gd name="T9" fmla="*/ 52 h 423"/>
                  <a:gd name="T10" fmla="*/ 334 w 596"/>
                  <a:gd name="T11" fmla="*/ 229 h 423"/>
                  <a:gd name="T12" fmla="*/ 315 w 596"/>
                  <a:gd name="T13" fmla="*/ 235 h 423"/>
                  <a:gd name="T14" fmla="*/ 190 w 596"/>
                  <a:gd name="T15" fmla="*/ 242 h 423"/>
                  <a:gd name="T16" fmla="*/ 105 w 596"/>
                  <a:gd name="T17" fmla="*/ 259 h 423"/>
                  <a:gd name="T18" fmla="*/ 33 w 596"/>
                  <a:gd name="T19" fmla="*/ 248 h 4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96"/>
                  <a:gd name="T31" fmla="*/ 0 h 423"/>
                  <a:gd name="T32" fmla="*/ 596 w 596"/>
                  <a:gd name="T33" fmla="*/ 423 h 42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96" h="423">
                    <a:moveTo>
                      <a:pt x="50" y="403"/>
                    </a:moveTo>
                    <a:cubicBezTo>
                      <a:pt x="37" y="324"/>
                      <a:pt x="46" y="360"/>
                      <a:pt x="20" y="283"/>
                    </a:cubicBezTo>
                    <a:cubicBezTo>
                      <a:pt x="13" y="263"/>
                      <a:pt x="0" y="224"/>
                      <a:pt x="0" y="224"/>
                    </a:cubicBezTo>
                    <a:cubicBezTo>
                      <a:pt x="10" y="162"/>
                      <a:pt x="16" y="120"/>
                      <a:pt x="59" y="75"/>
                    </a:cubicBezTo>
                    <a:cubicBezTo>
                      <a:pt x="211" y="78"/>
                      <a:pt x="389" y="0"/>
                      <a:pt x="516" y="85"/>
                    </a:cubicBezTo>
                    <a:cubicBezTo>
                      <a:pt x="596" y="138"/>
                      <a:pt x="518" y="278"/>
                      <a:pt x="506" y="373"/>
                    </a:cubicBezTo>
                    <a:cubicBezTo>
                      <a:pt x="505" y="383"/>
                      <a:pt x="487" y="382"/>
                      <a:pt x="477" y="383"/>
                    </a:cubicBezTo>
                    <a:cubicBezTo>
                      <a:pt x="414" y="389"/>
                      <a:pt x="351" y="390"/>
                      <a:pt x="288" y="393"/>
                    </a:cubicBezTo>
                    <a:cubicBezTo>
                      <a:pt x="271" y="396"/>
                      <a:pt x="177" y="423"/>
                      <a:pt x="159" y="422"/>
                    </a:cubicBezTo>
                    <a:cubicBezTo>
                      <a:pt x="122" y="420"/>
                      <a:pt x="86" y="409"/>
                      <a:pt x="50" y="403"/>
                    </a:cubicBezTo>
                    <a:close/>
                  </a:path>
                </a:pathLst>
              </a:custGeom>
              <a:solidFill>
                <a:srgbClr val="CC0000"/>
              </a:solidFill>
              <a:ln w="9525">
                <a:solidFill>
                  <a:schemeClr val="tx1"/>
                </a:solidFill>
                <a:round/>
                <a:headEnd/>
                <a:tailEnd/>
              </a:ln>
            </p:spPr>
            <p:txBody>
              <a:bodyPr/>
              <a:lstStyle/>
              <a:p>
                <a:endParaRPr lang="tr-TR"/>
              </a:p>
            </p:txBody>
          </p:sp>
          <p:sp>
            <p:nvSpPr>
              <p:cNvPr id="15431" name="Freeform 11"/>
              <p:cNvSpPr>
                <a:spLocks/>
              </p:cNvSpPr>
              <p:nvPr/>
            </p:nvSpPr>
            <p:spPr bwMode="auto">
              <a:xfrm>
                <a:off x="4152" y="1243"/>
                <a:ext cx="348" cy="174"/>
              </a:xfrm>
              <a:custGeom>
                <a:avLst/>
                <a:gdLst>
                  <a:gd name="T0" fmla="*/ 7 w 528"/>
                  <a:gd name="T1" fmla="*/ 166 h 284"/>
                  <a:gd name="T2" fmla="*/ 13 w 528"/>
                  <a:gd name="T3" fmla="*/ 38 h 284"/>
                  <a:gd name="T4" fmla="*/ 66 w 528"/>
                  <a:gd name="T5" fmla="*/ 8 h 284"/>
                  <a:gd name="T6" fmla="*/ 85 w 528"/>
                  <a:gd name="T7" fmla="*/ 2 h 284"/>
                  <a:gd name="T8" fmla="*/ 301 w 528"/>
                  <a:gd name="T9" fmla="*/ 8 h 284"/>
                  <a:gd name="T10" fmla="*/ 308 w 528"/>
                  <a:gd name="T11" fmla="*/ 26 h 284"/>
                  <a:gd name="T12" fmla="*/ 281 w 528"/>
                  <a:gd name="T13" fmla="*/ 172 h 284"/>
                  <a:gd name="T14" fmla="*/ 20 w 528"/>
                  <a:gd name="T15" fmla="*/ 166 h 284"/>
                  <a:gd name="T16" fmla="*/ 0 w 528"/>
                  <a:gd name="T17" fmla="*/ 123 h 2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28"/>
                  <a:gd name="T28" fmla="*/ 0 h 284"/>
                  <a:gd name="T29" fmla="*/ 528 w 528"/>
                  <a:gd name="T30" fmla="*/ 284 h 28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28" h="284">
                    <a:moveTo>
                      <a:pt x="10" y="271"/>
                    </a:moveTo>
                    <a:cubicBezTo>
                      <a:pt x="13" y="201"/>
                      <a:pt x="11" y="131"/>
                      <a:pt x="20" y="62"/>
                    </a:cubicBezTo>
                    <a:cubicBezTo>
                      <a:pt x="25" y="25"/>
                      <a:pt x="78" y="20"/>
                      <a:pt x="100" y="13"/>
                    </a:cubicBezTo>
                    <a:cubicBezTo>
                      <a:pt x="110" y="10"/>
                      <a:pt x="129" y="3"/>
                      <a:pt x="129" y="3"/>
                    </a:cubicBezTo>
                    <a:cubicBezTo>
                      <a:pt x="238" y="6"/>
                      <a:pt x="348" y="0"/>
                      <a:pt x="457" y="13"/>
                    </a:cubicBezTo>
                    <a:cubicBezTo>
                      <a:pt x="467" y="14"/>
                      <a:pt x="467" y="32"/>
                      <a:pt x="467" y="43"/>
                    </a:cubicBezTo>
                    <a:cubicBezTo>
                      <a:pt x="467" y="278"/>
                      <a:pt x="528" y="247"/>
                      <a:pt x="427" y="281"/>
                    </a:cubicBezTo>
                    <a:cubicBezTo>
                      <a:pt x="295" y="278"/>
                      <a:pt x="162" y="284"/>
                      <a:pt x="30" y="271"/>
                    </a:cubicBezTo>
                    <a:cubicBezTo>
                      <a:pt x="5" y="269"/>
                      <a:pt x="0" y="201"/>
                      <a:pt x="0" y="201"/>
                    </a:cubicBezTo>
                  </a:path>
                </a:pathLst>
              </a:custGeom>
              <a:solidFill>
                <a:schemeClr val="accent2"/>
              </a:solidFill>
              <a:ln w="9525">
                <a:solidFill>
                  <a:schemeClr val="tx1"/>
                </a:solidFill>
                <a:round/>
                <a:headEnd/>
                <a:tailEnd/>
              </a:ln>
            </p:spPr>
            <p:txBody>
              <a:bodyPr/>
              <a:lstStyle/>
              <a:p>
                <a:endParaRPr lang="tr-TR"/>
              </a:p>
            </p:txBody>
          </p:sp>
          <p:sp>
            <p:nvSpPr>
              <p:cNvPr id="15432" name="Freeform 12"/>
              <p:cNvSpPr>
                <a:spLocks/>
              </p:cNvSpPr>
              <p:nvPr/>
            </p:nvSpPr>
            <p:spPr bwMode="auto">
              <a:xfrm>
                <a:off x="4438" y="1215"/>
                <a:ext cx="314" cy="276"/>
              </a:xfrm>
              <a:custGeom>
                <a:avLst/>
                <a:gdLst>
                  <a:gd name="T0" fmla="*/ 29 w 476"/>
                  <a:gd name="T1" fmla="*/ 201 h 450"/>
                  <a:gd name="T2" fmla="*/ 212 w 476"/>
                  <a:gd name="T3" fmla="*/ 42 h 450"/>
                  <a:gd name="T4" fmla="*/ 232 w 476"/>
                  <a:gd name="T5" fmla="*/ 48 h 450"/>
                  <a:gd name="T6" fmla="*/ 245 w 476"/>
                  <a:gd name="T7" fmla="*/ 66 h 450"/>
                  <a:gd name="T8" fmla="*/ 284 w 476"/>
                  <a:gd name="T9" fmla="*/ 79 h 450"/>
                  <a:gd name="T10" fmla="*/ 304 w 476"/>
                  <a:gd name="T11" fmla="*/ 151 h 450"/>
                  <a:gd name="T12" fmla="*/ 298 w 476"/>
                  <a:gd name="T13" fmla="*/ 261 h 450"/>
                  <a:gd name="T14" fmla="*/ 245 w 476"/>
                  <a:gd name="T15" fmla="*/ 267 h 450"/>
                  <a:gd name="T16" fmla="*/ 147 w 476"/>
                  <a:gd name="T17" fmla="*/ 261 h 450"/>
                  <a:gd name="T18" fmla="*/ 49 w 476"/>
                  <a:gd name="T19" fmla="*/ 213 h 450"/>
                  <a:gd name="T20" fmla="*/ 29 w 476"/>
                  <a:gd name="T21" fmla="*/ 121 h 4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76"/>
                  <a:gd name="T34" fmla="*/ 0 h 450"/>
                  <a:gd name="T35" fmla="*/ 476 w 476"/>
                  <a:gd name="T36" fmla="*/ 450 h 4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76" h="450">
                    <a:moveTo>
                      <a:pt x="44" y="327"/>
                    </a:moveTo>
                    <a:cubicBezTo>
                      <a:pt x="57" y="0"/>
                      <a:pt x="0" y="55"/>
                      <a:pt x="322" y="69"/>
                    </a:cubicBezTo>
                    <a:cubicBezTo>
                      <a:pt x="332" y="72"/>
                      <a:pt x="344" y="73"/>
                      <a:pt x="352" y="79"/>
                    </a:cubicBezTo>
                    <a:cubicBezTo>
                      <a:pt x="361" y="86"/>
                      <a:pt x="362" y="102"/>
                      <a:pt x="372" y="108"/>
                    </a:cubicBezTo>
                    <a:cubicBezTo>
                      <a:pt x="390" y="119"/>
                      <a:pt x="431" y="128"/>
                      <a:pt x="431" y="128"/>
                    </a:cubicBezTo>
                    <a:cubicBezTo>
                      <a:pt x="457" y="207"/>
                      <a:pt x="447" y="167"/>
                      <a:pt x="461" y="247"/>
                    </a:cubicBezTo>
                    <a:cubicBezTo>
                      <a:pt x="458" y="307"/>
                      <a:pt x="476" y="372"/>
                      <a:pt x="451" y="426"/>
                    </a:cubicBezTo>
                    <a:cubicBezTo>
                      <a:pt x="440" y="450"/>
                      <a:pt x="399" y="436"/>
                      <a:pt x="372" y="436"/>
                    </a:cubicBezTo>
                    <a:cubicBezTo>
                      <a:pt x="322" y="436"/>
                      <a:pt x="273" y="429"/>
                      <a:pt x="223" y="426"/>
                    </a:cubicBezTo>
                    <a:cubicBezTo>
                      <a:pt x="176" y="394"/>
                      <a:pt x="121" y="379"/>
                      <a:pt x="74" y="347"/>
                    </a:cubicBezTo>
                    <a:cubicBezTo>
                      <a:pt x="37" y="291"/>
                      <a:pt x="44" y="274"/>
                      <a:pt x="44" y="198"/>
                    </a:cubicBezTo>
                  </a:path>
                </a:pathLst>
              </a:custGeom>
              <a:solidFill>
                <a:schemeClr val="accent2"/>
              </a:solidFill>
              <a:ln w="9525">
                <a:solidFill>
                  <a:schemeClr val="tx1"/>
                </a:solidFill>
                <a:round/>
                <a:headEnd/>
                <a:tailEnd/>
              </a:ln>
            </p:spPr>
            <p:txBody>
              <a:bodyPr/>
              <a:lstStyle/>
              <a:p>
                <a:endParaRPr lang="tr-TR"/>
              </a:p>
            </p:txBody>
          </p:sp>
          <p:sp>
            <p:nvSpPr>
              <p:cNvPr id="15433" name="Freeform 13"/>
              <p:cNvSpPr>
                <a:spLocks/>
              </p:cNvSpPr>
              <p:nvPr/>
            </p:nvSpPr>
            <p:spPr bwMode="auto">
              <a:xfrm>
                <a:off x="4735" y="1360"/>
                <a:ext cx="269" cy="270"/>
              </a:xfrm>
              <a:custGeom>
                <a:avLst/>
                <a:gdLst>
                  <a:gd name="T0" fmla="*/ 20 w 407"/>
                  <a:gd name="T1" fmla="*/ 13 h 441"/>
                  <a:gd name="T2" fmla="*/ 145 w 407"/>
                  <a:gd name="T3" fmla="*/ 19 h 441"/>
                  <a:gd name="T4" fmla="*/ 164 w 407"/>
                  <a:gd name="T5" fmla="*/ 31 h 441"/>
                  <a:gd name="T6" fmla="*/ 190 w 407"/>
                  <a:gd name="T7" fmla="*/ 56 h 441"/>
                  <a:gd name="T8" fmla="*/ 217 w 407"/>
                  <a:gd name="T9" fmla="*/ 92 h 441"/>
                  <a:gd name="T10" fmla="*/ 250 w 407"/>
                  <a:gd name="T11" fmla="*/ 141 h 441"/>
                  <a:gd name="T12" fmla="*/ 269 w 407"/>
                  <a:gd name="T13" fmla="*/ 177 h 441"/>
                  <a:gd name="T14" fmla="*/ 197 w 407"/>
                  <a:gd name="T15" fmla="*/ 268 h 441"/>
                  <a:gd name="T16" fmla="*/ 79 w 407"/>
                  <a:gd name="T17" fmla="*/ 244 h 441"/>
                  <a:gd name="T18" fmla="*/ 46 w 407"/>
                  <a:gd name="T19" fmla="*/ 214 h 441"/>
                  <a:gd name="T20" fmla="*/ 13 w 407"/>
                  <a:gd name="T21" fmla="*/ 159 h 441"/>
                  <a:gd name="T22" fmla="*/ 0 w 407"/>
                  <a:gd name="T23" fmla="*/ 129 h 44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07"/>
                  <a:gd name="T37" fmla="*/ 0 h 441"/>
                  <a:gd name="T38" fmla="*/ 407 w 407"/>
                  <a:gd name="T39" fmla="*/ 441 h 44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07" h="441">
                    <a:moveTo>
                      <a:pt x="30" y="21"/>
                    </a:moveTo>
                    <a:cubicBezTo>
                      <a:pt x="92" y="0"/>
                      <a:pt x="157" y="10"/>
                      <a:pt x="219" y="31"/>
                    </a:cubicBezTo>
                    <a:cubicBezTo>
                      <a:pt x="229" y="38"/>
                      <a:pt x="241" y="42"/>
                      <a:pt x="248" y="51"/>
                    </a:cubicBezTo>
                    <a:cubicBezTo>
                      <a:pt x="285" y="99"/>
                      <a:pt x="224" y="70"/>
                      <a:pt x="288" y="91"/>
                    </a:cubicBezTo>
                    <a:cubicBezTo>
                      <a:pt x="301" y="111"/>
                      <a:pt x="320" y="127"/>
                      <a:pt x="328" y="150"/>
                    </a:cubicBezTo>
                    <a:cubicBezTo>
                      <a:pt x="352" y="221"/>
                      <a:pt x="330" y="198"/>
                      <a:pt x="378" y="230"/>
                    </a:cubicBezTo>
                    <a:cubicBezTo>
                      <a:pt x="386" y="243"/>
                      <a:pt x="407" y="271"/>
                      <a:pt x="407" y="289"/>
                    </a:cubicBezTo>
                    <a:cubicBezTo>
                      <a:pt x="407" y="345"/>
                      <a:pt x="349" y="423"/>
                      <a:pt x="298" y="438"/>
                    </a:cubicBezTo>
                    <a:cubicBezTo>
                      <a:pt x="210" y="431"/>
                      <a:pt x="182" y="441"/>
                      <a:pt x="119" y="399"/>
                    </a:cubicBezTo>
                    <a:cubicBezTo>
                      <a:pt x="71" y="323"/>
                      <a:pt x="133" y="412"/>
                      <a:pt x="70" y="349"/>
                    </a:cubicBezTo>
                    <a:cubicBezTo>
                      <a:pt x="46" y="325"/>
                      <a:pt x="39" y="288"/>
                      <a:pt x="20" y="260"/>
                    </a:cubicBezTo>
                    <a:cubicBezTo>
                      <a:pt x="8" y="223"/>
                      <a:pt x="15" y="239"/>
                      <a:pt x="0" y="210"/>
                    </a:cubicBezTo>
                  </a:path>
                </a:pathLst>
              </a:custGeom>
              <a:solidFill>
                <a:srgbClr val="CC0000"/>
              </a:solidFill>
              <a:ln w="9525">
                <a:solidFill>
                  <a:schemeClr val="tx1"/>
                </a:solidFill>
                <a:round/>
                <a:headEnd/>
                <a:tailEnd/>
              </a:ln>
            </p:spPr>
            <p:txBody>
              <a:bodyPr/>
              <a:lstStyle/>
              <a:p>
                <a:endParaRPr lang="tr-TR"/>
              </a:p>
            </p:txBody>
          </p:sp>
          <p:sp>
            <p:nvSpPr>
              <p:cNvPr id="15434" name="Freeform 14"/>
              <p:cNvSpPr>
                <a:spLocks/>
              </p:cNvSpPr>
              <p:nvPr/>
            </p:nvSpPr>
            <p:spPr bwMode="auto">
              <a:xfrm>
                <a:off x="4932" y="1574"/>
                <a:ext cx="223" cy="275"/>
              </a:xfrm>
              <a:custGeom>
                <a:avLst/>
                <a:gdLst>
                  <a:gd name="T0" fmla="*/ 7 w 338"/>
                  <a:gd name="T1" fmla="*/ 49 h 449"/>
                  <a:gd name="T2" fmla="*/ 79 w 338"/>
                  <a:gd name="T3" fmla="*/ 0 h 449"/>
                  <a:gd name="T4" fmla="*/ 118 w 338"/>
                  <a:gd name="T5" fmla="*/ 6 h 449"/>
                  <a:gd name="T6" fmla="*/ 151 w 338"/>
                  <a:gd name="T7" fmla="*/ 61 h 449"/>
                  <a:gd name="T8" fmla="*/ 190 w 338"/>
                  <a:gd name="T9" fmla="*/ 110 h 449"/>
                  <a:gd name="T10" fmla="*/ 216 w 338"/>
                  <a:gd name="T11" fmla="*/ 164 h 449"/>
                  <a:gd name="T12" fmla="*/ 98 w 338"/>
                  <a:gd name="T13" fmla="*/ 255 h 449"/>
                  <a:gd name="T14" fmla="*/ 79 w 338"/>
                  <a:gd name="T15" fmla="*/ 262 h 449"/>
                  <a:gd name="T16" fmla="*/ 59 w 338"/>
                  <a:gd name="T17" fmla="*/ 225 h 449"/>
                  <a:gd name="T18" fmla="*/ 13 w 338"/>
                  <a:gd name="T19" fmla="*/ 152 h 449"/>
                  <a:gd name="T20" fmla="*/ 0 w 338"/>
                  <a:gd name="T21" fmla="*/ 116 h 449"/>
                  <a:gd name="T22" fmla="*/ 13 w 338"/>
                  <a:gd name="T23" fmla="*/ 61 h 449"/>
                  <a:gd name="T24" fmla="*/ 26 w 338"/>
                  <a:gd name="T25" fmla="*/ 43 h 449"/>
                  <a:gd name="T26" fmla="*/ 7 w 338"/>
                  <a:gd name="T27" fmla="*/ 49 h 44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38"/>
                  <a:gd name="T43" fmla="*/ 0 h 449"/>
                  <a:gd name="T44" fmla="*/ 338 w 338"/>
                  <a:gd name="T45" fmla="*/ 449 h 44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38" h="449">
                    <a:moveTo>
                      <a:pt x="10" y="80"/>
                    </a:moveTo>
                    <a:cubicBezTo>
                      <a:pt x="67" y="61"/>
                      <a:pt x="74" y="31"/>
                      <a:pt x="119" y="0"/>
                    </a:cubicBezTo>
                    <a:cubicBezTo>
                      <a:pt x="139" y="3"/>
                      <a:pt x="161" y="1"/>
                      <a:pt x="179" y="10"/>
                    </a:cubicBezTo>
                    <a:cubicBezTo>
                      <a:pt x="199" y="20"/>
                      <a:pt x="216" y="81"/>
                      <a:pt x="229" y="99"/>
                    </a:cubicBezTo>
                    <a:cubicBezTo>
                      <a:pt x="241" y="139"/>
                      <a:pt x="253" y="156"/>
                      <a:pt x="288" y="179"/>
                    </a:cubicBezTo>
                    <a:cubicBezTo>
                      <a:pt x="299" y="212"/>
                      <a:pt x="317" y="235"/>
                      <a:pt x="328" y="268"/>
                    </a:cubicBezTo>
                    <a:cubicBezTo>
                      <a:pt x="314" y="449"/>
                      <a:pt x="338" y="403"/>
                      <a:pt x="149" y="417"/>
                    </a:cubicBezTo>
                    <a:cubicBezTo>
                      <a:pt x="139" y="420"/>
                      <a:pt x="129" y="431"/>
                      <a:pt x="119" y="427"/>
                    </a:cubicBezTo>
                    <a:cubicBezTo>
                      <a:pt x="100" y="419"/>
                      <a:pt x="97" y="383"/>
                      <a:pt x="90" y="368"/>
                    </a:cubicBezTo>
                    <a:cubicBezTo>
                      <a:pt x="69" y="326"/>
                      <a:pt x="46" y="287"/>
                      <a:pt x="20" y="248"/>
                    </a:cubicBezTo>
                    <a:cubicBezTo>
                      <a:pt x="8" y="231"/>
                      <a:pt x="0" y="189"/>
                      <a:pt x="0" y="189"/>
                    </a:cubicBezTo>
                    <a:cubicBezTo>
                      <a:pt x="4" y="167"/>
                      <a:pt x="8" y="123"/>
                      <a:pt x="20" y="99"/>
                    </a:cubicBezTo>
                    <a:cubicBezTo>
                      <a:pt x="25" y="89"/>
                      <a:pt x="45" y="80"/>
                      <a:pt x="40" y="70"/>
                    </a:cubicBezTo>
                    <a:cubicBezTo>
                      <a:pt x="35" y="61"/>
                      <a:pt x="20" y="77"/>
                      <a:pt x="10" y="80"/>
                    </a:cubicBezTo>
                    <a:close/>
                  </a:path>
                </a:pathLst>
              </a:custGeom>
              <a:solidFill>
                <a:schemeClr val="accent2"/>
              </a:solidFill>
              <a:ln w="9525">
                <a:solidFill>
                  <a:schemeClr val="tx1"/>
                </a:solidFill>
                <a:round/>
                <a:headEnd/>
                <a:tailEnd/>
              </a:ln>
            </p:spPr>
            <p:txBody>
              <a:bodyPr/>
              <a:lstStyle/>
              <a:p>
                <a:endParaRPr lang="tr-TR"/>
              </a:p>
            </p:txBody>
          </p:sp>
          <p:sp>
            <p:nvSpPr>
              <p:cNvPr id="15435" name="Freeform 15"/>
              <p:cNvSpPr>
                <a:spLocks/>
              </p:cNvSpPr>
              <p:nvPr/>
            </p:nvSpPr>
            <p:spPr bwMode="auto">
              <a:xfrm>
                <a:off x="5004" y="1799"/>
                <a:ext cx="216" cy="350"/>
              </a:xfrm>
              <a:custGeom>
                <a:avLst/>
                <a:gdLst>
                  <a:gd name="T0" fmla="*/ 28 w 327"/>
                  <a:gd name="T1" fmla="*/ 26 h 570"/>
                  <a:gd name="T2" fmla="*/ 179 w 327"/>
                  <a:gd name="T3" fmla="*/ 203 h 570"/>
                  <a:gd name="T4" fmla="*/ 172 w 327"/>
                  <a:gd name="T5" fmla="*/ 306 h 570"/>
                  <a:gd name="T6" fmla="*/ 41 w 327"/>
                  <a:gd name="T7" fmla="*/ 282 h 570"/>
                  <a:gd name="T8" fmla="*/ 28 w 327"/>
                  <a:gd name="T9" fmla="*/ 26 h 570"/>
                  <a:gd name="T10" fmla="*/ 0 60000 65536"/>
                  <a:gd name="T11" fmla="*/ 0 60000 65536"/>
                  <a:gd name="T12" fmla="*/ 0 60000 65536"/>
                  <a:gd name="T13" fmla="*/ 0 60000 65536"/>
                  <a:gd name="T14" fmla="*/ 0 60000 65536"/>
                  <a:gd name="T15" fmla="*/ 0 w 327"/>
                  <a:gd name="T16" fmla="*/ 0 h 570"/>
                  <a:gd name="T17" fmla="*/ 327 w 327"/>
                  <a:gd name="T18" fmla="*/ 570 h 570"/>
                </a:gdLst>
                <a:ahLst/>
                <a:cxnLst>
                  <a:cxn ang="T10">
                    <a:pos x="T0" y="T1"/>
                  </a:cxn>
                  <a:cxn ang="T11">
                    <a:pos x="T2" y="T3"/>
                  </a:cxn>
                  <a:cxn ang="T12">
                    <a:pos x="T4" y="T5"/>
                  </a:cxn>
                  <a:cxn ang="T13">
                    <a:pos x="T6" y="T7"/>
                  </a:cxn>
                  <a:cxn ang="T14">
                    <a:pos x="T8" y="T9"/>
                  </a:cxn>
                </a:cxnLst>
                <a:rect l="T15" t="T16" r="T17" b="T18"/>
                <a:pathLst>
                  <a:path w="327" h="570">
                    <a:moveTo>
                      <a:pt x="42" y="42"/>
                    </a:moveTo>
                    <a:cubicBezTo>
                      <a:pt x="327" y="57"/>
                      <a:pt x="259" y="0"/>
                      <a:pt x="271" y="330"/>
                    </a:cubicBezTo>
                    <a:cubicBezTo>
                      <a:pt x="268" y="386"/>
                      <a:pt x="304" y="463"/>
                      <a:pt x="261" y="499"/>
                    </a:cubicBezTo>
                    <a:cubicBezTo>
                      <a:pt x="177" y="570"/>
                      <a:pt x="94" y="522"/>
                      <a:pt x="62" y="459"/>
                    </a:cubicBezTo>
                    <a:cubicBezTo>
                      <a:pt x="0" y="335"/>
                      <a:pt x="46" y="181"/>
                      <a:pt x="42" y="42"/>
                    </a:cubicBezTo>
                    <a:close/>
                  </a:path>
                </a:pathLst>
              </a:custGeom>
              <a:solidFill>
                <a:srgbClr val="CC0000"/>
              </a:solidFill>
              <a:ln w="9525">
                <a:solidFill>
                  <a:schemeClr val="tx1"/>
                </a:solidFill>
                <a:round/>
                <a:headEnd/>
                <a:tailEnd/>
              </a:ln>
            </p:spPr>
            <p:txBody>
              <a:bodyPr/>
              <a:lstStyle/>
              <a:p>
                <a:endParaRPr lang="tr-TR"/>
              </a:p>
            </p:txBody>
          </p:sp>
          <p:sp>
            <p:nvSpPr>
              <p:cNvPr id="15436" name="Freeform 16"/>
              <p:cNvSpPr>
                <a:spLocks/>
              </p:cNvSpPr>
              <p:nvPr/>
            </p:nvSpPr>
            <p:spPr bwMode="auto">
              <a:xfrm>
                <a:off x="4998" y="2123"/>
                <a:ext cx="226" cy="298"/>
              </a:xfrm>
              <a:custGeom>
                <a:avLst/>
                <a:gdLst>
                  <a:gd name="T0" fmla="*/ 98 w 343"/>
                  <a:gd name="T1" fmla="*/ 0 h 486"/>
                  <a:gd name="T2" fmla="*/ 177 w 343"/>
                  <a:gd name="T3" fmla="*/ 6 h 486"/>
                  <a:gd name="T4" fmla="*/ 196 w 343"/>
                  <a:gd name="T5" fmla="*/ 12 h 486"/>
                  <a:gd name="T6" fmla="*/ 151 w 343"/>
                  <a:gd name="T7" fmla="*/ 250 h 486"/>
                  <a:gd name="T8" fmla="*/ 72 w 343"/>
                  <a:gd name="T9" fmla="*/ 298 h 486"/>
                  <a:gd name="T10" fmla="*/ 0 w 343"/>
                  <a:gd name="T11" fmla="*/ 213 h 486"/>
                  <a:gd name="T12" fmla="*/ 79 w 343"/>
                  <a:gd name="T13" fmla="*/ 31 h 486"/>
                  <a:gd name="T14" fmla="*/ 98 w 343"/>
                  <a:gd name="T15" fmla="*/ 0 h 486"/>
                  <a:gd name="T16" fmla="*/ 0 60000 65536"/>
                  <a:gd name="T17" fmla="*/ 0 60000 65536"/>
                  <a:gd name="T18" fmla="*/ 0 60000 65536"/>
                  <a:gd name="T19" fmla="*/ 0 60000 65536"/>
                  <a:gd name="T20" fmla="*/ 0 60000 65536"/>
                  <a:gd name="T21" fmla="*/ 0 60000 65536"/>
                  <a:gd name="T22" fmla="*/ 0 60000 65536"/>
                  <a:gd name="T23" fmla="*/ 0 60000 65536"/>
                  <a:gd name="T24" fmla="*/ 0 w 343"/>
                  <a:gd name="T25" fmla="*/ 0 h 486"/>
                  <a:gd name="T26" fmla="*/ 343 w 343"/>
                  <a:gd name="T27" fmla="*/ 486 h 48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43" h="486">
                    <a:moveTo>
                      <a:pt x="149" y="0"/>
                    </a:moveTo>
                    <a:cubicBezTo>
                      <a:pt x="189" y="3"/>
                      <a:pt x="229" y="5"/>
                      <a:pt x="269" y="10"/>
                    </a:cubicBezTo>
                    <a:cubicBezTo>
                      <a:pt x="279" y="11"/>
                      <a:pt x="297" y="10"/>
                      <a:pt x="298" y="20"/>
                    </a:cubicBezTo>
                    <a:cubicBezTo>
                      <a:pt x="308" y="190"/>
                      <a:pt x="343" y="312"/>
                      <a:pt x="229" y="407"/>
                    </a:cubicBezTo>
                    <a:cubicBezTo>
                      <a:pt x="190" y="439"/>
                      <a:pt x="159" y="471"/>
                      <a:pt x="110" y="486"/>
                    </a:cubicBezTo>
                    <a:cubicBezTo>
                      <a:pt x="57" y="452"/>
                      <a:pt x="20" y="407"/>
                      <a:pt x="0" y="347"/>
                    </a:cubicBezTo>
                    <a:cubicBezTo>
                      <a:pt x="32" y="254"/>
                      <a:pt x="27" y="109"/>
                      <a:pt x="120" y="50"/>
                    </a:cubicBezTo>
                    <a:cubicBezTo>
                      <a:pt x="133" y="11"/>
                      <a:pt x="123" y="28"/>
                      <a:pt x="149" y="0"/>
                    </a:cubicBezTo>
                    <a:close/>
                  </a:path>
                </a:pathLst>
              </a:custGeom>
              <a:solidFill>
                <a:schemeClr val="accent2"/>
              </a:solidFill>
              <a:ln w="9525">
                <a:solidFill>
                  <a:schemeClr val="tx1"/>
                </a:solidFill>
                <a:round/>
                <a:headEnd/>
                <a:tailEnd/>
              </a:ln>
            </p:spPr>
            <p:txBody>
              <a:bodyPr/>
              <a:lstStyle/>
              <a:p>
                <a:endParaRPr lang="tr-TR"/>
              </a:p>
            </p:txBody>
          </p:sp>
          <p:sp>
            <p:nvSpPr>
              <p:cNvPr id="15437" name="Freeform 17"/>
              <p:cNvSpPr>
                <a:spLocks/>
              </p:cNvSpPr>
              <p:nvPr/>
            </p:nvSpPr>
            <p:spPr bwMode="auto">
              <a:xfrm>
                <a:off x="4827" y="2385"/>
                <a:ext cx="307" cy="262"/>
              </a:xfrm>
              <a:custGeom>
                <a:avLst/>
                <a:gdLst>
                  <a:gd name="T0" fmla="*/ 164 w 465"/>
                  <a:gd name="T1" fmla="*/ 0 h 427"/>
                  <a:gd name="T2" fmla="*/ 250 w 465"/>
                  <a:gd name="T3" fmla="*/ 6 h 427"/>
                  <a:gd name="T4" fmla="*/ 289 w 465"/>
                  <a:gd name="T5" fmla="*/ 18 h 427"/>
                  <a:gd name="T6" fmla="*/ 275 w 465"/>
                  <a:gd name="T7" fmla="*/ 128 h 427"/>
                  <a:gd name="T8" fmla="*/ 197 w 465"/>
                  <a:gd name="T9" fmla="*/ 164 h 427"/>
                  <a:gd name="T10" fmla="*/ 158 w 465"/>
                  <a:gd name="T11" fmla="*/ 189 h 427"/>
                  <a:gd name="T12" fmla="*/ 125 w 465"/>
                  <a:gd name="T13" fmla="*/ 219 h 427"/>
                  <a:gd name="T14" fmla="*/ 112 w 465"/>
                  <a:gd name="T15" fmla="*/ 237 h 427"/>
                  <a:gd name="T16" fmla="*/ 72 w 465"/>
                  <a:gd name="T17" fmla="*/ 262 h 427"/>
                  <a:gd name="T18" fmla="*/ 0 w 465"/>
                  <a:gd name="T19" fmla="*/ 152 h 427"/>
                  <a:gd name="T20" fmla="*/ 40 w 465"/>
                  <a:gd name="T21" fmla="*/ 104 h 427"/>
                  <a:gd name="T22" fmla="*/ 79 w 465"/>
                  <a:gd name="T23" fmla="*/ 91 h 427"/>
                  <a:gd name="T24" fmla="*/ 98 w 465"/>
                  <a:gd name="T25" fmla="*/ 85 h 427"/>
                  <a:gd name="T26" fmla="*/ 112 w 465"/>
                  <a:gd name="T27" fmla="*/ 67 h 427"/>
                  <a:gd name="T28" fmla="*/ 131 w 465"/>
                  <a:gd name="T29" fmla="*/ 55 h 427"/>
                  <a:gd name="T30" fmla="*/ 145 w 465"/>
                  <a:gd name="T31" fmla="*/ 18 h 427"/>
                  <a:gd name="T32" fmla="*/ 170 w 465"/>
                  <a:gd name="T33" fmla="*/ 12 h 427"/>
                  <a:gd name="T34" fmla="*/ 164 w 465"/>
                  <a:gd name="T35" fmla="*/ 0 h 42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65"/>
                  <a:gd name="T55" fmla="*/ 0 h 427"/>
                  <a:gd name="T56" fmla="*/ 465 w 465"/>
                  <a:gd name="T57" fmla="*/ 427 h 42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65" h="427">
                    <a:moveTo>
                      <a:pt x="249" y="0"/>
                    </a:moveTo>
                    <a:cubicBezTo>
                      <a:pt x="292" y="3"/>
                      <a:pt x="335" y="3"/>
                      <a:pt x="378" y="10"/>
                    </a:cubicBezTo>
                    <a:cubicBezTo>
                      <a:pt x="399" y="13"/>
                      <a:pt x="437" y="30"/>
                      <a:pt x="437" y="30"/>
                    </a:cubicBezTo>
                    <a:cubicBezTo>
                      <a:pt x="456" y="85"/>
                      <a:pt x="465" y="166"/>
                      <a:pt x="417" y="208"/>
                    </a:cubicBezTo>
                    <a:cubicBezTo>
                      <a:pt x="368" y="251"/>
                      <a:pt x="356" y="249"/>
                      <a:pt x="298" y="268"/>
                    </a:cubicBezTo>
                    <a:cubicBezTo>
                      <a:pt x="275" y="276"/>
                      <a:pt x="239" y="308"/>
                      <a:pt x="239" y="308"/>
                    </a:cubicBezTo>
                    <a:cubicBezTo>
                      <a:pt x="185" y="389"/>
                      <a:pt x="256" y="291"/>
                      <a:pt x="189" y="357"/>
                    </a:cubicBezTo>
                    <a:cubicBezTo>
                      <a:pt x="180" y="365"/>
                      <a:pt x="178" y="379"/>
                      <a:pt x="169" y="387"/>
                    </a:cubicBezTo>
                    <a:cubicBezTo>
                      <a:pt x="151" y="403"/>
                      <a:pt x="109" y="427"/>
                      <a:pt x="109" y="427"/>
                    </a:cubicBezTo>
                    <a:cubicBezTo>
                      <a:pt x="89" y="360"/>
                      <a:pt x="49" y="297"/>
                      <a:pt x="0" y="248"/>
                    </a:cubicBezTo>
                    <a:cubicBezTo>
                      <a:pt x="12" y="213"/>
                      <a:pt x="24" y="185"/>
                      <a:pt x="60" y="169"/>
                    </a:cubicBezTo>
                    <a:cubicBezTo>
                      <a:pt x="79" y="160"/>
                      <a:pt x="99" y="156"/>
                      <a:pt x="119" y="149"/>
                    </a:cubicBezTo>
                    <a:cubicBezTo>
                      <a:pt x="129" y="146"/>
                      <a:pt x="149" y="139"/>
                      <a:pt x="149" y="139"/>
                    </a:cubicBezTo>
                    <a:cubicBezTo>
                      <a:pt x="156" y="129"/>
                      <a:pt x="161" y="117"/>
                      <a:pt x="169" y="109"/>
                    </a:cubicBezTo>
                    <a:cubicBezTo>
                      <a:pt x="177" y="101"/>
                      <a:pt x="193" y="99"/>
                      <a:pt x="199" y="89"/>
                    </a:cubicBezTo>
                    <a:cubicBezTo>
                      <a:pt x="210" y="71"/>
                      <a:pt x="199" y="35"/>
                      <a:pt x="219" y="30"/>
                    </a:cubicBezTo>
                    <a:cubicBezTo>
                      <a:pt x="232" y="27"/>
                      <a:pt x="249" y="29"/>
                      <a:pt x="258" y="20"/>
                    </a:cubicBezTo>
                    <a:cubicBezTo>
                      <a:pt x="263" y="15"/>
                      <a:pt x="252" y="7"/>
                      <a:pt x="249" y="0"/>
                    </a:cubicBezTo>
                    <a:close/>
                  </a:path>
                </a:pathLst>
              </a:custGeom>
              <a:solidFill>
                <a:srgbClr val="CC0000"/>
              </a:solidFill>
              <a:ln w="9525">
                <a:solidFill>
                  <a:schemeClr val="tx1"/>
                </a:solidFill>
                <a:round/>
                <a:headEnd/>
                <a:tailEnd/>
              </a:ln>
            </p:spPr>
            <p:txBody>
              <a:bodyPr/>
              <a:lstStyle/>
              <a:p>
                <a:endParaRPr lang="tr-TR"/>
              </a:p>
            </p:txBody>
          </p:sp>
          <p:sp>
            <p:nvSpPr>
              <p:cNvPr id="15438" name="Freeform 18"/>
              <p:cNvSpPr>
                <a:spLocks/>
              </p:cNvSpPr>
              <p:nvPr/>
            </p:nvSpPr>
            <p:spPr bwMode="auto">
              <a:xfrm>
                <a:off x="4650" y="2561"/>
                <a:ext cx="276" cy="294"/>
              </a:xfrm>
              <a:custGeom>
                <a:avLst/>
                <a:gdLst>
                  <a:gd name="T0" fmla="*/ 177 w 417"/>
                  <a:gd name="T1" fmla="*/ 0 h 478"/>
                  <a:gd name="T2" fmla="*/ 237 w 417"/>
                  <a:gd name="T3" fmla="*/ 6 h 478"/>
                  <a:gd name="T4" fmla="*/ 256 w 417"/>
                  <a:gd name="T5" fmla="*/ 12 h 478"/>
                  <a:gd name="T6" fmla="*/ 263 w 417"/>
                  <a:gd name="T7" fmla="*/ 55 h 478"/>
                  <a:gd name="T8" fmla="*/ 276 w 417"/>
                  <a:gd name="T9" fmla="*/ 92 h 478"/>
                  <a:gd name="T10" fmla="*/ 224 w 417"/>
                  <a:gd name="T11" fmla="*/ 189 h 478"/>
                  <a:gd name="T12" fmla="*/ 191 w 417"/>
                  <a:gd name="T13" fmla="*/ 220 h 478"/>
                  <a:gd name="T14" fmla="*/ 177 w 417"/>
                  <a:gd name="T15" fmla="*/ 238 h 478"/>
                  <a:gd name="T16" fmla="*/ 79 w 417"/>
                  <a:gd name="T17" fmla="*/ 293 h 478"/>
                  <a:gd name="T18" fmla="*/ 26 w 417"/>
                  <a:gd name="T19" fmla="*/ 250 h 478"/>
                  <a:gd name="T20" fmla="*/ 13 w 417"/>
                  <a:gd name="T21" fmla="*/ 232 h 478"/>
                  <a:gd name="T22" fmla="*/ 0 w 417"/>
                  <a:gd name="T23" fmla="*/ 196 h 478"/>
                  <a:gd name="T24" fmla="*/ 7 w 417"/>
                  <a:gd name="T25" fmla="*/ 177 h 478"/>
                  <a:gd name="T26" fmla="*/ 33 w 417"/>
                  <a:gd name="T27" fmla="*/ 140 h 478"/>
                  <a:gd name="T28" fmla="*/ 40 w 417"/>
                  <a:gd name="T29" fmla="*/ 122 h 478"/>
                  <a:gd name="T30" fmla="*/ 79 w 417"/>
                  <a:gd name="T31" fmla="*/ 98 h 478"/>
                  <a:gd name="T32" fmla="*/ 118 w 417"/>
                  <a:gd name="T33" fmla="*/ 49 h 478"/>
                  <a:gd name="T34" fmla="*/ 132 w 417"/>
                  <a:gd name="T35" fmla="*/ 31 h 478"/>
                  <a:gd name="T36" fmla="*/ 177 w 417"/>
                  <a:gd name="T37" fmla="*/ 0 h 47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17"/>
                  <a:gd name="T58" fmla="*/ 0 h 478"/>
                  <a:gd name="T59" fmla="*/ 417 w 417"/>
                  <a:gd name="T60" fmla="*/ 478 h 47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17" h="478">
                    <a:moveTo>
                      <a:pt x="268" y="0"/>
                    </a:moveTo>
                    <a:cubicBezTo>
                      <a:pt x="298" y="3"/>
                      <a:pt x="328" y="5"/>
                      <a:pt x="358" y="10"/>
                    </a:cubicBezTo>
                    <a:cubicBezTo>
                      <a:pt x="368" y="12"/>
                      <a:pt x="382" y="11"/>
                      <a:pt x="387" y="20"/>
                    </a:cubicBezTo>
                    <a:cubicBezTo>
                      <a:pt x="397" y="41"/>
                      <a:pt x="392" y="66"/>
                      <a:pt x="397" y="89"/>
                    </a:cubicBezTo>
                    <a:cubicBezTo>
                      <a:pt x="402" y="110"/>
                      <a:pt x="417" y="149"/>
                      <a:pt x="417" y="149"/>
                    </a:cubicBezTo>
                    <a:cubicBezTo>
                      <a:pt x="408" y="222"/>
                      <a:pt x="399" y="267"/>
                      <a:pt x="338" y="308"/>
                    </a:cubicBezTo>
                    <a:cubicBezTo>
                      <a:pt x="284" y="389"/>
                      <a:pt x="355" y="291"/>
                      <a:pt x="288" y="357"/>
                    </a:cubicBezTo>
                    <a:cubicBezTo>
                      <a:pt x="279" y="365"/>
                      <a:pt x="276" y="379"/>
                      <a:pt x="268" y="387"/>
                    </a:cubicBezTo>
                    <a:cubicBezTo>
                      <a:pt x="228" y="427"/>
                      <a:pt x="173" y="459"/>
                      <a:pt x="119" y="477"/>
                    </a:cubicBezTo>
                    <a:cubicBezTo>
                      <a:pt x="57" y="461"/>
                      <a:pt x="87" y="478"/>
                      <a:pt x="40" y="407"/>
                    </a:cubicBezTo>
                    <a:cubicBezTo>
                      <a:pt x="33" y="397"/>
                      <a:pt x="24" y="388"/>
                      <a:pt x="20" y="377"/>
                    </a:cubicBezTo>
                    <a:cubicBezTo>
                      <a:pt x="13" y="357"/>
                      <a:pt x="0" y="318"/>
                      <a:pt x="0" y="318"/>
                    </a:cubicBezTo>
                    <a:cubicBezTo>
                      <a:pt x="3" y="308"/>
                      <a:pt x="5" y="297"/>
                      <a:pt x="10" y="288"/>
                    </a:cubicBezTo>
                    <a:cubicBezTo>
                      <a:pt x="22" y="267"/>
                      <a:pt x="42" y="251"/>
                      <a:pt x="50" y="228"/>
                    </a:cubicBezTo>
                    <a:cubicBezTo>
                      <a:pt x="53" y="218"/>
                      <a:pt x="53" y="206"/>
                      <a:pt x="60" y="199"/>
                    </a:cubicBezTo>
                    <a:cubicBezTo>
                      <a:pt x="77" y="182"/>
                      <a:pt x="119" y="159"/>
                      <a:pt x="119" y="159"/>
                    </a:cubicBezTo>
                    <a:cubicBezTo>
                      <a:pt x="145" y="120"/>
                      <a:pt x="139" y="106"/>
                      <a:pt x="179" y="79"/>
                    </a:cubicBezTo>
                    <a:cubicBezTo>
                      <a:pt x="186" y="69"/>
                      <a:pt x="191" y="58"/>
                      <a:pt x="199" y="50"/>
                    </a:cubicBezTo>
                    <a:cubicBezTo>
                      <a:pt x="225" y="24"/>
                      <a:pt x="252" y="33"/>
                      <a:pt x="268" y="0"/>
                    </a:cubicBezTo>
                    <a:close/>
                  </a:path>
                </a:pathLst>
              </a:custGeom>
              <a:solidFill>
                <a:schemeClr val="accent2"/>
              </a:solidFill>
              <a:ln w="9525">
                <a:solidFill>
                  <a:schemeClr val="tx1"/>
                </a:solidFill>
                <a:round/>
                <a:headEnd/>
                <a:tailEnd/>
              </a:ln>
            </p:spPr>
            <p:txBody>
              <a:bodyPr/>
              <a:lstStyle/>
              <a:p>
                <a:endParaRPr lang="tr-TR"/>
              </a:p>
            </p:txBody>
          </p:sp>
          <p:sp>
            <p:nvSpPr>
              <p:cNvPr id="15439" name="Freeform 19"/>
              <p:cNvSpPr>
                <a:spLocks/>
              </p:cNvSpPr>
              <p:nvPr/>
            </p:nvSpPr>
            <p:spPr bwMode="auto">
              <a:xfrm>
                <a:off x="4644" y="2745"/>
                <a:ext cx="411" cy="225"/>
              </a:xfrm>
              <a:custGeom>
                <a:avLst/>
                <a:gdLst>
                  <a:gd name="T0" fmla="*/ 59 w 622"/>
                  <a:gd name="T1" fmla="*/ 14 h 366"/>
                  <a:gd name="T2" fmla="*/ 289 w 622"/>
                  <a:gd name="T3" fmla="*/ 20 h 366"/>
                  <a:gd name="T4" fmla="*/ 387 w 622"/>
                  <a:gd name="T5" fmla="*/ 45 h 366"/>
                  <a:gd name="T6" fmla="*/ 341 w 622"/>
                  <a:gd name="T7" fmla="*/ 173 h 366"/>
                  <a:gd name="T8" fmla="*/ 0 w 622"/>
                  <a:gd name="T9" fmla="*/ 87 h 366"/>
                  <a:gd name="T10" fmla="*/ 59 w 622"/>
                  <a:gd name="T11" fmla="*/ 14 h 366"/>
                  <a:gd name="T12" fmla="*/ 0 60000 65536"/>
                  <a:gd name="T13" fmla="*/ 0 60000 65536"/>
                  <a:gd name="T14" fmla="*/ 0 60000 65536"/>
                  <a:gd name="T15" fmla="*/ 0 60000 65536"/>
                  <a:gd name="T16" fmla="*/ 0 60000 65536"/>
                  <a:gd name="T17" fmla="*/ 0 60000 65536"/>
                  <a:gd name="T18" fmla="*/ 0 w 622"/>
                  <a:gd name="T19" fmla="*/ 0 h 366"/>
                  <a:gd name="T20" fmla="*/ 622 w 622"/>
                  <a:gd name="T21" fmla="*/ 366 h 366"/>
                </a:gdLst>
                <a:ahLst/>
                <a:cxnLst>
                  <a:cxn ang="T12">
                    <a:pos x="T0" y="T1"/>
                  </a:cxn>
                  <a:cxn ang="T13">
                    <a:pos x="T2" y="T3"/>
                  </a:cxn>
                  <a:cxn ang="T14">
                    <a:pos x="T4" y="T5"/>
                  </a:cxn>
                  <a:cxn ang="T15">
                    <a:pos x="T6" y="T7"/>
                  </a:cxn>
                  <a:cxn ang="T16">
                    <a:pos x="T8" y="T9"/>
                  </a:cxn>
                  <a:cxn ang="T17">
                    <a:pos x="T10" y="T11"/>
                  </a:cxn>
                </a:cxnLst>
                <a:rect l="T18" t="T19" r="T20" b="T21"/>
                <a:pathLst>
                  <a:path w="622" h="366">
                    <a:moveTo>
                      <a:pt x="89" y="23"/>
                    </a:moveTo>
                    <a:cubicBezTo>
                      <a:pt x="205" y="26"/>
                      <a:pt x="321" y="28"/>
                      <a:pt x="437" y="33"/>
                    </a:cubicBezTo>
                    <a:cubicBezTo>
                      <a:pt x="585" y="39"/>
                      <a:pt x="562" y="0"/>
                      <a:pt x="586" y="73"/>
                    </a:cubicBezTo>
                    <a:cubicBezTo>
                      <a:pt x="577" y="226"/>
                      <a:pt x="622" y="246"/>
                      <a:pt x="516" y="281"/>
                    </a:cubicBezTo>
                    <a:cubicBezTo>
                      <a:pt x="302" y="276"/>
                      <a:pt x="75" y="366"/>
                      <a:pt x="0" y="142"/>
                    </a:cubicBezTo>
                    <a:cubicBezTo>
                      <a:pt x="10" y="92"/>
                      <a:pt x="18" y="23"/>
                      <a:pt x="89" y="23"/>
                    </a:cubicBezTo>
                    <a:close/>
                  </a:path>
                </a:pathLst>
              </a:custGeom>
              <a:solidFill>
                <a:schemeClr val="accent2"/>
              </a:solidFill>
              <a:ln w="9525">
                <a:solidFill>
                  <a:schemeClr val="tx1"/>
                </a:solidFill>
                <a:round/>
                <a:headEnd/>
                <a:tailEnd/>
              </a:ln>
            </p:spPr>
            <p:txBody>
              <a:bodyPr/>
              <a:lstStyle/>
              <a:p>
                <a:endParaRPr lang="tr-TR"/>
              </a:p>
            </p:txBody>
          </p:sp>
          <p:sp>
            <p:nvSpPr>
              <p:cNvPr id="15440" name="Freeform 20"/>
              <p:cNvSpPr>
                <a:spLocks/>
              </p:cNvSpPr>
              <p:nvPr/>
            </p:nvSpPr>
            <p:spPr bwMode="auto">
              <a:xfrm>
                <a:off x="3107" y="2621"/>
                <a:ext cx="514" cy="194"/>
              </a:xfrm>
              <a:custGeom>
                <a:avLst/>
                <a:gdLst>
                  <a:gd name="T0" fmla="*/ 311 w 778"/>
                  <a:gd name="T1" fmla="*/ 25 h 316"/>
                  <a:gd name="T2" fmla="*/ 461 w 778"/>
                  <a:gd name="T3" fmla="*/ 31 h 316"/>
                  <a:gd name="T4" fmla="*/ 435 w 778"/>
                  <a:gd name="T5" fmla="*/ 159 h 316"/>
                  <a:gd name="T6" fmla="*/ 199 w 778"/>
                  <a:gd name="T7" fmla="*/ 177 h 316"/>
                  <a:gd name="T8" fmla="*/ 48 w 778"/>
                  <a:gd name="T9" fmla="*/ 165 h 316"/>
                  <a:gd name="T10" fmla="*/ 35 w 778"/>
                  <a:gd name="T11" fmla="*/ 147 h 316"/>
                  <a:gd name="T12" fmla="*/ 15 w 778"/>
                  <a:gd name="T13" fmla="*/ 135 h 316"/>
                  <a:gd name="T14" fmla="*/ 22 w 778"/>
                  <a:gd name="T15" fmla="*/ 50 h 316"/>
                  <a:gd name="T16" fmla="*/ 61 w 778"/>
                  <a:gd name="T17" fmla="*/ 37 h 316"/>
                  <a:gd name="T18" fmla="*/ 350 w 778"/>
                  <a:gd name="T19" fmla="*/ 31 h 316"/>
                  <a:gd name="T20" fmla="*/ 422 w 778"/>
                  <a:gd name="T21" fmla="*/ 19 h 3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78"/>
                  <a:gd name="T34" fmla="*/ 0 h 316"/>
                  <a:gd name="T35" fmla="*/ 778 w 778"/>
                  <a:gd name="T36" fmla="*/ 316 h 3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78" h="316">
                    <a:moveTo>
                      <a:pt x="470" y="41"/>
                    </a:moveTo>
                    <a:cubicBezTo>
                      <a:pt x="546" y="44"/>
                      <a:pt x="642" y="0"/>
                      <a:pt x="698" y="51"/>
                    </a:cubicBezTo>
                    <a:cubicBezTo>
                      <a:pt x="778" y="124"/>
                      <a:pt x="725" y="230"/>
                      <a:pt x="659" y="259"/>
                    </a:cubicBezTo>
                    <a:cubicBezTo>
                      <a:pt x="543" y="309"/>
                      <a:pt x="438" y="284"/>
                      <a:pt x="301" y="289"/>
                    </a:cubicBezTo>
                    <a:cubicBezTo>
                      <a:pt x="225" y="285"/>
                      <a:pt x="133" y="316"/>
                      <a:pt x="73" y="269"/>
                    </a:cubicBezTo>
                    <a:cubicBezTo>
                      <a:pt x="64" y="262"/>
                      <a:pt x="61" y="248"/>
                      <a:pt x="53" y="240"/>
                    </a:cubicBezTo>
                    <a:cubicBezTo>
                      <a:pt x="44" y="232"/>
                      <a:pt x="33" y="227"/>
                      <a:pt x="23" y="220"/>
                    </a:cubicBezTo>
                    <a:cubicBezTo>
                      <a:pt x="12" y="186"/>
                      <a:pt x="0" y="104"/>
                      <a:pt x="33" y="81"/>
                    </a:cubicBezTo>
                    <a:cubicBezTo>
                      <a:pt x="50" y="69"/>
                      <a:pt x="73" y="68"/>
                      <a:pt x="93" y="61"/>
                    </a:cubicBezTo>
                    <a:cubicBezTo>
                      <a:pt x="231" y="15"/>
                      <a:pt x="384" y="54"/>
                      <a:pt x="530" y="51"/>
                    </a:cubicBezTo>
                    <a:cubicBezTo>
                      <a:pt x="632" y="30"/>
                      <a:pt x="595" y="31"/>
                      <a:pt x="639" y="31"/>
                    </a:cubicBezTo>
                  </a:path>
                </a:pathLst>
              </a:custGeom>
              <a:solidFill>
                <a:srgbClr val="CC0000"/>
              </a:solidFill>
              <a:ln w="9525">
                <a:solidFill>
                  <a:schemeClr val="tx1"/>
                </a:solidFill>
                <a:round/>
                <a:headEnd/>
                <a:tailEnd/>
              </a:ln>
            </p:spPr>
            <p:txBody>
              <a:bodyPr/>
              <a:lstStyle/>
              <a:p>
                <a:endParaRPr lang="tr-TR"/>
              </a:p>
            </p:txBody>
          </p:sp>
        </p:grpSp>
        <p:grpSp>
          <p:nvGrpSpPr>
            <p:cNvPr id="15383" name="Group 21"/>
            <p:cNvGrpSpPr>
              <a:grpSpLocks/>
            </p:cNvGrpSpPr>
            <p:nvPr/>
          </p:nvGrpSpPr>
          <p:grpSpPr bwMode="auto">
            <a:xfrm>
              <a:off x="2930" y="602"/>
              <a:ext cx="2495" cy="2184"/>
              <a:chOff x="2930" y="602"/>
              <a:chExt cx="2495" cy="2184"/>
            </a:xfrm>
          </p:grpSpPr>
          <p:grpSp>
            <p:nvGrpSpPr>
              <p:cNvPr id="15384" name="Group 22"/>
              <p:cNvGrpSpPr>
                <a:grpSpLocks/>
              </p:cNvGrpSpPr>
              <p:nvPr/>
            </p:nvGrpSpPr>
            <p:grpSpPr bwMode="auto">
              <a:xfrm>
                <a:off x="3816" y="1624"/>
                <a:ext cx="722" cy="749"/>
                <a:chOff x="2164" y="1907"/>
                <a:chExt cx="1093" cy="1221"/>
              </a:xfrm>
            </p:grpSpPr>
            <p:sp>
              <p:nvSpPr>
                <p:cNvPr id="15421" name="Freeform 23"/>
                <p:cNvSpPr>
                  <a:spLocks/>
                </p:cNvSpPr>
                <p:nvPr/>
              </p:nvSpPr>
              <p:spPr bwMode="auto">
                <a:xfrm>
                  <a:off x="2164" y="2327"/>
                  <a:ext cx="239" cy="742"/>
                </a:xfrm>
                <a:custGeom>
                  <a:avLst/>
                  <a:gdLst>
                    <a:gd name="T0" fmla="*/ 239 w 239"/>
                    <a:gd name="T1" fmla="*/ 742 h 742"/>
                    <a:gd name="T2" fmla="*/ 70 w 239"/>
                    <a:gd name="T3" fmla="*/ 483 h 742"/>
                    <a:gd name="T4" fmla="*/ 41 w 239"/>
                    <a:gd name="T5" fmla="*/ 424 h 742"/>
                    <a:gd name="T6" fmla="*/ 1 w 239"/>
                    <a:gd name="T7" fmla="*/ 364 h 742"/>
                    <a:gd name="T8" fmla="*/ 11 w 239"/>
                    <a:gd name="T9" fmla="*/ 66 h 742"/>
                    <a:gd name="T10" fmla="*/ 31 w 239"/>
                    <a:gd name="T11" fmla="*/ 66 h 742"/>
                    <a:gd name="T12" fmla="*/ 160 w 239"/>
                    <a:gd name="T13" fmla="*/ 513 h 742"/>
                    <a:gd name="T14" fmla="*/ 190 w 239"/>
                    <a:gd name="T15" fmla="*/ 603 h 742"/>
                    <a:gd name="T16" fmla="*/ 200 w 239"/>
                    <a:gd name="T17" fmla="*/ 632 h 742"/>
                    <a:gd name="T18" fmla="*/ 229 w 239"/>
                    <a:gd name="T19" fmla="*/ 652 h 742"/>
                    <a:gd name="T20" fmla="*/ 239 w 239"/>
                    <a:gd name="T21" fmla="*/ 742 h 7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9"/>
                    <a:gd name="T34" fmla="*/ 0 h 742"/>
                    <a:gd name="T35" fmla="*/ 239 w 239"/>
                    <a:gd name="T36" fmla="*/ 742 h 74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9" h="742">
                      <a:moveTo>
                        <a:pt x="239" y="742"/>
                      </a:moveTo>
                      <a:cubicBezTo>
                        <a:pt x="160" y="688"/>
                        <a:pt x="111" y="567"/>
                        <a:pt x="70" y="483"/>
                      </a:cubicBezTo>
                      <a:cubicBezTo>
                        <a:pt x="60" y="463"/>
                        <a:pt x="52" y="443"/>
                        <a:pt x="41" y="424"/>
                      </a:cubicBezTo>
                      <a:cubicBezTo>
                        <a:pt x="29" y="403"/>
                        <a:pt x="1" y="364"/>
                        <a:pt x="1" y="364"/>
                      </a:cubicBezTo>
                      <a:cubicBezTo>
                        <a:pt x="4" y="265"/>
                        <a:pt x="5" y="165"/>
                        <a:pt x="11" y="66"/>
                      </a:cubicBezTo>
                      <a:cubicBezTo>
                        <a:pt x="15" y="0"/>
                        <a:pt x="27" y="54"/>
                        <a:pt x="31" y="66"/>
                      </a:cubicBezTo>
                      <a:cubicBezTo>
                        <a:pt x="35" y="173"/>
                        <a:pt x="0" y="460"/>
                        <a:pt x="160" y="513"/>
                      </a:cubicBezTo>
                      <a:cubicBezTo>
                        <a:pt x="170" y="543"/>
                        <a:pt x="180" y="573"/>
                        <a:pt x="190" y="603"/>
                      </a:cubicBezTo>
                      <a:cubicBezTo>
                        <a:pt x="193" y="613"/>
                        <a:pt x="192" y="626"/>
                        <a:pt x="200" y="632"/>
                      </a:cubicBezTo>
                      <a:cubicBezTo>
                        <a:pt x="210" y="639"/>
                        <a:pt x="225" y="641"/>
                        <a:pt x="229" y="652"/>
                      </a:cubicBezTo>
                      <a:cubicBezTo>
                        <a:pt x="239" y="680"/>
                        <a:pt x="236" y="712"/>
                        <a:pt x="239" y="742"/>
                      </a:cubicBezTo>
                      <a:close/>
                    </a:path>
                  </a:pathLst>
                </a:custGeom>
                <a:solidFill>
                  <a:schemeClr val="accent1"/>
                </a:solidFill>
                <a:ln w="9525">
                  <a:solidFill>
                    <a:schemeClr val="tx1"/>
                  </a:solidFill>
                  <a:round/>
                  <a:headEnd/>
                  <a:tailEnd/>
                </a:ln>
              </p:spPr>
              <p:txBody>
                <a:bodyPr/>
                <a:lstStyle/>
                <a:p>
                  <a:endParaRPr lang="tr-TR"/>
                </a:p>
              </p:txBody>
            </p:sp>
            <p:sp>
              <p:nvSpPr>
                <p:cNvPr id="15422" name="Freeform 24"/>
                <p:cNvSpPr>
                  <a:spLocks/>
                </p:cNvSpPr>
                <p:nvPr/>
              </p:nvSpPr>
              <p:spPr bwMode="auto">
                <a:xfrm>
                  <a:off x="2175" y="1907"/>
                  <a:ext cx="591" cy="509"/>
                </a:xfrm>
                <a:custGeom>
                  <a:avLst/>
                  <a:gdLst>
                    <a:gd name="T0" fmla="*/ 69 w 591"/>
                    <a:gd name="T1" fmla="*/ 506 h 509"/>
                    <a:gd name="T2" fmla="*/ 129 w 591"/>
                    <a:gd name="T3" fmla="*/ 109 h 509"/>
                    <a:gd name="T4" fmla="*/ 208 w 591"/>
                    <a:gd name="T5" fmla="*/ 30 h 509"/>
                    <a:gd name="T6" fmla="*/ 238 w 591"/>
                    <a:gd name="T7" fmla="*/ 20 h 509"/>
                    <a:gd name="T8" fmla="*/ 268 w 591"/>
                    <a:gd name="T9" fmla="*/ 0 h 509"/>
                    <a:gd name="T10" fmla="*/ 546 w 591"/>
                    <a:gd name="T11" fmla="*/ 10 h 509"/>
                    <a:gd name="T12" fmla="*/ 586 w 591"/>
                    <a:gd name="T13" fmla="*/ 20 h 509"/>
                    <a:gd name="T14" fmla="*/ 556 w 591"/>
                    <a:gd name="T15" fmla="*/ 30 h 509"/>
                    <a:gd name="T16" fmla="*/ 288 w 591"/>
                    <a:gd name="T17" fmla="*/ 39 h 509"/>
                    <a:gd name="T18" fmla="*/ 169 w 591"/>
                    <a:gd name="T19" fmla="*/ 129 h 509"/>
                    <a:gd name="T20" fmla="*/ 129 w 591"/>
                    <a:gd name="T21" fmla="*/ 238 h 509"/>
                    <a:gd name="T22" fmla="*/ 109 w 591"/>
                    <a:gd name="T23" fmla="*/ 298 h 509"/>
                    <a:gd name="T24" fmla="*/ 89 w 591"/>
                    <a:gd name="T25" fmla="*/ 476 h 509"/>
                    <a:gd name="T26" fmla="*/ 69 w 591"/>
                    <a:gd name="T27" fmla="*/ 506 h 50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91"/>
                    <a:gd name="T43" fmla="*/ 0 h 509"/>
                    <a:gd name="T44" fmla="*/ 591 w 591"/>
                    <a:gd name="T45" fmla="*/ 509 h 50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91" h="509">
                      <a:moveTo>
                        <a:pt x="69" y="506"/>
                      </a:moveTo>
                      <a:cubicBezTo>
                        <a:pt x="74" y="336"/>
                        <a:pt x="0" y="195"/>
                        <a:pt x="129" y="109"/>
                      </a:cubicBezTo>
                      <a:cubicBezTo>
                        <a:pt x="148" y="80"/>
                        <a:pt x="179" y="49"/>
                        <a:pt x="208" y="30"/>
                      </a:cubicBezTo>
                      <a:cubicBezTo>
                        <a:pt x="217" y="24"/>
                        <a:pt x="229" y="25"/>
                        <a:pt x="238" y="20"/>
                      </a:cubicBezTo>
                      <a:cubicBezTo>
                        <a:pt x="249" y="15"/>
                        <a:pt x="258" y="7"/>
                        <a:pt x="268" y="0"/>
                      </a:cubicBezTo>
                      <a:cubicBezTo>
                        <a:pt x="361" y="3"/>
                        <a:pt x="453" y="4"/>
                        <a:pt x="546" y="10"/>
                      </a:cubicBezTo>
                      <a:cubicBezTo>
                        <a:pt x="560" y="11"/>
                        <a:pt x="580" y="8"/>
                        <a:pt x="586" y="20"/>
                      </a:cubicBezTo>
                      <a:cubicBezTo>
                        <a:pt x="591" y="29"/>
                        <a:pt x="567" y="29"/>
                        <a:pt x="556" y="30"/>
                      </a:cubicBezTo>
                      <a:cubicBezTo>
                        <a:pt x="467" y="36"/>
                        <a:pt x="377" y="36"/>
                        <a:pt x="288" y="39"/>
                      </a:cubicBezTo>
                      <a:cubicBezTo>
                        <a:pt x="245" y="68"/>
                        <a:pt x="211" y="101"/>
                        <a:pt x="169" y="129"/>
                      </a:cubicBezTo>
                      <a:cubicBezTo>
                        <a:pt x="157" y="191"/>
                        <a:pt x="152" y="187"/>
                        <a:pt x="129" y="238"/>
                      </a:cubicBezTo>
                      <a:cubicBezTo>
                        <a:pt x="120" y="257"/>
                        <a:pt x="109" y="298"/>
                        <a:pt x="109" y="298"/>
                      </a:cubicBezTo>
                      <a:cubicBezTo>
                        <a:pt x="105" y="345"/>
                        <a:pt x="99" y="425"/>
                        <a:pt x="89" y="476"/>
                      </a:cubicBezTo>
                      <a:cubicBezTo>
                        <a:pt x="82" y="509"/>
                        <a:pt x="88" y="506"/>
                        <a:pt x="69" y="506"/>
                      </a:cubicBezTo>
                      <a:close/>
                    </a:path>
                  </a:pathLst>
                </a:custGeom>
                <a:solidFill>
                  <a:schemeClr val="accent1"/>
                </a:solidFill>
                <a:ln w="9525">
                  <a:solidFill>
                    <a:schemeClr val="tx1"/>
                  </a:solidFill>
                  <a:round/>
                  <a:headEnd/>
                  <a:tailEnd/>
                </a:ln>
              </p:spPr>
              <p:txBody>
                <a:bodyPr/>
                <a:lstStyle/>
                <a:p>
                  <a:endParaRPr lang="tr-TR"/>
                </a:p>
              </p:txBody>
            </p:sp>
            <p:sp>
              <p:nvSpPr>
                <p:cNvPr id="15423" name="Freeform 25"/>
                <p:cNvSpPr>
                  <a:spLocks/>
                </p:cNvSpPr>
                <p:nvPr/>
              </p:nvSpPr>
              <p:spPr bwMode="auto">
                <a:xfrm>
                  <a:off x="2824" y="1907"/>
                  <a:ext cx="433" cy="486"/>
                </a:xfrm>
                <a:custGeom>
                  <a:avLst/>
                  <a:gdLst>
                    <a:gd name="T0" fmla="*/ 16 w 433"/>
                    <a:gd name="T1" fmla="*/ 0 h 486"/>
                    <a:gd name="T2" fmla="*/ 245 w 433"/>
                    <a:gd name="T3" fmla="*/ 20 h 486"/>
                    <a:gd name="T4" fmla="*/ 265 w 433"/>
                    <a:gd name="T5" fmla="*/ 49 h 486"/>
                    <a:gd name="T6" fmla="*/ 294 w 433"/>
                    <a:gd name="T7" fmla="*/ 59 h 486"/>
                    <a:gd name="T8" fmla="*/ 404 w 433"/>
                    <a:gd name="T9" fmla="*/ 99 h 486"/>
                    <a:gd name="T10" fmla="*/ 433 w 433"/>
                    <a:gd name="T11" fmla="*/ 198 h 486"/>
                    <a:gd name="T12" fmla="*/ 423 w 433"/>
                    <a:gd name="T13" fmla="*/ 457 h 486"/>
                    <a:gd name="T14" fmla="*/ 414 w 433"/>
                    <a:gd name="T15" fmla="*/ 486 h 486"/>
                    <a:gd name="T16" fmla="*/ 394 w 433"/>
                    <a:gd name="T17" fmla="*/ 457 h 486"/>
                    <a:gd name="T18" fmla="*/ 344 w 433"/>
                    <a:gd name="T19" fmla="*/ 188 h 486"/>
                    <a:gd name="T20" fmla="*/ 265 w 433"/>
                    <a:gd name="T21" fmla="*/ 119 h 486"/>
                    <a:gd name="T22" fmla="*/ 36 w 433"/>
                    <a:gd name="T23" fmla="*/ 39 h 486"/>
                    <a:gd name="T24" fmla="*/ 16 w 433"/>
                    <a:gd name="T25" fmla="*/ 0 h 48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3"/>
                    <a:gd name="T40" fmla="*/ 0 h 486"/>
                    <a:gd name="T41" fmla="*/ 433 w 433"/>
                    <a:gd name="T42" fmla="*/ 486 h 48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3" h="486">
                      <a:moveTo>
                        <a:pt x="16" y="0"/>
                      </a:moveTo>
                      <a:cubicBezTo>
                        <a:pt x="92" y="7"/>
                        <a:pt x="169" y="13"/>
                        <a:pt x="245" y="20"/>
                      </a:cubicBezTo>
                      <a:cubicBezTo>
                        <a:pt x="257" y="21"/>
                        <a:pt x="256" y="42"/>
                        <a:pt x="265" y="49"/>
                      </a:cubicBezTo>
                      <a:cubicBezTo>
                        <a:pt x="273" y="55"/>
                        <a:pt x="284" y="56"/>
                        <a:pt x="294" y="59"/>
                      </a:cubicBezTo>
                      <a:cubicBezTo>
                        <a:pt x="340" y="71"/>
                        <a:pt x="365" y="73"/>
                        <a:pt x="404" y="99"/>
                      </a:cubicBezTo>
                      <a:cubicBezTo>
                        <a:pt x="415" y="132"/>
                        <a:pt x="422" y="165"/>
                        <a:pt x="433" y="198"/>
                      </a:cubicBezTo>
                      <a:cubicBezTo>
                        <a:pt x="430" y="284"/>
                        <a:pt x="429" y="371"/>
                        <a:pt x="423" y="457"/>
                      </a:cubicBezTo>
                      <a:cubicBezTo>
                        <a:pt x="422" y="467"/>
                        <a:pt x="424" y="486"/>
                        <a:pt x="414" y="486"/>
                      </a:cubicBezTo>
                      <a:cubicBezTo>
                        <a:pt x="402" y="486"/>
                        <a:pt x="401" y="467"/>
                        <a:pt x="394" y="457"/>
                      </a:cubicBezTo>
                      <a:cubicBezTo>
                        <a:pt x="390" y="359"/>
                        <a:pt x="429" y="245"/>
                        <a:pt x="344" y="188"/>
                      </a:cubicBezTo>
                      <a:cubicBezTo>
                        <a:pt x="311" y="140"/>
                        <a:pt x="333" y="165"/>
                        <a:pt x="265" y="119"/>
                      </a:cubicBezTo>
                      <a:cubicBezTo>
                        <a:pt x="165" y="51"/>
                        <a:pt x="170" y="51"/>
                        <a:pt x="36" y="39"/>
                      </a:cubicBezTo>
                      <a:cubicBezTo>
                        <a:pt x="0" y="16"/>
                        <a:pt x="1" y="31"/>
                        <a:pt x="16" y="0"/>
                      </a:cubicBezTo>
                      <a:close/>
                    </a:path>
                  </a:pathLst>
                </a:custGeom>
                <a:solidFill>
                  <a:schemeClr val="accent1"/>
                </a:solidFill>
                <a:ln w="9525">
                  <a:solidFill>
                    <a:schemeClr val="tx1"/>
                  </a:solidFill>
                  <a:round/>
                  <a:headEnd/>
                  <a:tailEnd/>
                </a:ln>
              </p:spPr>
              <p:txBody>
                <a:bodyPr/>
                <a:lstStyle/>
                <a:p>
                  <a:endParaRPr lang="tr-TR"/>
                </a:p>
              </p:txBody>
            </p:sp>
            <p:sp>
              <p:nvSpPr>
                <p:cNvPr id="15424" name="Freeform 26"/>
                <p:cNvSpPr>
                  <a:spLocks/>
                </p:cNvSpPr>
                <p:nvPr/>
              </p:nvSpPr>
              <p:spPr bwMode="auto">
                <a:xfrm>
                  <a:off x="2606" y="2423"/>
                  <a:ext cx="575" cy="705"/>
                </a:xfrm>
                <a:custGeom>
                  <a:avLst/>
                  <a:gdLst>
                    <a:gd name="T0" fmla="*/ 572 w 575"/>
                    <a:gd name="T1" fmla="*/ 0 h 705"/>
                    <a:gd name="T2" fmla="*/ 492 w 575"/>
                    <a:gd name="T3" fmla="*/ 219 h 705"/>
                    <a:gd name="T4" fmla="*/ 423 w 575"/>
                    <a:gd name="T5" fmla="*/ 298 h 705"/>
                    <a:gd name="T6" fmla="*/ 353 w 575"/>
                    <a:gd name="T7" fmla="*/ 378 h 705"/>
                    <a:gd name="T8" fmla="*/ 304 w 575"/>
                    <a:gd name="T9" fmla="*/ 427 h 705"/>
                    <a:gd name="T10" fmla="*/ 254 w 575"/>
                    <a:gd name="T11" fmla="*/ 477 h 705"/>
                    <a:gd name="T12" fmla="*/ 204 w 575"/>
                    <a:gd name="T13" fmla="*/ 527 h 705"/>
                    <a:gd name="T14" fmla="*/ 155 w 575"/>
                    <a:gd name="T15" fmla="*/ 576 h 705"/>
                    <a:gd name="T16" fmla="*/ 105 w 575"/>
                    <a:gd name="T17" fmla="*/ 626 h 705"/>
                    <a:gd name="T18" fmla="*/ 26 w 575"/>
                    <a:gd name="T19" fmla="*/ 705 h 705"/>
                    <a:gd name="T20" fmla="*/ 6 w 575"/>
                    <a:gd name="T21" fmla="*/ 675 h 705"/>
                    <a:gd name="T22" fmla="*/ 85 w 575"/>
                    <a:gd name="T23" fmla="*/ 566 h 705"/>
                    <a:gd name="T24" fmla="*/ 155 w 575"/>
                    <a:gd name="T25" fmla="*/ 497 h 705"/>
                    <a:gd name="T26" fmla="*/ 185 w 575"/>
                    <a:gd name="T27" fmla="*/ 477 h 705"/>
                    <a:gd name="T28" fmla="*/ 204 w 575"/>
                    <a:gd name="T29" fmla="*/ 447 h 705"/>
                    <a:gd name="T30" fmla="*/ 264 w 575"/>
                    <a:gd name="T31" fmla="*/ 407 h 705"/>
                    <a:gd name="T32" fmla="*/ 334 w 575"/>
                    <a:gd name="T33" fmla="*/ 328 h 705"/>
                    <a:gd name="T34" fmla="*/ 383 w 575"/>
                    <a:gd name="T35" fmla="*/ 278 h 705"/>
                    <a:gd name="T36" fmla="*/ 423 w 575"/>
                    <a:gd name="T37" fmla="*/ 219 h 705"/>
                    <a:gd name="T38" fmla="*/ 492 w 575"/>
                    <a:gd name="T39" fmla="*/ 109 h 705"/>
                    <a:gd name="T40" fmla="*/ 572 w 575"/>
                    <a:gd name="T41" fmla="*/ 0 h 70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5"/>
                    <a:gd name="T64" fmla="*/ 0 h 705"/>
                    <a:gd name="T65" fmla="*/ 575 w 575"/>
                    <a:gd name="T66" fmla="*/ 705 h 70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5" h="705">
                      <a:moveTo>
                        <a:pt x="572" y="0"/>
                      </a:moveTo>
                      <a:cubicBezTo>
                        <a:pt x="565" y="103"/>
                        <a:pt x="575" y="163"/>
                        <a:pt x="492" y="219"/>
                      </a:cubicBezTo>
                      <a:cubicBezTo>
                        <a:pt x="446" y="288"/>
                        <a:pt x="473" y="265"/>
                        <a:pt x="423" y="298"/>
                      </a:cubicBezTo>
                      <a:cubicBezTo>
                        <a:pt x="376" y="368"/>
                        <a:pt x="403" y="345"/>
                        <a:pt x="353" y="378"/>
                      </a:cubicBezTo>
                      <a:cubicBezTo>
                        <a:pt x="303" y="454"/>
                        <a:pt x="369" y="362"/>
                        <a:pt x="304" y="427"/>
                      </a:cubicBezTo>
                      <a:cubicBezTo>
                        <a:pt x="237" y="494"/>
                        <a:pt x="334" y="424"/>
                        <a:pt x="254" y="477"/>
                      </a:cubicBezTo>
                      <a:cubicBezTo>
                        <a:pt x="201" y="557"/>
                        <a:pt x="271" y="460"/>
                        <a:pt x="204" y="527"/>
                      </a:cubicBezTo>
                      <a:cubicBezTo>
                        <a:pt x="138" y="593"/>
                        <a:pt x="237" y="522"/>
                        <a:pt x="155" y="576"/>
                      </a:cubicBezTo>
                      <a:cubicBezTo>
                        <a:pt x="102" y="656"/>
                        <a:pt x="172" y="559"/>
                        <a:pt x="105" y="626"/>
                      </a:cubicBezTo>
                      <a:cubicBezTo>
                        <a:pt x="77" y="654"/>
                        <a:pt x="61" y="682"/>
                        <a:pt x="26" y="705"/>
                      </a:cubicBezTo>
                      <a:cubicBezTo>
                        <a:pt x="19" y="695"/>
                        <a:pt x="8" y="687"/>
                        <a:pt x="6" y="675"/>
                      </a:cubicBezTo>
                      <a:cubicBezTo>
                        <a:pt x="0" y="637"/>
                        <a:pt x="54" y="587"/>
                        <a:pt x="85" y="566"/>
                      </a:cubicBezTo>
                      <a:cubicBezTo>
                        <a:pt x="103" y="513"/>
                        <a:pt x="86" y="542"/>
                        <a:pt x="155" y="497"/>
                      </a:cubicBezTo>
                      <a:cubicBezTo>
                        <a:pt x="165" y="490"/>
                        <a:pt x="185" y="477"/>
                        <a:pt x="185" y="477"/>
                      </a:cubicBezTo>
                      <a:cubicBezTo>
                        <a:pt x="191" y="467"/>
                        <a:pt x="195" y="455"/>
                        <a:pt x="204" y="447"/>
                      </a:cubicBezTo>
                      <a:cubicBezTo>
                        <a:pt x="222" y="431"/>
                        <a:pt x="264" y="407"/>
                        <a:pt x="264" y="407"/>
                      </a:cubicBezTo>
                      <a:cubicBezTo>
                        <a:pt x="311" y="338"/>
                        <a:pt x="284" y="361"/>
                        <a:pt x="334" y="328"/>
                      </a:cubicBezTo>
                      <a:cubicBezTo>
                        <a:pt x="400" y="224"/>
                        <a:pt x="302" y="369"/>
                        <a:pt x="383" y="278"/>
                      </a:cubicBezTo>
                      <a:cubicBezTo>
                        <a:pt x="399" y="260"/>
                        <a:pt x="423" y="219"/>
                        <a:pt x="423" y="219"/>
                      </a:cubicBezTo>
                      <a:cubicBezTo>
                        <a:pt x="441" y="164"/>
                        <a:pt x="444" y="142"/>
                        <a:pt x="492" y="109"/>
                      </a:cubicBezTo>
                      <a:cubicBezTo>
                        <a:pt x="511" y="53"/>
                        <a:pt x="542" y="45"/>
                        <a:pt x="572" y="0"/>
                      </a:cubicBezTo>
                      <a:close/>
                    </a:path>
                  </a:pathLst>
                </a:custGeom>
                <a:solidFill>
                  <a:schemeClr val="accent1"/>
                </a:solidFill>
                <a:ln w="9525">
                  <a:solidFill>
                    <a:schemeClr val="tx1"/>
                  </a:solidFill>
                  <a:round/>
                  <a:headEnd/>
                  <a:tailEnd/>
                </a:ln>
              </p:spPr>
              <p:txBody>
                <a:bodyPr/>
                <a:lstStyle/>
                <a:p>
                  <a:endParaRPr lang="tr-TR"/>
                </a:p>
              </p:txBody>
            </p:sp>
          </p:grpSp>
          <p:sp>
            <p:nvSpPr>
              <p:cNvPr id="15385" name="Freeform 27"/>
              <p:cNvSpPr>
                <a:spLocks/>
              </p:cNvSpPr>
              <p:nvPr/>
            </p:nvSpPr>
            <p:spPr bwMode="auto">
              <a:xfrm>
                <a:off x="3540" y="2041"/>
                <a:ext cx="222" cy="287"/>
              </a:xfrm>
              <a:custGeom>
                <a:avLst/>
                <a:gdLst>
                  <a:gd name="T0" fmla="*/ 99 w 336"/>
                  <a:gd name="T1" fmla="*/ 262 h 467"/>
                  <a:gd name="T2" fmla="*/ 80 w 336"/>
                  <a:gd name="T3" fmla="*/ 250 h 467"/>
                  <a:gd name="T4" fmla="*/ 73 w 336"/>
                  <a:gd name="T5" fmla="*/ 232 h 467"/>
                  <a:gd name="T6" fmla="*/ 20 w 336"/>
                  <a:gd name="T7" fmla="*/ 141 h 467"/>
                  <a:gd name="T8" fmla="*/ 60 w 336"/>
                  <a:gd name="T9" fmla="*/ 6 h 467"/>
                  <a:gd name="T10" fmla="*/ 165 w 336"/>
                  <a:gd name="T11" fmla="*/ 12 h 467"/>
                  <a:gd name="T12" fmla="*/ 172 w 336"/>
                  <a:gd name="T13" fmla="*/ 49 h 467"/>
                  <a:gd name="T14" fmla="*/ 178 w 336"/>
                  <a:gd name="T15" fmla="*/ 104 h 467"/>
                  <a:gd name="T16" fmla="*/ 192 w 336"/>
                  <a:gd name="T17" fmla="*/ 141 h 467"/>
                  <a:gd name="T18" fmla="*/ 106 w 336"/>
                  <a:gd name="T19" fmla="*/ 275 h 467"/>
                  <a:gd name="T20" fmla="*/ 99 w 336"/>
                  <a:gd name="T21" fmla="*/ 262 h 46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6"/>
                  <a:gd name="T34" fmla="*/ 0 h 467"/>
                  <a:gd name="T35" fmla="*/ 336 w 336"/>
                  <a:gd name="T36" fmla="*/ 467 h 46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6" h="467">
                    <a:moveTo>
                      <a:pt x="150" y="427"/>
                    </a:moveTo>
                    <a:cubicBezTo>
                      <a:pt x="140" y="420"/>
                      <a:pt x="128" y="416"/>
                      <a:pt x="121" y="407"/>
                    </a:cubicBezTo>
                    <a:cubicBezTo>
                      <a:pt x="115" y="399"/>
                      <a:pt x="116" y="386"/>
                      <a:pt x="111" y="377"/>
                    </a:cubicBezTo>
                    <a:cubicBezTo>
                      <a:pt x="82" y="326"/>
                      <a:pt x="50" y="285"/>
                      <a:pt x="31" y="229"/>
                    </a:cubicBezTo>
                    <a:cubicBezTo>
                      <a:pt x="36" y="139"/>
                      <a:pt x="0" y="40"/>
                      <a:pt x="91" y="10"/>
                    </a:cubicBezTo>
                    <a:cubicBezTo>
                      <a:pt x="144" y="13"/>
                      <a:pt x="201" y="0"/>
                      <a:pt x="250" y="20"/>
                    </a:cubicBezTo>
                    <a:cubicBezTo>
                      <a:pt x="269" y="28"/>
                      <a:pt x="257" y="60"/>
                      <a:pt x="260" y="80"/>
                    </a:cubicBezTo>
                    <a:cubicBezTo>
                      <a:pt x="264" y="110"/>
                      <a:pt x="264" y="140"/>
                      <a:pt x="270" y="169"/>
                    </a:cubicBezTo>
                    <a:cubicBezTo>
                      <a:pt x="274" y="190"/>
                      <a:pt x="290" y="229"/>
                      <a:pt x="290" y="229"/>
                    </a:cubicBezTo>
                    <a:cubicBezTo>
                      <a:pt x="280" y="446"/>
                      <a:pt x="336" y="467"/>
                      <a:pt x="160" y="447"/>
                    </a:cubicBezTo>
                    <a:cubicBezTo>
                      <a:pt x="126" y="423"/>
                      <a:pt x="119" y="427"/>
                      <a:pt x="150" y="427"/>
                    </a:cubicBezTo>
                    <a:close/>
                  </a:path>
                </a:pathLst>
              </a:custGeom>
              <a:solidFill>
                <a:srgbClr val="FF0066"/>
              </a:solidFill>
              <a:ln w="9525">
                <a:solidFill>
                  <a:schemeClr val="tx1"/>
                </a:solidFill>
                <a:round/>
                <a:headEnd/>
                <a:tailEnd/>
              </a:ln>
            </p:spPr>
            <p:txBody>
              <a:bodyPr/>
              <a:lstStyle/>
              <a:p>
                <a:endParaRPr lang="tr-TR"/>
              </a:p>
            </p:txBody>
          </p:sp>
          <p:sp>
            <p:nvSpPr>
              <p:cNvPr id="15386" name="Freeform 28"/>
              <p:cNvSpPr>
                <a:spLocks/>
              </p:cNvSpPr>
              <p:nvPr/>
            </p:nvSpPr>
            <p:spPr bwMode="auto">
              <a:xfrm>
                <a:off x="3554" y="1778"/>
                <a:ext cx="179" cy="306"/>
              </a:xfrm>
              <a:custGeom>
                <a:avLst/>
                <a:gdLst>
                  <a:gd name="T0" fmla="*/ 143 w 272"/>
                  <a:gd name="T1" fmla="*/ 272 h 498"/>
                  <a:gd name="T2" fmla="*/ 20 w 272"/>
                  <a:gd name="T3" fmla="*/ 257 h 498"/>
                  <a:gd name="T4" fmla="*/ 13 w 272"/>
                  <a:gd name="T5" fmla="*/ 171 h 498"/>
                  <a:gd name="T6" fmla="*/ 33 w 272"/>
                  <a:gd name="T7" fmla="*/ 86 h 498"/>
                  <a:gd name="T8" fmla="*/ 39 w 272"/>
                  <a:gd name="T9" fmla="*/ 31 h 498"/>
                  <a:gd name="T10" fmla="*/ 46 w 272"/>
                  <a:gd name="T11" fmla="*/ 13 h 498"/>
                  <a:gd name="T12" fmla="*/ 85 w 272"/>
                  <a:gd name="T13" fmla="*/ 1 h 498"/>
                  <a:gd name="T14" fmla="*/ 164 w 272"/>
                  <a:gd name="T15" fmla="*/ 7 h 498"/>
                  <a:gd name="T16" fmla="*/ 177 w 272"/>
                  <a:gd name="T17" fmla="*/ 25 h 498"/>
                  <a:gd name="T18" fmla="*/ 170 w 272"/>
                  <a:gd name="T19" fmla="*/ 269 h 498"/>
                  <a:gd name="T20" fmla="*/ 143 w 272"/>
                  <a:gd name="T21" fmla="*/ 272 h 4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2"/>
                  <a:gd name="T34" fmla="*/ 0 h 498"/>
                  <a:gd name="T35" fmla="*/ 272 w 272"/>
                  <a:gd name="T36" fmla="*/ 498 h 49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2" h="498">
                    <a:moveTo>
                      <a:pt x="217" y="443"/>
                    </a:moveTo>
                    <a:cubicBezTo>
                      <a:pt x="154" y="435"/>
                      <a:pt x="93" y="425"/>
                      <a:pt x="30" y="418"/>
                    </a:cubicBezTo>
                    <a:cubicBezTo>
                      <a:pt x="0" y="330"/>
                      <a:pt x="9" y="384"/>
                      <a:pt x="20" y="279"/>
                    </a:cubicBezTo>
                    <a:cubicBezTo>
                      <a:pt x="33" y="155"/>
                      <a:pt x="9" y="201"/>
                      <a:pt x="50" y="140"/>
                    </a:cubicBezTo>
                    <a:cubicBezTo>
                      <a:pt x="53" y="110"/>
                      <a:pt x="55" y="80"/>
                      <a:pt x="60" y="51"/>
                    </a:cubicBezTo>
                    <a:cubicBezTo>
                      <a:pt x="62" y="41"/>
                      <a:pt x="61" y="27"/>
                      <a:pt x="70" y="21"/>
                    </a:cubicBezTo>
                    <a:cubicBezTo>
                      <a:pt x="87" y="9"/>
                      <a:pt x="129" y="1"/>
                      <a:pt x="129" y="1"/>
                    </a:cubicBezTo>
                    <a:cubicBezTo>
                      <a:pt x="169" y="4"/>
                      <a:pt x="210" y="0"/>
                      <a:pt x="249" y="11"/>
                    </a:cubicBezTo>
                    <a:cubicBezTo>
                      <a:pt x="261" y="14"/>
                      <a:pt x="269" y="29"/>
                      <a:pt x="269" y="41"/>
                    </a:cubicBezTo>
                    <a:cubicBezTo>
                      <a:pt x="272" y="173"/>
                      <a:pt x="272" y="306"/>
                      <a:pt x="259" y="438"/>
                    </a:cubicBezTo>
                    <a:cubicBezTo>
                      <a:pt x="253" y="498"/>
                      <a:pt x="221" y="448"/>
                      <a:pt x="217" y="443"/>
                    </a:cubicBezTo>
                    <a:close/>
                  </a:path>
                </a:pathLst>
              </a:custGeom>
              <a:solidFill>
                <a:srgbClr val="FF0066"/>
              </a:solidFill>
              <a:ln w="9525">
                <a:solidFill>
                  <a:schemeClr val="tx1"/>
                </a:solidFill>
                <a:round/>
                <a:headEnd/>
                <a:tailEnd/>
              </a:ln>
            </p:spPr>
            <p:txBody>
              <a:bodyPr/>
              <a:lstStyle/>
              <a:p>
                <a:endParaRPr lang="tr-TR"/>
              </a:p>
            </p:txBody>
          </p:sp>
          <p:sp>
            <p:nvSpPr>
              <p:cNvPr id="15387" name="Freeform 29"/>
              <p:cNvSpPr>
                <a:spLocks/>
              </p:cNvSpPr>
              <p:nvPr/>
            </p:nvSpPr>
            <p:spPr bwMode="auto">
              <a:xfrm>
                <a:off x="3607" y="1529"/>
                <a:ext cx="228" cy="272"/>
              </a:xfrm>
              <a:custGeom>
                <a:avLst/>
                <a:gdLst>
                  <a:gd name="T0" fmla="*/ 120 w 346"/>
                  <a:gd name="T1" fmla="*/ 243 h 444"/>
                  <a:gd name="T2" fmla="*/ 0 w 346"/>
                  <a:gd name="T3" fmla="*/ 225 h 444"/>
                  <a:gd name="T4" fmla="*/ 13 w 346"/>
                  <a:gd name="T5" fmla="*/ 140 h 444"/>
                  <a:gd name="T6" fmla="*/ 52 w 346"/>
                  <a:gd name="T7" fmla="*/ 86 h 444"/>
                  <a:gd name="T8" fmla="*/ 85 w 346"/>
                  <a:gd name="T9" fmla="*/ 37 h 444"/>
                  <a:gd name="T10" fmla="*/ 137 w 346"/>
                  <a:gd name="T11" fmla="*/ 7 h 444"/>
                  <a:gd name="T12" fmla="*/ 157 w 346"/>
                  <a:gd name="T13" fmla="*/ 1 h 444"/>
                  <a:gd name="T14" fmla="*/ 203 w 346"/>
                  <a:gd name="T15" fmla="*/ 7 h 444"/>
                  <a:gd name="T16" fmla="*/ 210 w 346"/>
                  <a:gd name="T17" fmla="*/ 25 h 444"/>
                  <a:gd name="T18" fmla="*/ 222 w 346"/>
                  <a:gd name="T19" fmla="*/ 86 h 444"/>
                  <a:gd name="T20" fmla="*/ 216 w 346"/>
                  <a:gd name="T21" fmla="*/ 202 h 444"/>
                  <a:gd name="T22" fmla="*/ 177 w 346"/>
                  <a:gd name="T23" fmla="*/ 225 h 444"/>
                  <a:gd name="T24" fmla="*/ 120 w 346"/>
                  <a:gd name="T25" fmla="*/ 243 h 44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46"/>
                  <a:gd name="T40" fmla="*/ 0 h 444"/>
                  <a:gd name="T41" fmla="*/ 346 w 346"/>
                  <a:gd name="T42" fmla="*/ 444 h 44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46" h="444">
                    <a:moveTo>
                      <a:pt x="182" y="396"/>
                    </a:moveTo>
                    <a:cubicBezTo>
                      <a:pt x="119" y="419"/>
                      <a:pt x="25" y="444"/>
                      <a:pt x="0" y="368"/>
                    </a:cubicBezTo>
                    <a:cubicBezTo>
                      <a:pt x="8" y="322"/>
                      <a:pt x="4" y="273"/>
                      <a:pt x="20" y="229"/>
                    </a:cubicBezTo>
                    <a:cubicBezTo>
                      <a:pt x="20" y="228"/>
                      <a:pt x="69" y="155"/>
                      <a:pt x="79" y="140"/>
                    </a:cubicBezTo>
                    <a:cubicBezTo>
                      <a:pt x="146" y="40"/>
                      <a:pt x="57" y="108"/>
                      <a:pt x="129" y="60"/>
                    </a:cubicBezTo>
                    <a:cubicBezTo>
                      <a:pt x="161" y="14"/>
                      <a:pt x="138" y="35"/>
                      <a:pt x="208" y="11"/>
                    </a:cubicBezTo>
                    <a:cubicBezTo>
                      <a:pt x="218" y="8"/>
                      <a:pt x="238" y="1"/>
                      <a:pt x="238" y="1"/>
                    </a:cubicBezTo>
                    <a:cubicBezTo>
                      <a:pt x="261" y="4"/>
                      <a:pt x="287" y="0"/>
                      <a:pt x="308" y="11"/>
                    </a:cubicBezTo>
                    <a:cubicBezTo>
                      <a:pt x="317" y="16"/>
                      <a:pt x="316" y="31"/>
                      <a:pt x="318" y="41"/>
                    </a:cubicBezTo>
                    <a:cubicBezTo>
                      <a:pt x="343" y="167"/>
                      <a:pt x="315" y="67"/>
                      <a:pt x="337" y="140"/>
                    </a:cubicBezTo>
                    <a:cubicBezTo>
                      <a:pt x="334" y="203"/>
                      <a:pt x="346" y="269"/>
                      <a:pt x="328" y="329"/>
                    </a:cubicBezTo>
                    <a:cubicBezTo>
                      <a:pt x="321" y="352"/>
                      <a:pt x="288" y="355"/>
                      <a:pt x="268" y="368"/>
                    </a:cubicBezTo>
                    <a:cubicBezTo>
                      <a:pt x="230" y="393"/>
                      <a:pt x="223" y="415"/>
                      <a:pt x="182" y="396"/>
                    </a:cubicBezTo>
                    <a:close/>
                  </a:path>
                </a:pathLst>
              </a:custGeom>
              <a:solidFill>
                <a:srgbClr val="FF0066"/>
              </a:solidFill>
              <a:ln w="9525">
                <a:solidFill>
                  <a:schemeClr val="tx1"/>
                </a:solidFill>
                <a:round/>
                <a:headEnd/>
                <a:tailEnd/>
              </a:ln>
            </p:spPr>
            <p:txBody>
              <a:bodyPr/>
              <a:lstStyle/>
              <a:p>
                <a:endParaRPr lang="tr-TR"/>
              </a:p>
            </p:txBody>
          </p:sp>
          <p:sp>
            <p:nvSpPr>
              <p:cNvPr id="15388" name="Freeform 30"/>
              <p:cNvSpPr>
                <a:spLocks/>
              </p:cNvSpPr>
              <p:nvPr/>
            </p:nvSpPr>
            <p:spPr bwMode="auto">
              <a:xfrm>
                <a:off x="3746" y="1332"/>
                <a:ext cx="335" cy="246"/>
              </a:xfrm>
              <a:custGeom>
                <a:avLst/>
                <a:gdLst>
                  <a:gd name="T0" fmla="*/ 71 w 507"/>
                  <a:gd name="T1" fmla="*/ 245 h 402"/>
                  <a:gd name="T2" fmla="*/ 18 w 507"/>
                  <a:gd name="T3" fmla="*/ 203 h 402"/>
                  <a:gd name="T4" fmla="*/ 51 w 507"/>
                  <a:gd name="T5" fmla="*/ 75 h 402"/>
                  <a:gd name="T6" fmla="*/ 143 w 507"/>
                  <a:gd name="T7" fmla="*/ 27 h 402"/>
                  <a:gd name="T8" fmla="*/ 182 w 507"/>
                  <a:gd name="T9" fmla="*/ 9 h 402"/>
                  <a:gd name="T10" fmla="*/ 280 w 507"/>
                  <a:gd name="T11" fmla="*/ 209 h 402"/>
                  <a:gd name="T12" fmla="*/ 261 w 507"/>
                  <a:gd name="T13" fmla="*/ 215 h 402"/>
                  <a:gd name="T14" fmla="*/ 241 w 507"/>
                  <a:gd name="T15" fmla="*/ 228 h 402"/>
                  <a:gd name="T16" fmla="*/ 83 w 507"/>
                  <a:gd name="T17" fmla="*/ 239 h 402"/>
                  <a:gd name="T18" fmla="*/ 71 w 507"/>
                  <a:gd name="T19" fmla="*/ 245 h 4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07"/>
                  <a:gd name="T31" fmla="*/ 0 h 402"/>
                  <a:gd name="T32" fmla="*/ 507 w 507"/>
                  <a:gd name="T33" fmla="*/ 402 h 4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07" h="402">
                    <a:moveTo>
                      <a:pt x="107" y="400"/>
                    </a:moveTo>
                    <a:cubicBezTo>
                      <a:pt x="74" y="379"/>
                      <a:pt x="59" y="354"/>
                      <a:pt x="27" y="332"/>
                    </a:cubicBezTo>
                    <a:cubicBezTo>
                      <a:pt x="0" y="250"/>
                      <a:pt x="6" y="170"/>
                      <a:pt x="77" y="123"/>
                    </a:cubicBezTo>
                    <a:cubicBezTo>
                      <a:pt x="120" y="58"/>
                      <a:pt x="160" y="81"/>
                      <a:pt x="216" y="44"/>
                    </a:cubicBezTo>
                    <a:cubicBezTo>
                      <a:pt x="255" y="18"/>
                      <a:pt x="235" y="28"/>
                      <a:pt x="275" y="14"/>
                    </a:cubicBezTo>
                    <a:cubicBezTo>
                      <a:pt x="507" y="32"/>
                      <a:pt x="466" y="0"/>
                      <a:pt x="424" y="342"/>
                    </a:cubicBezTo>
                    <a:cubicBezTo>
                      <a:pt x="423" y="352"/>
                      <a:pt x="404" y="347"/>
                      <a:pt x="395" y="352"/>
                    </a:cubicBezTo>
                    <a:cubicBezTo>
                      <a:pt x="384" y="357"/>
                      <a:pt x="377" y="370"/>
                      <a:pt x="365" y="372"/>
                    </a:cubicBezTo>
                    <a:cubicBezTo>
                      <a:pt x="286" y="385"/>
                      <a:pt x="205" y="382"/>
                      <a:pt x="126" y="391"/>
                    </a:cubicBezTo>
                    <a:cubicBezTo>
                      <a:pt x="94" y="402"/>
                      <a:pt x="87" y="402"/>
                      <a:pt x="107" y="400"/>
                    </a:cubicBezTo>
                    <a:close/>
                  </a:path>
                </a:pathLst>
              </a:custGeom>
              <a:solidFill>
                <a:srgbClr val="FF0066"/>
              </a:solidFill>
              <a:ln w="9525">
                <a:solidFill>
                  <a:schemeClr val="tx1"/>
                </a:solidFill>
                <a:round/>
                <a:headEnd/>
                <a:tailEnd/>
              </a:ln>
            </p:spPr>
            <p:txBody>
              <a:bodyPr/>
              <a:lstStyle/>
              <a:p>
                <a:endParaRPr lang="tr-TR"/>
              </a:p>
            </p:txBody>
          </p:sp>
          <p:sp>
            <p:nvSpPr>
              <p:cNvPr id="15389" name="Freeform 31"/>
              <p:cNvSpPr>
                <a:spLocks/>
              </p:cNvSpPr>
              <p:nvPr/>
            </p:nvSpPr>
            <p:spPr bwMode="auto">
              <a:xfrm>
                <a:off x="4000" y="1306"/>
                <a:ext cx="336" cy="260"/>
              </a:xfrm>
              <a:custGeom>
                <a:avLst/>
                <a:gdLst>
                  <a:gd name="T0" fmla="*/ 46 w 509"/>
                  <a:gd name="T1" fmla="*/ 236 h 423"/>
                  <a:gd name="T2" fmla="*/ 92 w 509"/>
                  <a:gd name="T3" fmla="*/ 41 h 423"/>
                  <a:gd name="T4" fmla="*/ 296 w 509"/>
                  <a:gd name="T5" fmla="*/ 83 h 423"/>
                  <a:gd name="T6" fmla="*/ 250 w 509"/>
                  <a:gd name="T7" fmla="*/ 260 h 423"/>
                  <a:gd name="T8" fmla="*/ 46 w 509"/>
                  <a:gd name="T9" fmla="*/ 236 h 423"/>
                  <a:gd name="T10" fmla="*/ 0 60000 65536"/>
                  <a:gd name="T11" fmla="*/ 0 60000 65536"/>
                  <a:gd name="T12" fmla="*/ 0 60000 65536"/>
                  <a:gd name="T13" fmla="*/ 0 60000 65536"/>
                  <a:gd name="T14" fmla="*/ 0 60000 65536"/>
                  <a:gd name="T15" fmla="*/ 0 w 509"/>
                  <a:gd name="T16" fmla="*/ 0 h 423"/>
                  <a:gd name="T17" fmla="*/ 509 w 509"/>
                  <a:gd name="T18" fmla="*/ 423 h 423"/>
                </a:gdLst>
                <a:ahLst/>
                <a:cxnLst>
                  <a:cxn ang="T10">
                    <a:pos x="T0" y="T1"/>
                  </a:cxn>
                  <a:cxn ang="T11">
                    <a:pos x="T2" y="T3"/>
                  </a:cxn>
                  <a:cxn ang="T12">
                    <a:pos x="T4" y="T5"/>
                  </a:cxn>
                  <a:cxn ang="T13">
                    <a:pos x="T6" y="T7"/>
                  </a:cxn>
                  <a:cxn ang="T14">
                    <a:pos x="T8" y="T9"/>
                  </a:cxn>
                </a:cxnLst>
                <a:rect l="T15" t="T16" r="T17" b="T18"/>
                <a:pathLst>
                  <a:path w="509" h="423">
                    <a:moveTo>
                      <a:pt x="70" y="384"/>
                    </a:moveTo>
                    <a:cubicBezTo>
                      <a:pt x="77" y="177"/>
                      <a:pt x="0" y="113"/>
                      <a:pt x="140" y="66"/>
                    </a:cubicBezTo>
                    <a:cubicBezTo>
                      <a:pt x="343" y="73"/>
                      <a:pt x="401" y="0"/>
                      <a:pt x="448" y="135"/>
                    </a:cubicBezTo>
                    <a:cubicBezTo>
                      <a:pt x="441" y="320"/>
                      <a:pt x="509" y="384"/>
                      <a:pt x="378" y="423"/>
                    </a:cubicBezTo>
                    <a:cubicBezTo>
                      <a:pt x="261" y="417"/>
                      <a:pt x="178" y="411"/>
                      <a:pt x="70" y="384"/>
                    </a:cubicBezTo>
                    <a:close/>
                  </a:path>
                </a:pathLst>
              </a:custGeom>
              <a:solidFill>
                <a:srgbClr val="FF0066"/>
              </a:solidFill>
              <a:ln w="9525">
                <a:solidFill>
                  <a:schemeClr val="tx1"/>
                </a:solidFill>
                <a:round/>
                <a:headEnd/>
                <a:tailEnd/>
              </a:ln>
            </p:spPr>
            <p:txBody>
              <a:bodyPr/>
              <a:lstStyle/>
              <a:p>
                <a:endParaRPr lang="tr-TR"/>
              </a:p>
            </p:txBody>
          </p:sp>
          <p:sp>
            <p:nvSpPr>
              <p:cNvPr id="15390" name="Freeform 32"/>
              <p:cNvSpPr>
                <a:spLocks/>
              </p:cNvSpPr>
              <p:nvPr/>
            </p:nvSpPr>
            <p:spPr bwMode="auto">
              <a:xfrm>
                <a:off x="4266" y="1354"/>
                <a:ext cx="276" cy="262"/>
              </a:xfrm>
              <a:custGeom>
                <a:avLst/>
                <a:gdLst>
                  <a:gd name="T0" fmla="*/ 1 w 418"/>
                  <a:gd name="T1" fmla="*/ 155 h 427"/>
                  <a:gd name="T2" fmla="*/ 20 w 418"/>
                  <a:gd name="T3" fmla="*/ 0 h 427"/>
                  <a:gd name="T4" fmla="*/ 203 w 418"/>
                  <a:gd name="T5" fmla="*/ 6 h 427"/>
                  <a:gd name="T6" fmla="*/ 236 w 418"/>
                  <a:gd name="T7" fmla="*/ 55 h 427"/>
                  <a:gd name="T8" fmla="*/ 243 w 418"/>
                  <a:gd name="T9" fmla="*/ 74 h 427"/>
                  <a:gd name="T10" fmla="*/ 191 w 418"/>
                  <a:gd name="T11" fmla="*/ 262 h 427"/>
                  <a:gd name="T12" fmla="*/ 59 w 418"/>
                  <a:gd name="T13" fmla="*/ 244 h 427"/>
                  <a:gd name="T14" fmla="*/ 13 w 418"/>
                  <a:gd name="T15" fmla="*/ 171 h 427"/>
                  <a:gd name="T16" fmla="*/ 1 w 418"/>
                  <a:gd name="T17" fmla="*/ 134 h 427"/>
                  <a:gd name="T18" fmla="*/ 1 w 418"/>
                  <a:gd name="T19" fmla="*/ 155 h 4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18"/>
                  <a:gd name="T31" fmla="*/ 0 h 427"/>
                  <a:gd name="T32" fmla="*/ 418 w 418"/>
                  <a:gd name="T33" fmla="*/ 427 h 42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18" h="427">
                    <a:moveTo>
                      <a:pt x="2" y="252"/>
                    </a:moveTo>
                    <a:cubicBezTo>
                      <a:pt x="25" y="169"/>
                      <a:pt x="3" y="82"/>
                      <a:pt x="30" y="0"/>
                    </a:cubicBezTo>
                    <a:cubicBezTo>
                      <a:pt x="123" y="3"/>
                      <a:pt x="216" y="1"/>
                      <a:pt x="308" y="10"/>
                    </a:cubicBezTo>
                    <a:cubicBezTo>
                      <a:pt x="346" y="14"/>
                      <a:pt x="351" y="68"/>
                      <a:pt x="358" y="90"/>
                    </a:cubicBezTo>
                    <a:cubicBezTo>
                      <a:pt x="361" y="100"/>
                      <a:pt x="368" y="120"/>
                      <a:pt x="368" y="120"/>
                    </a:cubicBezTo>
                    <a:cubicBezTo>
                      <a:pt x="363" y="243"/>
                      <a:pt x="418" y="387"/>
                      <a:pt x="289" y="427"/>
                    </a:cubicBezTo>
                    <a:cubicBezTo>
                      <a:pt x="223" y="417"/>
                      <a:pt x="157" y="406"/>
                      <a:pt x="90" y="398"/>
                    </a:cubicBezTo>
                    <a:cubicBezTo>
                      <a:pt x="41" y="365"/>
                      <a:pt x="36" y="332"/>
                      <a:pt x="20" y="278"/>
                    </a:cubicBezTo>
                    <a:cubicBezTo>
                      <a:pt x="14" y="258"/>
                      <a:pt x="0" y="198"/>
                      <a:pt x="1" y="219"/>
                    </a:cubicBezTo>
                    <a:cubicBezTo>
                      <a:pt x="1" y="230"/>
                      <a:pt x="2" y="241"/>
                      <a:pt x="2" y="252"/>
                    </a:cubicBezTo>
                    <a:close/>
                  </a:path>
                </a:pathLst>
              </a:custGeom>
              <a:solidFill>
                <a:srgbClr val="CC0000"/>
              </a:solidFill>
              <a:ln w="9525">
                <a:solidFill>
                  <a:schemeClr val="tx1"/>
                </a:solidFill>
                <a:round/>
                <a:headEnd/>
                <a:tailEnd/>
              </a:ln>
            </p:spPr>
            <p:txBody>
              <a:bodyPr/>
              <a:lstStyle/>
              <a:p>
                <a:endParaRPr lang="tr-TR"/>
              </a:p>
            </p:txBody>
          </p:sp>
          <p:sp>
            <p:nvSpPr>
              <p:cNvPr id="15391" name="Freeform 33"/>
              <p:cNvSpPr>
                <a:spLocks/>
              </p:cNvSpPr>
              <p:nvPr/>
            </p:nvSpPr>
            <p:spPr bwMode="auto">
              <a:xfrm>
                <a:off x="4476" y="1410"/>
                <a:ext cx="263" cy="268"/>
              </a:xfrm>
              <a:custGeom>
                <a:avLst/>
                <a:gdLst>
                  <a:gd name="T0" fmla="*/ 15 w 399"/>
                  <a:gd name="T1" fmla="*/ 128 h 436"/>
                  <a:gd name="T2" fmla="*/ 86 w 399"/>
                  <a:gd name="T3" fmla="*/ 0 h 436"/>
                  <a:gd name="T4" fmla="*/ 185 w 399"/>
                  <a:gd name="T5" fmla="*/ 25 h 436"/>
                  <a:gd name="T6" fmla="*/ 223 w 399"/>
                  <a:gd name="T7" fmla="*/ 85 h 436"/>
                  <a:gd name="T8" fmla="*/ 256 w 399"/>
                  <a:gd name="T9" fmla="*/ 165 h 436"/>
                  <a:gd name="T10" fmla="*/ 263 w 399"/>
                  <a:gd name="T11" fmla="*/ 183 h 436"/>
                  <a:gd name="T12" fmla="*/ 223 w 399"/>
                  <a:gd name="T13" fmla="*/ 238 h 436"/>
                  <a:gd name="T14" fmla="*/ 100 w 399"/>
                  <a:gd name="T15" fmla="*/ 257 h 436"/>
                  <a:gd name="T16" fmla="*/ 40 w 399"/>
                  <a:gd name="T17" fmla="*/ 226 h 436"/>
                  <a:gd name="T18" fmla="*/ 1 w 399"/>
                  <a:gd name="T19" fmla="*/ 135 h 436"/>
                  <a:gd name="T20" fmla="*/ 15 w 399"/>
                  <a:gd name="T21" fmla="*/ 128 h 4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99"/>
                  <a:gd name="T34" fmla="*/ 0 h 436"/>
                  <a:gd name="T35" fmla="*/ 399 w 399"/>
                  <a:gd name="T36" fmla="*/ 436 h 4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99" h="436">
                    <a:moveTo>
                      <a:pt x="22" y="209"/>
                    </a:moveTo>
                    <a:cubicBezTo>
                      <a:pt x="30" y="97"/>
                      <a:pt x="23" y="36"/>
                      <a:pt x="131" y="0"/>
                    </a:cubicBezTo>
                    <a:cubicBezTo>
                      <a:pt x="243" y="13"/>
                      <a:pt x="200" y="13"/>
                      <a:pt x="280" y="40"/>
                    </a:cubicBezTo>
                    <a:cubicBezTo>
                      <a:pt x="313" y="89"/>
                      <a:pt x="289" y="106"/>
                      <a:pt x="339" y="139"/>
                    </a:cubicBezTo>
                    <a:cubicBezTo>
                      <a:pt x="366" y="179"/>
                      <a:pt x="373" y="223"/>
                      <a:pt x="389" y="269"/>
                    </a:cubicBezTo>
                    <a:cubicBezTo>
                      <a:pt x="392" y="279"/>
                      <a:pt x="399" y="298"/>
                      <a:pt x="399" y="298"/>
                    </a:cubicBezTo>
                    <a:cubicBezTo>
                      <a:pt x="389" y="348"/>
                      <a:pt x="389" y="371"/>
                      <a:pt x="339" y="388"/>
                    </a:cubicBezTo>
                    <a:cubicBezTo>
                      <a:pt x="270" y="436"/>
                      <a:pt x="306" y="418"/>
                      <a:pt x="151" y="418"/>
                    </a:cubicBezTo>
                    <a:cubicBezTo>
                      <a:pt x="117" y="418"/>
                      <a:pt x="61" y="368"/>
                      <a:pt x="61" y="368"/>
                    </a:cubicBezTo>
                    <a:cubicBezTo>
                      <a:pt x="31" y="323"/>
                      <a:pt x="19" y="270"/>
                      <a:pt x="2" y="219"/>
                    </a:cubicBezTo>
                    <a:cubicBezTo>
                      <a:pt x="0" y="212"/>
                      <a:pt x="15" y="212"/>
                      <a:pt x="22" y="209"/>
                    </a:cubicBezTo>
                    <a:close/>
                  </a:path>
                </a:pathLst>
              </a:custGeom>
              <a:solidFill>
                <a:srgbClr val="FF0066"/>
              </a:solidFill>
              <a:ln w="9525">
                <a:solidFill>
                  <a:schemeClr val="tx1"/>
                </a:solidFill>
                <a:round/>
                <a:headEnd/>
                <a:tailEnd/>
              </a:ln>
            </p:spPr>
            <p:txBody>
              <a:bodyPr/>
              <a:lstStyle/>
              <a:p>
                <a:endParaRPr lang="tr-TR"/>
              </a:p>
            </p:txBody>
          </p:sp>
          <p:sp>
            <p:nvSpPr>
              <p:cNvPr id="15392" name="Freeform 34"/>
              <p:cNvSpPr>
                <a:spLocks/>
              </p:cNvSpPr>
              <p:nvPr/>
            </p:nvSpPr>
            <p:spPr bwMode="auto">
              <a:xfrm>
                <a:off x="4625" y="1577"/>
                <a:ext cx="244" cy="282"/>
              </a:xfrm>
              <a:custGeom>
                <a:avLst/>
                <a:gdLst>
                  <a:gd name="T0" fmla="*/ 7 w 369"/>
                  <a:gd name="T1" fmla="*/ 67 h 459"/>
                  <a:gd name="T2" fmla="*/ 20 w 369"/>
                  <a:gd name="T3" fmla="*/ 31 h 459"/>
                  <a:gd name="T4" fmla="*/ 39 w 369"/>
                  <a:gd name="T5" fmla="*/ 18 h 459"/>
                  <a:gd name="T6" fmla="*/ 112 w 369"/>
                  <a:gd name="T7" fmla="*/ 0 h 459"/>
                  <a:gd name="T8" fmla="*/ 164 w 369"/>
                  <a:gd name="T9" fmla="*/ 6 h 459"/>
                  <a:gd name="T10" fmla="*/ 190 w 369"/>
                  <a:gd name="T11" fmla="*/ 67 h 459"/>
                  <a:gd name="T12" fmla="*/ 224 w 369"/>
                  <a:gd name="T13" fmla="*/ 171 h 459"/>
                  <a:gd name="T14" fmla="*/ 224 w 369"/>
                  <a:gd name="T15" fmla="*/ 268 h 459"/>
                  <a:gd name="T16" fmla="*/ 184 w 369"/>
                  <a:gd name="T17" fmla="*/ 281 h 459"/>
                  <a:gd name="T18" fmla="*/ 46 w 369"/>
                  <a:gd name="T19" fmla="*/ 275 h 459"/>
                  <a:gd name="T20" fmla="*/ 0 w 369"/>
                  <a:gd name="T21" fmla="*/ 165 h 459"/>
                  <a:gd name="T22" fmla="*/ 7 w 369"/>
                  <a:gd name="T23" fmla="*/ 67 h 4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69"/>
                  <a:gd name="T37" fmla="*/ 0 h 459"/>
                  <a:gd name="T38" fmla="*/ 369 w 369"/>
                  <a:gd name="T39" fmla="*/ 459 h 4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69" h="459">
                    <a:moveTo>
                      <a:pt x="10" y="109"/>
                    </a:moveTo>
                    <a:cubicBezTo>
                      <a:pt x="17" y="89"/>
                      <a:pt x="23" y="70"/>
                      <a:pt x="30" y="50"/>
                    </a:cubicBezTo>
                    <a:cubicBezTo>
                      <a:pt x="34" y="39"/>
                      <a:pt x="48" y="34"/>
                      <a:pt x="59" y="30"/>
                    </a:cubicBezTo>
                    <a:cubicBezTo>
                      <a:pt x="95" y="17"/>
                      <a:pt x="133" y="12"/>
                      <a:pt x="169" y="0"/>
                    </a:cubicBezTo>
                    <a:cubicBezTo>
                      <a:pt x="195" y="3"/>
                      <a:pt x="223" y="0"/>
                      <a:pt x="248" y="10"/>
                    </a:cubicBezTo>
                    <a:cubicBezTo>
                      <a:pt x="273" y="20"/>
                      <a:pt x="283" y="89"/>
                      <a:pt x="288" y="109"/>
                    </a:cubicBezTo>
                    <a:cubicBezTo>
                      <a:pt x="296" y="197"/>
                      <a:pt x="283" y="223"/>
                      <a:pt x="338" y="278"/>
                    </a:cubicBezTo>
                    <a:cubicBezTo>
                      <a:pt x="354" y="332"/>
                      <a:pt x="369" y="369"/>
                      <a:pt x="338" y="437"/>
                    </a:cubicBezTo>
                    <a:cubicBezTo>
                      <a:pt x="329" y="456"/>
                      <a:pt x="278" y="457"/>
                      <a:pt x="278" y="457"/>
                    </a:cubicBezTo>
                    <a:cubicBezTo>
                      <a:pt x="208" y="454"/>
                      <a:pt x="138" y="459"/>
                      <a:pt x="69" y="447"/>
                    </a:cubicBezTo>
                    <a:cubicBezTo>
                      <a:pt x="35" y="441"/>
                      <a:pt x="0" y="305"/>
                      <a:pt x="0" y="268"/>
                    </a:cubicBezTo>
                    <a:cubicBezTo>
                      <a:pt x="0" y="215"/>
                      <a:pt x="7" y="162"/>
                      <a:pt x="10" y="109"/>
                    </a:cubicBezTo>
                    <a:close/>
                  </a:path>
                </a:pathLst>
              </a:custGeom>
              <a:solidFill>
                <a:srgbClr val="FF0066"/>
              </a:solidFill>
              <a:ln w="9525">
                <a:solidFill>
                  <a:schemeClr val="tx1"/>
                </a:solidFill>
                <a:round/>
                <a:headEnd/>
                <a:tailEnd/>
              </a:ln>
            </p:spPr>
            <p:txBody>
              <a:bodyPr/>
              <a:lstStyle/>
              <a:p>
                <a:endParaRPr lang="tr-TR"/>
              </a:p>
            </p:txBody>
          </p:sp>
          <p:sp>
            <p:nvSpPr>
              <p:cNvPr id="15393" name="Freeform 35"/>
              <p:cNvSpPr>
                <a:spLocks/>
              </p:cNvSpPr>
              <p:nvPr/>
            </p:nvSpPr>
            <p:spPr bwMode="auto">
              <a:xfrm>
                <a:off x="4524" y="1845"/>
                <a:ext cx="295" cy="339"/>
              </a:xfrm>
              <a:custGeom>
                <a:avLst/>
                <a:gdLst>
                  <a:gd name="T0" fmla="*/ 151 w 446"/>
                  <a:gd name="T1" fmla="*/ 13 h 552"/>
                  <a:gd name="T2" fmla="*/ 276 w 446"/>
                  <a:gd name="T3" fmla="*/ 19 h 552"/>
                  <a:gd name="T4" fmla="*/ 250 w 446"/>
                  <a:gd name="T5" fmla="*/ 171 h 552"/>
                  <a:gd name="T6" fmla="*/ 224 w 446"/>
                  <a:gd name="T7" fmla="*/ 202 h 552"/>
                  <a:gd name="T8" fmla="*/ 171 w 446"/>
                  <a:gd name="T9" fmla="*/ 269 h 552"/>
                  <a:gd name="T10" fmla="*/ 145 w 446"/>
                  <a:gd name="T11" fmla="*/ 300 h 552"/>
                  <a:gd name="T12" fmla="*/ 112 w 446"/>
                  <a:gd name="T13" fmla="*/ 330 h 552"/>
                  <a:gd name="T14" fmla="*/ 92 w 446"/>
                  <a:gd name="T15" fmla="*/ 324 h 552"/>
                  <a:gd name="T16" fmla="*/ 53 w 446"/>
                  <a:gd name="T17" fmla="*/ 300 h 552"/>
                  <a:gd name="T18" fmla="*/ 40 w 446"/>
                  <a:gd name="T19" fmla="*/ 281 h 552"/>
                  <a:gd name="T20" fmla="*/ 20 w 446"/>
                  <a:gd name="T21" fmla="*/ 269 h 552"/>
                  <a:gd name="T22" fmla="*/ 7 w 446"/>
                  <a:gd name="T23" fmla="*/ 233 h 552"/>
                  <a:gd name="T24" fmla="*/ 0 w 446"/>
                  <a:gd name="T25" fmla="*/ 214 h 552"/>
                  <a:gd name="T26" fmla="*/ 46 w 446"/>
                  <a:gd name="T27" fmla="*/ 123 h 552"/>
                  <a:gd name="T28" fmla="*/ 79 w 446"/>
                  <a:gd name="T29" fmla="*/ 86 h 552"/>
                  <a:gd name="T30" fmla="*/ 112 w 446"/>
                  <a:gd name="T31" fmla="*/ 37 h 552"/>
                  <a:gd name="T32" fmla="*/ 151 w 446"/>
                  <a:gd name="T33" fmla="*/ 13 h 55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46"/>
                  <a:gd name="T52" fmla="*/ 0 h 552"/>
                  <a:gd name="T53" fmla="*/ 446 w 446"/>
                  <a:gd name="T54" fmla="*/ 552 h 55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46" h="552">
                    <a:moveTo>
                      <a:pt x="229" y="21"/>
                    </a:moveTo>
                    <a:cubicBezTo>
                      <a:pt x="291" y="0"/>
                      <a:pt x="356" y="11"/>
                      <a:pt x="417" y="31"/>
                    </a:cubicBezTo>
                    <a:cubicBezTo>
                      <a:pt x="446" y="117"/>
                      <a:pt x="441" y="216"/>
                      <a:pt x="378" y="279"/>
                    </a:cubicBezTo>
                    <a:cubicBezTo>
                      <a:pt x="359" y="337"/>
                      <a:pt x="383" y="284"/>
                      <a:pt x="338" y="329"/>
                    </a:cubicBezTo>
                    <a:cubicBezTo>
                      <a:pt x="297" y="370"/>
                      <a:pt x="318" y="398"/>
                      <a:pt x="258" y="438"/>
                    </a:cubicBezTo>
                    <a:cubicBezTo>
                      <a:pt x="239" y="496"/>
                      <a:pt x="263" y="443"/>
                      <a:pt x="219" y="488"/>
                    </a:cubicBezTo>
                    <a:cubicBezTo>
                      <a:pt x="156" y="552"/>
                      <a:pt x="245" y="487"/>
                      <a:pt x="169" y="538"/>
                    </a:cubicBezTo>
                    <a:cubicBezTo>
                      <a:pt x="159" y="535"/>
                      <a:pt x="148" y="533"/>
                      <a:pt x="139" y="528"/>
                    </a:cubicBezTo>
                    <a:cubicBezTo>
                      <a:pt x="118" y="516"/>
                      <a:pt x="80" y="488"/>
                      <a:pt x="80" y="488"/>
                    </a:cubicBezTo>
                    <a:cubicBezTo>
                      <a:pt x="73" y="478"/>
                      <a:pt x="68" y="466"/>
                      <a:pt x="60" y="458"/>
                    </a:cubicBezTo>
                    <a:cubicBezTo>
                      <a:pt x="52" y="450"/>
                      <a:pt x="36" y="448"/>
                      <a:pt x="30" y="438"/>
                    </a:cubicBezTo>
                    <a:cubicBezTo>
                      <a:pt x="19" y="420"/>
                      <a:pt x="17" y="399"/>
                      <a:pt x="10" y="379"/>
                    </a:cubicBezTo>
                    <a:cubicBezTo>
                      <a:pt x="7" y="369"/>
                      <a:pt x="0" y="349"/>
                      <a:pt x="0" y="349"/>
                    </a:cubicBezTo>
                    <a:cubicBezTo>
                      <a:pt x="8" y="287"/>
                      <a:pt x="3" y="222"/>
                      <a:pt x="70" y="200"/>
                    </a:cubicBezTo>
                    <a:cubicBezTo>
                      <a:pt x="84" y="179"/>
                      <a:pt x="107" y="163"/>
                      <a:pt x="119" y="140"/>
                    </a:cubicBezTo>
                    <a:cubicBezTo>
                      <a:pt x="166" y="54"/>
                      <a:pt x="108" y="102"/>
                      <a:pt x="169" y="61"/>
                    </a:cubicBezTo>
                    <a:cubicBezTo>
                      <a:pt x="197" y="20"/>
                      <a:pt x="177" y="34"/>
                      <a:pt x="229" y="21"/>
                    </a:cubicBezTo>
                    <a:close/>
                  </a:path>
                </a:pathLst>
              </a:custGeom>
              <a:solidFill>
                <a:srgbClr val="FF0066"/>
              </a:solidFill>
              <a:ln w="9525">
                <a:solidFill>
                  <a:schemeClr val="tx1"/>
                </a:solidFill>
                <a:round/>
                <a:headEnd/>
                <a:tailEnd/>
              </a:ln>
            </p:spPr>
            <p:txBody>
              <a:bodyPr/>
              <a:lstStyle/>
              <a:p>
                <a:endParaRPr lang="tr-TR"/>
              </a:p>
            </p:txBody>
          </p:sp>
          <p:sp>
            <p:nvSpPr>
              <p:cNvPr id="15394" name="Freeform 36"/>
              <p:cNvSpPr>
                <a:spLocks/>
              </p:cNvSpPr>
              <p:nvPr/>
            </p:nvSpPr>
            <p:spPr bwMode="auto">
              <a:xfrm>
                <a:off x="4326" y="2101"/>
                <a:ext cx="297" cy="300"/>
              </a:xfrm>
              <a:custGeom>
                <a:avLst/>
                <a:gdLst>
                  <a:gd name="T0" fmla="*/ 198 w 449"/>
                  <a:gd name="T1" fmla="*/ 1 h 489"/>
                  <a:gd name="T2" fmla="*/ 245 w 449"/>
                  <a:gd name="T3" fmla="*/ 7 h 489"/>
                  <a:gd name="T4" fmla="*/ 258 w 449"/>
                  <a:gd name="T5" fmla="*/ 50 h 489"/>
                  <a:gd name="T6" fmla="*/ 297 w 449"/>
                  <a:gd name="T7" fmla="*/ 63 h 489"/>
                  <a:gd name="T8" fmla="*/ 290 w 449"/>
                  <a:gd name="T9" fmla="*/ 160 h 489"/>
                  <a:gd name="T10" fmla="*/ 284 w 449"/>
                  <a:gd name="T11" fmla="*/ 178 h 489"/>
                  <a:gd name="T12" fmla="*/ 225 w 449"/>
                  <a:gd name="T13" fmla="*/ 209 h 489"/>
                  <a:gd name="T14" fmla="*/ 166 w 449"/>
                  <a:gd name="T15" fmla="*/ 252 h 489"/>
                  <a:gd name="T16" fmla="*/ 93 w 449"/>
                  <a:gd name="T17" fmla="*/ 300 h 489"/>
                  <a:gd name="T18" fmla="*/ 54 w 449"/>
                  <a:gd name="T19" fmla="*/ 269 h 489"/>
                  <a:gd name="T20" fmla="*/ 48 w 449"/>
                  <a:gd name="T21" fmla="*/ 252 h 489"/>
                  <a:gd name="T22" fmla="*/ 21 w 449"/>
                  <a:gd name="T23" fmla="*/ 215 h 489"/>
                  <a:gd name="T24" fmla="*/ 8 w 449"/>
                  <a:gd name="T25" fmla="*/ 178 h 489"/>
                  <a:gd name="T26" fmla="*/ 34 w 449"/>
                  <a:gd name="T27" fmla="*/ 148 h 489"/>
                  <a:gd name="T28" fmla="*/ 41 w 449"/>
                  <a:gd name="T29" fmla="*/ 129 h 489"/>
                  <a:gd name="T30" fmla="*/ 80 w 449"/>
                  <a:gd name="T31" fmla="*/ 105 h 489"/>
                  <a:gd name="T32" fmla="*/ 93 w 449"/>
                  <a:gd name="T33" fmla="*/ 87 h 489"/>
                  <a:gd name="T34" fmla="*/ 133 w 449"/>
                  <a:gd name="T35" fmla="*/ 63 h 489"/>
                  <a:gd name="T36" fmla="*/ 198 w 449"/>
                  <a:gd name="T37" fmla="*/ 1 h 48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49"/>
                  <a:gd name="T58" fmla="*/ 0 h 489"/>
                  <a:gd name="T59" fmla="*/ 449 w 449"/>
                  <a:gd name="T60" fmla="*/ 489 h 48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49" h="489">
                    <a:moveTo>
                      <a:pt x="300" y="2"/>
                    </a:moveTo>
                    <a:cubicBezTo>
                      <a:pt x="323" y="5"/>
                      <a:pt x="350" y="0"/>
                      <a:pt x="370" y="12"/>
                    </a:cubicBezTo>
                    <a:cubicBezTo>
                      <a:pt x="384" y="21"/>
                      <a:pt x="374" y="71"/>
                      <a:pt x="390" y="82"/>
                    </a:cubicBezTo>
                    <a:cubicBezTo>
                      <a:pt x="407" y="94"/>
                      <a:pt x="449" y="102"/>
                      <a:pt x="449" y="102"/>
                    </a:cubicBezTo>
                    <a:cubicBezTo>
                      <a:pt x="446" y="155"/>
                      <a:pt x="445" y="208"/>
                      <a:pt x="439" y="261"/>
                    </a:cubicBezTo>
                    <a:cubicBezTo>
                      <a:pt x="438" y="271"/>
                      <a:pt x="436" y="283"/>
                      <a:pt x="429" y="290"/>
                    </a:cubicBezTo>
                    <a:cubicBezTo>
                      <a:pt x="365" y="354"/>
                      <a:pt x="391" y="315"/>
                      <a:pt x="340" y="340"/>
                    </a:cubicBezTo>
                    <a:cubicBezTo>
                      <a:pt x="306" y="357"/>
                      <a:pt x="282" y="388"/>
                      <a:pt x="251" y="410"/>
                    </a:cubicBezTo>
                    <a:cubicBezTo>
                      <a:pt x="223" y="451"/>
                      <a:pt x="187" y="474"/>
                      <a:pt x="141" y="489"/>
                    </a:cubicBezTo>
                    <a:cubicBezTo>
                      <a:pt x="123" y="471"/>
                      <a:pt x="98" y="459"/>
                      <a:pt x="82" y="439"/>
                    </a:cubicBezTo>
                    <a:cubicBezTo>
                      <a:pt x="76" y="431"/>
                      <a:pt x="77" y="419"/>
                      <a:pt x="72" y="410"/>
                    </a:cubicBezTo>
                    <a:cubicBezTo>
                      <a:pt x="60" y="389"/>
                      <a:pt x="45" y="370"/>
                      <a:pt x="32" y="350"/>
                    </a:cubicBezTo>
                    <a:cubicBezTo>
                      <a:pt x="20" y="332"/>
                      <a:pt x="12" y="290"/>
                      <a:pt x="12" y="290"/>
                    </a:cubicBezTo>
                    <a:cubicBezTo>
                      <a:pt x="38" y="216"/>
                      <a:pt x="0" y="306"/>
                      <a:pt x="52" y="241"/>
                    </a:cubicBezTo>
                    <a:cubicBezTo>
                      <a:pt x="59" y="233"/>
                      <a:pt x="55" y="219"/>
                      <a:pt x="62" y="211"/>
                    </a:cubicBezTo>
                    <a:cubicBezTo>
                      <a:pt x="79" y="194"/>
                      <a:pt x="121" y="171"/>
                      <a:pt x="121" y="171"/>
                    </a:cubicBezTo>
                    <a:cubicBezTo>
                      <a:pt x="128" y="161"/>
                      <a:pt x="132" y="149"/>
                      <a:pt x="141" y="141"/>
                    </a:cubicBezTo>
                    <a:cubicBezTo>
                      <a:pt x="159" y="125"/>
                      <a:pt x="201" y="102"/>
                      <a:pt x="201" y="102"/>
                    </a:cubicBezTo>
                    <a:cubicBezTo>
                      <a:pt x="229" y="60"/>
                      <a:pt x="272" y="44"/>
                      <a:pt x="300" y="2"/>
                    </a:cubicBezTo>
                    <a:close/>
                  </a:path>
                </a:pathLst>
              </a:custGeom>
              <a:solidFill>
                <a:srgbClr val="FF0066"/>
              </a:solidFill>
              <a:ln w="9525">
                <a:solidFill>
                  <a:schemeClr val="tx1"/>
                </a:solidFill>
                <a:round/>
                <a:headEnd/>
                <a:tailEnd/>
              </a:ln>
            </p:spPr>
            <p:txBody>
              <a:bodyPr/>
              <a:lstStyle/>
              <a:p>
                <a:endParaRPr lang="tr-TR"/>
              </a:p>
            </p:txBody>
          </p:sp>
          <p:sp>
            <p:nvSpPr>
              <p:cNvPr id="15395" name="Freeform 37"/>
              <p:cNvSpPr>
                <a:spLocks/>
              </p:cNvSpPr>
              <p:nvPr/>
            </p:nvSpPr>
            <p:spPr bwMode="auto">
              <a:xfrm>
                <a:off x="3637" y="2273"/>
                <a:ext cx="281" cy="237"/>
              </a:xfrm>
              <a:custGeom>
                <a:avLst/>
                <a:gdLst>
                  <a:gd name="T0" fmla="*/ 22 w 426"/>
                  <a:gd name="T1" fmla="*/ 24 h 387"/>
                  <a:gd name="T2" fmla="*/ 80 w 426"/>
                  <a:gd name="T3" fmla="*/ 0 h 387"/>
                  <a:gd name="T4" fmla="*/ 199 w 426"/>
                  <a:gd name="T5" fmla="*/ 31 h 387"/>
                  <a:gd name="T6" fmla="*/ 232 w 426"/>
                  <a:gd name="T7" fmla="*/ 97 h 387"/>
                  <a:gd name="T8" fmla="*/ 146 w 426"/>
                  <a:gd name="T9" fmla="*/ 237 h 387"/>
                  <a:gd name="T10" fmla="*/ 94 w 426"/>
                  <a:gd name="T11" fmla="*/ 219 h 387"/>
                  <a:gd name="T12" fmla="*/ 28 w 426"/>
                  <a:gd name="T13" fmla="*/ 152 h 387"/>
                  <a:gd name="T14" fmla="*/ 22 w 426"/>
                  <a:gd name="T15" fmla="*/ 134 h 387"/>
                  <a:gd name="T16" fmla="*/ 2 w 426"/>
                  <a:gd name="T17" fmla="*/ 116 h 387"/>
                  <a:gd name="T18" fmla="*/ 15 w 426"/>
                  <a:gd name="T19" fmla="*/ 48 h 387"/>
                  <a:gd name="T20" fmla="*/ 28 w 426"/>
                  <a:gd name="T21" fmla="*/ 31 h 387"/>
                  <a:gd name="T22" fmla="*/ 22 w 426"/>
                  <a:gd name="T23" fmla="*/ 24 h 38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6"/>
                  <a:gd name="T37" fmla="*/ 0 h 387"/>
                  <a:gd name="T38" fmla="*/ 426 w 426"/>
                  <a:gd name="T39" fmla="*/ 387 h 38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6" h="387">
                    <a:moveTo>
                      <a:pt x="33" y="40"/>
                    </a:moveTo>
                    <a:cubicBezTo>
                      <a:pt x="65" y="29"/>
                      <a:pt x="90" y="11"/>
                      <a:pt x="122" y="0"/>
                    </a:cubicBezTo>
                    <a:cubicBezTo>
                      <a:pt x="192" y="8"/>
                      <a:pt x="244" y="12"/>
                      <a:pt x="301" y="50"/>
                    </a:cubicBezTo>
                    <a:cubicBezTo>
                      <a:pt x="310" y="106"/>
                      <a:pt x="305" y="128"/>
                      <a:pt x="351" y="159"/>
                    </a:cubicBezTo>
                    <a:cubicBezTo>
                      <a:pt x="426" y="272"/>
                      <a:pt x="315" y="355"/>
                      <a:pt x="222" y="387"/>
                    </a:cubicBezTo>
                    <a:cubicBezTo>
                      <a:pt x="195" y="382"/>
                      <a:pt x="162" y="381"/>
                      <a:pt x="142" y="358"/>
                    </a:cubicBezTo>
                    <a:cubicBezTo>
                      <a:pt x="100" y="310"/>
                      <a:pt x="96" y="284"/>
                      <a:pt x="43" y="248"/>
                    </a:cubicBezTo>
                    <a:cubicBezTo>
                      <a:pt x="40" y="238"/>
                      <a:pt x="39" y="227"/>
                      <a:pt x="33" y="218"/>
                    </a:cubicBezTo>
                    <a:cubicBezTo>
                      <a:pt x="25" y="206"/>
                      <a:pt x="6" y="203"/>
                      <a:pt x="3" y="189"/>
                    </a:cubicBezTo>
                    <a:cubicBezTo>
                      <a:pt x="0" y="175"/>
                      <a:pt x="10" y="105"/>
                      <a:pt x="23" y="79"/>
                    </a:cubicBezTo>
                    <a:cubicBezTo>
                      <a:pt x="28" y="69"/>
                      <a:pt x="40" y="61"/>
                      <a:pt x="43" y="50"/>
                    </a:cubicBezTo>
                    <a:cubicBezTo>
                      <a:pt x="44" y="45"/>
                      <a:pt x="36" y="43"/>
                      <a:pt x="33" y="40"/>
                    </a:cubicBezTo>
                    <a:close/>
                  </a:path>
                </a:pathLst>
              </a:custGeom>
              <a:solidFill>
                <a:srgbClr val="FF0066"/>
              </a:solidFill>
              <a:ln w="9525">
                <a:solidFill>
                  <a:schemeClr val="tx1"/>
                </a:solidFill>
                <a:round/>
                <a:headEnd/>
                <a:tailEnd/>
              </a:ln>
            </p:spPr>
            <p:txBody>
              <a:bodyPr/>
              <a:lstStyle/>
              <a:p>
                <a:endParaRPr lang="tr-TR"/>
              </a:p>
            </p:txBody>
          </p:sp>
          <p:sp>
            <p:nvSpPr>
              <p:cNvPr id="15396" name="Freeform 38"/>
              <p:cNvSpPr>
                <a:spLocks/>
              </p:cNvSpPr>
              <p:nvPr/>
            </p:nvSpPr>
            <p:spPr bwMode="auto">
              <a:xfrm>
                <a:off x="4176" y="2301"/>
                <a:ext cx="256" cy="291"/>
              </a:xfrm>
              <a:custGeom>
                <a:avLst/>
                <a:gdLst>
                  <a:gd name="T0" fmla="*/ 177 w 387"/>
                  <a:gd name="T1" fmla="*/ 0 h 475"/>
                  <a:gd name="T2" fmla="*/ 224 w 387"/>
                  <a:gd name="T3" fmla="*/ 43 h 475"/>
                  <a:gd name="T4" fmla="*/ 256 w 387"/>
                  <a:gd name="T5" fmla="*/ 97 h 475"/>
                  <a:gd name="T6" fmla="*/ 250 w 387"/>
                  <a:gd name="T7" fmla="*/ 189 h 475"/>
                  <a:gd name="T8" fmla="*/ 132 w 387"/>
                  <a:gd name="T9" fmla="*/ 238 h 475"/>
                  <a:gd name="T10" fmla="*/ 72 w 387"/>
                  <a:gd name="T11" fmla="*/ 268 h 475"/>
                  <a:gd name="T12" fmla="*/ 33 w 387"/>
                  <a:gd name="T13" fmla="*/ 274 h 475"/>
                  <a:gd name="T14" fmla="*/ 13 w 387"/>
                  <a:gd name="T15" fmla="*/ 219 h 475"/>
                  <a:gd name="T16" fmla="*/ 7 w 387"/>
                  <a:gd name="T17" fmla="*/ 201 h 475"/>
                  <a:gd name="T18" fmla="*/ 0 w 387"/>
                  <a:gd name="T19" fmla="*/ 183 h 475"/>
                  <a:gd name="T20" fmla="*/ 7 w 387"/>
                  <a:gd name="T21" fmla="*/ 158 h 475"/>
                  <a:gd name="T22" fmla="*/ 79 w 387"/>
                  <a:gd name="T23" fmla="*/ 91 h 475"/>
                  <a:gd name="T24" fmla="*/ 118 w 387"/>
                  <a:gd name="T25" fmla="*/ 43 h 475"/>
                  <a:gd name="T26" fmla="*/ 138 w 387"/>
                  <a:gd name="T27" fmla="*/ 31 h 475"/>
                  <a:gd name="T28" fmla="*/ 158 w 387"/>
                  <a:gd name="T29" fmla="*/ 25 h 475"/>
                  <a:gd name="T30" fmla="*/ 177 w 387"/>
                  <a:gd name="T31" fmla="*/ 0 h 47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87"/>
                  <a:gd name="T49" fmla="*/ 0 h 475"/>
                  <a:gd name="T50" fmla="*/ 387 w 387"/>
                  <a:gd name="T51" fmla="*/ 475 h 47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87" h="475">
                    <a:moveTo>
                      <a:pt x="268" y="0"/>
                    </a:moveTo>
                    <a:cubicBezTo>
                      <a:pt x="310" y="28"/>
                      <a:pt x="296" y="42"/>
                      <a:pt x="338" y="70"/>
                    </a:cubicBezTo>
                    <a:cubicBezTo>
                      <a:pt x="358" y="99"/>
                      <a:pt x="368" y="129"/>
                      <a:pt x="387" y="159"/>
                    </a:cubicBezTo>
                    <a:cubicBezTo>
                      <a:pt x="384" y="209"/>
                      <a:pt x="386" y="259"/>
                      <a:pt x="378" y="308"/>
                    </a:cubicBezTo>
                    <a:cubicBezTo>
                      <a:pt x="365" y="386"/>
                      <a:pt x="248" y="383"/>
                      <a:pt x="199" y="388"/>
                    </a:cubicBezTo>
                    <a:cubicBezTo>
                      <a:pt x="130" y="433"/>
                      <a:pt x="162" y="419"/>
                      <a:pt x="109" y="437"/>
                    </a:cubicBezTo>
                    <a:cubicBezTo>
                      <a:pt x="94" y="447"/>
                      <a:pt x="70" y="475"/>
                      <a:pt x="50" y="447"/>
                    </a:cubicBezTo>
                    <a:cubicBezTo>
                      <a:pt x="49" y="446"/>
                      <a:pt x="25" y="373"/>
                      <a:pt x="20" y="358"/>
                    </a:cubicBezTo>
                    <a:cubicBezTo>
                      <a:pt x="17" y="348"/>
                      <a:pt x="13" y="338"/>
                      <a:pt x="10" y="328"/>
                    </a:cubicBezTo>
                    <a:cubicBezTo>
                      <a:pt x="7" y="318"/>
                      <a:pt x="0" y="298"/>
                      <a:pt x="0" y="298"/>
                    </a:cubicBezTo>
                    <a:cubicBezTo>
                      <a:pt x="3" y="285"/>
                      <a:pt x="6" y="271"/>
                      <a:pt x="10" y="258"/>
                    </a:cubicBezTo>
                    <a:cubicBezTo>
                      <a:pt x="40" y="158"/>
                      <a:pt x="21" y="169"/>
                      <a:pt x="119" y="149"/>
                    </a:cubicBezTo>
                    <a:cubicBezTo>
                      <a:pt x="165" y="118"/>
                      <a:pt x="144" y="105"/>
                      <a:pt x="179" y="70"/>
                    </a:cubicBezTo>
                    <a:cubicBezTo>
                      <a:pt x="187" y="62"/>
                      <a:pt x="198" y="55"/>
                      <a:pt x="209" y="50"/>
                    </a:cubicBezTo>
                    <a:cubicBezTo>
                      <a:pt x="218" y="45"/>
                      <a:pt x="231" y="47"/>
                      <a:pt x="239" y="40"/>
                    </a:cubicBezTo>
                    <a:cubicBezTo>
                      <a:pt x="252" y="29"/>
                      <a:pt x="258" y="13"/>
                      <a:pt x="268" y="0"/>
                    </a:cubicBezTo>
                    <a:close/>
                  </a:path>
                </a:pathLst>
              </a:custGeom>
              <a:solidFill>
                <a:srgbClr val="FF0066"/>
              </a:solidFill>
              <a:ln w="9525">
                <a:solidFill>
                  <a:schemeClr val="tx1"/>
                </a:solidFill>
                <a:round/>
                <a:headEnd/>
                <a:tailEnd/>
              </a:ln>
            </p:spPr>
            <p:txBody>
              <a:bodyPr/>
              <a:lstStyle/>
              <a:p>
                <a:endParaRPr lang="tr-TR"/>
              </a:p>
            </p:txBody>
          </p:sp>
          <p:sp>
            <p:nvSpPr>
              <p:cNvPr id="15397" name="Freeform 39"/>
              <p:cNvSpPr>
                <a:spLocks/>
              </p:cNvSpPr>
              <p:nvPr/>
            </p:nvSpPr>
            <p:spPr bwMode="auto">
              <a:xfrm>
                <a:off x="4121" y="2505"/>
                <a:ext cx="261" cy="281"/>
              </a:xfrm>
              <a:custGeom>
                <a:avLst/>
                <a:gdLst>
                  <a:gd name="T0" fmla="*/ 52 w 395"/>
                  <a:gd name="T1" fmla="*/ 1 h 458"/>
                  <a:gd name="T2" fmla="*/ 144 w 395"/>
                  <a:gd name="T3" fmla="*/ 7 h 458"/>
                  <a:gd name="T4" fmla="*/ 157 w 395"/>
                  <a:gd name="T5" fmla="*/ 25 h 458"/>
                  <a:gd name="T6" fmla="*/ 204 w 395"/>
                  <a:gd name="T7" fmla="*/ 110 h 458"/>
                  <a:gd name="T8" fmla="*/ 236 w 395"/>
                  <a:gd name="T9" fmla="*/ 134 h 458"/>
                  <a:gd name="T10" fmla="*/ 256 w 395"/>
                  <a:gd name="T11" fmla="*/ 171 h 458"/>
                  <a:gd name="T12" fmla="*/ 236 w 395"/>
                  <a:gd name="T13" fmla="*/ 256 h 458"/>
                  <a:gd name="T14" fmla="*/ 197 w 395"/>
                  <a:gd name="T15" fmla="*/ 281 h 458"/>
                  <a:gd name="T16" fmla="*/ 72 w 395"/>
                  <a:gd name="T17" fmla="*/ 275 h 458"/>
                  <a:gd name="T18" fmla="*/ 46 w 395"/>
                  <a:gd name="T19" fmla="*/ 244 h 458"/>
                  <a:gd name="T20" fmla="*/ 0 w 395"/>
                  <a:gd name="T21" fmla="*/ 171 h 458"/>
                  <a:gd name="T22" fmla="*/ 7 w 395"/>
                  <a:gd name="T23" fmla="*/ 49 h 458"/>
                  <a:gd name="T24" fmla="*/ 52 w 395"/>
                  <a:gd name="T25" fmla="*/ 1 h 45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95"/>
                  <a:gd name="T40" fmla="*/ 0 h 458"/>
                  <a:gd name="T41" fmla="*/ 395 w 395"/>
                  <a:gd name="T42" fmla="*/ 458 h 45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95" h="458">
                    <a:moveTo>
                      <a:pt x="79" y="1"/>
                    </a:moveTo>
                    <a:cubicBezTo>
                      <a:pt x="125" y="4"/>
                      <a:pt x="173" y="0"/>
                      <a:pt x="218" y="11"/>
                    </a:cubicBezTo>
                    <a:cubicBezTo>
                      <a:pt x="230" y="14"/>
                      <a:pt x="233" y="30"/>
                      <a:pt x="238" y="41"/>
                    </a:cubicBezTo>
                    <a:cubicBezTo>
                      <a:pt x="263" y="97"/>
                      <a:pt x="257" y="146"/>
                      <a:pt x="308" y="180"/>
                    </a:cubicBezTo>
                    <a:cubicBezTo>
                      <a:pt x="362" y="262"/>
                      <a:pt x="290" y="165"/>
                      <a:pt x="357" y="219"/>
                    </a:cubicBezTo>
                    <a:cubicBezTo>
                      <a:pt x="375" y="233"/>
                      <a:pt x="380" y="259"/>
                      <a:pt x="387" y="279"/>
                    </a:cubicBezTo>
                    <a:cubicBezTo>
                      <a:pt x="383" y="318"/>
                      <a:pt x="395" y="385"/>
                      <a:pt x="357" y="418"/>
                    </a:cubicBezTo>
                    <a:cubicBezTo>
                      <a:pt x="339" y="434"/>
                      <a:pt x="298" y="458"/>
                      <a:pt x="298" y="458"/>
                    </a:cubicBezTo>
                    <a:cubicBezTo>
                      <a:pt x="235" y="455"/>
                      <a:pt x="172" y="457"/>
                      <a:pt x="109" y="448"/>
                    </a:cubicBezTo>
                    <a:cubicBezTo>
                      <a:pt x="71" y="443"/>
                      <a:pt x="82" y="421"/>
                      <a:pt x="69" y="398"/>
                    </a:cubicBezTo>
                    <a:cubicBezTo>
                      <a:pt x="45" y="354"/>
                      <a:pt x="16" y="326"/>
                      <a:pt x="0" y="279"/>
                    </a:cubicBezTo>
                    <a:cubicBezTo>
                      <a:pt x="3" y="213"/>
                      <a:pt x="1" y="146"/>
                      <a:pt x="10" y="80"/>
                    </a:cubicBezTo>
                    <a:cubicBezTo>
                      <a:pt x="14" y="53"/>
                      <a:pt x="64" y="24"/>
                      <a:pt x="79" y="1"/>
                    </a:cubicBezTo>
                    <a:close/>
                  </a:path>
                </a:pathLst>
              </a:custGeom>
              <a:solidFill>
                <a:srgbClr val="FF0066"/>
              </a:solidFill>
              <a:ln w="9525">
                <a:solidFill>
                  <a:schemeClr val="tx1"/>
                </a:solidFill>
                <a:round/>
                <a:headEnd/>
                <a:tailEnd/>
              </a:ln>
            </p:spPr>
            <p:txBody>
              <a:bodyPr/>
              <a:lstStyle/>
              <a:p>
                <a:endParaRPr lang="tr-TR"/>
              </a:p>
            </p:txBody>
          </p:sp>
          <p:sp>
            <p:nvSpPr>
              <p:cNvPr id="15398" name="Freeform 40"/>
              <p:cNvSpPr>
                <a:spLocks/>
              </p:cNvSpPr>
              <p:nvPr/>
            </p:nvSpPr>
            <p:spPr bwMode="auto">
              <a:xfrm>
                <a:off x="3626" y="2423"/>
                <a:ext cx="289" cy="345"/>
              </a:xfrm>
              <a:custGeom>
                <a:avLst/>
                <a:gdLst>
                  <a:gd name="T0" fmla="*/ 141 w 438"/>
                  <a:gd name="T1" fmla="*/ 40 h 562"/>
                  <a:gd name="T2" fmla="*/ 278 w 438"/>
                  <a:gd name="T3" fmla="*/ 52 h 562"/>
                  <a:gd name="T4" fmla="*/ 265 w 438"/>
                  <a:gd name="T5" fmla="*/ 211 h 562"/>
                  <a:gd name="T6" fmla="*/ 187 w 438"/>
                  <a:gd name="T7" fmla="*/ 302 h 562"/>
                  <a:gd name="T8" fmla="*/ 147 w 438"/>
                  <a:gd name="T9" fmla="*/ 345 h 562"/>
                  <a:gd name="T10" fmla="*/ 62 w 438"/>
                  <a:gd name="T11" fmla="*/ 333 h 562"/>
                  <a:gd name="T12" fmla="*/ 23 w 438"/>
                  <a:gd name="T13" fmla="*/ 308 h 562"/>
                  <a:gd name="T14" fmla="*/ 75 w 438"/>
                  <a:gd name="T15" fmla="*/ 168 h 562"/>
                  <a:gd name="T16" fmla="*/ 95 w 438"/>
                  <a:gd name="T17" fmla="*/ 64 h 562"/>
                  <a:gd name="T18" fmla="*/ 141 w 438"/>
                  <a:gd name="T19" fmla="*/ 40 h 56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38"/>
                  <a:gd name="T31" fmla="*/ 0 h 562"/>
                  <a:gd name="T32" fmla="*/ 438 w 438"/>
                  <a:gd name="T33" fmla="*/ 562 h 56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38" h="562">
                    <a:moveTo>
                      <a:pt x="213" y="65"/>
                    </a:moveTo>
                    <a:cubicBezTo>
                      <a:pt x="278" y="24"/>
                      <a:pt x="394" y="0"/>
                      <a:pt x="422" y="85"/>
                    </a:cubicBezTo>
                    <a:cubicBezTo>
                      <a:pt x="418" y="171"/>
                      <a:pt x="438" y="265"/>
                      <a:pt x="402" y="343"/>
                    </a:cubicBezTo>
                    <a:cubicBezTo>
                      <a:pt x="378" y="396"/>
                      <a:pt x="324" y="452"/>
                      <a:pt x="283" y="492"/>
                    </a:cubicBezTo>
                    <a:cubicBezTo>
                      <a:pt x="270" y="531"/>
                      <a:pt x="263" y="549"/>
                      <a:pt x="223" y="562"/>
                    </a:cubicBezTo>
                    <a:cubicBezTo>
                      <a:pt x="209" y="561"/>
                      <a:pt x="125" y="559"/>
                      <a:pt x="94" y="542"/>
                    </a:cubicBezTo>
                    <a:cubicBezTo>
                      <a:pt x="73" y="530"/>
                      <a:pt x="35" y="502"/>
                      <a:pt x="35" y="502"/>
                    </a:cubicBezTo>
                    <a:cubicBezTo>
                      <a:pt x="0" y="400"/>
                      <a:pt x="34" y="328"/>
                      <a:pt x="114" y="274"/>
                    </a:cubicBezTo>
                    <a:cubicBezTo>
                      <a:pt x="117" y="254"/>
                      <a:pt x="140" y="114"/>
                      <a:pt x="144" y="105"/>
                    </a:cubicBezTo>
                    <a:cubicBezTo>
                      <a:pt x="154" y="81"/>
                      <a:pt x="197" y="83"/>
                      <a:pt x="213" y="65"/>
                    </a:cubicBezTo>
                    <a:close/>
                  </a:path>
                </a:pathLst>
              </a:custGeom>
              <a:solidFill>
                <a:srgbClr val="FF0066"/>
              </a:solidFill>
              <a:ln w="9525">
                <a:solidFill>
                  <a:schemeClr val="tx1"/>
                </a:solidFill>
                <a:round/>
                <a:headEnd/>
                <a:tailEnd/>
              </a:ln>
            </p:spPr>
            <p:txBody>
              <a:bodyPr/>
              <a:lstStyle/>
              <a:p>
                <a:endParaRPr lang="tr-TR"/>
              </a:p>
            </p:txBody>
          </p:sp>
          <p:grpSp>
            <p:nvGrpSpPr>
              <p:cNvPr id="15399" name="Group 41"/>
              <p:cNvGrpSpPr>
                <a:grpSpLocks/>
              </p:cNvGrpSpPr>
              <p:nvPr/>
            </p:nvGrpSpPr>
            <p:grpSpPr bwMode="auto">
              <a:xfrm>
                <a:off x="2930" y="602"/>
                <a:ext cx="2495" cy="1905"/>
                <a:chOff x="1142" y="610"/>
                <a:chExt cx="3138" cy="2685"/>
              </a:xfrm>
            </p:grpSpPr>
            <p:sp>
              <p:nvSpPr>
                <p:cNvPr id="15415" name="Freeform 42"/>
                <p:cNvSpPr>
                  <a:spLocks/>
                </p:cNvSpPr>
                <p:nvPr/>
              </p:nvSpPr>
              <p:spPr bwMode="auto">
                <a:xfrm>
                  <a:off x="1162" y="2000"/>
                  <a:ext cx="112" cy="1079"/>
                </a:xfrm>
                <a:custGeom>
                  <a:avLst/>
                  <a:gdLst>
                    <a:gd name="T0" fmla="*/ 79 w 112"/>
                    <a:gd name="T1" fmla="*/ 1029 h 1079"/>
                    <a:gd name="T2" fmla="*/ 50 w 112"/>
                    <a:gd name="T3" fmla="*/ 374 h 1079"/>
                    <a:gd name="T4" fmla="*/ 40 w 112"/>
                    <a:gd name="T5" fmla="*/ 66 h 1079"/>
                    <a:gd name="T6" fmla="*/ 0 w 112"/>
                    <a:gd name="T7" fmla="*/ 105 h 1079"/>
                    <a:gd name="T8" fmla="*/ 10 w 112"/>
                    <a:gd name="T9" fmla="*/ 1009 h 1079"/>
                    <a:gd name="T10" fmla="*/ 69 w 112"/>
                    <a:gd name="T11" fmla="*/ 1079 h 1079"/>
                    <a:gd name="T12" fmla="*/ 79 w 112"/>
                    <a:gd name="T13" fmla="*/ 1029 h 1079"/>
                    <a:gd name="T14" fmla="*/ 0 60000 65536"/>
                    <a:gd name="T15" fmla="*/ 0 60000 65536"/>
                    <a:gd name="T16" fmla="*/ 0 60000 65536"/>
                    <a:gd name="T17" fmla="*/ 0 60000 65536"/>
                    <a:gd name="T18" fmla="*/ 0 60000 65536"/>
                    <a:gd name="T19" fmla="*/ 0 60000 65536"/>
                    <a:gd name="T20" fmla="*/ 0 60000 65536"/>
                    <a:gd name="T21" fmla="*/ 0 w 112"/>
                    <a:gd name="T22" fmla="*/ 0 h 1079"/>
                    <a:gd name="T23" fmla="*/ 112 w 112"/>
                    <a:gd name="T24" fmla="*/ 1079 h 107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2" h="1079">
                      <a:moveTo>
                        <a:pt x="79" y="1029"/>
                      </a:moveTo>
                      <a:cubicBezTo>
                        <a:pt x="71" y="540"/>
                        <a:pt x="112" y="614"/>
                        <a:pt x="50" y="374"/>
                      </a:cubicBezTo>
                      <a:cubicBezTo>
                        <a:pt x="47" y="271"/>
                        <a:pt x="54" y="168"/>
                        <a:pt x="40" y="66"/>
                      </a:cubicBezTo>
                      <a:cubicBezTo>
                        <a:pt x="31" y="0"/>
                        <a:pt x="1" y="102"/>
                        <a:pt x="0" y="105"/>
                      </a:cubicBezTo>
                      <a:cubicBezTo>
                        <a:pt x="3" y="406"/>
                        <a:pt x="0" y="708"/>
                        <a:pt x="10" y="1009"/>
                      </a:cubicBezTo>
                      <a:cubicBezTo>
                        <a:pt x="11" y="1038"/>
                        <a:pt x="46" y="1071"/>
                        <a:pt x="69" y="1079"/>
                      </a:cubicBezTo>
                      <a:cubicBezTo>
                        <a:pt x="67" y="1072"/>
                        <a:pt x="47" y="997"/>
                        <a:pt x="79" y="1029"/>
                      </a:cubicBezTo>
                      <a:close/>
                    </a:path>
                  </a:pathLst>
                </a:custGeom>
                <a:solidFill>
                  <a:schemeClr val="accent1"/>
                </a:solidFill>
                <a:ln w="9525">
                  <a:solidFill>
                    <a:schemeClr val="tx1"/>
                  </a:solidFill>
                  <a:round/>
                  <a:headEnd/>
                  <a:tailEnd/>
                </a:ln>
              </p:spPr>
              <p:txBody>
                <a:bodyPr/>
                <a:lstStyle/>
                <a:p>
                  <a:endParaRPr lang="tr-TR"/>
                </a:p>
              </p:txBody>
            </p:sp>
            <p:sp>
              <p:nvSpPr>
                <p:cNvPr id="15416" name="Freeform 43"/>
                <p:cNvSpPr>
                  <a:spLocks/>
                </p:cNvSpPr>
                <p:nvPr/>
              </p:nvSpPr>
              <p:spPr bwMode="auto">
                <a:xfrm>
                  <a:off x="1142" y="966"/>
                  <a:ext cx="441" cy="1056"/>
                </a:xfrm>
                <a:custGeom>
                  <a:avLst/>
                  <a:gdLst>
                    <a:gd name="T0" fmla="*/ 80 w 441"/>
                    <a:gd name="T1" fmla="*/ 990 h 1056"/>
                    <a:gd name="T2" fmla="*/ 159 w 441"/>
                    <a:gd name="T3" fmla="*/ 663 h 1056"/>
                    <a:gd name="T4" fmla="*/ 258 w 441"/>
                    <a:gd name="T5" fmla="*/ 524 h 1056"/>
                    <a:gd name="T6" fmla="*/ 298 w 441"/>
                    <a:gd name="T7" fmla="*/ 464 h 1056"/>
                    <a:gd name="T8" fmla="*/ 328 w 441"/>
                    <a:gd name="T9" fmla="*/ 375 h 1056"/>
                    <a:gd name="T10" fmla="*/ 368 w 441"/>
                    <a:gd name="T11" fmla="*/ 285 h 1056"/>
                    <a:gd name="T12" fmla="*/ 387 w 441"/>
                    <a:gd name="T13" fmla="*/ 196 h 1056"/>
                    <a:gd name="T14" fmla="*/ 407 w 441"/>
                    <a:gd name="T15" fmla="*/ 166 h 1056"/>
                    <a:gd name="T16" fmla="*/ 437 w 441"/>
                    <a:gd name="T17" fmla="*/ 57 h 1056"/>
                    <a:gd name="T18" fmla="*/ 427 w 441"/>
                    <a:gd name="T19" fmla="*/ 7 h 1056"/>
                    <a:gd name="T20" fmla="*/ 397 w 441"/>
                    <a:gd name="T21" fmla="*/ 27 h 1056"/>
                    <a:gd name="T22" fmla="*/ 358 w 441"/>
                    <a:gd name="T23" fmla="*/ 116 h 1056"/>
                    <a:gd name="T24" fmla="*/ 328 w 441"/>
                    <a:gd name="T25" fmla="*/ 146 h 1056"/>
                    <a:gd name="T26" fmla="*/ 308 w 441"/>
                    <a:gd name="T27" fmla="*/ 176 h 1056"/>
                    <a:gd name="T28" fmla="*/ 288 w 441"/>
                    <a:gd name="T29" fmla="*/ 236 h 1056"/>
                    <a:gd name="T30" fmla="*/ 278 w 441"/>
                    <a:gd name="T31" fmla="*/ 375 h 1056"/>
                    <a:gd name="T32" fmla="*/ 219 w 441"/>
                    <a:gd name="T33" fmla="*/ 454 h 1056"/>
                    <a:gd name="T34" fmla="*/ 109 w 441"/>
                    <a:gd name="T35" fmla="*/ 563 h 1056"/>
                    <a:gd name="T36" fmla="*/ 40 w 441"/>
                    <a:gd name="T37" fmla="*/ 742 h 1056"/>
                    <a:gd name="T38" fmla="*/ 30 w 441"/>
                    <a:gd name="T39" fmla="*/ 782 h 1056"/>
                    <a:gd name="T40" fmla="*/ 10 w 441"/>
                    <a:gd name="T41" fmla="*/ 841 h 1056"/>
                    <a:gd name="T42" fmla="*/ 20 w 441"/>
                    <a:gd name="T43" fmla="*/ 1040 h 1056"/>
                    <a:gd name="T44" fmla="*/ 70 w 441"/>
                    <a:gd name="T45" fmla="*/ 1030 h 1056"/>
                    <a:gd name="T46" fmla="*/ 80 w 441"/>
                    <a:gd name="T47" fmla="*/ 990 h 105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41"/>
                    <a:gd name="T73" fmla="*/ 0 h 1056"/>
                    <a:gd name="T74" fmla="*/ 441 w 441"/>
                    <a:gd name="T75" fmla="*/ 1056 h 105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41" h="1056">
                      <a:moveTo>
                        <a:pt x="80" y="990"/>
                      </a:moveTo>
                      <a:cubicBezTo>
                        <a:pt x="89" y="868"/>
                        <a:pt x="90" y="764"/>
                        <a:pt x="159" y="663"/>
                      </a:cubicBezTo>
                      <a:cubicBezTo>
                        <a:pt x="178" y="607"/>
                        <a:pt x="209" y="556"/>
                        <a:pt x="258" y="524"/>
                      </a:cubicBezTo>
                      <a:cubicBezTo>
                        <a:pt x="271" y="504"/>
                        <a:pt x="285" y="484"/>
                        <a:pt x="298" y="464"/>
                      </a:cubicBezTo>
                      <a:cubicBezTo>
                        <a:pt x="315" y="438"/>
                        <a:pt x="311" y="401"/>
                        <a:pt x="328" y="375"/>
                      </a:cubicBezTo>
                      <a:cubicBezTo>
                        <a:pt x="351" y="340"/>
                        <a:pt x="359" y="334"/>
                        <a:pt x="368" y="285"/>
                      </a:cubicBezTo>
                      <a:cubicBezTo>
                        <a:pt x="370" y="272"/>
                        <a:pt x="380" y="211"/>
                        <a:pt x="387" y="196"/>
                      </a:cubicBezTo>
                      <a:cubicBezTo>
                        <a:pt x="392" y="185"/>
                        <a:pt x="402" y="177"/>
                        <a:pt x="407" y="166"/>
                      </a:cubicBezTo>
                      <a:cubicBezTo>
                        <a:pt x="426" y="124"/>
                        <a:pt x="428" y="100"/>
                        <a:pt x="437" y="57"/>
                      </a:cubicBezTo>
                      <a:cubicBezTo>
                        <a:pt x="434" y="40"/>
                        <a:pt x="441" y="17"/>
                        <a:pt x="427" y="7"/>
                      </a:cubicBezTo>
                      <a:cubicBezTo>
                        <a:pt x="417" y="0"/>
                        <a:pt x="405" y="18"/>
                        <a:pt x="397" y="27"/>
                      </a:cubicBezTo>
                      <a:cubicBezTo>
                        <a:pt x="379" y="50"/>
                        <a:pt x="374" y="92"/>
                        <a:pt x="358" y="116"/>
                      </a:cubicBezTo>
                      <a:cubicBezTo>
                        <a:pt x="350" y="128"/>
                        <a:pt x="337" y="135"/>
                        <a:pt x="328" y="146"/>
                      </a:cubicBezTo>
                      <a:cubicBezTo>
                        <a:pt x="320" y="155"/>
                        <a:pt x="313" y="165"/>
                        <a:pt x="308" y="176"/>
                      </a:cubicBezTo>
                      <a:cubicBezTo>
                        <a:pt x="299" y="195"/>
                        <a:pt x="288" y="236"/>
                        <a:pt x="288" y="236"/>
                      </a:cubicBezTo>
                      <a:cubicBezTo>
                        <a:pt x="285" y="282"/>
                        <a:pt x="286" y="329"/>
                        <a:pt x="278" y="375"/>
                      </a:cubicBezTo>
                      <a:cubicBezTo>
                        <a:pt x="272" y="406"/>
                        <a:pt x="240" y="435"/>
                        <a:pt x="219" y="454"/>
                      </a:cubicBezTo>
                      <a:cubicBezTo>
                        <a:pt x="181" y="488"/>
                        <a:pt x="151" y="536"/>
                        <a:pt x="109" y="563"/>
                      </a:cubicBezTo>
                      <a:cubicBezTo>
                        <a:pt x="68" y="626"/>
                        <a:pt x="55" y="669"/>
                        <a:pt x="40" y="742"/>
                      </a:cubicBezTo>
                      <a:cubicBezTo>
                        <a:pt x="37" y="755"/>
                        <a:pt x="34" y="769"/>
                        <a:pt x="30" y="782"/>
                      </a:cubicBezTo>
                      <a:cubicBezTo>
                        <a:pt x="24" y="802"/>
                        <a:pt x="10" y="841"/>
                        <a:pt x="10" y="841"/>
                      </a:cubicBezTo>
                      <a:cubicBezTo>
                        <a:pt x="13" y="907"/>
                        <a:pt x="0" y="977"/>
                        <a:pt x="20" y="1040"/>
                      </a:cubicBezTo>
                      <a:cubicBezTo>
                        <a:pt x="25" y="1056"/>
                        <a:pt x="57" y="1041"/>
                        <a:pt x="70" y="1030"/>
                      </a:cubicBezTo>
                      <a:cubicBezTo>
                        <a:pt x="81" y="1021"/>
                        <a:pt x="77" y="1003"/>
                        <a:pt x="80" y="990"/>
                      </a:cubicBezTo>
                      <a:close/>
                    </a:path>
                  </a:pathLst>
                </a:custGeom>
                <a:solidFill>
                  <a:schemeClr val="accent1"/>
                </a:solidFill>
                <a:ln w="9525">
                  <a:solidFill>
                    <a:schemeClr val="tx1"/>
                  </a:solidFill>
                  <a:round/>
                  <a:headEnd/>
                  <a:tailEnd/>
                </a:ln>
              </p:spPr>
              <p:txBody>
                <a:bodyPr/>
                <a:lstStyle/>
                <a:p>
                  <a:endParaRPr lang="tr-TR"/>
                </a:p>
              </p:txBody>
            </p:sp>
            <p:sp>
              <p:nvSpPr>
                <p:cNvPr id="15417" name="Freeform 44"/>
                <p:cNvSpPr>
                  <a:spLocks/>
                </p:cNvSpPr>
                <p:nvPr/>
              </p:nvSpPr>
              <p:spPr bwMode="auto">
                <a:xfrm>
                  <a:off x="1660" y="610"/>
                  <a:ext cx="1298" cy="303"/>
                </a:xfrm>
                <a:custGeom>
                  <a:avLst/>
                  <a:gdLst>
                    <a:gd name="T0" fmla="*/ 48 w 1298"/>
                    <a:gd name="T1" fmla="*/ 274 h 303"/>
                    <a:gd name="T2" fmla="*/ 277 w 1298"/>
                    <a:gd name="T3" fmla="*/ 184 h 303"/>
                    <a:gd name="T4" fmla="*/ 455 w 1298"/>
                    <a:gd name="T5" fmla="*/ 175 h 303"/>
                    <a:gd name="T6" fmla="*/ 773 w 1298"/>
                    <a:gd name="T7" fmla="*/ 145 h 303"/>
                    <a:gd name="T8" fmla="*/ 1150 w 1298"/>
                    <a:gd name="T9" fmla="*/ 155 h 303"/>
                    <a:gd name="T10" fmla="*/ 1280 w 1298"/>
                    <a:gd name="T11" fmla="*/ 145 h 303"/>
                    <a:gd name="T12" fmla="*/ 1240 w 1298"/>
                    <a:gd name="T13" fmla="*/ 105 h 303"/>
                    <a:gd name="T14" fmla="*/ 1160 w 1298"/>
                    <a:gd name="T15" fmla="*/ 95 h 303"/>
                    <a:gd name="T16" fmla="*/ 396 w 1298"/>
                    <a:gd name="T17" fmla="*/ 85 h 303"/>
                    <a:gd name="T18" fmla="*/ 187 w 1298"/>
                    <a:gd name="T19" fmla="*/ 125 h 303"/>
                    <a:gd name="T20" fmla="*/ 98 w 1298"/>
                    <a:gd name="T21" fmla="*/ 175 h 303"/>
                    <a:gd name="T22" fmla="*/ 38 w 1298"/>
                    <a:gd name="T23" fmla="*/ 194 h 303"/>
                    <a:gd name="T24" fmla="*/ 18 w 1298"/>
                    <a:gd name="T25" fmla="*/ 254 h 303"/>
                    <a:gd name="T26" fmla="*/ 8 w 1298"/>
                    <a:gd name="T27" fmla="*/ 294 h 303"/>
                    <a:gd name="T28" fmla="*/ 38 w 1298"/>
                    <a:gd name="T29" fmla="*/ 284 h 303"/>
                    <a:gd name="T30" fmla="*/ 48 w 1298"/>
                    <a:gd name="T31" fmla="*/ 274 h 30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98"/>
                    <a:gd name="T49" fmla="*/ 0 h 303"/>
                    <a:gd name="T50" fmla="*/ 1298 w 1298"/>
                    <a:gd name="T51" fmla="*/ 303 h 30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98" h="303">
                      <a:moveTo>
                        <a:pt x="48" y="274"/>
                      </a:moveTo>
                      <a:cubicBezTo>
                        <a:pt x="82" y="252"/>
                        <a:pt x="231" y="188"/>
                        <a:pt x="277" y="184"/>
                      </a:cubicBezTo>
                      <a:cubicBezTo>
                        <a:pt x="336" y="179"/>
                        <a:pt x="396" y="179"/>
                        <a:pt x="455" y="175"/>
                      </a:cubicBezTo>
                      <a:cubicBezTo>
                        <a:pt x="562" y="169"/>
                        <a:pt x="666" y="155"/>
                        <a:pt x="773" y="145"/>
                      </a:cubicBezTo>
                      <a:cubicBezTo>
                        <a:pt x="899" y="148"/>
                        <a:pt x="1024" y="155"/>
                        <a:pt x="1150" y="155"/>
                      </a:cubicBezTo>
                      <a:cubicBezTo>
                        <a:pt x="1193" y="155"/>
                        <a:pt x="1239" y="159"/>
                        <a:pt x="1280" y="145"/>
                      </a:cubicBezTo>
                      <a:cubicBezTo>
                        <a:pt x="1298" y="139"/>
                        <a:pt x="1259" y="108"/>
                        <a:pt x="1240" y="105"/>
                      </a:cubicBezTo>
                      <a:cubicBezTo>
                        <a:pt x="1214" y="100"/>
                        <a:pt x="1187" y="98"/>
                        <a:pt x="1160" y="95"/>
                      </a:cubicBezTo>
                      <a:cubicBezTo>
                        <a:pt x="878" y="0"/>
                        <a:pt x="1122" y="75"/>
                        <a:pt x="396" y="85"/>
                      </a:cubicBezTo>
                      <a:cubicBezTo>
                        <a:pt x="326" y="108"/>
                        <a:pt x="261" y="116"/>
                        <a:pt x="187" y="125"/>
                      </a:cubicBezTo>
                      <a:cubicBezTo>
                        <a:pt x="134" y="143"/>
                        <a:pt x="166" y="129"/>
                        <a:pt x="98" y="175"/>
                      </a:cubicBezTo>
                      <a:cubicBezTo>
                        <a:pt x="81" y="187"/>
                        <a:pt x="58" y="187"/>
                        <a:pt x="38" y="194"/>
                      </a:cubicBezTo>
                      <a:cubicBezTo>
                        <a:pt x="31" y="214"/>
                        <a:pt x="25" y="234"/>
                        <a:pt x="18" y="254"/>
                      </a:cubicBezTo>
                      <a:cubicBezTo>
                        <a:pt x="14" y="267"/>
                        <a:pt x="0" y="283"/>
                        <a:pt x="8" y="294"/>
                      </a:cubicBezTo>
                      <a:cubicBezTo>
                        <a:pt x="14" y="303"/>
                        <a:pt x="29" y="289"/>
                        <a:pt x="38" y="284"/>
                      </a:cubicBezTo>
                      <a:cubicBezTo>
                        <a:pt x="42" y="282"/>
                        <a:pt x="45" y="277"/>
                        <a:pt x="48" y="274"/>
                      </a:cubicBezTo>
                      <a:close/>
                    </a:path>
                  </a:pathLst>
                </a:custGeom>
                <a:solidFill>
                  <a:schemeClr val="accent1"/>
                </a:solidFill>
                <a:ln w="9525">
                  <a:solidFill>
                    <a:schemeClr val="tx1"/>
                  </a:solidFill>
                  <a:round/>
                  <a:headEnd/>
                  <a:tailEnd/>
                </a:ln>
              </p:spPr>
              <p:txBody>
                <a:bodyPr/>
                <a:lstStyle/>
                <a:p>
                  <a:endParaRPr lang="tr-TR"/>
                </a:p>
              </p:txBody>
            </p:sp>
            <p:sp>
              <p:nvSpPr>
                <p:cNvPr id="15418" name="Freeform 45"/>
                <p:cNvSpPr>
                  <a:spLocks/>
                </p:cNvSpPr>
                <p:nvPr/>
              </p:nvSpPr>
              <p:spPr bwMode="auto">
                <a:xfrm>
                  <a:off x="3070" y="701"/>
                  <a:ext cx="1087" cy="810"/>
                </a:xfrm>
                <a:custGeom>
                  <a:avLst/>
                  <a:gdLst>
                    <a:gd name="T0" fmla="*/ 48 w 1087"/>
                    <a:gd name="T1" fmla="*/ 4 h 810"/>
                    <a:gd name="T2" fmla="*/ 565 w 1087"/>
                    <a:gd name="T3" fmla="*/ 54 h 810"/>
                    <a:gd name="T4" fmla="*/ 624 w 1087"/>
                    <a:gd name="T5" fmla="*/ 103 h 810"/>
                    <a:gd name="T6" fmla="*/ 674 w 1087"/>
                    <a:gd name="T7" fmla="*/ 143 h 810"/>
                    <a:gd name="T8" fmla="*/ 724 w 1087"/>
                    <a:gd name="T9" fmla="*/ 183 h 810"/>
                    <a:gd name="T10" fmla="*/ 773 w 1087"/>
                    <a:gd name="T11" fmla="*/ 223 h 810"/>
                    <a:gd name="T12" fmla="*/ 912 w 1087"/>
                    <a:gd name="T13" fmla="*/ 332 h 810"/>
                    <a:gd name="T14" fmla="*/ 942 w 1087"/>
                    <a:gd name="T15" fmla="*/ 352 h 810"/>
                    <a:gd name="T16" fmla="*/ 972 w 1087"/>
                    <a:gd name="T17" fmla="*/ 372 h 810"/>
                    <a:gd name="T18" fmla="*/ 1032 w 1087"/>
                    <a:gd name="T19" fmla="*/ 451 h 810"/>
                    <a:gd name="T20" fmla="*/ 1051 w 1087"/>
                    <a:gd name="T21" fmla="*/ 511 h 810"/>
                    <a:gd name="T22" fmla="*/ 1061 w 1087"/>
                    <a:gd name="T23" fmla="*/ 759 h 810"/>
                    <a:gd name="T24" fmla="*/ 1032 w 1087"/>
                    <a:gd name="T25" fmla="*/ 699 h 810"/>
                    <a:gd name="T26" fmla="*/ 1012 w 1087"/>
                    <a:gd name="T27" fmla="*/ 640 h 810"/>
                    <a:gd name="T28" fmla="*/ 952 w 1087"/>
                    <a:gd name="T29" fmla="*/ 471 h 810"/>
                    <a:gd name="T30" fmla="*/ 892 w 1087"/>
                    <a:gd name="T31" fmla="*/ 431 h 810"/>
                    <a:gd name="T32" fmla="*/ 843 w 1087"/>
                    <a:gd name="T33" fmla="*/ 391 h 810"/>
                    <a:gd name="T34" fmla="*/ 783 w 1087"/>
                    <a:gd name="T35" fmla="*/ 342 h 810"/>
                    <a:gd name="T36" fmla="*/ 704 w 1087"/>
                    <a:gd name="T37" fmla="*/ 282 h 810"/>
                    <a:gd name="T38" fmla="*/ 614 w 1087"/>
                    <a:gd name="T39" fmla="*/ 203 h 810"/>
                    <a:gd name="T40" fmla="*/ 505 w 1087"/>
                    <a:gd name="T41" fmla="*/ 143 h 810"/>
                    <a:gd name="T42" fmla="*/ 297 w 1087"/>
                    <a:gd name="T43" fmla="*/ 84 h 810"/>
                    <a:gd name="T44" fmla="*/ 38 w 1087"/>
                    <a:gd name="T45" fmla="*/ 74 h 810"/>
                    <a:gd name="T46" fmla="*/ 9 w 1087"/>
                    <a:gd name="T47" fmla="*/ 64 h 810"/>
                    <a:gd name="T48" fmla="*/ 48 w 1087"/>
                    <a:gd name="T49" fmla="*/ 4 h 81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87"/>
                    <a:gd name="T76" fmla="*/ 0 h 810"/>
                    <a:gd name="T77" fmla="*/ 1087 w 1087"/>
                    <a:gd name="T78" fmla="*/ 810 h 81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87" h="810">
                      <a:moveTo>
                        <a:pt x="48" y="4"/>
                      </a:moveTo>
                      <a:cubicBezTo>
                        <a:pt x="217" y="12"/>
                        <a:pt x="402" y="0"/>
                        <a:pt x="565" y="54"/>
                      </a:cubicBezTo>
                      <a:cubicBezTo>
                        <a:pt x="571" y="60"/>
                        <a:pt x="616" y="95"/>
                        <a:pt x="624" y="103"/>
                      </a:cubicBezTo>
                      <a:cubicBezTo>
                        <a:pt x="669" y="148"/>
                        <a:pt x="616" y="124"/>
                        <a:pt x="674" y="143"/>
                      </a:cubicBezTo>
                      <a:cubicBezTo>
                        <a:pt x="731" y="229"/>
                        <a:pt x="655" y="128"/>
                        <a:pt x="724" y="183"/>
                      </a:cubicBezTo>
                      <a:cubicBezTo>
                        <a:pt x="789" y="235"/>
                        <a:pt x="699" y="197"/>
                        <a:pt x="773" y="223"/>
                      </a:cubicBezTo>
                      <a:cubicBezTo>
                        <a:pt x="807" y="272"/>
                        <a:pt x="863" y="299"/>
                        <a:pt x="912" y="332"/>
                      </a:cubicBezTo>
                      <a:cubicBezTo>
                        <a:pt x="922" y="339"/>
                        <a:pt x="932" y="345"/>
                        <a:pt x="942" y="352"/>
                      </a:cubicBezTo>
                      <a:cubicBezTo>
                        <a:pt x="952" y="359"/>
                        <a:pt x="972" y="372"/>
                        <a:pt x="972" y="372"/>
                      </a:cubicBezTo>
                      <a:cubicBezTo>
                        <a:pt x="995" y="405"/>
                        <a:pt x="1020" y="413"/>
                        <a:pt x="1032" y="451"/>
                      </a:cubicBezTo>
                      <a:cubicBezTo>
                        <a:pt x="1038" y="471"/>
                        <a:pt x="1051" y="511"/>
                        <a:pt x="1051" y="511"/>
                      </a:cubicBezTo>
                      <a:cubicBezTo>
                        <a:pt x="1063" y="592"/>
                        <a:pt x="1087" y="680"/>
                        <a:pt x="1061" y="759"/>
                      </a:cubicBezTo>
                      <a:cubicBezTo>
                        <a:pt x="1026" y="653"/>
                        <a:pt x="1081" y="810"/>
                        <a:pt x="1032" y="699"/>
                      </a:cubicBezTo>
                      <a:cubicBezTo>
                        <a:pt x="1024" y="680"/>
                        <a:pt x="1012" y="640"/>
                        <a:pt x="1012" y="640"/>
                      </a:cubicBezTo>
                      <a:cubicBezTo>
                        <a:pt x="1006" y="589"/>
                        <a:pt x="1004" y="505"/>
                        <a:pt x="952" y="471"/>
                      </a:cubicBezTo>
                      <a:cubicBezTo>
                        <a:pt x="932" y="458"/>
                        <a:pt x="892" y="431"/>
                        <a:pt x="892" y="431"/>
                      </a:cubicBezTo>
                      <a:cubicBezTo>
                        <a:pt x="852" y="367"/>
                        <a:pt x="898" y="427"/>
                        <a:pt x="843" y="391"/>
                      </a:cubicBezTo>
                      <a:cubicBezTo>
                        <a:pt x="821" y="377"/>
                        <a:pt x="804" y="356"/>
                        <a:pt x="783" y="342"/>
                      </a:cubicBezTo>
                      <a:cubicBezTo>
                        <a:pt x="753" y="297"/>
                        <a:pt x="741" y="315"/>
                        <a:pt x="704" y="282"/>
                      </a:cubicBezTo>
                      <a:cubicBezTo>
                        <a:pt x="601" y="192"/>
                        <a:pt x="682" y="248"/>
                        <a:pt x="614" y="203"/>
                      </a:cubicBezTo>
                      <a:cubicBezTo>
                        <a:pt x="588" y="162"/>
                        <a:pt x="551" y="155"/>
                        <a:pt x="505" y="143"/>
                      </a:cubicBezTo>
                      <a:cubicBezTo>
                        <a:pt x="479" y="136"/>
                        <a:pt x="322" y="85"/>
                        <a:pt x="297" y="84"/>
                      </a:cubicBezTo>
                      <a:cubicBezTo>
                        <a:pt x="211" y="81"/>
                        <a:pt x="124" y="77"/>
                        <a:pt x="38" y="74"/>
                      </a:cubicBezTo>
                      <a:cubicBezTo>
                        <a:pt x="28" y="71"/>
                        <a:pt x="13" y="73"/>
                        <a:pt x="9" y="64"/>
                      </a:cubicBezTo>
                      <a:cubicBezTo>
                        <a:pt x="0" y="45"/>
                        <a:pt x="43" y="10"/>
                        <a:pt x="48" y="4"/>
                      </a:cubicBezTo>
                      <a:close/>
                    </a:path>
                  </a:pathLst>
                </a:custGeom>
                <a:solidFill>
                  <a:schemeClr val="accent1"/>
                </a:solidFill>
                <a:ln w="9525">
                  <a:solidFill>
                    <a:schemeClr val="tx1"/>
                  </a:solidFill>
                  <a:round/>
                  <a:headEnd/>
                  <a:tailEnd/>
                </a:ln>
              </p:spPr>
              <p:txBody>
                <a:bodyPr/>
                <a:lstStyle/>
                <a:p>
                  <a:endParaRPr lang="tr-TR"/>
                </a:p>
              </p:txBody>
            </p:sp>
            <p:sp>
              <p:nvSpPr>
                <p:cNvPr id="15419" name="Freeform 46"/>
                <p:cNvSpPr>
                  <a:spLocks/>
                </p:cNvSpPr>
                <p:nvPr/>
              </p:nvSpPr>
              <p:spPr bwMode="auto">
                <a:xfrm>
                  <a:off x="4164" y="1524"/>
                  <a:ext cx="116" cy="1106"/>
                </a:xfrm>
                <a:custGeom>
                  <a:avLst/>
                  <a:gdLst>
                    <a:gd name="T0" fmla="*/ 17 w 116"/>
                    <a:gd name="T1" fmla="*/ 15 h 1106"/>
                    <a:gd name="T2" fmla="*/ 17 w 116"/>
                    <a:gd name="T3" fmla="*/ 631 h 1106"/>
                    <a:gd name="T4" fmla="*/ 47 w 116"/>
                    <a:gd name="T5" fmla="*/ 740 h 1106"/>
                    <a:gd name="T6" fmla="*/ 57 w 116"/>
                    <a:gd name="T7" fmla="*/ 1038 h 1106"/>
                    <a:gd name="T8" fmla="*/ 77 w 116"/>
                    <a:gd name="T9" fmla="*/ 1038 h 1106"/>
                    <a:gd name="T10" fmla="*/ 86 w 116"/>
                    <a:gd name="T11" fmla="*/ 899 h 1106"/>
                    <a:gd name="T12" fmla="*/ 106 w 116"/>
                    <a:gd name="T13" fmla="*/ 840 h 1106"/>
                    <a:gd name="T14" fmla="*/ 116 w 116"/>
                    <a:gd name="T15" fmla="*/ 810 h 1106"/>
                    <a:gd name="T16" fmla="*/ 106 w 116"/>
                    <a:gd name="T17" fmla="*/ 413 h 1106"/>
                    <a:gd name="T18" fmla="*/ 96 w 116"/>
                    <a:gd name="T19" fmla="*/ 383 h 1106"/>
                    <a:gd name="T20" fmla="*/ 86 w 116"/>
                    <a:gd name="T21" fmla="*/ 125 h 1106"/>
                    <a:gd name="T22" fmla="*/ 17 w 116"/>
                    <a:gd name="T23" fmla="*/ 15 h 110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6"/>
                    <a:gd name="T37" fmla="*/ 0 h 1106"/>
                    <a:gd name="T38" fmla="*/ 116 w 116"/>
                    <a:gd name="T39" fmla="*/ 1106 h 110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6" h="1106">
                      <a:moveTo>
                        <a:pt x="17" y="15"/>
                      </a:moveTo>
                      <a:cubicBezTo>
                        <a:pt x="2" y="304"/>
                        <a:pt x="0" y="237"/>
                        <a:pt x="17" y="631"/>
                      </a:cubicBezTo>
                      <a:cubicBezTo>
                        <a:pt x="19" y="669"/>
                        <a:pt x="47" y="740"/>
                        <a:pt x="47" y="740"/>
                      </a:cubicBezTo>
                      <a:cubicBezTo>
                        <a:pt x="50" y="839"/>
                        <a:pt x="51" y="939"/>
                        <a:pt x="57" y="1038"/>
                      </a:cubicBezTo>
                      <a:cubicBezTo>
                        <a:pt x="61" y="1106"/>
                        <a:pt x="73" y="1050"/>
                        <a:pt x="77" y="1038"/>
                      </a:cubicBezTo>
                      <a:cubicBezTo>
                        <a:pt x="80" y="992"/>
                        <a:pt x="79" y="945"/>
                        <a:pt x="86" y="899"/>
                      </a:cubicBezTo>
                      <a:cubicBezTo>
                        <a:pt x="89" y="878"/>
                        <a:pt x="99" y="860"/>
                        <a:pt x="106" y="840"/>
                      </a:cubicBezTo>
                      <a:cubicBezTo>
                        <a:pt x="109" y="830"/>
                        <a:pt x="116" y="810"/>
                        <a:pt x="116" y="810"/>
                      </a:cubicBezTo>
                      <a:cubicBezTo>
                        <a:pt x="113" y="678"/>
                        <a:pt x="112" y="545"/>
                        <a:pt x="106" y="413"/>
                      </a:cubicBezTo>
                      <a:cubicBezTo>
                        <a:pt x="106" y="402"/>
                        <a:pt x="97" y="394"/>
                        <a:pt x="96" y="383"/>
                      </a:cubicBezTo>
                      <a:cubicBezTo>
                        <a:pt x="90" y="297"/>
                        <a:pt x="99" y="210"/>
                        <a:pt x="86" y="125"/>
                      </a:cubicBezTo>
                      <a:cubicBezTo>
                        <a:pt x="85" y="117"/>
                        <a:pt x="17" y="0"/>
                        <a:pt x="17" y="15"/>
                      </a:cubicBezTo>
                      <a:close/>
                    </a:path>
                  </a:pathLst>
                </a:custGeom>
                <a:solidFill>
                  <a:schemeClr val="accent1"/>
                </a:solidFill>
                <a:ln w="9525">
                  <a:solidFill>
                    <a:schemeClr val="tx1"/>
                  </a:solidFill>
                  <a:round/>
                  <a:headEnd/>
                  <a:tailEnd/>
                </a:ln>
              </p:spPr>
              <p:txBody>
                <a:bodyPr/>
                <a:lstStyle/>
                <a:p>
                  <a:endParaRPr lang="tr-TR"/>
                </a:p>
              </p:txBody>
            </p:sp>
            <p:sp>
              <p:nvSpPr>
                <p:cNvPr id="15420" name="Freeform 47"/>
                <p:cNvSpPr>
                  <a:spLocks/>
                </p:cNvSpPr>
                <p:nvPr/>
              </p:nvSpPr>
              <p:spPr bwMode="auto">
                <a:xfrm>
                  <a:off x="3841" y="2674"/>
                  <a:ext cx="435" cy="621"/>
                </a:xfrm>
                <a:custGeom>
                  <a:avLst/>
                  <a:gdLst>
                    <a:gd name="T0" fmla="*/ 400 w 435"/>
                    <a:gd name="T1" fmla="*/ 57 h 621"/>
                    <a:gd name="T2" fmla="*/ 340 w 435"/>
                    <a:gd name="T3" fmla="*/ 87 h 621"/>
                    <a:gd name="T4" fmla="*/ 310 w 435"/>
                    <a:gd name="T5" fmla="*/ 117 h 621"/>
                    <a:gd name="T6" fmla="*/ 280 w 435"/>
                    <a:gd name="T7" fmla="*/ 136 h 621"/>
                    <a:gd name="T8" fmla="*/ 211 w 435"/>
                    <a:gd name="T9" fmla="*/ 256 h 621"/>
                    <a:gd name="T10" fmla="*/ 191 w 435"/>
                    <a:gd name="T11" fmla="*/ 315 h 621"/>
                    <a:gd name="T12" fmla="*/ 171 w 435"/>
                    <a:gd name="T13" fmla="*/ 345 h 621"/>
                    <a:gd name="T14" fmla="*/ 102 w 435"/>
                    <a:gd name="T15" fmla="*/ 454 h 621"/>
                    <a:gd name="T16" fmla="*/ 52 w 435"/>
                    <a:gd name="T17" fmla="*/ 514 h 621"/>
                    <a:gd name="T18" fmla="*/ 42 w 435"/>
                    <a:gd name="T19" fmla="*/ 544 h 621"/>
                    <a:gd name="T20" fmla="*/ 22 w 435"/>
                    <a:gd name="T21" fmla="*/ 573 h 621"/>
                    <a:gd name="T22" fmla="*/ 12 w 435"/>
                    <a:gd name="T23" fmla="*/ 613 h 621"/>
                    <a:gd name="T24" fmla="*/ 102 w 435"/>
                    <a:gd name="T25" fmla="*/ 593 h 621"/>
                    <a:gd name="T26" fmla="*/ 161 w 435"/>
                    <a:gd name="T27" fmla="*/ 464 h 621"/>
                    <a:gd name="T28" fmla="*/ 181 w 435"/>
                    <a:gd name="T29" fmla="*/ 434 h 621"/>
                    <a:gd name="T30" fmla="*/ 280 w 435"/>
                    <a:gd name="T31" fmla="*/ 295 h 621"/>
                    <a:gd name="T32" fmla="*/ 360 w 435"/>
                    <a:gd name="T33" fmla="*/ 216 h 621"/>
                    <a:gd name="T34" fmla="*/ 419 w 435"/>
                    <a:gd name="T35" fmla="*/ 127 h 621"/>
                    <a:gd name="T36" fmla="*/ 409 w 435"/>
                    <a:gd name="T37" fmla="*/ 17 h 621"/>
                    <a:gd name="T38" fmla="*/ 370 w 435"/>
                    <a:gd name="T39" fmla="*/ 77 h 621"/>
                    <a:gd name="T40" fmla="*/ 400 w 435"/>
                    <a:gd name="T41" fmla="*/ 57 h 62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35"/>
                    <a:gd name="T64" fmla="*/ 0 h 621"/>
                    <a:gd name="T65" fmla="*/ 435 w 435"/>
                    <a:gd name="T66" fmla="*/ 621 h 62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35" h="621">
                      <a:moveTo>
                        <a:pt x="400" y="57"/>
                      </a:moveTo>
                      <a:cubicBezTo>
                        <a:pt x="381" y="69"/>
                        <a:pt x="359" y="75"/>
                        <a:pt x="340" y="87"/>
                      </a:cubicBezTo>
                      <a:cubicBezTo>
                        <a:pt x="328" y="95"/>
                        <a:pt x="321" y="108"/>
                        <a:pt x="310" y="117"/>
                      </a:cubicBezTo>
                      <a:cubicBezTo>
                        <a:pt x="301" y="124"/>
                        <a:pt x="290" y="130"/>
                        <a:pt x="280" y="136"/>
                      </a:cubicBezTo>
                      <a:cubicBezTo>
                        <a:pt x="255" y="175"/>
                        <a:pt x="230" y="214"/>
                        <a:pt x="211" y="256"/>
                      </a:cubicBezTo>
                      <a:cubicBezTo>
                        <a:pt x="202" y="275"/>
                        <a:pt x="203" y="298"/>
                        <a:pt x="191" y="315"/>
                      </a:cubicBezTo>
                      <a:cubicBezTo>
                        <a:pt x="184" y="325"/>
                        <a:pt x="176" y="334"/>
                        <a:pt x="171" y="345"/>
                      </a:cubicBezTo>
                      <a:cubicBezTo>
                        <a:pt x="146" y="402"/>
                        <a:pt x="154" y="418"/>
                        <a:pt x="102" y="454"/>
                      </a:cubicBezTo>
                      <a:cubicBezTo>
                        <a:pt x="88" y="476"/>
                        <a:pt x="66" y="492"/>
                        <a:pt x="52" y="514"/>
                      </a:cubicBezTo>
                      <a:cubicBezTo>
                        <a:pt x="46" y="523"/>
                        <a:pt x="47" y="535"/>
                        <a:pt x="42" y="544"/>
                      </a:cubicBezTo>
                      <a:cubicBezTo>
                        <a:pt x="37" y="554"/>
                        <a:pt x="29" y="563"/>
                        <a:pt x="22" y="573"/>
                      </a:cubicBezTo>
                      <a:cubicBezTo>
                        <a:pt x="19" y="586"/>
                        <a:pt x="0" y="606"/>
                        <a:pt x="12" y="613"/>
                      </a:cubicBezTo>
                      <a:cubicBezTo>
                        <a:pt x="25" y="621"/>
                        <a:pt x="83" y="599"/>
                        <a:pt x="102" y="593"/>
                      </a:cubicBezTo>
                      <a:cubicBezTo>
                        <a:pt x="154" y="557"/>
                        <a:pt x="138" y="517"/>
                        <a:pt x="161" y="464"/>
                      </a:cubicBezTo>
                      <a:cubicBezTo>
                        <a:pt x="166" y="453"/>
                        <a:pt x="176" y="445"/>
                        <a:pt x="181" y="434"/>
                      </a:cubicBezTo>
                      <a:cubicBezTo>
                        <a:pt x="211" y="368"/>
                        <a:pt x="215" y="340"/>
                        <a:pt x="280" y="295"/>
                      </a:cubicBezTo>
                      <a:cubicBezTo>
                        <a:pt x="303" y="261"/>
                        <a:pt x="326" y="239"/>
                        <a:pt x="360" y="216"/>
                      </a:cubicBezTo>
                      <a:cubicBezTo>
                        <a:pt x="372" y="179"/>
                        <a:pt x="398" y="160"/>
                        <a:pt x="419" y="127"/>
                      </a:cubicBezTo>
                      <a:cubicBezTo>
                        <a:pt x="416" y="90"/>
                        <a:pt x="435" y="43"/>
                        <a:pt x="409" y="17"/>
                      </a:cubicBezTo>
                      <a:cubicBezTo>
                        <a:pt x="392" y="0"/>
                        <a:pt x="383" y="57"/>
                        <a:pt x="370" y="77"/>
                      </a:cubicBezTo>
                      <a:cubicBezTo>
                        <a:pt x="363" y="87"/>
                        <a:pt x="390" y="64"/>
                        <a:pt x="400" y="57"/>
                      </a:cubicBezTo>
                      <a:close/>
                    </a:path>
                  </a:pathLst>
                </a:custGeom>
                <a:solidFill>
                  <a:schemeClr val="accent1"/>
                </a:solidFill>
                <a:ln w="9525">
                  <a:solidFill>
                    <a:schemeClr val="tx1"/>
                  </a:solidFill>
                  <a:round/>
                  <a:headEnd/>
                  <a:tailEnd/>
                </a:ln>
              </p:spPr>
              <p:txBody>
                <a:bodyPr/>
                <a:lstStyle/>
                <a:p>
                  <a:endParaRPr lang="tr-TR"/>
                </a:p>
              </p:txBody>
            </p:sp>
          </p:grpSp>
          <p:sp>
            <p:nvSpPr>
              <p:cNvPr id="15400" name="Oval 48"/>
              <p:cNvSpPr>
                <a:spLocks noChangeArrowheads="1"/>
              </p:cNvSpPr>
              <p:nvPr/>
            </p:nvSpPr>
            <p:spPr bwMode="auto">
              <a:xfrm>
                <a:off x="3610" y="1237"/>
                <a:ext cx="91" cy="90"/>
              </a:xfrm>
              <a:prstGeom prst="ellipse">
                <a:avLst/>
              </a:prstGeom>
              <a:solidFill>
                <a:schemeClr val="tx1"/>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15401" name="Oval 49"/>
              <p:cNvSpPr>
                <a:spLocks noChangeArrowheads="1"/>
              </p:cNvSpPr>
              <p:nvPr/>
            </p:nvSpPr>
            <p:spPr bwMode="auto">
              <a:xfrm>
                <a:off x="4699" y="2189"/>
                <a:ext cx="91" cy="90"/>
              </a:xfrm>
              <a:prstGeom prst="ellipse">
                <a:avLst/>
              </a:prstGeom>
              <a:solidFill>
                <a:schemeClr val="tx1"/>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15402" name="Oval 50"/>
              <p:cNvSpPr>
                <a:spLocks noChangeArrowheads="1"/>
              </p:cNvSpPr>
              <p:nvPr/>
            </p:nvSpPr>
            <p:spPr bwMode="auto">
              <a:xfrm>
                <a:off x="4881" y="1418"/>
                <a:ext cx="91" cy="90"/>
              </a:xfrm>
              <a:prstGeom prst="ellipse">
                <a:avLst/>
              </a:prstGeom>
              <a:solidFill>
                <a:schemeClr val="tx1"/>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15403" name="Oval 51"/>
              <p:cNvSpPr>
                <a:spLocks noChangeArrowheads="1"/>
              </p:cNvSpPr>
              <p:nvPr/>
            </p:nvSpPr>
            <p:spPr bwMode="auto">
              <a:xfrm>
                <a:off x="3384" y="1917"/>
                <a:ext cx="91" cy="90"/>
              </a:xfrm>
              <a:prstGeom prst="ellipse">
                <a:avLst/>
              </a:prstGeom>
              <a:solidFill>
                <a:schemeClr val="tx1"/>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15404" name="Oval 52"/>
              <p:cNvSpPr>
                <a:spLocks noChangeArrowheads="1"/>
              </p:cNvSpPr>
              <p:nvPr/>
            </p:nvSpPr>
            <p:spPr bwMode="auto">
              <a:xfrm>
                <a:off x="3474" y="1373"/>
                <a:ext cx="91" cy="90"/>
              </a:xfrm>
              <a:prstGeom prst="ellipse">
                <a:avLst/>
              </a:prstGeom>
              <a:solidFill>
                <a:schemeClr val="tx1"/>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15405" name="Oval 53"/>
              <p:cNvSpPr>
                <a:spLocks noChangeArrowheads="1"/>
              </p:cNvSpPr>
              <p:nvPr/>
            </p:nvSpPr>
            <p:spPr bwMode="auto">
              <a:xfrm>
                <a:off x="3429" y="2189"/>
                <a:ext cx="91" cy="90"/>
              </a:xfrm>
              <a:prstGeom prst="ellipse">
                <a:avLst/>
              </a:prstGeom>
              <a:solidFill>
                <a:schemeClr val="tx1"/>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15406" name="Oval 54"/>
              <p:cNvSpPr>
                <a:spLocks noChangeArrowheads="1"/>
              </p:cNvSpPr>
              <p:nvPr/>
            </p:nvSpPr>
            <p:spPr bwMode="auto">
              <a:xfrm>
                <a:off x="3384" y="1736"/>
                <a:ext cx="91" cy="90"/>
              </a:xfrm>
              <a:prstGeom prst="ellipse">
                <a:avLst/>
              </a:prstGeom>
              <a:solidFill>
                <a:schemeClr val="tx1"/>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15407" name="Oval 55"/>
              <p:cNvSpPr>
                <a:spLocks noChangeArrowheads="1"/>
              </p:cNvSpPr>
              <p:nvPr/>
            </p:nvSpPr>
            <p:spPr bwMode="auto">
              <a:xfrm>
                <a:off x="4971" y="1826"/>
                <a:ext cx="91" cy="90"/>
              </a:xfrm>
              <a:prstGeom prst="ellipse">
                <a:avLst/>
              </a:prstGeom>
              <a:solidFill>
                <a:schemeClr val="tx1"/>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15408" name="Oval 56"/>
              <p:cNvSpPr>
                <a:spLocks noChangeArrowheads="1"/>
              </p:cNvSpPr>
              <p:nvPr/>
            </p:nvSpPr>
            <p:spPr bwMode="auto">
              <a:xfrm>
                <a:off x="4971" y="1599"/>
                <a:ext cx="91" cy="90"/>
              </a:xfrm>
              <a:prstGeom prst="ellipse">
                <a:avLst/>
              </a:prstGeom>
              <a:solidFill>
                <a:schemeClr val="tx1"/>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15409" name="Oval 57"/>
              <p:cNvSpPr>
                <a:spLocks noChangeArrowheads="1"/>
              </p:cNvSpPr>
              <p:nvPr/>
            </p:nvSpPr>
            <p:spPr bwMode="auto">
              <a:xfrm>
                <a:off x="4790" y="1282"/>
                <a:ext cx="91" cy="90"/>
              </a:xfrm>
              <a:prstGeom prst="ellipse">
                <a:avLst/>
              </a:prstGeom>
              <a:solidFill>
                <a:schemeClr val="tx1"/>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15410" name="Oval 58"/>
              <p:cNvSpPr>
                <a:spLocks noChangeArrowheads="1"/>
              </p:cNvSpPr>
              <p:nvPr/>
            </p:nvSpPr>
            <p:spPr bwMode="auto">
              <a:xfrm>
                <a:off x="4518" y="1146"/>
                <a:ext cx="91" cy="90"/>
              </a:xfrm>
              <a:prstGeom prst="ellipse">
                <a:avLst/>
              </a:prstGeom>
              <a:solidFill>
                <a:schemeClr val="tx1"/>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15411" name="Oval 59"/>
              <p:cNvSpPr>
                <a:spLocks noChangeArrowheads="1"/>
              </p:cNvSpPr>
              <p:nvPr/>
            </p:nvSpPr>
            <p:spPr bwMode="auto">
              <a:xfrm>
                <a:off x="4291" y="1146"/>
                <a:ext cx="91" cy="90"/>
              </a:xfrm>
              <a:prstGeom prst="ellipse">
                <a:avLst/>
              </a:prstGeom>
              <a:solidFill>
                <a:schemeClr val="tx1"/>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15412" name="Oval 60"/>
              <p:cNvSpPr>
                <a:spLocks noChangeArrowheads="1"/>
              </p:cNvSpPr>
              <p:nvPr/>
            </p:nvSpPr>
            <p:spPr bwMode="auto">
              <a:xfrm>
                <a:off x="4881" y="2053"/>
                <a:ext cx="91" cy="90"/>
              </a:xfrm>
              <a:prstGeom prst="ellipse">
                <a:avLst/>
              </a:prstGeom>
              <a:solidFill>
                <a:schemeClr val="tx1"/>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15413" name="Oval 61"/>
              <p:cNvSpPr>
                <a:spLocks noChangeArrowheads="1"/>
              </p:cNvSpPr>
              <p:nvPr/>
            </p:nvSpPr>
            <p:spPr bwMode="auto">
              <a:xfrm>
                <a:off x="4064" y="1101"/>
                <a:ext cx="91" cy="90"/>
              </a:xfrm>
              <a:prstGeom prst="ellipse">
                <a:avLst/>
              </a:prstGeom>
              <a:solidFill>
                <a:schemeClr val="tx1"/>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15414" name="Oval 62"/>
              <p:cNvSpPr>
                <a:spLocks noChangeArrowheads="1"/>
              </p:cNvSpPr>
              <p:nvPr/>
            </p:nvSpPr>
            <p:spPr bwMode="auto">
              <a:xfrm>
                <a:off x="3837" y="1101"/>
                <a:ext cx="91" cy="90"/>
              </a:xfrm>
              <a:prstGeom prst="ellipse">
                <a:avLst/>
              </a:prstGeom>
              <a:solidFill>
                <a:schemeClr val="tx1"/>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grpSp>
      </p:grpSp>
      <p:sp>
        <p:nvSpPr>
          <p:cNvPr id="854079" name="Text Box 63"/>
          <p:cNvSpPr txBox="1">
            <a:spLocks noChangeArrowheads="1"/>
          </p:cNvSpPr>
          <p:nvPr/>
        </p:nvSpPr>
        <p:spPr bwMode="auto">
          <a:xfrm>
            <a:off x="2268538" y="4508500"/>
            <a:ext cx="37861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sz="2000">
                <a:latin typeface="Arial Narrow" panose="020B0606020202030204" pitchFamily="34" charset="0"/>
              </a:rPr>
              <a:t>Leucocytes : synthesis of collagenases</a:t>
            </a:r>
          </a:p>
        </p:txBody>
      </p:sp>
      <p:sp>
        <p:nvSpPr>
          <p:cNvPr id="854080" name="Text Box 64"/>
          <p:cNvSpPr txBox="1">
            <a:spLocks noChangeArrowheads="1"/>
          </p:cNvSpPr>
          <p:nvPr/>
        </p:nvSpPr>
        <p:spPr bwMode="auto">
          <a:xfrm>
            <a:off x="4067175" y="2636838"/>
            <a:ext cx="24638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sz="2000">
                <a:latin typeface="Arial Narrow" panose="020B0606020202030204" pitchFamily="34" charset="0"/>
              </a:rPr>
              <a:t>P4 decrease: </a:t>
            </a:r>
          </a:p>
          <a:p>
            <a:r>
              <a:rPr lang="fr-BE" altLang="tr-TR" sz="2000">
                <a:latin typeface="Arial Narrow" panose="020B0606020202030204" pitchFamily="34" charset="0"/>
              </a:rPr>
              <a:t>activation of collagénase</a:t>
            </a:r>
          </a:p>
        </p:txBody>
      </p:sp>
      <p:sp>
        <p:nvSpPr>
          <p:cNvPr id="854081" name="Line 65"/>
          <p:cNvSpPr>
            <a:spLocks noChangeShapeType="1"/>
          </p:cNvSpPr>
          <p:nvPr/>
        </p:nvSpPr>
        <p:spPr bwMode="auto">
          <a:xfrm>
            <a:off x="2700338" y="3573463"/>
            <a:ext cx="0" cy="9350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tr-TR"/>
          </a:p>
        </p:txBody>
      </p:sp>
      <p:sp>
        <p:nvSpPr>
          <p:cNvPr id="854082" name="Line 66"/>
          <p:cNvSpPr>
            <a:spLocks noChangeShapeType="1"/>
          </p:cNvSpPr>
          <p:nvPr/>
        </p:nvSpPr>
        <p:spPr bwMode="auto">
          <a:xfrm>
            <a:off x="5003800" y="3429000"/>
            <a:ext cx="0" cy="10080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tr-TR"/>
          </a:p>
        </p:txBody>
      </p:sp>
      <p:sp>
        <p:nvSpPr>
          <p:cNvPr id="854083" name="Text Box 67"/>
          <p:cNvSpPr txBox="1">
            <a:spLocks noChangeArrowheads="1"/>
          </p:cNvSpPr>
          <p:nvPr/>
        </p:nvSpPr>
        <p:spPr bwMode="auto">
          <a:xfrm>
            <a:off x="3924300" y="1268413"/>
            <a:ext cx="14589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sz="2000">
                <a:latin typeface="Arial Narrow" panose="020B0606020202030204" pitchFamily="34" charset="0"/>
              </a:rPr>
              <a:t>PGF increase</a:t>
            </a:r>
          </a:p>
        </p:txBody>
      </p:sp>
      <p:sp>
        <p:nvSpPr>
          <p:cNvPr id="854084" name="Line 68"/>
          <p:cNvSpPr>
            <a:spLocks noChangeShapeType="1"/>
          </p:cNvSpPr>
          <p:nvPr/>
        </p:nvSpPr>
        <p:spPr bwMode="auto">
          <a:xfrm>
            <a:off x="5003800" y="1700213"/>
            <a:ext cx="0" cy="86518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tr-TR"/>
          </a:p>
        </p:txBody>
      </p:sp>
      <p:sp>
        <p:nvSpPr>
          <p:cNvPr id="854085" name="Text Box 69"/>
          <p:cNvSpPr txBox="1">
            <a:spLocks noChangeArrowheads="1"/>
          </p:cNvSpPr>
          <p:nvPr/>
        </p:nvSpPr>
        <p:spPr bwMode="auto">
          <a:xfrm>
            <a:off x="5724525" y="1916113"/>
            <a:ext cx="9953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sz="2000">
                <a:latin typeface="Arial Narrow" panose="020B0606020202030204" pitchFamily="34" charset="0"/>
              </a:rPr>
              <a:t>Oxytocin</a:t>
            </a:r>
          </a:p>
        </p:txBody>
      </p:sp>
      <p:sp>
        <p:nvSpPr>
          <p:cNvPr id="854086" name="Line 70"/>
          <p:cNvSpPr>
            <a:spLocks noChangeShapeType="1"/>
          </p:cNvSpPr>
          <p:nvPr/>
        </p:nvSpPr>
        <p:spPr bwMode="auto">
          <a:xfrm>
            <a:off x="5364163" y="1484313"/>
            <a:ext cx="252095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tr-TR"/>
          </a:p>
        </p:txBody>
      </p:sp>
      <p:sp>
        <p:nvSpPr>
          <p:cNvPr id="854087" name="Line 71"/>
          <p:cNvSpPr>
            <a:spLocks noChangeShapeType="1"/>
          </p:cNvSpPr>
          <p:nvPr/>
        </p:nvSpPr>
        <p:spPr bwMode="auto">
          <a:xfrm>
            <a:off x="6877050" y="2133600"/>
            <a:ext cx="431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spAutoFit/>
          </a:bodyPr>
          <a:lstStyle/>
          <a:p>
            <a:endParaRPr lang="tr-TR"/>
          </a:p>
        </p:txBody>
      </p:sp>
      <p:sp>
        <p:nvSpPr>
          <p:cNvPr id="854088" name="Text Box 72"/>
          <p:cNvSpPr txBox="1">
            <a:spLocks noChangeArrowheads="1"/>
          </p:cNvSpPr>
          <p:nvPr/>
        </p:nvSpPr>
        <p:spPr bwMode="auto">
          <a:xfrm>
            <a:off x="7235825" y="5516563"/>
            <a:ext cx="10175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sz="2000">
                <a:latin typeface="Arial Narrow" panose="020B0606020202030204" pitchFamily="34" charset="0"/>
              </a:rPr>
              <a:t>Ischemia</a:t>
            </a:r>
          </a:p>
        </p:txBody>
      </p:sp>
      <p:sp>
        <p:nvSpPr>
          <p:cNvPr id="854089" name="Text Box 73"/>
          <p:cNvSpPr txBox="1">
            <a:spLocks noChangeArrowheads="1"/>
          </p:cNvSpPr>
          <p:nvPr/>
        </p:nvSpPr>
        <p:spPr bwMode="auto">
          <a:xfrm>
            <a:off x="7092950" y="4149725"/>
            <a:ext cx="13081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sz="2000">
                <a:latin typeface="Arial Narrow" panose="020B0606020202030204" pitchFamily="34" charset="0"/>
              </a:rPr>
              <a:t>Myometrial </a:t>
            </a:r>
          </a:p>
          <a:p>
            <a:r>
              <a:rPr lang="fr-BE" altLang="tr-TR" sz="2000">
                <a:latin typeface="Arial Narrow" panose="020B0606020202030204" pitchFamily="34" charset="0"/>
              </a:rPr>
              <a:t>contractions</a:t>
            </a:r>
          </a:p>
        </p:txBody>
      </p:sp>
      <p:sp>
        <p:nvSpPr>
          <p:cNvPr id="854090" name="Text Box 74"/>
          <p:cNvSpPr txBox="1">
            <a:spLocks noChangeArrowheads="1"/>
          </p:cNvSpPr>
          <p:nvPr/>
        </p:nvSpPr>
        <p:spPr bwMode="auto">
          <a:xfrm>
            <a:off x="1187450" y="5516563"/>
            <a:ext cx="36099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sz="2000">
                <a:latin typeface="Arial Narrow" panose="020B0606020202030204" pitchFamily="34" charset="0"/>
              </a:rPr>
              <a:t>Separation and expulsion of placenta</a:t>
            </a:r>
          </a:p>
        </p:txBody>
      </p:sp>
      <p:sp>
        <p:nvSpPr>
          <p:cNvPr id="854091" name="Line 75"/>
          <p:cNvSpPr>
            <a:spLocks noChangeShapeType="1"/>
          </p:cNvSpPr>
          <p:nvPr/>
        </p:nvSpPr>
        <p:spPr bwMode="auto">
          <a:xfrm>
            <a:off x="7308850" y="2133600"/>
            <a:ext cx="0" cy="19431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tr-TR"/>
          </a:p>
        </p:txBody>
      </p:sp>
      <p:sp>
        <p:nvSpPr>
          <p:cNvPr id="854092" name="Line 76"/>
          <p:cNvSpPr>
            <a:spLocks noChangeShapeType="1"/>
          </p:cNvSpPr>
          <p:nvPr/>
        </p:nvSpPr>
        <p:spPr bwMode="auto">
          <a:xfrm>
            <a:off x="7885113" y="1484313"/>
            <a:ext cx="0" cy="259238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tr-TR"/>
          </a:p>
        </p:txBody>
      </p:sp>
      <p:sp>
        <p:nvSpPr>
          <p:cNvPr id="854093" name="Line 77"/>
          <p:cNvSpPr>
            <a:spLocks noChangeShapeType="1"/>
          </p:cNvSpPr>
          <p:nvPr/>
        </p:nvSpPr>
        <p:spPr bwMode="auto">
          <a:xfrm>
            <a:off x="7740650" y="4868863"/>
            <a:ext cx="0" cy="5762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tr-TR"/>
          </a:p>
        </p:txBody>
      </p:sp>
      <p:sp>
        <p:nvSpPr>
          <p:cNvPr id="854094" name="Line 78"/>
          <p:cNvSpPr>
            <a:spLocks noChangeShapeType="1"/>
          </p:cNvSpPr>
          <p:nvPr/>
        </p:nvSpPr>
        <p:spPr bwMode="auto">
          <a:xfrm flipH="1">
            <a:off x="4859338" y="5734050"/>
            <a:ext cx="237648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5408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5407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5408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5408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5408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85408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1" nodeType="clickEffect">
                                  <p:stCondLst>
                                    <p:cond delay="0"/>
                                  </p:stCondLst>
                                  <p:childTnLst>
                                    <p:set>
                                      <p:cBhvr>
                                        <p:cTn id="26" dur="1" fill="hold">
                                          <p:stCondLst>
                                            <p:cond delay="0"/>
                                          </p:stCondLst>
                                        </p:cTn>
                                        <p:tgtEl>
                                          <p:spTgt spid="85408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5408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5408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5409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5409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54087"/>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854089"/>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nodeType="clickEffect">
                                  <p:stCondLst>
                                    <p:cond delay="0"/>
                                  </p:stCondLst>
                                  <p:childTnLst>
                                    <p:set>
                                      <p:cBhvr>
                                        <p:cTn id="44" dur="1" fill="hold">
                                          <p:stCondLst>
                                            <p:cond delay="0"/>
                                          </p:stCondLst>
                                        </p:cTn>
                                        <p:tgtEl>
                                          <p:spTgt spid="85409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854088"/>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85409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8540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4079" grpId="0"/>
      <p:bldP spid="854080" grpId="0"/>
      <p:bldP spid="854083" grpId="0"/>
      <p:bldP spid="854083" grpId="1"/>
      <p:bldP spid="854085" grpId="0"/>
      <p:bldP spid="854088" grpId="0"/>
      <p:bldP spid="854089" grpId="0"/>
      <p:bldP spid="854090"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22590D5B-D208-48C4-B159-4BA146B7048C}" type="slidenum">
              <a:rPr lang="fr-FR" altLang="tr-TR" sz="1400">
                <a:solidFill>
                  <a:srgbClr val="A50021"/>
                </a:solidFill>
                <a:latin typeface="Arial Narrow" panose="020B0606020202030204" pitchFamily="34" charset="0"/>
              </a:rPr>
              <a:pPr/>
              <a:t>60</a:t>
            </a:fld>
            <a:endParaRPr lang="fr-FR" altLang="tr-TR" sz="1400">
              <a:solidFill>
                <a:srgbClr val="A50021"/>
              </a:solidFill>
              <a:latin typeface="Arial Narrow" panose="020B0606020202030204" pitchFamily="34" charset="0"/>
            </a:endParaRPr>
          </a:p>
        </p:txBody>
      </p:sp>
      <p:sp>
        <p:nvSpPr>
          <p:cNvPr id="68612" name="Rectangle 2"/>
          <p:cNvSpPr>
            <a:spLocks noGrp="1" noChangeArrowheads="1"/>
          </p:cNvSpPr>
          <p:nvPr>
            <p:ph type="title"/>
          </p:nvPr>
        </p:nvSpPr>
        <p:spPr>
          <a:ln>
            <a:solidFill>
              <a:schemeClr val="tx1"/>
            </a:solidFill>
            <a:miter lim="800000"/>
            <a:headEnd/>
            <a:tailEnd/>
          </a:ln>
        </p:spPr>
        <p:txBody>
          <a:bodyPr/>
          <a:lstStyle/>
          <a:p>
            <a:r>
              <a:rPr lang="fr-FR" altLang="tr-TR" smtClean="0"/>
              <a:t>Which way  : IM route </a:t>
            </a:r>
          </a:p>
        </p:txBody>
      </p:sp>
      <p:sp>
        <p:nvSpPr>
          <p:cNvPr id="68613" name="Rectangle 3"/>
          <p:cNvSpPr>
            <a:spLocks noGrp="1" noChangeArrowheads="1"/>
          </p:cNvSpPr>
          <p:nvPr>
            <p:ph type="body" idx="1"/>
          </p:nvPr>
        </p:nvSpPr>
        <p:spPr>
          <a:xfrm>
            <a:off x="323850" y="1341438"/>
            <a:ext cx="8496300" cy="4895850"/>
          </a:xfrm>
        </p:spPr>
        <p:txBody>
          <a:bodyPr/>
          <a:lstStyle/>
          <a:p>
            <a:r>
              <a:rPr lang="fr-FR" altLang="tr-TR" smtClean="0"/>
              <a:t>IM Injection Avantages  </a:t>
            </a:r>
          </a:p>
          <a:p>
            <a:pPr lvl="1"/>
            <a:r>
              <a:rPr lang="fr-FR" altLang="tr-TR" smtClean="0"/>
              <a:t>Best concentrations il all the genital tract </a:t>
            </a:r>
          </a:p>
          <a:p>
            <a:pPr lvl="1"/>
            <a:r>
              <a:rPr lang="fr-FR" altLang="tr-TR" smtClean="0"/>
              <a:t>Distibution not influenced by uterine content </a:t>
            </a:r>
          </a:p>
          <a:p>
            <a:pPr lvl="1"/>
            <a:r>
              <a:rPr lang="fr-FR" altLang="tr-TR" smtClean="0"/>
              <a:t>No adverse reactions on phagocytosis </a:t>
            </a:r>
          </a:p>
          <a:p>
            <a:pPr lvl="1"/>
            <a:r>
              <a:rPr lang="fr-BE" altLang="tr-TR" smtClean="0"/>
              <a:t>No risk of lesions of the genital tract </a:t>
            </a:r>
            <a:endParaRPr lang="fr-FR" altLang="tr-TR" smtClean="0"/>
          </a:p>
          <a:p>
            <a:r>
              <a:rPr lang="fr-FR" altLang="tr-TR" smtClean="0"/>
              <a:t>IM injection disadvantages : DIY possible</a:t>
            </a:r>
          </a:p>
          <a:p>
            <a:r>
              <a:rPr lang="fr-FR" altLang="tr-TR" smtClean="0"/>
              <a:t>Exemples </a:t>
            </a:r>
            <a:endParaRPr lang="fr-BE" altLang="tr-TR" smtClean="0"/>
          </a:p>
          <a:p>
            <a:pPr lvl="1"/>
            <a:r>
              <a:rPr lang="fr-FR" altLang="tr-TR" smtClean="0"/>
              <a:t>Pénicillines, 20 à 30.000 UI/Kg, IM, 2X/J</a:t>
            </a:r>
            <a:endParaRPr lang="fr-BE" altLang="tr-TR" smtClean="0"/>
          </a:p>
          <a:p>
            <a:pPr lvl="1"/>
            <a:r>
              <a:rPr lang="fr-FR" altLang="tr-TR" smtClean="0"/>
              <a:t>Céftiofur, 1mg/Kg,  2X/J pdt 3 SC</a:t>
            </a:r>
          </a:p>
          <a:p>
            <a:pPr lvl="1"/>
            <a:r>
              <a:rPr lang="fr-FR" altLang="tr-TR" smtClean="0"/>
              <a:t>Oxytétracycline : 10 mg/kg/jour pdt 5 j. en IM</a:t>
            </a:r>
          </a:p>
          <a:p>
            <a:endParaRPr lang="fr-FR" altLang="tr-TR" smtClean="0"/>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7"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B2A41D0-6218-4C89-8902-8648D5C93976}" type="slidenum">
              <a:rPr lang="fr-FR" altLang="tr-TR" sz="1400">
                <a:solidFill>
                  <a:srgbClr val="A50021"/>
                </a:solidFill>
                <a:latin typeface="Arial Narrow" panose="020B0606020202030204" pitchFamily="34" charset="0"/>
              </a:rPr>
              <a:pPr/>
              <a:t>61</a:t>
            </a:fld>
            <a:endParaRPr lang="fr-FR" altLang="tr-TR" sz="1400">
              <a:solidFill>
                <a:srgbClr val="A50021"/>
              </a:solidFill>
              <a:latin typeface="Arial Narrow" panose="020B0606020202030204" pitchFamily="34" charset="0"/>
            </a:endParaRPr>
          </a:p>
        </p:txBody>
      </p:sp>
      <p:sp>
        <p:nvSpPr>
          <p:cNvPr id="69636" name="Rectangle 2"/>
          <p:cNvSpPr>
            <a:spLocks noGrp="1" noChangeArrowheads="1"/>
          </p:cNvSpPr>
          <p:nvPr>
            <p:ph type="title"/>
          </p:nvPr>
        </p:nvSpPr>
        <p:spPr>
          <a:xfrm>
            <a:off x="323850" y="260350"/>
            <a:ext cx="5616575" cy="720725"/>
          </a:xfrm>
          <a:ln>
            <a:solidFill>
              <a:schemeClr val="tx1"/>
            </a:solidFill>
            <a:miter lim="800000"/>
            <a:headEnd/>
            <a:tailEnd/>
          </a:ln>
        </p:spPr>
        <p:txBody>
          <a:bodyPr/>
          <a:lstStyle/>
          <a:p>
            <a:r>
              <a:rPr lang="fr-FR" altLang="tr-TR" smtClean="0"/>
              <a:t>Which way  : Intra uterine injections</a:t>
            </a:r>
          </a:p>
        </p:txBody>
      </p:sp>
      <p:sp>
        <p:nvSpPr>
          <p:cNvPr id="69637" name="Rectangle 3"/>
          <p:cNvSpPr>
            <a:spLocks noGrp="1" noChangeArrowheads="1"/>
          </p:cNvSpPr>
          <p:nvPr>
            <p:ph type="body" idx="1"/>
          </p:nvPr>
        </p:nvSpPr>
        <p:spPr/>
        <p:txBody>
          <a:bodyPr/>
          <a:lstStyle/>
          <a:p>
            <a:r>
              <a:rPr lang="fr-FR" altLang="tr-TR" smtClean="0"/>
              <a:t>Difficulty to obtain an effect on all the uterus and oviduct</a:t>
            </a:r>
          </a:p>
          <a:p>
            <a:r>
              <a:rPr lang="fr-FR" altLang="tr-TR" smtClean="0"/>
              <a:t>Negative effect on phagocytosis</a:t>
            </a:r>
          </a:p>
          <a:p>
            <a:r>
              <a:rPr lang="fr-BE" altLang="tr-TR" smtClean="0"/>
              <a:t>Residus in milk (as by IM route)</a:t>
            </a:r>
            <a:endParaRPr lang="fr-FR" altLang="tr-TR" smtClean="0"/>
          </a:p>
          <a:p>
            <a:r>
              <a:rPr lang="fr-FR" altLang="tr-TR" smtClean="0"/>
              <a:t>Very few Ab registered for such injections</a:t>
            </a:r>
          </a:p>
          <a:p>
            <a:r>
              <a:rPr lang="fr-BE" altLang="tr-TR" smtClean="0">
                <a:solidFill>
                  <a:srgbClr val="FFFF00"/>
                </a:solidFill>
              </a:rPr>
              <a:t>Very low efficacy of preventive and systematic treatments</a:t>
            </a:r>
            <a:r>
              <a:rPr lang="fr-BE" altLang="tr-TR" smtClean="0"/>
              <a:t> </a:t>
            </a:r>
            <a:endParaRPr lang="fr-FR" altLang="tr-TR" smtClean="0"/>
          </a:p>
        </p:txBody>
      </p:sp>
      <p:pic>
        <p:nvPicPr>
          <p:cNvPr id="69638" name="Picture 4" descr="PICT00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4365625"/>
            <a:ext cx="7513638" cy="180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9" name="Text Box 5"/>
          <p:cNvSpPr txBox="1">
            <a:spLocks noChangeArrowheads="1"/>
          </p:cNvSpPr>
          <p:nvPr/>
        </p:nvSpPr>
        <p:spPr bwMode="auto">
          <a:xfrm>
            <a:off x="1311275" y="4379913"/>
            <a:ext cx="879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b="1">
                <a:latin typeface="Arial Narrow" panose="020B0606020202030204" pitchFamily="34" charset="0"/>
              </a:rPr>
              <a:t>ENVA</a:t>
            </a:r>
            <a:endParaRPr lang="fr-FR" altLang="tr-TR" b="1">
              <a:latin typeface="Arial Narrow" panose="020B0606020202030204" pitchFamily="34" charset="0"/>
            </a:endParaRP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00A49984-3183-4ED4-BA70-60CE1DB84D59}" type="slidenum">
              <a:rPr lang="fr-FR" altLang="tr-TR" sz="1400">
                <a:solidFill>
                  <a:srgbClr val="A50021"/>
                </a:solidFill>
                <a:latin typeface="Arial Narrow" panose="020B0606020202030204" pitchFamily="34" charset="0"/>
              </a:rPr>
              <a:pPr/>
              <a:t>62</a:t>
            </a:fld>
            <a:endParaRPr lang="fr-FR" altLang="tr-TR" sz="1400">
              <a:solidFill>
                <a:srgbClr val="A50021"/>
              </a:solidFill>
              <a:latin typeface="Arial Narrow" panose="020B0606020202030204" pitchFamily="34" charset="0"/>
            </a:endParaRPr>
          </a:p>
        </p:txBody>
      </p:sp>
      <p:sp>
        <p:nvSpPr>
          <p:cNvPr id="70660" name="Rectangle 2"/>
          <p:cNvSpPr>
            <a:spLocks noGrp="1" noChangeArrowheads="1"/>
          </p:cNvSpPr>
          <p:nvPr>
            <p:ph type="title"/>
          </p:nvPr>
        </p:nvSpPr>
        <p:spPr>
          <a:xfrm>
            <a:off x="323850" y="188913"/>
            <a:ext cx="8569325" cy="720725"/>
          </a:xfrm>
          <a:ln>
            <a:solidFill>
              <a:schemeClr val="tx1"/>
            </a:solidFill>
            <a:miter lim="800000"/>
            <a:headEnd/>
            <a:tailEnd/>
          </a:ln>
        </p:spPr>
        <p:txBody>
          <a:bodyPr/>
          <a:lstStyle/>
          <a:p>
            <a:r>
              <a:rPr lang="fr-BE" altLang="tr-TR" sz="2600" smtClean="0"/>
              <a:t>Some specialities (Belgium) </a:t>
            </a:r>
            <a:br>
              <a:rPr lang="fr-BE" altLang="tr-TR" sz="2600" smtClean="0"/>
            </a:br>
            <a:r>
              <a:rPr lang="fr-BE" altLang="tr-TR" sz="2000" smtClean="0">
                <a:solidFill>
                  <a:srgbClr val="FFFF66"/>
                </a:solidFill>
              </a:rPr>
              <a:t>(</a:t>
            </a:r>
            <a:r>
              <a:rPr lang="fr-FR" altLang="tr-TR" sz="2000" smtClean="0">
                <a:solidFill>
                  <a:srgbClr val="FFFF66"/>
                </a:solidFill>
              </a:rPr>
              <a:t>http://www.cbip-vet.be/fr/texts/FIUTOOL1AL2o.php</a:t>
            </a:r>
          </a:p>
        </p:txBody>
      </p:sp>
      <p:sp>
        <p:nvSpPr>
          <p:cNvPr id="70661" name="Rectangle 3"/>
          <p:cNvSpPr>
            <a:spLocks noGrp="1" noChangeArrowheads="1"/>
          </p:cNvSpPr>
          <p:nvPr>
            <p:ph type="body" idx="1"/>
          </p:nvPr>
        </p:nvSpPr>
        <p:spPr>
          <a:xfrm>
            <a:off x="250825" y="1125538"/>
            <a:ext cx="8494713" cy="5543550"/>
          </a:xfrm>
        </p:spPr>
        <p:txBody>
          <a:bodyPr/>
          <a:lstStyle/>
          <a:p>
            <a:pPr>
              <a:lnSpc>
                <a:spcPct val="80000"/>
              </a:lnSpc>
            </a:pPr>
            <a:r>
              <a:rPr lang="fr-FR" altLang="tr-TR" sz="1600" smtClean="0"/>
              <a:t>CHLORTETRACYCLINE 2000 U-BATON ERNST (Friedrich Ernst) </a:t>
            </a:r>
          </a:p>
          <a:p>
            <a:pPr lvl="1">
              <a:lnSpc>
                <a:spcPct val="80000"/>
              </a:lnSpc>
            </a:pPr>
            <a:r>
              <a:rPr lang="fr-FR" altLang="tr-TR" sz="1600" smtClean="0">
                <a:solidFill>
                  <a:srgbClr val="FFFF66"/>
                </a:solidFill>
              </a:rPr>
              <a:t>chlortétracycline</a:t>
            </a:r>
            <a:r>
              <a:rPr lang="fr-FR" altLang="tr-TR" sz="1600" smtClean="0"/>
              <a:t> chlorhydrate: 2.000 mg bâton iu </a:t>
            </a:r>
          </a:p>
          <a:p>
            <a:pPr lvl="1">
              <a:lnSpc>
                <a:spcPct val="80000"/>
              </a:lnSpc>
            </a:pPr>
            <a:r>
              <a:rPr lang="fr-FR" altLang="tr-TR" sz="1600" smtClean="0"/>
              <a:t>Posologie: Bo: 1000 - 2000 mg/animal </a:t>
            </a:r>
          </a:p>
          <a:p>
            <a:pPr lvl="1">
              <a:lnSpc>
                <a:spcPct val="80000"/>
              </a:lnSpc>
            </a:pPr>
            <a:r>
              <a:rPr lang="fr-FR" altLang="tr-TR" sz="1600" smtClean="0"/>
              <a:t>Viande: 10 j, Lait: 4 j </a:t>
            </a:r>
          </a:p>
          <a:p>
            <a:pPr>
              <a:lnSpc>
                <a:spcPct val="80000"/>
              </a:lnSpc>
            </a:pPr>
            <a:r>
              <a:rPr lang="fr-FR" altLang="tr-TR" sz="1600" smtClean="0"/>
              <a:t>EMDOMETRIN 2000 (Emdoka) </a:t>
            </a:r>
          </a:p>
          <a:p>
            <a:pPr lvl="1">
              <a:lnSpc>
                <a:spcPct val="80000"/>
              </a:lnSpc>
            </a:pPr>
            <a:r>
              <a:rPr lang="fr-FR" altLang="tr-TR" sz="1600" smtClean="0">
                <a:solidFill>
                  <a:srgbClr val="FFFF66"/>
                </a:solidFill>
              </a:rPr>
              <a:t>chlortétracycline</a:t>
            </a:r>
            <a:r>
              <a:rPr lang="fr-FR" altLang="tr-TR" sz="1600" smtClean="0"/>
              <a:t> chlorhydrate: 2.000 mg bâton iu </a:t>
            </a:r>
          </a:p>
          <a:p>
            <a:pPr lvl="1">
              <a:lnSpc>
                <a:spcPct val="80000"/>
              </a:lnSpc>
            </a:pPr>
            <a:r>
              <a:rPr lang="fr-FR" altLang="tr-TR" sz="1600" smtClean="0"/>
              <a:t>Posologie: Bo: 1.000 - 2.000 mg </a:t>
            </a:r>
          </a:p>
          <a:p>
            <a:pPr lvl="1">
              <a:lnSpc>
                <a:spcPct val="80000"/>
              </a:lnSpc>
            </a:pPr>
            <a:r>
              <a:rPr lang="fr-FR" altLang="tr-TR" sz="1600" smtClean="0"/>
              <a:t>Viande: 10 j, Lait: 4 j </a:t>
            </a:r>
          </a:p>
          <a:p>
            <a:pPr>
              <a:lnSpc>
                <a:spcPct val="80000"/>
              </a:lnSpc>
            </a:pPr>
            <a:r>
              <a:rPr lang="fr-FR" altLang="tr-TR" sz="1600" smtClean="0"/>
              <a:t>METRICURE (Intervet) </a:t>
            </a:r>
          </a:p>
          <a:p>
            <a:pPr lvl="1">
              <a:lnSpc>
                <a:spcPct val="80000"/>
              </a:lnSpc>
            </a:pPr>
            <a:r>
              <a:rPr lang="fr-FR" altLang="tr-TR" sz="1600" smtClean="0">
                <a:solidFill>
                  <a:srgbClr val="FFFF66"/>
                </a:solidFill>
              </a:rPr>
              <a:t>céfapirine</a:t>
            </a:r>
            <a:r>
              <a:rPr lang="fr-FR" altLang="tr-TR" sz="1600" smtClean="0"/>
              <a:t> (benzathine): 500 mg suspension iu (Céphalosporine)</a:t>
            </a:r>
          </a:p>
          <a:p>
            <a:pPr lvl="1">
              <a:lnSpc>
                <a:spcPct val="80000"/>
              </a:lnSpc>
            </a:pPr>
            <a:r>
              <a:rPr lang="fr-FR" altLang="tr-TR" sz="1600" smtClean="0"/>
              <a:t>Posologie: Bo: 500 mg </a:t>
            </a:r>
          </a:p>
          <a:p>
            <a:pPr lvl="1">
              <a:lnSpc>
                <a:spcPct val="80000"/>
              </a:lnSpc>
            </a:pPr>
            <a:r>
              <a:rPr lang="fr-FR" altLang="tr-TR" sz="1600" smtClean="0"/>
              <a:t>Viande: 2 j, Lait: 0 h </a:t>
            </a:r>
          </a:p>
          <a:p>
            <a:pPr>
              <a:lnSpc>
                <a:spcPct val="80000"/>
              </a:lnSpc>
            </a:pPr>
            <a:r>
              <a:rPr lang="fr-FR" altLang="tr-TR" sz="1600" smtClean="0"/>
              <a:t>METRICYCLIN (Kela Laboratoria) </a:t>
            </a:r>
          </a:p>
          <a:p>
            <a:pPr lvl="1">
              <a:lnSpc>
                <a:spcPct val="80000"/>
              </a:lnSpc>
            </a:pPr>
            <a:r>
              <a:rPr lang="fr-FR" altLang="tr-TR" sz="1600" smtClean="0">
                <a:solidFill>
                  <a:srgbClr val="FFFF66"/>
                </a:solidFill>
              </a:rPr>
              <a:t>chlortétracycline </a:t>
            </a:r>
            <a:r>
              <a:rPr lang="fr-FR" altLang="tr-TR" sz="1600" smtClean="0"/>
              <a:t>chlorhydrate: 1 g comprimé (oblet) iu </a:t>
            </a:r>
          </a:p>
          <a:p>
            <a:pPr lvl="1">
              <a:lnSpc>
                <a:spcPct val="80000"/>
              </a:lnSpc>
            </a:pPr>
            <a:r>
              <a:rPr lang="fr-FR" altLang="tr-TR" sz="1600" smtClean="0"/>
              <a:t>Posologie: Bo:  traitement préventif: 1 g  traitement curatif: 1 - 2 g </a:t>
            </a:r>
          </a:p>
          <a:p>
            <a:pPr lvl="1">
              <a:lnSpc>
                <a:spcPct val="80000"/>
              </a:lnSpc>
            </a:pPr>
            <a:r>
              <a:rPr lang="fr-FR" altLang="tr-TR" sz="1600" smtClean="0"/>
              <a:t>Viande: 10 j, Lait: 4 j </a:t>
            </a:r>
          </a:p>
          <a:p>
            <a:pPr>
              <a:lnSpc>
                <a:spcPct val="80000"/>
              </a:lnSpc>
            </a:pPr>
            <a:r>
              <a:rPr lang="fr-FR" altLang="tr-TR" sz="1600" smtClean="0"/>
              <a:t>OBLETS GYNECOLOGIQUES (VMD) </a:t>
            </a:r>
          </a:p>
          <a:p>
            <a:pPr lvl="1">
              <a:lnSpc>
                <a:spcPct val="80000"/>
              </a:lnSpc>
            </a:pPr>
            <a:r>
              <a:rPr lang="fr-FR" altLang="tr-TR" sz="1600" smtClean="0">
                <a:solidFill>
                  <a:srgbClr val="FFFF66"/>
                </a:solidFill>
              </a:rPr>
              <a:t>chlortétracycline</a:t>
            </a:r>
            <a:r>
              <a:rPr lang="fr-FR" altLang="tr-TR" sz="1600" smtClean="0"/>
              <a:t> chlorhydrate: 1.000 mg comprimé iu </a:t>
            </a:r>
          </a:p>
          <a:p>
            <a:pPr lvl="1">
              <a:lnSpc>
                <a:spcPct val="80000"/>
              </a:lnSpc>
            </a:pPr>
            <a:r>
              <a:rPr lang="fr-FR" altLang="tr-TR" sz="1600" smtClean="0"/>
              <a:t>Posologie: Bo: 1.000 mg (1 - 3 j) </a:t>
            </a:r>
          </a:p>
          <a:p>
            <a:pPr lvl="1">
              <a:lnSpc>
                <a:spcPct val="80000"/>
              </a:lnSpc>
            </a:pPr>
            <a:r>
              <a:rPr lang="fr-FR" altLang="tr-TR" sz="1600" smtClean="0"/>
              <a:t>Viande: 7 j, Lait: 3 j </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6E15970-58A9-41B4-86FC-ACE800193942}" type="slidenum">
              <a:rPr lang="fr-FR" altLang="tr-TR" sz="1400">
                <a:solidFill>
                  <a:srgbClr val="A50021"/>
                </a:solidFill>
                <a:latin typeface="Arial Narrow" panose="020B0606020202030204" pitchFamily="34" charset="0"/>
              </a:rPr>
              <a:pPr/>
              <a:t>63</a:t>
            </a:fld>
            <a:endParaRPr lang="fr-FR" altLang="tr-TR" sz="1400">
              <a:solidFill>
                <a:srgbClr val="A50021"/>
              </a:solidFill>
              <a:latin typeface="Arial Narrow" panose="020B0606020202030204" pitchFamily="34" charset="0"/>
            </a:endParaRPr>
          </a:p>
        </p:txBody>
      </p:sp>
      <p:sp>
        <p:nvSpPr>
          <p:cNvPr id="71684" name="Rectangle 3"/>
          <p:cNvSpPr>
            <a:spLocks noGrp="1" noChangeArrowheads="1"/>
          </p:cNvSpPr>
          <p:nvPr>
            <p:ph type="body" idx="1"/>
          </p:nvPr>
        </p:nvSpPr>
        <p:spPr>
          <a:xfrm>
            <a:off x="395288" y="1341438"/>
            <a:ext cx="8423275" cy="4751387"/>
          </a:xfrm>
        </p:spPr>
        <p:txBody>
          <a:bodyPr/>
          <a:lstStyle/>
          <a:p>
            <a:pPr lvl="1"/>
            <a:endParaRPr lang="fr-FR" altLang="tr-TR" smtClean="0"/>
          </a:p>
          <a:p>
            <a:pPr>
              <a:lnSpc>
                <a:spcPct val="140000"/>
              </a:lnSpc>
            </a:pPr>
            <a:r>
              <a:rPr lang="fr-FR" altLang="tr-TR" smtClean="0"/>
              <a:t>As soon as possible : importance of early detection</a:t>
            </a:r>
          </a:p>
          <a:p>
            <a:pPr lvl="1">
              <a:lnSpc>
                <a:spcPct val="140000"/>
              </a:lnSpc>
            </a:pPr>
            <a:r>
              <a:rPr lang="fr-FR" altLang="tr-TR" smtClean="0"/>
              <a:t>Temperature if placental retention</a:t>
            </a:r>
          </a:p>
          <a:p>
            <a:pPr lvl="1">
              <a:lnSpc>
                <a:spcPct val="140000"/>
              </a:lnSpc>
            </a:pPr>
            <a:r>
              <a:rPr lang="fr-FR" altLang="tr-TR" smtClean="0"/>
              <a:t>Systematic involution control </a:t>
            </a:r>
          </a:p>
          <a:p>
            <a:pPr>
              <a:lnSpc>
                <a:spcPct val="140000"/>
              </a:lnSpc>
            </a:pPr>
            <a:r>
              <a:rPr lang="fr-FR" altLang="tr-TR" smtClean="0"/>
              <a:t>If possible : when the cow is under oestrogenic influence and never under progesteronic influence </a:t>
            </a:r>
          </a:p>
          <a:p>
            <a:pPr lvl="1">
              <a:lnSpc>
                <a:spcPct val="140000"/>
              </a:lnSpc>
            </a:pPr>
            <a:r>
              <a:rPr lang="fr-BE" altLang="tr-TR" smtClean="0"/>
              <a:t>Interest of PGF2a to induce an oestrogenic phase (if a corpus luteum is present)</a:t>
            </a:r>
            <a:endParaRPr lang="fr-FR" altLang="tr-TR" smtClean="0"/>
          </a:p>
        </p:txBody>
      </p:sp>
      <p:sp>
        <p:nvSpPr>
          <p:cNvPr id="71685" name="Rectangle 4"/>
          <p:cNvSpPr>
            <a:spLocks noChangeArrowheads="1"/>
          </p:cNvSpPr>
          <p:nvPr/>
        </p:nvSpPr>
        <p:spPr bwMode="auto">
          <a:xfrm>
            <a:off x="468313" y="404813"/>
            <a:ext cx="3743325" cy="720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tr-TR" sz="3000">
                <a:latin typeface="Arial Narrow" panose="020B0606020202030204" pitchFamily="34" charset="0"/>
              </a:rPr>
              <a:t>When to treat</a:t>
            </a: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1"/>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2"/>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F794C41A-FA0F-4CEC-9AD0-DEC5866A1674}" type="slidenum">
              <a:rPr lang="fr-FR" altLang="tr-TR" sz="1400">
                <a:solidFill>
                  <a:srgbClr val="A50021"/>
                </a:solidFill>
                <a:latin typeface="Arial Narrow" panose="020B0606020202030204" pitchFamily="34" charset="0"/>
              </a:rPr>
              <a:pPr/>
              <a:t>64</a:t>
            </a:fld>
            <a:endParaRPr lang="fr-FR" altLang="tr-TR" sz="1400">
              <a:solidFill>
                <a:srgbClr val="A50021"/>
              </a:solidFill>
              <a:latin typeface="Arial Narrow" panose="020B0606020202030204" pitchFamily="34" charset="0"/>
            </a:endParaRPr>
          </a:p>
        </p:txBody>
      </p:sp>
      <p:sp>
        <p:nvSpPr>
          <p:cNvPr id="72708" name="Rectangle 2"/>
          <p:cNvSpPr>
            <a:spLocks noChangeArrowheads="1"/>
          </p:cNvSpPr>
          <p:nvPr/>
        </p:nvSpPr>
        <p:spPr bwMode="auto">
          <a:xfrm>
            <a:off x="755650" y="1844675"/>
            <a:ext cx="7129463" cy="2209800"/>
          </a:xfrm>
          <a:prstGeom prst="rect">
            <a:avLst/>
          </a:prstGeom>
          <a:solidFill>
            <a:srgbClr val="00006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tr-TR" sz="6000">
                <a:latin typeface="Arial Narrow" panose="020B0606020202030204" pitchFamily="34" charset="0"/>
              </a:rPr>
              <a:t>Ovarian cysts in the cow</a:t>
            </a:r>
            <a:endParaRPr lang="fr-FR" altLang="tr-TR" sz="6000">
              <a:latin typeface="Arial Narrow" panose="020B0606020202030204" pitchFamily="34" charset="0"/>
            </a:endParaRPr>
          </a:p>
        </p:txBody>
      </p:sp>
      <p:sp>
        <p:nvSpPr>
          <p:cNvPr id="72709" name="Rectangle 3"/>
          <p:cNvSpPr>
            <a:spLocks noChangeArrowheads="1"/>
          </p:cNvSpPr>
          <p:nvPr/>
        </p:nvSpPr>
        <p:spPr bwMode="auto">
          <a:xfrm>
            <a:off x="1371600" y="3886200"/>
            <a:ext cx="6400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20000"/>
              </a:spcBef>
            </a:pPr>
            <a:r>
              <a:rPr lang="fr-FR" altLang="tr-TR" sz="1800">
                <a:latin typeface="Soopafresh" pitchFamily="2" charset="0"/>
              </a:rPr>
              <a:t>	</a:t>
            </a:r>
            <a:endParaRPr lang="fr-FR" altLang="tr-TR">
              <a:latin typeface="Soopafresh" pitchFamily="2" charset="0"/>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4"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20C18484-5D52-4070-8F69-98477BAB5F00}" type="slidenum">
              <a:rPr lang="fr-FR" altLang="tr-TR" sz="1400">
                <a:solidFill>
                  <a:srgbClr val="A50021"/>
                </a:solidFill>
                <a:latin typeface="Arial Narrow" panose="020B0606020202030204" pitchFamily="34" charset="0"/>
              </a:rPr>
              <a:pPr/>
              <a:t>65</a:t>
            </a:fld>
            <a:endParaRPr lang="fr-FR" altLang="tr-TR" sz="1400">
              <a:solidFill>
                <a:srgbClr val="A50021"/>
              </a:solidFill>
              <a:latin typeface="Arial Narrow" panose="020B0606020202030204" pitchFamily="34" charset="0"/>
            </a:endParaRPr>
          </a:p>
        </p:txBody>
      </p:sp>
      <p:sp>
        <p:nvSpPr>
          <p:cNvPr id="73732" name="Rectangle 2"/>
          <p:cNvSpPr>
            <a:spLocks noGrp="1" noChangeArrowheads="1"/>
          </p:cNvSpPr>
          <p:nvPr>
            <p:ph type="title"/>
          </p:nvPr>
        </p:nvSpPr>
        <p:spPr>
          <a:xfrm>
            <a:off x="539750" y="2636838"/>
            <a:ext cx="3095625" cy="1143000"/>
          </a:xfrm>
          <a:solidFill>
            <a:schemeClr val="tx1"/>
          </a:solidFill>
        </p:spPr>
        <p:txBody>
          <a:bodyPr/>
          <a:lstStyle/>
          <a:p>
            <a:r>
              <a:rPr lang="fr-BE" altLang="tr-TR" sz="6000" smtClean="0">
                <a:solidFill>
                  <a:srgbClr val="000066"/>
                </a:solidFill>
              </a:rPr>
              <a:t>Definition </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230"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432045AC-B98A-4E94-B775-97F7E22B5BB6}" type="slidenum">
              <a:rPr lang="fr-FR" altLang="tr-TR" sz="1400">
                <a:solidFill>
                  <a:srgbClr val="A50021"/>
                </a:solidFill>
                <a:latin typeface="Arial Narrow" panose="020B0606020202030204" pitchFamily="34" charset="0"/>
              </a:rPr>
              <a:pPr/>
              <a:t>66</a:t>
            </a:fld>
            <a:endParaRPr lang="fr-FR" altLang="tr-TR" sz="1400">
              <a:solidFill>
                <a:srgbClr val="A50021"/>
              </a:solidFill>
              <a:latin typeface="Arial Narrow" panose="020B0606020202030204" pitchFamily="34" charset="0"/>
            </a:endParaRPr>
          </a:p>
        </p:txBody>
      </p:sp>
      <p:sp>
        <p:nvSpPr>
          <p:cNvPr id="74756" name="Line 2"/>
          <p:cNvSpPr>
            <a:spLocks noChangeShapeType="1"/>
          </p:cNvSpPr>
          <p:nvPr/>
        </p:nvSpPr>
        <p:spPr bwMode="auto">
          <a:xfrm flipV="1">
            <a:off x="1482725" y="3848100"/>
            <a:ext cx="1588" cy="37465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757" name="Line 3"/>
          <p:cNvSpPr>
            <a:spLocks noChangeShapeType="1"/>
          </p:cNvSpPr>
          <p:nvPr/>
        </p:nvSpPr>
        <p:spPr bwMode="auto">
          <a:xfrm flipV="1">
            <a:off x="1698625" y="4008438"/>
            <a:ext cx="76200" cy="193675"/>
          </a:xfrm>
          <a:prstGeom prst="line">
            <a:avLst/>
          </a:prstGeom>
          <a:noFill/>
          <a:ln w="254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758" name="Line 4"/>
          <p:cNvSpPr>
            <a:spLocks noChangeShapeType="1"/>
          </p:cNvSpPr>
          <p:nvPr/>
        </p:nvSpPr>
        <p:spPr bwMode="auto">
          <a:xfrm>
            <a:off x="3597275" y="3879850"/>
            <a:ext cx="207963" cy="93663"/>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759" name="Line 5"/>
          <p:cNvSpPr>
            <a:spLocks noChangeShapeType="1"/>
          </p:cNvSpPr>
          <p:nvPr/>
        </p:nvSpPr>
        <p:spPr bwMode="auto">
          <a:xfrm flipH="1">
            <a:off x="3198813" y="4311650"/>
            <a:ext cx="76200" cy="29686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760" name="Line 6"/>
          <p:cNvSpPr>
            <a:spLocks noChangeShapeType="1"/>
          </p:cNvSpPr>
          <p:nvPr/>
        </p:nvSpPr>
        <p:spPr bwMode="auto">
          <a:xfrm>
            <a:off x="3055938" y="4338638"/>
            <a:ext cx="101600" cy="195262"/>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761" name="Line 7"/>
          <p:cNvSpPr>
            <a:spLocks noChangeShapeType="1"/>
          </p:cNvSpPr>
          <p:nvPr/>
        </p:nvSpPr>
        <p:spPr bwMode="auto">
          <a:xfrm flipH="1">
            <a:off x="3405188" y="4440238"/>
            <a:ext cx="158750" cy="155575"/>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762" name="Line 8"/>
          <p:cNvSpPr>
            <a:spLocks noChangeShapeType="1"/>
          </p:cNvSpPr>
          <p:nvPr/>
        </p:nvSpPr>
        <p:spPr bwMode="auto">
          <a:xfrm>
            <a:off x="3895725" y="4033838"/>
            <a:ext cx="114300" cy="20320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763" name="Line 9"/>
          <p:cNvSpPr>
            <a:spLocks noChangeShapeType="1"/>
          </p:cNvSpPr>
          <p:nvPr/>
        </p:nvSpPr>
        <p:spPr bwMode="auto">
          <a:xfrm flipH="1">
            <a:off x="3527425" y="3551238"/>
            <a:ext cx="225425" cy="269875"/>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764" name="Line 10"/>
          <p:cNvSpPr>
            <a:spLocks noChangeShapeType="1"/>
          </p:cNvSpPr>
          <p:nvPr/>
        </p:nvSpPr>
        <p:spPr bwMode="auto">
          <a:xfrm flipV="1">
            <a:off x="1470025" y="3465513"/>
            <a:ext cx="100013" cy="261937"/>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765" name="Line 11"/>
          <p:cNvSpPr>
            <a:spLocks noChangeShapeType="1"/>
          </p:cNvSpPr>
          <p:nvPr/>
        </p:nvSpPr>
        <p:spPr bwMode="auto">
          <a:xfrm flipV="1">
            <a:off x="1665288" y="3059113"/>
            <a:ext cx="153987" cy="263525"/>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766" name="Line 12"/>
          <p:cNvSpPr>
            <a:spLocks noChangeShapeType="1"/>
          </p:cNvSpPr>
          <p:nvPr/>
        </p:nvSpPr>
        <p:spPr bwMode="auto">
          <a:xfrm flipV="1">
            <a:off x="1987550" y="2690813"/>
            <a:ext cx="206375" cy="212725"/>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767" name="Line 13"/>
          <p:cNvSpPr>
            <a:spLocks noChangeShapeType="1"/>
          </p:cNvSpPr>
          <p:nvPr/>
        </p:nvSpPr>
        <p:spPr bwMode="auto">
          <a:xfrm>
            <a:off x="2389188" y="2695575"/>
            <a:ext cx="371475" cy="1588"/>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768" name="Line 14"/>
          <p:cNvSpPr>
            <a:spLocks noChangeShapeType="1"/>
          </p:cNvSpPr>
          <p:nvPr/>
        </p:nvSpPr>
        <p:spPr bwMode="auto">
          <a:xfrm>
            <a:off x="2935288" y="2713038"/>
            <a:ext cx="369887" cy="42862"/>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769" name="Line 15"/>
          <p:cNvSpPr>
            <a:spLocks noChangeShapeType="1"/>
          </p:cNvSpPr>
          <p:nvPr/>
        </p:nvSpPr>
        <p:spPr bwMode="auto">
          <a:xfrm>
            <a:off x="4194175" y="3475038"/>
            <a:ext cx="155575" cy="346075"/>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770" name="Line 16"/>
          <p:cNvSpPr>
            <a:spLocks noChangeShapeType="1"/>
          </p:cNvSpPr>
          <p:nvPr/>
        </p:nvSpPr>
        <p:spPr bwMode="auto">
          <a:xfrm flipV="1">
            <a:off x="1870075" y="4186238"/>
            <a:ext cx="103188" cy="131762"/>
          </a:xfrm>
          <a:prstGeom prst="line">
            <a:avLst/>
          </a:prstGeom>
          <a:noFill/>
          <a:ln w="254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771" name="Line 17"/>
          <p:cNvSpPr>
            <a:spLocks noChangeShapeType="1"/>
          </p:cNvSpPr>
          <p:nvPr/>
        </p:nvSpPr>
        <p:spPr bwMode="auto">
          <a:xfrm>
            <a:off x="2139950" y="4148138"/>
            <a:ext cx="125413" cy="42862"/>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772" name="Line 18"/>
          <p:cNvSpPr>
            <a:spLocks noChangeShapeType="1"/>
          </p:cNvSpPr>
          <p:nvPr/>
        </p:nvSpPr>
        <p:spPr bwMode="auto">
          <a:xfrm flipV="1">
            <a:off x="1897063" y="3805238"/>
            <a:ext cx="101600" cy="80962"/>
          </a:xfrm>
          <a:prstGeom prst="line">
            <a:avLst/>
          </a:prstGeom>
          <a:noFill/>
          <a:ln w="254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773" name="Line 19"/>
          <p:cNvSpPr>
            <a:spLocks noChangeShapeType="1"/>
          </p:cNvSpPr>
          <p:nvPr/>
        </p:nvSpPr>
        <p:spPr bwMode="auto">
          <a:xfrm flipV="1">
            <a:off x="3287713" y="3871913"/>
            <a:ext cx="233362" cy="415925"/>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774" name="Line 20"/>
          <p:cNvSpPr>
            <a:spLocks noChangeShapeType="1"/>
          </p:cNvSpPr>
          <p:nvPr/>
        </p:nvSpPr>
        <p:spPr bwMode="auto">
          <a:xfrm flipV="1">
            <a:off x="3846513" y="3160713"/>
            <a:ext cx="207962" cy="212725"/>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775" name="Line 21"/>
          <p:cNvSpPr>
            <a:spLocks noChangeShapeType="1"/>
          </p:cNvSpPr>
          <p:nvPr/>
        </p:nvSpPr>
        <p:spPr bwMode="auto">
          <a:xfrm flipV="1">
            <a:off x="4291013" y="2728913"/>
            <a:ext cx="274637" cy="212725"/>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776" name="Line 22"/>
          <p:cNvSpPr>
            <a:spLocks noChangeShapeType="1"/>
          </p:cNvSpPr>
          <p:nvPr/>
        </p:nvSpPr>
        <p:spPr bwMode="auto">
          <a:xfrm flipV="1">
            <a:off x="4714875" y="2171700"/>
            <a:ext cx="531813" cy="41275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777" name="Line 23"/>
          <p:cNvSpPr>
            <a:spLocks noChangeShapeType="1"/>
          </p:cNvSpPr>
          <p:nvPr/>
        </p:nvSpPr>
        <p:spPr bwMode="auto">
          <a:xfrm flipH="1">
            <a:off x="3332163" y="4298950"/>
            <a:ext cx="146050" cy="246063"/>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778" name="Line 24"/>
          <p:cNvSpPr>
            <a:spLocks noChangeShapeType="1"/>
          </p:cNvSpPr>
          <p:nvPr/>
        </p:nvSpPr>
        <p:spPr bwMode="auto">
          <a:xfrm>
            <a:off x="2162175" y="3829050"/>
            <a:ext cx="152400" cy="42863"/>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779" name="Line 25"/>
          <p:cNvSpPr>
            <a:spLocks noChangeShapeType="1"/>
          </p:cNvSpPr>
          <p:nvPr/>
        </p:nvSpPr>
        <p:spPr bwMode="auto">
          <a:xfrm>
            <a:off x="2462213" y="3932238"/>
            <a:ext cx="98425" cy="92075"/>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780" name="Line 26"/>
          <p:cNvSpPr>
            <a:spLocks noChangeShapeType="1"/>
          </p:cNvSpPr>
          <p:nvPr/>
        </p:nvSpPr>
        <p:spPr bwMode="auto">
          <a:xfrm flipH="1">
            <a:off x="1609725" y="4338638"/>
            <a:ext cx="66675" cy="142875"/>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781" name="Line 27"/>
          <p:cNvSpPr>
            <a:spLocks noChangeShapeType="1"/>
          </p:cNvSpPr>
          <p:nvPr/>
        </p:nvSpPr>
        <p:spPr bwMode="auto">
          <a:xfrm flipH="1">
            <a:off x="1709738" y="4440238"/>
            <a:ext cx="117475" cy="144462"/>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782" name="Line 28"/>
          <p:cNvSpPr>
            <a:spLocks noChangeShapeType="1"/>
          </p:cNvSpPr>
          <p:nvPr/>
        </p:nvSpPr>
        <p:spPr bwMode="auto">
          <a:xfrm>
            <a:off x="3517900" y="2878138"/>
            <a:ext cx="96838" cy="92075"/>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783" name="Line 29"/>
          <p:cNvSpPr>
            <a:spLocks noChangeShapeType="1"/>
          </p:cNvSpPr>
          <p:nvPr/>
        </p:nvSpPr>
        <p:spPr bwMode="auto">
          <a:xfrm>
            <a:off x="3857625" y="3132138"/>
            <a:ext cx="247650" cy="206375"/>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784" name="Line 30"/>
          <p:cNvSpPr>
            <a:spLocks noChangeShapeType="1"/>
          </p:cNvSpPr>
          <p:nvPr/>
        </p:nvSpPr>
        <p:spPr bwMode="auto">
          <a:xfrm flipV="1">
            <a:off x="2713038" y="2573338"/>
            <a:ext cx="117475" cy="93662"/>
          </a:xfrm>
          <a:prstGeom prst="line">
            <a:avLst/>
          </a:prstGeom>
          <a:noFill/>
          <a:ln w="254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785" name="Line 31"/>
          <p:cNvSpPr>
            <a:spLocks noChangeShapeType="1"/>
          </p:cNvSpPr>
          <p:nvPr/>
        </p:nvSpPr>
        <p:spPr bwMode="auto">
          <a:xfrm flipV="1">
            <a:off x="1455738" y="4186238"/>
            <a:ext cx="4762" cy="287337"/>
          </a:xfrm>
          <a:prstGeom prst="line">
            <a:avLst/>
          </a:prstGeom>
          <a:noFill/>
          <a:ln w="254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grpSp>
        <p:nvGrpSpPr>
          <p:cNvPr id="74786" name="Group 32"/>
          <p:cNvGrpSpPr>
            <a:grpSpLocks/>
          </p:cNvGrpSpPr>
          <p:nvPr/>
        </p:nvGrpSpPr>
        <p:grpSpPr bwMode="auto">
          <a:xfrm>
            <a:off x="911225" y="5041900"/>
            <a:ext cx="5003800" cy="30163"/>
            <a:chOff x="1315" y="3957"/>
            <a:chExt cx="4435" cy="29"/>
          </a:xfrm>
        </p:grpSpPr>
        <p:sp>
          <p:nvSpPr>
            <p:cNvPr id="1072161" name="Line 33"/>
            <p:cNvSpPr>
              <a:spLocks noChangeShapeType="1"/>
            </p:cNvSpPr>
            <p:nvPr/>
          </p:nvSpPr>
          <p:spPr bwMode="auto">
            <a:xfrm flipV="1">
              <a:off x="1315" y="3957"/>
              <a:ext cx="0" cy="29"/>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162" name="Line 34"/>
            <p:cNvSpPr>
              <a:spLocks noChangeShapeType="1"/>
            </p:cNvSpPr>
            <p:nvPr/>
          </p:nvSpPr>
          <p:spPr bwMode="auto">
            <a:xfrm flipV="1">
              <a:off x="1516" y="3957"/>
              <a:ext cx="0" cy="29"/>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163" name="Line 35"/>
            <p:cNvSpPr>
              <a:spLocks noChangeShapeType="1"/>
            </p:cNvSpPr>
            <p:nvPr/>
          </p:nvSpPr>
          <p:spPr bwMode="auto">
            <a:xfrm flipV="1">
              <a:off x="1717" y="3957"/>
              <a:ext cx="0" cy="29"/>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164" name="Line 36"/>
            <p:cNvSpPr>
              <a:spLocks noChangeShapeType="1"/>
            </p:cNvSpPr>
            <p:nvPr/>
          </p:nvSpPr>
          <p:spPr bwMode="auto">
            <a:xfrm flipV="1">
              <a:off x="1920" y="3957"/>
              <a:ext cx="0" cy="29"/>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165" name="Line 37"/>
            <p:cNvSpPr>
              <a:spLocks noChangeShapeType="1"/>
            </p:cNvSpPr>
            <p:nvPr/>
          </p:nvSpPr>
          <p:spPr bwMode="auto">
            <a:xfrm flipV="1">
              <a:off x="2121" y="3957"/>
              <a:ext cx="0" cy="29"/>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166" name="Line 38"/>
            <p:cNvSpPr>
              <a:spLocks noChangeShapeType="1"/>
            </p:cNvSpPr>
            <p:nvPr/>
          </p:nvSpPr>
          <p:spPr bwMode="auto">
            <a:xfrm flipV="1">
              <a:off x="2322" y="3957"/>
              <a:ext cx="0" cy="29"/>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167" name="Line 39"/>
            <p:cNvSpPr>
              <a:spLocks noChangeShapeType="1"/>
            </p:cNvSpPr>
            <p:nvPr/>
          </p:nvSpPr>
          <p:spPr bwMode="auto">
            <a:xfrm flipV="1">
              <a:off x="2524" y="3957"/>
              <a:ext cx="0" cy="29"/>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168" name="Line 40"/>
            <p:cNvSpPr>
              <a:spLocks noChangeShapeType="1"/>
            </p:cNvSpPr>
            <p:nvPr/>
          </p:nvSpPr>
          <p:spPr bwMode="auto">
            <a:xfrm flipV="1">
              <a:off x="2726" y="3957"/>
              <a:ext cx="0" cy="29"/>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169" name="Line 41"/>
            <p:cNvSpPr>
              <a:spLocks noChangeShapeType="1"/>
            </p:cNvSpPr>
            <p:nvPr/>
          </p:nvSpPr>
          <p:spPr bwMode="auto">
            <a:xfrm flipV="1">
              <a:off x="2927" y="3957"/>
              <a:ext cx="0" cy="29"/>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170" name="Line 42"/>
            <p:cNvSpPr>
              <a:spLocks noChangeShapeType="1"/>
            </p:cNvSpPr>
            <p:nvPr/>
          </p:nvSpPr>
          <p:spPr bwMode="auto">
            <a:xfrm flipV="1">
              <a:off x="3129" y="3957"/>
              <a:ext cx="0" cy="29"/>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171" name="Line 43"/>
            <p:cNvSpPr>
              <a:spLocks noChangeShapeType="1"/>
            </p:cNvSpPr>
            <p:nvPr/>
          </p:nvSpPr>
          <p:spPr bwMode="auto">
            <a:xfrm flipV="1">
              <a:off x="3331" y="3957"/>
              <a:ext cx="0" cy="29"/>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172" name="Line 44"/>
            <p:cNvSpPr>
              <a:spLocks noChangeShapeType="1"/>
            </p:cNvSpPr>
            <p:nvPr/>
          </p:nvSpPr>
          <p:spPr bwMode="auto">
            <a:xfrm flipV="1">
              <a:off x="3532" y="3957"/>
              <a:ext cx="0" cy="29"/>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173" name="Line 45"/>
            <p:cNvSpPr>
              <a:spLocks noChangeShapeType="1"/>
            </p:cNvSpPr>
            <p:nvPr/>
          </p:nvSpPr>
          <p:spPr bwMode="auto">
            <a:xfrm flipV="1">
              <a:off x="3734" y="3957"/>
              <a:ext cx="0" cy="29"/>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174" name="Line 46"/>
            <p:cNvSpPr>
              <a:spLocks noChangeShapeType="1"/>
            </p:cNvSpPr>
            <p:nvPr/>
          </p:nvSpPr>
          <p:spPr bwMode="auto">
            <a:xfrm flipV="1">
              <a:off x="3936" y="3957"/>
              <a:ext cx="0" cy="29"/>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175" name="Line 47"/>
            <p:cNvSpPr>
              <a:spLocks noChangeShapeType="1"/>
            </p:cNvSpPr>
            <p:nvPr/>
          </p:nvSpPr>
          <p:spPr bwMode="auto">
            <a:xfrm flipV="1">
              <a:off x="4138" y="3957"/>
              <a:ext cx="0" cy="29"/>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176" name="Line 48"/>
            <p:cNvSpPr>
              <a:spLocks noChangeShapeType="1"/>
            </p:cNvSpPr>
            <p:nvPr/>
          </p:nvSpPr>
          <p:spPr bwMode="auto">
            <a:xfrm flipV="1">
              <a:off x="4339" y="3957"/>
              <a:ext cx="0" cy="29"/>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177" name="Line 49"/>
            <p:cNvSpPr>
              <a:spLocks noChangeShapeType="1"/>
            </p:cNvSpPr>
            <p:nvPr/>
          </p:nvSpPr>
          <p:spPr bwMode="auto">
            <a:xfrm flipV="1">
              <a:off x="4541" y="3957"/>
              <a:ext cx="0" cy="29"/>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178" name="Line 50"/>
            <p:cNvSpPr>
              <a:spLocks noChangeShapeType="1"/>
            </p:cNvSpPr>
            <p:nvPr/>
          </p:nvSpPr>
          <p:spPr bwMode="auto">
            <a:xfrm flipV="1">
              <a:off x="4743" y="3957"/>
              <a:ext cx="0" cy="29"/>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179" name="Line 51"/>
            <p:cNvSpPr>
              <a:spLocks noChangeShapeType="1"/>
            </p:cNvSpPr>
            <p:nvPr/>
          </p:nvSpPr>
          <p:spPr bwMode="auto">
            <a:xfrm flipV="1">
              <a:off x="4944" y="3957"/>
              <a:ext cx="0" cy="29"/>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180" name="Line 52"/>
            <p:cNvSpPr>
              <a:spLocks noChangeShapeType="1"/>
            </p:cNvSpPr>
            <p:nvPr/>
          </p:nvSpPr>
          <p:spPr bwMode="auto">
            <a:xfrm flipV="1">
              <a:off x="5145" y="3957"/>
              <a:ext cx="0" cy="29"/>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181" name="Line 53"/>
            <p:cNvSpPr>
              <a:spLocks noChangeShapeType="1"/>
            </p:cNvSpPr>
            <p:nvPr/>
          </p:nvSpPr>
          <p:spPr bwMode="auto">
            <a:xfrm flipV="1">
              <a:off x="5348" y="3957"/>
              <a:ext cx="0" cy="29"/>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182" name="Line 54"/>
            <p:cNvSpPr>
              <a:spLocks noChangeShapeType="1"/>
            </p:cNvSpPr>
            <p:nvPr/>
          </p:nvSpPr>
          <p:spPr bwMode="auto">
            <a:xfrm flipV="1">
              <a:off x="5549" y="3957"/>
              <a:ext cx="0" cy="29"/>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183" name="Line 55"/>
            <p:cNvSpPr>
              <a:spLocks noChangeShapeType="1"/>
            </p:cNvSpPr>
            <p:nvPr/>
          </p:nvSpPr>
          <p:spPr bwMode="auto">
            <a:xfrm flipV="1">
              <a:off x="5750" y="3957"/>
              <a:ext cx="0" cy="29"/>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184" name="Line 56"/>
            <p:cNvSpPr>
              <a:spLocks noChangeShapeType="1"/>
            </p:cNvSpPr>
            <p:nvPr/>
          </p:nvSpPr>
          <p:spPr bwMode="auto">
            <a:xfrm>
              <a:off x="1315" y="3965"/>
              <a:ext cx="4429" cy="0"/>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grpSp>
      <p:sp>
        <p:nvSpPr>
          <p:cNvPr id="74787" name="Oval 57"/>
          <p:cNvSpPr>
            <a:spLocks noChangeArrowheads="1"/>
          </p:cNvSpPr>
          <p:nvPr/>
        </p:nvSpPr>
        <p:spPr bwMode="auto">
          <a:xfrm>
            <a:off x="1408113" y="4540250"/>
            <a:ext cx="73025" cy="55563"/>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788" name="Oval 58"/>
          <p:cNvSpPr>
            <a:spLocks noChangeArrowheads="1"/>
          </p:cNvSpPr>
          <p:nvPr/>
        </p:nvSpPr>
        <p:spPr bwMode="auto">
          <a:xfrm>
            <a:off x="1333500" y="4630738"/>
            <a:ext cx="73025"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789" name="Oval 59"/>
          <p:cNvSpPr>
            <a:spLocks noChangeArrowheads="1"/>
          </p:cNvSpPr>
          <p:nvPr/>
        </p:nvSpPr>
        <p:spPr bwMode="auto">
          <a:xfrm>
            <a:off x="1147763" y="4630738"/>
            <a:ext cx="73025"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790" name="Oval 60"/>
          <p:cNvSpPr>
            <a:spLocks noChangeArrowheads="1"/>
          </p:cNvSpPr>
          <p:nvPr/>
        </p:nvSpPr>
        <p:spPr bwMode="auto">
          <a:xfrm>
            <a:off x="1147763" y="4491038"/>
            <a:ext cx="73025"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791" name="Oval 61"/>
          <p:cNvSpPr>
            <a:spLocks noChangeArrowheads="1"/>
          </p:cNvSpPr>
          <p:nvPr/>
        </p:nvSpPr>
        <p:spPr bwMode="auto">
          <a:xfrm>
            <a:off x="1235075" y="4554538"/>
            <a:ext cx="73025"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792" name="Oval 62"/>
          <p:cNvSpPr>
            <a:spLocks noChangeArrowheads="1"/>
          </p:cNvSpPr>
          <p:nvPr/>
        </p:nvSpPr>
        <p:spPr bwMode="auto">
          <a:xfrm>
            <a:off x="1508125" y="4643438"/>
            <a:ext cx="71438"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793" name="Oval 63"/>
          <p:cNvSpPr>
            <a:spLocks noChangeArrowheads="1"/>
          </p:cNvSpPr>
          <p:nvPr/>
        </p:nvSpPr>
        <p:spPr bwMode="auto">
          <a:xfrm>
            <a:off x="1147763" y="4795838"/>
            <a:ext cx="73025"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794" name="Oval 64"/>
          <p:cNvSpPr>
            <a:spLocks noChangeArrowheads="1"/>
          </p:cNvSpPr>
          <p:nvPr/>
        </p:nvSpPr>
        <p:spPr bwMode="auto">
          <a:xfrm>
            <a:off x="1408113" y="4732338"/>
            <a:ext cx="73025"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795" name="Oval 65"/>
          <p:cNvSpPr>
            <a:spLocks noChangeArrowheads="1"/>
          </p:cNvSpPr>
          <p:nvPr/>
        </p:nvSpPr>
        <p:spPr bwMode="auto">
          <a:xfrm>
            <a:off x="1249363" y="4706938"/>
            <a:ext cx="69850"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796" name="Oval 66"/>
          <p:cNvSpPr>
            <a:spLocks noChangeArrowheads="1"/>
          </p:cNvSpPr>
          <p:nvPr/>
        </p:nvSpPr>
        <p:spPr bwMode="auto">
          <a:xfrm>
            <a:off x="2933700" y="4654550"/>
            <a:ext cx="73025" cy="55563"/>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797" name="Oval 67"/>
          <p:cNvSpPr>
            <a:spLocks noChangeArrowheads="1"/>
          </p:cNvSpPr>
          <p:nvPr/>
        </p:nvSpPr>
        <p:spPr bwMode="auto">
          <a:xfrm>
            <a:off x="1892300" y="4654550"/>
            <a:ext cx="73025" cy="55563"/>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798" name="Oval 68"/>
          <p:cNvSpPr>
            <a:spLocks noChangeArrowheads="1"/>
          </p:cNvSpPr>
          <p:nvPr/>
        </p:nvSpPr>
        <p:spPr bwMode="auto">
          <a:xfrm>
            <a:off x="1757363" y="4719638"/>
            <a:ext cx="71437" cy="55562"/>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799" name="Oval 69"/>
          <p:cNvSpPr>
            <a:spLocks noChangeArrowheads="1"/>
          </p:cNvSpPr>
          <p:nvPr/>
        </p:nvSpPr>
        <p:spPr bwMode="auto">
          <a:xfrm>
            <a:off x="1644650" y="4605338"/>
            <a:ext cx="73025"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00" name="Oval 70"/>
          <p:cNvSpPr>
            <a:spLocks noChangeArrowheads="1"/>
          </p:cNvSpPr>
          <p:nvPr/>
        </p:nvSpPr>
        <p:spPr bwMode="auto">
          <a:xfrm>
            <a:off x="1296988" y="4833938"/>
            <a:ext cx="71437"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01" name="Oval 71"/>
          <p:cNvSpPr>
            <a:spLocks noChangeArrowheads="1"/>
          </p:cNvSpPr>
          <p:nvPr/>
        </p:nvSpPr>
        <p:spPr bwMode="auto">
          <a:xfrm>
            <a:off x="2376488" y="4440238"/>
            <a:ext cx="73025"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02" name="Oval 72"/>
          <p:cNvSpPr>
            <a:spLocks noChangeArrowheads="1"/>
          </p:cNvSpPr>
          <p:nvPr/>
        </p:nvSpPr>
        <p:spPr bwMode="auto">
          <a:xfrm>
            <a:off x="2290763" y="4692650"/>
            <a:ext cx="69850" cy="55563"/>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03" name="Oval 73"/>
          <p:cNvSpPr>
            <a:spLocks noChangeArrowheads="1"/>
          </p:cNvSpPr>
          <p:nvPr/>
        </p:nvSpPr>
        <p:spPr bwMode="auto">
          <a:xfrm>
            <a:off x="2030413" y="4692650"/>
            <a:ext cx="71437" cy="55563"/>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04" name="Oval 74"/>
          <p:cNvSpPr>
            <a:spLocks noChangeArrowheads="1"/>
          </p:cNvSpPr>
          <p:nvPr/>
        </p:nvSpPr>
        <p:spPr bwMode="auto">
          <a:xfrm>
            <a:off x="3071813" y="4605338"/>
            <a:ext cx="71437"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05" name="Oval 75"/>
          <p:cNvSpPr>
            <a:spLocks noChangeArrowheads="1"/>
          </p:cNvSpPr>
          <p:nvPr/>
        </p:nvSpPr>
        <p:spPr bwMode="auto">
          <a:xfrm>
            <a:off x="2487613" y="4491038"/>
            <a:ext cx="71437"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06" name="Oval 76"/>
          <p:cNvSpPr>
            <a:spLocks noChangeArrowheads="1"/>
          </p:cNvSpPr>
          <p:nvPr/>
        </p:nvSpPr>
        <p:spPr bwMode="auto">
          <a:xfrm>
            <a:off x="2339975" y="4565650"/>
            <a:ext cx="71438" cy="57150"/>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07" name="Oval 77"/>
          <p:cNvSpPr>
            <a:spLocks noChangeArrowheads="1"/>
          </p:cNvSpPr>
          <p:nvPr/>
        </p:nvSpPr>
        <p:spPr bwMode="auto">
          <a:xfrm>
            <a:off x="2190750" y="4618038"/>
            <a:ext cx="73025"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08" name="Oval 78"/>
          <p:cNvSpPr>
            <a:spLocks noChangeArrowheads="1"/>
          </p:cNvSpPr>
          <p:nvPr/>
        </p:nvSpPr>
        <p:spPr bwMode="auto">
          <a:xfrm>
            <a:off x="2636838" y="4540250"/>
            <a:ext cx="71437" cy="55563"/>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09" name="Oval 79"/>
          <p:cNvSpPr>
            <a:spLocks noChangeArrowheads="1"/>
          </p:cNvSpPr>
          <p:nvPr/>
        </p:nvSpPr>
        <p:spPr bwMode="auto">
          <a:xfrm>
            <a:off x="2501900" y="4618038"/>
            <a:ext cx="71438"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10" name="Oval 80"/>
          <p:cNvSpPr>
            <a:spLocks noChangeArrowheads="1"/>
          </p:cNvSpPr>
          <p:nvPr/>
        </p:nvSpPr>
        <p:spPr bwMode="auto">
          <a:xfrm>
            <a:off x="2152650" y="4745038"/>
            <a:ext cx="73025"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11" name="Oval 81"/>
          <p:cNvSpPr>
            <a:spLocks noChangeArrowheads="1"/>
          </p:cNvSpPr>
          <p:nvPr/>
        </p:nvSpPr>
        <p:spPr bwMode="auto">
          <a:xfrm>
            <a:off x="2735263" y="4654550"/>
            <a:ext cx="73025" cy="55563"/>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12" name="Oval 82"/>
          <p:cNvSpPr>
            <a:spLocks noChangeArrowheads="1"/>
          </p:cNvSpPr>
          <p:nvPr/>
        </p:nvSpPr>
        <p:spPr bwMode="auto">
          <a:xfrm>
            <a:off x="2774950" y="4451350"/>
            <a:ext cx="69850" cy="55563"/>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13" name="Oval 83"/>
          <p:cNvSpPr>
            <a:spLocks noChangeArrowheads="1"/>
          </p:cNvSpPr>
          <p:nvPr/>
        </p:nvSpPr>
        <p:spPr bwMode="auto">
          <a:xfrm>
            <a:off x="2822575" y="4565650"/>
            <a:ext cx="71438" cy="57150"/>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14" name="Oval 84"/>
          <p:cNvSpPr>
            <a:spLocks noChangeArrowheads="1"/>
          </p:cNvSpPr>
          <p:nvPr/>
        </p:nvSpPr>
        <p:spPr bwMode="auto">
          <a:xfrm>
            <a:off x="2960688" y="4502150"/>
            <a:ext cx="69850" cy="55563"/>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15" name="Oval 85"/>
          <p:cNvSpPr>
            <a:spLocks noChangeArrowheads="1"/>
          </p:cNvSpPr>
          <p:nvPr/>
        </p:nvSpPr>
        <p:spPr bwMode="auto">
          <a:xfrm>
            <a:off x="2613025" y="4413250"/>
            <a:ext cx="71438" cy="57150"/>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16" name="Oval 86"/>
          <p:cNvSpPr>
            <a:spLocks noChangeArrowheads="1"/>
          </p:cNvSpPr>
          <p:nvPr/>
        </p:nvSpPr>
        <p:spPr bwMode="auto">
          <a:xfrm>
            <a:off x="3840163" y="4630738"/>
            <a:ext cx="71437"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17" name="Oval 87"/>
          <p:cNvSpPr>
            <a:spLocks noChangeArrowheads="1"/>
          </p:cNvSpPr>
          <p:nvPr/>
        </p:nvSpPr>
        <p:spPr bwMode="auto">
          <a:xfrm>
            <a:off x="3963988" y="4732338"/>
            <a:ext cx="71437"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18" name="Oval 88"/>
          <p:cNvSpPr>
            <a:spLocks noChangeArrowheads="1"/>
          </p:cNvSpPr>
          <p:nvPr/>
        </p:nvSpPr>
        <p:spPr bwMode="auto">
          <a:xfrm>
            <a:off x="4002088" y="4579938"/>
            <a:ext cx="69850"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19" name="Oval 89"/>
          <p:cNvSpPr>
            <a:spLocks noChangeArrowheads="1"/>
          </p:cNvSpPr>
          <p:nvPr/>
        </p:nvSpPr>
        <p:spPr bwMode="auto">
          <a:xfrm>
            <a:off x="4138613" y="4491038"/>
            <a:ext cx="71437"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20" name="Oval 90"/>
          <p:cNvSpPr>
            <a:spLocks noChangeArrowheads="1"/>
          </p:cNvSpPr>
          <p:nvPr/>
        </p:nvSpPr>
        <p:spPr bwMode="auto">
          <a:xfrm>
            <a:off x="3914775" y="4872038"/>
            <a:ext cx="73025"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21" name="Oval 91"/>
          <p:cNvSpPr>
            <a:spLocks noChangeArrowheads="1"/>
          </p:cNvSpPr>
          <p:nvPr/>
        </p:nvSpPr>
        <p:spPr bwMode="auto">
          <a:xfrm>
            <a:off x="3182938" y="4668838"/>
            <a:ext cx="69850"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22" name="Oval 92"/>
          <p:cNvSpPr>
            <a:spLocks noChangeArrowheads="1"/>
          </p:cNvSpPr>
          <p:nvPr/>
        </p:nvSpPr>
        <p:spPr bwMode="auto">
          <a:xfrm>
            <a:off x="3556000" y="4745038"/>
            <a:ext cx="71438"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23" name="Oval 93"/>
          <p:cNvSpPr>
            <a:spLocks noChangeArrowheads="1"/>
          </p:cNvSpPr>
          <p:nvPr/>
        </p:nvSpPr>
        <p:spPr bwMode="auto">
          <a:xfrm>
            <a:off x="4610100" y="4529138"/>
            <a:ext cx="69850" cy="55562"/>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24" name="Oval 94"/>
          <p:cNvSpPr>
            <a:spLocks noChangeArrowheads="1"/>
          </p:cNvSpPr>
          <p:nvPr/>
        </p:nvSpPr>
        <p:spPr bwMode="auto">
          <a:xfrm>
            <a:off x="4262438" y="4540250"/>
            <a:ext cx="71437" cy="55563"/>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25" name="Oval 95"/>
          <p:cNvSpPr>
            <a:spLocks noChangeArrowheads="1"/>
          </p:cNvSpPr>
          <p:nvPr/>
        </p:nvSpPr>
        <p:spPr bwMode="auto">
          <a:xfrm>
            <a:off x="5538788" y="4478338"/>
            <a:ext cx="71437" cy="55562"/>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26" name="Oval 96"/>
          <p:cNvSpPr>
            <a:spLocks noChangeArrowheads="1"/>
          </p:cNvSpPr>
          <p:nvPr/>
        </p:nvSpPr>
        <p:spPr bwMode="auto">
          <a:xfrm>
            <a:off x="5414963" y="4451350"/>
            <a:ext cx="71437" cy="55563"/>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27" name="Oval 97"/>
          <p:cNvSpPr>
            <a:spLocks noChangeArrowheads="1"/>
          </p:cNvSpPr>
          <p:nvPr/>
        </p:nvSpPr>
        <p:spPr bwMode="auto">
          <a:xfrm>
            <a:off x="5291138" y="4781550"/>
            <a:ext cx="71437" cy="55563"/>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28" name="Oval 98"/>
          <p:cNvSpPr>
            <a:spLocks noChangeArrowheads="1"/>
          </p:cNvSpPr>
          <p:nvPr/>
        </p:nvSpPr>
        <p:spPr bwMode="auto">
          <a:xfrm>
            <a:off x="4794250" y="4540250"/>
            <a:ext cx="73025" cy="55563"/>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29" name="Oval 99"/>
          <p:cNvSpPr>
            <a:spLocks noChangeArrowheads="1"/>
          </p:cNvSpPr>
          <p:nvPr/>
        </p:nvSpPr>
        <p:spPr bwMode="auto">
          <a:xfrm>
            <a:off x="4894263" y="4643438"/>
            <a:ext cx="69850"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30" name="Oval 100"/>
          <p:cNvSpPr>
            <a:spLocks noChangeArrowheads="1"/>
          </p:cNvSpPr>
          <p:nvPr/>
        </p:nvSpPr>
        <p:spPr bwMode="auto">
          <a:xfrm>
            <a:off x="4819650" y="4732338"/>
            <a:ext cx="69850"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31" name="Oval 101"/>
          <p:cNvSpPr>
            <a:spLocks noChangeArrowheads="1"/>
          </p:cNvSpPr>
          <p:nvPr/>
        </p:nvSpPr>
        <p:spPr bwMode="auto">
          <a:xfrm>
            <a:off x="4719638" y="4654550"/>
            <a:ext cx="73025" cy="55563"/>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32" name="Oval 102"/>
          <p:cNvSpPr>
            <a:spLocks noChangeArrowheads="1"/>
          </p:cNvSpPr>
          <p:nvPr/>
        </p:nvSpPr>
        <p:spPr bwMode="auto">
          <a:xfrm>
            <a:off x="4856163" y="4478338"/>
            <a:ext cx="71437" cy="55562"/>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33" name="Oval 103"/>
          <p:cNvSpPr>
            <a:spLocks noChangeArrowheads="1"/>
          </p:cNvSpPr>
          <p:nvPr/>
        </p:nvSpPr>
        <p:spPr bwMode="auto">
          <a:xfrm>
            <a:off x="4894263" y="4833938"/>
            <a:ext cx="69850"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34" name="Oval 104"/>
          <p:cNvSpPr>
            <a:spLocks noChangeArrowheads="1"/>
          </p:cNvSpPr>
          <p:nvPr/>
        </p:nvSpPr>
        <p:spPr bwMode="auto">
          <a:xfrm>
            <a:off x="4732338" y="4806950"/>
            <a:ext cx="73025" cy="57150"/>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35" name="Oval 105"/>
          <p:cNvSpPr>
            <a:spLocks noChangeArrowheads="1"/>
          </p:cNvSpPr>
          <p:nvPr/>
        </p:nvSpPr>
        <p:spPr bwMode="auto">
          <a:xfrm>
            <a:off x="4160838" y="4630738"/>
            <a:ext cx="73025"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36" name="Oval 106"/>
          <p:cNvSpPr>
            <a:spLocks noChangeArrowheads="1"/>
          </p:cNvSpPr>
          <p:nvPr/>
        </p:nvSpPr>
        <p:spPr bwMode="auto">
          <a:xfrm>
            <a:off x="5018088" y="4502150"/>
            <a:ext cx="71437" cy="55563"/>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37" name="Oval 107"/>
          <p:cNvSpPr>
            <a:spLocks noChangeArrowheads="1"/>
          </p:cNvSpPr>
          <p:nvPr/>
        </p:nvSpPr>
        <p:spPr bwMode="auto">
          <a:xfrm>
            <a:off x="5178425" y="4605338"/>
            <a:ext cx="73025"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38" name="Oval 108"/>
          <p:cNvSpPr>
            <a:spLocks noChangeArrowheads="1"/>
          </p:cNvSpPr>
          <p:nvPr/>
        </p:nvSpPr>
        <p:spPr bwMode="auto">
          <a:xfrm>
            <a:off x="5105400" y="4692650"/>
            <a:ext cx="71438" cy="55563"/>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39" name="Oval 109"/>
          <p:cNvSpPr>
            <a:spLocks noChangeArrowheads="1"/>
          </p:cNvSpPr>
          <p:nvPr/>
        </p:nvSpPr>
        <p:spPr bwMode="auto">
          <a:xfrm>
            <a:off x="5005388" y="4618038"/>
            <a:ext cx="71437"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40" name="Oval 110"/>
          <p:cNvSpPr>
            <a:spLocks noChangeArrowheads="1"/>
          </p:cNvSpPr>
          <p:nvPr/>
        </p:nvSpPr>
        <p:spPr bwMode="auto">
          <a:xfrm>
            <a:off x="5141913" y="4491038"/>
            <a:ext cx="71437"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41" name="Oval 111"/>
          <p:cNvSpPr>
            <a:spLocks noChangeArrowheads="1"/>
          </p:cNvSpPr>
          <p:nvPr/>
        </p:nvSpPr>
        <p:spPr bwMode="auto">
          <a:xfrm>
            <a:off x="5178425" y="4795838"/>
            <a:ext cx="73025"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42" name="Oval 112"/>
          <p:cNvSpPr>
            <a:spLocks noChangeArrowheads="1"/>
          </p:cNvSpPr>
          <p:nvPr/>
        </p:nvSpPr>
        <p:spPr bwMode="auto">
          <a:xfrm>
            <a:off x="5018088" y="4770438"/>
            <a:ext cx="71437" cy="55562"/>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43" name="Oval 113"/>
          <p:cNvSpPr>
            <a:spLocks noChangeArrowheads="1"/>
          </p:cNvSpPr>
          <p:nvPr/>
        </p:nvSpPr>
        <p:spPr bwMode="auto">
          <a:xfrm>
            <a:off x="5080000" y="4859338"/>
            <a:ext cx="71438"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44" name="Oval 114"/>
          <p:cNvSpPr>
            <a:spLocks noChangeArrowheads="1"/>
          </p:cNvSpPr>
          <p:nvPr/>
        </p:nvSpPr>
        <p:spPr bwMode="auto">
          <a:xfrm>
            <a:off x="5378450" y="4618038"/>
            <a:ext cx="69850"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45" name="Oval 115"/>
          <p:cNvSpPr>
            <a:spLocks noChangeArrowheads="1"/>
          </p:cNvSpPr>
          <p:nvPr/>
        </p:nvSpPr>
        <p:spPr bwMode="auto">
          <a:xfrm>
            <a:off x="5489575" y="4654550"/>
            <a:ext cx="69850" cy="55563"/>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46" name="Oval 116"/>
          <p:cNvSpPr>
            <a:spLocks noChangeArrowheads="1"/>
          </p:cNvSpPr>
          <p:nvPr/>
        </p:nvSpPr>
        <p:spPr bwMode="auto">
          <a:xfrm>
            <a:off x="5589588" y="4757738"/>
            <a:ext cx="71437" cy="55562"/>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47" name="Oval 117"/>
          <p:cNvSpPr>
            <a:spLocks noChangeArrowheads="1"/>
          </p:cNvSpPr>
          <p:nvPr/>
        </p:nvSpPr>
        <p:spPr bwMode="auto">
          <a:xfrm>
            <a:off x="5513388" y="4845050"/>
            <a:ext cx="73025" cy="57150"/>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48" name="Oval 118"/>
          <p:cNvSpPr>
            <a:spLocks noChangeArrowheads="1"/>
          </p:cNvSpPr>
          <p:nvPr/>
        </p:nvSpPr>
        <p:spPr bwMode="auto">
          <a:xfrm>
            <a:off x="5414963" y="4770438"/>
            <a:ext cx="71437" cy="55562"/>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49" name="Oval 119"/>
          <p:cNvSpPr>
            <a:spLocks noChangeArrowheads="1"/>
          </p:cNvSpPr>
          <p:nvPr/>
        </p:nvSpPr>
        <p:spPr bwMode="auto">
          <a:xfrm>
            <a:off x="5551488" y="4591050"/>
            <a:ext cx="73025" cy="55563"/>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50" name="Oval 120"/>
          <p:cNvSpPr>
            <a:spLocks noChangeArrowheads="1"/>
          </p:cNvSpPr>
          <p:nvPr/>
        </p:nvSpPr>
        <p:spPr bwMode="auto">
          <a:xfrm>
            <a:off x="5278438" y="4491038"/>
            <a:ext cx="73025"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51" name="Oval 121"/>
          <p:cNvSpPr>
            <a:spLocks noChangeArrowheads="1"/>
          </p:cNvSpPr>
          <p:nvPr/>
        </p:nvSpPr>
        <p:spPr bwMode="auto">
          <a:xfrm>
            <a:off x="5327650" y="4872038"/>
            <a:ext cx="73025"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52" name="Oval 122"/>
          <p:cNvSpPr>
            <a:spLocks noChangeArrowheads="1"/>
          </p:cNvSpPr>
          <p:nvPr/>
        </p:nvSpPr>
        <p:spPr bwMode="auto">
          <a:xfrm>
            <a:off x="5303838" y="4692650"/>
            <a:ext cx="69850" cy="55563"/>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53" name="Oval 123"/>
          <p:cNvSpPr>
            <a:spLocks noChangeArrowheads="1"/>
          </p:cNvSpPr>
          <p:nvPr/>
        </p:nvSpPr>
        <p:spPr bwMode="auto">
          <a:xfrm>
            <a:off x="4398963" y="4579938"/>
            <a:ext cx="71437"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54" name="Oval 124"/>
          <p:cNvSpPr>
            <a:spLocks noChangeArrowheads="1"/>
          </p:cNvSpPr>
          <p:nvPr/>
        </p:nvSpPr>
        <p:spPr bwMode="auto">
          <a:xfrm>
            <a:off x="4495800" y="4681538"/>
            <a:ext cx="73025"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55" name="Oval 125"/>
          <p:cNvSpPr>
            <a:spLocks noChangeArrowheads="1"/>
          </p:cNvSpPr>
          <p:nvPr/>
        </p:nvSpPr>
        <p:spPr bwMode="auto">
          <a:xfrm>
            <a:off x="4597400" y="4781550"/>
            <a:ext cx="69850" cy="55563"/>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56" name="Oval 126"/>
          <p:cNvSpPr>
            <a:spLocks noChangeArrowheads="1"/>
          </p:cNvSpPr>
          <p:nvPr/>
        </p:nvSpPr>
        <p:spPr bwMode="auto">
          <a:xfrm>
            <a:off x="4298950" y="4845050"/>
            <a:ext cx="71438" cy="57150"/>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57" name="Oval 127"/>
          <p:cNvSpPr>
            <a:spLocks noChangeArrowheads="1"/>
          </p:cNvSpPr>
          <p:nvPr/>
        </p:nvSpPr>
        <p:spPr bwMode="auto">
          <a:xfrm>
            <a:off x="4421188" y="4795838"/>
            <a:ext cx="73025"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58" name="Oval 128"/>
          <p:cNvSpPr>
            <a:spLocks noChangeArrowheads="1"/>
          </p:cNvSpPr>
          <p:nvPr/>
        </p:nvSpPr>
        <p:spPr bwMode="auto">
          <a:xfrm>
            <a:off x="4559300" y="4618038"/>
            <a:ext cx="71438"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59" name="Oval 129"/>
          <p:cNvSpPr>
            <a:spLocks noChangeArrowheads="1"/>
          </p:cNvSpPr>
          <p:nvPr/>
        </p:nvSpPr>
        <p:spPr bwMode="auto">
          <a:xfrm>
            <a:off x="4535488" y="4883150"/>
            <a:ext cx="71437" cy="55563"/>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60" name="Oval 130"/>
          <p:cNvSpPr>
            <a:spLocks noChangeArrowheads="1"/>
          </p:cNvSpPr>
          <p:nvPr/>
        </p:nvSpPr>
        <p:spPr bwMode="auto">
          <a:xfrm>
            <a:off x="4310063" y="4706938"/>
            <a:ext cx="73025"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61" name="Oval 131"/>
          <p:cNvSpPr>
            <a:spLocks noChangeArrowheads="1"/>
          </p:cNvSpPr>
          <p:nvPr/>
        </p:nvSpPr>
        <p:spPr bwMode="auto">
          <a:xfrm>
            <a:off x="4149725" y="4745038"/>
            <a:ext cx="71438"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62" name="Oval 132"/>
          <p:cNvSpPr>
            <a:spLocks noChangeArrowheads="1"/>
          </p:cNvSpPr>
          <p:nvPr/>
        </p:nvSpPr>
        <p:spPr bwMode="auto">
          <a:xfrm>
            <a:off x="2822575" y="4770438"/>
            <a:ext cx="71438" cy="55562"/>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63" name="Oval 133"/>
          <p:cNvSpPr>
            <a:spLocks noChangeArrowheads="1"/>
          </p:cNvSpPr>
          <p:nvPr/>
        </p:nvSpPr>
        <p:spPr bwMode="auto">
          <a:xfrm>
            <a:off x="2387600" y="4745038"/>
            <a:ext cx="74613"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64" name="Oval 134"/>
          <p:cNvSpPr>
            <a:spLocks noChangeArrowheads="1"/>
          </p:cNvSpPr>
          <p:nvPr/>
        </p:nvSpPr>
        <p:spPr bwMode="auto">
          <a:xfrm>
            <a:off x="2649538" y="4872038"/>
            <a:ext cx="73025"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65" name="Oval 135"/>
          <p:cNvSpPr>
            <a:spLocks noChangeArrowheads="1"/>
          </p:cNvSpPr>
          <p:nvPr/>
        </p:nvSpPr>
        <p:spPr bwMode="auto">
          <a:xfrm>
            <a:off x="2476500" y="4845050"/>
            <a:ext cx="69850" cy="57150"/>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66" name="Oval 136"/>
          <p:cNvSpPr>
            <a:spLocks noChangeArrowheads="1"/>
          </p:cNvSpPr>
          <p:nvPr/>
        </p:nvSpPr>
        <p:spPr bwMode="auto">
          <a:xfrm>
            <a:off x="2574925" y="4732338"/>
            <a:ext cx="71438"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67" name="Oval 137"/>
          <p:cNvSpPr>
            <a:spLocks noChangeArrowheads="1"/>
          </p:cNvSpPr>
          <p:nvPr/>
        </p:nvSpPr>
        <p:spPr bwMode="auto">
          <a:xfrm>
            <a:off x="3827463" y="4781550"/>
            <a:ext cx="73025" cy="55563"/>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68" name="Oval 138"/>
          <p:cNvSpPr>
            <a:spLocks noChangeArrowheads="1"/>
          </p:cNvSpPr>
          <p:nvPr/>
        </p:nvSpPr>
        <p:spPr bwMode="auto">
          <a:xfrm>
            <a:off x="3095625" y="4745038"/>
            <a:ext cx="71438"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69" name="Oval 139"/>
          <p:cNvSpPr>
            <a:spLocks noChangeArrowheads="1"/>
          </p:cNvSpPr>
          <p:nvPr/>
        </p:nvSpPr>
        <p:spPr bwMode="auto">
          <a:xfrm>
            <a:off x="2290763" y="4845050"/>
            <a:ext cx="69850" cy="57150"/>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70" name="Oval 140"/>
          <p:cNvSpPr>
            <a:spLocks noChangeArrowheads="1"/>
          </p:cNvSpPr>
          <p:nvPr/>
        </p:nvSpPr>
        <p:spPr bwMode="auto">
          <a:xfrm>
            <a:off x="3443288" y="4795838"/>
            <a:ext cx="71437"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71" name="Oval 141"/>
          <p:cNvSpPr>
            <a:spLocks noChangeArrowheads="1"/>
          </p:cNvSpPr>
          <p:nvPr/>
        </p:nvSpPr>
        <p:spPr bwMode="auto">
          <a:xfrm>
            <a:off x="3741738" y="4859338"/>
            <a:ext cx="71437"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72" name="Oval 142"/>
          <p:cNvSpPr>
            <a:spLocks noChangeArrowheads="1"/>
          </p:cNvSpPr>
          <p:nvPr/>
        </p:nvSpPr>
        <p:spPr bwMode="auto">
          <a:xfrm>
            <a:off x="4051300" y="4859338"/>
            <a:ext cx="71438"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73" name="Oval 143"/>
          <p:cNvSpPr>
            <a:spLocks noChangeArrowheads="1"/>
          </p:cNvSpPr>
          <p:nvPr/>
        </p:nvSpPr>
        <p:spPr bwMode="auto">
          <a:xfrm>
            <a:off x="3332163" y="4845050"/>
            <a:ext cx="69850" cy="57150"/>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74" name="Oval 144"/>
          <p:cNvSpPr>
            <a:spLocks noChangeArrowheads="1"/>
          </p:cNvSpPr>
          <p:nvPr/>
        </p:nvSpPr>
        <p:spPr bwMode="auto">
          <a:xfrm>
            <a:off x="2960688" y="4845050"/>
            <a:ext cx="69850" cy="57150"/>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75" name="Oval 145"/>
          <p:cNvSpPr>
            <a:spLocks noChangeArrowheads="1"/>
          </p:cNvSpPr>
          <p:nvPr/>
        </p:nvSpPr>
        <p:spPr bwMode="auto">
          <a:xfrm>
            <a:off x="3195638" y="4833938"/>
            <a:ext cx="71437"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76" name="Oval 146"/>
          <p:cNvSpPr>
            <a:spLocks noChangeArrowheads="1"/>
          </p:cNvSpPr>
          <p:nvPr/>
        </p:nvSpPr>
        <p:spPr bwMode="auto">
          <a:xfrm>
            <a:off x="3616325" y="4833938"/>
            <a:ext cx="73025"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77" name="Oval 147"/>
          <p:cNvSpPr>
            <a:spLocks noChangeArrowheads="1"/>
          </p:cNvSpPr>
          <p:nvPr/>
        </p:nvSpPr>
        <p:spPr bwMode="auto">
          <a:xfrm>
            <a:off x="1508125" y="4833938"/>
            <a:ext cx="71438"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78" name="Oval 148"/>
          <p:cNvSpPr>
            <a:spLocks noChangeArrowheads="1"/>
          </p:cNvSpPr>
          <p:nvPr/>
        </p:nvSpPr>
        <p:spPr bwMode="auto">
          <a:xfrm>
            <a:off x="1620838" y="4757738"/>
            <a:ext cx="71437" cy="55562"/>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79" name="Oval 149"/>
          <p:cNvSpPr>
            <a:spLocks noChangeArrowheads="1"/>
          </p:cNvSpPr>
          <p:nvPr/>
        </p:nvSpPr>
        <p:spPr bwMode="auto">
          <a:xfrm>
            <a:off x="1855788" y="4845050"/>
            <a:ext cx="71437" cy="57150"/>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80" name="Oval 150"/>
          <p:cNvSpPr>
            <a:spLocks noChangeArrowheads="1"/>
          </p:cNvSpPr>
          <p:nvPr/>
        </p:nvSpPr>
        <p:spPr bwMode="auto">
          <a:xfrm>
            <a:off x="2039938" y="4845050"/>
            <a:ext cx="73025" cy="57150"/>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81" name="Oval 151"/>
          <p:cNvSpPr>
            <a:spLocks noChangeArrowheads="1"/>
          </p:cNvSpPr>
          <p:nvPr/>
        </p:nvSpPr>
        <p:spPr bwMode="auto">
          <a:xfrm>
            <a:off x="1352550" y="3627438"/>
            <a:ext cx="249238" cy="231775"/>
          </a:xfrm>
          <a:prstGeom prst="ellipse">
            <a:avLst/>
          </a:prstGeom>
          <a:solidFill>
            <a:schemeClr val="folHlink"/>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82" name="Oval 152"/>
          <p:cNvSpPr>
            <a:spLocks noChangeArrowheads="1"/>
          </p:cNvSpPr>
          <p:nvPr/>
        </p:nvSpPr>
        <p:spPr bwMode="auto">
          <a:xfrm>
            <a:off x="1951038" y="4033838"/>
            <a:ext cx="192087" cy="168275"/>
          </a:xfrm>
          <a:prstGeom prst="ellipse">
            <a:avLst/>
          </a:prstGeom>
          <a:solidFill>
            <a:schemeClr val="folHlink"/>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83" name="Oval 153"/>
          <p:cNvSpPr>
            <a:spLocks noChangeArrowheads="1"/>
          </p:cNvSpPr>
          <p:nvPr/>
        </p:nvSpPr>
        <p:spPr bwMode="auto">
          <a:xfrm>
            <a:off x="2247900" y="4148138"/>
            <a:ext cx="193675" cy="169862"/>
          </a:xfrm>
          <a:prstGeom prst="ellipse">
            <a:avLst/>
          </a:prstGeom>
          <a:solidFill>
            <a:srgbClr val="FE9B03"/>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84" name="Oval 154"/>
          <p:cNvSpPr>
            <a:spLocks noChangeArrowheads="1"/>
          </p:cNvSpPr>
          <p:nvPr/>
        </p:nvSpPr>
        <p:spPr bwMode="auto">
          <a:xfrm>
            <a:off x="2298700" y="3817938"/>
            <a:ext cx="192088" cy="168275"/>
          </a:xfrm>
          <a:prstGeom prst="ellipse">
            <a:avLst/>
          </a:prstGeom>
          <a:solidFill>
            <a:srgbClr val="FE9B03"/>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85" name="Oval 155"/>
          <p:cNvSpPr>
            <a:spLocks noChangeArrowheads="1"/>
          </p:cNvSpPr>
          <p:nvPr/>
        </p:nvSpPr>
        <p:spPr bwMode="auto">
          <a:xfrm>
            <a:off x="2557463" y="3995738"/>
            <a:ext cx="193675" cy="168275"/>
          </a:xfrm>
          <a:prstGeom prst="ellipse">
            <a:avLst/>
          </a:prstGeom>
          <a:solidFill>
            <a:srgbClr val="FE9B03"/>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86" name="Oval 156"/>
          <p:cNvSpPr>
            <a:spLocks noChangeArrowheads="1"/>
          </p:cNvSpPr>
          <p:nvPr/>
        </p:nvSpPr>
        <p:spPr bwMode="auto">
          <a:xfrm>
            <a:off x="1285875" y="4465638"/>
            <a:ext cx="71438"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87" name="Oval 157"/>
          <p:cNvSpPr>
            <a:spLocks noChangeArrowheads="1"/>
          </p:cNvSpPr>
          <p:nvPr/>
        </p:nvSpPr>
        <p:spPr bwMode="auto">
          <a:xfrm>
            <a:off x="1681163" y="4883150"/>
            <a:ext cx="73025" cy="55563"/>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88" name="Oval 158"/>
          <p:cNvSpPr>
            <a:spLocks noChangeArrowheads="1"/>
          </p:cNvSpPr>
          <p:nvPr/>
        </p:nvSpPr>
        <p:spPr bwMode="auto">
          <a:xfrm>
            <a:off x="1181100" y="4173538"/>
            <a:ext cx="153988" cy="144462"/>
          </a:xfrm>
          <a:prstGeom prst="ellipse">
            <a:avLst/>
          </a:prstGeom>
          <a:solidFill>
            <a:srgbClr val="FC0128"/>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89" name="Oval 159"/>
          <p:cNvSpPr>
            <a:spLocks noChangeArrowheads="1"/>
          </p:cNvSpPr>
          <p:nvPr/>
        </p:nvSpPr>
        <p:spPr bwMode="auto">
          <a:xfrm>
            <a:off x="1393825" y="4198938"/>
            <a:ext cx="152400" cy="144462"/>
          </a:xfrm>
          <a:prstGeom prst="ellipse">
            <a:avLst/>
          </a:prstGeom>
          <a:solidFill>
            <a:srgbClr val="FC0128"/>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90" name="Oval 160"/>
          <p:cNvSpPr>
            <a:spLocks noChangeArrowheads="1"/>
          </p:cNvSpPr>
          <p:nvPr/>
        </p:nvSpPr>
        <p:spPr bwMode="auto">
          <a:xfrm>
            <a:off x="1590675" y="4173538"/>
            <a:ext cx="155575" cy="144462"/>
          </a:xfrm>
          <a:prstGeom prst="ellipse">
            <a:avLst/>
          </a:prstGeom>
          <a:solidFill>
            <a:srgbClr val="FC0128"/>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91" name="Oval 161"/>
          <p:cNvSpPr>
            <a:spLocks noChangeArrowheads="1"/>
          </p:cNvSpPr>
          <p:nvPr/>
        </p:nvSpPr>
        <p:spPr bwMode="auto">
          <a:xfrm>
            <a:off x="1765300" y="4298950"/>
            <a:ext cx="152400" cy="144463"/>
          </a:xfrm>
          <a:prstGeom prst="ellipse">
            <a:avLst/>
          </a:prstGeom>
          <a:solidFill>
            <a:srgbClr val="FC0128"/>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92" name="Oval 162"/>
          <p:cNvSpPr>
            <a:spLocks noChangeArrowheads="1"/>
          </p:cNvSpPr>
          <p:nvPr/>
        </p:nvSpPr>
        <p:spPr bwMode="auto">
          <a:xfrm>
            <a:off x="1524000" y="3206750"/>
            <a:ext cx="276225" cy="284163"/>
          </a:xfrm>
          <a:prstGeom prst="ellipse">
            <a:avLst/>
          </a:prstGeom>
          <a:solidFill>
            <a:srgbClr val="FAFD00"/>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93" name="Oval 163"/>
          <p:cNvSpPr>
            <a:spLocks noChangeArrowheads="1"/>
          </p:cNvSpPr>
          <p:nvPr/>
        </p:nvSpPr>
        <p:spPr bwMode="auto">
          <a:xfrm>
            <a:off x="1784350" y="2762250"/>
            <a:ext cx="317500" cy="298450"/>
          </a:xfrm>
          <a:prstGeom prst="ellipse">
            <a:avLst/>
          </a:prstGeom>
          <a:solidFill>
            <a:srgbClr val="FAFD00"/>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94" name="Oval 164"/>
          <p:cNvSpPr>
            <a:spLocks noChangeArrowheads="1"/>
          </p:cNvSpPr>
          <p:nvPr/>
        </p:nvSpPr>
        <p:spPr bwMode="auto">
          <a:xfrm>
            <a:off x="2090738" y="2535238"/>
            <a:ext cx="411162" cy="371475"/>
          </a:xfrm>
          <a:prstGeom prst="ellipse">
            <a:avLst/>
          </a:prstGeom>
          <a:solidFill>
            <a:srgbClr val="FAFD00"/>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95" name="Oval 165"/>
          <p:cNvSpPr>
            <a:spLocks noChangeArrowheads="1"/>
          </p:cNvSpPr>
          <p:nvPr/>
        </p:nvSpPr>
        <p:spPr bwMode="auto">
          <a:xfrm>
            <a:off x="2557463" y="2471738"/>
            <a:ext cx="504825" cy="474662"/>
          </a:xfrm>
          <a:prstGeom prst="ellipse">
            <a:avLst/>
          </a:prstGeom>
          <a:solidFill>
            <a:srgbClr val="FAFD00"/>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96" name="Oval 166"/>
          <p:cNvSpPr>
            <a:spLocks noChangeArrowheads="1"/>
          </p:cNvSpPr>
          <p:nvPr/>
        </p:nvSpPr>
        <p:spPr bwMode="auto">
          <a:xfrm>
            <a:off x="3608388" y="2878138"/>
            <a:ext cx="300037" cy="296862"/>
          </a:xfrm>
          <a:prstGeom prst="ellipse">
            <a:avLst/>
          </a:prstGeom>
          <a:solidFill>
            <a:srgbClr val="FE9B03"/>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97" name="Oval 167"/>
          <p:cNvSpPr>
            <a:spLocks noChangeArrowheads="1"/>
          </p:cNvSpPr>
          <p:nvPr/>
        </p:nvSpPr>
        <p:spPr bwMode="auto">
          <a:xfrm>
            <a:off x="4043363" y="3295650"/>
            <a:ext cx="260350" cy="234950"/>
          </a:xfrm>
          <a:prstGeom prst="ellipse">
            <a:avLst/>
          </a:prstGeom>
          <a:solidFill>
            <a:srgbClr val="FE9B03"/>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98" name="Oval 168"/>
          <p:cNvSpPr>
            <a:spLocks noChangeArrowheads="1"/>
          </p:cNvSpPr>
          <p:nvPr/>
        </p:nvSpPr>
        <p:spPr bwMode="auto">
          <a:xfrm>
            <a:off x="2994025" y="4249738"/>
            <a:ext cx="150813" cy="144462"/>
          </a:xfrm>
          <a:prstGeom prst="ellipse">
            <a:avLst/>
          </a:prstGeom>
          <a:solidFill>
            <a:srgbClr val="FC0128"/>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899" name="Oval 169"/>
          <p:cNvSpPr>
            <a:spLocks noChangeArrowheads="1"/>
          </p:cNvSpPr>
          <p:nvPr/>
        </p:nvSpPr>
        <p:spPr bwMode="auto">
          <a:xfrm>
            <a:off x="3205163" y="4211638"/>
            <a:ext cx="152400" cy="142875"/>
          </a:xfrm>
          <a:prstGeom prst="ellipse">
            <a:avLst/>
          </a:prstGeom>
          <a:solidFill>
            <a:srgbClr val="FC0128"/>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900" name="Oval 170"/>
          <p:cNvSpPr>
            <a:spLocks noChangeArrowheads="1"/>
          </p:cNvSpPr>
          <p:nvPr/>
        </p:nvSpPr>
        <p:spPr bwMode="auto">
          <a:xfrm>
            <a:off x="3402013" y="4198938"/>
            <a:ext cx="153987" cy="144462"/>
          </a:xfrm>
          <a:prstGeom prst="ellipse">
            <a:avLst/>
          </a:prstGeom>
          <a:solidFill>
            <a:srgbClr val="FC0128"/>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901" name="Oval 171"/>
          <p:cNvSpPr>
            <a:spLocks noChangeArrowheads="1"/>
          </p:cNvSpPr>
          <p:nvPr/>
        </p:nvSpPr>
        <p:spPr bwMode="auto">
          <a:xfrm>
            <a:off x="3540125" y="4325938"/>
            <a:ext cx="152400" cy="144462"/>
          </a:xfrm>
          <a:prstGeom prst="ellipse">
            <a:avLst/>
          </a:prstGeom>
          <a:solidFill>
            <a:srgbClr val="FC0128"/>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902" name="Oval 172"/>
          <p:cNvSpPr>
            <a:spLocks noChangeArrowheads="1"/>
          </p:cNvSpPr>
          <p:nvPr/>
        </p:nvSpPr>
        <p:spPr bwMode="auto">
          <a:xfrm>
            <a:off x="3975100" y="2840038"/>
            <a:ext cx="438150" cy="385762"/>
          </a:xfrm>
          <a:prstGeom prst="ellipse">
            <a:avLst/>
          </a:prstGeom>
          <a:solidFill>
            <a:srgbClr val="FAFD00"/>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903" name="Oval 173"/>
          <p:cNvSpPr>
            <a:spLocks noChangeArrowheads="1"/>
          </p:cNvSpPr>
          <p:nvPr/>
        </p:nvSpPr>
        <p:spPr bwMode="auto">
          <a:xfrm>
            <a:off x="4481513" y="2408238"/>
            <a:ext cx="477837" cy="423862"/>
          </a:xfrm>
          <a:prstGeom prst="ellipse">
            <a:avLst/>
          </a:prstGeom>
          <a:solidFill>
            <a:srgbClr val="FAFD00"/>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904" name="Oval 174"/>
          <p:cNvSpPr>
            <a:spLocks noChangeArrowheads="1"/>
          </p:cNvSpPr>
          <p:nvPr/>
        </p:nvSpPr>
        <p:spPr bwMode="auto">
          <a:xfrm>
            <a:off x="5041900" y="1881188"/>
            <a:ext cx="560388" cy="538162"/>
          </a:xfrm>
          <a:prstGeom prst="ellipse">
            <a:avLst/>
          </a:prstGeom>
          <a:solidFill>
            <a:schemeClr val="hlink"/>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905" name="Oval 175"/>
          <p:cNvSpPr>
            <a:spLocks noChangeArrowheads="1"/>
          </p:cNvSpPr>
          <p:nvPr/>
        </p:nvSpPr>
        <p:spPr bwMode="auto">
          <a:xfrm>
            <a:off x="4794250" y="4883150"/>
            <a:ext cx="73025" cy="55563"/>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906" name="Oval 176"/>
          <p:cNvSpPr>
            <a:spLocks noChangeArrowheads="1"/>
          </p:cNvSpPr>
          <p:nvPr/>
        </p:nvSpPr>
        <p:spPr bwMode="auto">
          <a:xfrm>
            <a:off x="4268788" y="3767138"/>
            <a:ext cx="193675" cy="168275"/>
          </a:xfrm>
          <a:prstGeom prst="ellipse">
            <a:avLst/>
          </a:prstGeom>
          <a:solidFill>
            <a:srgbClr val="FE9B03"/>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907" name="Rectangle 177"/>
          <p:cNvSpPr>
            <a:spLocks noChangeArrowheads="1"/>
          </p:cNvSpPr>
          <p:nvPr/>
        </p:nvSpPr>
        <p:spPr bwMode="auto">
          <a:xfrm>
            <a:off x="547688" y="1249363"/>
            <a:ext cx="47625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tr-TR" sz="1600" b="1">
                <a:latin typeface="Arial Narrow" panose="020B0606020202030204" pitchFamily="34" charset="0"/>
              </a:rPr>
              <a:t>mm</a:t>
            </a:r>
          </a:p>
        </p:txBody>
      </p:sp>
      <p:sp>
        <p:nvSpPr>
          <p:cNvPr id="74908" name="Rectangle 178"/>
          <p:cNvSpPr>
            <a:spLocks noChangeArrowheads="1"/>
          </p:cNvSpPr>
          <p:nvPr/>
        </p:nvSpPr>
        <p:spPr bwMode="auto">
          <a:xfrm>
            <a:off x="601663" y="4648200"/>
            <a:ext cx="293687"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tr-TR" sz="1600" b="1">
                <a:latin typeface="Arial" panose="020B0604020202020204" pitchFamily="34" charset="0"/>
              </a:rPr>
              <a:t>2</a:t>
            </a:r>
          </a:p>
        </p:txBody>
      </p:sp>
      <p:sp>
        <p:nvSpPr>
          <p:cNvPr id="74909" name="Rectangle 179"/>
          <p:cNvSpPr>
            <a:spLocks noChangeArrowheads="1"/>
          </p:cNvSpPr>
          <p:nvPr/>
        </p:nvSpPr>
        <p:spPr bwMode="auto">
          <a:xfrm>
            <a:off x="601663" y="3516313"/>
            <a:ext cx="293687"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tr-TR" sz="1600" b="1">
                <a:latin typeface="Arial" panose="020B0604020202020204" pitchFamily="34" charset="0"/>
              </a:rPr>
              <a:t>8</a:t>
            </a:r>
          </a:p>
        </p:txBody>
      </p:sp>
      <p:sp>
        <p:nvSpPr>
          <p:cNvPr id="74910" name="Rectangle 180"/>
          <p:cNvSpPr>
            <a:spLocks noChangeArrowheads="1"/>
          </p:cNvSpPr>
          <p:nvPr/>
        </p:nvSpPr>
        <p:spPr bwMode="auto">
          <a:xfrm>
            <a:off x="488950" y="3136900"/>
            <a:ext cx="4064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tr-TR" sz="1600" b="1">
                <a:latin typeface="Arial" panose="020B0604020202020204" pitchFamily="34" charset="0"/>
              </a:rPr>
              <a:t>10</a:t>
            </a:r>
          </a:p>
        </p:txBody>
      </p:sp>
      <p:sp>
        <p:nvSpPr>
          <p:cNvPr id="74911" name="Rectangle 181"/>
          <p:cNvSpPr>
            <a:spLocks noChangeArrowheads="1"/>
          </p:cNvSpPr>
          <p:nvPr/>
        </p:nvSpPr>
        <p:spPr bwMode="auto">
          <a:xfrm>
            <a:off x="488950" y="2759075"/>
            <a:ext cx="4064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tr-TR" sz="1600" b="1">
                <a:latin typeface="Arial" panose="020B0604020202020204" pitchFamily="34" charset="0"/>
              </a:rPr>
              <a:t>12</a:t>
            </a:r>
          </a:p>
        </p:txBody>
      </p:sp>
      <p:sp>
        <p:nvSpPr>
          <p:cNvPr id="74912" name="Rectangle 182"/>
          <p:cNvSpPr>
            <a:spLocks noChangeArrowheads="1"/>
          </p:cNvSpPr>
          <p:nvPr/>
        </p:nvSpPr>
        <p:spPr bwMode="auto">
          <a:xfrm>
            <a:off x="488950" y="2328863"/>
            <a:ext cx="4064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tr-TR" sz="1600" b="1">
                <a:latin typeface="Arial" panose="020B0604020202020204" pitchFamily="34" charset="0"/>
              </a:rPr>
              <a:t>14</a:t>
            </a:r>
          </a:p>
        </p:txBody>
      </p:sp>
      <p:sp>
        <p:nvSpPr>
          <p:cNvPr id="74913" name="Rectangle 183"/>
          <p:cNvSpPr>
            <a:spLocks noChangeArrowheads="1"/>
          </p:cNvSpPr>
          <p:nvPr/>
        </p:nvSpPr>
        <p:spPr bwMode="auto">
          <a:xfrm>
            <a:off x="488950" y="1949450"/>
            <a:ext cx="4064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tr-TR" sz="1600" b="1">
                <a:latin typeface="Arial" panose="020B0604020202020204" pitchFamily="34" charset="0"/>
              </a:rPr>
              <a:t>16</a:t>
            </a:r>
          </a:p>
        </p:txBody>
      </p:sp>
      <p:sp>
        <p:nvSpPr>
          <p:cNvPr id="74914" name="Oval 184"/>
          <p:cNvSpPr>
            <a:spLocks noChangeArrowheads="1"/>
          </p:cNvSpPr>
          <p:nvPr/>
        </p:nvSpPr>
        <p:spPr bwMode="auto">
          <a:xfrm>
            <a:off x="3748088" y="3932238"/>
            <a:ext cx="193675" cy="169862"/>
          </a:xfrm>
          <a:prstGeom prst="ellipse">
            <a:avLst/>
          </a:prstGeom>
          <a:solidFill>
            <a:schemeClr val="folHlink"/>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915" name="Oval 185"/>
          <p:cNvSpPr>
            <a:spLocks noChangeArrowheads="1"/>
          </p:cNvSpPr>
          <p:nvPr/>
        </p:nvSpPr>
        <p:spPr bwMode="auto">
          <a:xfrm>
            <a:off x="3954463" y="4222750"/>
            <a:ext cx="152400" cy="144463"/>
          </a:xfrm>
          <a:prstGeom prst="ellipse">
            <a:avLst/>
          </a:prstGeom>
          <a:solidFill>
            <a:srgbClr val="FE9B03"/>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916" name="Oval 186"/>
          <p:cNvSpPr>
            <a:spLocks noChangeArrowheads="1"/>
          </p:cNvSpPr>
          <p:nvPr/>
        </p:nvSpPr>
        <p:spPr bwMode="auto">
          <a:xfrm>
            <a:off x="3294063" y="4681538"/>
            <a:ext cx="71437"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917" name="Oval 187"/>
          <p:cNvSpPr>
            <a:spLocks noChangeArrowheads="1"/>
          </p:cNvSpPr>
          <p:nvPr/>
        </p:nvSpPr>
        <p:spPr bwMode="auto">
          <a:xfrm>
            <a:off x="3479800" y="4668838"/>
            <a:ext cx="73025"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918" name="Oval 188"/>
          <p:cNvSpPr>
            <a:spLocks noChangeArrowheads="1"/>
          </p:cNvSpPr>
          <p:nvPr/>
        </p:nvSpPr>
        <p:spPr bwMode="auto">
          <a:xfrm>
            <a:off x="3667125" y="4681538"/>
            <a:ext cx="69850" cy="53975"/>
          </a:xfrm>
          <a:prstGeom prst="ellipse">
            <a:avLst/>
          </a:prstGeom>
          <a:solidFill>
            <a:schemeClr val="tx1"/>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919" name="Oval 189"/>
          <p:cNvSpPr>
            <a:spLocks noChangeArrowheads="1"/>
          </p:cNvSpPr>
          <p:nvPr/>
        </p:nvSpPr>
        <p:spPr bwMode="auto">
          <a:xfrm>
            <a:off x="1662113" y="3829050"/>
            <a:ext cx="249237" cy="233363"/>
          </a:xfrm>
          <a:prstGeom prst="ellipse">
            <a:avLst/>
          </a:prstGeom>
          <a:solidFill>
            <a:schemeClr val="folHlink"/>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920" name="Oval 190"/>
          <p:cNvSpPr>
            <a:spLocks noChangeArrowheads="1"/>
          </p:cNvSpPr>
          <p:nvPr/>
        </p:nvSpPr>
        <p:spPr bwMode="auto">
          <a:xfrm>
            <a:off x="1949450" y="3676650"/>
            <a:ext cx="246063" cy="234950"/>
          </a:xfrm>
          <a:prstGeom prst="ellipse">
            <a:avLst/>
          </a:prstGeom>
          <a:solidFill>
            <a:schemeClr val="folHlink"/>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921" name="Oval 191"/>
          <p:cNvSpPr>
            <a:spLocks noChangeArrowheads="1"/>
          </p:cNvSpPr>
          <p:nvPr/>
        </p:nvSpPr>
        <p:spPr bwMode="auto">
          <a:xfrm>
            <a:off x="3130550" y="2611438"/>
            <a:ext cx="427038" cy="411162"/>
          </a:xfrm>
          <a:prstGeom prst="ellipse">
            <a:avLst/>
          </a:prstGeom>
          <a:solidFill>
            <a:srgbClr val="FAFD00"/>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922" name="Oval 192"/>
          <p:cNvSpPr>
            <a:spLocks noChangeArrowheads="1"/>
          </p:cNvSpPr>
          <p:nvPr/>
        </p:nvSpPr>
        <p:spPr bwMode="auto">
          <a:xfrm>
            <a:off x="3644900" y="3348038"/>
            <a:ext cx="276225" cy="282575"/>
          </a:xfrm>
          <a:prstGeom prst="ellipse">
            <a:avLst/>
          </a:prstGeom>
          <a:solidFill>
            <a:srgbClr val="FAFD00"/>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923" name="Oval 193"/>
          <p:cNvSpPr>
            <a:spLocks noChangeArrowheads="1"/>
          </p:cNvSpPr>
          <p:nvPr/>
        </p:nvSpPr>
        <p:spPr bwMode="auto">
          <a:xfrm>
            <a:off x="3373438" y="3779838"/>
            <a:ext cx="249237" cy="231775"/>
          </a:xfrm>
          <a:prstGeom prst="ellipse">
            <a:avLst/>
          </a:prstGeom>
          <a:solidFill>
            <a:schemeClr val="folHlink"/>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1072322" name="Rectangle 194"/>
          <p:cNvSpPr>
            <a:spLocks noChangeArrowheads="1"/>
          </p:cNvSpPr>
          <p:nvPr/>
        </p:nvSpPr>
        <p:spPr bwMode="auto">
          <a:xfrm>
            <a:off x="4078288" y="1846263"/>
            <a:ext cx="866775" cy="201612"/>
          </a:xfrm>
          <a:prstGeom prst="rect">
            <a:avLst/>
          </a:prstGeom>
          <a:noFill/>
          <a:ln w="12700">
            <a:noFill/>
            <a:miter lim="800000"/>
            <a:headEnd/>
            <a:tailEnd/>
          </a:ln>
          <a:effectLst>
            <a:prstShdw prst="shdw17" dist="17961" dir="2700000">
              <a:schemeClr val="accent1">
                <a:gamma/>
                <a:shade val="60000"/>
                <a:invGamma/>
              </a:schemeClr>
            </a:prstShdw>
          </a:effectLst>
        </p:spPr>
        <p:txBody>
          <a:bodyPr wrap="none" anchor="ctr"/>
          <a:lstStyle/>
          <a:p>
            <a:pPr>
              <a:defRPr/>
            </a:pPr>
            <a:endParaRPr lang="en-US"/>
          </a:p>
        </p:txBody>
      </p:sp>
      <p:sp>
        <p:nvSpPr>
          <p:cNvPr id="74925" name="Line 195"/>
          <p:cNvSpPr>
            <a:spLocks noChangeShapeType="1"/>
          </p:cNvSpPr>
          <p:nvPr/>
        </p:nvSpPr>
        <p:spPr bwMode="auto">
          <a:xfrm>
            <a:off x="1274763" y="4338638"/>
            <a:ext cx="42862" cy="93662"/>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926" name="Line 196"/>
          <p:cNvSpPr>
            <a:spLocks noChangeShapeType="1"/>
          </p:cNvSpPr>
          <p:nvPr/>
        </p:nvSpPr>
        <p:spPr bwMode="auto">
          <a:xfrm flipV="1">
            <a:off x="4356100" y="2744788"/>
            <a:ext cx="158750" cy="144462"/>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927" name="Line 197"/>
          <p:cNvSpPr>
            <a:spLocks noChangeShapeType="1"/>
          </p:cNvSpPr>
          <p:nvPr/>
        </p:nvSpPr>
        <p:spPr bwMode="auto">
          <a:xfrm flipH="1">
            <a:off x="3302000" y="3992563"/>
            <a:ext cx="157163" cy="239712"/>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928" name="Line 198"/>
          <p:cNvSpPr>
            <a:spLocks noChangeShapeType="1"/>
          </p:cNvSpPr>
          <p:nvPr/>
        </p:nvSpPr>
        <p:spPr bwMode="auto">
          <a:xfrm flipV="1">
            <a:off x="3565525" y="3608388"/>
            <a:ext cx="104775" cy="192087"/>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929" name="Line 199"/>
          <p:cNvSpPr>
            <a:spLocks noChangeShapeType="1"/>
          </p:cNvSpPr>
          <p:nvPr/>
        </p:nvSpPr>
        <p:spPr bwMode="auto">
          <a:xfrm flipH="1">
            <a:off x="3829050" y="3178175"/>
            <a:ext cx="211138" cy="192088"/>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4930" name="Line 200"/>
          <p:cNvSpPr>
            <a:spLocks noChangeShapeType="1"/>
          </p:cNvSpPr>
          <p:nvPr/>
        </p:nvSpPr>
        <p:spPr bwMode="auto">
          <a:xfrm flipV="1">
            <a:off x="4884738" y="2312988"/>
            <a:ext cx="209550" cy="144462"/>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072329" name="Rectangle 201"/>
          <p:cNvSpPr>
            <a:spLocks noChangeArrowheads="1"/>
          </p:cNvSpPr>
          <p:nvPr/>
        </p:nvSpPr>
        <p:spPr bwMode="auto">
          <a:xfrm>
            <a:off x="415925" y="1538288"/>
            <a:ext cx="512763" cy="333375"/>
          </a:xfrm>
          <a:prstGeom prst="rect">
            <a:avLst/>
          </a:prstGeom>
          <a:noFill/>
          <a:ln w="12700">
            <a:noFill/>
            <a:miter lim="800000"/>
            <a:headEnd/>
            <a:tailEnd/>
          </a:ln>
          <a:effectLst/>
        </p:spPr>
        <p:txBody>
          <a:bodyPr lIns="90488" tIns="44450" rIns="90488" bIns="44450">
            <a:spAutoFit/>
          </a:bodyPr>
          <a:lstStyle/>
          <a:p>
            <a:pPr>
              <a:defRPr/>
            </a:pPr>
            <a:r>
              <a:rPr lang="fr-FR" sz="1600" b="1">
                <a:effectLst>
                  <a:outerShdw blurRad="38100" dist="38100" dir="2700000" algn="tl">
                    <a:srgbClr val="000000"/>
                  </a:outerShdw>
                </a:effectLst>
                <a:latin typeface="Arial" charset="0"/>
              </a:rPr>
              <a:t>18</a:t>
            </a:r>
          </a:p>
        </p:txBody>
      </p:sp>
      <p:sp>
        <p:nvSpPr>
          <p:cNvPr id="1072330" name="Rectangle 202"/>
          <p:cNvSpPr>
            <a:spLocks noChangeArrowheads="1"/>
          </p:cNvSpPr>
          <p:nvPr/>
        </p:nvSpPr>
        <p:spPr bwMode="auto">
          <a:xfrm>
            <a:off x="601663" y="4216400"/>
            <a:ext cx="293687" cy="333375"/>
          </a:xfrm>
          <a:prstGeom prst="rect">
            <a:avLst/>
          </a:prstGeom>
          <a:noFill/>
          <a:ln w="12700">
            <a:noFill/>
            <a:miter lim="800000"/>
            <a:headEnd/>
            <a:tailEnd/>
          </a:ln>
          <a:effectLst/>
        </p:spPr>
        <p:txBody>
          <a:bodyPr wrap="none" lIns="90488" tIns="44450" rIns="90488" bIns="44450">
            <a:spAutoFit/>
          </a:bodyPr>
          <a:lstStyle/>
          <a:p>
            <a:pPr>
              <a:defRPr/>
            </a:pPr>
            <a:r>
              <a:rPr lang="fr-FR" sz="1600" b="1">
                <a:effectLst>
                  <a:outerShdw blurRad="38100" dist="38100" dir="2700000" algn="tl">
                    <a:srgbClr val="000000"/>
                  </a:outerShdw>
                </a:effectLst>
                <a:latin typeface="Arial" charset="0"/>
              </a:rPr>
              <a:t>4</a:t>
            </a:r>
          </a:p>
        </p:txBody>
      </p:sp>
      <p:sp>
        <p:nvSpPr>
          <p:cNvPr id="1072331" name="Rectangle 203"/>
          <p:cNvSpPr>
            <a:spLocks noChangeArrowheads="1"/>
          </p:cNvSpPr>
          <p:nvPr/>
        </p:nvSpPr>
        <p:spPr bwMode="auto">
          <a:xfrm>
            <a:off x="601663" y="3892550"/>
            <a:ext cx="293687" cy="333375"/>
          </a:xfrm>
          <a:prstGeom prst="rect">
            <a:avLst/>
          </a:prstGeom>
          <a:noFill/>
          <a:ln w="12700">
            <a:noFill/>
            <a:miter lim="800000"/>
            <a:headEnd/>
            <a:tailEnd/>
          </a:ln>
          <a:effectLst/>
        </p:spPr>
        <p:txBody>
          <a:bodyPr wrap="none" lIns="90488" tIns="44450" rIns="90488" bIns="44450">
            <a:spAutoFit/>
          </a:bodyPr>
          <a:lstStyle/>
          <a:p>
            <a:pPr>
              <a:defRPr/>
            </a:pPr>
            <a:r>
              <a:rPr lang="fr-FR" sz="1600" b="1">
                <a:effectLst>
                  <a:outerShdw blurRad="38100" dist="38100" dir="2700000" algn="tl">
                    <a:srgbClr val="000000"/>
                  </a:outerShdw>
                </a:effectLst>
                <a:latin typeface="Arial" charset="0"/>
              </a:rPr>
              <a:t>6</a:t>
            </a:r>
          </a:p>
        </p:txBody>
      </p:sp>
      <p:sp>
        <p:nvSpPr>
          <p:cNvPr id="1072332" name="Line 204"/>
          <p:cNvSpPr>
            <a:spLocks noChangeShapeType="1"/>
          </p:cNvSpPr>
          <p:nvPr/>
        </p:nvSpPr>
        <p:spPr bwMode="auto">
          <a:xfrm flipH="1">
            <a:off x="884238" y="5080000"/>
            <a:ext cx="60325" cy="0"/>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333" name="Line 205"/>
          <p:cNvSpPr>
            <a:spLocks noChangeShapeType="1"/>
          </p:cNvSpPr>
          <p:nvPr/>
        </p:nvSpPr>
        <p:spPr bwMode="auto">
          <a:xfrm flipH="1">
            <a:off x="771525" y="4756150"/>
            <a:ext cx="163513" cy="0"/>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334" name="Line 206"/>
          <p:cNvSpPr>
            <a:spLocks noChangeShapeType="1"/>
          </p:cNvSpPr>
          <p:nvPr/>
        </p:nvSpPr>
        <p:spPr bwMode="auto">
          <a:xfrm>
            <a:off x="931863" y="4497388"/>
            <a:ext cx="0" cy="0"/>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335" name="Line 207"/>
          <p:cNvSpPr>
            <a:spLocks noChangeShapeType="1"/>
          </p:cNvSpPr>
          <p:nvPr/>
        </p:nvSpPr>
        <p:spPr bwMode="auto">
          <a:xfrm flipH="1">
            <a:off x="771525" y="4378325"/>
            <a:ext cx="163513" cy="0"/>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336" name="Line 208"/>
          <p:cNvSpPr>
            <a:spLocks noChangeShapeType="1"/>
          </p:cNvSpPr>
          <p:nvPr/>
        </p:nvSpPr>
        <p:spPr bwMode="auto">
          <a:xfrm flipV="1">
            <a:off x="941388" y="1573213"/>
            <a:ext cx="0" cy="3479800"/>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337" name="Line 209"/>
          <p:cNvSpPr>
            <a:spLocks noChangeShapeType="1"/>
          </p:cNvSpPr>
          <p:nvPr/>
        </p:nvSpPr>
        <p:spPr bwMode="auto">
          <a:xfrm flipH="1">
            <a:off x="771525" y="4054475"/>
            <a:ext cx="163513" cy="0"/>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338" name="Line 210"/>
          <p:cNvSpPr>
            <a:spLocks noChangeShapeType="1"/>
          </p:cNvSpPr>
          <p:nvPr/>
        </p:nvSpPr>
        <p:spPr bwMode="auto">
          <a:xfrm flipH="1">
            <a:off x="771525" y="3676650"/>
            <a:ext cx="163513" cy="0"/>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339" name="Line 211"/>
          <p:cNvSpPr>
            <a:spLocks noChangeShapeType="1"/>
          </p:cNvSpPr>
          <p:nvPr/>
        </p:nvSpPr>
        <p:spPr bwMode="auto">
          <a:xfrm flipH="1">
            <a:off x="771525" y="3298825"/>
            <a:ext cx="163513" cy="0"/>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340" name="Line 212"/>
          <p:cNvSpPr>
            <a:spLocks noChangeShapeType="1"/>
          </p:cNvSpPr>
          <p:nvPr/>
        </p:nvSpPr>
        <p:spPr bwMode="auto">
          <a:xfrm flipH="1">
            <a:off x="771525" y="2922588"/>
            <a:ext cx="163513" cy="0"/>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341" name="Line 213"/>
          <p:cNvSpPr>
            <a:spLocks noChangeShapeType="1"/>
          </p:cNvSpPr>
          <p:nvPr/>
        </p:nvSpPr>
        <p:spPr bwMode="auto">
          <a:xfrm flipH="1">
            <a:off x="771525" y="1679575"/>
            <a:ext cx="163513" cy="0"/>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342" name="Line 214"/>
          <p:cNvSpPr>
            <a:spLocks noChangeShapeType="1"/>
          </p:cNvSpPr>
          <p:nvPr/>
        </p:nvSpPr>
        <p:spPr bwMode="auto">
          <a:xfrm flipH="1">
            <a:off x="771525" y="2111375"/>
            <a:ext cx="163513" cy="0"/>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2343" name="Line 215"/>
          <p:cNvSpPr>
            <a:spLocks noChangeShapeType="1"/>
          </p:cNvSpPr>
          <p:nvPr/>
        </p:nvSpPr>
        <p:spPr bwMode="auto">
          <a:xfrm flipH="1">
            <a:off x="771525" y="2489200"/>
            <a:ext cx="163513" cy="0"/>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grpSp>
        <p:nvGrpSpPr>
          <p:cNvPr id="3" name="Group 216"/>
          <p:cNvGrpSpPr>
            <a:grpSpLocks/>
          </p:cNvGrpSpPr>
          <p:nvPr/>
        </p:nvGrpSpPr>
        <p:grpSpPr bwMode="auto">
          <a:xfrm>
            <a:off x="1065213" y="4130675"/>
            <a:ext cx="2243137" cy="2039938"/>
            <a:chOff x="671" y="2602"/>
            <a:chExt cx="1413" cy="1285"/>
          </a:xfrm>
        </p:grpSpPr>
        <p:sp>
          <p:nvSpPr>
            <p:cNvPr id="74956" name="Rectangle 217"/>
            <p:cNvSpPr>
              <a:spLocks noChangeArrowheads="1"/>
            </p:cNvSpPr>
            <p:nvPr/>
          </p:nvSpPr>
          <p:spPr bwMode="auto">
            <a:xfrm>
              <a:off x="671" y="2602"/>
              <a:ext cx="544" cy="54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957" name="Text Box 218"/>
            <p:cNvSpPr txBox="1">
              <a:spLocks noChangeArrowheads="1"/>
            </p:cNvSpPr>
            <p:nvPr/>
          </p:nvSpPr>
          <p:spPr bwMode="auto">
            <a:xfrm>
              <a:off x="703" y="3475"/>
              <a:ext cx="1381" cy="412"/>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800" b="1">
                  <a:solidFill>
                    <a:srgbClr val="FF3399"/>
                  </a:solidFill>
                  <a:latin typeface="Arial Narrow" panose="020B0606020202030204" pitchFamily="34" charset="0"/>
                </a:rPr>
                <a:t>Recruitment phase </a:t>
              </a:r>
              <a:r>
                <a:rPr lang="fr-FR" altLang="tr-TR" sz="1800">
                  <a:solidFill>
                    <a:srgbClr val="FF3399"/>
                  </a:solidFill>
                  <a:latin typeface="Arial Narrow" panose="020B0606020202030204" pitchFamily="34" charset="0"/>
                </a:rPr>
                <a:t>:</a:t>
              </a:r>
              <a:r>
                <a:rPr lang="fr-FR" altLang="tr-TR" sz="1800">
                  <a:latin typeface="Arial Narrow" panose="020B0606020202030204" pitchFamily="34" charset="0"/>
                </a:rPr>
                <a:t> </a:t>
              </a:r>
            </a:p>
            <a:p>
              <a:pPr eaLnBrk="1" hangingPunct="1"/>
              <a:r>
                <a:rPr lang="fr-FR" altLang="tr-TR" sz="1800">
                  <a:latin typeface="Arial Narrow" panose="020B0606020202030204" pitchFamily="34" charset="0"/>
                </a:rPr>
                <a:t>prepuberty, postpartum </a:t>
              </a:r>
            </a:p>
          </p:txBody>
        </p:sp>
        <p:sp>
          <p:nvSpPr>
            <p:cNvPr id="74958" name="Line 219"/>
            <p:cNvSpPr>
              <a:spLocks noChangeShapeType="1"/>
            </p:cNvSpPr>
            <p:nvPr/>
          </p:nvSpPr>
          <p:spPr bwMode="auto">
            <a:xfrm>
              <a:off x="807" y="3146"/>
              <a:ext cx="0" cy="363"/>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grpSp>
        <p:nvGrpSpPr>
          <p:cNvPr id="4" name="Group 220"/>
          <p:cNvGrpSpPr>
            <a:grpSpLocks/>
          </p:cNvGrpSpPr>
          <p:nvPr/>
        </p:nvGrpSpPr>
        <p:grpSpPr bwMode="auto">
          <a:xfrm>
            <a:off x="631825" y="385763"/>
            <a:ext cx="2903538" cy="3671887"/>
            <a:chOff x="398" y="243"/>
            <a:chExt cx="1829" cy="2313"/>
          </a:xfrm>
        </p:grpSpPr>
        <p:sp>
          <p:nvSpPr>
            <p:cNvPr id="74953" name="Rectangle 221"/>
            <p:cNvSpPr>
              <a:spLocks noChangeArrowheads="1"/>
            </p:cNvSpPr>
            <p:nvPr/>
          </p:nvSpPr>
          <p:spPr bwMode="auto">
            <a:xfrm>
              <a:off x="807" y="1967"/>
              <a:ext cx="816" cy="589"/>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954" name="Text Box 222"/>
            <p:cNvSpPr txBox="1">
              <a:spLocks noChangeArrowheads="1"/>
            </p:cNvSpPr>
            <p:nvPr/>
          </p:nvSpPr>
          <p:spPr bwMode="auto">
            <a:xfrm>
              <a:off x="398" y="243"/>
              <a:ext cx="1829" cy="412"/>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800" b="1">
                  <a:solidFill>
                    <a:srgbClr val="FF3399"/>
                  </a:solidFill>
                  <a:latin typeface="Arial Narrow" panose="020B0606020202030204" pitchFamily="34" charset="0"/>
                </a:rPr>
                <a:t>Growth phase</a:t>
              </a:r>
              <a:r>
                <a:rPr lang="fr-FR" altLang="tr-TR" sz="1800">
                  <a:solidFill>
                    <a:srgbClr val="FF3399"/>
                  </a:solidFill>
                  <a:latin typeface="Arial Narrow" panose="020B0606020202030204" pitchFamily="34" charset="0"/>
                </a:rPr>
                <a:t> :</a:t>
              </a:r>
              <a:r>
                <a:rPr lang="fr-FR" altLang="tr-TR" sz="1800">
                  <a:latin typeface="Arial Narrow" panose="020B0606020202030204" pitchFamily="34" charset="0"/>
                </a:rPr>
                <a:t> </a:t>
              </a:r>
            </a:p>
            <a:p>
              <a:pPr eaLnBrk="1" hangingPunct="1"/>
              <a:r>
                <a:rPr lang="fr-FR" altLang="tr-TR" sz="1800">
                  <a:latin typeface="Arial Narrow" panose="020B0606020202030204" pitchFamily="34" charset="0"/>
                </a:rPr>
                <a:t>puberty, pregnancy, postpartum </a:t>
              </a:r>
            </a:p>
          </p:txBody>
        </p:sp>
        <p:sp>
          <p:nvSpPr>
            <p:cNvPr id="74955" name="Line 223"/>
            <p:cNvSpPr>
              <a:spLocks noChangeShapeType="1"/>
            </p:cNvSpPr>
            <p:nvPr/>
          </p:nvSpPr>
          <p:spPr bwMode="auto">
            <a:xfrm flipV="1">
              <a:off x="897" y="697"/>
              <a:ext cx="0" cy="127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grpSp>
        <p:nvGrpSpPr>
          <p:cNvPr id="5" name="Group 224"/>
          <p:cNvGrpSpPr>
            <a:grpSpLocks/>
          </p:cNvGrpSpPr>
          <p:nvPr/>
        </p:nvGrpSpPr>
        <p:grpSpPr bwMode="auto">
          <a:xfrm>
            <a:off x="1641475" y="241300"/>
            <a:ext cx="4511675" cy="2808288"/>
            <a:chOff x="1034" y="152"/>
            <a:chExt cx="2842" cy="1769"/>
          </a:xfrm>
        </p:grpSpPr>
        <p:sp>
          <p:nvSpPr>
            <p:cNvPr id="74950" name="Rectangle 225"/>
            <p:cNvSpPr>
              <a:spLocks noChangeArrowheads="1"/>
            </p:cNvSpPr>
            <p:nvPr/>
          </p:nvSpPr>
          <p:spPr bwMode="auto">
            <a:xfrm>
              <a:off x="1034" y="1105"/>
              <a:ext cx="2585" cy="816"/>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4951" name="Text Box 226"/>
            <p:cNvSpPr txBox="1">
              <a:spLocks noChangeArrowheads="1"/>
            </p:cNvSpPr>
            <p:nvPr/>
          </p:nvSpPr>
          <p:spPr bwMode="auto">
            <a:xfrm>
              <a:off x="2621" y="152"/>
              <a:ext cx="1255" cy="758"/>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800" b="1">
                  <a:solidFill>
                    <a:srgbClr val="FF3399"/>
                  </a:solidFill>
                  <a:latin typeface="Arial Narrow" panose="020B0606020202030204" pitchFamily="34" charset="0"/>
                </a:rPr>
                <a:t>Preovulatory phase</a:t>
              </a:r>
              <a:r>
                <a:rPr lang="fr-FR" altLang="tr-TR" sz="1800" b="1">
                  <a:latin typeface="Arial Narrow" panose="020B0606020202030204" pitchFamily="34" charset="0"/>
                </a:rPr>
                <a:t> </a:t>
              </a:r>
            </a:p>
            <a:p>
              <a:pPr eaLnBrk="1" hangingPunct="1"/>
              <a:r>
                <a:rPr lang="fr-FR" altLang="tr-TR" sz="1800">
                  <a:latin typeface="Arial Narrow" panose="020B0606020202030204" pitchFamily="34" charset="0"/>
                </a:rPr>
                <a:t>Post-partum</a:t>
              </a:r>
            </a:p>
            <a:p>
              <a:pPr eaLnBrk="1" hangingPunct="1"/>
              <a:r>
                <a:rPr lang="fr-FR" altLang="tr-TR" sz="1800">
                  <a:latin typeface="Arial Narrow" panose="020B0606020202030204" pitchFamily="34" charset="0"/>
                </a:rPr>
                <a:t>Reproduction period</a:t>
              </a:r>
            </a:p>
            <a:p>
              <a:pPr eaLnBrk="1" hangingPunct="1"/>
              <a:r>
                <a:rPr lang="fr-FR" altLang="tr-TR" sz="1800">
                  <a:latin typeface="Arial Narrow" panose="020B0606020202030204" pitchFamily="34" charset="0"/>
                </a:rPr>
                <a:t>Puberty</a:t>
              </a:r>
            </a:p>
          </p:txBody>
        </p:sp>
        <p:sp>
          <p:nvSpPr>
            <p:cNvPr id="74952" name="Line 227"/>
            <p:cNvSpPr>
              <a:spLocks noChangeShapeType="1"/>
            </p:cNvSpPr>
            <p:nvPr/>
          </p:nvSpPr>
          <p:spPr bwMode="auto">
            <a:xfrm flipV="1">
              <a:off x="3029" y="878"/>
              <a:ext cx="0" cy="227"/>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sp>
        <p:nvSpPr>
          <p:cNvPr id="74949" name="Text Box 228"/>
          <p:cNvSpPr txBox="1">
            <a:spLocks noChangeArrowheads="1"/>
          </p:cNvSpPr>
          <p:nvPr/>
        </p:nvSpPr>
        <p:spPr bwMode="auto">
          <a:xfrm>
            <a:off x="6588125" y="188913"/>
            <a:ext cx="2378075" cy="1196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fr-FR" altLang="tr-TR">
                <a:latin typeface="Arial Narrow" panose="020B0606020202030204" pitchFamily="34" charset="0"/>
              </a:rPr>
              <a:t>Reproduction </a:t>
            </a:r>
          </a:p>
          <a:p>
            <a:pPr algn="ctr" eaLnBrk="1" hangingPunct="1"/>
            <a:r>
              <a:rPr lang="fr-FR" altLang="tr-TR">
                <a:latin typeface="Arial Narrow" panose="020B0606020202030204" pitchFamily="34" charset="0"/>
              </a:rPr>
              <a:t>periods and </a:t>
            </a:r>
          </a:p>
          <a:p>
            <a:pPr algn="ctr" eaLnBrk="1" hangingPunct="1"/>
            <a:r>
              <a:rPr lang="fr-FR" altLang="tr-TR">
                <a:latin typeface="Arial Narrow" panose="020B0606020202030204" pitchFamily="34" charset="0"/>
              </a:rPr>
              <a:t>anovulation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Espace réservé du pied de page 1"/>
          <p:cNvSpPr>
            <a:spLocks noGrp="1"/>
          </p:cNvSpPr>
          <p:nvPr>
            <p:ph type="ftr" sz="quarter" idx="10"/>
          </p:nvPr>
        </p:nvSpPr>
        <p:spPr/>
        <p:txBody>
          <a:bodyPr/>
          <a:lstStyle/>
          <a:p>
            <a:pPr>
              <a:defRPr/>
            </a:pPr>
            <a:r>
              <a:rPr lang="fr-BE"/>
              <a:t> Prof. Ch. Hanzen- Waiting period reproduction pathologies </a:t>
            </a:r>
            <a:endParaRPr lang="fr-FR"/>
          </a:p>
        </p:txBody>
      </p:sp>
      <p:sp>
        <p:nvSpPr>
          <p:cNvPr id="156" name="Espace réservé du numéro de diapositive 2"/>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60D49CE-88FC-40B1-AB7D-D79A5B6810A4}" type="slidenum">
              <a:rPr lang="fr-FR" altLang="tr-TR" sz="1400">
                <a:solidFill>
                  <a:srgbClr val="A50021"/>
                </a:solidFill>
                <a:latin typeface="Arial Narrow" panose="020B0606020202030204" pitchFamily="34" charset="0"/>
              </a:rPr>
              <a:pPr/>
              <a:t>67</a:t>
            </a:fld>
            <a:endParaRPr lang="fr-FR" altLang="tr-TR" sz="1400">
              <a:solidFill>
                <a:srgbClr val="A50021"/>
              </a:solidFill>
              <a:latin typeface="Arial Narrow" panose="020B0606020202030204" pitchFamily="34" charset="0"/>
            </a:endParaRPr>
          </a:p>
        </p:txBody>
      </p:sp>
      <p:grpSp>
        <p:nvGrpSpPr>
          <p:cNvPr id="75780" name="Group 2"/>
          <p:cNvGrpSpPr>
            <a:grpSpLocks/>
          </p:cNvGrpSpPr>
          <p:nvPr/>
        </p:nvGrpSpPr>
        <p:grpSpPr bwMode="auto">
          <a:xfrm>
            <a:off x="1041400" y="5888038"/>
            <a:ext cx="5584825" cy="301625"/>
            <a:chOff x="1285" y="4013"/>
            <a:chExt cx="4500" cy="241"/>
          </a:xfrm>
        </p:grpSpPr>
        <p:sp>
          <p:nvSpPr>
            <p:cNvPr id="1074179" name="Rectangle 3"/>
            <p:cNvSpPr>
              <a:spLocks noChangeArrowheads="1"/>
            </p:cNvSpPr>
            <p:nvPr/>
          </p:nvSpPr>
          <p:spPr bwMode="auto">
            <a:xfrm>
              <a:off x="1285" y="4013"/>
              <a:ext cx="225" cy="241"/>
            </a:xfrm>
            <a:prstGeom prst="rect">
              <a:avLst/>
            </a:prstGeom>
            <a:noFill/>
            <a:ln w="12700">
              <a:noFill/>
              <a:miter lim="800000"/>
              <a:headEnd/>
              <a:tailEnd/>
            </a:ln>
            <a:effectLst/>
          </p:spPr>
          <p:txBody>
            <a:bodyPr wrap="none" lIns="90488" tIns="44450" rIns="90488" bIns="44450">
              <a:spAutoFit/>
            </a:bodyPr>
            <a:lstStyle/>
            <a:p>
              <a:pPr>
                <a:defRPr/>
              </a:pPr>
              <a:r>
                <a:rPr lang="fr-FR" sz="1400">
                  <a:effectLst>
                    <a:outerShdw blurRad="38100" dist="38100" dir="2700000" algn="tl">
                      <a:srgbClr val="000000"/>
                    </a:outerShdw>
                  </a:effectLst>
                  <a:latin typeface="Arial" charset="0"/>
                </a:rPr>
                <a:t>1</a:t>
              </a:r>
            </a:p>
          </p:txBody>
        </p:sp>
        <p:sp>
          <p:nvSpPr>
            <p:cNvPr id="1074180" name="Rectangle 4"/>
            <p:cNvSpPr>
              <a:spLocks noChangeArrowheads="1"/>
            </p:cNvSpPr>
            <p:nvPr/>
          </p:nvSpPr>
          <p:spPr bwMode="auto">
            <a:xfrm>
              <a:off x="1486" y="4013"/>
              <a:ext cx="225" cy="241"/>
            </a:xfrm>
            <a:prstGeom prst="rect">
              <a:avLst/>
            </a:prstGeom>
            <a:noFill/>
            <a:ln w="12700">
              <a:noFill/>
              <a:miter lim="800000"/>
              <a:headEnd/>
              <a:tailEnd/>
            </a:ln>
            <a:effectLst/>
          </p:spPr>
          <p:txBody>
            <a:bodyPr wrap="none" lIns="90488" tIns="44450" rIns="90488" bIns="44450">
              <a:spAutoFit/>
            </a:bodyPr>
            <a:lstStyle/>
            <a:p>
              <a:pPr>
                <a:defRPr/>
              </a:pPr>
              <a:r>
                <a:rPr lang="fr-FR" sz="1400">
                  <a:effectLst>
                    <a:outerShdw blurRad="38100" dist="38100" dir="2700000" algn="tl">
                      <a:srgbClr val="000000"/>
                    </a:outerShdw>
                  </a:effectLst>
                  <a:latin typeface="Arial" charset="0"/>
                </a:rPr>
                <a:t>2</a:t>
              </a:r>
            </a:p>
          </p:txBody>
        </p:sp>
        <p:sp>
          <p:nvSpPr>
            <p:cNvPr id="1074181" name="Rectangle 5"/>
            <p:cNvSpPr>
              <a:spLocks noChangeArrowheads="1"/>
            </p:cNvSpPr>
            <p:nvPr/>
          </p:nvSpPr>
          <p:spPr bwMode="auto">
            <a:xfrm>
              <a:off x="1687" y="4013"/>
              <a:ext cx="225" cy="241"/>
            </a:xfrm>
            <a:prstGeom prst="rect">
              <a:avLst/>
            </a:prstGeom>
            <a:noFill/>
            <a:ln w="12700">
              <a:noFill/>
              <a:miter lim="800000"/>
              <a:headEnd/>
              <a:tailEnd/>
            </a:ln>
            <a:effectLst/>
          </p:spPr>
          <p:txBody>
            <a:bodyPr wrap="none" lIns="90488" tIns="44450" rIns="90488" bIns="44450">
              <a:spAutoFit/>
            </a:bodyPr>
            <a:lstStyle/>
            <a:p>
              <a:pPr>
                <a:defRPr/>
              </a:pPr>
              <a:r>
                <a:rPr lang="fr-FR" sz="1400">
                  <a:effectLst>
                    <a:outerShdw blurRad="38100" dist="38100" dir="2700000" algn="tl">
                      <a:srgbClr val="000000"/>
                    </a:outerShdw>
                  </a:effectLst>
                  <a:latin typeface="Arial" charset="0"/>
                </a:rPr>
                <a:t>3</a:t>
              </a:r>
            </a:p>
          </p:txBody>
        </p:sp>
        <p:sp>
          <p:nvSpPr>
            <p:cNvPr id="1074182" name="Rectangle 6"/>
            <p:cNvSpPr>
              <a:spLocks noChangeArrowheads="1"/>
            </p:cNvSpPr>
            <p:nvPr/>
          </p:nvSpPr>
          <p:spPr bwMode="auto">
            <a:xfrm>
              <a:off x="1887" y="4013"/>
              <a:ext cx="225" cy="241"/>
            </a:xfrm>
            <a:prstGeom prst="rect">
              <a:avLst/>
            </a:prstGeom>
            <a:noFill/>
            <a:ln w="12700">
              <a:noFill/>
              <a:miter lim="800000"/>
              <a:headEnd/>
              <a:tailEnd/>
            </a:ln>
            <a:effectLst/>
          </p:spPr>
          <p:txBody>
            <a:bodyPr wrap="none" lIns="90488" tIns="44450" rIns="90488" bIns="44450">
              <a:spAutoFit/>
            </a:bodyPr>
            <a:lstStyle/>
            <a:p>
              <a:pPr>
                <a:defRPr/>
              </a:pPr>
              <a:r>
                <a:rPr lang="fr-FR" sz="1400">
                  <a:effectLst>
                    <a:outerShdw blurRad="38100" dist="38100" dir="2700000" algn="tl">
                      <a:srgbClr val="000000"/>
                    </a:outerShdw>
                  </a:effectLst>
                  <a:latin typeface="Arial" charset="0"/>
                </a:rPr>
                <a:t>4</a:t>
              </a:r>
            </a:p>
          </p:txBody>
        </p:sp>
        <p:sp>
          <p:nvSpPr>
            <p:cNvPr id="1074183" name="Rectangle 7"/>
            <p:cNvSpPr>
              <a:spLocks noChangeArrowheads="1"/>
            </p:cNvSpPr>
            <p:nvPr/>
          </p:nvSpPr>
          <p:spPr bwMode="auto">
            <a:xfrm>
              <a:off x="2090" y="4013"/>
              <a:ext cx="225" cy="241"/>
            </a:xfrm>
            <a:prstGeom prst="rect">
              <a:avLst/>
            </a:prstGeom>
            <a:noFill/>
            <a:ln w="12700">
              <a:noFill/>
              <a:miter lim="800000"/>
              <a:headEnd/>
              <a:tailEnd/>
            </a:ln>
            <a:effectLst/>
          </p:spPr>
          <p:txBody>
            <a:bodyPr wrap="none" lIns="90488" tIns="44450" rIns="90488" bIns="44450">
              <a:spAutoFit/>
            </a:bodyPr>
            <a:lstStyle/>
            <a:p>
              <a:pPr>
                <a:defRPr/>
              </a:pPr>
              <a:r>
                <a:rPr lang="fr-FR" sz="1400">
                  <a:effectLst>
                    <a:outerShdw blurRad="38100" dist="38100" dir="2700000" algn="tl">
                      <a:srgbClr val="000000"/>
                    </a:outerShdw>
                  </a:effectLst>
                  <a:latin typeface="Arial" charset="0"/>
                </a:rPr>
                <a:t>5</a:t>
              </a:r>
            </a:p>
          </p:txBody>
        </p:sp>
        <p:sp>
          <p:nvSpPr>
            <p:cNvPr id="1074184" name="Rectangle 8"/>
            <p:cNvSpPr>
              <a:spLocks noChangeArrowheads="1"/>
            </p:cNvSpPr>
            <p:nvPr/>
          </p:nvSpPr>
          <p:spPr bwMode="auto">
            <a:xfrm>
              <a:off x="2289" y="4013"/>
              <a:ext cx="225" cy="241"/>
            </a:xfrm>
            <a:prstGeom prst="rect">
              <a:avLst/>
            </a:prstGeom>
            <a:noFill/>
            <a:ln w="12700">
              <a:noFill/>
              <a:miter lim="800000"/>
              <a:headEnd/>
              <a:tailEnd/>
            </a:ln>
            <a:effectLst/>
          </p:spPr>
          <p:txBody>
            <a:bodyPr wrap="none" lIns="90488" tIns="44450" rIns="90488" bIns="44450">
              <a:spAutoFit/>
            </a:bodyPr>
            <a:lstStyle/>
            <a:p>
              <a:pPr>
                <a:defRPr/>
              </a:pPr>
              <a:r>
                <a:rPr lang="fr-FR" sz="1400">
                  <a:effectLst>
                    <a:outerShdw blurRad="38100" dist="38100" dir="2700000" algn="tl">
                      <a:srgbClr val="000000"/>
                    </a:outerShdw>
                  </a:effectLst>
                  <a:latin typeface="Arial" charset="0"/>
                </a:rPr>
                <a:t>6</a:t>
              </a:r>
            </a:p>
          </p:txBody>
        </p:sp>
        <p:sp>
          <p:nvSpPr>
            <p:cNvPr id="1074185" name="Rectangle 9"/>
            <p:cNvSpPr>
              <a:spLocks noChangeArrowheads="1"/>
            </p:cNvSpPr>
            <p:nvPr/>
          </p:nvSpPr>
          <p:spPr bwMode="auto">
            <a:xfrm>
              <a:off x="2493" y="4013"/>
              <a:ext cx="225" cy="241"/>
            </a:xfrm>
            <a:prstGeom prst="rect">
              <a:avLst/>
            </a:prstGeom>
            <a:noFill/>
            <a:ln w="12700">
              <a:noFill/>
              <a:miter lim="800000"/>
              <a:headEnd/>
              <a:tailEnd/>
            </a:ln>
            <a:effectLst/>
          </p:spPr>
          <p:txBody>
            <a:bodyPr wrap="none" lIns="90488" tIns="44450" rIns="90488" bIns="44450">
              <a:spAutoFit/>
            </a:bodyPr>
            <a:lstStyle/>
            <a:p>
              <a:pPr>
                <a:defRPr/>
              </a:pPr>
              <a:r>
                <a:rPr lang="fr-FR" sz="1400">
                  <a:effectLst>
                    <a:outerShdw blurRad="38100" dist="38100" dir="2700000" algn="tl">
                      <a:srgbClr val="000000"/>
                    </a:outerShdw>
                  </a:effectLst>
                  <a:latin typeface="Arial" charset="0"/>
                </a:rPr>
                <a:t>7</a:t>
              </a:r>
            </a:p>
          </p:txBody>
        </p:sp>
        <p:sp>
          <p:nvSpPr>
            <p:cNvPr id="1074186" name="Rectangle 10"/>
            <p:cNvSpPr>
              <a:spLocks noChangeArrowheads="1"/>
            </p:cNvSpPr>
            <p:nvPr/>
          </p:nvSpPr>
          <p:spPr bwMode="auto">
            <a:xfrm>
              <a:off x="2691" y="4013"/>
              <a:ext cx="225" cy="241"/>
            </a:xfrm>
            <a:prstGeom prst="rect">
              <a:avLst/>
            </a:prstGeom>
            <a:noFill/>
            <a:ln w="12700">
              <a:noFill/>
              <a:miter lim="800000"/>
              <a:headEnd/>
              <a:tailEnd/>
            </a:ln>
            <a:effectLst/>
          </p:spPr>
          <p:txBody>
            <a:bodyPr wrap="none" lIns="90488" tIns="44450" rIns="90488" bIns="44450">
              <a:spAutoFit/>
            </a:bodyPr>
            <a:lstStyle/>
            <a:p>
              <a:pPr>
                <a:defRPr/>
              </a:pPr>
              <a:r>
                <a:rPr lang="fr-FR" sz="1400">
                  <a:effectLst>
                    <a:outerShdw blurRad="38100" dist="38100" dir="2700000" algn="tl">
                      <a:srgbClr val="000000"/>
                    </a:outerShdw>
                  </a:effectLst>
                  <a:latin typeface="Arial" charset="0"/>
                </a:rPr>
                <a:t>8</a:t>
              </a:r>
            </a:p>
          </p:txBody>
        </p:sp>
        <p:sp>
          <p:nvSpPr>
            <p:cNvPr id="1074187" name="Rectangle 11"/>
            <p:cNvSpPr>
              <a:spLocks noChangeArrowheads="1"/>
            </p:cNvSpPr>
            <p:nvPr/>
          </p:nvSpPr>
          <p:spPr bwMode="auto">
            <a:xfrm>
              <a:off x="2895" y="4013"/>
              <a:ext cx="225" cy="241"/>
            </a:xfrm>
            <a:prstGeom prst="rect">
              <a:avLst/>
            </a:prstGeom>
            <a:noFill/>
            <a:ln w="12700">
              <a:noFill/>
              <a:miter lim="800000"/>
              <a:headEnd/>
              <a:tailEnd/>
            </a:ln>
            <a:effectLst/>
          </p:spPr>
          <p:txBody>
            <a:bodyPr wrap="none" lIns="90488" tIns="44450" rIns="90488" bIns="44450">
              <a:spAutoFit/>
            </a:bodyPr>
            <a:lstStyle/>
            <a:p>
              <a:pPr>
                <a:defRPr/>
              </a:pPr>
              <a:r>
                <a:rPr lang="fr-FR" sz="1400">
                  <a:effectLst>
                    <a:outerShdw blurRad="38100" dist="38100" dir="2700000" algn="tl">
                      <a:srgbClr val="000000"/>
                    </a:outerShdw>
                  </a:effectLst>
                  <a:latin typeface="Arial" charset="0"/>
                </a:rPr>
                <a:t>9</a:t>
              </a:r>
            </a:p>
          </p:txBody>
        </p:sp>
        <p:sp>
          <p:nvSpPr>
            <p:cNvPr id="1074188" name="Rectangle 12"/>
            <p:cNvSpPr>
              <a:spLocks noChangeArrowheads="1"/>
            </p:cNvSpPr>
            <p:nvPr/>
          </p:nvSpPr>
          <p:spPr bwMode="auto">
            <a:xfrm>
              <a:off x="3066" y="4013"/>
              <a:ext cx="304" cy="241"/>
            </a:xfrm>
            <a:prstGeom prst="rect">
              <a:avLst/>
            </a:prstGeom>
            <a:noFill/>
            <a:ln w="12700">
              <a:noFill/>
              <a:miter lim="800000"/>
              <a:headEnd/>
              <a:tailEnd/>
            </a:ln>
            <a:effectLst/>
          </p:spPr>
          <p:txBody>
            <a:bodyPr wrap="none" lIns="90488" tIns="44450" rIns="90488" bIns="44450">
              <a:spAutoFit/>
            </a:bodyPr>
            <a:lstStyle/>
            <a:p>
              <a:pPr>
                <a:defRPr/>
              </a:pPr>
              <a:r>
                <a:rPr lang="fr-FR" sz="1400">
                  <a:effectLst>
                    <a:outerShdw blurRad="38100" dist="38100" dir="2700000" algn="tl">
                      <a:srgbClr val="000000"/>
                    </a:outerShdw>
                  </a:effectLst>
                  <a:latin typeface="Arial" charset="0"/>
                </a:rPr>
                <a:t>10</a:t>
              </a:r>
            </a:p>
          </p:txBody>
        </p:sp>
        <p:sp>
          <p:nvSpPr>
            <p:cNvPr id="1074189" name="Rectangle 13"/>
            <p:cNvSpPr>
              <a:spLocks noChangeArrowheads="1"/>
            </p:cNvSpPr>
            <p:nvPr/>
          </p:nvSpPr>
          <p:spPr bwMode="auto">
            <a:xfrm>
              <a:off x="3266" y="4013"/>
              <a:ext cx="303" cy="241"/>
            </a:xfrm>
            <a:prstGeom prst="rect">
              <a:avLst/>
            </a:prstGeom>
            <a:noFill/>
            <a:ln w="12700">
              <a:noFill/>
              <a:miter lim="800000"/>
              <a:headEnd/>
              <a:tailEnd/>
            </a:ln>
            <a:effectLst/>
          </p:spPr>
          <p:txBody>
            <a:bodyPr wrap="none" lIns="90488" tIns="44450" rIns="90488" bIns="44450">
              <a:spAutoFit/>
            </a:bodyPr>
            <a:lstStyle/>
            <a:p>
              <a:pPr>
                <a:defRPr/>
              </a:pPr>
              <a:r>
                <a:rPr lang="fr-FR" sz="1400">
                  <a:effectLst>
                    <a:outerShdw blurRad="38100" dist="38100" dir="2700000" algn="tl">
                      <a:srgbClr val="000000"/>
                    </a:outerShdw>
                  </a:effectLst>
                  <a:latin typeface="Arial" charset="0"/>
                </a:rPr>
                <a:t>11</a:t>
              </a:r>
            </a:p>
          </p:txBody>
        </p:sp>
        <p:sp>
          <p:nvSpPr>
            <p:cNvPr id="1074190" name="Rectangle 14"/>
            <p:cNvSpPr>
              <a:spLocks noChangeArrowheads="1"/>
            </p:cNvSpPr>
            <p:nvPr/>
          </p:nvSpPr>
          <p:spPr bwMode="auto">
            <a:xfrm>
              <a:off x="3468" y="4013"/>
              <a:ext cx="303" cy="241"/>
            </a:xfrm>
            <a:prstGeom prst="rect">
              <a:avLst/>
            </a:prstGeom>
            <a:noFill/>
            <a:ln w="12700">
              <a:noFill/>
              <a:miter lim="800000"/>
              <a:headEnd/>
              <a:tailEnd/>
            </a:ln>
            <a:effectLst/>
          </p:spPr>
          <p:txBody>
            <a:bodyPr wrap="none" lIns="90488" tIns="44450" rIns="90488" bIns="44450">
              <a:spAutoFit/>
            </a:bodyPr>
            <a:lstStyle/>
            <a:p>
              <a:pPr>
                <a:defRPr/>
              </a:pPr>
              <a:r>
                <a:rPr lang="fr-FR" sz="1400">
                  <a:effectLst>
                    <a:outerShdw blurRad="38100" dist="38100" dir="2700000" algn="tl">
                      <a:srgbClr val="000000"/>
                    </a:outerShdw>
                  </a:effectLst>
                  <a:latin typeface="Arial" charset="0"/>
                </a:rPr>
                <a:t>12</a:t>
              </a:r>
            </a:p>
          </p:txBody>
        </p:sp>
        <p:sp>
          <p:nvSpPr>
            <p:cNvPr id="1074191" name="Rectangle 15"/>
            <p:cNvSpPr>
              <a:spLocks noChangeArrowheads="1"/>
            </p:cNvSpPr>
            <p:nvPr/>
          </p:nvSpPr>
          <p:spPr bwMode="auto">
            <a:xfrm>
              <a:off x="3669" y="4013"/>
              <a:ext cx="303" cy="241"/>
            </a:xfrm>
            <a:prstGeom prst="rect">
              <a:avLst/>
            </a:prstGeom>
            <a:noFill/>
            <a:ln w="12700">
              <a:noFill/>
              <a:miter lim="800000"/>
              <a:headEnd/>
              <a:tailEnd/>
            </a:ln>
            <a:effectLst/>
          </p:spPr>
          <p:txBody>
            <a:bodyPr wrap="none" lIns="90488" tIns="44450" rIns="90488" bIns="44450">
              <a:spAutoFit/>
            </a:bodyPr>
            <a:lstStyle/>
            <a:p>
              <a:pPr>
                <a:defRPr/>
              </a:pPr>
              <a:r>
                <a:rPr lang="fr-FR" sz="1400">
                  <a:effectLst>
                    <a:outerShdw blurRad="38100" dist="38100" dir="2700000" algn="tl">
                      <a:srgbClr val="000000"/>
                    </a:outerShdw>
                  </a:effectLst>
                  <a:latin typeface="Arial" charset="0"/>
                </a:rPr>
                <a:t>13</a:t>
              </a:r>
            </a:p>
          </p:txBody>
        </p:sp>
        <p:sp>
          <p:nvSpPr>
            <p:cNvPr id="1074192" name="Rectangle 16"/>
            <p:cNvSpPr>
              <a:spLocks noChangeArrowheads="1"/>
            </p:cNvSpPr>
            <p:nvPr/>
          </p:nvSpPr>
          <p:spPr bwMode="auto">
            <a:xfrm>
              <a:off x="3871" y="4013"/>
              <a:ext cx="303" cy="241"/>
            </a:xfrm>
            <a:prstGeom prst="rect">
              <a:avLst/>
            </a:prstGeom>
            <a:noFill/>
            <a:ln w="12700">
              <a:noFill/>
              <a:miter lim="800000"/>
              <a:headEnd/>
              <a:tailEnd/>
            </a:ln>
            <a:effectLst/>
          </p:spPr>
          <p:txBody>
            <a:bodyPr wrap="none" lIns="90488" tIns="44450" rIns="90488" bIns="44450">
              <a:spAutoFit/>
            </a:bodyPr>
            <a:lstStyle/>
            <a:p>
              <a:pPr>
                <a:defRPr/>
              </a:pPr>
              <a:r>
                <a:rPr lang="fr-FR" sz="1400">
                  <a:effectLst>
                    <a:outerShdw blurRad="38100" dist="38100" dir="2700000" algn="tl">
                      <a:srgbClr val="000000"/>
                    </a:outerShdw>
                  </a:effectLst>
                  <a:latin typeface="Arial" charset="0"/>
                </a:rPr>
                <a:t>14</a:t>
              </a:r>
            </a:p>
          </p:txBody>
        </p:sp>
        <p:sp>
          <p:nvSpPr>
            <p:cNvPr id="1074193" name="Rectangle 17"/>
            <p:cNvSpPr>
              <a:spLocks noChangeArrowheads="1"/>
            </p:cNvSpPr>
            <p:nvPr/>
          </p:nvSpPr>
          <p:spPr bwMode="auto">
            <a:xfrm>
              <a:off x="4071" y="4013"/>
              <a:ext cx="304" cy="241"/>
            </a:xfrm>
            <a:prstGeom prst="rect">
              <a:avLst/>
            </a:prstGeom>
            <a:noFill/>
            <a:ln w="12700">
              <a:noFill/>
              <a:miter lim="800000"/>
              <a:headEnd/>
              <a:tailEnd/>
            </a:ln>
            <a:effectLst/>
          </p:spPr>
          <p:txBody>
            <a:bodyPr wrap="none" lIns="90488" tIns="44450" rIns="90488" bIns="44450">
              <a:spAutoFit/>
            </a:bodyPr>
            <a:lstStyle/>
            <a:p>
              <a:pPr>
                <a:defRPr/>
              </a:pPr>
              <a:r>
                <a:rPr lang="fr-FR" sz="1400">
                  <a:effectLst>
                    <a:outerShdw blurRad="38100" dist="38100" dir="2700000" algn="tl">
                      <a:srgbClr val="000000"/>
                    </a:outerShdw>
                  </a:effectLst>
                  <a:latin typeface="Arial" charset="0"/>
                </a:rPr>
                <a:t>15</a:t>
              </a:r>
            </a:p>
          </p:txBody>
        </p:sp>
        <p:sp>
          <p:nvSpPr>
            <p:cNvPr id="1074194" name="Rectangle 18"/>
            <p:cNvSpPr>
              <a:spLocks noChangeArrowheads="1"/>
            </p:cNvSpPr>
            <p:nvPr/>
          </p:nvSpPr>
          <p:spPr bwMode="auto">
            <a:xfrm>
              <a:off x="4272" y="4013"/>
              <a:ext cx="304" cy="241"/>
            </a:xfrm>
            <a:prstGeom prst="rect">
              <a:avLst/>
            </a:prstGeom>
            <a:noFill/>
            <a:ln w="12700">
              <a:noFill/>
              <a:miter lim="800000"/>
              <a:headEnd/>
              <a:tailEnd/>
            </a:ln>
            <a:effectLst/>
          </p:spPr>
          <p:txBody>
            <a:bodyPr wrap="none" lIns="90488" tIns="44450" rIns="90488" bIns="44450">
              <a:spAutoFit/>
            </a:bodyPr>
            <a:lstStyle/>
            <a:p>
              <a:pPr>
                <a:defRPr/>
              </a:pPr>
              <a:r>
                <a:rPr lang="fr-FR" sz="1400">
                  <a:effectLst>
                    <a:outerShdw blurRad="38100" dist="38100" dir="2700000" algn="tl">
                      <a:srgbClr val="000000"/>
                    </a:outerShdw>
                  </a:effectLst>
                  <a:latin typeface="Arial" charset="0"/>
                </a:rPr>
                <a:t>16</a:t>
              </a:r>
            </a:p>
          </p:txBody>
        </p:sp>
        <p:sp>
          <p:nvSpPr>
            <p:cNvPr id="1074195" name="Rectangle 19"/>
            <p:cNvSpPr>
              <a:spLocks noChangeArrowheads="1"/>
            </p:cNvSpPr>
            <p:nvPr/>
          </p:nvSpPr>
          <p:spPr bwMode="auto">
            <a:xfrm>
              <a:off x="4473" y="4013"/>
              <a:ext cx="304" cy="241"/>
            </a:xfrm>
            <a:prstGeom prst="rect">
              <a:avLst/>
            </a:prstGeom>
            <a:noFill/>
            <a:ln w="12700">
              <a:noFill/>
              <a:miter lim="800000"/>
              <a:headEnd/>
              <a:tailEnd/>
            </a:ln>
            <a:effectLst/>
          </p:spPr>
          <p:txBody>
            <a:bodyPr wrap="none" lIns="90488" tIns="44450" rIns="90488" bIns="44450">
              <a:spAutoFit/>
            </a:bodyPr>
            <a:lstStyle/>
            <a:p>
              <a:pPr>
                <a:defRPr/>
              </a:pPr>
              <a:r>
                <a:rPr lang="fr-FR" sz="1400">
                  <a:effectLst>
                    <a:outerShdw blurRad="38100" dist="38100" dir="2700000" algn="tl">
                      <a:srgbClr val="000000"/>
                    </a:outerShdw>
                  </a:effectLst>
                  <a:latin typeface="Arial" charset="0"/>
                </a:rPr>
                <a:t>17</a:t>
              </a:r>
            </a:p>
          </p:txBody>
        </p:sp>
        <p:sp>
          <p:nvSpPr>
            <p:cNvPr id="1074196" name="Rectangle 20"/>
            <p:cNvSpPr>
              <a:spLocks noChangeArrowheads="1"/>
            </p:cNvSpPr>
            <p:nvPr/>
          </p:nvSpPr>
          <p:spPr bwMode="auto">
            <a:xfrm>
              <a:off x="4673" y="4013"/>
              <a:ext cx="303" cy="241"/>
            </a:xfrm>
            <a:prstGeom prst="rect">
              <a:avLst/>
            </a:prstGeom>
            <a:noFill/>
            <a:ln w="12700">
              <a:noFill/>
              <a:miter lim="800000"/>
              <a:headEnd/>
              <a:tailEnd/>
            </a:ln>
            <a:effectLst/>
          </p:spPr>
          <p:txBody>
            <a:bodyPr wrap="none" lIns="90488" tIns="44450" rIns="90488" bIns="44450">
              <a:spAutoFit/>
            </a:bodyPr>
            <a:lstStyle/>
            <a:p>
              <a:pPr>
                <a:defRPr/>
              </a:pPr>
              <a:r>
                <a:rPr lang="fr-FR" sz="1400">
                  <a:effectLst>
                    <a:outerShdw blurRad="38100" dist="38100" dir="2700000" algn="tl">
                      <a:srgbClr val="000000"/>
                    </a:outerShdw>
                  </a:effectLst>
                  <a:latin typeface="Arial" charset="0"/>
                </a:rPr>
                <a:t>18</a:t>
              </a:r>
            </a:p>
          </p:txBody>
        </p:sp>
        <p:sp>
          <p:nvSpPr>
            <p:cNvPr id="1074197" name="Rectangle 21"/>
            <p:cNvSpPr>
              <a:spLocks noChangeArrowheads="1"/>
            </p:cNvSpPr>
            <p:nvPr/>
          </p:nvSpPr>
          <p:spPr bwMode="auto">
            <a:xfrm>
              <a:off x="4876" y="4013"/>
              <a:ext cx="304" cy="241"/>
            </a:xfrm>
            <a:prstGeom prst="rect">
              <a:avLst/>
            </a:prstGeom>
            <a:noFill/>
            <a:ln w="12700">
              <a:noFill/>
              <a:miter lim="800000"/>
              <a:headEnd/>
              <a:tailEnd/>
            </a:ln>
            <a:effectLst/>
          </p:spPr>
          <p:txBody>
            <a:bodyPr wrap="none" lIns="90488" tIns="44450" rIns="90488" bIns="44450">
              <a:spAutoFit/>
            </a:bodyPr>
            <a:lstStyle/>
            <a:p>
              <a:pPr>
                <a:defRPr/>
              </a:pPr>
              <a:r>
                <a:rPr lang="fr-FR" sz="1400">
                  <a:effectLst>
                    <a:outerShdw blurRad="38100" dist="38100" dir="2700000" algn="tl">
                      <a:srgbClr val="000000"/>
                    </a:outerShdw>
                  </a:effectLst>
                  <a:latin typeface="Arial" charset="0"/>
                </a:rPr>
                <a:t>19</a:t>
              </a:r>
            </a:p>
          </p:txBody>
        </p:sp>
        <p:sp>
          <p:nvSpPr>
            <p:cNvPr id="1074198" name="Rectangle 22"/>
            <p:cNvSpPr>
              <a:spLocks noChangeArrowheads="1"/>
            </p:cNvSpPr>
            <p:nvPr/>
          </p:nvSpPr>
          <p:spPr bwMode="auto">
            <a:xfrm>
              <a:off x="5078" y="4013"/>
              <a:ext cx="304" cy="241"/>
            </a:xfrm>
            <a:prstGeom prst="rect">
              <a:avLst/>
            </a:prstGeom>
            <a:noFill/>
            <a:ln w="12700">
              <a:noFill/>
              <a:miter lim="800000"/>
              <a:headEnd/>
              <a:tailEnd/>
            </a:ln>
            <a:effectLst/>
          </p:spPr>
          <p:txBody>
            <a:bodyPr wrap="none" lIns="90488" tIns="44450" rIns="90488" bIns="44450">
              <a:spAutoFit/>
            </a:bodyPr>
            <a:lstStyle/>
            <a:p>
              <a:pPr>
                <a:defRPr/>
              </a:pPr>
              <a:r>
                <a:rPr lang="fr-FR" sz="1400">
                  <a:effectLst>
                    <a:outerShdw blurRad="38100" dist="38100" dir="2700000" algn="tl">
                      <a:srgbClr val="000000"/>
                    </a:outerShdw>
                  </a:effectLst>
                  <a:latin typeface="Arial" charset="0"/>
                </a:rPr>
                <a:t>20</a:t>
              </a:r>
            </a:p>
          </p:txBody>
        </p:sp>
        <p:sp>
          <p:nvSpPr>
            <p:cNvPr id="1074199" name="Rectangle 23"/>
            <p:cNvSpPr>
              <a:spLocks noChangeArrowheads="1"/>
            </p:cNvSpPr>
            <p:nvPr/>
          </p:nvSpPr>
          <p:spPr bwMode="auto">
            <a:xfrm>
              <a:off x="5278" y="4013"/>
              <a:ext cx="303" cy="241"/>
            </a:xfrm>
            <a:prstGeom prst="rect">
              <a:avLst/>
            </a:prstGeom>
            <a:noFill/>
            <a:ln w="12700">
              <a:noFill/>
              <a:miter lim="800000"/>
              <a:headEnd/>
              <a:tailEnd/>
            </a:ln>
            <a:effectLst/>
          </p:spPr>
          <p:txBody>
            <a:bodyPr wrap="none" lIns="90488" tIns="44450" rIns="90488" bIns="44450">
              <a:spAutoFit/>
            </a:bodyPr>
            <a:lstStyle/>
            <a:p>
              <a:pPr>
                <a:defRPr/>
              </a:pPr>
              <a:r>
                <a:rPr lang="fr-FR" sz="1400">
                  <a:effectLst>
                    <a:outerShdw blurRad="38100" dist="38100" dir="2700000" algn="tl">
                      <a:srgbClr val="000000"/>
                    </a:outerShdw>
                  </a:effectLst>
                  <a:latin typeface="Arial" charset="0"/>
                </a:rPr>
                <a:t>21</a:t>
              </a:r>
            </a:p>
          </p:txBody>
        </p:sp>
        <p:sp>
          <p:nvSpPr>
            <p:cNvPr id="1074200" name="Rectangle 24"/>
            <p:cNvSpPr>
              <a:spLocks noChangeArrowheads="1"/>
            </p:cNvSpPr>
            <p:nvPr/>
          </p:nvSpPr>
          <p:spPr bwMode="auto">
            <a:xfrm>
              <a:off x="5481" y="4013"/>
              <a:ext cx="304" cy="241"/>
            </a:xfrm>
            <a:prstGeom prst="rect">
              <a:avLst/>
            </a:prstGeom>
            <a:noFill/>
            <a:ln w="12700">
              <a:noFill/>
              <a:miter lim="800000"/>
              <a:headEnd/>
              <a:tailEnd/>
            </a:ln>
            <a:effectLst/>
          </p:spPr>
          <p:txBody>
            <a:bodyPr wrap="none" lIns="90488" tIns="44450" rIns="90488" bIns="44450">
              <a:spAutoFit/>
            </a:bodyPr>
            <a:lstStyle/>
            <a:p>
              <a:pPr>
                <a:defRPr/>
              </a:pPr>
              <a:r>
                <a:rPr lang="fr-FR" sz="1400">
                  <a:effectLst>
                    <a:outerShdw blurRad="38100" dist="38100" dir="2700000" algn="tl">
                      <a:srgbClr val="000000"/>
                    </a:outerShdw>
                  </a:effectLst>
                  <a:latin typeface="Arial" charset="0"/>
                </a:rPr>
                <a:t>22</a:t>
              </a:r>
            </a:p>
          </p:txBody>
        </p:sp>
      </p:grpSp>
      <p:grpSp>
        <p:nvGrpSpPr>
          <p:cNvPr id="75781" name="Group 25"/>
          <p:cNvGrpSpPr>
            <a:grpSpLocks/>
          </p:cNvGrpSpPr>
          <p:nvPr/>
        </p:nvGrpSpPr>
        <p:grpSpPr bwMode="auto">
          <a:xfrm>
            <a:off x="919163" y="5813425"/>
            <a:ext cx="5502275" cy="34925"/>
            <a:chOff x="1267" y="3957"/>
            <a:chExt cx="4435" cy="29"/>
          </a:xfrm>
        </p:grpSpPr>
        <p:sp>
          <p:nvSpPr>
            <p:cNvPr id="1074202" name="Line 26"/>
            <p:cNvSpPr>
              <a:spLocks noChangeShapeType="1"/>
            </p:cNvSpPr>
            <p:nvPr/>
          </p:nvSpPr>
          <p:spPr bwMode="auto">
            <a:xfrm flipV="1">
              <a:off x="1267" y="3957"/>
              <a:ext cx="0" cy="29"/>
            </a:xfrm>
            <a:prstGeom prst="line">
              <a:avLst/>
            </a:prstGeom>
            <a:noFill/>
            <a:ln w="12700">
              <a:solidFill>
                <a:schemeClr val="tx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03" name="Line 27"/>
            <p:cNvSpPr>
              <a:spLocks noChangeShapeType="1"/>
            </p:cNvSpPr>
            <p:nvPr/>
          </p:nvSpPr>
          <p:spPr bwMode="auto">
            <a:xfrm flipV="1">
              <a:off x="1468" y="3957"/>
              <a:ext cx="0" cy="29"/>
            </a:xfrm>
            <a:prstGeom prst="line">
              <a:avLst/>
            </a:prstGeom>
            <a:noFill/>
            <a:ln w="12700">
              <a:solidFill>
                <a:schemeClr val="tx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04" name="Line 28"/>
            <p:cNvSpPr>
              <a:spLocks noChangeShapeType="1"/>
            </p:cNvSpPr>
            <p:nvPr/>
          </p:nvSpPr>
          <p:spPr bwMode="auto">
            <a:xfrm flipV="1">
              <a:off x="1670" y="3957"/>
              <a:ext cx="0" cy="29"/>
            </a:xfrm>
            <a:prstGeom prst="line">
              <a:avLst/>
            </a:prstGeom>
            <a:noFill/>
            <a:ln w="12700">
              <a:solidFill>
                <a:schemeClr val="tx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05" name="Line 29"/>
            <p:cNvSpPr>
              <a:spLocks noChangeShapeType="1"/>
            </p:cNvSpPr>
            <p:nvPr/>
          </p:nvSpPr>
          <p:spPr bwMode="auto">
            <a:xfrm flipV="1">
              <a:off x="1872" y="3957"/>
              <a:ext cx="0" cy="29"/>
            </a:xfrm>
            <a:prstGeom prst="line">
              <a:avLst/>
            </a:prstGeom>
            <a:noFill/>
            <a:ln w="12700">
              <a:solidFill>
                <a:schemeClr val="tx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06" name="Line 30"/>
            <p:cNvSpPr>
              <a:spLocks noChangeShapeType="1"/>
            </p:cNvSpPr>
            <p:nvPr/>
          </p:nvSpPr>
          <p:spPr bwMode="auto">
            <a:xfrm flipV="1">
              <a:off x="2073" y="3957"/>
              <a:ext cx="0" cy="29"/>
            </a:xfrm>
            <a:prstGeom prst="line">
              <a:avLst/>
            </a:prstGeom>
            <a:noFill/>
            <a:ln w="12700">
              <a:solidFill>
                <a:schemeClr val="tx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07" name="Line 31"/>
            <p:cNvSpPr>
              <a:spLocks noChangeShapeType="1"/>
            </p:cNvSpPr>
            <p:nvPr/>
          </p:nvSpPr>
          <p:spPr bwMode="auto">
            <a:xfrm flipV="1">
              <a:off x="2275" y="3957"/>
              <a:ext cx="0" cy="29"/>
            </a:xfrm>
            <a:prstGeom prst="line">
              <a:avLst/>
            </a:prstGeom>
            <a:noFill/>
            <a:ln w="12700">
              <a:solidFill>
                <a:schemeClr val="tx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08" name="Line 32"/>
            <p:cNvSpPr>
              <a:spLocks noChangeShapeType="1"/>
            </p:cNvSpPr>
            <p:nvPr/>
          </p:nvSpPr>
          <p:spPr bwMode="auto">
            <a:xfrm flipV="1">
              <a:off x="2476" y="3957"/>
              <a:ext cx="0" cy="29"/>
            </a:xfrm>
            <a:prstGeom prst="line">
              <a:avLst/>
            </a:prstGeom>
            <a:noFill/>
            <a:ln w="12700">
              <a:solidFill>
                <a:schemeClr val="tx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09" name="Line 33"/>
            <p:cNvSpPr>
              <a:spLocks noChangeShapeType="1"/>
            </p:cNvSpPr>
            <p:nvPr/>
          </p:nvSpPr>
          <p:spPr bwMode="auto">
            <a:xfrm flipV="1">
              <a:off x="2678" y="3957"/>
              <a:ext cx="0" cy="29"/>
            </a:xfrm>
            <a:prstGeom prst="line">
              <a:avLst/>
            </a:prstGeom>
            <a:noFill/>
            <a:ln w="12700">
              <a:solidFill>
                <a:schemeClr val="tx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10" name="Line 34"/>
            <p:cNvSpPr>
              <a:spLocks noChangeShapeType="1"/>
            </p:cNvSpPr>
            <p:nvPr/>
          </p:nvSpPr>
          <p:spPr bwMode="auto">
            <a:xfrm flipV="1">
              <a:off x="2881" y="3957"/>
              <a:ext cx="0" cy="29"/>
            </a:xfrm>
            <a:prstGeom prst="line">
              <a:avLst/>
            </a:prstGeom>
            <a:noFill/>
            <a:ln w="12700">
              <a:solidFill>
                <a:schemeClr val="tx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11" name="Line 35"/>
            <p:cNvSpPr>
              <a:spLocks noChangeShapeType="1"/>
            </p:cNvSpPr>
            <p:nvPr/>
          </p:nvSpPr>
          <p:spPr bwMode="auto">
            <a:xfrm flipV="1">
              <a:off x="3081" y="3957"/>
              <a:ext cx="0" cy="29"/>
            </a:xfrm>
            <a:prstGeom prst="line">
              <a:avLst/>
            </a:prstGeom>
            <a:noFill/>
            <a:ln w="12700">
              <a:solidFill>
                <a:schemeClr val="tx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12" name="Line 36"/>
            <p:cNvSpPr>
              <a:spLocks noChangeShapeType="1"/>
            </p:cNvSpPr>
            <p:nvPr/>
          </p:nvSpPr>
          <p:spPr bwMode="auto">
            <a:xfrm flipV="1">
              <a:off x="3284" y="3957"/>
              <a:ext cx="0" cy="29"/>
            </a:xfrm>
            <a:prstGeom prst="line">
              <a:avLst/>
            </a:prstGeom>
            <a:noFill/>
            <a:ln w="12700">
              <a:solidFill>
                <a:schemeClr val="tx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13" name="Line 37"/>
            <p:cNvSpPr>
              <a:spLocks noChangeShapeType="1"/>
            </p:cNvSpPr>
            <p:nvPr/>
          </p:nvSpPr>
          <p:spPr bwMode="auto">
            <a:xfrm flipV="1">
              <a:off x="3484" y="3957"/>
              <a:ext cx="0" cy="29"/>
            </a:xfrm>
            <a:prstGeom prst="line">
              <a:avLst/>
            </a:prstGeom>
            <a:noFill/>
            <a:ln w="12700">
              <a:solidFill>
                <a:schemeClr val="tx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14" name="Line 38"/>
            <p:cNvSpPr>
              <a:spLocks noChangeShapeType="1"/>
            </p:cNvSpPr>
            <p:nvPr/>
          </p:nvSpPr>
          <p:spPr bwMode="auto">
            <a:xfrm flipV="1">
              <a:off x="3685" y="3957"/>
              <a:ext cx="0" cy="29"/>
            </a:xfrm>
            <a:prstGeom prst="line">
              <a:avLst/>
            </a:prstGeom>
            <a:noFill/>
            <a:ln w="12700">
              <a:solidFill>
                <a:schemeClr val="tx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15" name="Line 39"/>
            <p:cNvSpPr>
              <a:spLocks noChangeShapeType="1"/>
            </p:cNvSpPr>
            <p:nvPr/>
          </p:nvSpPr>
          <p:spPr bwMode="auto">
            <a:xfrm flipV="1">
              <a:off x="3888" y="3957"/>
              <a:ext cx="0" cy="29"/>
            </a:xfrm>
            <a:prstGeom prst="line">
              <a:avLst/>
            </a:prstGeom>
            <a:noFill/>
            <a:ln w="12700">
              <a:solidFill>
                <a:schemeClr val="tx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16" name="Line 40"/>
            <p:cNvSpPr>
              <a:spLocks noChangeShapeType="1"/>
            </p:cNvSpPr>
            <p:nvPr/>
          </p:nvSpPr>
          <p:spPr bwMode="auto">
            <a:xfrm flipV="1">
              <a:off x="4088" y="3957"/>
              <a:ext cx="0" cy="29"/>
            </a:xfrm>
            <a:prstGeom prst="line">
              <a:avLst/>
            </a:prstGeom>
            <a:noFill/>
            <a:ln w="12700">
              <a:solidFill>
                <a:schemeClr val="tx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17" name="Line 41"/>
            <p:cNvSpPr>
              <a:spLocks noChangeShapeType="1"/>
            </p:cNvSpPr>
            <p:nvPr/>
          </p:nvSpPr>
          <p:spPr bwMode="auto">
            <a:xfrm flipV="1">
              <a:off x="4291" y="3957"/>
              <a:ext cx="0" cy="29"/>
            </a:xfrm>
            <a:prstGeom prst="line">
              <a:avLst/>
            </a:prstGeom>
            <a:noFill/>
            <a:ln w="12700">
              <a:solidFill>
                <a:schemeClr val="tx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18" name="Line 42"/>
            <p:cNvSpPr>
              <a:spLocks noChangeShapeType="1"/>
            </p:cNvSpPr>
            <p:nvPr/>
          </p:nvSpPr>
          <p:spPr bwMode="auto">
            <a:xfrm flipV="1">
              <a:off x="4493" y="3957"/>
              <a:ext cx="0" cy="29"/>
            </a:xfrm>
            <a:prstGeom prst="line">
              <a:avLst/>
            </a:prstGeom>
            <a:noFill/>
            <a:ln w="12700">
              <a:solidFill>
                <a:schemeClr val="tx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19" name="Line 43"/>
            <p:cNvSpPr>
              <a:spLocks noChangeShapeType="1"/>
            </p:cNvSpPr>
            <p:nvPr/>
          </p:nvSpPr>
          <p:spPr bwMode="auto">
            <a:xfrm flipV="1">
              <a:off x="4694" y="3957"/>
              <a:ext cx="0" cy="29"/>
            </a:xfrm>
            <a:prstGeom prst="line">
              <a:avLst/>
            </a:prstGeom>
            <a:noFill/>
            <a:ln w="12700">
              <a:solidFill>
                <a:schemeClr val="tx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20" name="Line 44"/>
            <p:cNvSpPr>
              <a:spLocks noChangeShapeType="1"/>
            </p:cNvSpPr>
            <p:nvPr/>
          </p:nvSpPr>
          <p:spPr bwMode="auto">
            <a:xfrm flipV="1">
              <a:off x="4896" y="3957"/>
              <a:ext cx="0" cy="29"/>
            </a:xfrm>
            <a:prstGeom prst="line">
              <a:avLst/>
            </a:prstGeom>
            <a:noFill/>
            <a:ln w="12700">
              <a:solidFill>
                <a:schemeClr val="tx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21" name="Line 45"/>
            <p:cNvSpPr>
              <a:spLocks noChangeShapeType="1"/>
            </p:cNvSpPr>
            <p:nvPr/>
          </p:nvSpPr>
          <p:spPr bwMode="auto">
            <a:xfrm flipV="1">
              <a:off x="5097" y="3957"/>
              <a:ext cx="0" cy="29"/>
            </a:xfrm>
            <a:prstGeom prst="line">
              <a:avLst/>
            </a:prstGeom>
            <a:noFill/>
            <a:ln w="12700">
              <a:solidFill>
                <a:schemeClr val="tx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22" name="Line 46"/>
            <p:cNvSpPr>
              <a:spLocks noChangeShapeType="1"/>
            </p:cNvSpPr>
            <p:nvPr/>
          </p:nvSpPr>
          <p:spPr bwMode="auto">
            <a:xfrm flipV="1">
              <a:off x="5299" y="3957"/>
              <a:ext cx="0" cy="29"/>
            </a:xfrm>
            <a:prstGeom prst="line">
              <a:avLst/>
            </a:prstGeom>
            <a:noFill/>
            <a:ln w="12700">
              <a:solidFill>
                <a:schemeClr val="tx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23" name="Line 47"/>
            <p:cNvSpPr>
              <a:spLocks noChangeShapeType="1"/>
            </p:cNvSpPr>
            <p:nvPr/>
          </p:nvSpPr>
          <p:spPr bwMode="auto">
            <a:xfrm flipV="1">
              <a:off x="5501" y="3957"/>
              <a:ext cx="0" cy="29"/>
            </a:xfrm>
            <a:prstGeom prst="line">
              <a:avLst/>
            </a:prstGeom>
            <a:noFill/>
            <a:ln w="12700">
              <a:solidFill>
                <a:schemeClr val="tx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24" name="Line 48"/>
            <p:cNvSpPr>
              <a:spLocks noChangeShapeType="1"/>
            </p:cNvSpPr>
            <p:nvPr/>
          </p:nvSpPr>
          <p:spPr bwMode="auto">
            <a:xfrm flipV="1">
              <a:off x="5702" y="3957"/>
              <a:ext cx="0" cy="29"/>
            </a:xfrm>
            <a:prstGeom prst="line">
              <a:avLst/>
            </a:prstGeom>
            <a:noFill/>
            <a:ln w="12700">
              <a:solidFill>
                <a:schemeClr val="tx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25" name="Line 49"/>
            <p:cNvSpPr>
              <a:spLocks noChangeShapeType="1"/>
            </p:cNvSpPr>
            <p:nvPr/>
          </p:nvSpPr>
          <p:spPr bwMode="auto">
            <a:xfrm>
              <a:off x="1267" y="3965"/>
              <a:ext cx="4429" cy="0"/>
            </a:xfrm>
            <a:prstGeom prst="line">
              <a:avLst/>
            </a:prstGeom>
            <a:noFill/>
            <a:ln w="12700">
              <a:solidFill>
                <a:schemeClr val="tx1"/>
              </a:solidFill>
              <a:round/>
              <a:headEnd/>
              <a:tailEnd/>
            </a:ln>
            <a:effectLst>
              <a:outerShdw dist="35921" dir="2700000" algn="ctr" rotWithShape="0">
                <a:schemeClr val="bg2"/>
              </a:outerShdw>
            </a:effectLst>
          </p:spPr>
          <p:txBody>
            <a:bodyPr wrap="none" anchor="ctr"/>
            <a:lstStyle/>
            <a:p>
              <a:pPr>
                <a:defRPr/>
              </a:pPr>
              <a:endParaRPr lang="en-US"/>
            </a:p>
          </p:txBody>
        </p:sp>
      </p:grpSp>
      <p:sp>
        <p:nvSpPr>
          <p:cNvPr id="75782" name="Oval 50"/>
          <p:cNvSpPr>
            <a:spLocks noChangeArrowheads="1"/>
          </p:cNvSpPr>
          <p:nvPr/>
        </p:nvSpPr>
        <p:spPr bwMode="auto">
          <a:xfrm>
            <a:off x="2208213" y="5627688"/>
            <a:ext cx="77787" cy="66675"/>
          </a:xfrm>
          <a:prstGeom prst="ellipse">
            <a:avLst/>
          </a:prstGeom>
          <a:solidFill>
            <a:srgbClr val="FF9933"/>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783" name="Oval 51"/>
          <p:cNvSpPr>
            <a:spLocks noChangeArrowheads="1"/>
          </p:cNvSpPr>
          <p:nvPr/>
        </p:nvSpPr>
        <p:spPr bwMode="auto">
          <a:xfrm>
            <a:off x="1444625" y="5327650"/>
            <a:ext cx="79375" cy="65088"/>
          </a:xfrm>
          <a:prstGeom prst="ellipse">
            <a:avLst/>
          </a:prstGeom>
          <a:solidFill>
            <a:srgbClr val="FF9933"/>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784" name="Oval 52"/>
          <p:cNvSpPr>
            <a:spLocks noChangeArrowheads="1"/>
          </p:cNvSpPr>
          <p:nvPr/>
        </p:nvSpPr>
        <p:spPr bwMode="auto">
          <a:xfrm>
            <a:off x="1233488" y="5327650"/>
            <a:ext cx="77787" cy="65088"/>
          </a:xfrm>
          <a:prstGeom prst="ellipse">
            <a:avLst/>
          </a:prstGeom>
          <a:solidFill>
            <a:srgbClr val="FF9933"/>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785" name="Oval 53"/>
          <p:cNvSpPr>
            <a:spLocks noChangeArrowheads="1"/>
          </p:cNvSpPr>
          <p:nvPr/>
        </p:nvSpPr>
        <p:spPr bwMode="auto">
          <a:xfrm>
            <a:off x="2151063" y="5492750"/>
            <a:ext cx="80962" cy="65088"/>
          </a:xfrm>
          <a:prstGeom prst="ellipse">
            <a:avLst/>
          </a:prstGeom>
          <a:solidFill>
            <a:srgbClr val="FF9933"/>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786" name="Oval 54"/>
          <p:cNvSpPr>
            <a:spLocks noChangeArrowheads="1"/>
          </p:cNvSpPr>
          <p:nvPr/>
        </p:nvSpPr>
        <p:spPr bwMode="auto">
          <a:xfrm>
            <a:off x="1643063" y="5341938"/>
            <a:ext cx="77787" cy="66675"/>
          </a:xfrm>
          <a:prstGeom prst="ellipse">
            <a:avLst/>
          </a:prstGeom>
          <a:solidFill>
            <a:srgbClr val="FF9933"/>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787" name="Oval 55"/>
          <p:cNvSpPr>
            <a:spLocks noChangeArrowheads="1"/>
          </p:cNvSpPr>
          <p:nvPr/>
        </p:nvSpPr>
        <p:spPr bwMode="auto">
          <a:xfrm>
            <a:off x="1233488" y="5522913"/>
            <a:ext cx="77787" cy="65087"/>
          </a:xfrm>
          <a:prstGeom prst="ellipse">
            <a:avLst/>
          </a:prstGeom>
          <a:solidFill>
            <a:srgbClr val="FF9933"/>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788" name="Oval 56"/>
          <p:cNvSpPr>
            <a:spLocks noChangeArrowheads="1"/>
          </p:cNvSpPr>
          <p:nvPr/>
        </p:nvSpPr>
        <p:spPr bwMode="auto">
          <a:xfrm>
            <a:off x="1530350" y="5448300"/>
            <a:ext cx="77788" cy="65088"/>
          </a:xfrm>
          <a:prstGeom prst="ellipse">
            <a:avLst/>
          </a:prstGeom>
          <a:solidFill>
            <a:srgbClr val="FF9933"/>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789" name="Oval 57"/>
          <p:cNvSpPr>
            <a:spLocks noChangeArrowheads="1"/>
          </p:cNvSpPr>
          <p:nvPr/>
        </p:nvSpPr>
        <p:spPr bwMode="auto">
          <a:xfrm>
            <a:off x="1344613" y="5419725"/>
            <a:ext cx="80962" cy="63500"/>
          </a:xfrm>
          <a:prstGeom prst="ellipse">
            <a:avLst/>
          </a:prstGeom>
          <a:solidFill>
            <a:srgbClr val="FF9933"/>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790" name="Oval 58"/>
          <p:cNvSpPr>
            <a:spLocks noChangeArrowheads="1"/>
          </p:cNvSpPr>
          <p:nvPr/>
        </p:nvSpPr>
        <p:spPr bwMode="auto">
          <a:xfrm>
            <a:off x="2079625" y="5357813"/>
            <a:ext cx="79375" cy="65087"/>
          </a:xfrm>
          <a:prstGeom prst="ellipse">
            <a:avLst/>
          </a:prstGeom>
          <a:solidFill>
            <a:srgbClr val="FF9933"/>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791" name="Oval 59"/>
          <p:cNvSpPr>
            <a:spLocks noChangeArrowheads="1"/>
          </p:cNvSpPr>
          <p:nvPr/>
        </p:nvSpPr>
        <p:spPr bwMode="auto">
          <a:xfrm>
            <a:off x="1925638" y="5434013"/>
            <a:ext cx="77787" cy="65087"/>
          </a:xfrm>
          <a:prstGeom prst="ellipse">
            <a:avLst/>
          </a:prstGeom>
          <a:solidFill>
            <a:srgbClr val="FF9933"/>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792" name="Oval 60"/>
          <p:cNvSpPr>
            <a:spLocks noChangeArrowheads="1"/>
          </p:cNvSpPr>
          <p:nvPr/>
        </p:nvSpPr>
        <p:spPr bwMode="auto">
          <a:xfrm>
            <a:off x="1797050" y="5299075"/>
            <a:ext cx="79375" cy="63500"/>
          </a:xfrm>
          <a:prstGeom prst="ellipse">
            <a:avLst/>
          </a:prstGeom>
          <a:solidFill>
            <a:srgbClr val="FF9933"/>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793" name="Oval 61"/>
          <p:cNvSpPr>
            <a:spLocks noChangeArrowheads="1"/>
          </p:cNvSpPr>
          <p:nvPr/>
        </p:nvSpPr>
        <p:spPr bwMode="auto">
          <a:xfrm>
            <a:off x="1403350" y="5568950"/>
            <a:ext cx="77788" cy="63500"/>
          </a:xfrm>
          <a:prstGeom prst="ellipse">
            <a:avLst/>
          </a:prstGeom>
          <a:solidFill>
            <a:srgbClr val="FF9933"/>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794" name="Oval 62"/>
          <p:cNvSpPr>
            <a:spLocks noChangeArrowheads="1"/>
          </p:cNvSpPr>
          <p:nvPr/>
        </p:nvSpPr>
        <p:spPr bwMode="auto">
          <a:xfrm>
            <a:off x="1643063" y="5568950"/>
            <a:ext cx="77787" cy="63500"/>
          </a:xfrm>
          <a:prstGeom prst="ellipse">
            <a:avLst/>
          </a:prstGeom>
          <a:solidFill>
            <a:srgbClr val="FF9933"/>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795" name="Oval 63"/>
          <p:cNvSpPr>
            <a:spLocks noChangeArrowheads="1"/>
          </p:cNvSpPr>
          <p:nvPr/>
        </p:nvSpPr>
        <p:spPr bwMode="auto">
          <a:xfrm>
            <a:off x="1770063" y="5478463"/>
            <a:ext cx="79375" cy="65087"/>
          </a:xfrm>
          <a:prstGeom prst="ellipse">
            <a:avLst/>
          </a:prstGeom>
          <a:solidFill>
            <a:srgbClr val="FF9933"/>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796" name="Oval 64"/>
          <p:cNvSpPr>
            <a:spLocks noChangeArrowheads="1"/>
          </p:cNvSpPr>
          <p:nvPr/>
        </p:nvSpPr>
        <p:spPr bwMode="auto">
          <a:xfrm>
            <a:off x="2038350" y="5583238"/>
            <a:ext cx="77788" cy="65087"/>
          </a:xfrm>
          <a:prstGeom prst="ellipse">
            <a:avLst/>
          </a:prstGeom>
          <a:solidFill>
            <a:srgbClr val="FF9933"/>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797" name="Oval 65"/>
          <p:cNvSpPr>
            <a:spLocks noChangeArrowheads="1"/>
          </p:cNvSpPr>
          <p:nvPr/>
        </p:nvSpPr>
        <p:spPr bwMode="auto">
          <a:xfrm>
            <a:off x="1839913" y="5627688"/>
            <a:ext cx="79375" cy="66675"/>
          </a:xfrm>
          <a:prstGeom prst="ellipse">
            <a:avLst/>
          </a:prstGeom>
          <a:solidFill>
            <a:srgbClr val="FF9933"/>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1074242" name="Rectangle 66"/>
          <p:cNvSpPr>
            <a:spLocks noChangeArrowheads="1"/>
          </p:cNvSpPr>
          <p:nvPr/>
        </p:nvSpPr>
        <p:spPr bwMode="auto">
          <a:xfrm>
            <a:off x="468313" y="1906588"/>
            <a:ext cx="476250" cy="333375"/>
          </a:xfrm>
          <a:prstGeom prst="rect">
            <a:avLst/>
          </a:prstGeom>
          <a:noFill/>
          <a:ln w="12700">
            <a:noFill/>
            <a:miter lim="800000"/>
            <a:headEnd/>
            <a:tailEnd/>
          </a:ln>
          <a:effectLst/>
        </p:spPr>
        <p:txBody>
          <a:bodyPr wrap="none" lIns="90488" tIns="44450" rIns="90488" bIns="44450">
            <a:spAutoFit/>
          </a:bodyPr>
          <a:lstStyle/>
          <a:p>
            <a:pPr>
              <a:defRPr/>
            </a:pPr>
            <a:r>
              <a:rPr lang="fr-FR" sz="1600" b="1">
                <a:effectLst>
                  <a:outerShdw blurRad="38100" dist="38100" dir="2700000" algn="tl">
                    <a:srgbClr val="000000"/>
                  </a:outerShdw>
                </a:effectLst>
                <a:latin typeface="Arial Narrow" pitchFamily="34" charset="0"/>
              </a:rPr>
              <a:t>mm</a:t>
            </a:r>
          </a:p>
        </p:txBody>
      </p:sp>
      <p:sp>
        <p:nvSpPr>
          <p:cNvPr id="1074243" name="Rectangle 67"/>
          <p:cNvSpPr>
            <a:spLocks noChangeArrowheads="1"/>
          </p:cNvSpPr>
          <p:nvPr/>
        </p:nvSpPr>
        <p:spPr bwMode="auto">
          <a:xfrm>
            <a:off x="635000" y="5595938"/>
            <a:ext cx="293688" cy="333375"/>
          </a:xfrm>
          <a:prstGeom prst="rect">
            <a:avLst/>
          </a:prstGeom>
          <a:noFill/>
          <a:ln w="12700">
            <a:noFill/>
            <a:miter lim="800000"/>
            <a:headEnd/>
            <a:tailEnd/>
          </a:ln>
          <a:effectLst/>
        </p:spPr>
        <p:txBody>
          <a:bodyPr wrap="none" lIns="90488" tIns="44450" rIns="90488" bIns="44450">
            <a:spAutoFit/>
          </a:bodyPr>
          <a:lstStyle/>
          <a:p>
            <a:pPr>
              <a:defRPr/>
            </a:pPr>
            <a:r>
              <a:rPr lang="fr-FR" sz="1600">
                <a:effectLst>
                  <a:outerShdw blurRad="38100" dist="38100" dir="2700000" algn="tl">
                    <a:srgbClr val="000000"/>
                  </a:outerShdw>
                </a:effectLst>
                <a:latin typeface="Arial" charset="0"/>
              </a:rPr>
              <a:t>0</a:t>
            </a:r>
          </a:p>
        </p:txBody>
      </p:sp>
      <p:sp>
        <p:nvSpPr>
          <p:cNvPr id="1074244" name="Rectangle 68"/>
          <p:cNvSpPr>
            <a:spLocks noChangeArrowheads="1"/>
          </p:cNvSpPr>
          <p:nvPr/>
        </p:nvSpPr>
        <p:spPr bwMode="auto">
          <a:xfrm>
            <a:off x="523875" y="5292725"/>
            <a:ext cx="293688" cy="333375"/>
          </a:xfrm>
          <a:prstGeom prst="rect">
            <a:avLst/>
          </a:prstGeom>
          <a:noFill/>
          <a:ln w="12700">
            <a:noFill/>
            <a:miter lim="800000"/>
            <a:headEnd/>
            <a:tailEnd/>
          </a:ln>
          <a:effectLst/>
        </p:spPr>
        <p:txBody>
          <a:bodyPr wrap="none" lIns="90488" tIns="44450" rIns="90488" bIns="44450">
            <a:spAutoFit/>
          </a:bodyPr>
          <a:lstStyle/>
          <a:p>
            <a:pPr>
              <a:defRPr/>
            </a:pPr>
            <a:r>
              <a:rPr lang="fr-FR" sz="1600">
                <a:effectLst>
                  <a:outerShdw blurRad="38100" dist="38100" dir="2700000" algn="tl">
                    <a:srgbClr val="000000"/>
                  </a:outerShdw>
                </a:effectLst>
                <a:latin typeface="Arial" charset="0"/>
              </a:rPr>
              <a:t>2</a:t>
            </a:r>
          </a:p>
        </p:txBody>
      </p:sp>
      <p:sp>
        <p:nvSpPr>
          <p:cNvPr id="1074245" name="Rectangle 69"/>
          <p:cNvSpPr>
            <a:spLocks noChangeArrowheads="1"/>
          </p:cNvSpPr>
          <p:nvPr/>
        </p:nvSpPr>
        <p:spPr bwMode="auto">
          <a:xfrm>
            <a:off x="523875" y="4887913"/>
            <a:ext cx="293688" cy="333375"/>
          </a:xfrm>
          <a:prstGeom prst="rect">
            <a:avLst/>
          </a:prstGeom>
          <a:noFill/>
          <a:ln w="12700">
            <a:noFill/>
            <a:miter lim="800000"/>
            <a:headEnd/>
            <a:tailEnd/>
          </a:ln>
          <a:effectLst/>
        </p:spPr>
        <p:txBody>
          <a:bodyPr wrap="none" lIns="90488" tIns="44450" rIns="90488" bIns="44450">
            <a:spAutoFit/>
          </a:bodyPr>
          <a:lstStyle/>
          <a:p>
            <a:pPr>
              <a:defRPr/>
            </a:pPr>
            <a:r>
              <a:rPr lang="fr-FR" sz="1600">
                <a:effectLst>
                  <a:outerShdw blurRad="38100" dist="38100" dir="2700000" algn="tl">
                    <a:srgbClr val="000000"/>
                  </a:outerShdw>
                </a:effectLst>
                <a:latin typeface="Arial" charset="0"/>
              </a:rPr>
              <a:t>4</a:t>
            </a:r>
          </a:p>
        </p:txBody>
      </p:sp>
      <p:sp>
        <p:nvSpPr>
          <p:cNvPr id="1074246" name="Rectangle 70"/>
          <p:cNvSpPr>
            <a:spLocks noChangeArrowheads="1"/>
          </p:cNvSpPr>
          <p:nvPr/>
        </p:nvSpPr>
        <p:spPr bwMode="auto">
          <a:xfrm>
            <a:off x="523875" y="4535488"/>
            <a:ext cx="293688" cy="333375"/>
          </a:xfrm>
          <a:prstGeom prst="rect">
            <a:avLst/>
          </a:prstGeom>
          <a:noFill/>
          <a:ln w="12700">
            <a:noFill/>
            <a:miter lim="800000"/>
            <a:headEnd/>
            <a:tailEnd/>
          </a:ln>
          <a:effectLst/>
        </p:spPr>
        <p:txBody>
          <a:bodyPr wrap="none" lIns="90488" tIns="44450" rIns="90488" bIns="44450">
            <a:spAutoFit/>
          </a:bodyPr>
          <a:lstStyle/>
          <a:p>
            <a:pPr>
              <a:defRPr/>
            </a:pPr>
            <a:r>
              <a:rPr lang="fr-FR" sz="1600">
                <a:effectLst>
                  <a:outerShdw blurRad="38100" dist="38100" dir="2700000" algn="tl">
                    <a:srgbClr val="000000"/>
                  </a:outerShdw>
                </a:effectLst>
                <a:latin typeface="Arial" charset="0"/>
              </a:rPr>
              <a:t>6</a:t>
            </a:r>
          </a:p>
        </p:txBody>
      </p:sp>
      <p:sp>
        <p:nvSpPr>
          <p:cNvPr id="1074247" name="Rectangle 71"/>
          <p:cNvSpPr>
            <a:spLocks noChangeArrowheads="1"/>
          </p:cNvSpPr>
          <p:nvPr/>
        </p:nvSpPr>
        <p:spPr bwMode="auto">
          <a:xfrm>
            <a:off x="523875" y="4178300"/>
            <a:ext cx="293688" cy="333375"/>
          </a:xfrm>
          <a:prstGeom prst="rect">
            <a:avLst/>
          </a:prstGeom>
          <a:noFill/>
          <a:ln w="12700">
            <a:noFill/>
            <a:miter lim="800000"/>
            <a:headEnd/>
            <a:tailEnd/>
          </a:ln>
          <a:effectLst/>
        </p:spPr>
        <p:txBody>
          <a:bodyPr wrap="none" lIns="90488" tIns="44450" rIns="90488" bIns="44450">
            <a:spAutoFit/>
          </a:bodyPr>
          <a:lstStyle/>
          <a:p>
            <a:pPr>
              <a:defRPr/>
            </a:pPr>
            <a:r>
              <a:rPr lang="fr-FR" sz="1600">
                <a:effectLst>
                  <a:outerShdw blurRad="38100" dist="38100" dir="2700000" algn="tl">
                    <a:srgbClr val="000000"/>
                  </a:outerShdw>
                </a:effectLst>
                <a:latin typeface="Arial" charset="0"/>
              </a:rPr>
              <a:t>8</a:t>
            </a:r>
          </a:p>
        </p:txBody>
      </p:sp>
      <p:sp>
        <p:nvSpPr>
          <p:cNvPr id="1074248" name="Rectangle 72"/>
          <p:cNvSpPr>
            <a:spLocks noChangeArrowheads="1"/>
          </p:cNvSpPr>
          <p:nvPr/>
        </p:nvSpPr>
        <p:spPr bwMode="auto">
          <a:xfrm>
            <a:off x="468313" y="3776663"/>
            <a:ext cx="406400" cy="333375"/>
          </a:xfrm>
          <a:prstGeom prst="rect">
            <a:avLst/>
          </a:prstGeom>
          <a:noFill/>
          <a:ln w="12700">
            <a:noFill/>
            <a:miter lim="800000"/>
            <a:headEnd/>
            <a:tailEnd/>
          </a:ln>
          <a:effectLst/>
        </p:spPr>
        <p:txBody>
          <a:bodyPr wrap="none" lIns="90488" tIns="44450" rIns="90488" bIns="44450">
            <a:spAutoFit/>
          </a:bodyPr>
          <a:lstStyle/>
          <a:p>
            <a:pPr>
              <a:defRPr/>
            </a:pPr>
            <a:r>
              <a:rPr lang="fr-FR" sz="1600">
                <a:effectLst>
                  <a:outerShdw blurRad="38100" dist="38100" dir="2700000" algn="tl">
                    <a:srgbClr val="000000"/>
                  </a:outerShdw>
                </a:effectLst>
                <a:latin typeface="Arial" charset="0"/>
              </a:rPr>
              <a:t>10</a:t>
            </a:r>
          </a:p>
        </p:txBody>
      </p:sp>
      <p:sp>
        <p:nvSpPr>
          <p:cNvPr id="1074249" name="Rectangle 73"/>
          <p:cNvSpPr>
            <a:spLocks noChangeArrowheads="1"/>
          </p:cNvSpPr>
          <p:nvPr/>
        </p:nvSpPr>
        <p:spPr bwMode="auto">
          <a:xfrm>
            <a:off x="468313" y="3421063"/>
            <a:ext cx="406400" cy="331787"/>
          </a:xfrm>
          <a:prstGeom prst="rect">
            <a:avLst/>
          </a:prstGeom>
          <a:noFill/>
          <a:ln w="12700">
            <a:noFill/>
            <a:miter lim="800000"/>
            <a:headEnd/>
            <a:tailEnd/>
          </a:ln>
          <a:effectLst/>
        </p:spPr>
        <p:txBody>
          <a:bodyPr wrap="none" lIns="90488" tIns="44450" rIns="90488" bIns="44450">
            <a:spAutoFit/>
          </a:bodyPr>
          <a:lstStyle/>
          <a:p>
            <a:pPr>
              <a:defRPr/>
            </a:pPr>
            <a:r>
              <a:rPr lang="fr-FR" sz="1600">
                <a:effectLst>
                  <a:outerShdw blurRad="38100" dist="38100" dir="2700000" algn="tl">
                    <a:srgbClr val="000000"/>
                  </a:outerShdw>
                </a:effectLst>
                <a:latin typeface="Arial" charset="0"/>
              </a:rPr>
              <a:t>12</a:t>
            </a:r>
          </a:p>
        </p:txBody>
      </p:sp>
      <p:sp>
        <p:nvSpPr>
          <p:cNvPr id="1074250" name="Rectangle 74"/>
          <p:cNvSpPr>
            <a:spLocks noChangeArrowheads="1"/>
          </p:cNvSpPr>
          <p:nvPr/>
        </p:nvSpPr>
        <p:spPr bwMode="auto">
          <a:xfrm>
            <a:off x="468313" y="3017838"/>
            <a:ext cx="406400" cy="333375"/>
          </a:xfrm>
          <a:prstGeom prst="rect">
            <a:avLst/>
          </a:prstGeom>
          <a:noFill/>
          <a:ln w="12700">
            <a:noFill/>
            <a:miter lim="800000"/>
            <a:headEnd/>
            <a:tailEnd/>
          </a:ln>
          <a:effectLst/>
        </p:spPr>
        <p:txBody>
          <a:bodyPr wrap="none" lIns="90488" tIns="44450" rIns="90488" bIns="44450">
            <a:spAutoFit/>
          </a:bodyPr>
          <a:lstStyle/>
          <a:p>
            <a:pPr>
              <a:defRPr/>
            </a:pPr>
            <a:r>
              <a:rPr lang="fr-FR" sz="1600">
                <a:effectLst>
                  <a:outerShdw blurRad="38100" dist="38100" dir="2700000" algn="tl">
                    <a:srgbClr val="000000"/>
                  </a:outerShdw>
                </a:effectLst>
                <a:latin typeface="Arial" charset="0"/>
              </a:rPr>
              <a:t>14</a:t>
            </a:r>
          </a:p>
        </p:txBody>
      </p:sp>
      <p:sp>
        <p:nvSpPr>
          <p:cNvPr id="1074251" name="Rectangle 75"/>
          <p:cNvSpPr>
            <a:spLocks noChangeArrowheads="1"/>
          </p:cNvSpPr>
          <p:nvPr/>
        </p:nvSpPr>
        <p:spPr bwMode="auto">
          <a:xfrm>
            <a:off x="468313" y="2614613"/>
            <a:ext cx="406400" cy="333375"/>
          </a:xfrm>
          <a:prstGeom prst="rect">
            <a:avLst/>
          </a:prstGeom>
          <a:noFill/>
          <a:ln w="12700">
            <a:noFill/>
            <a:miter lim="800000"/>
            <a:headEnd/>
            <a:tailEnd/>
          </a:ln>
          <a:effectLst/>
        </p:spPr>
        <p:txBody>
          <a:bodyPr wrap="none" lIns="90488" tIns="44450" rIns="90488" bIns="44450">
            <a:spAutoFit/>
          </a:bodyPr>
          <a:lstStyle/>
          <a:p>
            <a:pPr>
              <a:defRPr/>
            </a:pPr>
            <a:r>
              <a:rPr lang="fr-FR" sz="1600">
                <a:effectLst>
                  <a:outerShdw blurRad="38100" dist="38100" dir="2700000" algn="tl">
                    <a:srgbClr val="000000"/>
                  </a:outerShdw>
                </a:effectLst>
                <a:latin typeface="Arial" charset="0"/>
              </a:rPr>
              <a:t>16</a:t>
            </a:r>
          </a:p>
        </p:txBody>
      </p:sp>
      <p:sp>
        <p:nvSpPr>
          <p:cNvPr id="1074252" name="Rectangle 76"/>
          <p:cNvSpPr>
            <a:spLocks noChangeArrowheads="1"/>
          </p:cNvSpPr>
          <p:nvPr/>
        </p:nvSpPr>
        <p:spPr bwMode="auto">
          <a:xfrm>
            <a:off x="468313" y="2209800"/>
            <a:ext cx="406400" cy="333375"/>
          </a:xfrm>
          <a:prstGeom prst="rect">
            <a:avLst/>
          </a:prstGeom>
          <a:noFill/>
          <a:ln w="12700">
            <a:noFill/>
            <a:miter lim="800000"/>
            <a:headEnd/>
            <a:tailEnd/>
          </a:ln>
          <a:effectLst/>
        </p:spPr>
        <p:txBody>
          <a:bodyPr wrap="none" lIns="90488" tIns="44450" rIns="90488" bIns="44450">
            <a:spAutoFit/>
          </a:bodyPr>
          <a:lstStyle/>
          <a:p>
            <a:pPr>
              <a:defRPr/>
            </a:pPr>
            <a:r>
              <a:rPr lang="fr-FR" sz="1600">
                <a:effectLst>
                  <a:outerShdw blurRad="38100" dist="38100" dir="2700000" algn="tl">
                    <a:srgbClr val="000000"/>
                  </a:outerShdw>
                </a:effectLst>
                <a:latin typeface="Arial" charset="0"/>
              </a:rPr>
              <a:t>18</a:t>
            </a:r>
          </a:p>
        </p:txBody>
      </p:sp>
      <p:sp>
        <p:nvSpPr>
          <p:cNvPr id="1074253" name="Line 77"/>
          <p:cNvSpPr>
            <a:spLocks noChangeShapeType="1"/>
          </p:cNvSpPr>
          <p:nvPr/>
        </p:nvSpPr>
        <p:spPr bwMode="auto">
          <a:xfrm flipH="1">
            <a:off x="849313" y="5824538"/>
            <a:ext cx="58737" cy="0"/>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54" name="Line 78"/>
          <p:cNvSpPr>
            <a:spLocks noChangeShapeType="1"/>
          </p:cNvSpPr>
          <p:nvPr/>
        </p:nvSpPr>
        <p:spPr bwMode="auto">
          <a:xfrm flipH="1">
            <a:off x="747713" y="5443538"/>
            <a:ext cx="160337" cy="0"/>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55" name="Line 79"/>
          <p:cNvSpPr>
            <a:spLocks noChangeShapeType="1"/>
          </p:cNvSpPr>
          <p:nvPr/>
        </p:nvSpPr>
        <p:spPr bwMode="auto">
          <a:xfrm>
            <a:off x="906463" y="5302250"/>
            <a:ext cx="0" cy="0"/>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56" name="Line 80"/>
          <p:cNvSpPr>
            <a:spLocks noChangeShapeType="1"/>
          </p:cNvSpPr>
          <p:nvPr/>
        </p:nvSpPr>
        <p:spPr bwMode="auto">
          <a:xfrm flipH="1">
            <a:off x="747713" y="5040313"/>
            <a:ext cx="160337" cy="0"/>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57" name="Line 81"/>
          <p:cNvSpPr>
            <a:spLocks noChangeShapeType="1"/>
          </p:cNvSpPr>
          <p:nvPr/>
        </p:nvSpPr>
        <p:spPr bwMode="auto">
          <a:xfrm flipV="1">
            <a:off x="917575" y="2311400"/>
            <a:ext cx="0" cy="3511550"/>
          </a:xfrm>
          <a:prstGeom prst="line">
            <a:avLst/>
          </a:prstGeom>
          <a:noFill/>
          <a:ln w="12700">
            <a:solidFill>
              <a:schemeClr val="tx1"/>
            </a:solidFill>
            <a:round/>
            <a:headEnd/>
            <a:tailEnd/>
          </a:ln>
          <a:effectLst>
            <a:outerShdw dist="35921" dir="2700000" algn="ctr" rotWithShape="0">
              <a:schemeClr val="bg2"/>
            </a:outerShdw>
          </a:effectLst>
        </p:spPr>
        <p:txBody>
          <a:bodyPr wrap="none" anchor="ctr"/>
          <a:lstStyle/>
          <a:p>
            <a:pPr>
              <a:defRPr/>
            </a:pPr>
            <a:endParaRPr lang="en-US"/>
          </a:p>
        </p:txBody>
      </p:sp>
      <p:sp>
        <p:nvSpPr>
          <p:cNvPr id="75814" name="Rectangle 82"/>
          <p:cNvSpPr>
            <a:spLocks noChangeArrowheads="1"/>
          </p:cNvSpPr>
          <p:nvPr/>
        </p:nvSpPr>
        <p:spPr bwMode="auto">
          <a:xfrm>
            <a:off x="2371725" y="5394325"/>
            <a:ext cx="149225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tr-TR" sz="1600">
                <a:solidFill>
                  <a:srgbClr val="FF9933"/>
                </a:solidFill>
                <a:latin typeface="Arial Narrow" panose="020B0606020202030204" pitchFamily="34" charset="0"/>
              </a:rPr>
              <a:t>Follicular reserve </a:t>
            </a:r>
          </a:p>
        </p:txBody>
      </p:sp>
      <p:sp>
        <p:nvSpPr>
          <p:cNvPr id="1074259" name="Line 83"/>
          <p:cNvSpPr>
            <a:spLocks noChangeShapeType="1"/>
          </p:cNvSpPr>
          <p:nvPr/>
        </p:nvSpPr>
        <p:spPr bwMode="auto">
          <a:xfrm flipH="1">
            <a:off x="747713" y="4684713"/>
            <a:ext cx="160337" cy="0"/>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60" name="Line 84"/>
          <p:cNvSpPr>
            <a:spLocks noChangeShapeType="1"/>
          </p:cNvSpPr>
          <p:nvPr/>
        </p:nvSpPr>
        <p:spPr bwMode="auto">
          <a:xfrm flipH="1">
            <a:off x="747713" y="4332288"/>
            <a:ext cx="160337" cy="0"/>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61" name="Line 85"/>
          <p:cNvSpPr>
            <a:spLocks noChangeShapeType="1"/>
          </p:cNvSpPr>
          <p:nvPr/>
        </p:nvSpPr>
        <p:spPr bwMode="auto">
          <a:xfrm flipH="1">
            <a:off x="747713" y="3927475"/>
            <a:ext cx="160337" cy="0"/>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62" name="Line 86"/>
          <p:cNvSpPr>
            <a:spLocks noChangeShapeType="1"/>
          </p:cNvSpPr>
          <p:nvPr/>
        </p:nvSpPr>
        <p:spPr bwMode="auto">
          <a:xfrm flipH="1">
            <a:off x="747713" y="3573463"/>
            <a:ext cx="160337" cy="0"/>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63" name="Line 87"/>
          <p:cNvSpPr>
            <a:spLocks noChangeShapeType="1"/>
          </p:cNvSpPr>
          <p:nvPr/>
        </p:nvSpPr>
        <p:spPr bwMode="auto">
          <a:xfrm flipH="1">
            <a:off x="747713" y="2311400"/>
            <a:ext cx="160337" cy="0"/>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64" name="Line 88"/>
          <p:cNvSpPr>
            <a:spLocks noChangeShapeType="1"/>
          </p:cNvSpPr>
          <p:nvPr/>
        </p:nvSpPr>
        <p:spPr bwMode="auto">
          <a:xfrm flipH="1">
            <a:off x="747713" y="2765425"/>
            <a:ext cx="160337" cy="0"/>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1074265" name="Line 89"/>
          <p:cNvSpPr>
            <a:spLocks noChangeShapeType="1"/>
          </p:cNvSpPr>
          <p:nvPr/>
        </p:nvSpPr>
        <p:spPr bwMode="auto">
          <a:xfrm flipH="1">
            <a:off x="747713" y="3170238"/>
            <a:ext cx="160337" cy="0"/>
          </a:xfrm>
          <a:prstGeom prst="line">
            <a:avLst/>
          </a:prstGeom>
          <a:noFill/>
          <a:ln w="12700">
            <a:solidFill>
              <a:schemeClr val="bg1"/>
            </a:solidFill>
            <a:round/>
            <a:headEnd/>
            <a:tailEnd/>
          </a:ln>
          <a:effectLst>
            <a:outerShdw dist="35921" dir="2700000" algn="ctr" rotWithShape="0">
              <a:schemeClr val="bg2"/>
            </a:outerShdw>
          </a:effectLst>
        </p:spPr>
        <p:txBody>
          <a:bodyPr wrap="none" anchor="ctr"/>
          <a:lstStyle/>
          <a:p>
            <a:pPr>
              <a:defRPr/>
            </a:pPr>
            <a:endParaRPr lang="en-US"/>
          </a:p>
        </p:txBody>
      </p:sp>
      <p:sp>
        <p:nvSpPr>
          <p:cNvPr id="75822" name="Oval 90"/>
          <p:cNvSpPr>
            <a:spLocks noChangeArrowheads="1"/>
          </p:cNvSpPr>
          <p:nvPr/>
        </p:nvSpPr>
        <p:spPr bwMode="auto">
          <a:xfrm>
            <a:off x="1531938" y="5646738"/>
            <a:ext cx="79375" cy="65087"/>
          </a:xfrm>
          <a:prstGeom prst="ellipse">
            <a:avLst/>
          </a:prstGeom>
          <a:solidFill>
            <a:srgbClr val="FF9933"/>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823" name="Oval 91"/>
          <p:cNvSpPr>
            <a:spLocks noChangeArrowheads="1"/>
          </p:cNvSpPr>
          <p:nvPr/>
        </p:nvSpPr>
        <p:spPr bwMode="auto">
          <a:xfrm>
            <a:off x="1978025" y="5646738"/>
            <a:ext cx="79375" cy="65087"/>
          </a:xfrm>
          <a:prstGeom prst="ellipse">
            <a:avLst/>
          </a:prstGeom>
          <a:solidFill>
            <a:srgbClr val="FF9933"/>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824" name="Oval 92"/>
          <p:cNvSpPr>
            <a:spLocks noChangeArrowheads="1"/>
          </p:cNvSpPr>
          <p:nvPr/>
        </p:nvSpPr>
        <p:spPr bwMode="auto">
          <a:xfrm>
            <a:off x="1252538" y="5646738"/>
            <a:ext cx="79375" cy="65087"/>
          </a:xfrm>
          <a:prstGeom prst="ellipse">
            <a:avLst/>
          </a:prstGeom>
          <a:solidFill>
            <a:srgbClr val="FF9933"/>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825" name="Rectangle 93"/>
          <p:cNvSpPr>
            <a:spLocks noChangeArrowheads="1"/>
          </p:cNvSpPr>
          <p:nvPr/>
        </p:nvSpPr>
        <p:spPr bwMode="auto">
          <a:xfrm>
            <a:off x="1135063" y="5218113"/>
            <a:ext cx="3976687" cy="5572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826" name="Oval 94"/>
          <p:cNvSpPr>
            <a:spLocks noChangeArrowheads="1"/>
          </p:cNvSpPr>
          <p:nvPr/>
        </p:nvSpPr>
        <p:spPr bwMode="auto">
          <a:xfrm>
            <a:off x="1981200" y="5292725"/>
            <a:ext cx="80963" cy="63500"/>
          </a:xfrm>
          <a:prstGeom prst="ellipse">
            <a:avLst/>
          </a:prstGeom>
          <a:solidFill>
            <a:srgbClr val="FF9933"/>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grpSp>
        <p:nvGrpSpPr>
          <p:cNvPr id="4" name="Group 95"/>
          <p:cNvGrpSpPr>
            <a:grpSpLocks/>
          </p:cNvGrpSpPr>
          <p:nvPr/>
        </p:nvGrpSpPr>
        <p:grpSpPr bwMode="auto">
          <a:xfrm>
            <a:off x="1139825" y="4635500"/>
            <a:ext cx="3976688" cy="555625"/>
            <a:chOff x="797" y="2709"/>
            <a:chExt cx="2970" cy="428"/>
          </a:xfrm>
        </p:grpSpPr>
        <p:sp>
          <p:nvSpPr>
            <p:cNvPr id="75874" name="Line 96"/>
            <p:cNvSpPr>
              <a:spLocks noChangeShapeType="1"/>
            </p:cNvSpPr>
            <p:nvPr/>
          </p:nvSpPr>
          <p:spPr bwMode="auto">
            <a:xfrm flipV="1">
              <a:off x="1382" y="2864"/>
              <a:ext cx="85" cy="120"/>
            </a:xfrm>
            <a:prstGeom prst="line">
              <a:avLst/>
            </a:prstGeom>
            <a:noFill/>
            <a:ln w="254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5875" name="Line 97"/>
            <p:cNvSpPr>
              <a:spLocks noChangeShapeType="1"/>
            </p:cNvSpPr>
            <p:nvPr/>
          </p:nvSpPr>
          <p:spPr bwMode="auto">
            <a:xfrm flipV="1">
              <a:off x="1131" y="2864"/>
              <a:ext cx="53" cy="132"/>
            </a:xfrm>
            <a:prstGeom prst="line">
              <a:avLst/>
            </a:prstGeom>
            <a:noFill/>
            <a:ln w="254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5876" name="Oval 98"/>
            <p:cNvSpPr>
              <a:spLocks noChangeArrowheads="1"/>
            </p:cNvSpPr>
            <p:nvPr/>
          </p:nvSpPr>
          <p:spPr bwMode="auto">
            <a:xfrm>
              <a:off x="1048" y="2982"/>
              <a:ext cx="125" cy="131"/>
            </a:xfrm>
            <a:prstGeom prst="ellipse">
              <a:avLst/>
            </a:prstGeom>
            <a:solidFill>
              <a:srgbClr val="FC0128"/>
            </a:solidFill>
            <a:ln w="12700">
              <a:solidFill>
                <a:srgbClr val="080808"/>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877" name="Oval 99"/>
            <p:cNvSpPr>
              <a:spLocks noChangeArrowheads="1"/>
            </p:cNvSpPr>
            <p:nvPr/>
          </p:nvSpPr>
          <p:spPr bwMode="auto">
            <a:xfrm>
              <a:off x="1299" y="2982"/>
              <a:ext cx="127" cy="131"/>
            </a:xfrm>
            <a:prstGeom prst="ellipse">
              <a:avLst/>
            </a:prstGeom>
            <a:solidFill>
              <a:srgbClr val="FC0128"/>
            </a:solidFill>
            <a:ln w="12700">
              <a:solidFill>
                <a:srgbClr val="080808"/>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878" name="Oval 100"/>
            <p:cNvSpPr>
              <a:spLocks noChangeArrowheads="1"/>
            </p:cNvSpPr>
            <p:nvPr/>
          </p:nvSpPr>
          <p:spPr bwMode="auto">
            <a:xfrm>
              <a:off x="1131" y="2747"/>
              <a:ext cx="164" cy="173"/>
            </a:xfrm>
            <a:prstGeom prst="ellipse">
              <a:avLst/>
            </a:prstGeom>
            <a:solidFill>
              <a:srgbClr val="FF0000"/>
            </a:solidFill>
            <a:ln w="12700">
              <a:solidFill>
                <a:srgbClr val="080808"/>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879" name="Rectangle 101"/>
            <p:cNvSpPr>
              <a:spLocks noChangeArrowheads="1"/>
            </p:cNvSpPr>
            <p:nvPr/>
          </p:nvSpPr>
          <p:spPr bwMode="auto">
            <a:xfrm>
              <a:off x="1926" y="2826"/>
              <a:ext cx="1686" cy="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tr-TR" sz="1600" u="sng">
                  <a:solidFill>
                    <a:srgbClr val="FF0000"/>
                  </a:solidFill>
                  <a:latin typeface="Arial Narrow" panose="020B0606020202030204" pitchFamily="34" charset="0"/>
                </a:rPr>
                <a:t>1st group : recruted follicles </a:t>
              </a:r>
              <a:endParaRPr lang="fr-FR" altLang="tr-TR" sz="1600">
                <a:solidFill>
                  <a:srgbClr val="FF0000"/>
                </a:solidFill>
                <a:latin typeface="Arial Narrow" panose="020B0606020202030204" pitchFamily="34" charset="0"/>
              </a:endParaRPr>
            </a:p>
          </p:txBody>
        </p:sp>
        <p:sp>
          <p:nvSpPr>
            <p:cNvPr id="75880" name="Line 102"/>
            <p:cNvSpPr>
              <a:spLocks noChangeShapeType="1"/>
            </p:cNvSpPr>
            <p:nvPr/>
          </p:nvSpPr>
          <p:spPr bwMode="auto">
            <a:xfrm flipV="1">
              <a:off x="922" y="2826"/>
              <a:ext cx="43" cy="156"/>
            </a:xfrm>
            <a:prstGeom prst="line">
              <a:avLst/>
            </a:prstGeom>
            <a:noFill/>
            <a:ln w="254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5881" name="Line 103"/>
            <p:cNvSpPr>
              <a:spLocks noChangeShapeType="1"/>
            </p:cNvSpPr>
            <p:nvPr/>
          </p:nvSpPr>
          <p:spPr bwMode="auto">
            <a:xfrm>
              <a:off x="1508" y="2864"/>
              <a:ext cx="209" cy="78"/>
            </a:xfrm>
            <a:prstGeom prst="line">
              <a:avLst/>
            </a:prstGeom>
            <a:noFill/>
            <a:ln w="254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5882" name="Oval 104"/>
            <p:cNvSpPr>
              <a:spLocks noChangeArrowheads="1"/>
            </p:cNvSpPr>
            <p:nvPr/>
          </p:nvSpPr>
          <p:spPr bwMode="auto">
            <a:xfrm>
              <a:off x="1382" y="2787"/>
              <a:ext cx="160" cy="155"/>
            </a:xfrm>
            <a:prstGeom prst="ellipse">
              <a:avLst/>
            </a:prstGeom>
            <a:solidFill>
              <a:srgbClr val="FF0000"/>
            </a:solidFill>
            <a:ln w="12700">
              <a:solidFill>
                <a:srgbClr val="080808"/>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883" name="Oval 105"/>
            <p:cNvSpPr>
              <a:spLocks noChangeArrowheads="1"/>
            </p:cNvSpPr>
            <p:nvPr/>
          </p:nvSpPr>
          <p:spPr bwMode="auto">
            <a:xfrm>
              <a:off x="1676" y="2904"/>
              <a:ext cx="125" cy="116"/>
            </a:xfrm>
            <a:prstGeom prst="ellipse">
              <a:avLst/>
            </a:prstGeom>
            <a:solidFill>
              <a:srgbClr val="FE9B03"/>
            </a:solidFill>
            <a:ln w="12700">
              <a:solidFill>
                <a:srgbClr val="080808"/>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884" name="Oval 106"/>
            <p:cNvSpPr>
              <a:spLocks noChangeArrowheads="1"/>
            </p:cNvSpPr>
            <p:nvPr/>
          </p:nvSpPr>
          <p:spPr bwMode="auto">
            <a:xfrm>
              <a:off x="839" y="2982"/>
              <a:ext cx="126" cy="131"/>
            </a:xfrm>
            <a:prstGeom prst="ellipse">
              <a:avLst/>
            </a:prstGeom>
            <a:solidFill>
              <a:srgbClr val="FC0128"/>
            </a:solidFill>
            <a:ln w="12700">
              <a:solidFill>
                <a:srgbClr val="080808"/>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885" name="Oval 107"/>
            <p:cNvSpPr>
              <a:spLocks noChangeArrowheads="1"/>
            </p:cNvSpPr>
            <p:nvPr/>
          </p:nvSpPr>
          <p:spPr bwMode="auto">
            <a:xfrm>
              <a:off x="881" y="2747"/>
              <a:ext cx="167" cy="178"/>
            </a:xfrm>
            <a:prstGeom prst="ellipse">
              <a:avLst/>
            </a:prstGeom>
            <a:solidFill>
              <a:srgbClr val="FC0128"/>
            </a:solidFill>
            <a:ln w="12700">
              <a:solidFill>
                <a:srgbClr val="080808"/>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886" name="Rectangle 108"/>
            <p:cNvSpPr>
              <a:spLocks noChangeArrowheads="1"/>
            </p:cNvSpPr>
            <p:nvPr/>
          </p:nvSpPr>
          <p:spPr bwMode="auto">
            <a:xfrm>
              <a:off x="797" y="2709"/>
              <a:ext cx="2970" cy="42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grpSp>
      <p:grpSp>
        <p:nvGrpSpPr>
          <p:cNvPr id="5" name="Group 109"/>
          <p:cNvGrpSpPr>
            <a:grpSpLocks/>
          </p:cNvGrpSpPr>
          <p:nvPr/>
        </p:nvGrpSpPr>
        <p:grpSpPr bwMode="auto">
          <a:xfrm>
            <a:off x="1196975" y="1804988"/>
            <a:ext cx="3919538" cy="1162050"/>
            <a:chOff x="754" y="1137"/>
            <a:chExt cx="2469" cy="732"/>
          </a:xfrm>
        </p:grpSpPr>
        <p:sp>
          <p:nvSpPr>
            <p:cNvPr id="75866" name="Line 110"/>
            <p:cNvSpPr>
              <a:spLocks noChangeShapeType="1"/>
            </p:cNvSpPr>
            <p:nvPr/>
          </p:nvSpPr>
          <p:spPr bwMode="auto">
            <a:xfrm flipV="1">
              <a:off x="2059" y="1519"/>
              <a:ext cx="282" cy="95"/>
            </a:xfrm>
            <a:prstGeom prst="line">
              <a:avLst/>
            </a:prstGeom>
            <a:noFill/>
            <a:ln w="254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5867" name="Line 111"/>
            <p:cNvSpPr>
              <a:spLocks noChangeShapeType="1"/>
            </p:cNvSpPr>
            <p:nvPr/>
          </p:nvSpPr>
          <p:spPr bwMode="auto">
            <a:xfrm flipV="1">
              <a:off x="1777" y="1678"/>
              <a:ext cx="176" cy="191"/>
            </a:xfrm>
            <a:prstGeom prst="line">
              <a:avLst/>
            </a:prstGeom>
            <a:noFill/>
            <a:ln w="254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5868" name="Oval 112"/>
            <p:cNvSpPr>
              <a:spLocks noChangeArrowheads="1"/>
            </p:cNvSpPr>
            <p:nvPr/>
          </p:nvSpPr>
          <p:spPr bwMode="auto">
            <a:xfrm>
              <a:off x="1882" y="1423"/>
              <a:ext cx="318" cy="315"/>
            </a:xfrm>
            <a:prstGeom prst="ellipse">
              <a:avLst/>
            </a:prstGeom>
            <a:solidFill>
              <a:schemeClr val="hlink"/>
            </a:solidFill>
            <a:ln w="12700">
              <a:solidFill>
                <a:srgbClr val="333333"/>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869" name="Rectangle 113"/>
            <p:cNvSpPr>
              <a:spLocks noChangeArrowheads="1"/>
            </p:cNvSpPr>
            <p:nvPr/>
          </p:nvSpPr>
          <p:spPr bwMode="auto">
            <a:xfrm>
              <a:off x="754" y="1137"/>
              <a:ext cx="2469" cy="63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870" name="Rectangle 114"/>
            <p:cNvSpPr>
              <a:spLocks noChangeArrowheads="1"/>
            </p:cNvSpPr>
            <p:nvPr/>
          </p:nvSpPr>
          <p:spPr bwMode="auto">
            <a:xfrm>
              <a:off x="793" y="1207"/>
              <a:ext cx="1165" cy="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tr-TR" sz="1600" u="sng">
                  <a:solidFill>
                    <a:schemeClr val="hlink"/>
                  </a:solidFill>
                  <a:latin typeface="Arial Narrow" panose="020B0606020202030204" pitchFamily="34" charset="0"/>
                </a:rPr>
                <a:t>4rd group : </a:t>
              </a:r>
            </a:p>
            <a:p>
              <a:r>
                <a:rPr lang="fr-FR" altLang="tr-TR" sz="1600" u="sng">
                  <a:solidFill>
                    <a:schemeClr val="hlink"/>
                  </a:solidFill>
                  <a:latin typeface="Arial Narrow" panose="020B0606020202030204" pitchFamily="34" charset="0"/>
                </a:rPr>
                <a:t>Preovulatory follicle</a:t>
              </a:r>
              <a:endParaRPr lang="fr-FR" altLang="tr-TR" sz="1600">
                <a:solidFill>
                  <a:schemeClr val="hlink"/>
                </a:solidFill>
                <a:latin typeface="Arial Narrow" panose="020B0606020202030204" pitchFamily="34" charset="0"/>
              </a:endParaRPr>
            </a:p>
          </p:txBody>
        </p:sp>
        <p:sp>
          <p:nvSpPr>
            <p:cNvPr id="75871" name="Line 115"/>
            <p:cNvSpPr>
              <a:spLocks noChangeShapeType="1"/>
            </p:cNvSpPr>
            <p:nvPr/>
          </p:nvSpPr>
          <p:spPr bwMode="auto">
            <a:xfrm>
              <a:off x="2623" y="1456"/>
              <a:ext cx="212" cy="0"/>
            </a:xfrm>
            <a:prstGeom prst="line">
              <a:avLst/>
            </a:prstGeom>
            <a:noFill/>
            <a:ln w="254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5872" name="Oval 116"/>
            <p:cNvSpPr>
              <a:spLocks noChangeArrowheads="1"/>
            </p:cNvSpPr>
            <p:nvPr/>
          </p:nvSpPr>
          <p:spPr bwMode="auto">
            <a:xfrm>
              <a:off x="2270" y="1296"/>
              <a:ext cx="389" cy="351"/>
            </a:xfrm>
            <a:prstGeom prst="ellipse">
              <a:avLst/>
            </a:prstGeom>
            <a:solidFill>
              <a:schemeClr val="hlink"/>
            </a:solidFill>
            <a:ln w="12700">
              <a:solidFill>
                <a:srgbClr val="333333"/>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873" name="Oval 117"/>
            <p:cNvSpPr>
              <a:spLocks noChangeArrowheads="1"/>
            </p:cNvSpPr>
            <p:nvPr/>
          </p:nvSpPr>
          <p:spPr bwMode="auto">
            <a:xfrm>
              <a:off x="2730" y="1264"/>
              <a:ext cx="422" cy="414"/>
            </a:xfrm>
            <a:prstGeom prst="ellipse">
              <a:avLst/>
            </a:prstGeom>
            <a:solidFill>
              <a:schemeClr val="hlink"/>
            </a:solidFill>
            <a:ln w="12700">
              <a:solidFill>
                <a:srgbClr val="333333"/>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grpSp>
      <p:grpSp>
        <p:nvGrpSpPr>
          <p:cNvPr id="6" name="Group 118"/>
          <p:cNvGrpSpPr>
            <a:grpSpLocks/>
          </p:cNvGrpSpPr>
          <p:nvPr/>
        </p:nvGrpSpPr>
        <p:grpSpPr bwMode="auto">
          <a:xfrm>
            <a:off x="1116013" y="2852738"/>
            <a:ext cx="4468812" cy="1262062"/>
            <a:chOff x="703" y="1797"/>
            <a:chExt cx="2815" cy="795"/>
          </a:xfrm>
        </p:grpSpPr>
        <p:sp>
          <p:nvSpPr>
            <p:cNvPr id="75856" name="Line 119"/>
            <p:cNvSpPr>
              <a:spLocks noChangeShapeType="1"/>
            </p:cNvSpPr>
            <p:nvPr/>
          </p:nvSpPr>
          <p:spPr bwMode="auto">
            <a:xfrm flipV="1">
              <a:off x="1318" y="2092"/>
              <a:ext cx="212" cy="191"/>
            </a:xfrm>
            <a:prstGeom prst="line">
              <a:avLst/>
            </a:prstGeom>
            <a:noFill/>
            <a:ln w="254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5857" name="Line 120"/>
            <p:cNvSpPr>
              <a:spLocks noChangeShapeType="1"/>
            </p:cNvSpPr>
            <p:nvPr/>
          </p:nvSpPr>
          <p:spPr bwMode="auto">
            <a:xfrm flipV="1">
              <a:off x="1550" y="1956"/>
              <a:ext cx="116" cy="96"/>
            </a:xfrm>
            <a:prstGeom prst="line">
              <a:avLst/>
            </a:prstGeom>
            <a:noFill/>
            <a:ln w="254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5858" name="Rectangle 121"/>
            <p:cNvSpPr>
              <a:spLocks noChangeArrowheads="1"/>
            </p:cNvSpPr>
            <p:nvPr/>
          </p:nvSpPr>
          <p:spPr bwMode="auto">
            <a:xfrm>
              <a:off x="2290" y="1933"/>
              <a:ext cx="1228" cy="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tr-TR" sz="1600" u="sng">
                  <a:solidFill>
                    <a:srgbClr val="00FF00"/>
                  </a:solidFill>
                  <a:latin typeface="Arial Narrow" panose="020B0606020202030204" pitchFamily="34" charset="0"/>
                </a:rPr>
                <a:t>3rd group : </a:t>
              </a:r>
            </a:p>
            <a:p>
              <a:r>
                <a:rPr lang="fr-FR" altLang="tr-TR" sz="1600" u="sng">
                  <a:solidFill>
                    <a:srgbClr val="00FF00"/>
                  </a:solidFill>
                  <a:latin typeface="Arial Narrow" panose="020B0606020202030204" pitchFamily="34" charset="0"/>
                </a:rPr>
                <a:t>dominant follicle </a:t>
              </a:r>
            </a:p>
          </p:txBody>
        </p:sp>
        <p:sp>
          <p:nvSpPr>
            <p:cNvPr id="75859" name="Line 122"/>
            <p:cNvSpPr>
              <a:spLocks noChangeShapeType="1"/>
            </p:cNvSpPr>
            <p:nvPr/>
          </p:nvSpPr>
          <p:spPr bwMode="auto">
            <a:xfrm flipV="1">
              <a:off x="1091" y="2306"/>
              <a:ext cx="142" cy="286"/>
            </a:xfrm>
            <a:prstGeom prst="line">
              <a:avLst/>
            </a:prstGeom>
            <a:noFill/>
            <a:ln w="254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5860" name="Oval 123"/>
            <p:cNvSpPr>
              <a:spLocks noChangeArrowheads="1"/>
            </p:cNvSpPr>
            <p:nvPr/>
          </p:nvSpPr>
          <p:spPr bwMode="auto">
            <a:xfrm>
              <a:off x="1162" y="2179"/>
              <a:ext cx="212" cy="211"/>
            </a:xfrm>
            <a:prstGeom prst="ellipse">
              <a:avLst/>
            </a:prstGeom>
            <a:solidFill>
              <a:srgbClr val="00FF00"/>
            </a:solidFill>
            <a:ln w="12700">
              <a:solidFill>
                <a:srgbClr val="000066"/>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861" name="Oval 124"/>
            <p:cNvSpPr>
              <a:spLocks noChangeArrowheads="1"/>
            </p:cNvSpPr>
            <p:nvPr/>
          </p:nvSpPr>
          <p:spPr bwMode="auto">
            <a:xfrm>
              <a:off x="1338" y="1988"/>
              <a:ext cx="247" cy="242"/>
            </a:xfrm>
            <a:prstGeom prst="ellipse">
              <a:avLst/>
            </a:prstGeom>
            <a:solidFill>
              <a:srgbClr val="00FF00"/>
            </a:solidFill>
            <a:ln w="12700">
              <a:solidFill>
                <a:srgbClr val="000066"/>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862" name="Rectangle 125"/>
            <p:cNvSpPr>
              <a:spLocks noChangeArrowheads="1"/>
            </p:cNvSpPr>
            <p:nvPr/>
          </p:nvSpPr>
          <p:spPr bwMode="auto">
            <a:xfrm>
              <a:off x="703" y="1797"/>
              <a:ext cx="2505" cy="6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863" name="Line 126"/>
            <p:cNvSpPr>
              <a:spLocks noChangeShapeType="1"/>
            </p:cNvSpPr>
            <p:nvPr/>
          </p:nvSpPr>
          <p:spPr bwMode="auto">
            <a:xfrm>
              <a:off x="1772" y="1981"/>
              <a:ext cx="229" cy="74"/>
            </a:xfrm>
            <a:prstGeom prst="line">
              <a:avLst/>
            </a:prstGeom>
            <a:noFill/>
            <a:ln w="254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5864" name="Oval 127"/>
            <p:cNvSpPr>
              <a:spLocks noChangeArrowheads="1"/>
            </p:cNvSpPr>
            <p:nvPr/>
          </p:nvSpPr>
          <p:spPr bwMode="auto">
            <a:xfrm>
              <a:off x="2001" y="1981"/>
              <a:ext cx="229" cy="222"/>
            </a:xfrm>
            <a:prstGeom prst="ellipse">
              <a:avLst/>
            </a:prstGeom>
            <a:solidFill>
              <a:srgbClr val="FE9B03"/>
            </a:solidFill>
            <a:ln w="12700">
              <a:solidFill>
                <a:srgbClr val="080808"/>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865" name="Oval 128"/>
            <p:cNvSpPr>
              <a:spLocks noChangeArrowheads="1"/>
            </p:cNvSpPr>
            <p:nvPr/>
          </p:nvSpPr>
          <p:spPr bwMode="auto">
            <a:xfrm>
              <a:off x="1618" y="1833"/>
              <a:ext cx="247" cy="242"/>
            </a:xfrm>
            <a:prstGeom prst="ellipse">
              <a:avLst/>
            </a:prstGeom>
            <a:solidFill>
              <a:srgbClr val="00FF00"/>
            </a:solidFill>
            <a:ln w="12700">
              <a:solidFill>
                <a:srgbClr val="000066"/>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grpSp>
      <p:grpSp>
        <p:nvGrpSpPr>
          <p:cNvPr id="7" name="Group 129"/>
          <p:cNvGrpSpPr>
            <a:grpSpLocks/>
          </p:cNvGrpSpPr>
          <p:nvPr/>
        </p:nvGrpSpPr>
        <p:grpSpPr bwMode="auto">
          <a:xfrm>
            <a:off x="5003800" y="2492375"/>
            <a:ext cx="2698750" cy="2122488"/>
            <a:chOff x="3152" y="1570"/>
            <a:chExt cx="1700" cy="1337"/>
          </a:xfrm>
        </p:grpSpPr>
        <p:sp>
          <p:nvSpPr>
            <p:cNvPr id="75853" name="Rectangle 130"/>
            <p:cNvSpPr>
              <a:spLocks noChangeArrowheads="1"/>
            </p:cNvSpPr>
            <p:nvPr/>
          </p:nvSpPr>
          <p:spPr bwMode="auto">
            <a:xfrm>
              <a:off x="3470" y="2659"/>
              <a:ext cx="1382"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tr-TR" sz="2000">
                  <a:solidFill>
                    <a:srgbClr val="FF00FF"/>
                  </a:solidFill>
                  <a:latin typeface="Arial Narrow" panose="020B0606020202030204" pitchFamily="34" charset="0"/>
                </a:rPr>
                <a:t>Ovulation </a:t>
              </a:r>
            </a:p>
          </p:txBody>
        </p:sp>
        <p:sp>
          <p:nvSpPr>
            <p:cNvPr id="75854" name="Line 131"/>
            <p:cNvSpPr>
              <a:spLocks noChangeShapeType="1"/>
            </p:cNvSpPr>
            <p:nvPr/>
          </p:nvSpPr>
          <p:spPr bwMode="auto">
            <a:xfrm>
              <a:off x="3152" y="1570"/>
              <a:ext cx="544" cy="545"/>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75855" name="Oval 132"/>
            <p:cNvSpPr>
              <a:spLocks noChangeArrowheads="1"/>
            </p:cNvSpPr>
            <p:nvPr/>
          </p:nvSpPr>
          <p:spPr bwMode="auto">
            <a:xfrm flipH="1">
              <a:off x="3696" y="2024"/>
              <a:ext cx="77" cy="556"/>
            </a:xfrm>
            <a:prstGeom prst="ellipse">
              <a:avLst/>
            </a:prstGeom>
            <a:solidFill>
              <a:srgbClr val="FF00FF"/>
            </a:solidFill>
            <a:ln w="12700">
              <a:solidFill>
                <a:srgbClr val="333333"/>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grpSp>
      <p:grpSp>
        <p:nvGrpSpPr>
          <p:cNvPr id="8" name="Group 133"/>
          <p:cNvGrpSpPr>
            <a:grpSpLocks/>
          </p:cNvGrpSpPr>
          <p:nvPr/>
        </p:nvGrpSpPr>
        <p:grpSpPr bwMode="auto">
          <a:xfrm>
            <a:off x="5003800" y="1196975"/>
            <a:ext cx="1801813" cy="1708150"/>
            <a:chOff x="3152" y="754"/>
            <a:chExt cx="1135" cy="1076"/>
          </a:xfrm>
        </p:grpSpPr>
        <p:sp>
          <p:nvSpPr>
            <p:cNvPr id="75850" name="Oval 134"/>
            <p:cNvSpPr>
              <a:spLocks noChangeArrowheads="1"/>
            </p:cNvSpPr>
            <p:nvPr/>
          </p:nvSpPr>
          <p:spPr bwMode="auto">
            <a:xfrm>
              <a:off x="3560" y="754"/>
              <a:ext cx="574" cy="519"/>
            </a:xfrm>
            <a:prstGeom prst="ellipse">
              <a:avLst/>
            </a:prstGeom>
            <a:solidFill>
              <a:srgbClr val="3333FF"/>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851" name="Rectangle 135"/>
            <p:cNvSpPr>
              <a:spLocks noChangeArrowheads="1"/>
            </p:cNvSpPr>
            <p:nvPr/>
          </p:nvSpPr>
          <p:spPr bwMode="auto">
            <a:xfrm>
              <a:off x="3560" y="1344"/>
              <a:ext cx="727" cy="486"/>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tr-TR" sz="2000">
                  <a:latin typeface="Arial Narrow" panose="020B0606020202030204" pitchFamily="34" charset="0"/>
                </a:rPr>
                <a:t>Follicular cyst</a:t>
              </a:r>
              <a:r>
                <a:rPr lang="fr-FR" altLang="tr-TR">
                  <a:latin typeface="Arial Narrow" panose="020B0606020202030204" pitchFamily="34" charset="0"/>
                </a:rPr>
                <a:t> </a:t>
              </a:r>
            </a:p>
          </p:txBody>
        </p:sp>
        <p:sp>
          <p:nvSpPr>
            <p:cNvPr id="75852" name="Line 136"/>
            <p:cNvSpPr>
              <a:spLocks noChangeShapeType="1"/>
            </p:cNvSpPr>
            <p:nvPr/>
          </p:nvSpPr>
          <p:spPr bwMode="auto">
            <a:xfrm flipV="1">
              <a:off x="3152" y="1117"/>
              <a:ext cx="454" cy="317"/>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grpSp>
        <p:nvGrpSpPr>
          <p:cNvPr id="9" name="Group 137"/>
          <p:cNvGrpSpPr>
            <a:grpSpLocks/>
          </p:cNvGrpSpPr>
          <p:nvPr/>
        </p:nvGrpSpPr>
        <p:grpSpPr bwMode="auto">
          <a:xfrm>
            <a:off x="6588125" y="1150938"/>
            <a:ext cx="1658938" cy="2058987"/>
            <a:chOff x="4150" y="725"/>
            <a:chExt cx="1045" cy="1297"/>
          </a:xfrm>
        </p:grpSpPr>
        <p:sp>
          <p:nvSpPr>
            <p:cNvPr id="75846" name="Oval 138"/>
            <p:cNvSpPr>
              <a:spLocks noChangeArrowheads="1"/>
            </p:cNvSpPr>
            <p:nvPr/>
          </p:nvSpPr>
          <p:spPr bwMode="auto">
            <a:xfrm>
              <a:off x="4481" y="725"/>
              <a:ext cx="573" cy="519"/>
            </a:xfrm>
            <a:prstGeom prst="ellipse">
              <a:avLst/>
            </a:prstGeom>
            <a:solidFill>
              <a:schemeClr val="tx2"/>
            </a:solidFill>
            <a:ln w="12700">
              <a:solidFill>
                <a:srgbClr val="080808"/>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847" name="Line 139"/>
            <p:cNvSpPr>
              <a:spLocks noChangeShapeType="1"/>
            </p:cNvSpPr>
            <p:nvPr/>
          </p:nvSpPr>
          <p:spPr bwMode="auto">
            <a:xfrm>
              <a:off x="4150" y="981"/>
              <a:ext cx="318"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75848" name="Oval 140"/>
            <p:cNvSpPr>
              <a:spLocks noChangeArrowheads="1"/>
            </p:cNvSpPr>
            <p:nvPr/>
          </p:nvSpPr>
          <p:spPr bwMode="auto">
            <a:xfrm>
              <a:off x="4558" y="799"/>
              <a:ext cx="421" cy="370"/>
            </a:xfrm>
            <a:prstGeom prst="ellipse">
              <a:avLst/>
            </a:prstGeom>
            <a:solidFill>
              <a:srgbClr val="0066FF"/>
            </a:solidFill>
            <a:ln w="9525">
              <a:solidFill>
                <a:srgbClr val="080808"/>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849" name="Rectangle 141"/>
            <p:cNvSpPr>
              <a:spLocks noChangeArrowheads="1"/>
            </p:cNvSpPr>
            <p:nvPr/>
          </p:nvSpPr>
          <p:spPr bwMode="auto">
            <a:xfrm>
              <a:off x="4468" y="1344"/>
              <a:ext cx="727" cy="678"/>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tr-TR" sz="2000">
                  <a:latin typeface="Arial Narrow" panose="020B0606020202030204" pitchFamily="34" charset="0"/>
                </a:rPr>
                <a:t>Luteinizedfollicular cyst</a:t>
              </a:r>
              <a:r>
                <a:rPr lang="fr-FR" altLang="tr-TR">
                  <a:latin typeface="Arial Narrow" panose="020B0606020202030204" pitchFamily="34" charset="0"/>
                </a:rPr>
                <a:t> </a:t>
              </a:r>
            </a:p>
          </p:txBody>
        </p:sp>
      </p:grpSp>
      <p:sp>
        <p:nvSpPr>
          <p:cNvPr id="75833" name="Text Box 142"/>
          <p:cNvSpPr txBox="1">
            <a:spLocks noChangeArrowheads="1"/>
          </p:cNvSpPr>
          <p:nvPr/>
        </p:nvSpPr>
        <p:spPr bwMode="auto">
          <a:xfrm>
            <a:off x="1187450" y="404813"/>
            <a:ext cx="38274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latin typeface="Arial Narrow" panose="020B0606020202030204" pitchFamily="34" charset="0"/>
              </a:rPr>
              <a:t>Cyst = abnormal follicular growth</a:t>
            </a:r>
            <a:endParaRPr lang="fr-FR" altLang="tr-TR">
              <a:latin typeface="Arial Narrow" panose="020B0606020202030204" pitchFamily="34" charset="0"/>
            </a:endParaRPr>
          </a:p>
        </p:txBody>
      </p:sp>
      <p:grpSp>
        <p:nvGrpSpPr>
          <p:cNvPr id="10" name="Group 143"/>
          <p:cNvGrpSpPr>
            <a:grpSpLocks/>
          </p:cNvGrpSpPr>
          <p:nvPr/>
        </p:nvGrpSpPr>
        <p:grpSpPr bwMode="auto">
          <a:xfrm>
            <a:off x="1139825" y="3927475"/>
            <a:ext cx="5097463" cy="809625"/>
            <a:chOff x="718" y="2474"/>
            <a:chExt cx="3211" cy="510"/>
          </a:xfrm>
        </p:grpSpPr>
        <p:sp>
          <p:nvSpPr>
            <p:cNvPr id="75838" name="Line 144"/>
            <p:cNvSpPr>
              <a:spLocks noChangeShapeType="1"/>
            </p:cNvSpPr>
            <p:nvPr/>
          </p:nvSpPr>
          <p:spPr bwMode="auto">
            <a:xfrm flipV="1">
              <a:off x="1106" y="2825"/>
              <a:ext cx="105" cy="159"/>
            </a:xfrm>
            <a:prstGeom prst="line">
              <a:avLst/>
            </a:prstGeom>
            <a:noFill/>
            <a:ln w="254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5839" name="Line 145"/>
            <p:cNvSpPr>
              <a:spLocks noChangeShapeType="1"/>
            </p:cNvSpPr>
            <p:nvPr/>
          </p:nvSpPr>
          <p:spPr bwMode="auto">
            <a:xfrm>
              <a:off x="1318" y="2761"/>
              <a:ext cx="176" cy="64"/>
            </a:xfrm>
            <a:prstGeom prst="line">
              <a:avLst/>
            </a:prstGeom>
            <a:noFill/>
            <a:ln w="254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5840" name="Rectangle 146"/>
            <p:cNvSpPr>
              <a:spLocks noChangeArrowheads="1"/>
            </p:cNvSpPr>
            <p:nvPr/>
          </p:nvSpPr>
          <p:spPr bwMode="auto">
            <a:xfrm>
              <a:off x="1530" y="2602"/>
              <a:ext cx="2399"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tr-TR" sz="1600" u="sng">
                  <a:solidFill>
                    <a:schemeClr val="tx2"/>
                  </a:solidFill>
                  <a:latin typeface="Arial Narrow" panose="020B0606020202030204" pitchFamily="34" charset="0"/>
                </a:rPr>
                <a:t>2</a:t>
              </a:r>
              <a:r>
                <a:rPr lang="fr-FR" altLang="tr-TR" sz="1600" u="sng" baseline="30000">
                  <a:solidFill>
                    <a:schemeClr val="tx2"/>
                  </a:solidFill>
                  <a:latin typeface="Arial Narrow" panose="020B0606020202030204" pitchFamily="34" charset="0"/>
                </a:rPr>
                <a:t>nd</a:t>
              </a:r>
              <a:r>
                <a:rPr lang="fr-FR" altLang="tr-TR" sz="1600" u="sng">
                  <a:solidFill>
                    <a:schemeClr val="tx2"/>
                  </a:solidFill>
                  <a:latin typeface="Arial Narrow" panose="020B0606020202030204" pitchFamily="34" charset="0"/>
                </a:rPr>
                <a:t> group : selected follicles</a:t>
              </a:r>
            </a:p>
          </p:txBody>
        </p:sp>
        <p:sp>
          <p:nvSpPr>
            <p:cNvPr id="75841" name="Oval 147"/>
            <p:cNvSpPr>
              <a:spLocks noChangeArrowheads="1"/>
            </p:cNvSpPr>
            <p:nvPr/>
          </p:nvSpPr>
          <p:spPr bwMode="auto">
            <a:xfrm>
              <a:off x="1177" y="2698"/>
              <a:ext cx="176" cy="154"/>
            </a:xfrm>
            <a:prstGeom prst="ellipse">
              <a:avLst/>
            </a:prstGeom>
            <a:solidFill>
              <a:schemeClr val="tx2"/>
            </a:solidFill>
            <a:ln w="12700">
              <a:solidFill>
                <a:srgbClr val="333333"/>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fr-FR" altLang="tr-TR" sz="1800">
                <a:latin typeface="Arial" panose="020B0604020202020204" pitchFamily="34" charset="0"/>
              </a:endParaRPr>
            </a:p>
          </p:txBody>
        </p:sp>
        <p:sp>
          <p:nvSpPr>
            <p:cNvPr id="75842" name="Oval 148"/>
            <p:cNvSpPr>
              <a:spLocks noChangeArrowheads="1"/>
            </p:cNvSpPr>
            <p:nvPr/>
          </p:nvSpPr>
          <p:spPr bwMode="auto">
            <a:xfrm>
              <a:off x="1389" y="2761"/>
              <a:ext cx="105" cy="94"/>
            </a:xfrm>
            <a:prstGeom prst="ellipse">
              <a:avLst/>
            </a:prstGeom>
            <a:solidFill>
              <a:srgbClr val="FE9B03"/>
            </a:solidFill>
            <a:ln w="12700">
              <a:solidFill>
                <a:srgbClr val="080808"/>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843" name="Line 149"/>
            <p:cNvSpPr>
              <a:spLocks noChangeShapeType="1"/>
            </p:cNvSpPr>
            <p:nvPr/>
          </p:nvSpPr>
          <p:spPr bwMode="auto">
            <a:xfrm flipV="1">
              <a:off x="894" y="2614"/>
              <a:ext cx="172" cy="370"/>
            </a:xfrm>
            <a:prstGeom prst="line">
              <a:avLst/>
            </a:prstGeom>
            <a:noFill/>
            <a:ln w="254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75844" name="Rectangle 150"/>
            <p:cNvSpPr>
              <a:spLocks noChangeArrowheads="1"/>
            </p:cNvSpPr>
            <p:nvPr/>
          </p:nvSpPr>
          <p:spPr bwMode="auto">
            <a:xfrm>
              <a:off x="718" y="2474"/>
              <a:ext cx="2505" cy="41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75845" name="Oval 151"/>
            <p:cNvSpPr>
              <a:spLocks noChangeArrowheads="1"/>
            </p:cNvSpPr>
            <p:nvPr/>
          </p:nvSpPr>
          <p:spPr bwMode="auto">
            <a:xfrm>
              <a:off x="975" y="2523"/>
              <a:ext cx="213" cy="190"/>
            </a:xfrm>
            <a:prstGeom prst="ellipse">
              <a:avLst/>
            </a:prstGeom>
            <a:solidFill>
              <a:schemeClr val="tx2"/>
            </a:solidFill>
            <a:ln w="12700">
              <a:solidFill>
                <a:srgbClr val="333333"/>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grpSp>
      <p:grpSp>
        <p:nvGrpSpPr>
          <p:cNvPr id="11" name="Group 152"/>
          <p:cNvGrpSpPr>
            <a:grpSpLocks/>
          </p:cNvGrpSpPr>
          <p:nvPr/>
        </p:nvGrpSpPr>
        <p:grpSpPr bwMode="auto">
          <a:xfrm>
            <a:off x="5940425" y="4508500"/>
            <a:ext cx="2974975" cy="1311275"/>
            <a:chOff x="3742" y="2840"/>
            <a:chExt cx="1874" cy="826"/>
          </a:xfrm>
        </p:grpSpPr>
        <p:sp>
          <p:nvSpPr>
            <p:cNvPr id="75836" name="Rectangle 153"/>
            <p:cNvSpPr>
              <a:spLocks noChangeArrowheads="1"/>
            </p:cNvSpPr>
            <p:nvPr/>
          </p:nvSpPr>
          <p:spPr bwMode="auto">
            <a:xfrm>
              <a:off x="4422" y="2840"/>
              <a:ext cx="1194" cy="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sz="2000" u="sng">
                  <a:latin typeface="Arial Narrow" panose="020B0606020202030204" pitchFamily="34" charset="0"/>
                </a:rPr>
                <a:t>Three evolutions</a:t>
              </a:r>
              <a:r>
                <a:rPr lang="fr-BE" altLang="tr-TR" sz="2000">
                  <a:latin typeface="Arial Narrow" panose="020B0606020202030204" pitchFamily="34" charset="0"/>
                </a:rPr>
                <a:t> : </a:t>
              </a:r>
            </a:p>
            <a:p>
              <a:pPr eaLnBrk="1" hangingPunct="1">
                <a:buFontTx/>
                <a:buChar char="-"/>
              </a:pPr>
              <a:r>
                <a:rPr lang="fr-BE" altLang="tr-TR" sz="2000">
                  <a:latin typeface="Arial Narrow" panose="020B0606020202030204" pitchFamily="34" charset="0"/>
                </a:rPr>
                <a:t> Atresia</a:t>
              </a:r>
            </a:p>
            <a:p>
              <a:pPr eaLnBrk="1" hangingPunct="1">
                <a:buFontTx/>
                <a:buChar char="-"/>
              </a:pPr>
              <a:r>
                <a:rPr lang="fr-BE" altLang="tr-TR" sz="2000">
                  <a:latin typeface="Arial Narrow" panose="020B0606020202030204" pitchFamily="34" charset="0"/>
                </a:rPr>
                <a:t> Ovulation </a:t>
              </a:r>
            </a:p>
            <a:p>
              <a:pPr eaLnBrk="1" hangingPunct="1">
                <a:buFontTx/>
                <a:buChar char="-"/>
              </a:pPr>
              <a:r>
                <a:rPr lang="fr-BE" altLang="tr-TR" sz="2000">
                  <a:latin typeface="Arial Narrow" panose="020B0606020202030204" pitchFamily="34" charset="0"/>
                </a:rPr>
                <a:t> Cyst</a:t>
              </a:r>
              <a:endParaRPr lang="fr-FR" altLang="tr-TR" sz="2000">
                <a:latin typeface="Arial Narrow" panose="020B0606020202030204" pitchFamily="34" charset="0"/>
              </a:endParaRPr>
            </a:p>
          </p:txBody>
        </p:sp>
        <p:sp>
          <p:nvSpPr>
            <p:cNvPr id="75837" name="AutoShape 154"/>
            <p:cNvSpPr>
              <a:spLocks noChangeArrowheads="1"/>
            </p:cNvSpPr>
            <p:nvPr/>
          </p:nvSpPr>
          <p:spPr bwMode="auto">
            <a:xfrm>
              <a:off x="3742" y="3067"/>
              <a:ext cx="544" cy="409"/>
            </a:xfrm>
            <a:prstGeom prst="rightArrow">
              <a:avLst>
                <a:gd name="adj1" fmla="val 50000"/>
                <a:gd name="adj2" fmla="val 33252"/>
              </a:avLst>
            </a:prstGeom>
            <a:solidFill>
              <a:schemeClr val="tx1"/>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2D93568-FCFC-4715-8CC1-D931169258BC}" type="slidenum">
              <a:rPr lang="fr-FR" altLang="tr-TR" sz="1400">
                <a:solidFill>
                  <a:srgbClr val="A50021"/>
                </a:solidFill>
                <a:latin typeface="Arial Narrow" panose="020B0606020202030204" pitchFamily="34" charset="0"/>
              </a:rPr>
              <a:pPr/>
              <a:t>68</a:t>
            </a:fld>
            <a:endParaRPr lang="fr-FR" altLang="tr-TR" sz="1400">
              <a:solidFill>
                <a:srgbClr val="A50021"/>
              </a:solidFill>
              <a:latin typeface="Arial Narrow" panose="020B0606020202030204" pitchFamily="34" charset="0"/>
            </a:endParaRPr>
          </a:p>
        </p:txBody>
      </p:sp>
      <p:sp>
        <p:nvSpPr>
          <p:cNvPr id="76804" name="Rectangle 2"/>
          <p:cNvSpPr>
            <a:spLocks noGrp="1" noChangeArrowheads="1"/>
          </p:cNvSpPr>
          <p:nvPr>
            <p:ph type="title"/>
          </p:nvPr>
        </p:nvSpPr>
        <p:spPr/>
        <p:txBody>
          <a:bodyPr/>
          <a:lstStyle/>
          <a:p>
            <a:r>
              <a:rPr lang="fr-BE" altLang="tr-TR" smtClean="0"/>
              <a:t>So, the cyst is an abnormal ovarian structure …</a:t>
            </a:r>
            <a:endParaRPr lang="fr-FR" altLang="tr-TR" smtClean="0"/>
          </a:p>
        </p:txBody>
      </p:sp>
      <p:sp>
        <p:nvSpPr>
          <p:cNvPr id="1076227" name="Rectangle 3"/>
          <p:cNvSpPr>
            <a:spLocks noGrp="1" noChangeArrowheads="1"/>
          </p:cNvSpPr>
          <p:nvPr>
            <p:ph type="body" idx="1"/>
          </p:nvPr>
        </p:nvSpPr>
        <p:spPr/>
        <p:txBody>
          <a:bodyPr/>
          <a:lstStyle/>
          <a:p>
            <a:pPr marL="533400" indent="-533400">
              <a:lnSpc>
                <a:spcPct val="140000"/>
              </a:lnSpc>
              <a:buFont typeface="Wingdings" panose="05000000000000000000" pitchFamily="2" charset="2"/>
              <a:buChar char="§"/>
            </a:pPr>
            <a:r>
              <a:rPr lang="fr-BE" altLang="tr-TR" smtClean="0"/>
              <a:t>In 30 to 40 % of cases : cyst coexists with a CL</a:t>
            </a:r>
          </a:p>
          <a:p>
            <a:pPr marL="952500" lvl="1" indent="-495300">
              <a:lnSpc>
                <a:spcPct val="140000"/>
              </a:lnSpc>
              <a:buFont typeface="Wingdings" panose="05000000000000000000" pitchFamily="2" charset="2"/>
              <a:buAutoNum type="arabicPeriod"/>
            </a:pPr>
            <a:r>
              <a:rPr lang="fr-BE" altLang="tr-TR" smtClean="0">
                <a:solidFill>
                  <a:srgbClr val="00FF00"/>
                </a:solidFill>
              </a:rPr>
              <a:t>Absence of corpus luteum</a:t>
            </a:r>
          </a:p>
          <a:p>
            <a:pPr marL="533400" indent="-533400">
              <a:lnSpc>
                <a:spcPct val="140000"/>
              </a:lnSpc>
              <a:buFont typeface="Wingdings" panose="05000000000000000000" pitchFamily="2" charset="2"/>
              <a:buChar char="§"/>
            </a:pPr>
            <a:r>
              <a:rPr lang="fr-BE" altLang="tr-TR" smtClean="0"/>
              <a:t>Duration of dominance : 5 to 6 days</a:t>
            </a:r>
          </a:p>
          <a:p>
            <a:pPr marL="952500" lvl="1" indent="-495300">
              <a:lnSpc>
                <a:spcPct val="140000"/>
              </a:lnSpc>
              <a:buFont typeface="Wingdings" panose="05000000000000000000" pitchFamily="2" charset="2"/>
              <a:buAutoNum type="arabicPeriod" startAt="2"/>
            </a:pPr>
            <a:r>
              <a:rPr lang="fr-BE" altLang="tr-TR" smtClean="0">
                <a:solidFill>
                  <a:srgbClr val="00FF00"/>
                </a:solidFill>
              </a:rPr>
              <a:t>More than 1 week</a:t>
            </a:r>
            <a:r>
              <a:rPr lang="fr-BE" altLang="tr-TR" smtClean="0"/>
              <a:t> </a:t>
            </a:r>
          </a:p>
          <a:p>
            <a:pPr marL="533400" indent="-533400">
              <a:lnSpc>
                <a:spcPct val="140000"/>
              </a:lnSpc>
              <a:buFont typeface="Wingdings" panose="05000000000000000000" pitchFamily="2" charset="2"/>
              <a:buChar char="§"/>
            </a:pPr>
            <a:r>
              <a:rPr lang="fr-BE" altLang="tr-TR" smtClean="0"/>
              <a:t>In the cow, ovulation between 13 to 19 mm </a:t>
            </a:r>
          </a:p>
          <a:p>
            <a:pPr marL="952500" lvl="1" indent="-495300">
              <a:lnSpc>
                <a:spcPct val="140000"/>
              </a:lnSpc>
              <a:buFont typeface="Wingdings" panose="05000000000000000000" pitchFamily="2" charset="2"/>
              <a:buAutoNum type="arabicPeriod" startAt="3"/>
            </a:pPr>
            <a:r>
              <a:rPr lang="fr-BE" altLang="tr-TR" smtClean="0">
                <a:solidFill>
                  <a:srgbClr val="00FF00"/>
                </a:solidFill>
              </a:rPr>
              <a:t>Diameter more than 20 to 24 mm</a:t>
            </a:r>
            <a:r>
              <a:rPr lang="fr-BE" altLang="tr-TR" smtClean="0">
                <a:solidFill>
                  <a:srgbClr val="FF3399"/>
                </a:solidFill>
              </a:rPr>
              <a:t> </a:t>
            </a:r>
            <a:endParaRPr lang="fr-FR" altLang="tr-TR" smtClean="0">
              <a:solidFill>
                <a:srgbClr val="FF339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7622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76227">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076227">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76227">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076227">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7622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4"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53C230D0-625E-4D24-88B6-9C7B2B570CF1}" type="slidenum">
              <a:rPr lang="fr-FR" altLang="tr-TR" sz="1400">
                <a:solidFill>
                  <a:srgbClr val="A50021"/>
                </a:solidFill>
                <a:latin typeface="Arial Narrow" panose="020B0606020202030204" pitchFamily="34" charset="0"/>
              </a:rPr>
              <a:pPr/>
              <a:t>69</a:t>
            </a:fld>
            <a:endParaRPr lang="fr-FR" altLang="tr-TR" sz="1400">
              <a:solidFill>
                <a:srgbClr val="A50021"/>
              </a:solidFill>
              <a:latin typeface="Arial Narrow" panose="020B0606020202030204" pitchFamily="34" charset="0"/>
            </a:endParaRPr>
          </a:p>
        </p:txBody>
      </p:sp>
      <p:sp>
        <p:nvSpPr>
          <p:cNvPr id="77828" name="Rectangle 2"/>
          <p:cNvSpPr>
            <a:spLocks noGrp="1" noChangeArrowheads="1"/>
          </p:cNvSpPr>
          <p:nvPr>
            <p:ph type="title"/>
          </p:nvPr>
        </p:nvSpPr>
        <p:spPr>
          <a:xfrm>
            <a:off x="539750" y="2636838"/>
            <a:ext cx="3744913" cy="1143000"/>
          </a:xfrm>
          <a:solidFill>
            <a:schemeClr val="tx1"/>
          </a:solidFill>
        </p:spPr>
        <p:txBody>
          <a:bodyPr/>
          <a:lstStyle/>
          <a:p>
            <a:r>
              <a:rPr lang="fr-BE" altLang="tr-TR" sz="6000" smtClean="0">
                <a:solidFill>
                  <a:srgbClr val="000066"/>
                </a:solidFill>
              </a:rPr>
              <a:t>Frequency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0"/>
          </p:nvPr>
        </p:nvSpPr>
        <p:spPr/>
        <p:txBody>
          <a:bodyPr/>
          <a:lstStyle/>
          <a:p>
            <a:pPr>
              <a:defRPr/>
            </a:pPr>
            <a:r>
              <a:rPr lang="fr-BE"/>
              <a:t> Prof. Ch. Hanzen- Waiting period reproduction pathologies </a:t>
            </a:r>
            <a:endParaRPr lang="fr-FR"/>
          </a:p>
        </p:txBody>
      </p:sp>
      <p:sp>
        <p:nvSpPr>
          <p:cNvPr id="6" name="Espace réservé du numéro de diapositive 5"/>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101B951D-5587-4CED-9C7A-EDAC4869BBA3}" type="slidenum">
              <a:rPr lang="fr-FR" altLang="tr-TR" sz="1400">
                <a:solidFill>
                  <a:srgbClr val="A50021"/>
                </a:solidFill>
                <a:latin typeface="Arial Narrow" panose="020B0606020202030204" pitchFamily="34" charset="0"/>
              </a:rPr>
              <a:pPr/>
              <a:t>7</a:t>
            </a:fld>
            <a:endParaRPr lang="fr-FR" altLang="tr-TR" sz="1400">
              <a:solidFill>
                <a:srgbClr val="A50021"/>
              </a:solidFill>
              <a:latin typeface="Arial Narrow" panose="020B0606020202030204" pitchFamily="34" charset="0"/>
            </a:endParaRPr>
          </a:p>
        </p:txBody>
      </p:sp>
      <p:sp>
        <p:nvSpPr>
          <p:cNvPr id="16388" name="Rectangle 2"/>
          <p:cNvSpPr>
            <a:spLocks noGrp="1" noChangeArrowheads="1"/>
          </p:cNvSpPr>
          <p:nvPr>
            <p:ph type="title"/>
          </p:nvPr>
        </p:nvSpPr>
        <p:spPr/>
        <p:txBody>
          <a:bodyPr/>
          <a:lstStyle/>
          <a:p>
            <a:r>
              <a:rPr lang="fr-BE" altLang="tr-TR" smtClean="0"/>
              <a:t>Cow’placenta</a:t>
            </a:r>
            <a:endParaRPr lang="fr-BE" altLang="tr-TR" sz="1900" smtClean="0"/>
          </a:p>
        </p:txBody>
      </p:sp>
      <p:pic>
        <p:nvPicPr>
          <p:cNvPr id="16389" name="Picture 3" descr="2921"/>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755650" y="1196975"/>
            <a:ext cx="3529013" cy="4895850"/>
          </a:xfrm>
          <a:noFill/>
        </p:spPr>
      </p:pic>
      <p:pic>
        <p:nvPicPr>
          <p:cNvPr id="16390" name="Picture 4" descr="2922"/>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643438" y="1196975"/>
            <a:ext cx="3671887" cy="4895850"/>
          </a:xfrm>
          <a:noFill/>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78"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8F97E87-32F7-4FDE-917F-760166646EAB}" type="slidenum">
              <a:rPr lang="fr-FR" altLang="tr-TR" sz="1400">
                <a:solidFill>
                  <a:srgbClr val="A50021"/>
                </a:solidFill>
                <a:latin typeface="Arial Narrow" panose="020B0606020202030204" pitchFamily="34" charset="0"/>
              </a:rPr>
              <a:pPr/>
              <a:t>70</a:t>
            </a:fld>
            <a:endParaRPr lang="fr-FR" altLang="tr-TR" sz="1400">
              <a:solidFill>
                <a:srgbClr val="A50021"/>
              </a:solidFill>
              <a:latin typeface="Arial Narrow" panose="020B0606020202030204" pitchFamily="34" charset="0"/>
            </a:endParaRPr>
          </a:p>
        </p:txBody>
      </p:sp>
      <p:sp>
        <p:nvSpPr>
          <p:cNvPr id="78852" name="Rectangle 2"/>
          <p:cNvSpPr>
            <a:spLocks noGrp="1" noChangeArrowheads="1"/>
          </p:cNvSpPr>
          <p:nvPr>
            <p:ph type="title"/>
          </p:nvPr>
        </p:nvSpPr>
        <p:spPr>
          <a:xfrm>
            <a:off x="395288" y="260350"/>
            <a:ext cx="8640762" cy="936625"/>
          </a:xfrm>
        </p:spPr>
        <p:txBody>
          <a:bodyPr/>
          <a:lstStyle/>
          <a:p>
            <a:r>
              <a:rPr lang="fr-BE" altLang="tr-TR" sz="2600" smtClean="0"/>
              <a:t>Frequency of ovarian cysts amongst different studies (1974 to 1994)</a:t>
            </a:r>
            <a:endParaRPr lang="fr-FR" altLang="tr-TR" sz="2600" smtClean="0"/>
          </a:p>
        </p:txBody>
      </p:sp>
      <p:sp>
        <p:nvSpPr>
          <p:cNvPr id="78853" name="Line 3"/>
          <p:cNvSpPr>
            <a:spLocks noChangeShapeType="1"/>
          </p:cNvSpPr>
          <p:nvPr/>
        </p:nvSpPr>
        <p:spPr bwMode="auto">
          <a:xfrm flipV="1">
            <a:off x="6302375" y="1347788"/>
            <a:ext cx="7938" cy="4568825"/>
          </a:xfrm>
          <a:prstGeom prst="line">
            <a:avLst/>
          </a:prstGeom>
          <a:noFill/>
          <a:ln w="12700">
            <a:solidFill>
              <a:schemeClr val="folHlink"/>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tr-TR"/>
          </a:p>
        </p:txBody>
      </p:sp>
      <p:grpSp>
        <p:nvGrpSpPr>
          <p:cNvPr id="78854" name="Group 4"/>
          <p:cNvGrpSpPr>
            <a:grpSpLocks/>
          </p:cNvGrpSpPr>
          <p:nvPr/>
        </p:nvGrpSpPr>
        <p:grpSpPr bwMode="auto">
          <a:xfrm>
            <a:off x="1403350" y="1557338"/>
            <a:ext cx="6480175" cy="4397375"/>
            <a:chOff x="713" y="906"/>
            <a:chExt cx="4263" cy="3045"/>
          </a:xfrm>
        </p:grpSpPr>
        <p:sp>
          <p:nvSpPr>
            <p:cNvPr id="1079301" name="Line 5"/>
            <p:cNvSpPr>
              <a:spLocks noChangeShapeType="1"/>
            </p:cNvSpPr>
            <p:nvPr/>
          </p:nvSpPr>
          <p:spPr bwMode="auto">
            <a:xfrm>
              <a:off x="825" y="3731"/>
              <a:ext cx="4042" cy="0"/>
            </a:xfrm>
            <a:prstGeom prst="line">
              <a:avLst/>
            </a:prstGeom>
            <a:noFill/>
            <a:ln w="25400">
              <a:solidFill>
                <a:schemeClr val="bg1"/>
              </a:solidFill>
              <a:round/>
              <a:headEnd type="none" w="sm" len="sm"/>
              <a:tailEnd type="none" w="sm" len="sm"/>
            </a:ln>
            <a:effectLst>
              <a:prstShdw prst="shdw17" dist="17961" dir="2700000">
                <a:schemeClr val="bg1">
                  <a:gamma/>
                  <a:shade val="60000"/>
                  <a:invGamma/>
                </a:schemeClr>
              </a:prstShdw>
            </a:effectLst>
          </p:spPr>
          <p:txBody>
            <a:bodyPr/>
            <a:lstStyle/>
            <a:p>
              <a:pPr>
                <a:defRPr/>
              </a:pPr>
              <a:endParaRPr lang="en-US"/>
            </a:p>
          </p:txBody>
        </p:sp>
        <p:grpSp>
          <p:nvGrpSpPr>
            <p:cNvPr id="78856" name="Group 6"/>
            <p:cNvGrpSpPr>
              <a:grpSpLocks/>
            </p:cNvGrpSpPr>
            <p:nvPr/>
          </p:nvGrpSpPr>
          <p:grpSpPr bwMode="auto">
            <a:xfrm>
              <a:off x="713" y="3739"/>
              <a:ext cx="4263" cy="212"/>
              <a:chOff x="1418" y="3816"/>
              <a:chExt cx="4263" cy="172"/>
            </a:xfrm>
          </p:grpSpPr>
          <p:sp>
            <p:nvSpPr>
              <p:cNvPr id="78917" name="Rectangle 7"/>
              <p:cNvSpPr>
                <a:spLocks noChangeArrowheads="1"/>
              </p:cNvSpPr>
              <p:nvPr/>
            </p:nvSpPr>
            <p:spPr bwMode="auto">
              <a:xfrm>
                <a:off x="1418" y="3816"/>
                <a:ext cx="186" cy="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sz="1400">
                    <a:latin typeface="Arial" panose="020B0604020202020204" pitchFamily="34" charset="0"/>
                  </a:rPr>
                  <a:t>0</a:t>
                </a:r>
              </a:p>
            </p:txBody>
          </p:sp>
          <p:sp>
            <p:nvSpPr>
              <p:cNvPr id="78918" name="Rectangle 8"/>
              <p:cNvSpPr>
                <a:spLocks noChangeArrowheads="1"/>
              </p:cNvSpPr>
              <p:nvPr/>
            </p:nvSpPr>
            <p:spPr bwMode="auto">
              <a:xfrm>
                <a:off x="1867" y="3816"/>
                <a:ext cx="186" cy="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sz="1400">
                    <a:latin typeface="Arial" panose="020B0604020202020204" pitchFamily="34" charset="0"/>
                  </a:rPr>
                  <a:t>2</a:t>
                </a:r>
              </a:p>
            </p:txBody>
          </p:sp>
          <p:sp>
            <p:nvSpPr>
              <p:cNvPr id="78919" name="Rectangle 9"/>
              <p:cNvSpPr>
                <a:spLocks noChangeArrowheads="1"/>
              </p:cNvSpPr>
              <p:nvPr/>
            </p:nvSpPr>
            <p:spPr bwMode="auto">
              <a:xfrm>
                <a:off x="2316" y="3816"/>
                <a:ext cx="186" cy="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sz="1400">
                    <a:latin typeface="Arial" panose="020B0604020202020204" pitchFamily="34" charset="0"/>
                  </a:rPr>
                  <a:t>4</a:t>
                </a:r>
              </a:p>
            </p:txBody>
          </p:sp>
          <p:sp>
            <p:nvSpPr>
              <p:cNvPr id="78920" name="Rectangle 10"/>
              <p:cNvSpPr>
                <a:spLocks noChangeArrowheads="1"/>
              </p:cNvSpPr>
              <p:nvPr/>
            </p:nvSpPr>
            <p:spPr bwMode="auto">
              <a:xfrm>
                <a:off x="2765" y="3816"/>
                <a:ext cx="186" cy="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sz="1400">
                    <a:latin typeface="Arial" panose="020B0604020202020204" pitchFamily="34" charset="0"/>
                  </a:rPr>
                  <a:t>6</a:t>
                </a:r>
              </a:p>
            </p:txBody>
          </p:sp>
          <p:sp>
            <p:nvSpPr>
              <p:cNvPr id="78921" name="Rectangle 11"/>
              <p:cNvSpPr>
                <a:spLocks noChangeArrowheads="1"/>
              </p:cNvSpPr>
              <p:nvPr/>
            </p:nvSpPr>
            <p:spPr bwMode="auto">
              <a:xfrm>
                <a:off x="3213" y="3816"/>
                <a:ext cx="186" cy="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sz="1400">
                    <a:latin typeface="Arial" panose="020B0604020202020204" pitchFamily="34" charset="0"/>
                  </a:rPr>
                  <a:t>8</a:t>
                </a:r>
              </a:p>
            </p:txBody>
          </p:sp>
          <p:sp>
            <p:nvSpPr>
              <p:cNvPr id="78922" name="Rectangle 12"/>
              <p:cNvSpPr>
                <a:spLocks noChangeArrowheads="1"/>
              </p:cNvSpPr>
              <p:nvPr/>
            </p:nvSpPr>
            <p:spPr bwMode="auto">
              <a:xfrm>
                <a:off x="3636" y="3816"/>
                <a:ext cx="251" cy="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sz="1400">
                    <a:latin typeface="Arial" panose="020B0604020202020204" pitchFamily="34" charset="0"/>
                  </a:rPr>
                  <a:t>10</a:t>
                </a:r>
              </a:p>
            </p:txBody>
          </p:sp>
          <p:sp>
            <p:nvSpPr>
              <p:cNvPr id="78923" name="Rectangle 13"/>
              <p:cNvSpPr>
                <a:spLocks noChangeArrowheads="1"/>
              </p:cNvSpPr>
              <p:nvPr/>
            </p:nvSpPr>
            <p:spPr bwMode="auto">
              <a:xfrm>
                <a:off x="4084" y="3816"/>
                <a:ext cx="251" cy="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sz="1400">
                    <a:latin typeface="Arial" panose="020B0604020202020204" pitchFamily="34" charset="0"/>
                  </a:rPr>
                  <a:t>12</a:t>
                </a:r>
              </a:p>
            </p:txBody>
          </p:sp>
          <p:sp>
            <p:nvSpPr>
              <p:cNvPr id="78924" name="Rectangle 14"/>
              <p:cNvSpPr>
                <a:spLocks noChangeArrowheads="1"/>
              </p:cNvSpPr>
              <p:nvPr/>
            </p:nvSpPr>
            <p:spPr bwMode="auto">
              <a:xfrm>
                <a:off x="4533" y="3816"/>
                <a:ext cx="251" cy="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sz="1400">
                    <a:latin typeface="Arial" panose="020B0604020202020204" pitchFamily="34" charset="0"/>
                  </a:rPr>
                  <a:t>14</a:t>
                </a:r>
              </a:p>
            </p:txBody>
          </p:sp>
          <p:sp>
            <p:nvSpPr>
              <p:cNvPr id="78925" name="Rectangle 15"/>
              <p:cNvSpPr>
                <a:spLocks noChangeArrowheads="1"/>
              </p:cNvSpPr>
              <p:nvPr/>
            </p:nvSpPr>
            <p:spPr bwMode="auto">
              <a:xfrm>
                <a:off x="4982" y="3816"/>
                <a:ext cx="251" cy="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sz="1400">
                    <a:latin typeface="Arial" panose="020B0604020202020204" pitchFamily="34" charset="0"/>
                  </a:rPr>
                  <a:t>16</a:t>
                </a:r>
              </a:p>
            </p:txBody>
          </p:sp>
          <p:sp>
            <p:nvSpPr>
              <p:cNvPr id="78926" name="Rectangle 16"/>
              <p:cNvSpPr>
                <a:spLocks noChangeArrowheads="1"/>
              </p:cNvSpPr>
              <p:nvPr/>
            </p:nvSpPr>
            <p:spPr bwMode="auto">
              <a:xfrm>
                <a:off x="5431" y="3816"/>
                <a:ext cx="250"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sz="1400">
                    <a:latin typeface="Arial" panose="020B0604020202020204" pitchFamily="34" charset="0"/>
                  </a:rPr>
                  <a:t>18</a:t>
                </a:r>
              </a:p>
            </p:txBody>
          </p:sp>
        </p:grpSp>
        <p:sp>
          <p:nvSpPr>
            <p:cNvPr id="78857" name="Line 17"/>
            <p:cNvSpPr>
              <a:spLocks noChangeShapeType="1"/>
            </p:cNvSpPr>
            <p:nvPr/>
          </p:nvSpPr>
          <p:spPr bwMode="auto">
            <a:xfrm flipV="1">
              <a:off x="829" y="3726"/>
              <a:ext cx="0" cy="45"/>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tr-TR"/>
            </a:p>
          </p:txBody>
        </p:sp>
        <p:sp>
          <p:nvSpPr>
            <p:cNvPr id="78858" name="Line 18"/>
            <p:cNvSpPr>
              <a:spLocks noChangeShapeType="1"/>
            </p:cNvSpPr>
            <p:nvPr/>
          </p:nvSpPr>
          <p:spPr bwMode="auto">
            <a:xfrm flipV="1">
              <a:off x="1278" y="3726"/>
              <a:ext cx="0" cy="45"/>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tr-TR"/>
            </a:p>
          </p:txBody>
        </p:sp>
        <p:sp>
          <p:nvSpPr>
            <p:cNvPr id="78859" name="Line 19"/>
            <p:cNvSpPr>
              <a:spLocks noChangeShapeType="1"/>
            </p:cNvSpPr>
            <p:nvPr/>
          </p:nvSpPr>
          <p:spPr bwMode="auto">
            <a:xfrm flipV="1">
              <a:off x="1278" y="961"/>
              <a:ext cx="20" cy="2766"/>
            </a:xfrm>
            <a:prstGeom prst="line">
              <a:avLst/>
            </a:prstGeom>
            <a:noFill/>
            <a:ln w="12700">
              <a:solidFill>
                <a:schemeClr val="folHlink"/>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tr-TR"/>
            </a:p>
          </p:txBody>
        </p:sp>
        <p:sp>
          <p:nvSpPr>
            <p:cNvPr id="78860" name="Line 20"/>
            <p:cNvSpPr>
              <a:spLocks noChangeShapeType="1"/>
            </p:cNvSpPr>
            <p:nvPr/>
          </p:nvSpPr>
          <p:spPr bwMode="auto">
            <a:xfrm flipV="1">
              <a:off x="1726" y="3726"/>
              <a:ext cx="0" cy="45"/>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tr-TR"/>
            </a:p>
          </p:txBody>
        </p:sp>
        <p:sp>
          <p:nvSpPr>
            <p:cNvPr id="78861" name="Line 21"/>
            <p:cNvSpPr>
              <a:spLocks noChangeShapeType="1"/>
            </p:cNvSpPr>
            <p:nvPr/>
          </p:nvSpPr>
          <p:spPr bwMode="auto">
            <a:xfrm flipH="1" flipV="1">
              <a:off x="1701" y="935"/>
              <a:ext cx="25" cy="2792"/>
            </a:xfrm>
            <a:prstGeom prst="line">
              <a:avLst/>
            </a:prstGeom>
            <a:noFill/>
            <a:ln w="12700">
              <a:solidFill>
                <a:schemeClr val="folHlink"/>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tr-TR"/>
            </a:p>
          </p:txBody>
        </p:sp>
        <p:sp>
          <p:nvSpPr>
            <p:cNvPr id="78862" name="Line 22"/>
            <p:cNvSpPr>
              <a:spLocks noChangeShapeType="1"/>
            </p:cNvSpPr>
            <p:nvPr/>
          </p:nvSpPr>
          <p:spPr bwMode="auto">
            <a:xfrm flipV="1">
              <a:off x="2175" y="3726"/>
              <a:ext cx="0" cy="45"/>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tr-TR"/>
            </a:p>
          </p:txBody>
        </p:sp>
        <p:sp>
          <p:nvSpPr>
            <p:cNvPr id="78863" name="Line 23"/>
            <p:cNvSpPr>
              <a:spLocks noChangeShapeType="1"/>
            </p:cNvSpPr>
            <p:nvPr/>
          </p:nvSpPr>
          <p:spPr bwMode="auto">
            <a:xfrm flipH="1" flipV="1">
              <a:off x="2160" y="961"/>
              <a:ext cx="15" cy="2766"/>
            </a:xfrm>
            <a:prstGeom prst="line">
              <a:avLst/>
            </a:prstGeom>
            <a:noFill/>
            <a:ln w="12700">
              <a:solidFill>
                <a:schemeClr val="folHlink"/>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tr-TR"/>
            </a:p>
          </p:txBody>
        </p:sp>
        <p:sp>
          <p:nvSpPr>
            <p:cNvPr id="78864" name="Line 24"/>
            <p:cNvSpPr>
              <a:spLocks noChangeShapeType="1"/>
            </p:cNvSpPr>
            <p:nvPr/>
          </p:nvSpPr>
          <p:spPr bwMode="auto">
            <a:xfrm flipV="1">
              <a:off x="2624" y="3726"/>
              <a:ext cx="0" cy="45"/>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tr-TR"/>
            </a:p>
          </p:txBody>
        </p:sp>
        <p:sp>
          <p:nvSpPr>
            <p:cNvPr id="78865" name="Line 25"/>
            <p:cNvSpPr>
              <a:spLocks noChangeShapeType="1"/>
            </p:cNvSpPr>
            <p:nvPr/>
          </p:nvSpPr>
          <p:spPr bwMode="auto">
            <a:xfrm flipH="1" flipV="1">
              <a:off x="2614" y="906"/>
              <a:ext cx="10" cy="2821"/>
            </a:xfrm>
            <a:prstGeom prst="line">
              <a:avLst/>
            </a:prstGeom>
            <a:noFill/>
            <a:ln w="12700">
              <a:solidFill>
                <a:schemeClr val="folHlink"/>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tr-TR"/>
            </a:p>
          </p:txBody>
        </p:sp>
        <p:sp>
          <p:nvSpPr>
            <p:cNvPr id="78866" name="Line 26"/>
            <p:cNvSpPr>
              <a:spLocks noChangeShapeType="1"/>
            </p:cNvSpPr>
            <p:nvPr/>
          </p:nvSpPr>
          <p:spPr bwMode="auto">
            <a:xfrm flipV="1">
              <a:off x="3073" y="3726"/>
              <a:ext cx="0" cy="45"/>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tr-TR"/>
            </a:p>
          </p:txBody>
        </p:sp>
        <p:sp>
          <p:nvSpPr>
            <p:cNvPr id="78867" name="Line 27"/>
            <p:cNvSpPr>
              <a:spLocks noChangeShapeType="1"/>
            </p:cNvSpPr>
            <p:nvPr/>
          </p:nvSpPr>
          <p:spPr bwMode="auto">
            <a:xfrm flipH="1" flipV="1">
              <a:off x="3067" y="906"/>
              <a:ext cx="6" cy="2821"/>
            </a:xfrm>
            <a:prstGeom prst="line">
              <a:avLst/>
            </a:prstGeom>
            <a:noFill/>
            <a:ln w="12700">
              <a:solidFill>
                <a:schemeClr val="folHlink"/>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tr-TR"/>
            </a:p>
          </p:txBody>
        </p:sp>
        <p:sp>
          <p:nvSpPr>
            <p:cNvPr id="78868" name="Line 28"/>
            <p:cNvSpPr>
              <a:spLocks noChangeShapeType="1"/>
            </p:cNvSpPr>
            <p:nvPr/>
          </p:nvSpPr>
          <p:spPr bwMode="auto">
            <a:xfrm flipV="1">
              <a:off x="3521" y="3726"/>
              <a:ext cx="0" cy="45"/>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tr-TR"/>
            </a:p>
          </p:txBody>
        </p:sp>
        <p:sp>
          <p:nvSpPr>
            <p:cNvPr id="78869" name="Line 29"/>
            <p:cNvSpPr>
              <a:spLocks noChangeShapeType="1"/>
            </p:cNvSpPr>
            <p:nvPr/>
          </p:nvSpPr>
          <p:spPr bwMode="auto">
            <a:xfrm flipV="1">
              <a:off x="3521" y="961"/>
              <a:ext cx="0" cy="2766"/>
            </a:xfrm>
            <a:prstGeom prst="line">
              <a:avLst/>
            </a:prstGeom>
            <a:noFill/>
            <a:ln w="12700">
              <a:solidFill>
                <a:schemeClr val="folHlink"/>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tr-TR"/>
            </a:p>
          </p:txBody>
        </p:sp>
        <p:sp>
          <p:nvSpPr>
            <p:cNvPr id="78870" name="Line 30"/>
            <p:cNvSpPr>
              <a:spLocks noChangeShapeType="1"/>
            </p:cNvSpPr>
            <p:nvPr/>
          </p:nvSpPr>
          <p:spPr bwMode="auto">
            <a:xfrm flipV="1">
              <a:off x="3970" y="3726"/>
              <a:ext cx="0" cy="45"/>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tr-TR"/>
            </a:p>
          </p:txBody>
        </p:sp>
        <p:sp>
          <p:nvSpPr>
            <p:cNvPr id="78871" name="Line 31"/>
            <p:cNvSpPr>
              <a:spLocks noChangeShapeType="1"/>
            </p:cNvSpPr>
            <p:nvPr/>
          </p:nvSpPr>
          <p:spPr bwMode="auto">
            <a:xfrm flipV="1">
              <a:off x="4419" y="3726"/>
              <a:ext cx="0" cy="45"/>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tr-TR"/>
            </a:p>
          </p:txBody>
        </p:sp>
        <p:sp>
          <p:nvSpPr>
            <p:cNvPr id="78872" name="Line 32"/>
            <p:cNvSpPr>
              <a:spLocks noChangeShapeType="1"/>
            </p:cNvSpPr>
            <p:nvPr/>
          </p:nvSpPr>
          <p:spPr bwMode="auto">
            <a:xfrm flipV="1">
              <a:off x="4419" y="906"/>
              <a:ext cx="9" cy="2821"/>
            </a:xfrm>
            <a:prstGeom prst="line">
              <a:avLst/>
            </a:prstGeom>
            <a:noFill/>
            <a:ln w="12700">
              <a:solidFill>
                <a:schemeClr val="folHlink"/>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tr-TR"/>
            </a:p>
          </p:txBody>
        </p:sp>
        <p:sp>
          <p:nvSpPr>
            <p:cNvPr id="78873" name="Line 33"/>
            <p:cNvSpPr>
              <a:spLocks noChangeShapeType="1"/>
            </p:cNvSpPr>
            <p:nvPr/>
          </p:nvSpPr>
          <p:spPr bwMode="auto">
            <a:xfrm flipV="1">
              <a:off x="4868" y="3726"/>
              <a:ext cx="0" cy="45"/>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tr-TR"/>
            </a:p>
          </p:txBody>
        </p:sp>
        <p:sp>
          <p:nvSpPr>
            <p:cNvPr id="78874" name="Freeform 34"/>
            <p:cNvSpPr>
              <a:spLocks/>
            </p:cNvSpPr>
            <p:nvPr/>
          </p:nvSpPr>
          <p:spPr bwMode="auto">
            <a:xfrm>
              <a:off x="825" y="3597"/>
              <a:ext cx="3705" cy="109"/>
            </a:xfrm>
            <a:custGeom>
              <a:avLst/>
              <a:gdLst>
                <a:gd name="T0" fmla="*/ 0 w 3705"/>
                <a:gd name="T1" fmla="*/ 108 h 89"/>
                <a:gd name="T2" fmla="*/ 3704 w 3705"/>
                <a:gd name="T3" fmla="*/ 108 h 89"/>
                <a:gd name="T4" fmla="*/ 3704 w 3705"/>
                <a:gd name="T5" fmla="*/ 0 h 89"/>
                <a:gd name="T6" fmla="*/ 0 w 3705"/>
                <a:gd name="T7" fmla="*/ 0 h 89"/>
                <a:gd name="T8" fmla="*/ 0 w 3705"/>
                <a:gd name="T9" fmla="*/ 108 h 89"/>
                <a:gd name="T10" fmla="*/ 0 60000 65536"/>
                <a:gd name="T11" fmla="*/ 0 60000 65536"/>
                <a:gd name="T12" fmla="*/ 0 60000 65536"/>
                <a:gd name="T13" fmla="*/ 0 60000 65536"/>
                <a:gd name="T14" fmla="*/ 0 60000 65536"/>
                <a:gd name="T15" fmla="*/ 0 w 3705"/>
                <a:gd name="T16" fmla="*/ 0 h 89"/>
                <a:gd name="T17" fmla="*/ 3705 w 3705"/>
                <a:gd name="T18" fmla="*/ 89 h 89"/>
              </a:gdLst>
              <a:ahLst/>
              <a:cxnLst>
                <a:cxn ang="T10">
                  <a:pos x="T0" y="T1"/>
                </a:cxn>
                <a:cxn ang="T11">
                  <a:pos x="T2" y="T3"/>
                </a:cxn>
                <a:cxn ang="T12">
                  <a:pos x="T4" y="T5"/>
                </a:cxn>
                <a:cxn ang="T13">
                  <a:pos x="T6" y="T7"/>
                </a:cxn>
                <a:cxn ang="T14">
                  <a:pos x="T8" y="T9"/>
                </a:cxn>
              </a:cxnLst>
              <a:rect l="T15" t="T16" r="T17" b="T18"/>
              <a:pathLst>
                <a:path w="3705" h="89">
                  <a:moveTo>
                    <a:pt x="0" y="88"/>
                  </a:moveTo>
                  <a:lnTo>
                    <a:pt x="3704" y="88"/>
                  </a:lnTo>
                  <a:lnTo>
                    <a:pt x="3704" y="0"/>
                  </a:lnTo>
                  <a:lnTo>
                    <a:pt x="0" y="0"/>
                  </a:lnTo>
                  <a:lnTo>
                    <a:pt x="0" y="88"/>
                  </a:lnTo>
                </a:path>
              </a:pathLst>
            </a:custGeom>
            <a:solidFill>
              <a:srgbClr val="66FF33"/>
            </a:solidFill>
            <a:ln w="12700" cap="rnd" cmpd="sng">
              <a:solidFill>
                <a:srgbClr val="000000"/>
              </a:solidFill>
              <a:prstDash val="solid"/>
              <a:round/>
              <a:headEnd/>
              <a:tailEnd/>
            </a:ln>
          </p:spPr>
          <p:txBody>
            <a:bodyPr/>
            <a:lstStyle/>
            <a:p>
              <a:endParaRPr lang="tr-TR"/>
            </a:p>
          </p:txBody>
        </p:sp>
        <p:sp>
          <p:nvSpPr>
            <p:cNvPr id="78875" name="Freeform 35"/>
            <p:cNvSpPr>
              <a:spLocks/>
            </p:cNvSpPr>
            <p:nvPr/>
          </p:nvSpPr>
          <p:spPr bwMode="auto">
            <a:xfrm>
              <a:off x="825" y="3445"/>
              <a:ext cx="3433" cy="110"/>
            </a:xfrm>
            <a:custGeom>
              <a:avLst/>
              <a:gdLst>
                <a:gd name="T0" fmla="*/ 0 w 3433"/>
                <a:gd name="T1" fmla="*/ 109 h 89"/>
                <a:gd name="T2" fmla="*/ 3432 w 3433"/>
                <a:gd name="T3" fmla="*/ 109 h 89"/>
                <a:gd name="T4" fmla="*/ 3432 w 3433"/>
                <a:gd name="T5" fmla="*/ 0 h 89"/>
                <a:gd name="T6" fmla="*/ 0 w 3433"/>
                <a:gd name="T7" fmla="*/ 0 h 89"/>
                <a:gd name="T8" fmla="*/ 0 w 3433"/>
                <a:gd name="T9" fmla="*/ 109 h 89"/>
                <a:gd name="T10" fmla="*/ 0 60000 65536"/>
                <a:gd name="T11" fmla="*/ 0 60000 65536"/>
                <a:gd name="T12" fmla="*/ 0 60000 65536"/>
                <a:gd name="T13" fmla="*/ 0 60000 65536"/>
                <a:gd name="T14" fmla="*/ 0 60000 65536"/>
                <a:gd name="T15" fmla="*/ 0 w 3433"/>
                <a:gd name="T16" fmla="*/ 0 h 89"/>
                <a:gd name="T17" fmla="*/ 3433 w 3433"/>
                <a:gd name="T18" fmla="*/ 89 h 89"/>
              </a:gdLst>
              <a:ahLst/>
              <a:cxnLst>
                <a:cxn ang="T10">
                  <a:pos x="T0" y="T1"/>
                </a:cxn>
                <a:cxn ang="T11">
                  <a:pos x="T2" y="T3"/>
                </a:cxn>
                <a:cxn ang="T12">
                  <a:pos x="T4" y="T5"/>
                </a:cxn>
                <a:cxn ang="T13">
                  <a:pos x="T6" y="T7"/>
                </a:cxn>
                <a:cxn ang="T14">
                  <a:pos x="T8" y="T9"/>
                </a:cxn>
              </a:cxnLst>
              <a:rect l="T15" t="T16" r="T17" b="T18"/>
              <a:pathLst>
                <a:path w="3433" h="89">
                  <a:moveTo>
                    <a:pt x="0" y="88"/>
                  </a:moveTo>
                  <a:lnTo>
                    <a:pt x="3432" y="88"/>
                  </a:lnTo>
                  <a:lnTo>
                    <a:pt x="3432" y="0"/>
                  </a:lnTo>
                  <a:lnTo>
                    <a:pt x="0" y="0"/>
                  </a:lnTo>
                  <a:lnTo>
                    <a:pt x="0" y="88"/>
                  </a:lnTo>
                </a:path>
              </a:pathLst>
            </a:custGeom>
            <a:solidFill>
              <a:srgbClr val="FE9B03"/>
            </a:solidFill>
            <a:ln w="12700" cap="rnd" cmpd="sng">
              <a:solidFill>
                <a:srgbClr val="000000"/>
              </a:solidFill>
              <a:prstDash val="solid"/>
              <a:round/>
              <a:headEnd/>
              <a:tailEnd/>
            </a:ln>
          </p:spPr>
          <p:txBody>
            <a:bodyPr/>
            <a:lstStyle/>
            <a:p>
              <a:endParaRPr lang="tr-TR"/>
            </a:p>
          </p:txBody>
        </p:sp>
        <p:sp>
          <p:nvSpPr>
            <p:cNvPr id="78876" name="Freeform 36"/>
            <p:cNvSpPr>
              <a:spLocks/>
            </p:cNvSpPr>
            <p:nvPr/>
          </p:nvSpPr>
          <p:spPr bwMode="auto">
            <a:xfrm>
              <a:off x="825" y="3293"/>
              <a:ext cx="3617" cy="109"/>
            </a:xfrm>
            <a:custGeom>
              <a:avLst/>
              <a:gdLst>
                <a:gd name="T0" fmla="*/ 0 w 3617"/>
                <a:gd name="T1" fmla="*/ 108 h 89"/>
                <a:gd name="T2" fmla="*/ 3616 w 3617"/>
                <a:gd name="T3" fmla="*/ 108 h 89"/>
                <a:gd name="T4" fmla="*/ 3616 w 3617"/>
                <a:gd name="T5" fmla="*/ 0 h 89"/>
                <a:gd name="T6" fmla="*/ 0 w 3617"/>
                <a:gd name="T7" fmla="*/ 0 h 89"/>
                <a:gd name="T8" fmla="*/ 0 w 3617"/>
                <a:gd name="T9" fmla="*/ 108 h 89"/>
                <a:gd name="T10" fmla="*/ 0 60000 65536"/>
                <a:gd name="T11" fmla="*/ 0 60000 65536"/>
                <a:gd name="T12" fmla="*/ 0 60000 65536"/>
                <a:gd name="T13" fmla="*/ 0 60000 65536"/>
                <a:gd name="T14" fmla="*/ 0 60000 65536"/>
                <a:gd name="T15" fmla="*/ 0 w 3617"/>
                <a:gd name="T16" fmla="*/ 0 h 89"/>
                <a:gd name="T17" fmla="*/ 3617 w 3617"/>
                <a:gd name="T18" fmla="*/ 89 h 89"/>
              </a:gdLst>
              <a:ahLst/>
              <a:cxnLst>
                <a:cxn ang="T10">
                  <a:pos x="T0" y="T1"/>
                </a:cxn>
                <a:cxn ang="T11">
                  <a:pos x="T2" y="T3"/>
                </a:cxn>
                <a:cxn ang="T12">
                  <a:pos x="T4" y="T5"/>
                </a:cxn>
                <a:cxn ang="T13">
                  <a:pos x="T6" y="T7"/>
                </a:cxn>
                <a:cxn ang="T14">
                  <a:pos x="T8" y="T9"/>
                </a:cxn>
              </a:cxnLst>
              <a:rect l="T15" t="T16" r="T17" b="T18"/>
              <a:pathLst>
                <a:path w="3617" h="89">
                  <a:moveTo>
                    <a:pt x="0" y="88"/>
                  </a:moveTo>
                  <a:lnTo>
                    <a:pt x="3616" y="88"/>
                  </a:lnTo>
                  <a:lnTo>
                    <a:pt x="3616" y="0"/>
                  </a:lnTo>
                  <a:lnTo>
                    <a:pt x="0" y="0"/>
                  </a:lnTo>
                  <a:lnTo>
                    <a:pt x="0" y="88"/>
                  </a:lnTo>
                </a:path>
              </a:pathLst>
            </a:custGeom>
            <a:solidFill>
              <a:srgbClr val="FE9B03"/>
            </a:solidFill>
            <a:ln w="12700" cap="rnd" cmpd="sng">
              <a:solidFill>
                <a:srgbClr val="000000"/>
              </a:solidFill>
              <a:prstDash val="solid"/>
              <a:round/>
              <a:headEnd/>
              <a:tailEnd/>
            </a:ln>
          </p:spPr>
          <p:txBody>
            <a:bodyPr/>
            <a:lstStyle/>
            <a:p>
              <a:endParaRPr lang="tr-TR"/>
            </a:p>
          </p:txBody>
        </p:sp>
        <p:sp>
          <p:nvSpPr>
            <p:cNvPr id="78877" name="Freeform 37"/>
            <p:cNvSpPr>
              <a:spLocks/>
            </p:cNvSpPr>
            <p:nvPr/>
          </p:nvSpPr>
          <p:spPr bwMode="auto">
            <a:xfrm>
              <a:off x="825" y="3142"/>
              <a:ext cx="3301" cy="109"/>
            </a:xfrm>
            <a:custGeom>
              <a:avLst/>
              <a:gdLst>
                <a:gd name="T0" fmla="*/ 0 w 3301"/>
                <a:gd name="T1" fmla="*/ 108 h 89"/>
                <a:gd name="T2" fmla="*/ 3300 w 3301"/>
                <a:gd name="T3" fmla="*/ 108 h 89"/>
                <a:gd name="T4" fmla="*/ 3300 w 3301"/>
                <a:gd name="T5" fmla="*/ 0 h 89"/>
                <a:gd name="T6" fmla="*/ 0 w 3301"/>
                <a:gd name="T7" fmla="*/ 0 h 89"/>
                <a:gd name="T8" fmla="*/ 0 w 3301"/>
                <a:gd name="T9" fmla="*/ 108 h 89"/>
                <a:gd name="T10" fmla="*/ 0 60000 65536"/>
                <a:gd name="T11" fmla="*/ 0 60000 65536"/>
                <a:gd name="T12" fmla="*/ 0 60000 65536"/>
                <a:gd name="T13" fmla="*/ 0 60000 65536"/>
                <a:gd name="T14" fmla="*/ 0 60000 65536"/>
                <a:gd name="T15" fmla="*/ 0 w 3301"/>
                <a:gd name="T16" fmla="*/ 0 h 89"/>
                <a:gd name="T17" fmla="*/ 3301 w 3301"/>
                <a:gd name="T18" fmla="*/ 89 h 89"/>
              </a:gdLst>
              <a:ahLst/>
              <a:cxnLst>
                <a:cxn ang="T10">
                  <a:pos x="T0" y="T1"/>
                </a:cxn>
                <a:cxn ang="T11">
                  <a:pos x="T2" y="T3"/>
                </a:cxn>
                <a:cxn ang="T12">
                  <a:pos x="T4" y="T5"/>
                </a:cxn>
                <a:cxn ang="T13">
                  <a:pos x="T6" y="T7"/>
                </a:cxn>
                <a:cxn ang="T14">
                  <a:pos x="T8" y="T9"/>
                </a:cxn>
              </a:cxnLst>
              <a:rect l="T15" t="T16" r="T17" b="T18"/>
              <a:pathLst>
                <a:path w="3301" h="89">
                  <a:moveTo>
                    <a:pt x="0" y="88"/>
                  </a:moveTo>
                  <a:lnTo>
                    <a:pt x="3300" y="88"/>
                  </a:lnTo>
                  <a:lnTo>
                    <a:pt x="3300" y="0"/>
                  </a:lnTo>
                  <a:lnTo>
                    <a:pt x="0" y="0"/>
                  </a:lnTo>
                  <a:lnTo>
                    <a:pt x="0" y="88"/>
                  </a:lnTo>
                </a:path>
              </a:pathLst>
            </a:custGeom>
            <a:solidFill>
              <a:srgbClr val="FE9B03"/>
            </a:solidFill>
            <a:ln w="12700" cap="rnd" cmpd="sng">
              <a:solidFill>
                <a:srgbClr val="000000"/>
              </a:solidFill>
              <a:prstDash val="solid"/>
              <a:round/>
              <a:headEnd/>
              <a:tailEnd/>
            </a:ln>
          </p:spPr>
          <p:txBody>
            <a:bodyPr/>
            <a:lstStyle/>
            <a:p>
              <a:endParaRPr lang="tr-TR"/>
            </a:p>
          </p:txBody>
        </p:sp>
        <p:sp>
          <p:nvSpPr>
            <p:cNvPr id="78878" name="Freeform 38"/>
            <p:cNvSpPr>
              <a:spLocks/>
            </p:cNvSpPr>
            <p:nvPr/>
          </p:nvSpPr>
          <p:spPr bwMode="auto">
            <a:xfrm>
              <a:off x="825" y="2991"/>
              <a:ext cx="3213" cy="109"/>
            </a:xfrm>
            <a:custGeom>
              <a:avLst/>
              <a:gdLst>
                <a:gd name="T0" fmla="*/ 0 w 3213"/>
                <a:gd name="T1" fmla="*/ 108 h 89"/>
                <a:gd name="T2" fmla="*/ 3212 w 3213"/>
                <a:gd name="T3" fmla="*/ 108 h 89"/>
                <a:gd name="T4" fmla="*/ 3212 w 3213"/>
                <a:gd name="T5" fmla="*/ 0 h 89"/>
                <a:gd name="T6" fmla="*/ 0 w 3213"/>
                <a:gd name="T7" fmla="*/ 0 h 89"/>
                <a:gd name="T8" fmla="*/ 0 w 3213"/>
                <a:gd name="T9" fmla="*/ 108 h 89"/>
                <a:gd name="T10" fmla="*/ 0 60000 65536"/>
                <a:gd name="T11" fmla="*/ 0 60000 65536"/>
                <a:gd name="T12" fmla="*/ 0 60000 65536"/>
                <a:gd name="T13" fmla="*/ 0 60000 65536"/>
                <a:gd name="T14" fmla="*/ 0 60000 65536"/>
                <a:gd name="T15" fmla="*/ 0 w 3213"/>
                <a:gd name="T16" fmla="*/ 0 h 89"/>
                <a:gd name="T17" fmla="*/ 3213 w 3213"/>
                <a:gd name="T18" fmla="*/ 89 h 89"/>
              </a:gdLst>
              <a:ahLst/>
              <a:cxnLst>
                <a:cxn ang="T10">
                  <a:pos x="T0" y="T1"/>
                </a:cxn>
                <a:cxn ang="T11">
                  <a:pos x="T2" y="T3"/>
                </a:cxn>
                <a:cxn ang="T12">
                  <a:pos x="T4" y="T5"/>
                </a:cxn>
                <a:cxn ang="T13">
                  <a:pos x="T6" y="T7"/>
                </a:cxn>
                <a:cxn ang="T14">
                  <a:pos x="T8" y="T9"/>
                </a:cxn>
              </a:cxnLst>
              <a:rect l="T15" t="T16" r="T17" b="T18"/>
              <a:pathLst>
                <a:path w="3213" h="89">
                  <a:moveTo>
                    <a:pt x="0" y="88"/>
                  </a:moveTo>
                  <a:lnTo>
                    <a:pt x="3212" y="88"/>
                  </a:lnTo>
                  <a:lnTo>
                    <a:pt x="3212" y="0"/>
                  </a:lnTo>
                  <a:lnTo>
                    <a:pt x="0" y="0"/>
                  </a:lnTo>
                  <a:lnTo>
                    <a:pt x="0" y="88"/>
                  </a:lnTo>
                </a:path>
              </a:pathLst>
            </a:custGeom>
            <a:solidFill>
              <a:srgbClr val="FE9B03"/>
            </a:solidFill>
            <a:ln w="12700" cap="rnd" cmpd="sng">
              <a:solidFill>
                <a:srgbClr val="000000"/>
              </a:solidFill>
              <a:prstDash val="solid"/>
              <a:round/>
              <a:headEnd/>
              <a:tailEnd/>
            </a:ln>
          </p:spPr>
          <p:txBody>
            <a:bodyPr/>
            <a:lstStyle/>
            <a:p>
              <a:endParaRPr lang="tr-TR"/>
            </a:p>
          </p:txBody>
        </p:sp>
        <p:sp>
          <p:nvSpPr>
            <p:cNvPr id="78879" name="Freeform 39"/>
            <p:cNvSpPr>
              <a:spLocks/>
            </p:cNvSpPr>
            <p:nvPr/>
          </p:nvSpPr>
          <p:spPr bwMode="auto">
            <a:xfrm>
              <a:off x="825" y="2839"/>
              <a:ext cx="2922" cy="110"/>
            </a:xfrm>
            <a:custGeom>
              <a:avLst/>
              <a:gdLst>
                <a:gd name="T0" fmla="*/ 0 w 2922"/>
                <a:gd name="T1" fmla="*/ 109 h 89"/>
                <a:gd name="T2" fmla="*/ 2921 w 2922"/>
                <a:gd name="T3" fmla="*/ 109 h 89"/>
                <a:gd name="T4" fmla="*/ 2921 w 2922"/>
                <a:gd name="T5" fmla="*/ 0 h 89"/>
                <a:gd name="T6" fmla="*/ 0 w 2922"/>
                <a:gd name="T7" fmla="*/ 0 h 89"/>
                <a:gd name="T8" fmla="*/ 0 w 2922"/>
                <a:gd name="T9" fmla="*/ 109 h 89"/>
                <a:gd name="T10" fmla="*/ 0 60000 65536"/>
                <a:gd name="T11" fmla="*/ 0 60000 65536"/>
                <a:gd name="T12" fmla="*/ 0 60000 65536"/>
                <a:gd name="T13" fmla="*/ 0 60000 65536"/>
                <a:gd name="T14" fmla="*/ 0 60000 65536"/>
                <a:gd name="T15" fmla="*/ 0 w 2922"/>
                <a:gd name="T16" fmla="*/ 0 h 89"/>
                <a:gd name="T17" fmla="*/ 2922 w 2922"/>
                <a:gd name="T18" fmla="*/ 89 h 89"/>
              </a:gdLst>
              <a:ahLst/>
              <a:cxnLst>
                <a:cxn ang="T10">
                  <a:pos x="T0" y="T1"/>
                </a:cxn>
                <a:cxn ang="T11">
                  <a:pos x="T2" y="T3"/>
                </a:cxn>
                <a:cxn ang="T12">
                  <a:pos x="T4" y="T5"/>
                </a:cxn>
                <a:cxn ang="T13">
                  <a:pos x="T6" y="T7"/>
                </a:cxn>
                <a:cxn ang="T14">
                  <a:pos x="T8" y="T9"/>
                </a:cxn>
              </a:cxnLst>
              <a:rect l="T15" t="T16" r="T17" b="T18"/>
              <a:pathLst>
                <a:path w="2922" h="89">
                  <a:moveTo>
                    <a:pt x="0" y="88"/>
                  </a:moveTo>
                  <a:lnTo>
                    <a:pt x="2921" y="88"/>
                  </a:lnTo>
                  <a:lnTo>
                    <a:pt x="2921" y="0"/>
                  </a:lnTo>
                  <a:lnTo>
                    <a:pt x="0" y="0"/>
                  </a:lnTo>
                  <a:lnTo>
                    <a:pt x="0" y="88"/>
                  </a:lnTo>
                </a:path>
              </a:pathLst>
            </a:custGeom>
            <a:solidFill>
              <a:srgbClr val="FE9B03"/>
            </a:solidFill>
            <a:ln w="12700" cap="rnd" cmpd="sng">
              <a:solidFill>
                <a:srgbClr val="000000"/>
              </a:solidFill>
              <a:prstDash val="solid"/>
              <a:round/>
              <a:headEnd/>
              <a:tailEnd/>
            </a:ln>
          </p:spPr>
          <p:txBody>
            <a:bodyPr/>
            <a:lstStyle/>
            <a:p>
              <a:endParaRPr lang="tr-TR"/>
            </a:p>
          </p:txBody>
        </p:sp>
        <p:sp>
          <p:nvSpPr>
            <p:cNvPr id="78880" name="Freeform 40"/>
            <p:cNvSpPr>
              <a:spLocks/>
            </p:cNvSpPr>
            <p:nvPr/>
          </p:nvSpPr>
          <p:spPr bwMode="auto">
            <a:xfrm>
              <a:off x="825" y="2688"/>
              <a:ext cx="2174" cy="110"/>
            </a:xfrm>
            <a:custGeom>
              <a:avLst/>
              <a:gdLst>
                <a:gd name="T0" fmla="*/ 0 w 2174"/>
                <a:gd name="T1" fmla="*/ 109 h 89"/>
                <a:gd name="T2" fmla="*/ 2173 w 2174"/>
                <a:gd name="T3" fmla="*/ 109 h 89"/>
                <a:gd name="T4" fmla="*/ 2173 w 2174"/>
                <a:gd name="T5" fmla="*/ 0 h 89"/>
                <a:gd name="T6" fmla="*/ 0 w 2174"/>
                <a:gd name="T7" fmla="*/ 0 h 89"/>
                <a:gd name="T8" fmla="*/ 0 w 2174"/>
                <a:gd name="T9" fmla="*/ 109 h 89"/>
                <a:gd name="T10" fmla="*/ 0 60000 65536"/>
                <a:gd name="T11" fmla="*/ 0 60000 65536"/>
                <a:gd name="T12" fmla="*/ 0 60000 65536"/>
                <a:gd name="T13" fmla="*/ 0 60000 65536"/>
                <a:gd name="T14" fmla="*/ 0 60000 65536"/>
                <a:gd name="T15" fmla="*/ 0 w 2174"/>
                <a:gd name="T16" fmla="*/ 0 h 89"/>
                <a:gd name="T17" fmla="*/ 2174 w 2174"/>
                <a:gd name="T18" fmla="*/ 89 h 89"/>
              </a:gdLst>
              <a:ahLst/>
              <a:cxnLst>
                <a:cxn ang="T10">
                  <a:pos x="T0" y="T1"/>
                </a:cxn>
                <a:cxn ang="T11">
                  <a:pos x="T2" y="T3"/>
                </a:cxn>
                <a:cxn ang="T12">
                  <a:pos x="T4" y="T5"/>
                </a:cxn>
                <a:cxn ang="T13">
                  <a:pos x="T6" y="T7"/>
                </a:cxn>
                <a:cxn ang="T14">
                  <a:pos x="T8" y="T9"/>
                </a:cxn>
              </a:cxnLst>
              <a:rect l="T15" t="T16" r="T17" b="T18"/>
              <a:pathLst>
                <a:path w="2174" h="89">
                  <a:moveTo>
                    <a:pt x="0" y="88"/>
                  </a:moveTo>
                  <a:lnTo>
                    <a:pt x="2173" y="88"/>
                  </a:lnTo>
                  <a:lnTo>
                    <a:pt x="2173" y="0"/>
                  </a:lnTo>
                  <a:lnTo>
                    <a:pt x="0" y="0"/>
                  </a:lnTo>
                  <a:lnTo>
                    <a:pt x="0" y="88"/>
                  </a:lnTo>
                </a:path>
              </a:pathLst>
            </a:custGeom>
            <a:solidFill>
              <a:srgbClr val="FE9B03"/>
            </a:solidFill>
            <a:ln w="12700" cap="rnd" cmpd="sng">
              <a:solidFill>
                <a:srgbClr val="000000"/>
              </a:solidFill>
              <a:prstDash val="solid"/>
              <a:round/>
              <a:headEnd/>
              <a:tailEnd/>
            </a:ln>
          </p:spPr>
          <p:txBody>
            <a:bodyPr/>
            <a:lstStyle/>
            <a:p>
              <a:endParaRPr lang="tr-TR"/>
            </a:p>
          </p:txBody>
        </p:sp>
        <p:sp>
          <p:nvSpPr>
            <p:cNvPr id="78881" name="Freeform 41"/>
            <p:cNvSpPr>
              <a:spLocks/>
            </p:cNvSpPr>
            <p:nvPr/>
          </p:nvSpPr>
          <p:spPr bwMode="auto">
            <a:xfrm>
              <a:off x="825" y="2536"/>
              <a:ext cx="2781" cy="109"/>
            </a:xfrm>
            <a:custGeom>
              <a:avLst/>
              <a:gdLst>
                <a:gd name="T0" fmla="*/ 0 w 2781"/>
                <a:gd name="T1" fmla="*/ 108 h 89"/>
                <a:gd name="T2" fmla="*/ 2780 w 2781"/>
                <a:gd name="T3" fmla="*/ 108 h 89"/>
                <a:gd name="T4" fmla="*/ 2780 w 2781"/>
                <a:gd name="T5" fmla="*/ 0 h 89"/>
                <a:gd name="T6" fmla="*/ 0 w 2781"/>
                <a:gd name="T7" fmla="*/ 0 h 89"/>
                <a:gd name="T8" fmla="*/ 0 w 2781"/>
                <a:gd name="T9" fmla="*/ 108 h 89"/>
                <a:gd name="T10" fmla="*/ 0 60000 65536"/>
                <a:gd name="T11" fmla="*/ 0 60000 65536"/>
                <a:gd name="T12" fmla="*/ 0 60000 65536"/>
                <a:gd name="T13" fmla="*/ 0 60000 65536"/>
                <a:gd name="T14" fmla="*/ 0 60000 65536"/>
                <a:gd name="T15" fmla="*/ 0 w 2781"/>
                <a:gd name="T16" fmla="*/ 0 h 89"/>
                <a:gd name="T17" fmla="*/ 2781 w 2781"/>
                <a:gd name="T18" fmla="*/ 89 h 89"/>
              </a:gdLst>
              <a:ahLst/>
              <a:cxnLst>
                <a:cxn ang="T10">
                  <a:pos x="T0" y="T1"/>
                </a:cxn>
                <a:cxn ang="T11">
                  <a:pos x="T2" y="T3"/>
                </a:cxn>
                <a:cxn ang="T12">
                  <a:pos x="T4" y="T5"/>
                </a:cxn>
                <a:cxn ang="T13">
                  <a:pos x="T6" y="T7"/>
                </a:cxn>
                <a:cxn ang="T14">
                  <a:pos x="T8" y="T9"/>
                </a:cxn>
              </a:cxnLst>
              <a:rect l="T15" t="T16" r="T17" b="T18"/>
              <a:pathLst>
                <a:path w="2781" h="89">
                  <a:moveTo>
                    <a:pt x="0" y="88"/>
                  </a:moveTo>
                  <a:lnTo>
                    <a:pt x="2780" y="88"/>
                  </a:lnTo>
                  <a:lnTo>
                    <a:pt x="2780" y="0"/>
                  </a:lnTo>
                  <a:lnTo>
                    <a:pt x="0" y="0"/>
                  </a:lnTo>
                  <a:lnTo>
                    <a:pt x="0" y="88"/>
                  </a:lnTo>
                </a:path>
              </a:pathLst>
            </a:custGeom>
            <a:solidFill>
              <a:srgbClr val="FE9B03"/>
            </a:solidFill>
            <a:ln w="12700" cap="rnd" cmpd="sng">
              <a:solidFill>
                <a:srgbClr val="000000"/>
              </a:solidFill>
              <a:prstDash val="solid"/>
              <a:round/>
              <a:headEnd/>
              <a:tailEnd/>
            </a:ln>
          </p:spPr>
          <p:txBody>
            <a:bodyPr/>
            <a:lstStyle/>
            <a:p>
              <a:endParaRPr lang="tr-TR"/>
            </a:p>
          </p:txBody>
        </p:sp>
        <p:sp>
          <p:nvSpPr>
            <p:cNvPr id="78882" name="Freeform 42"/>
            <p:cNvSpPr>
              <a:spLocks/>
            </p:cNvSpPr>
            <p:nvPr/>
          </p:nvSpPr>
          <p:spPr bwMode="auto">
            <a:xfrm>
              <a:off x="825" y="2384"/>
              <a:ext cx="2517" cy="110"/>
            </a:xfrm>
            <a:custGeom>
              <a:avLst/>
              <a:gdLst>
                <a:gd name="T0" fmla="*/ 0 w 2517"/>
                <a:gd name="T1" fmla="*/ 109 h 89"/>
                <a:gd name="T2" fmla="*/ 2516 w 2517"/>
                <a:gd name="T3" fmla="*/ 109 h 89"/>
                <a:gd name="T4" fmla="*/ 2516 w 2517"/>
                <a:gd name="T5" fmla="*/ 0 h 89"/>
                <a:gd name="T6" fmla="*/ 0 w 2517"/>
                <a:gd name="T7" fmla="*/ 0 h 89"/>
                <a:gd name="T8" fmla="*/ 0 w 2517"/>
                <a:gd name="T9" fmla="*/ 109 h 89"/>
                <a:gd name="T10" fmla="*/ 0 60000 65536"/>
                <a:gd name="T11" fmla="*/ 0 60000 65536"/>
                <a:gd name="T12" fmla="*/ 0 60000 65536"/>
                <a:gd name="T13" fmla="*/ 0 60000 65536"/>
                <a:gd name="T14" fmla="*/ 0 60000 65536"/>
                <a:gd name="T15" fmla="*/ 0 w 2517"/>
                <a:gd name="T16" fmla="*/ 0 h 89"/>
                <a:gd name="T17" fmla="*/ 2517 w 2517"/>
                <a:gd name="T18" fmla="*/ 89 h 89"/>
              </a:gdLst>
              <a:ahLst/>
              <a:cxnLst>
                <a:cxn ang="T10">
                  <a:pos x="T0" y="T1"/>
                </a:cxn>
                <a:cxn ang="T11">
                  <a:pos x="T2" y="T3"/>
                </a:cxn>
                <a:cxn ang="T12">
                  <a:pos x="T4" y="T5"/>
                </a:cxn>
                <a:cxn ang="T13">
                  <a:pos x="T6" y="T7"/>
                </a:cxn>
                <a:cxn ang="T14">
                  <a:pos x="T8" y="T9"/>
                </a:cxn>
              </a:cxnLst>
              <a:rect l="T15" t="T16" r="T17" b="T18"/>
              <a:pathLst>
                <a:path w="2517" h="89">
                  <a:moveTo>
                    <a:pt x="0" y="88"/>
                  </a:moveTo>
                  <a:lnTo>
                    <a:pt x="2516" y="88"/>
                  </a:lnTo>
                  <a:lnTo>
                    <a:pt x="2516" y="0"/>
                  </a:lnTo>
                  <a:lnTo>
                    <a:pt x="0" y="0"/>
                  </a:lnTo>
                  <a:lnTo>
                    <a:pt x="0" y="88"/>
                  </a:lnTo>
                </a:path>
              </a:pathLst>
            </a:custGeom>
            <a:solidFill>
              <a:srgbClr val="FE9B03"/>
            </a:solidFill>
            <a:ln w="12700" cap="rnd" cmpd="sng">
              <a:solidFill>
                <a:srgbClr val="000000"/>
              </a:solidFill>
              <a:prstDash val="solid"/>
              <a:round/>
              <a:headEnd/>
              <a:tailEnd/>
            </a:ln>
          </p:spPr>
          <p:txBody>
            <a:bodyPr/>
            <a:lstStyle/>
            <a:p>
              <a:endParaRPr lang="tr-TR"/>
            </a:p>
          </p:txBody>
        </p:sp>
        <p:sp>
          <p:nvSpPr>
            <p:cNvPr id="78883" name="Freeform 43"/>
            <p:cNvSpPr>
              <a:spLocks/>
            </p:cNvSpPr>
            <p:nvPr/>
          </p:nvSpPr>
          <p:spPr bwMode="auto">
            <a:xfrm>
              <a:off x="825" y="2233"/>
              <a:ext cx="2333" cy="110"/>
            </a:xfrm>
            <a:custGeom>
              <a:avLst/>
              <a:gdLst>
                <a:gd name="T0" fmla="*/ 0 w 2333"/>
                <a:gd name="T1" fmla="*/ 109 h 89"/>
                <a:gd name="T2" fmla="*/ 2332 w 2333"/>
                <a:gd name="T3" fmla="*/ 109 h 89"/>
                <a:gd name="T4" fmla="*/ 2332 w 2333"/>
                <a:gd name="T5" fmla="*/ 0 h 89"/>
                <a:gd name="T6" fmla="*/ 0 w 2333"/>
                <a:gd name="T7" fmla="*/ 0 h 89"/>
                <a:gd name="T8" fmla="*/ 0 w 2333"/>
                <a:gd name="T9" fmla="*/ 109 h 89"/>
                <a:gd name="T10" fmla="*/ 0 60000 65536"/>
                <a:gd name="T11" fmla="*/ 0 60000 65536"/>
                <a:gd name="T12" fmla="*/ 0 60000 65536"/>
                <a:gd name="T13" fmla="*/ 0 60000 65536"/>
                <a:gd name="T14" fmla="*/ 0 60000 65536"/>
                <a:gd name="T15" fmla="*/ 0 w 2333"/>
                <a:gd name="T16" fmla="*/ 0 h 89"/>
                <a:gd name="T17" fmla="*/ 2333 w 2333"/>
                <a:gd name="T18" fmla="*/ 89 h 89"/>
              </a:gdLst>
              <a:ahLst/>
              <a:cxnLst>
                <a:cxn ang="T10">
                  <a:pos x="T0" y="T1"/>
                </a:cxn>
                <a:cxn ang="T11">
                  <a:pos x="T2" y="T3"/>
                </a:cxn>
                <a:cxn ang="T12">
                  <a:pos x="T4" y="T5"/>
                </a:cxn>
                <a:cxn ang="T13">
                  <a:pos x="T6" y="T7"/>
                </a:cxn>
                <a:cxn ang="T14">
                  <a:pos x="T8" y="T9"/>
                </a:cxn>
              </a:cxnLst>
              <a:rect l="T15" t="T16" r="T17" b="T18"/>
              <a:pathLst>
                <a:path w="2333" h="89">
                  <a:moveTo>
                    <a:pt x="0" y="88"/>
                  </a:moveTo>
                  <a:lnTo>
                    <a:pt x="2332" y="88"/>
                  </a:lnTo>
                  <a:lnTo>
                    <a:pt x="2332" y="0"/>
                  </a:lnTo>
                  <a:lnTo>
                    <a:pt x="0" y="0"/>
                  </a:lnTo>
                  <a:lnTo>
                    <a:pt x="0" y="88"/>
                  </a:lnTo>
                </a:path>
              </a:pathLst>
            </a:custGeom>
            <a:solidFill>
              <a:srgbClr val="FE9B03"/>
            </a:solidFill>
            <a:ln w="12700" cap="rnd" cmpd="sng">
              <a:solidFill>
                <a:srgbClr val="000000"/>
              </a:solidFill>
              <a:prstDash val="solid"/>
              <a:round/>
              <a:headEnd/>
              <a:tailEnd/>
            </a:ln>
          </p:spPr>
          <p:txBody>
            <a:bodyPr/>
            <a:lstStyle/>
            <a:p>
              <a:endParaRPr lang="tr-TR"/>
            </a:p>
          </p:txBody>
        </p:sp>
        <p:sp>
          <p:nvSpPr>
            <p:cNvPr id="78884" name="Freeform 44"/>
            <p:cNvSpPr>
              <a:spLocks/>
            </p:cNvSpPr>
            <p:nvPr/>
          </p:nvSpPr>
          <p:spPr bwMode="auto">
            <a:xfrm>
              <a:off x="825" y="2082"/>
              <a:ext cx="2113" cy="109"/>
            </a:xfrm>
            <a:custGeom>
              <a:avLst/>
              <a:gdLst>
                <a:gd name="T0" fmla="*/ 0 w 2113"/>
                <a:gd name="T1" fmla="*/ 108 h 89"/>
                <a:gd name="T2" fmla="*/ 2112 w 2113"/>
                <a:gd name="T3" fmla="*/ 108 h 89"/>
                <a:gd name="T4" fmla="*/ 2112 w 2113"/>
                <a:gd name="T5" fmla="*/ 0 h 89"/>
                <a:gd name="T6" fmla="*/ 0 w 2113"/>
                <a:gd name="T7" fmla="*/ 0 h 89"/>
                <a:gd name="T8" fmla="*/ 0 w 2113"/>
                <a:gd name="T9" fmla="*/ 108 h 89"/>
                <a:gd name="T10" fmla="*/ 0 60000 65536"/>
                <a:gd name="T11" fmla="*/ 0 60000 65536"/>
                <a:gd name="T12" fmla="*/ 0 60000 65536"/>
                <a:gd name="T13" fmla="*/ 0 60000 65536"/>
                <a:gd name="T14" fmla="*/ 0 60000 65536"/>
                <a:gd name="T15" fmla="*/ 0 w 2113"/>
                <a:gd name="T16" fmla="*/ 0 h 89"/>
                <a:gd name="T17" fmla="*/ 2113 w 2113"/>
                <a:gd name="T18" fmla="*/ 89 h 89"/>
              </a:gdLst>
              <a:ahLst/>
              <a:cxnLst>
                <a:cxn ang="T10">
                  <a:pos x="T0" y="T1"/>
                </a:cxn>
                <a:cxn ang="T11">
                  <a:pos x="T2" y="T3"/>
                </a:cxn>
                <a:cxn ang="T12">
                  <a:pos x="T4" y="T5"/>
                </a:cxn>
                <a:cxn ang="T13">
                  <a:pos x="T6" y="T7"/>
                </a:cxn>
                <a:cxn ang="T14">
                  <a:pos x="T8" y="T9"/>
                </a:cxn>
              </a:cxnLst>
              <a:rect l="T15" t="T16" r="T17" b="T18"/>
              <a:pathLst>
                <a:path w="2113" h="89">
                  <a:moveTo>
                    <a:pt x="0" y="88"/>
                  </a:moveTo>
                  <a:lnTo>
                    <a:pt x="2112" y="88"/>
                  </a:lnTo>
                  <a:lnTo>
                    <a:pt x="2112" y="0"/>
                  </a:lnTo>
                  <a:lnTo>
                    <a:pt x="0" y="0"/>
                  </a:lnTo>
                  <a:lnTo>
                    <a:pt x="0" y="88"/>
                  </a:lnTo>
                </a:path>
              </a:pathLst>
            </a:custGeom>
            <a:solidFill>
              <a:srgbClr val="FE9B03"/>
            </a:solidFill>
            <a:ln w="12700" cap="rnd" cmpd="sng">
              <a:solidFill>
                <a:srgbClr val="000000"/>
              </a:solidFill>
              <a:prstDash val="solid"/>
              <a:round/>
              <a:headEnd/>
              <a:tailEnd/>
            </a:ln>
          </p:spPr>
          <p:txBody>
            <a:bodyPr/>
            <a:lstStyle/>
            <a:p>
              <a:endParaRPr lang="tr-TR"/>
            </a:p>
          </p:txBody>
        </p:sp>
        <p:sp>
          <p:nvSpPr>
            <p:cNvPr id="78885" name="Freeform 45"/>
            <p:cNvSpPr>
              <a:spLocks/>
            </p:cNvSpPr>
            <p:nvPr/>
          </p:nvSpPr>
          <p:spPr bwMode="auto">
            <a:xfrm>
              <a:off x="825" y="1930"/>
              <a:ext cx="1796" cy="110"/>
            </a:xfrm>
            <a:custGeom>
              <a:avLst/>
              <a:gdLst>
                <a:gd name="T0" fmla="*/ 0 w 1796"/>
                <a:gd name="T1" fmla="*/ 109 h 90"/>
                <a:gd name="T2" fmla="*/ 1795 w 1796"/>
                <a:gd name="T3" fmla="*/ 109 h 90"/>
                <a:gd name="T4" fmla="*/ 1795 w 1796"/>
                <a:gd name="T5" fmla="*/ 0 h 90"/>
                <a:gd name="T6" fmla="*/ 0 w 1796"/>
                <a:gd name="T7" fmla="*/ 0 h 90"/>
                <a:gd name="T8" fmla="*/ 0 w 1796"/>
                <a:gd name="T9" fmla="*/ 109 h 90"/>
                <a:gd name="T10" fmla="*/ 0 60000 65536"/>
                <a:gd name="T11" fmla="*/ 0 60000 65536"/>
                <a:gd name="T12" fmla="*/ 0 60000 65536"/>
                <a:gd name="T13" fmla="*/ 0 60000 65536"/>
                <a:gd name="T14" fmla="*/ 0 60000 65536"/>
                <a:gd name="T15" fmla="*/ 0 w 1796"/>
                <a:gd name="T16" fmla="*/ 0 h 90"/>
                <a:gd name="T17" fmla="*/ 1796 w 1796"/>
                <a:gd name="T18" fmla="*/ 90 h 90"/>
              </a:gdLst>
              <a:ahLst/>
              <a:cxnLst>
                <a:cxn ang="T10">
                  <a:pos x="T0" y="T1"/>
                </a:cxn>
                <a:cxn ang="T11">
                  <a:pos x="T2" y="T3"/>
                </a:cxn>
                <a:cxn ang="T12">
                  <a:pos x="T4" y="T5"/>
                </a:cxn>
                <a:cxn ang="T13">
                  <a:pos x="T6" y="T7"/>
                </a:cxn>
                <a:cxn ang="T14">
                  <a:pos x="T8" y="T9"/>
                </a:cxn>
              </a:cxnLst>
              <a:rect l="T15" t="T16" r="T17" b="T18"/>
              <a:pathLst>
                <a:path w="1796" h="90">
                  <a:moveTo>
                    <a:pt x="0" y="89"/>
                  </a:moveTo>
                  <a:lnTo>
                    <a:pt x="1795" y="89"/>
                  </a:lnTo>
                  <a:lnTo>
                    <a:pt x="1795" y="0"/>
                  </a:lnTo>
                  <a:lnTo>
                    <a:pt x="0" y="0"/>
                  </a:lnTo>
                  <a:lnTo>
                    <a:pt x="0" y="89"/>
                  </a:lnTo>
                </a:path>
              </a:pathLst>
            </a:custGeom>
            <a:solidFill>
              <a:srgbClr val="FE9B03"/>
            </a:solidFill>
            <a:ln w="12700" cap="rnd" cmpd="sng">
              <a:solidFill>
                <a:srgbClr val="000000"/>
              </a:solidFill>
              <a:prstDash val="solid"/>
              <a:round/>
              <a:headEnd/>
              <a:tailEnd/>
            </a:ln>
          </p:spPr>
          <p:txBody>
            <a:bodyPr/>
            <a:lstStyle/>
            <a:p>
              <a:endParaRPr lang="tr-TR"/>
            </a:p>
          </p:txBody>
        </p:sp>
        <p:sp>
          <p:nvSpPr>
            <p:cNvPr id="78886" name="Freeform 46"/>
            <p:cNvSpPr>
              <a:spLocks/>
            </p:cNvSpPr>
            <p:nvPr/>
          </p:nvSpPr>
          <p:spPr bwMode="auto">
            <a:xfrm>
              <a:off x="825" y="1778"/>
              <a:ext cx="1567" cy="110"/>
            </a:xfrm>
            <a:custGeom>
              <a:avLst/>
              <a:gdLst>
                <a:gd name="T0" fmla="*/ 0 w 1567"/>
                <a:gd name="T1" fmla="*/ 109 h 89"/>
                <a:gd name="T2" fmla="*/ 1566 w 1567"/>
                <a:gd name="T3" fmla="*/ 109 h 89"/>
                <a:gd name="T4" fmla="*/ 1566 w 1567"/>
                <a:gd name="T5" fmla="*/ 0 h 89"/>
                <a:gd name="T6" fmla="*/ 0 w 1567"/>
                <a:gd name="T7" fmla="*/ 0 h 89"/>
                <a:gd name="T8" fmla="*/ 0 w 1567"/>
                <a:gd name="T9" fmla="*/ 109 h 89"/>
                <a:gd name="T10" fmla="*/ 0 60000 65536"/>
                <a:gd name="T11" fmla="*/ 0 60000 65536"/>
                <a:gd name="T12" fmla="*/ 0 60000 65536"/>
                <a:gd name="T13" fmla="*/ 0 60000 65536"/>
                <a:gd name="T14" fmla="*/ 0 60000 65536"/>
                <a:gd name="T15" fmla="*/ 0 w 1567"/>
                <a:gd name="T16" fmla="*/ 0 h 89"/>
                <a:gd name="T17" fmla="*/ 1567 w 1567"/>
                <a:gd name="T18" fmla="*/ 89 h 89"/>
              </a:gdLst>
              <a:ahLst/>
              <a:cxnLst>
                <a:cxn ang="T10">
                  <a:pos x="T0" y="T1"/>
                </a:cxn>
                <a:cxn ang="T11">
                  <a:pos x="T2" y="T3"/>
                </a:cxn>
                <a:cxn ang="T12">
                  <a:pos x="T4" y="T5"/>
                </a:cxn>
                <a:cxn ang="T13">
                  <a:pos x="T6" y="T7"/>
                </a:cxn>
                <a:cxn ang="T14">
                  <a:pos x="T8" y="T9"/>
                </a:cxn>
              </a:cxnLst>
              <a:rect l="T15" t="T16" r="T17" b="T18"/>
              <a:pathLst>
                <a:path w="1567" h="89">
                  <a:moveTo>
                    <a:pt x="0" y="88"/>
                  </a:moveTo>
                  <a:lnTo>
                    <a:pt x="1566" y="88"/>
                  </a:lnTo>
                  <a:lnTo>
                    <a:pt x="1566" y="0"/>
                  </a:lnTo>
                  <a:lnTo>
                    <a:pt x="0" y="0"/>
                  </a:lnTo>
                  <a:lnTo>
                    <a:pt x="0" y="88"/>
                  </a:lnTo>
                </a:path>
              </a:pathLst>
            </a:custGeom>
            <a:solidFill>
              <a:srgbClr val="FE9B03"/>
            </a:solidFill>
            <a:ln w="12700" cap="rnd" cmpd="sng">
              <a:solidFill>
                <a:srgbClr val="000000"/>
              </a:solidFill>
              <a:prstDash val="solid"/>
              <a:round/>
              <a:headEnd/>
              <a:tailEnd/>
            </a:ln>
          </p:spPr>
          <p:txBody>
            <a:bodyPr/>
            <a:lstStyle/>
            <a:p>
              <a:endParaRPr lang="tr-TR"/>
            </a:p>
          </p:txBody>
        </p:sp>
        <p:sp>
          <p:nvSpPr>
            <p:cNvPr id="78887" name="Freeform 47"/>
            <p:cNvSpPr>
              <a:spLocks/>
            </p:cNvSpPr>
            <p:nvPr/>
          </p:nvSpPr>
          <p:spPr bwMode="auto">
            <a:xfrm>
              <a:off x="825" y="1627"/>
              <a:ext cx="1550" cy="110"/>
            </a:xfrm>
            <a:custGeom>
              <a:avLst/>
              <a:gdLst>
                <a:gd name="T0" fmla="*/ 0 w 1550"/>
                <a:gd name="T1" fmla="*/ 109 h 89"/>
                <a:gd name="T2" fmla="*/ 1549 w 1550"/>
                <a:gd name="T3" fmla="*/ 109 h 89"/>
                <a:gd name="T4" fmla="*/ 1549 w 1550"/>
                <a:gd name="T5" fmla="*/ 0 h 89"/>
                <a:gd name="T6" fmla="*/ 0 w 1550"/>
                <a:gd name="T7" fmla="*/ 0 h 89"/>
                <a:gd name="T8" fmla="*/ 0 w 1550"/>
                <a:gd name="T9" fmla="*/ 109 h 89"/>
                <a:gd name="T10" fmla="*/ 0 60000 65536"/>
                <a:gd name="T11" fmla="*/ 0 60000 65536"/>
                <a:gd name="T12" fmla="*/ 0 60000 65536"/>
                <a:gd name="T13" fmla="*/ 0 60000 65536"/>
                <a:gd name="T14" fmla="*/ 0 60000 65536"/>
                <a:gd name="T15" fmla="*/ 0 w 1550"/>
                <a:gd name="T16" fmla="*/ 0 h 89"/>
                <a:gd name="T17" fmla="*/ 1550 w 1550"/>
                <a:gd name="T18" fmla="*/ 89 h 89"/>
              </a:gdLst>
              <a:ahLst/>
              <a:cxnLst>
                <a:cxn ang="T10">
                  <a:pos x="T0" y="T1"/>
                </a:cxn>
                <a:cxn ang="T11">
                  <a:pos x="T2" y="T3"/>
                </a:cxn>
                <a:cxn ang="T12">
                  <a:pos x="T4" y="T5"/>
                </a:cxn>
                <a:cxn ang="T13">
                  <a:pos x="T6" y="T7"/>
                </a:cxn>
                <a:cxn ang="T14">
                  <a:pos x="T8" y="T9"/>
                </a:cxn>
              </a:cxnLst>
              <a:rect l="T15" t="T16" r="T17" b="T18"/>
              <a:pathLst>
                <a:path w="1550" h="89">
                  <a:moveTo>
                    <a:pt x="0" y="88"/>
                  </a:moveTo>
                  <a:lnTo>
                    <a:pt x="1549" y="88"/>
                  </a:lnTo>
                  <a:lnTo>
                    <a:pt x="1549" y="0"/>
                  </a:lnTo>
                  <a:lnTo>
                    <a:pt x="0" y="0"/>
                  </a:lnTo>
                  <a:lnTo>
                    <a:pt x="0" y="88"/>
                  </a:lnTo>
                </a:path>
              </a:pathLst>
            </a:custGeom>
            <a:solidFill>
              <a:srgbClr val="FC0128"/>
            </a:solidFill>
            <a:ln w="12700" cap="rnd" cmpd="sng">
              <a:solidFill>
                <a:srgbClr val="000000"/>
              </a:solidFill>
              <a:prstDash val="solid"/>
              <a:round/>
              <a:headEnd/>
              <a:tailEnd/>
            </a:ln>
          </p:spPr>
          <p:txBody>
            <a:bodyPr/>
            <a:lstStyle/>
            <a:p>
              <a:endParaRPr lang="tr-TR"/>
            </a:p>
          </p:txBody>
        </p:sp>
        <p:sp>
          <p:nvSpPr>
            <p:cNvPr id="78888" name="Freeform 48"/>
            <p:cNvSpPr>
              <a:spLocks/>
            </p:cNvSpPr>
            <p:nvPr/>
          </p:nvSpPr>
          <p:spPr bwMode="auto">
            <a:xfrm>
              <a:off x="825" y="1476"/>
              <a:ext cx="1391" cy="109"/>
            </a:xfrm>
            <a:custGeom>
              <a:avLst/>
              <a:gdLst>
                <a:gd name="T0" fmla="*/ 0 w 1391"/>
                <a:gd name="T1" fmla="*/ 108 h 89"/>
                <a:gd name="T2" fmla="*/ 1390 w 1391"/>
                <a:gd name="T3" fmla="*/ 108 h 89"/>
                <a:gd name="T4" fmla="*/ 1390 w 1391"/>
                <a:gd name="T5" fmla="*/ 0 h 89"/>
                <a:gd name="T6" fmla="*/ 0 w 1391"/>
                <a:gd name="T7" fmla="*/ 0 h 89"/>
                <a:gd name="T8" fmla="*/ 0 w 1391"/>
                <a:gd name="T9" fmla="*/ 108 h 89"/>
                <a:gd name="T10" fmla="*/ 0 60000 65536"/>
                <a:gd name="T11" fmla="*/ 0 60000 65536"/>
                <a:gd name="T12" fmla="*/ 0 60000 65536"/>
                <a:gd name="T13" fmla="*/ 0 60000 65536"/>
                <a:gd name="T14" fmla="*/ 0 60000 65536"/>
                <a:gd name="T15" fmla="*/ 0 w 1391"/>
                <a:gd name="T16" fmla="*/ 0 h 89"/>
                <a:gd name="T17" fmla="*/ 1391 w 1391"/>
                <a:gd name="T18" fmla="*/ 89 h 89"/>
              </a:gdLst>
              <a:ahLst/>
              <a:cxnLst>
                <a:cxn ang="T10">
                  <a:pos x="T0" y="T1"/>
                </a:cxn>
                <a:cxn ang="T11">
                  <a:pos x="T2" y="T3"/>
                </a:cxn>
                <a:cxn ang="T12">
                  <a:pos x="T4" y="T5"/>
                </a:cxn>
                <a:cxn ang="T13">
                  <a:pos x="T6" y="T7"/>
                </a:cxn>
                <a:cxn ang="T14">
                  <a:pos x="T8" y="T9"/>
                </a:cxn>
              </a:cxnLst>
              <a:rect l="T15" t="T16" r="T17" b="T18"/>
              <a:pathLst>
                <a:path w="1391" h="89">
                  <a:moveTo>
                    <a:pt x="0" y="88"/>
                  </a:moveTo>
                  <a:lnTo>
                    <a:pt x="1390" y="88"/>
                  </a:lnTo>
                  <a:lnTo>
                    <a:pt x="1390" y="0"/>
                  </a:lnTo>
                  <a:lnTo>
                    <a:pt x="0" y="0"/>
                  </a:lnTo>
                  <a:lnTo>
                    <a:pt x="0" y="88"/>
                  </a:lnTo>
                </a:path>
              </a:pathLst>
            </a:custGeom>
            <a:solidFill>
              <a:srgbClr val="FE9B03"/>
            </a:solidFill>
            <a:ln w="12700" cap="rnd" cmpd="sng">
              <a:solidFill>
                <a:srgbClr val="000000"/>
              </a:solidFill>
              <a:prstDash val="solid"/>
              <a:round/>
              <a:headEnd/>
              <a:tailEnd/>
            </a:ln>
          </p:spPr>
          <p:txBody>
            <a:bodyPr/>
            <a:lstStyle/>
            <a:p>
              <a:endParaRPr lang="tr-TR"/>
            </a:p>
          </p:txBody>
        </p:sp>
        <p:sp>
          <p:nvSpPr>
            <p:cNvPr id="78889" name="Freeform 49"/>
            <p:cNvSpPr>
              <a:spLocks/>
            </p:cNvSpPr>
            <p:nvPr/>
          </p:nvSpPr>
          <p:spPr bwMode="auto">
            <a:xfrm>
              <a:off x="825" y="1325"/>
              <a:ext cx="1189" cy="109"/>
            </a:xfrm>
            <a:custGeom>
              <a:avLst/>
              <a:gdLst>
                <a:gd name="T0" fmla="*/ 0 w 1189"/>
                <a:gd name="T1" fmla="*/ 108 h 89"/>
                <a:gd name="T2" fmla="*/ 1188 w 1189"/>
                <a:gd name="T3" fmla="*/ 108 h 89"/>
                <a:gd name="T4" fmla="*/ 1188 w 1189"/>
                <a:gd name="T5" fmla="*/ 0 h 89"/>
                <a:gd name="T6" fmla="*/ 0 w 1189"/>
                <a:gd name="T7" fmla="*/ 0 h 89"/>
                <a:gd name="T8" fmla="*/ 0 w 1189"/>
                <a:gd name="T9" fmla="*/ 108 h 89"/>
                <a:gd name="T10" fmla="*/ 0 60000 65536"/>
                <a:gd name="T11" fmla="*/ 0 60000 65536"/>
                <a:gd name="T12" fmla="*/ 0 60000 65536"/>
                <a:gd name="T13" fmla="*/ 0 60000 65536"/>
                <a:gd name="T14" fmla="*/ 0 60000 65536"/>
                <a:gd name="T15" fmla="*/ 0 w 1189"/>
                <a:gd name="T16" fmla="*/ 0 h 89"/>
                <a:gd name="T17" fmla="*/ 1189 w 1189"/>
                <a:gd name="T18" fmla="*/ 89 h 89"/>
              </a:gdLst>
              <a:ahLst/>
              <a:cxnLst>
                <a:cxn ang="T10">
                  <a:pos x="T0" y="T1"/>
                </a:cxn>
                <a:cxn ang="T11">
                  <a:pos x="T2" y="T3"/>
                </a:cxn>
                <a:cxn ang="T12">
                  <a:pos x="T4" y="T5"/>
                </a:cxn>
                <a:cxn ang="T13">
                  <a:pos x="T6" y="T7"/>
                </a:cxn>
                <a:cxn ang="T14">
                  <a:pos x="T8" y="T9"/>
                </a:cxn>
              </a:cxnLst>
              <a:rect l="T15" t="T16" r="T17" b="T18"/>
              <a:pathLst>
                <a:path w="1189" h="89">
                  <a:moveTo>
                    <a:pt x="0" y="88"/>
                  </a:moveTo>
                  <a:lnTo>
                    <a:pt x="1188" y="88"/>
                  </a:lnTo>
                  <a:lnTo>
                    <a:pt x="1188" y="0"/>
                  </a:lnTo>
                  <a:lnTo>
                    <a:pt x="0" y="0"/>
                  </a:lnTo>
                  <a:lnTo>
                    <a:pt x="0" y="88"/>
                  </a:lnTo>
                </a:path>
              </a:pathLst>
            </a:custGeom>
            <a:solidFill>
              <a:srgbClr val="FE9B03"/>
            </a:solidFill>
            <a:ln w="12700" cap="rnd" cmpd="sng">
              <a:solidFill>
                <a:srgbClr val="000000"/>
              </a:solidFill>
              <a:prstDash val="solid"/>
              <a:round/>
              <a:headEnd/>
              <a:tailEnd/>
            </a:ln>
          </p:spPr>
          <p:txBody>
            <a:bodyPr/>
            <a:lstStyle/>
            <a:p>
              <a:endParaRPr lang="tr-TR"/>
            </a:p>
          </p:txBody>
        </p:sp>
        <p:sp>
          <p:nvSpPr>
            <p:cNvPr id="78890" name="Freeform 50"/>
            <p:cNvSpPr>
              <a:spLocks/>
            </p:cNvSpPr>
            <p:nvPr/>
          </p:nvSpPr>
          <p:spPr bwMode="auto">
            <a:xfrm>
              <a:off x="825" y="1172"/>
              <a:ext cx="1127" cy="110"/>
            </a:xfrm>
            <a:custGeom>
              <a:avLst/>
              <a:gdLst>
                <a:gd name="T0" fmla="*/ 0 w 1127"/>
                <a:gd name="T1" fmla="*/ 109 h 89"/>
                <a:gd name="T2" fmla="*/ 1126 w 1127"/>
                <a:gd name="T3" fmla="*/ 109 h 89"/>
                <a:gd name="T4" fmla="*/ 1126 w 1127"/>
                <a:gd name="T5" fmla="*/ 0 h 89"/>
                <a:gd name="T6" fmla="*/ 0 w 1127"/>
                <a:gd name="T7" fmla="*/ 0 h 89"/>
                <a:gd name="T8" fmla="*/ 0 w 1127"/>
                <a:gd name="T9" fmla="*/ 109 h 89"/>
                <a:gd name="T10" fmla="*/ 0 60000 65536"/>
                <a:gd name="T11" fmla="*/ 0 60000 65536"/>
                <a:gd name="T12" fmla="*/ 0 60000 65536"/>
                <a:gd name="T13" fmla="*/ 0 60000 65536"/>
                <a:gd name="T14" fmla="*/ 0 60000 65536"/>
                <a:gd name="T15" fmla="*/ 0 w 1127"/>
                <a:gd name="T16" fmla="*/ 0 h 89"/>
                <a:gd name="T17" fmla="*/ 1127 w 1127"/>
                <a:gd name="T18" fmla="*/ 89 h 89"/>
              </a:gdLst>
              <a:ahLst/>
              <a:cxnLst>
                <a:cxn ang="T10">
                  <a:pos x="T0" y="T1"/>
                </a:cxn>
                <a:cxn ang="T11">
                  <a:pos x="T2" y="T3"/>
                </a:cxn>
                <a:cxn ang="T12">
                  <a:pos x="T4" y="T5"/>
                </a:cxn>
                <a:cxn ang="T13">
                  <a:pos x="T6" y="T7"/>
                </a:cxn>
                <a:cxn ang="T14">
                  <a:pos x="T8" y="T9"/>
                </a:cxn>
              </a:cxnLst>
              <a:rect l="T15" t="T16" r="T17" b="T18"/>
              <a:pathLst>
                <a:path w="1127" h="89">
                  <a:moveTo>
                    <a:pt x="0" y="88"/>
                  </a:moveTo>
                  <a:lnTo>
                    <a:pt x="1126" y="88"/>
                  </a:lnTo>
                  <a:lnTo>
                    <a:pt x="1126" y="0"/>
                  </a:lnTo>
                  <a:lnTo>
                    <a:pt x="0" y="0"/>
                  </a:lnTo>
                  <a:lnTo>
                    <a:pt x="0" y="88"/>
                  </a:lnTo>
                </a:path>
              </a:pathLst>
            </a:custGeom>
            <a:solidFill>
              <a:srgbClr val="FE9B03"/>
            </a:solidFill>
            <a:ln w="12700" cap="rnd" cmpd="sng">
              <a:solidFill>
                <a:srgbClr val="000000"/>
              </a:solidFill>
              <a:prstDash val="solid"/>
              <a:round/>
              <a:headEnd/>
              <a:tailEnd/>
            </a:ln>
          </p:spPr>
          <p:txBody>
            <a:bodyPr/>
            <a:lstStyle/>
            <a:p>
              <a:endParaRPr lang="tr-TR"/>
            </a:p>
          </p:txBody>
        </p:sp>
        <p:grpSp>
          <p:nvGrpSpPr>
            <p:cNvPr id="78891" name="Group 51"/>
            <p:cNvGrpSpPr>
              <a:grpSpLocks/>
            </p:cNvGrpSpPr>
            <p:nvPr/>
          </p:nvGrpSpPr>
          <p:grpSpPr bwMode="auto">
            <a:xfrm flipH="1">
              <a:off x="751" y="961"/>
              <a:ext cx="44" cy="2770"/>
              <a:chOff x="1500" y="1218"/>
              <a:chExt cx="22" cy="2591"/>
            </a:xfrm>
          </p:grpSpPr>
          <p:sp>
            <p:nvSpPr>
              <p:cNvPr id="1079348" name="Line 52"/>
              <p:cNvSpPr>
                <a:spLocks noChangeShapeType="1"/>
              </p:cNvSpPr>
              <p:nvPr/>
            </p:nvSpPr>
            <p:spPr bwMode="auto">
              <a:xfrm>
                <a:off x="1500" y="3809"/>
                <a:ext cx="19" cy="0"/>
              </a:xfrm>
              <a:prstGeom prst="line">
                <a:avLst/>
              </a:prstGeom>
              <a:noFill/>
              <a:ln w="25400">
                <a:solidFill>
                  <a:schemeClr val="bg1"/>
                </a:solidFill>
                <a:round/>
                <a:headEnd type="none" w="sm" len="sm"/>
                <a:tailEnd type="none" w="sm" len="sm"/>
              </a:ln>
              <a:effectLst>
                <a:prstShdw prst="shdw17" dist="17961" dir="2700000">
                  <a:schemeClr val="bg1">
                    <a:gamma/>
                    <a:shade val="60000"/>
                    <a:invGamma/>
                  </a:schemeClr>
                </a:prstShdw>
              </a:effectLst>
            </p:spPr>
            <p:txBody>
              <a:bodyPr/>
              <a:lstStyle/>
              <a:p>
                <a:pPr>
                  <a:defRPr/>
                </a:pPr>
                <a:endParaRPr lang="en-US"/>
              </a:p>
            </p:txBody>
          </p:sp>
          <p:sp>
            <p:nvSpPr>
              <p:cNvPr id="1079349" name="Line 53"/>
              <p:cNvSpPr>
                <a:spLocks noChangeShapeType="1"/>
              </p:cNvSpPr>
              <p:nvPr/>
            </p:nvSpPr>
            <p:spPr bwMode="auto">
              <a:xfrm>
                <a:off x="1500" y="3686"/>
                <a:ext cx="19" cy="0"/>
              </a:xfrm>
              <a:prstGeom prst="line">
                <a:avLst/>
              </a:prstGeom>
              <a:noFill/>
              <a:ln w="25400">
                <a:solidFill>
                  <a:schemeClr val="bg1"/>
                </a:solidFill>
                <a:round/>
                <a:headEnd type="none" w="sm" len="sm"/>
                <a:tailEnd type="none" w="sm" len="sm"/>
              </a:ln>
              <a:effectLst>
                <a:prstShdw prst="shdw17" dist="17961" dir="2700000">
                  <a:schemeClr val="bg1">
                    <a:gamma/>
                    <a:shade val="60000"/>
                    <a:invGamma/>
                  </a:schemeClr>
                </a:prstShdw>
              </a:effectLst>
            </p:spPr>
            <p:txBody>
              <a:bodyPr/>
              <a:lstStyle/>
              <a:p>
                <a:pPr>
                  <a:defRPr/>
                </a:pPr>
                <a:endParaRPr lang="en-US"/>
              </a:p>
            </p:txBody>
          </p:sp>
          <p:sp>
            <p:nvSpPr>
              <p:cNvPr id="1079350" name="Line 54"/>
              <p:cNvSpPr>
                <a:spLocks noChangeShapeType="1"/>
              </p:cNvSpPr>
              <p:nvPr/>
            </p:nvSpPr>
            <p:spPr bwMode="auto">
              <a:xfrm>
                <a:off x="1500" y="3563"/>
                <a:ext cx="19" cy="0"/>
              </a:xfrm>
              <a:prstGeom prst="line">
                <a:avLst/>
              </a:prstGeom>
              <a:noFill/>
              <a:ln w="25400">
                <a:solidFill>
                  <a:schemeClr val="bg1"/>
                </a:solidFill>
                <a:round/>
                <a:headEnd type="none" w="sm" len="sm"/>
                <a:tailEnd type="none" w="sm" len="sm"/>
              </a:ln>
              <a:effectLst>
                <a:prstShdw prst="shdw17" dist="17961" dir="2700000">
                  <a:schemeClr val="bg1">
                    <a:gamma/>
                    <a:shade val="60000"/>
                    <a:invGamma/>
                  </a:schemeClr>
                </a:prstShdw>
              </a:effectLst>
            </p:spPr>
            <p:txBody>
              <a:bodyPr/>
              <a:lstStyle/>
              <a:p>
                <a:pPr>
                  <a:defRPr/>
                </a:pPr>
                <a:endParaRPr lang="en-US"/>
              </a:p>
            </p:txBody>
          </p:sp>
          <p:sp>
            <p:nvSpPr>
              <p:cNvPr id="1079351" name="Line 55"/>
              <p:cNvSpPr>
                <a:spLocks noChangeShapeType="1"/>
              </p:cNvSpPr>
              <p:nvPr/>
            </p:nvSpPr>
            <p:spPr bwMode="auto">
              <a:xfrm>
                <a:off x="1500" y="3440"/>
                <a:ext cx="19" cy="0"/>
              </a:xfrm>
              <a:prstGeom prst="line">
                <a:avLst/>
              </a:prstGeom>
              <a:noFill/>
              <a:ln w="25400">
                <a:solidFill>
                  <a:schemeClr val="bg1"/>
                </a:solidFill>
                <a:round/>
                <a:headEnd type="none" w="sm" len="sm"/>
                <a:tailEnd type="none" w="sm" len="sm"/>
              </a:ln>
              <a:effectLst>
                <a:prstShdw prst="shdw17" dist="17961" dir="2700000">
                  <a:schemeClr val="bg1">
                    <a:gamma/>
                    <a:shade val="60000"/>
                    <a:invGamma/>
                  </a:schemeClr>
                </a:prstShdw>
              </a:effectLst>
            </p:spPr>
            <p:txBody>
              <a:bodyPr/>
              <a:lstStyle/>
              <a:p>
                <a:pPr>
                  <a:defRPr/>
                </a:pPr>
                <a:endParaRPr lang="en-US"/>
              </a:p>
            </p:txBody>
          </p:sp>
          <p:sp>
            <p:nvSpPr>
              <p:cNvPr id="1079352" name="Line 56"/>
              <p:cNvSpPr>
                <a:spLocks noChangeShapeType="1"/>
              </p:cNvSpPr>
              <p:nvPr/>
            </p:nvSpPr>
            <p:spPr bwMode="auto">
              <a:xfrm>
                <a:off x="1500" y="3317"/>
                <a:ext cx="19" cy="0"/>
              </a:xfrm>
              <a:prstGeom prst="line">
                <a:avLst/>
              </a:prstGeom>
              <a:noFill/>
              <a:ln w="25400">
                <a:solidFill>
                  <a:schemeClr val="bg1"/>
                </a:solidFill>
                <a:round/>
                <a:headEnd type="none" w="sm" len="sm"/>
                <a:tailEnd type="none" w="sm" len="sm"/>
              </a:ln>
              <a:effectLst>
                <a:prstShdw prst="shdw17" dist="17961" dir="2700000">
                  <a:schemeClr val="bg1">
                    <a:gamma/>
                    <a:shade val="60000"/>
                    <a:invGamma/>
                  </a:schemeClr>
                </a:prstShdw>
              </a:effectLst>
            </p:spPr>
            <p:txBody>
              <a:bodyPr/>
              <a:lstStyle/>
              <a:p>
                <a:pPr>
                  <a:defRPr/>
                </a:pPr>
                <a:endParaRPr lang="en-US"/>
              </a:p>
            </p:txBody>
          </p:sp>
          <p:sp>
            <p:nvSpPr>
              <p:cNvPr id="1079353" name="Line 57"/>
              <p:cNvSpPr>
                <a:spLocks noChangeShapeType="1"/>
              </p:cNvSpPr>
              <p:nvPr/>
            </p:nvSpPr>
            <p:spPr bwMode="auto">
              <a:xfrm>
                <a:off x="1500" y="3193"/>
                <a:ext cx="19" cy="0"/>
              </a:xfrm>
              <a:prstGeom prst="line">
                <a:avLst/>
              </a:prstGeom>
              <a:noFill/>
              <a:ln w="25400">
                <a:solidFill>
                  <a:schemeClr val="bg1"/>
                </a:solidFill>
                <a:round/>
                <a:headEnd type="none" w="sm" len="sm"/>
                <a:tailEnd type="none" w="sm" len="sm"/>
              </a:ln>
              <a:effectLst>
                <a:prstShdw prst="shdw17" dist="17961" dir="2700000">
                  <a:schemeClr val="bg1">
                    <a:gamma/>
                    <a:shade val="60000"/>
                    <a:invGamma/>
                  </a:schemeClr>
                </a:prstShdw>
              </a:effectLst>
            </p:spPr>
            <p:txBody>
              <a:bodyPr/>
              <a:lstStyle/>
              <a:p>
                <a:pPr>
                  <a:defRPr/>
                </a:pPr>
                <a:endParaRPr lang="en-US"/>
              </a:p>
            </p:txBody>
          </p:sp>
          <p:sp>
            <p:nvSpPr>
              <p:cNvPr id="1079354" name="Line 58"/>
              <p:cNvSpPr>
                <a:spLocks noChangeShapeType="1"/>
              </p:cNvSpPr>
              <p:nvPr/>
            </p:nvSpPr>
            <p:spPr bwMode="auto">
              <a:xfrm>
                <a:off x="1500" y="3070"/>
                <a:ext cx="19" cy="0"/>
              </a:xfrm>
              <a:prstGeom prst="line">
                <a:avLst/>
              </a:prstGeom>
              <a:noFill/>
              <a:ln w="25400">
                <a:solidFill>
                  <a:schemeClr val="bg1"/>
                </a:solidFill>
                <a:round/>
                <a:headEnd type="none" w="sm" len="sm"/>
                <a:tailEnd type="none" w="sm" len="sm"/>
              </a:ln>
              <a:effectLst>
                <a:prstShdw prst="shdw17" dist="17961" dir="2700000">
                  <a:schemeClr val="bg1">
                    <a:gamma/>
                    <a:shade val="60000"/>
                    <a:invGamma/>
                  </a:schemeClr>
                </a:prstShdw>
              </a:effectLst>
            </p:spPr>
            <p:txBody>
              <a:bodyPr/>
              <a:lstStyle/>
              <a:p>
                <a:pPr>
                  <a:defRPr/>
                </a:pPr>
                <a:endParaRPr lang="en-US"/>
              </a:p>
            </p:txBody>
          </p:sp>
          <p:sp>
            <p:nvSpPr>
              <p:cNvPr id="1079355" name="Line 59"/>
              <p:cNvSpPr>
                <a:spLocks noChangeShapeType="1"/>
              </p:cNvSpPr>
              <p:nvPr/>
            </p:nvSpPr>
            <p:spPr bwMode="auto">
              <a:xfrm>
                <a:off x="1500" y="2947"/>
                <a:ext cx="19" cy="0"/>
              </a:xfrm>
              <a:prstGeom prst="line">
                <a:avLst/>
              </a:prstGeom>
              <a:noFill/>
              <a:ln w="25400">
                <a:solidFill>
                  <a:schemeClr val="bg1"/>
                </a:solidFill>
                <a:round/>
                <a:headEnd type="none" w="sm" len="sm"/>
                <a:tailEnd type="none" w="sm" len="sm"/>
              </a:ln>
              <a:effectLst>
                <a:prstShdw prst="shdw17" dist="17961" dir="2700000">
                  <a:schemeClr val="bg1">
                    <a:gamma/>
                    <a:shade val="60000"/>
                    <a:invGamma/>
                  </a:schemeClr>
                </a:prstShdw>
              </a:effectLst>
            </p:spPr>
            <p:txBody>
              <a:bodyPr/>
              <a:lstStyle/>
              <a:p>
                <a:pPr>
                  <a:defRPr/>
                </a:pPr>
                <a:endParaRPr lang="en-US"/>
              </a:p>
            </p:txBody>
          </p:sp>
          <p:sp>
            <p:nvSpPr>
              <p:cNvPr id="1079356" name="Line 60"/>
              <p:cNvSpPr>
                <a:spLocks noChangeShapeType="1"/>
              </p:cNvSpPr>
              <p:nvPr/>
            </p:nvSpPr>
            <p:spPr bwMode="auto">
              <a:xfrm>
                <a:off x="1500" y="2824"/>
                <a:ext cx="19" cy="0"/>
              </a:xfrm>
              <a:prstGeom prst="line">
                <a:avLst/>
              </a:prstGeom>
              <a:noFill/>
              <a:ln w="25400">
                <a:solidFill>
                  <a:schemeClr val="bg1"/>
                </a:solidFill>
                <a:round/>
                <a:headEnd type="none" w="sm" len="sm"/>
                <a:tailEnd type="none" w="sm" len="sm"/>
              </a:ln>
              <a:effectLst>
                <a:prstShdw prst="shdw17" dist="17961" dir="2700000">
                  <a:schemeClr val="bg1">
                    <a:gamma/>
                    <a:shade val="60000"/>
                    <a:invGamma/>
                  </a:schemeClr>
                </a:prstShdw>
              </a:effectLst>
            </p:spPr>
            <p:txBody>
              <a:bodyPr/>
              <a:lstStyle/>
              <a:p>
                <a:pPr>
                  <a:defRPr/>
                </a:pPr>
                <a:endParaRPr lang="en-US"/>
              </a:p>
            </p:txBody>
          </p:sp>
          <p:sp>
            <p:nvSpPr>
              <p:cNvPr id="1079357" name="Line 61"/>
              <p:cNvSpPr>
                <a:spLocks noChangeShapeType="1"/>
              </p:cNvSpPr>
              <p:nvPr/>
            </p:nvSpPr>
            <p:spPr bwMode="auto">
              <a:xfrm>
                <a:off x="1500" y="2701"/>
                <a:ext cx="19" cy="0"/>
              </a:xfrm>
              <a:prstGeom prst="line">
                <a:avLst/>
              </a:prstGeom>
              <a:noFill/>
              <a:ln w="25400">
                <a:solidFill>
                  <a:schemeClr val="bg1"/>
                </a:solidFill>
                <a:round/>
                <a:headEnd type="none" w="sm" len="sm"/>
                <a:tailEnd type="none" w="sm" len="sm"/>
              </a:ln>
              <a:effectLst>
                <a:prstShdw prst="shdw17" dist="17961" dir="2700000">
                  <a:schemeClr val="bg1">
                    <a:gamma/>
                    <a:shade val="60000"/>
                    <a:invGamma/>
                  </a:schemeClr>
                </a:prstShdw>
              </a:effectLst>
            </p:spPr>
            <p:txBody>
              <a:bodyPr/>
              <a:lstStyle/>
              <a:p>
                <a:pPr>
                  <a:defRPr/>
                </a:pPr>
                <a:endParaRPr lang="en-US"/>
              </a:p>
            </p:txBody>
          </p:sp>
          <p:sp>
            <p:nvSpPr>
              <p:cNvPr id="1079358" name="Line 62"/>
              <p:cNvSpPr>
                <a:spLocks noChangeShapeType="1"/>
              </p:cNvSpPr>
              <p:nvPr/>
            </p:nvSpPr>
            <p:spPr bwMode="auto">
              <a:xfrm>
                <a:off x="1500" y="2577"/>
                <a:ext cx="19" cy="0"/>
              </a:xfrm>
              <a:prstGeom prst="line">
                <a:avLst/>
              </a:prstGeom>
              <a:noFill/>
              <a:ln w="25400">
                <a:solidFill>
                  <a:schemeClr val="bg1"/>
                </a:solidFill>
                <a:round/>
                <a:headEnd type="none" w="sm" len="sm"/>
                <a:tailEnd type="none" w="sm" len="sm"/>
              </a:ln>
              <a:effectLst>
                <a:prstShdw prst="shdw17" dist="17961" dir="2700000">
                  <a:schemeClr val="bg1">
                    <a:gamma/>
                    <a:shade val="60000"/>
                    <a:invGamma/>
                  </a:schemeClr>
                </a:prstShdw>
              </a:effectLst>
            </p:spPr>
            <p:txBody>
              <a:bodyPr/>
              <a:lstStyle/>
              <a:p>
                <a:pPr>
                  <a:defRPr/>
                </a:pPr>
                <a:endParaRPr lang="en-US"/>
              </a:p>
            </p:txBody>
          </p:sp>
          <p:sp>
            <p:nvSpPr>
              <p:cNvPr id="1079359" name="Line 63"/>
              <p:cNvSpPr>
                <a:spLocks noChangeShapeType="1"/>
              </p:cNvSpPr>
              <p:nvPr/>
            </p:nvSpPr>
            <p:spPr bwMode="auto">
              <a:xfrm>
                <a:off x="1500" y="2454"/>
                <a:ext cx="19" cy="0"/>
              </a:xfrm>
              <a:prstGeom prst="line">
                <a:avLst/>
              </a:prstGeom>
              <a:noFill/>
              <a:ln w="25400">
                <a:solidFill>
                  <a:schemeClr val="bg1"/>
                </a:solidFill>
                <a:round/>
                <a:headEnd type="none" w="sm" len="sm"/>
                <a:tailEnd type="none" w="sm" len="sm"/>
              </a:ln>
              <a:effectLst>
                <a:prstShdw prst="shdw17" dist="17961" dir="2700000">
                  <a:schemeClr val="bg1">
                    <a:gamma/>
                    <a:shade val="60000"/>
                    <a:invGamma/>
                  </a:schemeClr>
                </a:prstShdw>
              </a:effectLst>
            </p:spPr>
            <p:txBody>
              <a:bodyPr/>
              <a:lstStyle/>
              <a:p>
                <a:pPr>
                  <a:defRPr/>
                </a:pPr>
                <a:endParaRPr lang="en-US"/>
              </a:p>
            </p:txBody>
          </p:sp>
          <p:sp>
            <p:nvSpPr>
              <p:cNvPr id="1079360" name="Line 64"/>
              <p:cNvSpPr>
                <a:spLocks noChangeShapeType="1"/>
              </p:cNvSpPr>
              <p:nvPr/>
            </p:nvSpPr>
            <p:spPr bwMode="auto">
              <a:xfrm>
                <a:off x="1500" y="2332"/>
                <a:ext cx="19" cy="0"/>
              </a:xfrm>
              <a:prstGeom prst="line">
                <a:avLst/>
              </a:prstGeom>
              <a:noFill/>
              <a:ln w="25400">
                <a:solidFill>
                  <a:schemeClr val="bg1"/>
                </a:solidFill>
                <a:round/>
                <a:headEnd type="none" w="sm" len="sm"/>
                <a:tailEnd type="none" w="sm" len="sm"/>
              </a:ln>
              <a:effectLst>
                <a:prstShdw prst="shdw17" dist="17961" dir="2700000">
                  <a:schemeClr val="bg1">
                    <a:gamma/>
                    <a:shade val="60000"/>
                    <a:invGamma/>
                  </a:schemeClr>
                </a:prstShdw>
              </a:effectLst>
            </p:spPr>
            <p:txBody>
              <a:bodyPr/>
              <a:lstStyle/>
              <a:p>
                <a:pPr>
                  <a:defRPr/>
                </a:pPr>
                <a:endParaRPr lang="en-US"/>
              </a:p>
            </p:txBody>
          </p:sp>
          <p:sp>
            <p:nvSpPr>
              <p:cNvPr id="1079361" name="Line 65"/>
              <p:cNvSpPr>
                <a:spLocks noChangeShapeType="1"/>
              </p:cNvSpPr>
              <p:nvPr/>
            </p:nvSpPr>
            <p:spPr bwMode="auto">
              <a:xfrm>
                <a:off x="1500" y="2208"/>
                <a:ext cx="19" cy="0"/>
              </a:xfrm>
              <a:prstGeom prst="line">
                <a:avLst/>
              </a:prstGeom>
              <a:noFill/>
              <a:ln w="25400">
                <a:solidFill>
                  <a:schemeClr val="bg1"/>
                </a:solidFill>
                <a:round/>
                <a:headEnd type="none" w="sm" len="sm"/>
                <a:tailEnd type="none" w="sm" len="sm"/>
              </a:ln>
              <a:effectLst>
                <a:prstShdw prst="shdw17" dist="17961" dir="2700000">
                  <a:schemeClr val="bg1">
                    <a:gamma/>
                    <a:shade val="60000"/>
                    <a:invGamma/>
                  </a:schemeClr>
                </a:prstShdw>
              </a:effectLst>
            </p:spPr>
            <p:txBody>
              <a:bodyPr/>
              <a:lstStyle/>
              <a:p>
                <a:pPr>
                  <a:defRPr/>
                </a:pPr>
                <a:endParaRPr lang="en-US"/>
              </a:p>
            </p:txBody>
          </p:sp>
          <p:sp>
            <p:nvSpPr>
              <p:cNvPr id="1079362" name="Line 66"/>
              <p:cNvSpPr>
                <a:spLocks noChangeShapeType="1"/>
              </p:cNvSpPr>
              <p:nvPr/>
            </p:nvSpPr>
            <p:spPr bwMode="auto">
              <a:xfrm>
                <a:off x="1500" y="2084"/>
                <a:ext cx="19" cy="0"/>
              </a:xfrm>
              <a:prstGeom prst="line">
                <a:avLst/>
              </a:prstGeom>
              <a:noFill/>
              <a:ln w="25400">
                <a:solidFill>
                  <a:schemeClr val="bg1"/>
                </a:solidFill>
                <a:round/>
                <a:headEnd type="none" w="sm" len="sm"/>
                <a:tailEnd type="none" w="sm" len="sm"/>
              </a:ln>
              <a:effectLst>
                <a:prstShdw prst="shdw17" dist="17961" dir="2700000">
                  <a:schemeClr val="bg1">
                    <a:gamma/>
                    <a:shade val="60000"/>
                    <a:invGamma/>
                  </a:schemeClr>
                </a:prstShdw>
              </a:effectLst>
            </p:spPr>
            <p:txBody>
              <a:bodyPr/>
              <a:lstStyle/>
              <a:p>
                <a:pPr>
                  <a:defRPr/>
                </a:pPr>
                <a:endParaRPr lang="en-US"/>
              </a:p>
            </p:txBody>
          </p:sp>
          <p:sp>
            <p:nvSpPr>
              <p:cNvPr id="1079363" name="Line 67"/>
              <p:cNvSpPr>
                <a:spLocks noChangeShapeType="1"/>
              </p:cNvSpPr>
              <p:nvPr/>
            </p:nvSpPr>
            <p:spPr bwMode="auto">
              <a:xfrm>
                <a:off x="1500" y="1961"/>
                <a:ext cx="19" cy="0"/>
              </a:xfrm>
              <a:prstGeom prst="line">
                <a:avLst/>
              </a:prstGeom>
              <a:noFill/>
              <a:ln w="25400">
                <a:solidFill>
                  <a:schemeClr val="bg1"/>
                </a:solidFill>
                <a:round/>
                <a:headEnd type="none" w="sm" len="sm"/>
                <a:tailEnd type="none" w="sm" len="sm"/>
              </a:ln>
              <a:effectLst>
                <a:prstShdw prst="shdw17" dist="17961" dir="2700000">
                  <a:schemeClr val="bg1">
                    <a:gamma/>
                    <a:shade val="60000"/>
                    <a:invGamma/>
                  </a:schemeClr>
                </a:prstShdw>
              </a:effectLst>
            </p:spPr>
            <p:txBody>
              <a:bodyPr/>
              <a:lstStyle/>
              <a:p>
                <a:pPr>
                  <a:defRPr/>
                </a:pPr>
                <a:endParaRPr lang="en-US"/>
              </a:p>
            </p:txBody>
          </p:sp>
          <p:sp>
            <p:nvSpPr>
              <p:cNvPr id="1079364" name="Line 68"/>
              <p:cNvSpPr>
                <a:spLocks noChangeShapeType="1"/>
              </p:cNvSpPr>
              <p:nvPr/>
            </p:nvSpPr>
            <p:spPr bwMode="auto">
              <a:xfrm>
                <a:off x="1500" y="1838"/>
                <a:ext cx="19" cy="0"/>
              </a:xfrm>
              <a:prstGeom prst="line">
                <a:avLst/>
              </a:prstGeom>
              <a:noFill/>
              <a:ln w="25400">
                <a:solidFill>
                  <a:schemeClr val="bg1"/>
                </a:solidFill>
                <a:round/>
                <a:headEnd type="none" w="sm" len="sm"/>
                <a:tailEnd type="none" w="sm" len="sm"/>
              </a:ln>
              <a:effectLst>
                <a:prstShdw prst="shdw17" dist="17961" dir="2700000">
                  <a:schemeClr val="bg1">
                    <a:gamma/>
                    <a:shade val="60000"/>
                    <a:invGamma/>
                  </a:schemeClr>
                </a:prstShdw>
              </a:effectLst>
            </p:spPr>
            <p:txBody>
              <a:bodyPr/>
              <a:lstStyle/>
              <a:p>
                <a:pPr>
                  <a:defRPr/>
                </a:pPr>
                <a:endParaRPr lang="en-US"/>
              </a:p>
            </p:txBody>
          </p:sp>
          <p:sp>
            <p:nvSpPr>
              <p:cNvPr id="1079365" name="Line 69"/>
              <p:cNvSpPr>
                <a:spLocks noChangeShapeType="1"/>
              </p:cNvSpPr>
              <p:nvPr/>
            </p:nvSpPr>
            <p:spPr bwMode="auto">
              <a:xfrm>
                <a:off x="1500" y="1715"/>
                <a:ext cx="19" cy="0"/>
              </a:xfrm>
              <a:prstGeom prst="line">
                <a:avLst/>
              </a:prstGeom>
              <a:noFill/>
              <a:ln w="25400">
                <a:solidFill>
                  <a:schemeClr val="bg1"/>
                </a:solidFill>
                <a:round/>
                <a:headEnd type="none" w="sm" len="sm"/>
                <a:tailEnd type="none" w="sm" len="sm"/>
              </a:ln>
              <a:effectLst>
                <a:prstShdw prst="shdw17" dist="17961" dir="2700000">
                  <a:schemeClr val="bg1">
                    <a:gamma/>
                    <a:shade val="60000"/>
                    <a:invGamma/>
                  </a:schemeClr>
                </a:prstShdw>
              </a:effectLst>
            </p:spPr>
            <p:txBody>
              <a:bodyPr/>
              <a:lstStyle/>
              <a:p>
                <a:pPr>
                  <a:defRPr/>
                </a:pPr>
                <a:endParaRPr lang="en-US"/>
              </a:p>
            </p:txBody>
          </p:sp>
          <p:sp>
            <p:nvSpPr>
              <p:cNvPr id="1079366" name="Line 70"/>
              <p:cNvSpPr>
                <a:spLocks noChangeShapeType="1"/>
              </p:cNvSpPr>
              <p:nvPr/>
            </p:nvSpPr>
            <p:spPr bwMode="auto">
              <a:xfrm>
                <a:off x="1500" y="1592"/>
                <a:ext cx="19" cy="0"/>
              </a:xfrm>
              <a:prstGeom prst="line">
                <a:avLst/>
              </a:prstGeom>
              <a:noFill/>
              <a:ln w="25400">
                <a:solidFill>
                  <a:schemeClr val="bg1"/>
                </a:solidFill>
                <a:round/>
                <a:headEnd type="none" w="sm" len="sm"/>
                <a:tailEnd type="none" w="sm" len="sm"/>
              </a:ln>
              <a:effectLst>
                <a:prstShdw prst="shdw17" dist="17961" dir="2700000">
                  <a:schemeClr val="bg1">
                    <a:gamma/>
                    <a:shade val="60000"/>
                    <a:invGamma/>
                  </a:schemeClr>
                </a:prstShdw>
              </a:effectLst>
            </p:spPr>
            <p:txBody>
              <a:bodyPr/>
              <a:lstStyle/>
              <a:p>
                <a:pPr>
                  <a:defRPr/>
                </a:pPr>
                <a:endParaRPr lang="en-US"/>
              </a:p>
            </p:txBody>
          </p:sp>
          <p:sp>
            <p:nvSpPr>
              <p:cNvPr id="1079367" name="Line 71"/>
              <p:cNvSpPr>
                <a:spLocks noChangeShapeType="1"/>
              </p:cNvSpPr>
              <p:nvPr/>
            </p:nvSpPr>
            <p:spPr bwMode="auto">
              <a:xfrm>
                <a:off x="1500" y="1468"/>
                <a:ext cx="19" cy="0"/>
              </a:xfrm>
              <a:prstGeom prst="line">
                <a:avLst/>
              </a:prstGeom>
              <a:noFill/>
              <a:ln w="25400">
                <a:solidFill>
                  <a:schemeClr val="bg1"/>
                </a:solidFill>
                <a:round/>
                <a:headEnd type="none" w="sm" len="sm"/>
                <a:tailEnd type="none" w="sm" len="sm"/>
              </a:ln>
              <a:effectLst>
                <a:prstShdw prst="shdw17" dist="17961" dir="2700000">
                  <a:schemeClr val="bg1">
                    <a:gamma/>
                    <a:shade val="60000"/>
                    <a:invGamma/>
                  </a:schemeClr>
                </a:prstShdw>
              </a:effectLst>
            </p:spPr>
            <p:txBody>
              <a:bodyPr/>
              <a:lstStyle/>
              <a:p>
                <a:pPr>
                  <a:defRPr/>
                </a:pPr>
                <a:endParaRPr lang="en-US"/>
              </a:p>
            </p:txBody>
          </p:sp>
          <p:sp>
            <p:nvSpPr>
              <p:cNvPr id="1079368" name="Line 72"/>
              <p:cNvSpPr>
                <a:spLocks noChangeShapeType="1"/>
              </p:cNvSpPr>
              <p:nvPr/>
            </p:nvSpPr>
            <p:spPr bwMode="auto">
              <a:xfrm>
                <a:off x="1500" y="1345"/>
                <a:ext cx="19" cy="0"/>
              </a:xfrm>
              <a:prstGeom prst="line">
                <a:avLst/>
              </a:prstGeom>
              <a:noFill/>
              <a:ln w="25400">
                <a:solidFill>
                  <a:schemeClr val="bg1"/>
                </a:solidFill>
                <a:round/>
                <a:headEnd type="none" w="sm" len="sm"/>
                <a:tailEnd type="none" w="sm" len="sm"/>
              </a:ln>
              <a:effectLst>
                <a:prstShdw prst="shdw17" dist="17961" dir="2700000">
                  <a:schemeClr val="bg1">
                    <a:gamma/>
                    <a:shade val="60000"/>
                    <a:invGamma/>
                  </a:schemeClr>
                </a:prstShdw>
              </a:effectLst>
            </p:spPr>
            <p:txBody>
              <a:bodyPr/>
              <a:lstStyle/>
              <a:p>
                <a:pPr>
                  <a:defRPr/>
                </a:pPr>
                <a:endParaRPr lang="en-US"/>
              </a:p>
            </p:txBody>
          </p:sp>
          <p:sp>
            <p:nvSpPr>
              <p:cNvPr id="1079369" name="Line 73"/>
              <p:cNvSpPr>
                <a:spLocks noChangeShapeType="1"/>
              </p:cNvSpPr>
              <p:nvPr/>
            </p:nvSpPr>
            <p:spPr bwMode="auto">
              <a:xfrm>
                <a:off x="1500" y="1222"/>
                <a:ext cx="19" cy="0"/>
              </a:xfrm>
              <a:prstGeom prst="line">
                <a:avLst/>
              </a:prstGeom>
              <a:noFill/>
              <a:ln w="25400">
                <a:solidFill>
                  <a:schemeClr val="bg1"/>
                </a:solidFill>
                <a:round/>
                <a:headEnd type="none" w="sm" len="sm"/>
                <a:tailEnd type="none" w="sm" len="sm"/>
              </a:ln>
              <a:effectLst>
                <a:prstShdw prst="shdw17" dist="17961" dir="2700000">
                  <a:schemeClr val="bg1">
                    <a:gamma/>
                    <a:shade val="60000"/>
                    <a:invGamma/>
                  </a:schemeClr>
                </a:prstShdw>
              </a:effectLst>
            </p:spPr>
            <p:txBody>
              <a:bodyPr/>
              <a:lstStyle/>
              <a:p>
                <a:pPr>
                  <a:defRPr/>
                </a:pPr>
                <a:endParaRPr lang="en-US"/>
              </a:p>
            </p:txBody>
          </p:sp>
          <p:sp>
            <p:nvSpPr>
              <p:cNvPr id="1079370" name="Line 74"/>
              <p:cNvSpPr>
                <a:spLocks noChangeShapeType="1"/>
              </p:cNvSpPr>
              <p:nvPr/>
            </p:nvSpPr>
            <p:spPr bwMode="auto">
              <a:xfrm flipV="1">
                <a:off x="1522" y="1218"/>
                <a:ext cx="0" cy="2588"/>
              </a:xfrm>
              <a:prstGeom prst="line">
                <a:avLst/>
              </a:prstGeom>
              <a:noFill/>
              <a:ln w="25400">
                <a:solidFill>
                  <a:schemeClr val="bg1"/>
                </a:solidFill>
                <a:round/>
                <a:headEnd type="none" w="sm" len="sm"/>
                <a:tailEnd type="none" w="sm" len="sm"/>
              </a:ln>
              <a:effectLst>
                <a:prstShdw prst="shdw17" dist="17961" dir="2700000">
                  <a:schemeClr val="bg1">
                    <a:gamma/>
                    <a:shade val="60000"/>
                    <a:invGamma/>
                  </a:schemeClr>
                </a:prstShdw>
              </a:effectLst>
            </p:spPr>
            <p:txBody>
              <a:bodyPr/>
              <a:lstStyle/>
              <a:p>
                <a:pPr>
                  <a:defRPr/>
                </a:pPr>
                <a:endParaRPr lang="en-US"/>
              </a:p>
            </p:txBody>
          </p:sp>
        </p:grpSp>
        <p:sp>
          <p:nvSpPr>
            <p:cNvPr id="1079371" name="Rectangle 75"/>
            <p:cNvSpPr>
              <a:spLocks noChangeArrowheads="1"/>
            </p:cNvSpPr>
            <p:nvPr/>
          </p:nvSpPr>
          <p:spPr bwMode="auto">
            <a:xfrm>
              <a:off x="2381" y="1525"/>
              <a:ext cx="238" cy="444"/>
            </a:xfrm>
            <a:prstGeom prst="rect">
              <a:avLst/>
            </a:prstGeom>
            <a:noFill/>
            <a:ln w="9525">
              <a:noFill/>
              <a:miter lim="800000"/>
              <a:headEnd/>
              <a:tailEnd/>
            </a:ln>
            <a:effectLst/>
          </p:spPr>
          <p:txBody>
            <a:bodyPr wrap="none" lIns="92075" tIns="46038" rIns="92075" bIns="46038">
              <a:spAutoFit/>
            </a:bodyPr>
            <a:lstStyle/>
            <a:p>
              <a:pPr>
                <a:defRPr/>
              </a:pPr>
              <a:r>
                <a:rPr lang="fr-BE" sz="3600">
                  <a:effectLst>
                    <a:outerShdw blurRad="38100" dist="38100" dir="2700000" algn="tl">
                      <a:srgbClr val="000000"/>
                    </a:outerShdw>
                  </a:effectLst>
                  <a:latin typeface="Arial" charset="0"/>
                </a:rPr>
                <a:t>*</a:t>
              </a:r>
            </a:p>
          </p:txBody>
        </p:sp>
        <p:sp>
          <p:nvSpPr>
            <p:cNvPr id="1079372" name="Rectangle 76"/>
            <p:cNvSpPr>
              <a:spLocks noChangeArrowheads="1"/>
            </p:cNvSpPr>
            <p:nvPr/>
          </p:nvSpPr>
          <p:spPr bwMode="auto">
            <a:xfrm>
              <a:off x="4516" y="3502"/>
              <a:ext cx="237" cy="443"/>
            </a:xfrm>
            <a:prstGeom prst="rect">
              <a:avLst/>
            </a:prstGeom>
            <a:noFill/>
            <a:ln w="9525">
              <a:noFill/>
              <a:miter lim="800000"/>
              <a:headEnd/>
              <a:tailEnd/>
            </a:ln>
            <a:effectLst/>
          </p:spPr>
          <p:txBody>
            <a:bodyPr wrap="none" lIns="92075" tIns="46038" rIns="92075" bIns="46038">
              <a:spAutoFit/>
            </a:bodyPr>
            <a:lstStyle/>
            <a:p>
              <a:pPr>
                <a:defRPr/>
              </a:pPr>
              <a:r>
                <a:rPr lang="fr-BE" sz="3600">
                  <a:effectLst>
                    <a:outerShdw blurRad="38100" dist="38100" dir="2700000" algn="tl">
                      <a:srgbClr val="000000"/>
                    </a:outerShdw>
                  </a:effectLst>
                  <a:latin typeface="Arial" charset="0"/>
                </a:rPr>
                <a:t>*</a:t>
              </a:r>
            </a:p>
          </p:txBody>
        </p:sp>
      </p:gr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7"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A5AA8A7A-47C0-47E2-A4EE-31E556E46F73}" type="slidenum">
              <a:rPr lang="fr-FR" altLang="tr-TR" sz="1400">
                <a:solidFill>
                  <a:srgbClr val="A50021"/>
                </a:solidFill>
                <a:latin typeface="Arial Narrow" panose="020B0606020202030204" pitchFamily="34" charset="0"/>
              </a:rPr>
              <a:pPr/>
              <a:t>71</a:t>
            </a:fld>
            <a:endParaRPr lang="fr-FR" altLang="tr-TR" sz="1400">
              <a:solidFill>
                <a:srgbClr val="A50021"/>
              </a:solidFill>
              <a:latin typeface="Arial Narrow" panose="020B0606020202030204" pitchFamily="34" charset="0"/>
            </a:endParaRPr>
          </a:p>
        </p:txBody>
      </p:sp>
      <p:sp>
        <p:nvSpPr>
          <p:cNvPr id="79876" name="Rectangle 2"/>
          <p:cNvSpPr>
            <a:spLocks noGrp="1" noChangeArrowheads="1"/>
          </p:cNvSpPr>
          <p:nvPr>
            <p:ph type="title"/>
          </p:nvPr>
        </p:nvSpPr>
        <p:spPr/>
        <p:txBody>
          <a:bodyPr/>
          <a:lstStyle/>
          <a:p>
            <a:r>
              <a:rPr lang="fr-BE" altLang="tr-TR" smtClean="0"/>
              <a:t>Frequency of ovarian cysts </a:t>
            </a:r>
            <a:endParaRPr lang="fr-FR" altLang="tr-TR" smtClean="0"/>
          </a:p>
        </p:txBody>
      </p:sp>
      <p:sp>
        <p:nvSpPr>
          <p:cNvPr id="79877" name="Rectangle 3"/>
          <p:cNvSpPr>
            <a:spLocks noGrp="1" noChangeArrowheads="1"/>
          </p:cNvSpPr>
          <p:nvPr>
            <p:ph type="body" idx="1"/>
          </p:nvPr>
        </p:nvSpPr>
        <p:spPr>
          <a:xfrm>
            <a:off x="323850" y="1341438"/>
            <a:ext cx="8494713" cy="3370262"/>
          </a:xfrm>
        </p:spPr>
        <p:txBody>
          <a:bodyPr/>
          <a:lstStyle/>
          <a:p>
            <a:pPr>
              <a:lnSpc>
                <a:spcPct val="110000"/>
              </a:lnSpc>
            </a:pPr>
            <a:r>
              <a:rPr lang="fr-BE" altLang="tr-TR" smtClean="0"/>
              <a:t>Fourichon et al., 2000 : meta-analysis (20.000 cows in 196 dairy herds) : </a:t>
            </a:r>
            <a:r>
              <a:rPr lang="fr-BE" altLang="tr-TR" smtClean="0">
                <a:solidFill>
                  <a:srgbClr val="00FF00"/>
                </a:solidFill>
              </a:rPr>
              <a:t>12 %</a:t>
            </a:r>
            <a:r>
              <a:rPr lang="fr-BE" altLang="tr-TR" smtClean="0"/>
              <a:t> (3 to 29 %)</a:t>
            </a:r>
          </a:p>
          <a:p>
            <a:pPr>
              <a:lnSpc>
                <a:spcPct val="110000"/>
              </a:lnSpc>
            </a:pPr>
            <a:r>
              <a:rPr lang="fr-BE" altLang="tr-TR" smtClean="0"/>
              <a:t>Lubbers 1998 (Holland) : 12.626 lactations during 10 years in 39 herds </a:t>
            </a:r>
            <a:r>
              <a:rPr lang="fr-BE" altLang="tr-TR" smtClean="0">
                <a:solidFill>
                  <a:srgbClr val="00FF00"/>
                </a:solidFill>
              </a:rPr>
              <a:t>7,2 %</a:t>
            </a:r>
            <a:r>
              <a:rPr lang="fr-BE" altLang="tr-TR" smtClean="0"/>
              <a:t> (1,9 to 11,3 % amongst herds) </a:t>
            </a:r>
          </a:p>
          <a:p>
            <a:pPr>
              <a:lnSpc>
                <a:spcPct val="110000"/>
              </a:lnSpc>
            </a:pPr>
            <a:r>
              <a:rPr lang="fr-BE" altLang="tr-TR" smtClean="0"/>
              <a:t>Erb et Martin, 1980 and Kinsel et Etherington, 1998 (Canada) 24.356 lactations : </a:t>
            </a:r>
            <a:r>
              <a:rPr lang="fr-BE" altLang="tr-TR" smtClean="0">
                <a:solidFill>
                  <a:srgbClr val="00FF00"/>
                </a:solidFill>
              </a:rPr>
              <a:t>9,3 %</a:t>
            </a:r>
            <a:r>
              <a:rPr lang="fr-FR" altLang="tr-TR" smtClean="0"/>
              <a:t> </a:t>
            </a:r>
            <a:endParaRPr lang="fr-BE" altLang="tr-TR" smtClean="0"/>
          </a:p>
        </p:txBody>
      </p:sp>
      <p:sp>
        <p:nvSpPr>
          <p:cNvPr id="1081348" name="Text Box 4"/>
          <p:cNvSpPr txBox="1">
            <a:spLocks noChangeArrowheads="1"/>
          </p:cNvSpPr>
          <p:nvPr/>
        </p:nvSpPr>
        <p:spPr bwMode="auto">
          <a:xfrm>
            <a:off x="2843213" y="5059363"/>
            <a:ext cx="4883150" cy="588962"/>
          </a:xfrm>
          <a:prstGeom prst="rect">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sz="3200">
                <a:solidFill>
                  <a:srgbClr val="FFFF00"/>
                </a:solidFill>
                <a:latin typeface="Arial Narrow" panose="020B0606020202030204" pitchFamily="34" charset="0"/>
              </a:rPr>
              <a:t>More than 10 % : herd problem </a:t>
            </a:r>
            <a:endParaRPr lang="fr-FR" altLang="tr-TR" sz="3200">
              <a:solidFill>
                <a:srgbClr val="FFFF00"/>
              </a:solidFill>
              <a:latin typeface="Arial Narrow" panose="020B0606020202030204" pitchFamily="34" charset="0"/>
            </a:endParaRPr>
          </a:p>
        </p:txBody>
      </p:sp>
      <p:sp>
        <p:nvSpPr>
          <p:cNvPr id="1081349" name="Line 5"/>
          <p:cNvSpPr>
            <a:spLocks noChangeShapeType="1"/>
          </p:cNvSpPr>
          <p:nvPr/>
        </p:nvSpPr>
        <p:spPr bwMode="auto">
          <a:xfrm>
            <a:off x="1331913" y="5373688"/>
            <a:ext cx="1223962" cy="0"/>
          </a:xfrm>
          <a:prstGeom prst="line">
            <a:avLst/>
          </a:prstGeom>
          <a:noFill/>
          <a:ln w="76200">
            <a:solidFill>
              <a:schemeClr val="tx2"/>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8134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813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1348"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4"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686CC4D0-9A18-48DE-A250-D5C0280C22DD}" type="slidenum">
              <a:rPr lang="fr-FR" altLang="tr-TR" sz="1400">
                <a:solidFill>
                  <a:srgbClr val="A50021"/>
                </a:solidFill>
                <a:latin typeface="Arial Narrow" panose="020B0606020202030204" pitchFamily="34" charset="0"/>
              </a:rPr>
              <a:pPr/>
              <a:t>72</a:t>
            </a:fld>
            <a:endParaRPr lang="fr-FR" altLang="tr-TR" sz="1400">
              <a:solidFill>
                <a:srgbClr val="A50021"/>
              </a:solidFill>
              <a:latin typeface="Arial Narrow" panose="020B0606020202030204" pitchFamily="34" charset="0"/>
            </a:endParaRPr>
          </a:p>
        </p:txBody>
      </p:sp>
      <p:sp>
        <p:nvSpPr>
          <p:cNvPr id="80900" name="Rectangle 2"/>
          <p:cNvSpPr>
            <a:spLocks noGrp="1" noChangeArrowheads="1"/>
          </p:cNvSpPr>
          <p:nvPr>
            <p:ph type="title"/>
          </p:nvPr>
        </p:nvSpPr>
        <p:spPr>
          <a:xfrm>
            <a:off x="539750" y="1125538"/>
            <a:ext cx="8424863" cy="4391025"/>
          </a:xfrm>
          <a:solidFill>
            <a:schemeClr val="tx1"/>
          </a:solidFill>
        </p:spPr>
        <p:txBody>
          <a:bodyPr/>
          <a:lstStyle/>
          <a:p>
            <a:r>
              <a:rPr lang="fr-BE" altLang="tr-TR" sz="4900" smtClean="0">
                <a:solidFill>
                  <a:srgbClr val="000066"/>
                </a:solidFill>
              </a:rPr>
              <a:t>Diagnosis</a:t>
            </a:r>
            <a:br>
              <a:rPr lang="fr-BE" altLang="tr-TR" sz="4900" smtClean="0">
                <a:solidFill>
                  <a:srgbClr val="000066"/>
                </a:solidFill>
              </a:rPr>
            </a:br>
            <a:r>
              <a:rPr lang="fr-BE" altLang="tr-TR" sz="4900" smtClean="0">
                <a:solidFill>
                  <a:srgbClr val="000066"/>
                </a:solidFill>
              </a:rPr>
              <a:t/>
            </a:r>
            <a:br>
              <a:rPr lang="fr-BE" altLang="tr-TR" sz="4900" smtClean="0">
                <a:solidFill>
                  <a:srgbClr val="000066"/>
                </a:solidFill>
              </a:rPr>
            </a:br>
            <a:r>
              <a:rPr lang="fr-BE" altLang="tr-TR" sz="2600" smtClean="0">
                <a:solidFill>
                  <a:srgbClr val="000066"/>
                </a:solidFill>
              </a:rPr>
              <a:t>- Manual palpation</a:t>
            </a:r>
            <a:br>
              <a:rPr lang="fr-BE" altLang="tr-TR" sz="2600" smtClean="0">
                <a:solidFill>
                  <a:srgbClr val="000066"/>
                </a:solidFill>
              </a:rPr>
            </a:br>
            <a:r>
              <a:rPr lang="fr-BE" altLang="tr-TR" sz="2600" smtClean="0">
                <a:solidFill>
                  <a:srgbClr val="000066"/>
                </a:solidFill>
              </a:rPr>
              <a:t/>
            </a:r>
            <a:br>
              <a:rPr lang="fr-BE" altLang="tr-TR" sz="2600" smtClean="0">
                <a:solidFill>
                  <a:srgbClr val="000066"/>
                </a:solidFill>
              </a:rPr>
            </a:br>
            <a:r>
              <a:rPr lang="fr-BE" altLang="tr-TR" sz="2600" smtClean="0">
                <a:solidFill>
                  <a:srgbClr val="000066"/>
                </a:solidFill>
              </a:rPr>
              <a:t>- Ultrasonography</a:t>
            </a:r>
            <a:br>
              <a:rPr lang="fr-BE" altLang="tr-TR" sz="2600" smtClean="0">
                <a:solidFill>
                  <a:srgbClr val="000066"/>
                </a:solidFill>
              </a:rPr>
            </a:br>
            <a:r>
              <a:rPr lang="fr-BE" altLang="tr-TR" sz="2600" smtClean="0">
                <a:solidFill>
                  <a:srgbClr val="000066"/>
                </a:solidFill>
              </a:rPr>
              <a:t/>
            </a:r>
            <a:br>
              <a:rPr lang="fr-BE" altLang="tr-TR" sz="2600" smtClean="0">
                <a:solidFill>
                  <a:srgbClr val="000066"/>
                </a:solidFill>
              </a:rPr>
            </a:br>
            <a:r>
              <a:rPr lang="fr-BE" altLang="tr-TR" sz="2600" smtClean="0">
                <a:solidFill>
                  <a:srgbClr val="000066"/>
                </a:solidFill>
              </a:rPr>
              <a:t>- Hormones</a:t>
            </a:r>
            <a:br>
              <a:rPr lang="fr-BE" altLang="tr-TR" sz="2600" smtClean="0">
                <a:solidFill>
                  <a:srgbClr val="000066"/>
                </a:solidFill>
              </a:rPr>
            </a:br>
            <a:r>
              <a:rPr lang="fr-BE" altLang="tr-TR" sz="2600" smtClean="0">
                <a:solidFill>
                  <a:srgbClr val="000066"/>
                </a:solidFill>
              </a:rPr>
              <a:t>- Ethology</a:t>
            </a:r>
            <a:r>
              <a:rPr lang="fr-BE" altLang="tr-TR" sz="4900" smtClean="0">
                <a:solidFill>
                  <a:srgbClr val="000066"/>
                </a:solidFill>
              </a:rPr>
              <a:t> </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35"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F41E8E6-3005-4DE4-B20D-DE055659CC5A}" type="slidenum">
              <a:rPr lang="fr-FR" altLang="tr-TR" sz="1400">
                <a:solidFill>
                  <a:srgbClr val="A50021"/>
                </a:solidFill>
                <a:latin typeface="Arial Narrow" panose="020B0606020202030204" pitchFamily="34" charset="0"/>
              </a:rPr>
              <a:pPr/>
              <a:t>73</a:t>
            </a:fld>
            <a:endParaRPr lang="fr-FR" altLang="tr-TR" sz="1400">
              <a:solidFill>
                <a:srgbClr val="A50021"/>
              </a:solidFill>
              <a:latin typeface="Arial Narrow" panose="020B0606020202030204" pitchFamily="34" charset="0"/>
            </a:endParaRPr>
          </a:p>
        </p:txBody>
      </p:sp>
      <p:sp>
        <p:nvSpPr>
          <p:cNvPr id="81924" name="Rectangle 2"/>
          <p:cNvSpPr>
            <a:spLocks noGrp="1" noChangeArrowheads="1"/>
          </p:cNvSpPr>
          <p:nvPr>
            <p:ph type="title"/>
          </p:nvPr>
        </p:nvSpPr>
        <p:spPr>
          <a:xfrm>
            <a:off x="107950" y="260350"/>
            <a:ext cx="3455988" cy="647700"/>
          </a:xfrm>
        </p:spPr>
        <p:txBody>
          <a:bodyPr/>
          <a:lstStyle/>
          <a:p>
            <a:r>
              <a:rPr lang="fr-BE" altLang="tr-TR" u="sng" smtClean="0">
                <a:solidFill>
                  <a:srgbClr val="00FF00"/>
                </a:solidFill>
              </a:rPr>
              <a:t>Manual / US diagnosis</a:t>
            </a:r>
            <a:endParaRPr lang="fr-FR" altLang="tr-TR" u="sng" smtClean="0">
              <a:solidFill>
                <a:srgbClr val="00FF00"/>
              </a:solidFill>
            </a:endParaRPr>
          </a:p>
        </p:txBody>
      </p:sp>
      <p:sp>
        <p:nvSpPr>
          <p:cNvPr id="81925" name="Rectangle 3"/>
          <p:cNvSpPr>
            <a:spLocks noChangeArrowheads="1"/>
          </p:cNvSpPr>
          <p:nvPr/>
        </p:nvSpPr>
        <p:spPr bwMode="auto">
          <a:xfrm>
            <a:off x="539750" y="1989138"/>
            <a:ext cx="16557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sz="2000">
                <a:latin typeface="Arial Narrow" panose="020B0606020202030204" pitchFamily="34" charset="0"/>
              </a:rPr>
              <a:t>Follicular cyst</a:t>
            </a:r>
            <a:endParaRPr lang="fr-FR" altLang="tr-TR" sz="2000">
              <a:latin typeface="Arial Narrow" panose="020B0606020202030204" pitchFamily="34" charset="0"/>
            </a:endParaRPr>
          </a:p>
        </p:txBody>
      </p:sp>
      <p:sp>
        <p:nvSpPr>
          <p:cNvPr id="1086468" name="Rectangle 4"/>
          <p:cNvSpPr>
            <a:spLocks noChangeArrowheads="1"/>
          </p:cNvSpPr>
          <p:nvPr/>
        </p:nvSpPr>
        <p:spPr bwMode="auto">
          <a:xfrm>
            <a:off x="395288" y="4221163"/>
            <a:ext cx="16557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sz="2000">
                <a:latin typeface="Arial Narrow" panose="020B0606020202030204" pitchFamily="34" charset="0"/>
              </a:rPr>
              <a:t>Luteinized cyst</a:t>
            </a:r>
            <a:endParaRPr lang="fr-FR" altLang="tr-TR" sz="2000">
              <a:latin typeface="Arial Narrow" panose="020B0606020202030204" pitchFamily="34" charset="0"/>
            </a:endParaRPr>
          </a:p>
        </p:txBody>
      </p:sp>
      <p:sp>
        <p:nvSpPr>
          <p:cNvPr id="81927" name="Freeform 5"/>
          <p:cNvSpPr>
            <a:spLocks/>
          </p:cNvSpPr>
          <p:nvPr/>
        </p:nvSpPr>
        <p:spPr bwMode="auto">
          <a:xfrm>
            <a:off x="2484438" y="1557338"/>
            <a:ext cx="1857375" cy="1320800"/>
          </a:xfrm>
          <a:custGeom>
            <a:avLst/>
            <a:gdLst>
              <a:gd name="T0" fmla="*/ 147637 w 1170"/>
              <a:gd name="T1" fmla="*/ 314325 h 832"/>
              <a:gd name="T2" fmla="*/ 157162 w 1170"/>
              <a:gd name="T3" fmla="*/ 257175 h 832"/>
              <a:gd name="T4" fmla="*/ 271462 w 1170"/>
              <a:gd name="T5" fmla="*/ 200025 h 832"/>
              <a:gd name="T6" fmla="*/ 319087 w 1170"/>
              <a:gd name="T7" fmla="*/ 152400 h 832"/>
              <a:gd name="T8" fmla="*/ 376237 w 1170"/>
              <a:gd name="T9" fmla="*/ 133350 h 832"/>
              <a:gd name="T10" fmla="*/ 614362 w 1170"/>
              <a:gd name="T11" fmla="*/ 47625 h 832"/>
              <a:gd name="T12" fmla="*/ 700087 w 1170"/>
              <a:gd name="T13" fmla="*/ 9525 h 832"/>
              <a:gd name="T14" fmla="*/ 728662 w 1170"/>
              <a:gd name="T15" fmla="*/ 0 h 832"/>
              <a:gd name="T16" fmla="*/ 1204912 w 1170"/>
              <a:gd name="T17" fmla="*/ 9525 h 832"/>
              <a:gd name="T18" fmla="*/ 1290637 w 1170"/>
              <a:gd name="T19" fmla="*/ 57150 h 832"/>
              <a:gd name="T20" fmla="*/ 1366837 w 1170"/>
              <a:gd name="T21" fmla="*/ 66675 h 832"/>
              <a:gd name="T22" fmla="*/ 1547812 w 1170"/>
              <a:gd name="T23" fmla="*/ 180975 h 832"/>
              <a:gd name="T24" fmla="*/ 1614487 w 1170"/>
              <a:gd name="T25" fmla="*/ 323850 h 832"/>
              <a:gd name="T26" fmla="*/ 1652588 w 1170"/>
              <a:gd name="T27" fmla="*/ 466725 h 832"/>
              <a:gd name="T28" fmla="*/ 1690688 w 1170"/>
              <a:gd name="T29" fmla="*/ 495300 h 832"/>
              <a:gd name="T30" fmla="*/ 1719263 w 1170"/>
              <a:gd name="T31" fmla="*/ 523875 h 832"/>
              <a:gd name="T32" fmla="*/ 1795463 w 1170"/>
              <a:gd name="T33" fmla="*/ 542925 h 832"/>
              <a:gd name="T34" fmla="*/ 1795463 w 1170"/>
              <a:gd name="T35" fmla="*/ 885825 h 832"/>
              <a:gd name="T36" fmla="*/ 1766888 w 1170"/>
              <a:gd name="T37" fmla="*/ 971550 h 832"/>
              <a:gd name="T38" fmla="*/ 1652588 w 1170"/>
              <a:gd name="T39" fmla="*/ 1047750 h 832"/>
              <a:gd name="T40" fmla="*/ 1576387 w 1170"/>
              <a:gd name="T41" fmla="*/ 1171575 h 832"/>
              <a:gd name="T42" fmla="*/ 1281112 w 1170"/>
              <a:gd name="T43" fmla="*/ 1257300 h 832"/>
              <a:gd name="T44" fmla="*/ 871538 w 1170"/>
              <a:gd name="T45" fmla="*/ 1314450 h 832"/>
              <a:gd name="T46" fmla="*/ 709612 w 1170"/>
              <a:gd name="T47" fmla="*/ 1304925 h 832"/>
              <a:gd name="T48" fmla="*/ 528637 w 1170"/>
              <a:gd name="T49" fmla="*/ 1238250 h 832"/>
              <a:gd name="T50" fmla="*/ 414338 w 1170"/>
              <a:gd name="T51" fmla="*/ 1162050 h 832"/>
              <a:gd name="T52" fmla="*/ 357187 w 1170"/>
              <a:gd name="T53" fmla="*/ 1133475 h 832"/>
              <a:gd name="T54" fmla="*/ 204788 w 1170"/>
              <a:gd name="T55" fmla="*/ 1085850 h 832"/>
              <a:gd name="T56" fmla="*/ 119062 w 1170"/>
              <a:gd name="T57" fmla="*/ 971550 h 832"/>
              <a:gd name="T58" fmla="*/ 100012 w 1170"/>
              <a:gd name="T59" fmla="*/ 914400 h 832"/>
              <a:gd name="T60" fmla="*/ 52388 w 1170"/>
              <a:gd name="T61" fmla="*/ 857250 h 832"/>
              <a:gd name="T62" fmla="*/ 4762 w 1170"/>
              <a:gd name="T63" fmla="*/ 771525 h 832"/>
              <a:gd name="T64" fmla="*/ 14288 w 1170"/>
              <a:gd name="T65" fmla="*/ 695325 h 832"/>
              <a:gd name="T66" fmla="*/ 33337 w 1170"/>
              <a:gd name="T67" fmla="*/ 666750 h 832"/>
              <a:gd name="T68" fmla="*/ 109538 w 1170"/>
              <a:gd name="T69" fmla="*/ 323850 h 832"/>
              <a:gd name="T70" fmla="*/ 157162 w 1170"/>
              <a:gd name="T71" fmla="*/ 285750 h 832"/>
              <a:gd name="T72" fmla="*/ 147637 w 1170"/>
              <a:gd name="T73" fmla="*/ 314325 h 83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70"/>
              <a:gd name="T112" fmla="*/ 0 h 832"/>
              <a:gd name="T113" fmla="*/ 1170 w 1170"/>
              <a:gd name="T114" fmla="*/ 832 h 83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70" h="832">
                <a:moveTo>
                  <a:pt x="93" y="198"/>
                </a:moveTo>
                <a:cubicBezTo>
                  <a:pt x="95" y="186"/>
                  <a:pt x="94" y="173"/>
                  <a:pt x="99" y="162"/>
                </a:cubicBezTo>
                <a:cubicBezTo>
                  <a:pt x="108" y="143"/>
                  <a:pt x="152" y="139"/>
                  <a:pt x="171" y="126"/>
                </a:cubicBezTo>
                <a:cubicBezTo>
                  <a:pt x="182" y="110"/>
                  <a:pt x="182" y="104"/>
                  <a:pt x="201" y="96"/>
                </a:cubicBezTo>
                <a:cubicBezTo>
                  <a:pt x="213" y="91"/>
                  <a:pt x="237" y="84"/>
                  <a:pt x="237" y="84"/>
                </a:cubicBezTo>
                <a:cubicBezTo>
                  <a:pt x="278" y="23"/>
                  <a:pt x="300" y="35"/>
                  <a:pt x="387" y="30"/>
                </a:cubicBezTo>
                <a:cubicBezTo>
                  <a:pt x="416" y="11"/>
                  <a:pt x="398" y="20"/>
                  <a:pt x="441" y="6"/>
                </a:cubicBezTo>
                <a:cubicBezTo>
                  <a:pt x="447" y="4"/>
                  <a:pt x="459" y="0"/>
                  <a:pt x="459" y="0"/>
                </a:cubicBezTo>
                <a:cubicBezTo>
                  <a:pt x="559" y="2"/>
                  <a:pt x="659" y="0"/>
                  <a:pt x="759" y="6"/>
                </a:cubicBezTo>
                <a:cubicBezTo>
                  <a:pt x="774" y="7"/>
                  <a:pt x="798" y="32"/>
                  <a:pt x="813" y="36"/>
                </a:cubicBezTo>
                <a:cubicBezTo>
                  <a:pt x="829" y="40"/>
                  <a:pt x="845" y="40"/>
                  <a:pt x="861" y="42"/>
                </a:cubicBezTo>
                <a:cubicBezTo>
                  <a:pt x="878" y="129"/>
                  <a:pt x="889" y="108"/>
                  <a:pt x="975" y="114"/>
                </a:cubicBezTo>
                <a:cubicBezTo>
                  <a:pt x="986" y="147"/>
                  <a:pt x="1009" y="172"/>
                  <a:pt x="1017" y="204"/>
                </a:cubicBezTo>
                <a:cubicBezTo>
                  <a:pt x="1021" y="222"/>
                  <a:pt x="1030" y="278"/>
                  <a:pt x="1041" y="294"/>
                </a:cubicBezTo>
                <a:cubicBezTo>
                  <a:pt x="1047" y="302"/>
                  <a:pt x="1057" y="305"/>
                  <a:pt x="1065" y="312"/>
                </a:cubicBezTo>
                <a:cubicBezTo>
                  <a:pt x="1071" y="318"/>
                  <a:pt x="1075" y="326"/>
                  <a:pt x="1083" y="330"/>
                </a:cubicBezTo>
                <a:cubicBezTo>
                  <a:pt x="1098" y="337"/>
                  <a:pt x="1131" y="342"/>
                  <a:pt x="1131" y="342"/>
                </a:cubicBezTo>
                <a:cubicBezTo>
                  <a:pt x="1170" y="401"/>
                  <a:pt x="1157" y="500"/>
                  <a:pt x="1131" y="558"/>
                </a:cubicBezTo>
                <a:cubicBezTo>
                  <a:pt x="1123" y="575"/>
                  <a:pt x="1129" y="601"/>
                  <a:pt x="1113" y="612"/>
                </a:cubicBezTo>
                <a:cubicBezTo>
                  <a:pt x="1088" y="629"/>
                  <a:pt x="1066" y="644"/>
                  <a:pt x="1041" y="660"/>
                </a:cubicBezTo>
                <a:cubicBezTo>
                  <a:pt x="1027" y="681"/>
                  <a:pt x="1013" y="725"/>
                  <a:pt x="993" y="738"/>
                </a:cubicBezTo>
                <a:cubicBezTo>
                  <a:pt x="926" y="783"/>
                  <a:pt x="894" y="787"/>
                  <a:pt x="807" y="792"/>
                </a:cubicBezTo>
                <a:cubicBezTo>
                  <a:pt x="688" y="832"/>
                  <a:pt x="751" y="821"/>
                  <a:pt x="549" y="828"/>
                </a:cubicBezTo>
                <a:cubicBezTo>
                  <a:pt x="515" y="826"/>
                  <a:pt x="481" y="826"/>
                  <a:pt x="447" y="822"/>
                </a:cubicBezTo>
                <a:cubicBezTo>
                  <a:pt x="416" y="818"/>
                  <a:pt x="360" y="799"/>
                  <a:pt x="333" y="780"/>
                </a:cubicBezTo>
                <a:cubicBezTo>
                  <a:pt x="312" y="765"/>
                  <a:pt x="287" y="741"/>
                  <a:pt x="261" y="732"/>
                </a:cubicBezTo>
                <a:cubicBezTo>
                  <a:pt x="195" y="710"/>
                  <a:pt x="295" y="745"/>
                  <a:pt x="225" y="714"/>
                </a:cubicBezTo>
                <a:cubicBezTo>
                  <a:pt x="194" y="700"/>
                  <a:pt x="161" y="695"/>
                  <a:pt x="129" y="684"/>
                </a:cubicBezTo>
                <a:cubicBezTo>
                  <a:pt x="109" y="664"/>
                  <a:pt x="84" y="639"/>
                  <a:pt x="75" y="612"/>
                </a:cubicBezTo>
                <a:cubicBezTo>
                  <a:pt x="71" y="600"/>
                  <a:pt x="70" y="587"/>
                  <a:pt x="63" y="576"/>
                </a:cubicBezTo>
                <a:cubicBezTo>
                  <a:pt x="33" y="531"/>
                  <a:pt x="71" y="586"/>
                  <a:pt x="33" y="540"/>
                </a:cubicBezTo>
                <a:cubicBezTo>
                  <a:pt x="19" y="524"/>
                  <a:pt x="15" y="504"/>
                  <a:pt x="3" y="486"/>
                </a:cubicBezTo>
                <a:cubicBezTo>
                  <a:pt x="5" y="470"/>
                  <a:pt x="5" y="454"/>
                  <a:pt x="9" y="438"/>
                </a:cubicBezTo>
                <a:cubicBezTo>
                  <a:pt x="11" y="431"/>
                  <a:pt x="20" y="427"/>
                  <a:pt x="21" y="420"/>
                </a:cubicBezTo>
                <a:cubicBezTo>
                  <a:pt x="32" y="347"/>
                  <a:pt x="0" y="250"/>
                  <a:pt x="69" y="204"/>
                </a:cubicBezTo>
                <a:cubicBezTo>
                  <a:pt x="69" y="203"/>
                  <a:pt x="87" y="168"/>
                  <a:pt x="99" y="180"/>
                </a:cubicBezTo>
                <a:cubicBezTo>
                  <a:pt x="103" y="184"/>
                  <a:pt x="95" y="192"/>
                  <a:pt x="93" y="198"/>
                </a:cubicBezTo>
                <a:close/>
              </a:path>
            </a:pathLst>
          </a:custGeom>
          <a:solidFill>
            <a:schemeClr val="bg2"/>
          </a:solidFill>
          <a:ln w="9525">
            <a:solidFill>
              <a:srgbClr val="080808"/>
            </a:solidFill>
            <a:round/>
            <a:headEnd/>
            <a:tailEnd/>
          </a:ln>
        </p:spPr>
        <p:txBody>
          <a:bodyPr/>
          <a:lstStyle/>
          <a:p>
            <a:endParaRPr lang="tr-TR"/>
          </a:p>
        </p:txBody>
      </p:sp>
      <p:sp>
        <p:nvSpPr>
          <p:cNvPr id="81928" name="Oval 6"/>
          <p:cNvSpPr>
            <a:spLocks noChangeArrowheads="1"/>
          </p:cNvSpPr>
          <p:nvPr/>
        </p:nvSpPr>
        <p:spPr bwMode="auto">
          <a:xfrm>
            <a:off x="3132138" y="1700213"/>
            <a:ext cx="1150937" cy="1079500"/>
          </a:xfrm>
          <a:prstGeom prst="ellipse">
            <a:avLst/>
          </a:prstGeom>
          <a:solidFill>
            <a:srgbClr val="080808"/>
          </a:solidFill>
          <a:ln w="2857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fr-FR" altLang="tr-TR" sz="2000">
              <a:solidFill>
                <a:srgbClr val="080808"/>
              </a:solidFill>
            </a:endParaRPr>
          </a:p>
        </p:txBody>
      </p:sp>
      <p:sp>
        <p:nvSpPr>
          <p:cNvPr id="1086471" name="Rectangle 7"/>
          <p:cNvSpPr>
            <a:spLocks noChangeArrowheads="1"/>
          </p:cNvSpPr>
          <p:nvPr/>
        </p:nvSpPr>
        <p:spPr bwMode="auto">
          <a:xfrm>
            <a:off x="5076825" y="1412875"/>
            <a:ext cx="39243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sz="2000" u="sng">
                <a:latin typeface="Arial Narrow" panose="020B0606020202030204" pitchFamily="34" charset="0"/>
              </a:rPr>
              <a:t>Diameter</a:t>
            </a:r>
            <a:r>
              <a:rPr lang="fr-BE" altLang="tr-TR" sz="2000">
                <a:latin typeface="Arial Narrow" panose="020B0606020202030204" pitchFamily="34" charset="0"/>
              </a:rPr>
              <a:t> : 31 ± 4 mm to 33 ± 7 mm </a:t>
            </a:r>
          </a:p>
          <a:p>
            <a:pPr eaLnBrk="1" hangingPunct="1"/>
            <a:r>
              <a:rPr lang="fr-BE" altLang="tr-TR" sz="2000">
                <a:latin typeface="Arial Narrow" panose="020B0606020202030204" pitchFamily="34" charset="0"/>
              </a:rPr>
              <a:t>(if &gt; 24 mm : Hanzen and Bascon 2007)</a:t>
            </a:r>
            <a:endParaRPr lang="fr-FR" altLang="tr-TR" sz="2000">
              <a:latin typeface="Arial Narrow" panose="020B0606020202030204" pitchFamily="34" charset="0"/>
            </a:endParaRPr>
          </a:p>
        </p:txBody>
      </p:sp>
      <p:sp>
        <p:nvSpPr>
          <p:cNvPr id="1086472" name="Rectangle 8"/>
          <p:cNvSpPr>
            <a:spLocks noChangeArrowheads="1"/>
          </p:cNvSpPr>
          <p:nvPr/>
        </p:nvSpPr>
        <p:spPr bwMode="auto">
          <a:xfrm>
            <a:off x="5076825" y="2636838"/>
            <a:ext cx="23034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sz="2000" u="sng">
                <a:latin typeface="Arial Narrow" panose="020B0606020202030204" pitchFamily="34" charset="0"/>
              </a:rPr>
              <a:t>Easily depressed</a:t>
            </a:r>
            <a:endParaRPr lang="fr-FR" altLang="tr-TR" sz="2000" u="sng">
              <a:latin typeface="Arial Narrow" panose="020B0606020202030204" pitchFamily="34" charset="0"/>
            </a:endParaRPr>
          </a:p>
        </p:txBody>
      </p:sp>
      <p:sp>
        <p:nvSpPr>
          <p:cNvPr id="1086473" name="Rectangle 9"/>
          <p:cNvSpPr>
            <a:spLocks noChangeArrowheads="1"/>
          </p:cNvSpPr>
          <p:nvPr/>
        </p:nvSpPr>
        <p:spPr bwMode="auto">
          <a:xfrm>
            <a:off x="5076825" y="2205038"/>
            <a:ext cx="2590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sz="2000" u="sng">
                <a:latin typeface="Arial Narrow" panose="020B0606020202030204" pitchFamily="34" charset="0"/>
              </a:rPr>
              <a:t>Thin wall </a:t>
            </a:r>
            <a:r>
              <a:rPr lang="fr-BE" altLang="tr-TR" sz="2000">
                <a:latin typeface="Arial Narrow" panose="020B0606020202030204" pitchFamily="34" charset="0"/>
              </a:rPr>
              <a:t>(&lt; 3 mm)</a:t>
            </a:r>
            <a:endParaRPr lang="fr-FR" altLang="tr-TR" sz="2000">
              <a:latin typeface="Arial Narrow" panose="020B0606020202030204" pitchFamily="34" charset="0"/>
            </a:endParaRPr>
          </a:p>
        </p:txBody>
      </p:sp>
      <p:grpSp>
        <p:nvGrpSpPr>
          <p:cNvPr id="2" name="Group 10"/>
          <p:cNvGrpSpPr>
            <a:grpSpLocks/>
          </p:cNvGrpSpPr>
          <p:nvPr/>
        </p:nvGrpSpPr>
        <p:grpSpPr bwMode="auto">
          <a:xfrm>
            <a:off x="3851275" y="981075"/>
            <a:ext cx="3960813" cy="863600"/>
            <a:chOff x="2426" y="618"/>
            <a:chExt cx="2495" cy="544"/>
          </a:xfrm>
        </p:grpSpPr>
        <p:sp>
          <p:nvSpPr>
            <p:cNvPr id="81954" name="Line 11"/>
            <p:cNvSpPr>
              <a:spLocks noChangeShapeType="1"/>
            </p:cNvSpPr>
            <p:nvPr/>
          </p:nvSpPr>
          <p:spPr bwMode="auto">
            <a:xfrm flipV="1">
              <a:off x="2426" y="799"/>
              <a:ext cx="772" cy="363"/>
            </a:xfrm>
            <a:prstGeom prst="line">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1955" name="Rectangle 12"/>
            <p:cNvSpPr>
              <a:spLocks noChangeArrowheads="1"/>
            </p:cNvSpPr>
            <p:nvPr/>
          </p:nvSpPr>
          <p:spPr bwMode="auto">
            <a:xfrm>
              <a:off x="3198" y="618"/>
              <a:ext cx="172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sz="2000" u="sng">
                  <a:latin typeface="Arial Narrow" panose="020B0606020202030204" pitchFamily="34" charset="0"/>
                </a:rPr>
                <a:t>Cavity</a:t>
              </a:r>
              <a:r>
                <a:rPr lang="fr-BE" altLang="tr-TR" sz="2000">
                  <a:latin typeface="Arial Narrow" panose="020B0606020202030204" pitchFamily="34" charset="0"/>
                </a:rPr>
                <a:t> anechogenous</a:t>
              </a:r>
              <a:endParaRPr lang="fr-FR" altLang="tr-TR" sz="2000">
                <a:latin typeface="Arial Narrow" panose="020B0606020202030204" pitchFamily="34" charset="0"/>
              </a:endParaRPr>
            </a:p>
          </p:txBody>
        </p:sp>
      </p:grpSp>
      <p:sp>
        <p:nvSpPr>
          <p:cNvPr id="1086477" name="Line 13"/>
          <p:cNvSpPr>
            <a:spLocks noChangeShapeType="1"/>
          </p:cNvSpPr>
          <p:nvPr/>
        </p:nvSpPr>
        <p:spPr bwMode="auto">
          <a:xfrm>
            <a:off x="4211638" y="2420938"/>
            <a:ext cx="79216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086478" name="Line 14"/>
          <p:cNvSpPr>
            <a:spLocks noChangeShapeType="1"/>
          </p:cNvSpPr>
          <p:nvPr/>
        </p:nvSpPr>
        <p:spPr bwMode="auto">
          <a:xfrm flipH="1" flipV="1">
            <a:off x="4140200" y="2565400"/>
            <a:ext cx="936625" cy="28733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086479" name="Line 15"/>
          <p:cNvSpPr>
            <a:spLocks noChangeShapeType="1"/>
          </p:cNvSpPr>
          <p:nvPr/>
        </p:nvSpPr>
        <p:spPr bwMode="auto">
          <a:xfrm>
            <a:off x="3132138" y="2205038"/>
            <a:ext cx="1152525" cy="0"/>
          </a:xfrm>
          <a:prstGeom prst="line">
            <a:avLst/>
          </a:prstGeom>
          <a:noFill/>
          <a:ln w="9525">
            <a:solidFill>
              <a:srgbClr val="FF3399"/>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086480" name="Line 16"/>
          <p:cNvSpPr>
            <a:spLocks noChangeShapeType="1"/>
          </p:cNvSpPr>
          <p:nvPr/>
        </p:nvSpPr>
        <p:spPr bwMode="auto">
          <a:xfrm flipV="1">
            <a:off x="3779838" y="1989138"/>
            <a:ext cx="0" cy="215900"/>
          </a:xfrm>
          <a:prstGeom prst="line">
            <a:avLst/>
          </a:prstGeom>
          <a:noFill/>
          <a:ln w="9525">
            <a:solidFill>
              <a:srgbClr val="FF3399"/>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86481" name="Line 17"/>
          <p:cNvSpPr>
            <a:spLocks noChangeShapeType="1"/>
          </p:cNvSpPr>
          <p:nvPr/>
        </p:nvSpPr>
        <p:spPr bwMode="auto">
          <a:xfrm flipV="1">
            <a:off x="3779838" y="1773238"/>
            <a:ext cx="1368425" cy="215900"/>
          </a:xfrm>
          <a:prstGeom prst="line">
            <a:avLst/>
          </a:prstGeom>
          <a:noFill/>
          <a:ln w="9525">
            <a:solidFill>
              <a:srgbClr val="FF3399"/>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1938" name="Rectangle 18"/>
          <p:cNvSpPr>
            <a:spLocks noChangeArrowheads="1"/>
          </p:cNvSpPr>
          <p:nvPr/>
        </p:nvSpPr>
        <p:spPr bwMode="auto">
          <a:xfrm>
            <a:off x="4284663" y="333375"/>
            <a:ext cx="16557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sz="2000">
                <a:latin typeface="Arial Narrow" panose="020B0606020202030204" pitchFamily="34" charset="0"/>
              </a:rPr>
              <a:t>Ovary</a:t>
            </a:r>
            <a:endParaRPr lang="fr-FR" altLang="tr-TR" sz="2000">
              <a:latin typeface="Arial Narrow" panose="020B0606020202030204" pitchFamily="34" charset="0"/>
            </a:endParaRPr>
          </a:p>
        </p:txBody>
      </p:sp>
      <p:sp>
        <p:nvSpPr>
          <p:cNvPr id="81939" name="Line 19"/>
          <p:cNvSpPr>
            <a:spLocks noChangeShapeType="1"/>
          </p:cNvSpPr>
          <p:nvPr/>
        </p:nvSpPr>
        <p:spPr bwMode="auto">
          <a:xfrm flipV="1">
            <a:off x="3059113" y="692150"/>
            <a:ext cx="1225550" cy="10810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086484" name="Freeform 20"/>
          <p:cNvSpPr>
            <a:spLocks/>
          </p:cNvSpPr>
          <p:nvPr/>
        </p:nvSpPr>
        <p:spPr bwMode="auto">
          <a:xfrm>
            <a:off x="2339975" y="3933825"/>
            <a:ext cx="1857375" cy="1320800"/>
          </a:xfrm>
          <a:custGeom>
            <a:avLst/>
            <a:gdLst>
              <a:gd name="T0" fmla="*/ 147637 w 1170"/>
              <a:gd name="T1" fmla="*/ 314325 h 832"/>
              <a:gd name="T2" fmla="*/ 157162 w 1170"/>
              <a:gd name="T3" fmla="*/ 257175 h 832"/>
              <a:gd name="T4" fmla="*/ 271462 w 1170"/>
              <a:gd name="T5" fmla="*/ 200025 h 832"/>
              <a:gd name="T6" fmla="*/ 319087 w 1170"/>
              <a:gd name="T7" fmla="*/ 152400 h 832"/>
              <a:gd name="T8" fmla="*/ 376237 w 1170"/>
              <a:gd name="T9" fmla="*/ 133350 h 832"/>
              <a:gd name="T10" fmla="*/ 614362 w 1170"/>
              <a:gd name="T11" fmla="*/ 47625 h 832"/>
              <a:gd name="T12" fmla="*/ 700087 w 1170"/>
              <a:gd name="T13" fmla="*/ 9525 h 832"/>
              <a:gd name="T14" fmla="*/ 728662 w 1170"/>
              <a:gd name="T15" fmla="*/ 0 h 832"/>
              <a:gd name="T16" fmla="*/ 1204912 w 1170"/>
              <a:gd name="T17" fmla="*/ 9525 h 832"/>
              <a:gd name="T18" fmla="*/ 1290637 w 1170"/>
              <a:gd name="T19" fmla="*/ 57150 h 832"/>
              <a:gd name="T20" fmla="*/ 1366837 w 1170"/>
              <a:gd name="T21" fmla="*/ 66675 h 832"/>
              <a:gd name="T22" fmla="*/ 1547812 w 1170"/>
              <a:gd name="T23" fmla="*/ 180975 h 832"/>
              <a:gd name="T24" fmla="*/ 1614487 w 1170"/>
              <a:gd name="T25" fmla="*/ 323850 h 832"/>
              <a:gd name="T26" fmla="*/ 1652588 w 1170"/>
              <a:gd name="T27" fmla="*/ 466725 h 832"/>
              <a:gd name="T28" fmla="*/ 1690688 w 1170"/>
              <a:gd name="T29" fmla="*/ 495300 h 832"/>
              <a:gd name="T30" fmla="*/ 1719263 w 1170"/>
              <a:gd name="T31" fmla="*/ 523875 h 832"/>
              <a:gd name="T32" fmla="*/ 1795463 w 1170"/>
              <a:gd name="T33" fmla="*/ 542925 h 832"/>
              <a:gd name="T34" fmla="*/ 1795463 w 1170"/>
              <a:gd name="T35" fmla="*/ 885825 h 832"/>
              <a:gd name="T36" fmla="*/ 1766888 w 1170"/>
              <a:gd name="T37" fmla="*/ 971550 h 832"/>
              <a:gd name="T38" fmla="*/ 1652588 w 1170"/>
              <a:gd name="T39" fmla="*/ 1047750 h 832"/>
              <a:gd name="T40" fmla="*/ 1576387 w 1170"/>
              <a:gd name="T41" fmla="*/ 1171575 h 832"/>
              <a:gd name="T42" fmla="*/ 1281112 w 1170"/>
              <a:gd name="T43" fmla="*/ 1257300 h 832"/>
              <a:gd name="T44" fmla="*/ 871538 w 1170"/>
              <a:gd name="T45" fmla="*/ 1314450 h 832"/>
              <a:gd name="T46" fmla="*/ 709612 w 1170"/>
              <a:gd name="T47" fmla="*/ 1304925 h 832"/>
              <a:gd name="T48" fmla="*/ 528637 w 1170"/>
              <a:gd name="T49" fmla="*/ 1238250 h 832"/>
              <a:gd name="T50" fmla="*/ 414338 w 1170"/>
              <a:gd name="T51" fmla="*/ 1162050 h 832"/>
              <a:gd name="T52" fmla="*/ 357187 w 1170"/>
              <a:gd name="T53" fmla="*/ 1133475 h 832"/>
              <a:gd name="T54" fmla="*/ 204788 w 1170"/>
              <a:gd name="T55" fmla="*/ 1085850 h 832"/>
              <a:gd name="T56" fmla="*/ 119062 w 1170"/>
              <a:gd name="T57" fmla="*/ 971550 h 832"/>
              <a:gd name="T58" fmla="*/ 100012 w 1170"/>
              <a:gd name="T59" fmla="*/ 914400 h 832"/>
              <a:gd name="T60" fmla="*/ 52388 w 1170"/>
              <a:gd name="T61" fmla="*/ 857250 h 832"/>
              <a:gd name="T62" fmla="*/ 4762 w 1170"/>
              <a:gd name="T63" fmla="*/ 771525 h 832"/>
              <a:gd name="T64" fmla="*/ 14288 w 1170"/>
              <a:gd name="T65" fmla="*/ 695325 h 832"/>
              <a:gd name="T66" fmla="*/ 33337 w 1170"/>
              <a:gd name="T67" fmla="*/ 666750 h 832"/>
              <a:gd name="T68" fmla="*/ 109538 w 1170"/>
              <a:gd name="T69" fmla="*/ 323850 h 832"/>
              <a:gd name="T70" fmla="*/ 157162 w 1170"/>
              <a:gd name="T71" fmla="*/ 285750 h 832"/>
              <a:gd name="T72" fmla="*/ 147637 w 1170"/>
              <a:gd name="T73" fmla="*/ 314325 h 83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70"/>
              <a:gd name="T112" fmla="*/ 0 h 832"/>
              <a:gd name="T113" fmla="*/ 1170 w 1170"/>
              <a:gd name="T114" fmla="*/ 832 h 83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70" h="832">
                <a:moveTo>
                  <a:pt x="93" y="198"/>
                </a:moveTo>
                <a:cubicBezTo>
                  <a:pt x="95" y="186"/>
                  <a:pt x="94" y="173"/>
                  <a:pt x="99" y="162"/>
                </a:cubicBezTo>
                <a:cubicBezTo>
                  <a:pt x="108" y="143"/>
                  <a:pt x="152" y="139"/>
                  <a:pt x="171" y="126"/>
                </a:cubicBezTo>
                <a:cubicBezTo>
                  <a:pt x="182" y="110"/>
                  <a:pt x="182" y="104"/>
                  <a:pt x="201" y="96"/>
                </a:cubicBezTo>
                <a:cubicBezTo>
                  <a:pt x="213" y="91"/>
                  <a:pt x="237" y="84"/>
                  <a:pt x="237" y="84"/>
                </a:cubicBezTo>
                <a:cubicBezTo>
                  <a:pt x="278" y="23"/>
                  <a:pt x="300" y="35"/>
                  <a:pt x="387" y="30"/>
                </a:cubicBezTo>
                <a:cubicBezTo>
                  <a:pt x="416" y="11"/>
                  <a:pt x="398" y="20"/>
                  <a:pt x="441" y="6"/>
                </a:cubicBezTo>
                <a:cubicBezTo>
                  <a:pt x="447" y="4"/>
                  <a:pt x="459" y="0"/>
                  <a:pt x="459" y="0"/>
                </a:cubicBezTo>
                <a:cubicBezTo>
                  <a:pt x="559" y="2"/>
                  <a:pt x="659" y="0"/>
                  <a:pt x="759" y="6"/>
                </a:cubicBezTo>
                <a:cubicBezTo>
                  <a:pt x="774" y="7"/>
                  <a:pt x="798" y="32"/>
                  <a:pt x="813" y="36"/>
                </a:cubicBezTo>
                <a:cubicBezTo>
                  <a:pt x="829" y="40"/>
                  <a:pt x="845" y="40"/>
                  <a:pt x="861" y="42"/>
                </a:cubicBezTo>
                <a:cubicBezTo>
                  <a:pt x="878" y="129"/>
                  <a:pt x="889" y="108"/>
                  <a:pt x="975" y="114"/>
                </a:cubicBezTo>
                <a:cubicBezTo>
                  <a:pt x="986" y="147"/>
                  <a:pt x="1009" y="172"/>
                  <a:pt x="1017" y="204"/>
                </a:cubicBezTo>
                <a:cubicBezTo>
                  <a:pt x="1021" y="222"/>
                  <a:pt x="1030" y="278"/>
                  <a:pt x="1041" y="294"/>
                </a:cubicBezTo>
                <a:cubicBezTo>
                  <a:pt x="1047" y="302"/>
                  <a:pt x="1057" y="305"/>
                  <a:pt x="1065" y="312"/>
                </a:cubicBezTo>
                <a:cubicBezTo>
                  <a:pt x="1071" y="318"/>
                  <a:pt x="1075" y="326"/>
                  <a:pt x="1083" y="330"/>
                </a:cubicBezTo>
                <a:cubicBezTo>
                  <a:pt x="1098" y="337"/>
                  <a:pt x="1131" y="342"/>
                  <a:pt x="1131" y="342"/>
                </a:cubicBezTo>
                <a:cubicBezTo>
                  <a:pt x="1170" y="401"/>
                  <a:pt x="1157" y="500"/>
                  <a:pt x="1131" y="558"/>
                </a:cubicBezTo>
                <a:cubicBezTo>
                  <a:pt x="1123" y="575"/>
                  <a:pt x="1129" y="601"/>
                  <a:pt x="1113" y="612"/>
                </a:cubicBezTo>
                <a:cubicBezTo>
                  <a:pt x="1088" y="629"/>
                  <a:pt x="1066" y="644"/>
                  <a:pt x="1041" y="660"/>
                </a:cubicBezTo>
                <a:cubicBezTo>
                  <a:pt x="1027" y="681"/>
                  <a:pt x="1013" y="725"/>
                  <a:pt x="993" y="738"/>
                </a:cubicBezTo>
                <a:cubicBezTo>
                  <a:pt x="926" y="783"/>
                  <a:pt x="894" y="787"/>
                  <a:pt x="807" y="792"/>
                </a:cubicBezTo>
                <a:cubicBezTo>
                  <a:pt x="688" y="832"/>
                  <a:pt x="751" y="821"/>
                  <a:pt x="549" y="828"/>
                </a:cubicBezTo>
                <a:cubicBezTo>
                  <a:pt x="515" y="826"/>
                  <a:pt x="481" y="826"/>
                  <a:pt x="447" y="822"/>
                </a:cubicBezTo>
                <a:cubicBezTo>
                  <a:pt x="416" y="818"/>
                  <a:pt x="360" y="799"/>
                  <a:pt x="333" y="780"/>
                </a:cubicBezTo>
                <a:cubicBezTo>
                  <a:pt x="312" y="765"/>
                  <a:pt x="287" y="741"/>
                  <a:pt x="261" y="732"/>
                </a:cubicBezTo>
                <a:cubicBezTo>
                  <a:pt x="195" y="710"/>
                  <a:pt x="295" y="745"/>
                  <a:pt x="225" y="714"/>
                </a:cubicBezTo>
                <a:cubicBezTo>
                  <a:pt x="194" y="700"/>
                  <a:pt x="161" y="695"/>
                  <a:pt x="129" y="684"/>
                </a:cubicBezTo>
                <a:cubicBezTo>
                  <a:pt x="109" y="664"/>
                  <a:pt x="84" y="639"/>
                  <a:pt x="75" y="612"/>
                </a:cubicBezTo>
                <a:cubicBezTo>
                  <a:pt x="71" y="600"/>
                  <a:pt x="70" y="587"/>
                  <a:pt x="63" y="576"/>
                </a:cubicBezTo>
                <a:cubicBezTo>
                  <a:pt x="33" y="531"/>
                  <a:pt x="71" y="586"/>
                  <a:pt x="33" y="540"/>
                </a:cubicBezTo>
                <a:cubicBezTo>
                  <a:pt x="19" y="524"/>
                  <a:pt x="15" y="504"/>
                  <a:pt x="3" y="486"/>
                </a:cubicBezTo>
                <a:cubicBezTo>
                  <a:pt x="5" y="470"/>
                  <a:pt x="5" y="454"/>
                  <a:pt x="9" y="438"/>
                </a:cubicBezTo>
                <a:cubicBezTo>
                  <a:pt x="11" y="431"/>
                  <a:pt x="20" y="427"/>
                  <a:pt x="21" y="420"/>
                </a:cubicBezTo>
                <a:cubicBezTo>
                  <a:pt x="32" y="347"/>
                  <a:pt x="0" y="250"/>
                  <a:pt x="69" y="204"/>
                </a:cubicBezTo>
                <a:cubicBezTo>
                  <a:pt x="69" y="203"/>
                  <a:pt x="87" y="168"/>
                  <a:pt x="99" y="180"/>
                </a:cubicBezTo>
                <a:cubicBezTo>
                  <a:pt x="103" y="184"/>
                  <a:pt x="95" y="192"/>
                  <a:pt x="93" y="198"/>
                </a:cubicBezTo>
                <a:close/>
              </a:path>
            </a:pathLst>
          </a:custGeom>
          <a:solidFill>
            <a:schemeClr val="bg2"/>
          </a:solidFill>
          <a:ln w="9525">
            <a:solidFill>
              <a:srgbClr val="080808"/>
            </a:solidFill>
            <a:round/>
            <a:headEnd/>
            <a:tailEnd/>
          </a:ln>
        </p:spPr>
        <p:txBody>
          <a:bodyPr/>
          <a:lstStyle/>
          <a:p>
            <a:endParaRPr lang="tr-TR"/>
          </a:p>
        </p:txBody>
      </p:sp>
      <p:grpSp>
        <p:nvGrpSpPr>
          <p:cNvPr id="3" name="Group 21"/>
          <p:cNvGrpSpPr>
            <a:grpSpLocks/>
          </p:cNvGrpSpPr>
          <p:nvPr/>
        </p:nvGrpSpPr>
        <p:grpSpPr bwMode="auto">
          <a:xfrm>
            <a:off x="2987675" y="4005263"/>
            <a:ext cx="1223963" cy="1223962"/>
            <a:chOff x="3288" y="1661"/>
            <a:chExt cx="726" cy="726"/>
          </a:xfrm>
        </p:grpSpPr>
        <p:sp>
          <p:nvSpPr>
            <p:cNvPr id="81952" name="Oval 22"/>
            <p:cNvSpPr>
              <a:spLocks noChangeArrowheads="1"/>
            </p:cNvSpPr>
            <p:nvPr/>
          </p:nvSpPr>
          <p:spPr bwMode="auto">
            <a:xfrm>
              <a:off x="3288" y="1661"/>
              <a:ext cx="726" cy="726"/>
            </a:xfrm>
            <a:prstGeom prst="ellipse">
              <a:avLst/>
            </a:prstGeom>
            <a:solidFill>
              <a:schemeClr val="tx2"/>
            </a:solidFill>
            <a:ln w="9525">
              <a:solidFill>
                <a:srgbClr val="080808"/>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fr-FR" altLang="tr-TR" sz="2000">
                <a:solidFill>
                  <a:srgbClr val="080808"/>
                </a:solidFill>
              </a:endParaRPr>
            </a:p>
          </p:txBody>
        </p:sp>
        <p:sp>
          <p:nvSpPr>
            <p:cNvPr id="81953" name="Oval 23"/>
            <p:cNvSpPr>
              <a:spLocks noChangeArrowheads="1"/>
            </p:cNvSpPr>
            <p:nvPr/>
          </p:nvSpPr>
          <p:spPr bwMode="auto">
            <a:xfrm>
              <a:off x="3424" y="1797"/>
              <a:ext cx="453" cy="453"/>
            </a:xfrm>
            <a:prstGeom prst="ellipse">
              <a:avLst/>
            </a:prstGeom>
            <a:solidFill>
              <a:srgbClr val="080808"/>
            </a:solidFill>
            <a:ln w="9525">
              <a:solidFill>
                <a:srgbClr val="080808"/>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fr-FR" altLang="tr-TR" sz="2000">
                <a:solidFill>
                  <a:srgbClr val="080808"/>
                </a:solidFill>
              </a:endParaRPr>
            </a:p>
          </p:txBody>
        </p:sp>
      </p:grpSp>
      <p:sp>
        <p:nvSpPr>
          <p:cNvPr id="1086488" name="Line 24"/>
          <p:cNvSpPr>
            <a:spLocks noChangeShapeType="1"/>
          </p:cNvSpPr>
          <p:nvPr/>
        </p:nvSpPr>
        <p:spPr bwMode="auto">
          <a:xfrm flipV="1">
            <a:off x="3708400" y="3933825"/>
            <a:ext cx="1295400" cy="431800"/>
          </a:xfrm>
          <a:prstGeom prst="line">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086489" name="Rectangle 25"/>
          <p:cNvSpPr>
            <a:spLocks noChangeArrowheads="1"/>
          </p:cNvSpPr>
          <p:nvPr/>
        </p:nvSpPr>
        <p:spPr bwMode="auto">
          <a:xfrm>
            <a:off x="5076825" y="3563938"/>
            <a:ext cx="359886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sz="2000" u="sng">
                <a:latin typeface="Arial Narrow" panose="020B0606020202030204" pitchFamily="34" charset="0"/>
              </a:rPr>
              <a:t>Cavity</a:t>
            </a:r>
            <a:r>
              <a:rPr lang="fr-BE" altLang="tr-TR" sz="2000">
                <a:latin typeface="Arial Narrow" panose="020B0606020202030204" pitchFamily="34" charset="0"/>
              </a:rPr>
              <a:t> less large (24 to 49 mm) </a:t>
            </a:r>
          </a:p>
          <a:p>
            <a:pPr eaLnBrk="1" hangingPunct="1"/>
            <a:r>
              <a:rPr lang="fr-BE" altLang="tr-TR" sz="2000">
                <a:latin typeface="Arial Narrow" panose="020B0606020202030204" pitchFamily="34" charset="0"/>
              </a:rPr>
              <a:t>and anechogenous </a:t>
            </a:r>
            <a:endParaRPr lang="fr-FR" altLang="tr-TR" sz="2000">
              <a:latin typeface="Arial Narrow" panose="020B0606020202030204" pitchFamily="34" charset="0"/>
            </a:endParaRPr>
          </a:p>
        </p:txBody>
      </p:sp>
      <p:sp>
        <p:nvSpPr>
          <p:cNvPr id="1086490" name="Rectangle 26"/>
          <p:cNvSpPr>
            <a:spLocks noChangeArrowheads="1"/>
          </p:cNvSpPr>
          <p:nvPr/>
        </p:nvSpPr>
        <p:spPr bwMode="auto">
          <a:xfrm>
            <a:off x="5076825" y="4213225"/>
            <a:ext cx="40671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sz="2000" u="sng">
                <a:latin typeface="Arial Narrow" panose="020B0606020202030204" pitchFamily="34" charset="0"/>
              </a:rPr>
              <a:t>Diameter</a:t>
            </a:r>
            <a:r>
              <a:rPr lang="fr-BE" altLang="tr-TR" sz="2000">
                <a:latin typeface="Arial Narrow" panose="020B0606020202030204" pitchFamily="34" charset="0"/>
              </a:rPr>
              <a:t> : 35 ± 7 mm to 39 ± 9 mm</a:t>
            </a:r>
          </a:p>
          <a:p>
            <a:pPr eaLnBrk="1" hangingPunct="1"/>
            <a:r>
              <a:rPr lang="fr-BE" altLang="tr-TR" sz="2000">
                <a:latin typeface="Arial Narrow" panose="020B0606020202030204" pitchFamily="34" charset="0"/>
              </a:rPr>
              <a:t>(if &gt; 24 mm : Hanzen and Bascon 2007</a:t>
            </a:r>
            <a:endParaRPr lang="fr-FR" altLang="tr-TR" sz="2000">
              <a:latin typeface="Arial Narrow" panose="020B0606020202030204" pitchFamily="34" charset="0"/>
            </a:endParaRPr>
          </a:p>
        </p:txBody>
      </p:sp>
      <p:sp>
        <p:nvSpPr>
          <p:cNvPr id="1086491" name="Line 27"/>
          <p:cNvSpPr>
            <a:spLocks noChangeShapeType="1"/>
          </p:cNvSpPr>
          <p:nvPr/>
        </p:nvSpPr>
        <p:spPr bwMode="auto">
          <a:xfrm>
            <a:off x="3563938" y="4005263"/>
            <a:ext cx="0" cy="1223962"/>
          </a:xfrm>
          <a:prstGeom prst="line">
            <a:avLst/>
          </a:prstGeom>
          <a:noFill/>
          <a:ln w="9525">
            <a:solidFill>
              <a:srgbClr val="FF3399"/>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086492" name="Line 28"/>
          <p:cNvSpPr>
            <a:spLocks noChangeShapeType="1"/>
          </p:cNvSpPr>
          <p:nvPr/>
        </p:nvSpPr>
        <p:spPr bwMode="auto">
          <a:xfrm>
            <a:off x="3563938" y="4581525"/>
            <a:ext cx="1512887" cy="0"/>
          </a:xfrm>
          <a:prstGeom prst="line">
            <a:avLst/>
          </a:prstGeom>
          <a:noFill/>
          <a:ln w="9525">
            <a:solidFill>
              <a:srgbClr val="FF3399"/>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086493" name="Line 29"/>
          <p:cNvSpPr>
            <a:spLocks noChangeShapeType="1"/>
          </p:cNvSpPr>
          <p:nvPr/>
        </p:nvSpPr>
        <p:spPr bwMode="auto">
          <a:xfrm>
            <a:off x="3779838" y="4941888"/>
            <a:ext cx="71437" cy="215900"/>
          </a:xfrm>
          <a:prstGeom prst="line">
            <a:avLst/>
          </a:prstGeom>
          <a:noFill/>
          <a:ln w="9525">
            <a:solidFill>
              <a:srgbClr val="FF3399"/>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086494" name="Line 30"/>
          <p:cNvSpPr>
            <a:spLocks noChangeShapeType="1"/>
          </p:cNvSpPr>
          <p:nvPr/>
        </p:nvSpPr>
        <p:spPr bwMode="auto">
          <a:xfrm>
            <a:off x="3779838" y="5013325"/>
            <a:ext cx="1150937" cy="0"/>
          </a:xfrm>
          <a:prstGeom prst="line">
            <a:avLst/>
          </a:prstGeom>
          <a:noFill/>
          <a:ln w="9525">
            <a:solidFill>
              <a:srgbClr val="FF3399"/>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086495" name="Rectangle 31"/>
          <p:cNvSpPr>
            <a:spLocks noChangeArrowheads="1"/>
          </p:cNvSpPr>
          <p:nvPr/>
        </p:nvSpPr>
        <p:spPr bwMode="auto">
          <a:xfrm>
            <a:off x="5076825" y="4868863"/>
            <a:ext cx="30241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sz="2000" u="sng">
                <a:latin typeface="Arial Narrow" panose="020B0606020202030204" pitchFamily="34" charset="0"/>
              </a:rPr>
              <a:t>Thick wall </a:t>
            </a:r>
            <a:r>
              <a:rPr lang="fr-BE" altLang="tr-TR" sz="2000">
                <a:latin typeface="Arial Narrow" panose="020B0606020202030204" pitchFamily="34" charset="0"/>
              </a:rPr>
              <a:t>(3 to 9 mm)</a:t>
            </a:r>
            <a:endParaRPr lang="fr-FR" altLang="tr-TR" sz="2000">
              <a:latin typeface="Arial Narrow" panose="020B0606020202030204" pitchFamily="34" charset="0"/>
            </a:endParaRPr>
          </a:p>
        </p:txBody>
      </p:sp>
      <p:sp>
        <p:nvSpPr>
          <p:cNvPr id="1086496" name="Line 32"/>
          <p:cNvSpPr>
            <a:spLocks noChangeShapeType="1"/>
          </p:cNvSpPr>
          <p:nvPr/>
        </p:nvSpPr>
        <p:spPr bwMode="auto">
          <a:xfrm flipH="1" flipV="1">
            <a:off x="3995738" y="5084763"/>
            <a:ext cx="936625" cy="431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086497" name="Rectangle 33"/>
          <p:cNvSpPr>
            <a:spLocks noChangeArrowheads="1"/>
          </p:cNvSpPr>
          <p:nvPr/>
        </p:nvSpPr>
        <p:spPr bwMode="auto">
          <a:xfrm>
            <a:off x="5076825" y="5300663"/>
            <a:ext cx="23034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sz="2000" u="sng">
                <a:latin typeface="Arial Narrow" panose="020B0606020202030204" pitchFamily="34" charset="0"/>
              </a:rPr>
              <a:t>Less easily depressed</a:t>
            </a:r>
            <a:endParaRPr lang="fr-FR" altLang="tr-TR" sz="2000" u="sng">
              <a:latin typeface="Arial Narrow" panose="020B0606020202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8647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8648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8648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8647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08647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8647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8647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86478"/>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8646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8648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108648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086489"/>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1086488"/>
                                        </p:tgtEl>
                                        <p:attrNameLst>
                                          <p:attrName>style.visibility</p:attrName>
                                        </p:attrNameLst>
                                      </p:cBhvr>
                                      <p:to>
                                        <p:strVal val="visible"/>
                                      </p:to>
                                    </p:set>
                                  </p:childTnLst>
                                </p:cTn>
                              </p:par>
                              <p:par>
                                <p:cTn id="47" presetID="1" presetClass="entr" presetSubtype="0" fill="hold" grpId="1" nodeType="withEffect">
                                  <p:stCondLst>
                                    <p:cond delay="0"/>
                                  </p:stCondLst>
                                  <p:childTnLst>
                                    <p:set>
                                      <p:cBhvr>
                                        <p:cTn id="48" dur="1" fill="hold">
                                          <p:stCondLst>
                                            <p:cond delay="0"/>
                                          </p:stCondLst>
                                        </p:cTn>
                                        <p:tgtEl>
                                          <p:spTgt spid="1086489"/>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086491"/>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08649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086490"/>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nodeType="clickEffect">
                                  <p:stCondLst>
                                    <p:cond delay="0"/>
                                  </p:stCondLst>
                                  <p:childTnLst>
                                    <p:set>
                                      <p:cBhvr>
                                        <p:cTn id="58" dur="1" fill="hold">
                                          <p:stCondLst>
                                            <p:cond delay="0"/>
                                          </p:stCondLst>
                                        </p:cTn>
                                        <p:tgtEl>
                                          <p:spTgt spid="1086494"/>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086493"/>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086495"/>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nodeType="clickEffect">
                                  <p:stCondLst>
                                    <p:cond delay="0"/>
                                  </p:stCondLst>
                                  <p:childTnLst>
                                    <p:set>
                                      <p:cBhvr>
                                        <p:cTn id="66" dur="1" fill="hold">
                                          <p:stCondLst>
                                            <p:cond delay="0"/>
                                          </p:stCondLst>
                                        </p:cTn>
                                        <p:tgtEl>
                                          <p:spTgt spid="1086496"/>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0864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6468" grpId="0"/>
      <p:bldP spid="1086471" grpId="0"/>
      <p:bldP spid="1086472" grpId="0"/>
      <p:bldP spid="1086473" grpId="0"/>
      <p:bldP spid="1086489" grpId="0"/>
      <p:bldP spid="1086489" grpId="1"/>
      <p:bldP spid="1086490" grpId="0"/>
      <p:bldP spid="1086495" grpId="0"/>
      <p:bldP spid="1086497"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18"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DC148A5-202F-4C2E-811D-E12B86FB5373}" type="slidenum">
              <a:rPr lang="fr-FR" altLang="tr-TR" sz="1400">
                <a:solidFill>
                  <a:srgbClr val="A50021"/>
                </a:solidFill>
                <a:latin typeface="Arial Narrow" panose="020B0606020202030204" pitchFamily="34" charset="0"/>
              </a:rPr>
              <a:pPr/>
              <a:t>74</a:t>
            </a:fld>
            <a:endParaRPr lang="fr-FR" altLang="tr-TR" sz="1400">
              <a:solidFill>
                <a:srgbClr val="A50021"/>
              </a:solidFill>
              <a:latin typeface="Arial Narrow" panose="020B0606020202030204" pitchFamily="34" charset="0"/>
            </a:endParaRPr>
          </a:p>
        </p:txBody>
      </p:sp>
      <p:sp>
        <p:nvSpPr>
          <p:cNvPr id="82948" name="Rectangle 2"/>
          <p:cNvSpPr>
            <a:spLocks noGrp="1" noChangeArrowheads="1"/>
          </p:cNvSpPr>
          <p:nvPr>
            <p:ph type="title"/>
          </p:nvPr>
        </p:nvSpPr>
        <p:spPr>
          <a:xfrm>
            <a:off x="323850" y="260350"/>
            <a:ext cx="3954463" cy="720725"/>
          </a:xfrm>
        </p:spPr>
        <p:txBody>
          <a:bodyPr/>
          <a:lstStyle/>
          <a:p>
            <a:r>
              <a:rPr lang="fr-BE" altLang="tr-TR" smtClean="0"/>
              <a:t>Caracteristics of cysts</a:t>
            </a:r>
            <a:endParaRPr lang="fr-FR" altLang="tr-TR" smtClean="0"/>
          </a:p>
        </p:txBody>
      </p:sp>
      <p:grpSp>
        <p:nvGrpSpPr>
          <p:cNvPr id="82949" name="Group 3"/>
          <p:cNvGrpSpPr>
            <a:grpSpLocks/>
          </p:cNvGrpSpPr>
          <p:nvPr/>
        </p:nvGrpSpPr>
        <p:grpSpPr bwMode="auto">
          <a:xfrm>
            <a:off x="1403350" y="1125538"/>
            <a:ext cx="1857375" cy="1320800"/>
            <a:chOff x="748" y="890"/>
            <a:chExt cx="1170" cy="832"/>
          </a:xfrm>
        </p:grpSpPr>
        <p:sp>
          <p:nvSpPr>
            <p:cNvPr id="82961" name="Freeform 4"/>
            <p:cNvSpPr>
              <a:spLocks/>
            </p:cNvSpPr>
            <p:nvPr/>
          </p:nvSpPr>
          <p:spPr bwMode="auto">
            <a:xfrm>
              <a:off x="748" y="890"/>
              <a:ext cx="1170" cy="832"/>
            </a:xfrm>
            <a:custGeom>
              <a:avLst/>
              <a:gdLst>
                <a:gd name="T0" fmla="*/ 93 w 1170"/>
                <a:gd name="T1" fmla="*/ 198 h 832"/>
                <a:gd name="T2" fmla="*/ 99 w 1170"/>
                <a:gd name="T3" fmla="*/ 162 h 832"/>
                <a:gd name="T4" fmla="*/ 171 w 1170"/>
                <a:gd name="T5" fmla="*/ 126 h 832"/>
                <a:gd name="T6" fmla="*/ 201 w 1170"/>
                <a:gd name="T7" fmla="*/ 96 h 832"/>
                <a:gd name="T8" fmla="*/ 237 w 1170"/>
                <a:gd name="T9" fmla="*/ 84 h 832"/>
                <a:gd name="T10" fmla="*/ 387 w 1170"/>
                <a:gd name="T11" fmla="*/ 30 h 832"/>
                <a:gd name="T12" fmla="*/ 441 w 1170"/>
                <a:gd name="T13" fmla="*/ 6 h 832"/>
                <a:gd name="T14" fmla="*/ 459 w 1170"/>
                <a:gd name="T15" fmla="*/ 0 h 832"/>
                <a:gd name="T16" fmla="*/ 759 w 1170"/>
                <a:gd name="T17" fmla="*/ 6 h 832"/>
                <a:gd name="T18" fmla="*/ 813 w 1170"/>
                <a:gd name="T19" fmla="*/ 36 h 832"/>
                <a:gd name="T20" fmla="*/ 861 w 1170"/>
                <a:gd name="T21" fmla="*/ 42 h 832"/>
                <a:gd name="T22" fmla="*/ 975 w 1170"/>
                <a:gd name="T23" fmla="*/ 114 h 832"/>
                <a:gd name="T24" fmla="*/ 1017 w 1170"/>
                <a:gd name="T25" fmla="*/ 204 h 832"/>
                <a:gd name="T26" fmla="*/ 1041 w 1170"/>
                <a:gd name="T27" fmla="*/ 294 h 832"/>
                <a:gd name="T28" fmla="*/ 1065 w 1170"/>
                <a:gd name="T29" fmla="*/ 312 h 832"/>
                <a:gd name="T30" fmla="*/ 1083 w 1170"/>
                <a:gd name="T31" fmla="*/ 330 h 832"/>
                <a:gd name="T32" fmla="*/ 1131 w 1170"/>
                <a:gd name="T33" fmla="*/ 342 h 832"/>
                <a:gd name="T34" fmla="*/ 1131 w 1170"/>
                <a:gd name="T35" fmla="*/ 558 h 832"/>
                <a:gd name="T36" fmla="*/ 1113 w 1170"/>
                <a:gd name="T37" fmla="*/ 612 h 832"/>
                <a:gd name="T38" fmla="*/ 1041 w 1170"/>
                <a:gd name="T39" fmla="*/ 660 h 832"/>
                <a:gd name="T40" fmla="*/ 993 w 1170"/>
                <a:gd name="T41" fmla="*/ 738 h 832"/>
                <a:gd name="T42" fmla="*/ 807 w 1170"/>
                <a:gd name="T43" fmla="*/ 792 h 832"/>
                <a:gd name="T44" fmla="*/ 549 w 1170"/>
                <a:gd name="T45" fmla="*/ 828 h 832"/>
                <a:gd name="T46" fmla="*/ 447 w 1170"/>
                <a:gd name="T47" fmla="*/ 822 h 832"/>
                <a:gd name="T48" fmla="*/ 333 w 1170"/>
                <a:gd name="T49" fmla="*/ 780 h 832"/>
                <a:gd name="T50" fmla="*/ 261 w 1170"/>
                <a:gd name="T51" fmla="*/ 732 h 832"/>
                <a:gd name="T52" fmla="*/ 225 w 1170"/>
                <a:gd name="T53" fmla="*/ 714 h 832"/>
                <a:gd name="T54" fmla="*/ 129 w 1170"/>
                <a:gd name="T55" fmla="*/ 684 h 832"/>
                <a:gd name="T56" fmla="*/ 75 w 1170"/>
                <a:gd name="T57" fmla="*/ 612 h 832"/>
                <a:gd name="T58" fmla="*/ 63 w 1170"/>
                <a:gd name="T59" fmla="*/ 576 h 832"/>
                <a:gd name="T60" fmla="*/ 33 w 1170"/>
                <a:gd name="T61" fmla="*/ 540 h 832"/>
                <a:gd name="T62" fmla="*/ 3 w 1170"/>
                <a:gd name="T63" fmla="*/ 486 h 832"/>
                <a:gd name="T64" fmla="*/ 9 w 1170"/>
                <a:gd name="T65" fmla="*/ 438 h 832"/>
                <a:gd name="T66" fmla="*/ 21 w 1170"/>
                <a:gd name="T67" fmla="*/ 420 h 832"/>
                <a:gd name="T68" fmla="*/ 69 w 1170"/>
                <a:gd name="T69" fmla="*/ 204 h 832"/>
                <a:gd name="T70" fmla="*/ 99 w 1170"/>
                <a:gd name="T71" fmla="*/ 180 h 832"/>
                <a:gd name="T72" fmla="*/ 93 w 1170"/>
                <a:gd name="T73" fmla="*/ 198 h 83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70"/>
                <a:gd name="T112" fmla="*/ 0 h 832"/>
                <a:gd name="T113" fmla="*/ 1170 w 1170"/>
                <a:gd name="T114" fmla="*/ 832 h 83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70" h="832">
                  <a:moveTo>
                    <a:pt x="93" y="198"/>
                  </a:moveTo>
                  <a:cubicBezTo>
                    <a:pt x="95" y="186"/>
                    <a:pt x="94" y="173"/>
                    <a:pt x="99" y="162"/>
                  </a:cubicBezTo>
                  <a:cubicBezTo>
                    <a:pt x="108" y="143"/>
                    <a:pt x="152" y="139"/>
                    <a:pt x="171" y="126"/>
                  </a:cubicBezTo>
                  <a:cubicBezTo>
                    <a:pt x="182" y="110"/>
                    <a:pt x="182" y="104"/>
                    <a:pt x="201" y="96"/>
                  </a:cubicBezTo>
                  <a:cubicBezTo>
                    <a:pt x="213" y="91"/>
                    <a:pt x="237" y="84"/>
                    <a:pt x="237" y="84"/>
                  </a:cubicBezTo>
                  <a:cubicBezTo>
                    <a:pt x="278" y="23"/>
                    <a:pt x="300" y="35"/>
                    <a:pt x="387" y="30"/>
                  </a:cubicBezTo>
                  <a:cubicBezTo>
                    <a:pt x="416" y="11"/>
                    <a:pt x="398" y="20"/>
                    <a:pt x="441" y="6"/>
                  </a:cubicBezTo>
                  <a:cubicBezTo>
                    <a:pt x="447" y="4"/>
                    <a:pt x="459" y="0"/>
                    <a:pt x="459" y="0"/>
                  </a:cubicBezTo>
                  <a:cubicBezTo>
                    <a:pt x="559" y="2"/>
                    <a:pt x="659" y="0"/>
                    <a:pt x="759" y="6"/>
                  </a:cubicBezTo>
                  <a:cubicBezTo>
                    <a:pt x="774" y="7"/>
                    <a:pt x="798" y="32"/>
                    <a:pt x="813" y="36"/>
                  </a:cubicBezTo>
                  <a:cubicBezTo>
                    <a:pt x="829" y="40"/>
                    <a:pt x="845" y="40"/>
                    <a:pt x="861" y="42"/>
                  </a:cubicBezTo>
                  <a:cubicBezTo>
                    <a:pt x="878" y="129"/>
                    <a:pt x="889" y="108"/>
                    <a:pt x="975" y="114"/>
                  </a:cubicBezTo>
                  <a:cubicBezTo>
                    <a:pt x="986" y="147"/>
                    <a:pt x="1009" y="172"/>
                    <a:pt x="1017" y="204"/>
                  </a:cubicBezTo>
                  <a:cubicBezTo>
                    <a:pt x="1021" y="222"/>
                    <a:pt x="1030" y="278"/>
                    <a:pt x="1041" y="294"/>
                  </a:cubicBezTo>
                  <a:cubicBezTo>
                    <a:pt x="1047" y="302"/>
                    <a:pt x="1057" y="305"/>
                    <a:pt x="1065" y="312"/>
                  </a:cubicBezTo>
                  <a:cubicBezTo>
                    <a:pt x="1071" y="318"/>
                    <a:pt x="1075" y="326"/>
                    <a:pt x="1083" y="330"/>
                  </a:cubicBezTo>
                  <a:cubicBezTo>
                    <a:pt x="1098" y="337"/>
                    <a:pt x="1131" y="342"/>
                    <a:pt x="1131" y="342"/>
                  </a:cubicBezTo>
                  <a:cubicBezTo>
                    <a:pt x="1170" y="401"/>
                    <a:pt x="1157" y="500"/>
                    <a:pt x="1131" y="558"/>
                  </a:cubicBezTo>
                  <a:cubicBezTo>
                    <a:pt x="1123" y="575"/>
                    <a:pt x="1129" y="601"/>
                    <a:pt x="1113" y="612"/>
                  </a:cubicBezTo>
                  <a:cubicBezTo>
                    <a:pt x="1088" y="629"/>
                    <a:pt x="1066" y="644"/>
                    <a:pt x="1041" y="660"/>
                  </a:cubicBezTo>
                  <a:cubicBezTo>
                    <a:pt x="1027" y="681"/>
                    <a:pt x="1013" y="725"/>
                    <a:pt x="993" y="738"/>
                  </a:cubicBezTo>
                  <a:cubicBezTo>
                    <a:pt x="926" y="783"/>
                    <a:pt x="894" y="787"/>
                    <a:pt x="807" y="792"/>
                  </a:cubicBezTo>
                  <a:cubicBezTo>
                    <a:pt x="688" y="832"/>
                    <a:pt x="751" y="821"/>
                    <a:pt x="549" y="828"/>
                  </a:cubicBezTo>
                  <a:cubicBezTo>
                    <a:pt x="515" y="826"/>
                    <a:pt x="481" y="826"/>
                    <a:pt x="447" y="822"/>
                  </a:cubicBezTo>
                  <a:cubicBezTo>
                    <a:pt x="416" y="818"/>
                    <a:pt x="360" y="799"/>
                    <a:pt x="333" y="780"/>
                  </a:cubicBezTo>
                  <a:cubicBezTo>
                    <a:pt x="312" y="765"/>
                    <a:pt x="287" y="741"/>
                    <a:pt x="261" y="732"/>
                  </a:cubicBezTo>
                  <a:cubicBezTo>
                    <a:pt x="195" y="710"/>
                    <a:pt x="295" y="745"/>
                    <a:pt x="225" y="714"/>
                  </a:cubicBezTo>
                  <a:cubicBezTo>
                    <a:pt x="194" y="700"/>
                    <a:pt x="161" y="695"/>
                    <a:pt x="129" y="684"/>
                  </a:cubicBezTo>
                  <a:cubicBezTo>
                    <a:pt x="109" y="664"/>
                    <a:pt x="84" y="639"/>
                    <a:pt x="75" y="612"/>
                  </a:cubicBezTo>
                  <a:cubicBezTo>
                    <a:pt x="71" y="600"/>
                    <a:pt x="70" y="587"/>
                    <a:pt x="63" y="576"/>
                  </a:cubicBezTo>
                  <a:cubicBezTo>
                    <a:pt x="33" y="531"/>
                    <a:pt x="71" y="586"/>
                    <a:pt x="33" y="540"/>
                  </a:cubicBezTo>
                  <a:cubicBezTo>
                    <a:pt x="19" y="524"/>
                    <a:pt x="15" y="504"/>
                    <a:pt x="3" y="486"/>
                  </a:cubicBezTo>
                  <a:cubicBezTo>
                    <a:pt x="5" y="470"/>
                    <a:pt x="5" y="454"/>
                    <a:pt x="9" y="438"/>
                  </a:cubicBezTo>
                  <a:cubicBezTo>
                    <a:pt x="11" y="431"/>
                    <a:pt x="20" y="427"/>
                    <a:pt x="21" y="420"/>
                  </a:cubicBezTo>
                  <a:cubicBezTo>
                    <a:pt x="32" y="347"/>
                    <a:pt x="0" y="250"/>
                    <a:pt x="69" y="204"/>
                  </a:cubicBezTo>
                  <a:cubicBezTo>
                    <a:pt x="69" y="203"/>
                    <a:pt x="87" y="168"/>
                    <a:pt x="99" y="180"/>
                  </a:cubicBezTo>
                  <a:cubicBezTo>
                    <a:pt x="103" y="184"/>
                    <a:pt x="95" y="192"/>
                    <a:pt x="93" y="198"/>
                  </a:cubicBezTo>
                  <a:close/>
                </a:path>
              </a:pathLst>
            </a:custGeom>
            <a:solidFill>
              <a:schemeClr val="bg2"/>
            </a:solidFill>
            <a:ln w="9525">
              <a:solidFill>
                <a:srgbClr val="080808"/>
              </a:solidFill>
              <a:round/>
              <a:headEnd/>
              <a:tailEnd/>
            </a:ln>
          </p:spPr>
          <p:txBody>
            <a:bodyPr/>
            <a:lstStyle/>
            <a:p>
              <a:endParaRPr lang="tr-TR"/>
            </a:p>
          </p:txBody>
        </p:sp>
        <p:sp>
          <p:nvSpPr>
            <p:cNvPr id="82962" name="Oval 5"/>
            <p:cNvSpPr>
              <a:spLocks noChangeArrowheads="1"/>
            </p:cNvSpPr>
            <p:nvPr/>
          </p:nvSpPr>
          <p:spPr bwMode="auto">
            <a:xfrm>
              <a:off x="1156" y="980"/>
              <a:ext cx="725" cy="680"/>
            </a:xfrm>
            <a:prstGeom prst="ellipse">
              <a:avLst/>
            </a:prstGeom>
            <a:solidFill>
              <a:srgbClr val="080808"/>
            </a:solidFill>
            <a:ln w="2857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fr-FR" altLang="tr-TR" sz="2000">
                <a:solidFill>
                  <a:srgbClr val="080808"/>
                </a:solidFill>
              </a:endParaRPr>
            </a:p>
          </p:txBody>
        </p:sp>
      </p:grpSp>
      <p:grpSp>
        <p:nvGrpSpPr>
          <p:cNvPr id="82950" name="Group 6"/>
          <p:cNvGrpSpPr>
            <a:grpSpLocks/>
          </p:cNvGrpSpPr>
          <p:nvPr/>
        </p:nvGrpSpPr>
        <p:grpSpPr bwMode="auto">
          <a:xfrm>
            <a:off x="6156325" y="692150"/>
            <a:ext cx="1871663" cy="1368425"/>
            <a:chOff x="3470" y="890"/>
            <a:chExt cx="1179" cy="862"/>
          </a:xfrm>
        </p:grpSpPr>
        <p:sp>
          <p:nvSpPr>
            <p:cNvPr id="82957" name="Freeform 7"/>
            <p:cNvSpPr>
              <a:spLocks/>
            </p:cNvSpPr>
            <p:nvPr/>
          </p:nvSpPr>
          <p:spPr bwMode="auto">
            <a:xfrm>
              <a:off x="3470" y="890"/>
              <a:ext cx="1170" cy="832"/>
            </a:xfrm>
            <a:custGeom>
              <a:avLst/>
              <a:gdLst>
                <a:gd name="T0" fmla="*/ 93 w 1170"/>
                <a:gd name="T1" fmla="*/ 198 h 832"/>
                <a:gd name="T2" fmla="*/ 99 w 1170"/>
                <a:gd name="T3" fmla="*/ 162 h 832"/>
                <a:gd name="T4" fmla="*/ 171 w 1170"/>
                <a:gd name="T5" fmla="*/ 126 h 832"/>
                <a:gd name="T6" fmla="*/ 201 w 1170"/>
                <a:gd name="T7" fmla="*/ 96 h 832"/>
                <a:gd name="T8" fmla="*/ 237 w 1170"/>
                <a:gd name="T9" fmla="*/ 84 h 832"/>
                <a:gd name="T10" fmla="*/ 387 w 1170"/>
                <a:gd name="T11" fmla="*/ 30 h 832"/>
                <a:gd name="T12" fmla="*/ 441 w 1170"/>
                <a:gd name="T13" fmla="*/ 6 h 832"/>
                <a:gd name="T14" fmla="*/ 459 w 1170"/>
                <a:gd name="T15" fmla="*/ 0 h 832"/>
                <a:gd name="T16" fmla="*/ 759 w 1170"/>
                <a:gd name="T17" fmla="*/ 6 h 832"/>
                <a:gd name="T18" fmla="*/ 813 w 1170"/>
                <a:gd name="T19" fmla="*/ 36 h 832"/>
                <a:gd name="T20" fmla="*/ 861 w 1170"/>
                <a:gd name="T21" fmla="*/ 42 h 832"/>
                <a:gd name="T22" fmla="*/ 975 w 1170"/>
                <a:gd name="T23" fmla="*/ 114 h 832"/>
                <a:gd name="T24" fmla="*/ 1017 w 1170"/>
                <a:gd name="T25" fmla="*/ 204 h 832"/>
                <a:gd name="T26" fmla="*/ 1041 w 1170"/>
                <a:gd name="T27" fmla="*/ 294 h 832"/>
                <a:gd name="T28" fmla="*/ 1065 w 1170"/>
                <a:gd name="T29" fmla="*/ 312 h 832"/>
                <a:gd name="T30" fmla="*/ 1083 w 1170"/>
                <a:gd name="T31" fmla="*/ 330 h 832"/>
                <a:gd name="T32" fmla="*/ 1131 w 1170"/>
                <a:gd name="T33" fmla="*/ 342 h 832"/>
                <a:gd name="T34" fmla="*/ 1131 w 1170"/>
                <a:gd name="T35" fmla="*/ 558 h 832"/>
                <a:gd name="T36" fmla="*/ 1113 w 1170"/>
                <a:gd name="T37" fmla="*/ 612 h 832"/>
                <a:gd name="T38" fmla="*/ 1041 w 1170"/>
                <a:gd name="T39" fmla="*/ 660 h 832"/>
                <a:gd name="T40" fmla="*/ 993 w 1170"/>
                <a:gd name="T41" fmla="*/ 738 h 832"/>
                <a:gd name="T42" fmla="*/ 807 w 1170"/>
                <a:gd name="T43" fmla="*/ 792 h 832"/>
                <a:gd name="T44" fmla="*/ 549 w 1170"/>
                <a:gd name="T45" fmla="*/ 828 h 832"/>
                <a:gd name="T46" fmla="*/ 447 w 1170"/>
                <a:gd name="T47" fmla="*/ 822 h 832"/>
                <a:gd name="T48" fmla="*/ 333 w 1170"/>
                <a:gd name="T49" fmla="*/ 780 h 832"/>
                <a:gd name="T50" fmla="*/ 261 w 1170"/>
                <a:gd name="T51" fmla="*/ 732 h 832"/>
                <a:gd name="T52" fmla="*/ 225 w 1170"/>
                <a:gd name="T53" fmla="*/ 714 h 832"/>
                <a:gd name="T54" fmla="*/ 129 w 1170"/>
                <a:gd name="T55" fmla="*/ 684 h 832"/>
                <a:gd name="T56" fmla="*/ 75 w 1170"/>
                <a:gd name="T57" fmla="*/ 612 h 832"/>
                <a:gd name="T58" fmla="*/ 63 w 1170"/>
                <a:gd name="T59" fmla="*/ 576 h 832"/>
                <a:gd name="T60" fmla="*/ 33 w 1170"/>
                <a:gd name="T61" fmla="*/ 540 h 832"/>
                <a:gd name="T62" fmla="*/ 3 w 1170"/>
                <a:gd name="T63" fmla="*/ 486 h 832"/>
                <a:gd name="T64" fmla="*/ 9 w 1170"/>
                <a:gd name="T65" fmla="*/ 438 h 832"/>
                <a:gd name="T66" fmla="*/ 21 w 1170"/>
                <a:gd name="T67" fmla="*/ 420 h 832"/>
                <a:gd name="T68" fmla="*/ 69 w 1170"/>
                <a:gd name="T69" fmla="*/ 204 h 832"/>
                <a:gd name="T70" fmla="*/ 99 w 1170"/>
                <a:gd name="T71" fmla="*/ 180 h 832"/>
                <a:gd name="T72" fmla="*/ 93 w 1170"/>
                <a:gd name="T73" fmla="*/ 198 h 83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70"/>
                <a:gd name="T112" fmla="*/ 0 h 832"/>
                <a:gd name="T113" fmla="*/ 1170 w 1170"/>
                <a:gd name="T114" fmla="*/ 832 h 83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70" h="832">
                  <a:moveTo>
                    <a:pt x="93" y="198"/>
                  </a:moveTo>
                  <a:cubicBezTo>
                    <a:pt x="95" y="186"/>
                    <a:pt x="94" y="173"/>
                    <a:pt x="99" y="162"/>
                  </a:cubicBezTo>
                  <a:cubicBezTo>
                    <a:pt x="108" y="143"/>
                    <a:pt x="152" y="139"/>
                    <a:pt x="171" y="126"/>
                  </a:cubicBezTo>
                  <a:cubicBezTo>
                    <a:pt x="182" y="110"/>
                    <a:pt x="182" y="104"/>
                    <a:pt x="201" y="96"/>
                  </a:cubicBezTo>
                  <a:cubicBezTo>
                    <a:pt x="213" y="91"/>
                    <a:pt x="237" y="84"/>
                    <a:pt x="237" y="84"/>
                  </a:cubicBezTo>
                  <a:cubicBezTo>
                    <a:pt x="278" y="23"/>
                    <a:pt x="300" y="35"/>
                    <a:pt x="387" y="30"/>
                  </a:cubicBezTo>
                  <a:cubicBezTo>
                    <a:pt x="416" y="11"/>
                    <a:pt x="398" y="20"/>
                    <a:pt x="441" y="6"/>
                  </a:cubicBezTo>
                  <a:cubicBezTo>
                    <a:pt x="447" y="4"/>
                    <a:pt x="459" y="0"/>
                    <a:pt x="459" y="0"/>
                  </a:cubicBezTo>
                  <a:cubicBezTo>
                    <a:pt x="559" y="2"/>
                    <a:pt x="659" y="0"/>
                    <a:pt x="759" y="6"/>
                  </a:cubicBezTo>
                  <a:cubicBezTo>
                    <a:pt x="774" y="7"/>
                    <a:pt x="798" y="32"/>
                    <a:pt x="813" y="36"/>
                  </a:cubicBezTo>
                  <a:cubicBezTo>
                    <a:pt x="829" y="40"/>
                    <a:pt x="845" y="40"/>
                    <a:pt x="861" y="42"/>
                  </a:cubicBezTo>
                  <a:cubicBezTo>
                    <a:pt x="878" y="129"/>
                    <a:pt x="889" y="108"/>
                    <a:pt x="975" y="114"/>
                  </a:cubicBezTo>
                  <a:cubicBezTo>
                    <a:pt x="986" y="147"/>
                    <a:pt x="1009" y="172"/>
                    <a:pt x="1017" y="204"/>
                  </a:cubicBezTo>
                  <a:cubicBezTo>
                    <a:pt x="1021" y="222"/>
                    <a:pt x="1030" y="278"/>
                    <a:pt x="1041" y="294"/>
                  </a:cubicBezTo>
                  <a:cubicBezTo>
                    <a:pt x="1047" y="302"/>
                    <a:pt x="1057" y="305"/>
                    <a:pt x="1065" y="312"/>
                  </a:cubicBezTo>
                  <a:cubicBezTo>
                    <a:pt x="1071" y="318"/>
                    <a:pt x="1075" y="326"/>
                    <a:pt x="1083" y="330"/>
                  </a:cubicBezTo>
                  <a:cubicBezTo>
                    <a:pt x="1098" y="337"/>
                    <a:pt x="1131" y="342"/>
                    <a:pt x="1131" y="342"/>
                  </a:cubicBezTo>
                  <a:cubicBezTo>
                    <a:pt x="1170" y="401"/>
                    <a:pt x="1157" y="500"/>
                    <a:pt x="1131" y="558"/>
                  </a:cubicBezTo>
                  <a:cubicBezTo>
                    <a:pt x="1123" y="575"/>
                    <a:pt x="1129" y="601"/>
                    <a:pt x="1113" y="612"/>
                  </a:cubicBezTo>
                  <a:cubicBezTo>
                    <a:pt x="1088" y="629"/>
                    <a:pt x="1066" y="644"/>
                    <a:pt x="1041" y="660"/>
                  </a:cubicBezTo>
                  <a:cubicBezTo>
                    <a:pt x="1027" y="681"/>
                    <a:pt x="1013" y="725"/>
                    <a:pt x="993" y="738"/>
                  </a:cubicBezTo>
                  <a:cubicBezTo>
                    <a:pt x="926" y="783"/>
                    <a:pt x="894" y="787"/>
                    <a:pt x="807" y="792"/>
                  </a:cubicBezTo>
                  <a:cubicBezTo>
                    <a:pt x="688" y="832"/>
                    <a:pt x="751" y="821"/>
                    <a:pt x="549" y="828"/>
                  </a:cubicBezTo>
                  <a:cubicBezTo>
                    <a:pt x="515" y="826"/>
                    <a:pt x="481" y="826"/>
                    <a:pt x="447" y="822"/>
                  </a:cubicBezTo>
                  <a:cubicBezTo>
                    <a:pt x="416" y="818"/>
                    <a:pt x="360" y="799"/>
                    <a:pt x="333" y="780"/>
                  </a:cubicBezTo>
                  <a:cubicBezTo>
                    <a:pt x="312" y="765"/>
                    <a:pt x="287" y="741"/>
                    <a:pt x="261" y="732"/>
                  </a:cubicBezTo>
                  <a:cubicBezTo>
                    <a:pt x="195" y="710"/>
                    <a:pt x="295" y="745"/>
                    <a:pt x="225" y="714"/>
                  </a:cubicBezTo>
                  <a:cubicBezTo>
                    <a:pt x="194" y="700"/>
                    <a:pt x="161" y="695"/>
                    <a:pt x="129" y="684"/>
                  </a:cubicBezTo>
                  <a:cubicBezTo>
                    <a:pt x="109" y="664"/>
                    <a:pt x="84" y="639"/>
                    <a:pt x="75" y="612"/>
                  </a:cubicBezTo>
                  <a:cubicBezTo>
                    <a:pt x="71" y="600"/>
                    <a:pt x="70" y="587"/>
                    <a:pt x="63" y="576"/>
                  </a:cubicBezTo>
                  <a:cubicBezTo>
                    <a:pt x="33" y="531"/>
                    <a:pt x="71" y="586"/>
                    <a:pt x="33" y="540"/>
                  </a:cubicBezTo>
                  <a:cubicBezTo>
                    <a:pt x="19" y="524"/>
                    <a:pt x="15" y="504"/>
                    <a:pt x="3" y="486"/>
                  </a:cubicBezTo>
                  <a:cubicBezTo>
                    <a:pt x="5" y="470"/>
                    <a:pt x="5" y="454"/>
                    <a:pt x="9" y="438"/>
                  </a:cubicBezTo>
                  <a:cubicBezTo>
                    <a:pt x="11" y="431"/>
                    <a:pt x="20" y="427"/>
                    <a:pt x="21" y="420"/>
                  </a:cubicBezTo>
                  <a:cubicBezTo>
                    <a:pt x="32" y="347"/>
                    <a:pt x="0" y="250"/>
                    <a:pt x="69" y="204"/>
                  </a:cubicBezTo>
                  <a:cubicBezTo>
                    <a:pt x="69" y="203"/>
                    <a:pt x="87" y="168"/>
                    <a:pt x="99" y="180"/>
                  </a:cubicBezTo>
                  <a:cubicBezTo>
                    <a:pt x="103" y="184"/>
                    <a:pt x="95" y="192"/>
                    <a:pt x="93" y="198"/>
                  </a:cubicBezTo>
                  <a:close/>
                </a:path>
              </a:pathLst>
            </a:custGeom>
            <a:solidFill>
              <a:schemeClr val="bg2"/>
            </a:solidFill>
            <a:ln w="9525">
              <a:solidFill>
                <a:srgbClr val="080808"/>
              </a:solidFill>
              <a:round/>
              <a:headEnd/>
              <a:tailEnd/>
            </a:ln>
          </p:spPr>
          <p:txBody>
            <a:bodyPr/>
            <a:lstStyle/>
            <a:p>
              <a:endParaRPr lang="tr-TR"/>
            </a:p>
          </p:txBody>
        </p:sp>
        <p:grpSp>
          <p:nvGrpSpPr>
            <p:cNvPr id="82958" name="Group 8"/>
            <p:cNvGrpSpPr>
              <a:grpSpLocks/>
            </p:cNvGrpSpPr>
            <p:nvPr/>
          </p:nvGrpSpPr>
          <p:grpSpPr bwMode="auto">
            <a:xfrm>
              <a:off x="3878" y="981"/>
              <a:ext cx="771" cy="771"/>
              <a:chOff x="3288" y="1661"/>
              <a:chExt cx="726" cy="726"/>
            </a:xfrm>
          </p:grpSpPr>
          <p:sp>
            <p:nvSpPr>
              <p:cNvPr id="82959" name="Oval 9"/>
              <p:cNvSpPr>
                <a:spLocks noChangeArrowheads="1"/>
              </p:cNvSpPr>
              <p:nvPr/>
            </p:nvSpPr>
            <p:spPr bwMode="auto">
              <a:xfrm>
                <a:off x="3288" y="1661"/>
                <a:ext cx="726" cy="726"/>
              </a:xfrm>
              <a:prstGeom prst="ellipse">
                <a:avLst/>
              </a:prstGeom>
              <a:solidFill>
                <a:schemeClr val="tx2"/>
              </a:solidFill>
              <a:ln w="9525">
                <a:solidFill>
                  <a:srgbClr val="080808"/>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fr-FR" altLang="tr-TR" sz="2000">
                  <a:solidFill>
                    <a:srgbClr val="080808"/>
                  </a:solidFill>
                </a:endParaRPr>
              </a:p>
            </p:txBody>
          </p:sp>
          <p:sp>
            <p:nvSpPr>
              <p:cNvPr id="82960" name="Oval 10"/>
              <p:cNvSpPr>
                <a:spLocks noChangeArrowheads="1"/>
              </p:cNvSpPr>
              <p:nvPr/>
            </p:nvSpPr>
            <p:spPr bwMode="auto">
              <a:xfrm>
                <a:off x="3424" y="1797"/>
                <a:ext cx="453" cy="453"/>
              </a:xfrm>
              <a:prstGeom prst="ellipse">
                <a:avLst/>
              </a:prstGeom>
              <a:solidFill>
                <a:srgbClr val="080808"/>
              </a:solidFill>
              <a:ln w="9525">
                <a:solidFill>
                  <a:srgbClr val="080808"/>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fr-FR" altLang="tr-TR" sz="2000">
                  <a:solidFill>
                    <a:srgbClr val="080808"/>
                  </a:solidFill>
                </a:endParaRPr>
              </a:p>
            </p:txBody>
          </p:sp>
        </p:grpSp>
      </p:grpSp>
      <p:pic>
        <p:nvPicPr>
          <p:cNvPr id="82951" name="Picture 11" descr="048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525" y="2816225"/>
            <a:ext cx="3022600" cy="226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2" name="Picture 12" descr="317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565400"/>
            <a:ext cx="2665413" cy="199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53" name="Line 13"/>
          <p:cNvSpPr>
            <a:spLocks noChangeShapeType="1"/>
          </p:cNvSpPr>
          <p:nvPr/>
        </p:nvSpPr>
        <p:spPr bwMode="auto">
          <a:xfrm flipH="1">
            <a:off x="6443663" y="1628775"/>
            <a:ext cx="503237" cy="19446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2954" name="Line 14"/>
          <p:cNvSpPr>
            <a:spLocks noChangeShapeType="1"/>
          </p:cNvSpPr>
          <p:nvPr/>
        </p:nvSpPr>
        <p:spPr bwMode="auto">
          <a:xfrm flipH="1">
            <a:off x="7164388" y="1557338"/>
            <a:ext cx="215900" cy="237648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2955" name="Line 15"/>
          <p:cNvSpPr>
            <a:spLocks noChangeShapeType="1"/>
          </p:cNvSpPr>
          <p:nvPr/>
        </p:nvSpPr>
        <p:spPr bwMode="auto">
          <a:xfrm flipH="1">
            <a:off x="2268538" y="2060575"/>
            <a:ext cx="215900" cy="15128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pic>
        <p:nvPicPr>
          <p:cNvPr id="82956" name="Picture 16" descr="dia249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313" y="4076700"/>
            <a:ext cx="2663825"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23"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B30E3BD-670E-499C-B9C2-90DD1C641AA0}" type="slidenum">
              <a:rPr lang="fr-FR" altLang="tr-TR" sz="1400">
                <a:solidFill>
                  <a:srgbClr val="A50021"/>
                </a:solidFill>
                <a:latin typeface="Arial Narrow" panose="020B0606020202030204" pitchFamily="34" charset="0"/>
              </a:rPr>
              <a:pPr/>
              <a:t>75</a:t>
            </a:fld>
            <a:endParaRPr lang="fr-FR" altLang="tr-TR" sz="1400">
              <a:solidFill>
                <a:srgbClr val="A50021"/>
              </a:solidFill>
              <a:latin typeface="Arial Narrow" panose="020B0606020202030204" pitchFamily="34" charset="0"/>
            </a:endParaRPr>
          </a:p>
        </p:txBody>
      </p:sp>
      <p:sp>
        <p:nvSpPr>
          <p:cNvPr id="83972" name="Rectangle 2"/>
          <p:cNvSpPr>
            <a:spLocks noGrp="1" noChangeArrowheads="1"/>
          </p:cNvSpPr>
          <p:nvPr>
            <p:ph type="title"/>
          </p:nvPr>
        </p:nvSpPr>
        <p:spPr/>
        <p:txBody>
          <a:bodyPr/>
          <a:lstStyle/>
          <a:p>
            <a:r>
              <a:rPr lang="fr-BE" altLang="tr-TR" smtClean="0"/>
              <a:t>Caracteristics of cysts (ultrasonography)</a:t>
            </a:r>
            <a:endParaRPr lang="fr-FR" altLang="tr-TR" smtClean="0"/>
          </a:p>
        </p:txBody>
      </p:sp>
      <p:grpSp>
        <p:nvGrpSpPr>
          <p:cNvPr id="83973" name="Group 3"/>
          <p:cNvGrpSpPr>
            <a:grpSpLocks/>
          </p:cNvGrpSpPr>
          <p:nvPr/>
        </p:nvGrpSpPr>
        <p:grpSpPr bwMode="auto">
          <a:xfrm>
            <a:off x="1476375" y="1557338"/>
            <a:ext cx="1857375" cy="1320800"/>
            <a:chOff x="748" y="890"/>
            <a:chExt cx="1170" cy="832"/>
          </a:xfrm>
        </p:grpSpPr>
        <p:sp>
          <p:nvSpPr>
            <p:cNvPr id="83990" name="Freeform 4"/>
            <p:cNvSpPr>
              <a:spLocks/>
            </p:cNvSpPr>
            <p:nvPr/>
          </p:nvSpPr>
          <p:spPr bwMode="auto">
            <a:xfrm>
              <a:off x="748" y="890"/>
              <a:ext cx="1170" cy="832"/>
            </a:xfrm>
            <a:custGeom>
              <a:avLst/>
              <a:gdLst>
                <a:gd name="T0" fmla="*/ 93 w 1170"/>
                <a:gd name="T1" fmla="*/ 198 h 832"/>
                <a:gd name="T2" fmla="*/ 99 w 1170"/>
                <a:gd name="T3" fmla="*/ 162 h 832"/>
                <a:gd name="T4" fmla="*/ 171 w 1170"/>
                <a:gd name="T5" fmla="*/ 126 h 832"/>
                <a:gd name="T6" fmla="*/ 201 w 1170"/>
                <a:gd name="T7" fmla="*/ 96 h 832"/>
                <a:gd name="T8" fmla="*/ 237 w 1170"/>
                <a:gd name="T9" fmla="*/ 84 h 832"/>
                <a:gd name="T10" fmla="*/ 387 w 1170"/>
                <a:gd name="T11" fmla="*/ 30 h 832"/>
                <a:gd name="T12" fmla="*/ 441 w 1170"/>
                <a:gd name="T13" fmla="*/ 6 h 832"/>
                <a:gd name="T14" fmla="*/ 459 w 1170"/>
                <a:gd name="T15" fmla="*/ 0 h 832"/>
                <a:gd name="T16" fmla="*/ 759 w 1170"/>
                <a:gd name="T17" fmla="*/ 6 h 832"/>
                <a:gd name="T18" fmla="*/ 813 w 1170"/>
                <a:gd name="T19" fmla="*/ 36 h 832"/>
                <a:gd name="T20" fmla="*/ 861 w 1170"/>
                <a:gd name="T21" fmla="*/ 42 h 832"/>
                <a:gd name="T22" fmla="*/ 975 w 1170"/>
                <a:gd name="T23" fmla="*/ 114 h 832"/>
                <a:gd name="T24" fmla="*/ 1017 w 1170"/>
                <a:gd name="T25" fmla="*/ 204 h 832"/>
                <a:gd name="T26" fmla="*/ 1041 w 1170"/>
                <a:gd name="T27" fmla="*/ 294 h 832"/>
                <a:gd name="T28" fmla="*/ 1065 w 1170"/>
                <a:gd name="T29" fmla="*/ 312 h 832"/>
                <a:gd name="T30" fmla="*/ 1083 w 1170"/>
                <a:gd name="T31" fmla="*/ 330 h 832"/>
                <a:gd name="T32" fmla="*/ 1131 w 1170"/>
                <a:gd name="T33" fmla="*/ 342 h 832"/>
                <a:gd name="T34" fmla="*/ 1131 w 1170"/>
                <a:gd name="T35" fmla="*/ 558 h 832"/>
                <a:gd name="T36" fmla="*/ 1113 w 1170"/>
                <a:gd name="T37" fmla="*/ 612 h 832"/>
                <a:gd name="T38" fmla="*/ 1041 w 1170"/>
                <a:gd name="T39" fmla="*/ 660 h 832"/>
                <a:gd name="T40" fmla="*/ 993 w 1170"/>
                <a:gd name="T41" fmla="*/ 738 h 832"/>
                <a:gd name="T42" fmla="*/ 807 w 1170"/>
                <a:gd name="T43" fmla="*/ 792 h 832"/>
                <a:gd name="T44" fmla="*/ 549 w 1170"/>
                <a:gd name="T45" fmla="*/ 828 h 832"/>
                <a:gd name="T46" fmla="*/ 447 w 1170"/>
                <a:gd name="T47" fmla="*/ 822 h 832"/>
                <a:gd name="T48" fmla="*/ 333 w 1170"/>
                <a:gd name="T49" fmla="*/ 780 h 832"/>
                <a:gd name="T50" fmla="*/ 261 w 1170"/>
                <a:gd name="T51" fmla="*/ 732 h 832"/>
                <a:gd name="T52" fmla="*/ 225 w 1170"/>
                <a:gd name="T53" fmla="*/ 714 h 832"/>
                <a:gd name="T54" fmla="*/ 129 w 1170"/>
                <a:gd name="T55" fmla="*/ 684 h 832"/>
                <a:gd name="T56" fmla="*/ 75 w 1170"/>
                <a:gd name="T57" fmla="*/ 612 h 832"/>
                <a:gd name="T58" fmla="*/ 63 w 1170"/>
                <a:gd name="T59" fmla="*/ 576 h 832"/>
                <a:gd name="T60" fmla="*/ 33 w 1170"/>
                <a:gd name="T61" fmla="*/ 540 h 832"/>
                <a:gd name="T62" fmla="*/ 3 w 1170"/>
                <a:gd name="T63" fmla="*/ 486 h 832"/>
                <a:gd name="T64" fmla="*/ 9 w 1170"/>
                <a:gd name="T65" fmla="*/ 438 h 832"/>
                <a:gd name="T66" fmla="*/ 21 w 1170"/>
                <a:gd name="T67" fmla="*/ 420 h 832"/>
                <a:gd name="T68" fmla="*/ 69 w 1170"/>
                <a:gd name="T69" fmla="*/ 204 h 832"/>
                <a:gd name="T70" fmla="*/ 99 w 1170"/>
                <a:gd name="T71" fmla="*/ 180 h 832"/>
                <a:gd name="T72" fmla="*/ 93 w 1170"/>
                <a:gd name="T73" fmla="*/ 198 h 83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70"/>
                <a:gd name="T112" fmla="*/ 0 h 832"/>
                <a:gd name="T113" fmla="*/ 1170 w 1170"/>
                <a:gd name="T114" fmla="*/ 832 h 83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70" h="832">
                  <a:moveTo>
                    <a:pt x="93" y="198"/>
                  </a:moveTo>
                  <a:cubicBezTo>
                    <a:pt x="95" y="186"/>
                    <a:pt x="94" y="173"/>
                    <a:pt x="99" y="162"/>
                  </a:cubicBezTo>
                  <a:cubicBezTo>
                    <a:pt x="108" y="143"/>
                    <a:pt x="152" y="139"/>
                    <a:pt x="171" y="126"/>
                  </a:cubicBezTo>
                  <a:cubicBezTo>
                    <a:pt x="182" y="110"/>
                    <a:pt x="182" y="104"/>
                    <a:pt x="201" y="96"/>
                  </a:cubicBezTo>
                  <a:cubicBezTo>
                    <a:pt x="213" y="91"/>
                    <a:pt x="237" y="84"/>
                    <a:pt x="237" y="84"/>
                  </a:cubicBezTo>
                  <a:cubicBezTo>
                    <a:pt x="278" y="23"/>
                    <a:pt x="300" y="35"/>
                    <a:pt x="387" y="30"/>
                  </a:cubicBezTo>
                  <a:cubicBezTo>
                    <a:pt x="416" y="11"/>
                    <a:pt x="398" y="20"/>
                    <a:pt x="441" y="6"/>
                  </a:cubicBezTo>
                  <a:cubicBezTo>
                    <a:pt x="447" y="4"/>
                    <a:pt x="459" y="0"/>
                    <a:pt x="459" y="0"/>
                  </a:cubicBezTo>
                  <a:cubicBezTo>
                    <a:pt x="559" y="2"/>
                    <a:pt x="659" y="0"/>
                    <a:pt x="759" y="6"/>
                  </a:cubicBezTo>
                  <a:cubicBezTo>
                    <a:pt x="774" y="7"/>
                    <a:pt x="798" y="32"/>
                    <a:pt x="813" y="36"/>
                  </a:cubicBezTo>
                  <a:cubicBezTo>
                    <a:pt x="829" y="40"/>
                    <a:pt x="845" y="40"/>
                    <a:pt x="861" y="42"/>
                  </a:cubicBezTo>
                  <a:cubicBezTo>
                    <a:pt x="878" y="129"/>
                    <a:pt x="889" y="108"/>
                    <a:pt x="975" y="114"/>
                  </a:cubicBezTo>
                  <a:cubicBezTo>
                    <a:pt x="986" y="147"/>
                    <a:pt x="1009" y="172"/>
                    <a:pt x="1017" y="204"/>
                  </a:cubicBezTo>
                  <a:cubicBezTo>
                    <a:pt x="1021" y="222"/>
                    <a:pt x="1030" y="278"/>
                    <a:pt x="1041" y="294"/>
                  </a:cubicBezTo>
                  <a:cubicBezTo>
                    <a:pt x="1047" y="302"/>
                    <a:pt x="1057" y="305"/>
                    <a:pt x="1065" y="312"/>
                  </a:cubicBezTo>
                  <a:cubicBezTo>
                    <a:pt x="1071" y="318"/>
                    <a:pt x="1075" y="326"/>
                    <a:pt x="1083" y="330"/>
                  </a:cubicBezTo>
                  <a:cubicBezTo>
                    <a:pt x="1098" y="337"/>
                    <a:pt x="1131" y="342"/>
                    <a:pt x="1131" y="342"/>
                  </a:cubicBezTo>
                  <a:cubicBezTo>
                    <a:pt x="1170" y="401"/>
                    <a:pt x="1157" y="500"/>
                    <a:pt x="1131" y="558"/>
                  </a:cubicBezTo>
                  <a:cubicBezTo>
                    <a:pt x="1123" y="575"/>
                    <a:pt x="1129" y="601"/>
                    <a:pt x="1113" y="612"/>
                  </a:cubicBezTo>
                  <a:cubicBezTo>
                    <a:pt x="1088" y="629"/>
                    <a:pt x="1066" y="644"/>
                    <a:pt x="1041" y="660"/>
                  </a:cubicBezTo>
                  <a:cubicBezTo>
                    <a:pt x="1027" y="681"/>
                    <a:pt x="1013" y="725"/>
                    <a:pt x="993" y="738"/>
                  </a:cubicBezTo>
                  <a:cubicBezTo>
                    <a:pt x="926" y="783"/>
                    <a:pt x="894" y="787"/>
                    <a:pt x="807" y="792"/>
                  </a:cubicBezTo>
                  <a:cubicBezTo>
                    <a:pt x="688" y="832"/>
                    <a:pt x="751" y="821"/>
                    <a:pt x="549" y="828"/>
                  </a:cubicBezTo>
                  <a:cubicBezTo>
                    <a:pt x="515" y="826"/>
                    <a:pt x="481" y="826"/>
                    <a:pt x="447" y="822"/>
                  </a:cubicBezTo>
                  <a:cubicBezTo>
                    <a:pt x="416" y="818"/>
                    <a:pt x="360" y="799"/>
                    <a:pt x="333" y="780"/>
                  </a:cubicBezTo>
                  <a:cubicBezTo>
                    <a:pt x="312" y="765"/>
                    <a:pt x="287" y="741"/>
                    <a:pt x="261" y="732"/>
                  </a:cubicBezTo>
                  <a:cubicBezTo>
                    <a:pt x="195" y="710"/>
                    <a:pt x="295" y="745"/>
                    <a:pt x="225" y="714"/>
                  </a:cubicBezTo>
                  <a:cubicBezTo>
                    <a:pt x="194" y="700"/>
                    <a:pt x="161" y="695"/>
                    <a:pt x="129" y="684"/>
                  </a:cubicBezTo>
                  <a:cubicBezTo>
                    <a:pt x="109" y="664"/>
                    <a:pt x="84" y="639"/>
                    <a:pt x="75" y="612"/>
                  </a:cubicBezTo>
                  <a:cubicBezTo>
                    <a:pt x="71" y="600"/>
                    <a:pt x="70" y="587"/>
                    <a:pt x="63" y="576"/>
                  </a:cubicBezTo>
                  <a:cubicBezTo>
                    <a:pt x="33" y="531"/>
                    <a:pt x="71" y="586"/>
                    <a:pt x="33" y="540"/>
                  </a:cubicBezTo>
                  <a:cubicBezTo>
                    <a:pt x="19" y="524"/>
                    <a:pt x="15" y="504"/>
                    <a:pt x="3" y="486"/>
                  </a:cubicBezTo>
                  <a:cubicBezTo>
                    <a:pt x="5" y="470"/>
                    <a:pt x="5" y="454"/>
                    <a:pt x="9" y="438"/>
                  </a:cubicBezTo>
                  <a:cubicBezTo>
                    <a:pt x="11" y="431"/>
                    <a:pt x="20" y="427"/>
                    <a:pt x="21" y="420"/>
                  </a:cubicBezTo>
                  <a:cubicBezTo>
                    <a:pt x="32" y="347"/>
                    <a:pt x="0" y="250"/>
                    <a:pt x="69" y="204"/>
                  </a:cubicBezTo>
                  <a:cubicBezTo>
                    <a:pt x="69" y="203"/>
                    <a:pt x="87" y="168"/>
                    <a:pt x="99" y="180"/>
                  </a:cubicBezTo>
                  <a:cubicBezTo>
                    <a:pt x="103" y="184"/>
                    <a:pt x="95" y="192"/>
                    <a:pt x="93" y="198"/>
                  </a:cubicBezTo>
                  <a:close/>
                </a:path>
              </a:pathLst>
            </a:custGeom>
            <a:solidFill>
              <a:schemeClr val="bg2"/>
            </a:solidFill>
            <a:ln w="9525">
              <a:solidFill>
                <a:srgbClr val="080808"/>
              </a:solidFill>
              <a:round/>
              <a:headEnd/>
              <a:tailEnd/>
            </a:ln>
          </p:spPr>
          <p:txBody>
            <a:bodyPr/>
            <a:lstStyle/>
            <a:p>
              <a:endParaRPr lang="tr-TR"/>
            </a:p>
          </p:txBody>
        </p:sp>
        <p:sp>
          <p:nvSpPr>
            <p:cNvPr id="83991" name="Oval 5"/>
            <p:cNvSpPr>
              <a:spLocks noChangeArrowheads="1"/>
            </p:cNvSpPr>
            <p:nvPr/>
          </p:nvSpPr>
          <p:spPr bwMode="auto">
            <a:xfrm>
              <a:off x="1156" y="980"/>
              <a:ext cx="725" cy="680"/>
            </a:xfrm>
            <a:prstGeom prst="ellipse">
              <a:avLst/>
            </a:prstGeom>
            <a:solidFill>
              <a:srgbClr val="080808"/>
            </a:solidFill>
            <a:ln w="2857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fr-FR" altLang="tr-TR" sz="2000">
                <a:solidFill>
                  <a:srgbClr val="080808"/>
                </a:solidFill>
              </a:endParaRPr>
            </a:p>
          </p:txBody>
        </p:sp>
      </p:grpSp>
      <p:grpSp>
        <p:nvGrpSpPr>
          <p:cNvPr id="83974" name="Group 6"/>
          <p:cNvGrpSpPr>
            <a:grpSpLocks/>
          </p:cNvGrpSpPr>
          <p:nvPr/>
        </p:nvGrpSpPr>
        <p:grpSpPr bwMode="auto">
          <a:xfrm>
            <a:off x="5508625" y="1412875"/>
            <a:ext cx="1871663" cy="1368425"/>
            <a:chOff x="3470" y="890"/>
            <a:chExt cx="1179" cy="862"/>
          </a:xfrm>
        </p:grpSpPr>
        <p:sp>
          <p:nvSpPr>
            <p:cNvPr id="83986" name="Freeform 7"/>
            <p:cNvSpPr>
              <a:spLocks/>
            </p:cNvSpPr>
            <p:nvPr/>
          </p:nvSpPr>
          <p:spPr bwMode="auto">
            <a:xfrm>
              <a:off x="3470" y="890"/>
              <a:ext cx="1170" cy="832"/>
            </a:xfrm>
            <a:custGeom>
              <a:avLst/>
              <a:gdLst>
                <a:gd name="T0" fmla="*/ 93 w 1170"/>
                <a:gd name="T1" fmla="*/ 198 h 832"/>
                <a:gd name="T2" fmla="*/ 99 w 1170"/>
                <a:gd name="T3" fmla="*/ 162 h 832"/>
                <a:gd name="T4" fmla="*/ 171 w 1170"/>
                <a:gd name="T5" fmla="*/ 126 h 832"/>
                <a:gd name="T6" fmla="*/ 201 w 1170"/>
                <a:gd name="T7" fmla="*/ 96 h 832"/>
                <a:gd name="T8" fmla="*/ 237 w 1170"/>
                <a:gd name="T9" fmla="*/ 84 h 832"/>
                <a:gd name="T10" fmla="*/ 387 w 1170"/>
                <a:gd name="T11" fmla="*/ 30 h 832"/>
                <a:gd name="T12" fmla="*/ 441 w 1170"/>
                <a:gd name="T13" fmla="*/ 6 h 832"/>
                <a:gd name="T14" fmla="*/ 459 w 1170"/>
                <a:gd name="T15" fmla="*/ 0 h 832"/>
                <a:gd name="T16" fmla="*/ 759 w 1170"/>
                <a:gd name="T17" fmla="*/ 6 h 832"/>
                <a:gd name="T18" fmla="*/ 813 w 1170"/>
                <a:gd name="T19" fmla="*/ 36 h 832"/>
                <a:gd name="T20" fmla="*/ 861 w 1170"/>
                <a:gd name="T21" fmla="*/ 42 h 832"/>
                <a:gd name="T22" fmla="*/ 975 w 1170"/>
                <a:gd name="T23" fmla="*/ 114 h 832"/>
                <a:gd name="T24" fmla="*/ 1017 w 1170"/>
                <a:gd name="T25" fmla="*/ 204 h 832"/>
                <a:gd name="T26" fmla="*/ 1041 w 1170"/>
                <a:gd name="T27" fmla="*/ 294 h 832"/>
                <a:gd name="T28" fmla="*/ 1065 w 1170"/>
                <a:gd name="T29" fmla="*/ 312 h 832"/>
                <a:gd name="T30" fmla="*/ 1083 w 1170"/>
                <a:gd name="T31" fmla="*/ 330 h 832"/>
                <a:gd name="T32" fmla="*/ 1131 w 1170"/>
                <a:gd name="T33" fmla="*/ 342 h 832"/>
                <a:gd name="T34" fmla="*/ 1131 w 1170"/>
                <a:gd name="T35" fmla="*/ 558 h 832"/>
                <a:gd name="T36" fmla="*/ 1113 w 1170"/>
                <a:gd name="T37" fmla="*/ 612 h 832"/>
                <a:gd name="T38" fmla="*/ 1041 w 1170"/>
                <a:gd name="T39" fmla="*/ 660 h 832"/>
                <a:gd name="T40" fmla="*/ 993 w 1170"/>
                <a:gd name="T41" fmla="*/ 738 h 832"/>
                <a:gd name="T42" fmla="*/ 807 w 1170"/>
                <a:gd name="T43" fmla="*/ 792 h 832"/>
                <a:gd name="T44" fmla="*/ 549 w 1170"/>
                <a:gd name="T45" fmla="*/ 828 h 832"/>
                <a:gd name="T46" fmla="*/ 447 w 1170"/>
                <a:gd name="T47" fmla="*/ 822 h 832"/>
                <a:gd name="T48" fmla="*/ 333 w 1170"/>
                <a:gd name="T49" fmla="*/ 780 h 832"/>
                <a:gd name="T50" fmla="*/ 261 w 1170"/>
                <a:gd name="T51" fmla="*/ 732 h 832"/>
                <a:gd name="T52" fmla="*/ 225 w 1170"/>
                <a:gd name="T53" fmla="*/ 714 h 832"/>
                <a:gd name="T54" fmla="*/ 129 w 1170"/>
                <a:gd name="T55" fmla="*/ 684 h 832"/>
                <a:gd name="T56" fmla="*/ 75 w 1170"/>
                <a:gd name="T57" fmla="*/ 612 h 832"/>
                <a:gd name="T58" fmla="*/ 63 w 1170"/>
                <a:gd name="T59" fmla="*/ 576 h 832"/>
                <a:gd name="T60" fmla="*/ 33 w 1170"/>
                <a:gd name="T61" fmla="*/ 540 h 832"/>
                <a:gd name="T62" fmla="*/ 3 w 1170"/>
                <a:gd name="T63" fmla="*/ 486 h 832"/>
                <a:gd name="T64" fmla="*/ 9 w 1170"/>
                <a:gd name="T65" fmla="*/ 438 h 832"/>
                <a:gd name="T66" fmla="*/ 21 w 1170"/>
                <a:gd name="T67" fmla="*/ 420 h 832"/>
                <a:gd name="T68" fmla="*/ 69 w 1170"/>
                <a:gd name="T69" fmla="*/ 204 h 832"/>
                <a:gd name="T70" fmla="*/ 99 w 1170"/>
                <a:gd name="T71" fmla="*/ 180 h 832"/>
                <a:gd name="T72" fmla="*/ 93 w 1170"/>
                <a:gd name="T73" fmla="*/ 198 h 83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70"/>
                <a:gd name="T112" fmla="*/ 0 h 832"/>
                <a:gd name="T113" fmla="*/ 1170 w 1170"/>
                <a:gd name="T114" fmla="*/ 832 h 83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70" h="832">
                  <a:moveTo>
                    <a:pt x="93" y="198"/>
                  </a:moveTo>
                  <a:cubicBezTo>
                    <a:pt x="95" y="186"/>
                    <a:pt x="94" y="173"/>
                    <a:pt x="99" y="162"/>
                  </a:cubicBezTo>
                  <a:cubicBezTo>
                    <a:pt x="108" y="143"/>
                    <a:pt x="152" y="139"/>
                    <a:pt x="171" y="126"/>
                  </a:cubicBezTo>
                  <a:cubicBezTo>
                    <a:pt x="182" y="110"/>
                    <a:pt x="182" y="104"/>
                    <a:pt x="201" y="96"/>
                  </a:cubicBezTo>
                  <a:cubicBezTo>
                    <a:pt x="213" y="91"/>
                    <a:pt x="237" y="84"/>
                    <a:pt x="237" y="84"/>
                  </a:cubicBezTo>
                  <a:cubicBezTo>
                    <a:pt x="278" y="23"/>
                    <a:pt x="300" y="35"/>
                    <a:pt x="387" y="30"/>
                  </a:cubicBezTo>
                  <a:cubicBezTo>
                    <a:pt x="416" y="11"/>
                    <a:pt x="398" y="20"/>
                    <a:pt x="441" y="6"/>
                  </a:cubicBezTo>
                  <a:cubicBezTo>
                    <a:pt x="447" y="4"/>
                    <a:pt x="459" y="0"/>
                    <a:pt x="459" y="0"/>
                  </a:cubicBezTo>
                  <a:cubicBezTo>
                    <a:pt x="559" y="2"/>
                    <a:pt x="659" y="0"/>
                    <a:pt x="759" y="6"/>
                  </a:cubicBezTo>
                  <a:cubicBezTo>
                    <a:pt x="774" y="7"/>
                    <a:pt x="798" y="32"/>
                    <a:pt x="813" y="36"/>
                  </a:cubicBezTo>
                  <a:cubicBezTo>
                    <a:pt x="829" y="40"/>
                    <a:pt x="845" y="40"/>
                    <a:pt x="861" y="42"/>
                  </a:cubicBezTo>
                  <a:cubicBezTo>
                    <a:pt x="878" y="129"/>
                    <a:pt x="889" y="108"/>
                    <a:pt x="975" y="114"/>
                  </a:cubicBezTo>
                  <a:cubicBezTo>
                    <a:pt x="986" y="147"/>
                    <a:pt x="1009" y="172"/>
                    <a:pt x="1017" y="204"/>
                  </a:cubicBezTo>
                  <a:cubicBezTo>
                    <a:pt x="1021" y="222"/>
                    <a:pt x="1030" y="278"/>
                    <a:pt x="1041" y="294"/>
                  </a:cubicBezTo>
                  <a:cubicBezTo>
                    <a:pt x="1047" y="302"/>
                    <a:pt x="1057" y="305"/>
                    <a:pt x="1065" y="312"/>
                  </a:cubicBezTo>
                  <a:cubicBezTo>
                    <a:pt x="1071" y="318"/>
                    <a:pt x="1075" y="326"/>
                    <a:pt x="1083" y="330"/>
                  </a:cubicBezTo>
                  <a:cubicBezTo>
                    <a:pt x="1098" y="337"/>
                    <a:pt x="1131" y="342"/>
                    <a:pt x="1131" y="342"/>
                  </a:cubicBezTo>
                  <a:cubicBezTo>
                    <a:pt x="1170" y="401"/>
                    <a:pt x="1157" y="500"/>
                    <a:pt x="1131" y="558"/>
                  </a:cubicBezTo>
                  <a:cubicBezTo>
                    <a:pt x="1123" y="575"/>
                    <a:pt x="1129" y="601"/>
                    <a:pt x="1113" y="612"/>
                  </a:cubicBezTo>
                  <a:cubicBezTo>
                    <a:pt x="1088" y="629"/>
                    <a:pt x="1066" y="644"/>
                    <a:pt x="1041" y="660"/>
                  </a:cubicBezTo>
                  <a:cubicBezTo>
                    <a:pt x="1027" y="681"/>
                    <a:pt x="1013" y="725"/>
                    <a:pt x="993" y="738"/>
                  </a:cubicBezTo>
                  <a:cubicBezTo>
                    <a:pt x="926" y="783"/>
                    <a:pt x="894" y="787"/>
                    <a:pt x="807" y="792"/>
                  </a:cubicBezTo>
                  <a:cubicBezTo>
                    <a:pt x="688" y="832"/>
                    <a:pt x="751" y="821"/>
                    <a:pt x="549" y="828"/>
                  </a:cubicBezTo>
                  <a:cubicBezTo>
                    <a:pt x="515" y="826"/>
                    <a:pt x="481" y="826"/>
                    <a:pt x="447" y="822"/>
                  </a:cubicBezTo>
                  <a:cubicBezTo>
                    <a:pt x="416" y="818"/>
                    <a:pt x="360" y="799"/>
                    <a:pt x="333" y="780"/>
                  </a:cubicBezTo>
                  <a:cubicBezTo>
                    <a:pt x="312" y="765"/>
                    <a:pt x="287" y="741"/>
                    <a:pt x="261" y="732"/>
                  </a:cubicBezTo>
                  <a:cubicBezTo>
                    <a:pt x="195" y="710"/>
                    <a:pt x="295" y="745"/>
                    <a:pt x="225" y="714"/>
                  </a:cubicBezTo>
                  <a:cubicBezTo>
                    <a:pt x="194" y="700"/>
                    <a:pt x="161" y="695"/>
                    <a:pt x="129" y="684"/>
                  </a:cubicBezTo>
                  <a:cubicBezTo>
                    <a:pt x="109" y="664"/>
                    <a:pt x="84" y="639"/>
                    <a:pt x="75" y="612"/>
                  </a:cubicBezTo>
                  <a:cubicBezTo>
                    <a:pt x="71" y="600"/>
                    <a:pt x="70" y="587"/>
                    <a:pt x="63" y="576"/>
                  </a:cubicBezTo>
                  <a:cubicBezTo>
                    <a:pt x="33" y="531"/>
                    <a:pt x="71" y="586"/>
                    <a:pt x="33" y="540"/>
                  </a:cubicBezTo>
                  <a:cubicBezTo>
                    <a:pt x="19" y="524"/>
                    <a:pt x="15" y="504"/>
                    <a:pt x="3" y="486"/>
                  </a:cubicBezTo>
                  <a:cubicBezTo>
                    <a:pt x="5" y="470"/>
                    <a:pt x="5" y="454"/>
                    <a:pt x="9" y="438"/>
                  </a:cubicBezTo>
                  <a:cubicBezTo>
                    <a:pt x="11" y="431"/>
                    <a:pt x="20" y="427"/>
                    <a:pt x="21" y="420"/>
                  </a:cubicBezTo>
                  <a:cubicBezTo>
                    <a:pt x="32" y="347"/>
                    <a:pt x="0" y="250"/>
                    <a:pt x="69" y="204"/>
                  </a:cubicBezTo>
                  <a:cubicBezTo>
                    <a:pt x="69" y="203"/>
                    <a:pt x="87" y="168"/>
                    <a:pt x="99" y="180"/>
                  </a:cubicBezTo>
                  <a:cubicBezTo>
                    <a:pt x="103" y="184"/>
                    <a:pt x="95" y="192"/>
                    <a:pt x="93" y="198"/>
                  </a:cubicBezTo>
                  <a:close/>
                </a:path>
              </a:pathLst>
            </a:custGeom>
            <a:solidFill>
              <a:schemeClr val="bg2"/>
            </a:solidFill>
            <a:ln w="9525">
              <a:solidFill>
                <a:srgbClr val="080808"/>
              </a:solidFill>
              <a:round/>
              <a:headEnd/>
              <a:tailEnd/>
            </a:ln>
          </p:spPr>
          <p:txBody>
            <a:bodyPr/>
            <a:lstStyle/>
            <a:p>
              <a:endParaRPr lang="tr-TR"/>
            </a:p>
          </p:txBody>
        </p:sp>
        <p:grpSp>
          <p:nvGrpSpPr>
            <p:cNvPr id="83987" name="Group 8"/>
            <p:cNvGrpSpPr>
              <a:grpSpLocks/>
            </p:cNvGrpSpPr>
            <p:nvPr/>
          </p:nvGrpSpPr>
          <p:grpSpPr bwMode="auto">
            <a:xfrm>
              <a:off x="3878" y="981"/>
              <a:ext cx="771" cy="771"/>
              <a:chOff x="3288" y="1661"/>
              <a:chExt cx="726" cy="726"/>
            </a:xfrm>
          </p:grpSpPr>
          <p:sp>
            <p:nvSpPr>
              <p:cNvPr id="83988" name="Oval 9"/>
              <p:cNvSpPr>
                <a:spLocks noChangeArrowheads="1"/>
              </p:cNvSpPr>
              <p:nvPr/>
            </p:nvSpPr>
            <p:spPr bwMode="auto">
              <a:xfrm>
                <a:off x="3288" y="1661"/>
                <a:ext cx="726" cy="726"/>
              </a:xfrm>
              <a:prstGeom prst="ellipse">
                <a:avLst/>
              </a:prstGeom>
              <a:solidFill>
                <a:schemeClr val="tx2"/>
              </a:solidFill>
              <a:ln w="9525">
                <a:solidFill>
                  <a:srgbClr val="080808"/>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fr-FR" altLang="tr-TR" sz="2000">
                  <a:solidFill>
                    <a:srgbClr val="080808"/>
                  </a:solidFill>
                </a:endParaRPr>
              </a:p>
            </p:txBody>
          </p:sp>
          <p:sp>
            <p:nvSpPr>
              <p:cNvPr id="83989" name="Oval 10"/>
              <p:cNvSpPr>
                <a:spLocks noChangeArrowheads="1"/>
              </p:cNvSpPr>
              <p:nvPr/>
            </p:nvSpPr>
            <p:spPr bwMode="auto">
              <a:xfrm>
                <a:off x="3424" y="1797"/>
                <a:ext cx="453" cy="453"/>
              </a:xfrm>
              <a:prstGeom prst="ellipse">
                <a:avLst/>
              </a:prstGeom>
              <a:solidFill>
                <a:srgbClr val="080808"/>
              </a:solidFill>
              <a:ln w="9525">
                <a:solidFill>
                  <a:srgbClr val="080808"/>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fr-FR" altLang="tr-TR" sz="2000">
                  <a:solidFill>
                    <a:srgbClr val="080808"/>
                  </a:solidFill>
                </a:endParaRPr>
              </a:p>
            </p:txBody>
          </p:sp>
        </p:grpSp>
      </p:grpSp>
      <p:grpSp>
        <p:nvGrpSpPr>
          <p:cNvPr id="5" name="Group 11"/>
          <p:cNvGrpSpPr>
            <a:grpSpLocks/>
          </p:cNvGrpSpPr>
          <p:nvPr/>
        </p:nvGrpSpPr>
        <p:grpSpPr bwMode="auto">
          <a:xfrm>
            <a:off x="4787900" y="3141663"/>
            <a:ext cx="3455988" cy="2838450"/>
            <a:chOff x="1610" y="1265"/>
            <a:chExt cx="2177" cy="1788"/>
          </a:xfrm>
        </p:grpSpPr>
        <p:grpSp>
          <p:nvGrpSpPr>
            <p:cNvPr id="83981" name="Group 12"/>
            <p:cNvGrpSpPr>
              <a:grpSpLocks/>
            </p:cNvGrpSpPr>
            <p:nvPr/>
          </p:nvGrpSpPr>
          <p:grpSpPr bwMode="auto">
            <a:xfrm>
              <a:off x="1610" y="1265"/>
              <a:ext cx="2177" cy="1788"/>
              <a:chOff x="1610" y="1265"/>
              <a:chExt cx="2177" cy="1788"/>
            </a:xfrm>
          </p:grpSpPr>
          <p:pic>
            <p:nvPicPr>
              <p:cNvPr id="83983" name="Picture 13" descr="Mixed cyst-bar"/>
              <p:cNvPicPr>
                <a:picLocks noChangeAspect="1" noChangeArrowheads="1"/>
              </p:cNvPicPr>
              <p:nvPr/>
            </p:nvPicPr>
            <p:blipFill>
              <a:blip r:embed="rId2">
                <a:lum bright="20000"/>
                <a:extLst>
                  <a:ext uri="{28A0092B-C50C-407E-A947-70E740481C1C}">
                    <a14:useLocalDpi xmlns:a14="http://schemas.microsoft.com/office/drawing/2010/main" val="0"/>
                  </a:ext>
                </a:extLst>
              </a:blip>
              <a:srcRect/>
              <a:stretch>
                <a:fillRect/>
              </a:stretch>
            </p:blipFill>
            <p:spPr bwMode="auto">
              <a:xfrm>
                <a:off x="1610" y="1265"/>
                <a:ext cx="2177" cy="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84" name="Freeform 14"/>
              <p:cNvSpPr>
                <a:spLocks/>
              </p:cNvSpPr>
              <p:nvPr/>
            </p:nvSpPr>
            <p:spPr bwMode="auto">
              <a:xfrm>
                <a:off x="1905" y="1378"/>
                <a:ext cx="1665" cy="1304"/>
              </a:xfrm>
              <a:custGeom>
                <a:avLst/>
                <a:gdLst>
                  <a:gd name="T0" fmla="*/ 1311 w 1665"/>
                  <a:gd name="T1" fmla="*/ 38 h 1304"/>
                  <a:gd name="T2" fmla="*/ 981 w 1665"/>
                  <a:gd name="T3" fmla="*/ 26 h 1304"/>
                  <a:gd name="T4" fmla="*/ 495 w 1665"/>
                  <a:gd name="T5" fmla="*/ 38 h 1304"/>
                  <a:gd name="T6" fmla="*/ 459 w 1665"/>
                  <a:gd name="T7" fmla="*/ 50 h 1304"/>
                  <a:gd name="T8" fmla="*/ 405 w 1665"/>
                  <a:gd name="T9" fmla="*/ 86 h 1304"/>
                  <a:gd name="T10" fmla="*/ 309 w 1665"/>
                  <a:gd name="T11" fmla="*/ 122 h 1304"/>
                  <a:gd name="T12" fmla="*/ 261 w 1665"/>
                  <a:gd name="T13" fmla="*/ 170 h 1304"/>
                  <a:gd name="T14" fmla="*/ 219 w 1665"/>
                  <a:gd name="T15" fmla="*/ 218 h 1304"/>
                  <a:gd name="T16" fmla="*/ 159 w 1665"/>
                  <a:gd name="T17" fmla="*/ 278 h 1304"/>
                  <a:gd name="T18" fmla="*/ 147 w 1665"/>
                  <a:gd name="T19" fmla="*/ 296 h 1304"/>
                  <a:gd name="T20" fmla="*/ 129 w 1665"/>
                  <a:gd name="T21" fmla="*/ 308 h 1304"/>
                  <a:gd name="T22" fmla="*/ 123 w 1665"/>
                  <a:gd name="T23" fmla="*/ 368 h 1304"/>
                  <a:gd name="T24" fmla="*/ 93 w 1665"/>
                  <a:gd name="T25" fmla="*/ 458 h 1304"/>
                  <a:gd name="T26" fmla="*/ 57 w 1665"/>
                  <a:gd name="T27" fmla="*/ 482 h 1304"/>
                  <a:gd name="T28" fmla="*/ 21 w 1665"/>
                  <a:gd name="T29" fmla="*/ 512 h 1304"/>
                  <a:gd name="T30" fmla="*/ 93 w 1665"/>
                  <a:gd name="T31" fmla="*/ 686 h 1304"/>
                  <a:gd name="T32" fmla="*/ 189 w 1665"/>
                  <a:gd name="T33" fmla="*/ 770 h 1304"/>
                  <a:gd name="T34" fmla="*/ 225 w 1665"/>
                  <a:gd name="T35" fmla="*/ 794 h 1304"/>
                  <a:gd name="T36" fmla="*/ 243 w 1665"/>
                  <a:gd name="T37" fmla="*/ 806 h 1304"/>
                  <a:gd name="T38" fmla="*/ 303 w 1665"/>
                  <a:gd name="T39" fmla="*/ 860 h 1304"/>
                  <a:gd name="T40" fmla="*/ 345 w 1665"/>
                  <a:gd name="T41" fmla="*/ 932 h 1304"/>
                  <a:gd name="T42" fmla="*/ 381 w 1665"/>
                  <a:gd name="T43" fmla="*/ 986 h 1304"/>
                  <a:gd name="T44" fmla="*/ 393 w 1665"/>
                  <a:gd name="T45" fmla="*/ 1022 h 1304"/>
                  <a:gd name="T46" fmla="*/ 417 w 1665"/>
                  <a:gd name="T47" fmla="*/ 1058 h 1304"/>
                  <a:gd name="T48" fmla="*/ 429 w 1665"/>
                  <a:gd name="T49" fmla="*/ 1076 h 1304"/>
                  <a:gd name="T50" fmla="*/ 537 w 1665"/>
                  <a:gd name="T51" fmla="*/ 1130 h 1304"/>
                  <a:gd name="T52" fmla="*/ 597 w 1665"/>
                  <a:gd name="T53" fmla="*/ 1196 h 1304"/>
                  <a:gd name="T54" fmla="*/ 621 w 1665"/>
                  <a:gd name="T55" fmla="*/ 1226 h 1304"/>
                  <a:gd name="T56" fmla="*/ 789 w 1665"/>
                  <a:gd name="T57" fmla="*/ 1274 h 1304"/>
                  <a:gd name="T58" fmla="*/ 867 w 1665"/>
                  <a:gd name="T59" fmla="*/ 1304 h 1304"/>
                  <a:gd name="T60" fmla="*/ 1203 w 1665"/>
                  <a:gd name="T61" fmla="*/ 1298 h 1304"/>
                  <a:gd name="T62" fmla="*/ 1299 w 1665"/>
                  <a:gd name="T63" fmla="*/ 1214 h 1304"/>
                  <a:gd name="T64" fmla="*/ 1371 w 1665"/>
                  <a:gd name="T65" fmla="*/ 1154 h 1304"/>
                  <a:gd name="T66" fmla="*/ 1491 w 1665"/>
                  <a:gd name="T67" fmla="*/ 1082 h 1304"/>
                  <a:gd name="T68" fmla="*/ 1551 w 1665"/>
                  <a:gd name="T69" fmla="*/ 1010 h 1304"/>
                  <a:gd name="T70" fmla="*/ 1563 w 1665"/>
                  <a:gd name="T71" fmla="*/ 974 h 1304"/>
                  <a:gd name="T72" fmla="*/ 1575 w 1665"/>
                  <a:gd name="T73" fmla="*/ 956 h 1304"/>
                  <a:gd name="T74" fmla="*/ 1587 w 1665"/>
                  <a:gd name="T75" fmla="*/ 920 h 1304"/>
                  <a:gd name="T76" fmla="*/ 1593 w 1665"/>
                  <a:gd name="T77" fmla="*/ 902 h 1304"/>
                  <a:gd name="T78" fmla="*/ 1647 w 1665"/>
                  <a:gd name="T79" fmla="*/ 770 h 1304"/>
                  <a:gd name="T80" fmla="*/ 1665 w 1665"/>
                  <a:gd name="T81" fmla="*/ 536 h 1304"/>
                  <a:gd name="T82" fmla="*/ 1659 w 1665"/>
                  <a:gd name="T83" fmla="*/ 284 h 1304"/>
                  <a:gd name="T84" fmla="*/ 1509 w 1665"/>
                  <a:gd name="T85" fmla="*/ 92 h 1304"/>
                  <a:gd name="T86" fmla="*/ 1437 w 1665"/>
                  <a:gd name="T87" fmla="*/ 50 h 1304"/>
                  <a:gd name="T88" fmla="*/ 1317 w 1665"/>
                  <a:gd name="T89" fmla="*/ 44 h 1304"/>
                  <a:gd name="T90" fmla="*/ 1311 w 1665"/>
                  <a:gd name="T91" fmla="*/ 38 h 130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665"/>
                  <a:gd name="T139" fmla="*/ 0 h 1304"/>
                  <a:gd name="T140" fmla="*/ 1665 w 1665"/>
                  <a:gd name="T141" fmla="*/ 1304 h 130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665" h="1304">
                    <a:moveTo>
                      <a:pt x="1311" y="38"/>
                    </a:moveTo>
                    <a:cubicBezTo>
                      <a:pt x="1196" y="0"/>
                      <a:pt x="1274" y="24"/>
                      <a:pt x="981" y="26"/>
                    </a:cubicBezTo>
                    <a:cubicBezTo>
                      <a:pt x="819" y="27"/>
                      <a:pt x="495" y="38"/>
                      <a:pt x="495" y="38"/>
                    </a:cubicBezTo>
                    <a:cubicBezTo>
                      <a:pt x="483" y="42"/>
                      <a:pt x="470" y="43"/>
                      <a:pt x="459" y="50"/>
                    </a:cubicBezTo>
                    <a:cubicBezTo>
                      <a:pt x="441" y="62"/>
                      <a:pt x="426" y="79"/>
                      <a:pt x="405" y="86"/>
                    </a:cubicBezTo>
                    <a:cubicBezTo>
                      <a:pt x="372" y="97"/>
                      <a:pt x="339" y="102"/>
                      <a:pt x="309" y="122"/>
                    </a:cubicBezTo>
                    <a:cubicBezTo>
                      <a:pt x="295" y="143"/>
                      <a:pt x="276" y="150"/>
                      <a:pt x="261" y="170"/>
                    </a:cubicBezTo>
                    <a:cubicBezTo>
                      <a:pt x="223" y="218"/>
                      <a:pt x="254" y="195"/>
                      <a:pt x="219" y="218"/>
                    </a:cubicBezTo>
                    <a:cubicBezTo>
                      <a:pt x="204" y="240"/>
                      <a:pt x="181" y="263"/>
                      <a:pt x="159" y="278"/>
                    </a:cubicBezTo>
                    <a:cubicBezTo>
                      <a:pt x="155" y="284"/>
                      <a:pt x="152" y="291"/>
                      <a:pt x="147" y="296"/>
                    </a:cubicBezTo>
                    <a:cubicBezTo>
                      <a:pt x="142" y="301"/>
                      <a:pt x="131" y="301"/>
                      <a:pt x="129" y="308"/>
                    </a:cubicBezTo>
                    <a:cubicBezTo>
                      <a:pt x="123" y="327"/>
                      <a:pt x="127" y="348"/>
                      <a:pt x="123" y="368"/>
                    </a:cubicBezTo>
                    <a:cubicBezTo>
                      <a:pt x="117" y="398"/>
                      <a:pt x="103" y="429"/>
                      <a:pt x="93" y="458"/>
                    </a:cubicBezTo>
                    <a:cubicBezTo>
                      <a:pt x="88" y="472"/>
                      <a:pt x="67" y="472"/>
                      <a:pt x="57" y="482"/>
                    </a:cubicBezTo>
                    <a:cubicBezTo>
                      <a:pt x="34" y="505"/>
                      <a:pt x="46" y="495"/>
                      <a:pt x="21" y="512"/>
                    </a:cubicBezTo>
                    <a:cubicBezTo>
                      <a:pt x="0" y="574"/>
                      <a:pt x="27" y="664"/>
                      <a:pt x="93" y="686"/>
                    </a:cubicBezTo>
                    <a:cubicBezTo>
                      <a:pt x="117" y="722"/>
                      <a:pt x="153" y="746"/>
                      <a:pt x="189" y="770"/>
                    </a:cubicBezTo>
                    <a:cubicBezTo>
                      <a:pt x="201" y="778"/>
                      <a:pt x="213" y="786"/>
                      <a:pt x="225" y="794"/>
                    </a:cubicBezTo>
                    <a:cubicBezTo>
                      <a:pt x="231" y="798"/>
                      <a:pt x="243" y="806"/>
                      <a:pt x="243" y="806"/>
                    </a:cubicBezTo>
                    <a:cubicBezTo>
                      <a:pt x="265" y="839"/>
                      <a:pt x="267" y="848"/>
                      <a:pt x="303" y="860"/>
                    </a:cubicBezTo>
                    <a:cubicBezTo>
                      <a:pt x="319" y="884"/>
                      <a:pt x="328" y="907"/>
                      <a:pt x="345" y="932"/>
                    </a:cubicBezTo>
                    <a:cubicBezTo>
                      <a:pt x="355" y="948"/>
                      <a:pt x="375" y="968"/>
                      <a:pt x="381" y="986"/>
                    </a:cubicBezTo>
                    <a:cubicBezTo>
                      <a:pt x="385" y="998"/>
                      <a:pt x="386" y="1011"/>
                      <a:pt x="393" y="1022"/>
                    </a:cubicBezTo>
                    <a:cubicBezTo>
                      <a:pt x="401" y="1034"/>
                      <a:pt x="409" y="1046"/>
                      <a:pt x="417" y="1058"/>
                    </a:cubicBezTo>
                    <a:cubicBezTo>
                      <a:pt x="421" y="1064"/>
                      <a:pt x="422" y="1074"/>
                      <a:pt x="429" y="1076"/>
                    </a:cubicBezTo>
                    <a:cubicBezTo>
                      <a:pt x="467" y="1089"/>
                      <a:pt x="498" y="1117"/>
                      <a:pt x="537" y="1130"/>
                    </a:cubicBezTo>
                    <a:cubicBezTo>
                      <a:pt x="559" y="1152"/>
                      <a:pt x="571" y="1178"/>
                      <a:pt x="597" y="1196"/>
                    </a:cubicBezTo>
                    <a:cubicBezTo>
                      <a:pt x="609" y="1231"/>
                      <a:pt x="594" y="1199"/>
                      <a:pt x="621" y="1226"/>
                    </a:cubicBezTo>
                    <a:cubicBezTo>
                      <a:pt x="674" y="1279"/>
                      <a:pt x="702" y="1269"/>
                      <a:pt x="789" y="1274"/>
                    </a:cubicBezTo>
                    <a:cubicBezTo>
                      <a:pt x="818" y="1281"/>
                      <a:pt x="843" y="1288"/>
                      <a:pt x="867" y="1304"/>
                    </a:cubicBezTo>
                    <a:cubicBezTo>
                      <a:pt x="979" y="1302"/>
                      <a:pt x="1091" y="1302"/>
                      <a:pt x="1203" y="1298"/>
                    </a:cubicBezTo>
                    <a:cubicBezTo>
                      <a:pt x="1245" y="1297"/>
                      <a:pt x="1279" y="1243"/>
                      <a:pt x="1299" y="1214"/>
                    </a:cubicBezTo>
                    <a:cubicBezTo>
                      <a:pt x="1314" y="1192"/>
                      <a:pt x="1347" y="1170"/>
                      <a:pt x="1371" y="1154"/>
                    </a:cubicBezTo>
                    <a:cubicBezTo>
                      <a:pt x="1392" y="1122"/>
                      <a:pt x="1454" y="1094"/>
                      <a:pt x="1491" y="1082"/>
                    </a:cubicBezTo>
                    <a:cubicBezTo>
                      <a:pt x="1508" y="1056"/>
                      <a:pt x="1529" y="1032"/>
                      <a:pt x="1551" y="1010"/>
                    </a:cubicBezTo>
                    <a:cubicBezTo>
                      <a:pt x="1555" y="998"/>
                      <a:pt x="1556" y="985"/>
                      <a:pt x="1563" y="974"/>
                    </a:cubicBezTo>
                    <a:cubicBezTo>
                      <a:pt x="1567" y="968"/>
                      <a:pt x="1572" y="963"/>
                      <a:pt x="1575" y="956"/>
                    </a:cubicBezTo>
                    <a:cubicBezTo>
                      <a:pt x="1580" y="944"/>
                      <a:pt x="1583" y="932"/>
                      <a:pt x="1587" y="920"/>
                    </a:cubicBezTo>
                    <a:cubicBezTo>
                      <a:pt x="1589" y="914"/>
                      <a:pt x="1593" y="902"/>
                      <a:pt x="1593" y="902"/>
                    </a:cubicBezTo>
                    <a:cubicBezTo>
                      <a:pt x="1601" y="817"/>
                      <a:pt x="1606" y="832"/>
                      <a:pt x="1647" y="770"/>
                    </a:cubicBezTo>
                    <a:cubicBezTo>
                      <a:pt x="1663" y="677"/>
                      <a:pt x="1660" y="677"/>
                      <a:pt x="1665" y="536"/>
                    </a:cubicBezTo>
                    <a:cubicBezTo>
                      <a:pt x="1663" y="452"/>
                      <a:pt x="1664" y="368"/>
                      <a:pt x="1659" y="284"/>
                    </a:cubicBezTo>
                    <a:cubicBezTo>
                      <a:pt x="1654" y="209"/>
                      <a:pt x="1555" y="138"/>
                      <a:pt x="1509" y="92"/>
                    </a:cubicBezTo>
                    <a:cubicBezTo>
                      <a:pt x="1498" y="81"/>
                      <a:pt x="1459" y="52"/>
                      <a:pt x="1437" y="50"/>
                    </a:cubicBezTo>
                    <a:cubicBezTo>
                      <a:pt x="1397" y="47"/>
                      <a:pt x="1357" y="46"/>
                      <a:pt x="1317" y="44"/>
                    </a:cubicBezTo>
                    <a:cubicBezTo>
                      <a:pt x="1295" y="37"/>
                      <a:pt x="1293" y="38"/>
                      <a:pt x="1311" y="38"/>
                    </a:cubicBezTo>
                    <a:close/>
                  </a:path>
                </a:pathLst>
              </a:custGeom>
              <a:noFill/>
              <a:ln w="9525">
                <a:solidFill>
                  <a:srgbClr val="FFFF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3985" name="Freeform 15"/>
              <p:cNvSpPr>
                <a:spLocks/>
              </p:cNvSpPr>
              <p:nvPr/>
            </p:nvSpPr>
            <p:spPr bwMode="auto">
              <a:xfrm>
                <a:off x="2178" y="1573"/>
                <a:ext cx="1320" cy="867"/>
              </a:xfrm>
              <a:custGeom>
                <a:avLst/>
                <a:gdLst>
                  <a:gd name="T0" fmla="*/ 1104 w 1320"/>
                  <a:gd name="T1" fmla="*/ 23 h 867"/>
                  <a:gd name="T2" fmla="*/ 180 w 1320"/>
                  <a:gd name="T3" fmla="*/ 41 h 867"/>
                  <a:gd name="T4" fmla="*/ 144 w 1320"/>
                  <a:gd name="T5" fmla="*/ 101 h 867"/>
                  <a:gd name="T6" fmla="*/ 90 w 1320"/>
                  <a:gd name="T7" fmla="*/ 137 h 867"/>
                  <a:gd name="T8" fmla="*/ 66 w 1320"/>
                  <a:gd name="T9" fmla="*/ 269 h 867"/>
                  <a:gd name="T10" fmla="*/ 120 w 1320"/>
                  <a:gd name="T11" fmla="*/ 443 h 867"/>
                  <a:gd name="T12" fmla="*/ 162 w 1320"/>
                  <a:gd name="T13" fmla="*/ 491 h 867"/>
                  <a:gd name="T14" fmla="*/ 222 w 1320"/>
                  <a:gd name="T15" fmla="*/ 605 h 867"/>
                  <a:gd name="T16" fmla="*/ 276 w 1320"/>
                  <a:gd name="T17" fmla="*/ 641 h 867"/>
                  <a:gd name="T18" fmla="*/ 312 w 1320"/>
                  <a:gd name="T19" fmla="*/ 665 h 867"/>
                  <a:gd name="T20" fmla="*/ 378 w 1320"/>
                  <a:gd name="T21" fmla="*/ 749 h 867"/>
                  <a:gd name="T22" fmla="*/ 576 w 1320"/>
                  <a:gd name="T23" fmla="*/ 827 h 867"/>
                  <a:gd name="T24" fmla="*/ 774 w 1320"/>
                  <a:gd name="T25" fmla="*/ 845 h 867"/>
                  <a:gd name="T26" fmla="*/ 984 w 1320"/>
                  <a:gd name="T27" fmla="*/ 833 h 867"/>
                  <a:gd name="T28" fmla="*/ 1038 w 1320"/>
                  <a:gd name="T29" fmla="*/ 797 h 867"/>
                  <a:gd name="T30" fmla="*/ 1074 w 1320"/>
                  <a:gd name="T31" fmla="*/ 773 h 867"/>
                  <a:gd name="T32" fmla="*/ 1128 w 1320"/>
                  <a:gd name="T33" fmla="*/ 707 h 867"/>
                  <a:gd name="T34" fmla="*/ 1188 w 1320"/>
                  <a:gd name="T35" fmla="*/ 599 h 867"/>
                  <a:gd name="T36" fmla="*/ 1242 w 1320"/>
                  <a:gd name="T37" fmla="*/ 539 h 867"/>
                  <a:gd name="T38" fmla="*/ 1272 w 1320"/>
                  <a:gd name="T39" fmla="*/ 485 h 867"/>
                  <a:gd name="T40" fmla="*/ 1302 w 1320"/>
                  <a:gd name="T41" fmla="*/ 347 h 867"/>
                  <a:gd name="T42" fmla="*/ 1314 w 1320"/>
                  <a:gd name="T43" fmla="*/ 311 h 867"/>
                  <a:gd name="T44" fmla="*/ 1320 w 1320"/>
                  <a:gd name="T45" fmla="*/ 293 h 867"/>
                  <a:gd name="T46" fmla="*/ 1314 w 1320"/>
                  <a:gd name="T47" fmla="*/ 143 h 867"/>
                  <a:gd name="T48" fmla="*/ 1284 w 1320"/>
                  <a:gd name="T49" fmla="*/ 95 h 867"/>
                  <a:gd name="T50" fmla="*/ 1254 w 1320"/>
                  <a:gd name="T51" fmla="*/ 59 h 867"/>
                  <a:gd name="T52" fmla="*/ 1116 w 1320"/>
                  <a:gd name="T53" fmla="*/ 35 h 867"/>
                  <a:gd name="T54" fmla="*/ 1104 w 1320"/>
                  <a:gd name="T55" fmla="*/ 23 h 86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320"/>
                  <a:gd name="T85" fmla="*/ 0 h 867"/>
                  <a:gd name="T86" fmla="*/ 1320 w 1320"/>
                  <a:gd name="T87" fmla="*/ 867 h 86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320" h="867">
                    <a:moveTo>
                      <a:pt x="1104" y="23"/>
                    </a:moveTo>
                    <a:cubicBezTo>
                      <a:pt x="0" y="31"/>
                      <a:pt x="546" y="0"/>
                      <a:pt x="180" y="41"/>
                    </a:cubicBezTo>
                    <a:cubicBezTo>
                      <a:pt x="143" y="66"/>
                      <a:pt x="161" y="66"/>
                      <a:pt x="144" y="101"/>
                    </a:cubicBezTo>
                    <a:cubicBezTo>
                      <a:pt x="134" y="120"/>
                      <a:pt x="107" y="126"/>
                      <a:pt x="90" y="137"/>
                    </a:cubicBezTo>
                    <a:cubicBezTo>
                      <a:pt x="60" y="181"/>
                      <a:pt x="70" y="204"/>
                      <a:pt x="66" y="269"/>
                    </a:cubicBezTo>
                    <a:cubicBezTo>
                      <a:pt x="69" y="318"/>
                      <a:pt x="53" y="421"/>
                      <a:pt x="120" y="443"/>
                    </a:cubicBezTo>
                    <a:cubicBezTo>
                      <a:pt x="139" y="462"/>
                      <a:pt x="140" y="477"/>
                      <a:pt x="162" y="491"/>
                    </a:cubicBezTo>
                    <a:cubicBezTo>
                      <a:pt x="171" y="519"/>
                      <a:pt x="197" y="589"/>
                      <a:pt x="222" y="605"/>
                    </a:cubicBezTo>
                    <a:cubicBezTo>
                      <a:pt x="240" y="617"/>
                      <a:pt x="258" y="629"/>
                      <a:pt x="276" y="641"/>
                    </a:cubicBezTo>
                    <a:cubicBezTo>
                      <a:pt x="288" y="649"/>
                      <a:pt x="312" y="665"/>
                      <a:pt x="312" y="665"/>
                    </a:cubicBezTo>
                    <a:cubicBezTo>
                      <a:pt x="324" y="702"/>
                      <a:pt x="346" y="728"/>
                      <a:pt x="378" y="749"/>
                    </a:cubicBezTo>
                    <a:cubicBezTo>
                      <a:pt x="424" y="818"/>
                      <a:pt x="500" y="822"/>
                      <a:pt x="576" y="827"/>
                    </a:cubicBezTo>
                    <a:cubicBezTo>
                      <a:pt x="641" y="840"/>
                      <a:pt x="708" y="838"/>
                      <a:pt x="774" y="845"/>
                    </a:cubicBezTo>
                    <a:cubicBezTo>
                      <a:pt x="844" y="843"/>
                      <a:pt x="923" y="867"/>
                      <a:pt x="984" y="833"/>
                    </a:cubicBezTo>
                    <a:cubicBezTo>
                      <a:pt x="984" y="833"/>
                      <a:pt x="1029" y="803"/>
                      <a:pt x="1038" y="797"/>
                    </a:cubicBezTo>
                    <a:cubicBezTo>
                      <a:pt x="1050" y="789"/>
                      <a:pt x="1074" y="773"/>
                      <a:pt x="1074" y="773"/>
                    </a:cubicBezTo>
                    <a:cubicBezTo>
                      <a:pt x="1093" y="745"/>
                      <a:pt x="1101" y="725"/>
                      <a:pt x="1128" y="707"/>
                    </a:cubicBezTo>
                    <a:cubicBezTo>
                      <a:pt x="1142" y="666"/>
                      <a:pt x="1164" y="635"/>
                      <a:pt x="1188" y="599"/>
                    </a:cubicBezTo>
                    <a:cubicBezTo>
                      <a:pt x="1205" y="574"/>
                      <a:pt x="1213" y="549"/>
                      <a:pt x="1242" y="539"/>
                    </a:cubicBezTo>
                    <a:cubicBezTo>
                      <a:pt x="1270" y="498"/>
                      <a:pt x="1261" y="517"/>
                      <a:pt x="1272" y="485"/>
                    </a:cubicBezTo>
                    <a:cubicBezTo>
                      <a:pt x="1279" y="385"/>
                      <a:pt x="1278" y="419"/>
                      <a:pt x="1302" y="347"/>
                    </a:cubicBezTo>
                    <a:cubicBezTo>
                      <a:pt x="1306" y="335"/>
                      <a:pt x="1310" y="323"/>
                      <a:pt x="1314" y="311"/>
                    </a:cubicBezTo>
                    <a:cubicBezTo>
                      <a:pt x="1316" y="305"/>
                      <a:pt x="1320" y="293"/>
                      <a:pt x="1320" y="293"/>
                    </a:cubicBezTo>
                    <a:cubicBezTo>
                      <a:pt x="1318" y="243"/>
                      <a:pt x="1319" y="193"/>
                      <a:pt x="1314" y="143"/>
                    </a:cubicBezTo>
                    <a:cubicBezTo>
                      <a:pt x="1310" y="100"/>
                      <a:pt x="1307" y="114"/>
                      <a:pt x="1284" y="95"/>
                    </a:cubicBezTo>
                    <a:cubicBezTo>
                      <a:pt x="1272" y="85"/>
                      <a:pt x="1267" y="67"/>
                      <a:pt x="1254" y="59"/>
                    </a:cubicBezTo>
                    <a:cubicBezTo>
                      <a:pt x="1217" y="36"/>
                      <a:pt x="1153" y="38"/>
                      <a:pt x="1116" y="35"/>
                    </a:cubicBezTo>
                    <a:cubicBezTo>
                      <a:pt x="1072" y="20"/>
                      <a:pt x="1067" y="23"/>
                      <a:pt x="1104" y="23"/>
                    </a:cubicBezTo>
                    <a:close/>
                  </a:path>
                </a:pathLst>
              </a:custGeom>
              <a:noFill/>
              <a:ln w="9525">
                <a:solidFill>
                  <a:srgbClr val="FFFF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grpSp>
        <p:sp>
          <p:nvSpPr>
            <p:cNvPr id="83982" name="Text Box 16"/>
            <p:cNvSpPr txBox="1">
              <a:spLocks noChangeArrowheads="1"/>
            </p:cNvSpPr>
            <p:nvPr/>
          </p:nvSpPr>
          <p:spPr bwMode="auto">
            <a:xfrm>
              <a:off x="1701" y="2750"/>
              <a:ext cx="47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sz="1800">
                  <a:latin typeface="Arial Narrow" panose="020B0606020202030204" pitchFamily="34" charset="0"/>
                </a:rPr>
                <a:t>20 mm</a:t>
              </a:r>
              <a:endParaRPr lang="fr-FR" altLang="tr-TR" sz="1800">
                <a:latin typeface="Arial Narrow" panose="020B0606020202030204" pitchFamily="34" charset="0"/>
              </a:endParaRPr>
            </a:p>
          </p:txBody>
        </p:sp>
      </p:grpSp>
      <p:grpSp>
        <p:nvGrpSpPr>
          <p:cNvPr id="7" name="Group 17"/>
          <p:cNvGrpSpPr>
            <a:grpSpLocks/>
          </p:cNvGrpSpPr>
          <p:nvPr/>
        </p:nvGrpSpPr>
        <p:grpSpPr bwMode="auto">
          <a:xfrm>
            <a:off x="1116013" y="3284538"/>
            <a:ext cx="2544762" cy="2727325"/>
            <a:chOff x="1927" y="1162"/>
            <a:chExt cx="1603" cy="1718"/>
          </a:xfrm>
        </p:grpSpPr>
        <p:pic>
          <p:nvPicPr>
            <p:cNvPr id="83977" name="Picture 18" descr="cyst3 hyperec-SS"/>
            <p:cNvPicPr>
              <a:picLocks noChangeAspect="1" noChangeArrowheads="1"/>
            </p:cNvPicPr>
            <p:nvPr/>
          </p:nvPicPr>
          <p:blipFill>
            <a:blip r:embed="rId3">
              <a:lum bright="4000"/>
              <a:extLst>
                <a:ext uri="{28A0092B-C50C-407E-A947-70E740481C1C}">
                  <a14:useLocalDpi xmlns:a14="http://schemas.microsoft.com/office/drawing/2010/main" val="0"/>
                </a:ext>
              </a:extLst>
            </a:blip>
            <a:srcRect/>
            <a:stretch>
              <a:fillRect/>
            </a:stretch>
          </p:blipFill>
          <p:spPr bwMode="auto">
            <a:xfrm>
              <a:off x="1927" y="1162"/>
              <a:ext cx="1603" cy="1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8" name="Freeform 19"/>
            <p:cNvSpPr>
              <a:spLocks/>
            </p:cNvSpPr>
            <p:nvPr/>
          </p:nvSpPr>
          <p:spPr bwMode="auto">
            <a:xfrm>
              <a:off x="2046" y="1296"/>
              <a:ext cx="1333" cy="1002"/>
            </a:xfrm>
            <a:custGeom>
              <a:avLst/>
              <a:gdLst>
                <a:gd name="T0" fmla="*/ 990 w 1333"/>
                <a:gd name="T1" fmla="*/ 24 h 1002"/>
                <a:gd name="T2" fmla="*/ 936 w 1333"/>
                <a:gd name="T3" fmla="*/ 6 h 1002"/>
                <a:gd name="T4" fmla="*/ 918 w 1333"/>
                <a:gd name="T5" fmla="*/ 0 h 1002"/>
                <a:gd name="T6" fmla="*/ 564 w 1333"/>
                <a:gd name="T7" fmla="*/ 24 h 1002"/>
                <a:gd name="T8" fmla="*/ 300 w 1333"/>
                <a:gd name="T9" fmla="*/ 90 h 1002"/>
                <a:gd name="T10" fmla="*/ 246 w 1333"/>
                <a:gd name="T11" fmla="*/ 120 h 1002"/>
                <a:gd name="T12" fmla="*/ 198 w 1333"/>
                <a:gd name="T13" fmla="*/ 162 h 1002"/>
                <a:gd name="T14" fmla="*/ 162 w 1333"/>
                <a:gd name="T15" fmla="*/ 186 h 1002"/>
                <a:gd name="T16" fmla="*/ 120 w 1333"/>
                <a:gd name="T17" fmla="*/ 234 h 1002"/>
                <a:gd name="T18" fmla="*/ 108 w 1333"/>
                <a:gd name="T19" fmla="*/ 252 h 1002"/>
                <a:gd name="T20" fmla="*/ 90 w 1333"/>
                <a:gd name="T21" fmla="*/ 258 h 1002"/>
                <a:gd name="T22" fmla="*/ 54 w 1333"/>
                <a:gd name="T23" fmla="*/ 312 h 1002"/>
                <a:gd name="T24" fmla="*/ 36 w 1333"/>
                <a:gd name="T25" fmla="*/ 366 h 1002"/>
                <a:gd name="T26" fmla="*/ 30 w 1333"/>
                <a:gd name="T27" fmla="*/ 384 h 1002"/>
                <a:gd name="T28" fmla="*/ 0 w 1333"/>
                <a:gd name="T29" fmla="*/ 516 h 1002"/>
                <a:gd name="T30" fmla="*/ 78 w 1333"/>
                <a:gd name="T31" fmla="*/ 732 h 1002"/>
                <a:gd name="T32" fmla="*/ 144 w 1333"/>
                <a:gd name="T33" fmla="*/ 840 h 1002"/>
                <a:gd name="T34" fmla="*/ 150 w 1333"/>
                <a:gd name="T35" fmla="*/ 858 h 1002"/>
                <a:gd name="T36" fmla="*/ 240 w 1333"/>
                <a:gd name="T37" fmla="*/ 906 h 1002"/>
                <a:gd name="T38" fmla="*/ 312 w 1333"/>
                <a:gd name="T39" fmla="*/ 954 h 1002"/>
                <a:gd name="T40" fmla="*/ 336 w 1333"/>
                <a:gd name="T41" fmla="*/ 960 h 1002"/>
                <a:gd name="T42" fmla="*/ 456 w 1333"/>
                <a:gd name="T43" fmla="*/ 1002 h 1002"/>
                <a:gd name="T44" fmla="*/ 900 w 1333"/>
                <a:gd name="T45" fmla="*/ 996 h 1002"/>
                <a:gd name="T46" fmla="*/ 1080 w 1333"/>
                <a:gd name="T47" fmla="*/ 888 h 1002"/>
                <a:gd name="T48" fmla="*/ 1092 w 1333"/>
                <a:gd name="T49" fmla="*/ 870 h 1002"/>
                <a:gd name="T50" fmla="*/ 1128 w 1333"/>
                <a:gd name="T51" fmla="*/ 846 h 1002"/>
                <a:gd name="T52" fmla="*/ 1194 w 1333"/>
                <a:gd name="T53" fmla="*/ 738 h 1002"/>
                <a:gd name="T54" fmla="*/ 1224 w 1333"/>
                <a:gd name="T55" fmla="*/ 702 h 1002"/>
                <a:gd name="T56" fmla="*/ 1254 w 1333"/>
                <a:gd name="T57" fmla="*/ 630 h 1002"/>
                <a:gd name="T58" fmla="*/ 1284 w 1333"/>
                <a:gd name="T59" fmla="*/ 576 h 1002"/>
                <a:gd name="T60" fmla="*/ 1296 w 1333"/>
                <a:gd name="T61" fmla="*/ 540 h 1002"/>
                <a:gd name="T62" fmla="*/ 1302 w 1333"/>
                <a:gd name="T63" fmla="*/ 522 h 1002"/>
                <a:gd name="T64" fmla="*/ 1194 w 1333"/>
                <a:gd name="T65" fmla="*/ 144 h 1002"/>
                <a:gd name="T66" fmla="*/ 1074 w 1333"/>
                <a:gd name="T67" fmla="*/ 54 h 1002"/>
                <a:gd name="T68" fmla="*/ 1008 w 1333"/>
                <a:gd name="T69" fmla="*/ 36 h 1002"/>
                <a:gd name="T70" fmla="*/ 972 w 1333"/>
                <a:gd name="T71" fmla="*/ 18 h 1002"/>
                <a:gd name="T72" fmla="*/ 990 w 1333"/>
                <a:gd name="T73" fmla="*/ 24 h 100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333"/>
                <a:gd name="T112" fmla="*/ 0 h 1002"/>
                <a:gd name="T113" fmla="*/ 1333 w 1333"/>
                <a:gd name="T114" fmla="*/ 1002 h 100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333" h="1002">
                  <a:moveTo>
                    <a:pt x="990" y="24"/>
                  </a:moveTo>
                  <a:cubicBezTo>
                    <a:pt x="972" y="18"/>
                    <a:pt x="954" y="12"/>
                    <a:pt x="936" y="6"/>
                  </a:cubicBezTo>
                  <a:cubicBezTo>
                    <a:pt x="930" y="4"/>
                    <a:pt x="918" y="0"/>
                    <a:pt x="918" y="0"/>
                  </a:cubicBezTo>
                  <a:cubicBezTo>
                    <a:pt x="798" y="5"/>
                    <a:pt x="683" y="19"/>
                    <a:pt x="564" y="24"/>
                  </a:cubicBezTo>
                  <a:cubicBezTo>
                    <a:pt x="474" y="54"/>
                    <a:pt x="394" y="83"/>
                    <a:pt x="300" y="90"/>
                  </a:cubicBezTo>
                  <a:cubicBezTo>
                    <a:pt x="280" y="97"/>
                    <a:pt x="246" y="120"/>
                    <a:pt x="246" y="120"/>
                  </a:cubicBezTo>
                  <a:cubicBezTo>
                    <a:pt x="226" y="150"/>
                    <a:pt x="240" y="134"/>
                    <a:pt x="198" y="162"/>
                  </a:cubicBezTo>
                  <a:cubicBezTo>
                    <a:pt x="186" y="170"/>
                    <a:pt x="162" y="186"/>
                    <a:pt x="162" y="186"/>
                  </a:cubicBezTo>
                  <a:cubicBezTo>
                    <a:pt x="134" y="228"/>
                    <a:pt x="150" y="214"/>
                    <a:pt x="120" y="234"/>
                  </a:cubicBezTo>
                  <a:cubicBezTo>
                    <a:pt x="116" y="240"/>
                    <a:pt x="114" y="247"/>
                    <a:pt x="108" y="252"/>
                  </a:cubicBezTo>
                  <a:cubicBezTo>
                    <a:pt x="103" y="256"/>
                    <a:pt x="94" y="254"/>
                    <a:pt x="90" y="258"/>
                  </a:cubicBezTo>
                  <a:cubicBezTo>
                    <a:pt x="75" y="273"/>
                    <a:pt x="66" y="294"/>
                    <a:pt x="54" y="312"/>
                  </a:cubicBezTo>
                  <a:cubicBezTo>
                    <a:pt x="43" y="328"/>
                    <a:pt x="42" y="348"/>
                    <a:pt x="36" y="366"/>
                  </a:cubicBezTo>
                  <a:cubicBezTo>
                    <a:pt x="34" y="372"/>
                    <a:pt x="30" y="384"/>
                    <a:pt x="30" y="384"/>
                  </a:cubicBezTo>
                  <a:cubicBezTo>
                    <a:pt x="24" y="430"/>
                    <a:pt x="11" y="471"/>
                    <a:pt x="0" y="516"/>
                  </a:cubicBezTo>
                  <a:cubicBezTo>
                    <a:pt x="7" y="596"/>
                    <a:pt x="5" y="684"/>
                    <a:pt x="78" y="732"/>
                  </a:cubicBezTo>
                  <a:cubicBezTo>
                    <a:pt x="101" y="767"/>
                    <a:pt x="120" y="805"/>
                    <a:pt x="144" y="840"/>
                  </a:cubicBezTo>
                  <a:cubicBezTo>
                    <a:pt x="148" y="845"/>
                    <a:pt x="146" y="853"/>
                    <a:pt x="150" y="858"/>
                  </a:cubicBezTo>
                  <a:cubicBezTo>
                    <a:pt x="162" y="873"/>
                    <a:pt x="220" y="895"/>
                    <a:pt x="240" y="906"/>
                  </a:cubicBezTo>
                  <a:cubicBezTo>
                    <a:pt x="265" y="920"/>
                    <a:pt x="288" y="938"/>
                    <a:pt x="312" y="954"/>
                  </a:cubicBezTo>
                  <a:cubicBezTo>
                    <a:pt x="319" y="959"/>
                    <a:pt x="328" y="958"/>
                    <a:pt x="336" y="960"/>
                  </a:cubicBezTo>
                  <a:cubicBezTo>
                    <a:pt x="374" y="972"/>
                    <a:pt x="423" y="980"/>
                    <a:pt x="456" y="1002"/>
                  </a:cubicBezTo>
                  <a:cubicBezTo>
                    <a:pt x="604" y="1000"/>
                    <a:pt x="752" y="1002"/>
                    <a:pt x="900" y="996"/>
                  </a:cubicBezTo>
                  <a:cubicBezTo>
                    <a:pt x="969" y="993"/>
                    <a:pt x="1027" y="923"/>
                    <a:pt x="1080" y="888"/>
                  </a:cubicBezTo>
                  <a:cubicBezTo>
                    <a:pt x="1084" y="882"/>
                    <a:pt x="1087" y="875"/>
                    <a:pt x="1092" y="870"/>
                  </a:cubicBezTo>
                  <a:cubicBezTo>
                    <a:pt x="1103" y="861"/>
                    <a:pt x="1128" y="846"/>
                    <a:pt x="1128" y="846"/>
                  </a:cubicBezTo>
                  <a:cubicBezTo>
                    <a:pt x="1150" y="813"/>
                    <a:pt x="1166" y="766"/>
                    <a:pt x="1194" y="738"/>
                  </a:cubicBezTo>
                  <a:cubicBezTo>
                    <a:pt x="1205" y="727"/>
                    <a:pt x="1217" y="717"/>
                    <a:pt x="1224" y="702"/>
                  </a:cubicBezTo>
                  <a:cubicBezTo>
                    <a:pt x="1235" y="676"/>
                    <a:pt x="1242" y="654"/>
                    <a:pt x="1254" y="630"/>
                  </a:cubicBezTo>
                  <a:cubicBezTo>
                    <a:pt x="1263" y="612"/>
                    <a:pt x="1277" y="596"/>
                    <a:pt x="1284" y="576"/>
                  </a:cubicBezTo>
                  <a:cubicBezTo>
                    <a:pt x="1288" y="564"/>
                    <a:pt x="1292" y="552"/>
                    <a:pt x="1296" y="540"/>
                  </a:cubicBezTo>
                  <a:cubicBezTo>
                    <a:pt x="1298" y="534"/>
                    <a:pt x="1302" y="522"/>
                    <a:pt x="1302" y="522"/>
                  </a:cubicBezTo>
                  <a:cubicBezTo>
                    <a:pt x="1298" y="355"/>
                    <a:pt x="1333" y="236"/>
                    <a:pt x="1194" y="144"/>
                  </a:cubicBezTo>
                  <a:cubicBezTo>
                    <a:pt x="1167" y="104"/>
                    <a:pt x="1122" y="66"/>
                    <a:pt x="1074" y="54"/>
                  </a:cubicBezTo>
                  <a:cubicBezTo>
                    <a:pt x="1033" y="27"/>
                    <a:pt x="1084" y="57"/>
                    <a:pt x="1008" y="36"/>
                  </a:cubicBezTo>
                  <a:cubicBezTo>
                    <a:pt x="995" y="32"/>
                    <a:pt x="972" y="18"/>
                    <a:pt x="972" y="18"/>
                  </a:cubicBezTo>
                  <a:cubicBezTo>
                    <a:pt x="972" y="18"/>
                    <a:pt x="984" y="22"/>
                    <a:pt x="990" y="24"/>
                  </a:cubicBezTo>
                  <a:close/>
                </a:path>
              </a:pathLst>
            </a:cu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3979" name="Freeform 20"/>
            <p:cNvSpPr>
              <a:spLocks/>
            </p:cNvSpPr>
            <p:nvPr/>
          </p:nvSpPr>
          <p:spPr bwMode="auto">
            <a:xfrm>
              <a:off x="2124" y="1368"/>
              <a:ext cx="1203" cy="882"/>
            </a:xfrm>
            <a:custGeom>
              <a:avLst/>
              <a:gdLst>
                <a:gd name="T0" fmla="*/ 690 w 1203"/>
                <a:gd name="T1" fmla="*/ 0 h 882"/>
                <a:gd name="T2" fmla="*/ 492 w 1203"/>
                <a:gd name="T3" fmla="*/ 6 h 882"/>
                <a:gd name="T4" fmla="*/ 444 w 1203"/>
                <a:gd name="T5" fmla="*/ 36 h 882"/>
                <a:gd name="T6" fmla="*/ 354 w 1203"/>
                <a:gd name="T7" fmla="*/ 42 h 882"/>
                <a:gd name="T8" fmla="*/ 282 w 1203"/>
                <a:gd name="T9" fmla="*/ 78 h 882"/>
                <a:gd name="T10" fmla="*/ 210 w 1203"/>
                <a:gd name="T11" fmla="*/ 108 h 882"/>
                <a:gd name="T12" fmla="*/ 150 w 1203"/>
                <a:gd name="T13" fmla="*/ 168 h 882"/>
                <a:gd name="T14" fmla="*/ 90 w 1203"/>
                <a:gd name="T15" fmla="*/ 228 h 882"/>
                <a:gd name="T16" fmla="*/ 48 w 1203"/>
                <a:gd name="T17" fmla="*/ 276 h 882"/>
                <a:gd name="T18" fmla="*/ 0 w 1203"/>
                <a:gd name="T19" fmla="*/ 438 h 882"/>
                <a:gd name="T20" fmla="*/ 6 w 1203"/>
                <a:gd name="T21" fmla="*/ 552 h 882"/>
                <a:gd name="T22" fmla="*/ 24 w 1203"/>
                <a:gd name="T23" fmla="*/ 618 h 882"/>
                <a:gd name="T24" fmla="*/ 78 w 1203"/>
                <a:gd name="T25" fmla="*/ 642 h 882"/>
                <a:gd name="T26" fmla="*/ 114 w 1203"/>
                <a:gd name="T27" fmla="*/ 696 h 882"/>
                <a:gd name="T28" fmla="*/ 132 w 1203"/>
                <a:gd name="T29" fmla="*/ 732 h 882"/>
                <a:gd name="T30" fmla="*/ 168 w 1203"/>
                <a:gd name="T31" fmla="*/ 756 h 882"/>
                <a:gd name="T32" fmla="*/ 180 w 1203"/>
                <a:gd name="T33" fmla="*/ 774 h 882"/>
                <a:gd name="T34" fmla="*/ 216 w 1203"/>
                <a:gd name="T35" fmla="*/ 786 h 882"/>
                <a:gd name="T36" fmla="*/ 492 w 1203"/>
                <a:gd name="T37" fmla="*/ 858 h 882"/>
                <a:gd name="T38" fmla="*/ 570 w 1203"/>
                <a:gd name="T39" fmla="*/ 882 h 882"/>
                <a:gd name="T40" fmla="*/ 852 w 1203"/>
                <a:gd name="T41" fmla="*/ 876 h 882"/>
                <a:gd name="T42" fmla="*/ 912 w 1203"/>
                <a:gd name="T43" fmla="*/ 846 h 882"/>
                <a:gd name="T44" fmla="*/ 960 w 1203"/>
                <a:gd name="T45" fmla="*/ 798 h 882"/>
                <a:gd name="T46" fmla="*/ 996 w 1203"/>
                <a:gd name="T47" fmla="*/ 774 h 882"/>
                <a:gd name="T48" fmla="*/ 1014 w 1203"/>
                <a:gd name="T49" fmla="*/ 762 h 882"/>
                <a:gd name="T50" fmla="*/ 1056 w 1203"/>
                <a:gd name="T51" fmla="*/ 708 h 882"/>
                <a:gd name="T52" fmla="*/ 1062 w 1203"/>
                <a:gd name="T53" fmla="*/ 660 h 882"/>
                <a:gd name="T54" fmla="*/ 1098 w 1203"/>
                <a:gd name="T55" fmla="*/ 636 h 882"/>
                <a:gd name="T56" fmla="*/ 1128 w 1203"/>
                <a:gd name="T57" fmla="*/ 582 h 882"/>
                <a:gd name="T58" fmla="*/ 1164 w 1203"/>
                <a:gd name="T59" fmla="*/ 498 h 882"/>
                <a:gd name="T60" fmla="*/ 1176 w 1203"/>
                <a:gd name="T61" fmla="*/ 396 h 882"/>
                <a:gd name="T62" fmla="*/ 1134 w 1203"/>
                <a:gd name="T63" fmla="*/ 174 h 882"/>
                <a:gd name="T64" fmla="*/ 1074 w 1203"/>
                <a:gd name="T65" fmla="*/ 114 h 882"/>
                <a:gd name="T66" fmla="*/ 990 w 1203"/>
                <a:gd name="T67" fmla="*/ 48 h 882"/>
                <a:gd name="T68" fmla="*/ 906 w 1203"/>
                <a:gd name="T69" fmla="*/ 24 h 882"/>
                <a:gd name="T70" fmla="*/ 852 w 1203"/>
                <a:gd name="T71" fmla="*/ 0 h 882"/>
                <a:gd name="T72" fmla="*/ 690 w 1203"/>
                <a:gd name="T73" fmla="*/ 0 h 88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203"/>
                <a:gd name="T112" fmla="*/ 0 h 882"/>
                <a:gd name="T113" fmla="*/ 1203 w 1203"/>
                <a:gd name="T114" fmla="*/ 882 h 88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203" h="882">
                  <a:moveTo>
                    <a:pt x="690" y="0"/>
                  </a:moveTo>
                  <a:cubicBezTo>
                    <a:pt x="624" y="2"/>
                    <a:pt x="558" y="2"/>
                    <a:pt x="492" y="6"/>
                  </a:cubicBezTo>
                  <a:cubicBezTo>
                    <a:pt x="465" y="7"/>
                    <a:pt x="471" y="33"/>
                    <a:pt x="444" y="36"/>
                  </a:cubicBezTo>
                  <a:cubicBezTo>
                    <a:pt x="414" y="39"/>
                    <a:pt x="384" y="40"/>
                    <a:pt x="354" y="42"/>
                  </a:cubicBezTo>
                  <a:cubicBezTo>
                    <a:pt x="304" y="59"/>
                    <a:pt x="329" y="47"/>
                    <a:pt x="282" y="78"/>
                  </a:cubicBezTo>
                  <a:cubicBezTo>
                    <a:pt x="260" y="92"/>
                    <a:pt x="232" y="93"/>
                    <a:pt x="210" y="108"/>
                  </a:cubicBezTo>
                  <a:cubicBezTo>
                    <a:pt x="195" y="130"/>
                    <a:pt x="172" y="153"/>
                    <a:pt x="150" y="168"/>
                  </a:cubicBezTo>
                  <a:cubicBezTo>
                    <a:pt x="135" y="190"/>
                    <a:pt x="112" y="213"/>
                    <a:pt x="90" y="228"/>
                  </a:cubicBezTo>
                  <a:cubicBezTo>
                    <a:pt x="77" y="247"/>
                    <a:pt x="57" y="255"/>
                    <a:pt x="48" y="276"/>
                  </a:cubicBezTo>
                  <a:cubicBezTo>
                    <a:pt x="25" y="327"/>
                    <a:pt x="13" y="384"/>
                    <a:pt x="0" y="438"/>
                  </a:cubicBezTo>
                  <a:cubicBezTo>
                    <a:pt x="2" y="476"/>
                    <a:pt x="3" y="514"/>
                    <a:pt x="6" y="552"/>
                  </a:cubicBezTo>
                  <a:cubicBezTo>
                    <a:pt x="7" y="559"/>
                    <a:pt x="19" y="616"/>
                    <a:pt x="24" y="618"/>
                  </a:cubicBezTo>
                  <a:cubicBezTo>
                    <a:pt x="67" y="632"/>
                    <a:pt x="49" y="623"/>
                    <a:pt x="78" y="642"/>
                  </a:cubicBezTo>
                  <a:cubicBezTo>
                    <a:pt x="90" y="660"/>
                    <a:pt x="107" y="675"/>
                    <a:pt x="114" y="696"/>
                  </a:cubicBezTo>
                  <a:cubicBezTo>
                    <a:pt x="118" y="709"/>
                    <a:pt x="121" y="722"/>
                    <a:pt x="132" y="732"/>
                  </a:cubicBezTo>
                  <a:cubicBezTo>
                    <a:pt x="143" y="741"/>
                    <a:pt x="168" y="756"/>
                    <a:pt x="168" y="756"/>
                  </a:cubicBezTo>
                  <a:cubicBezTo>
                    <a:pt x="172" y="762"/>
                    <a:pt x="174" y="770"/>
                    <a:pt x="180" y="774"/>
                  </a:cubicBezTo>
                  <a:cubicBezTo>
                    <a:pt x="191" y="781"/>
                    <a:pt x="216" y="786"/>
                    <a:pt x="216" y="786"/>
                  </a:cubicBezTo>
                  <a:cubicBezTo>
                    <a:pt x="276" y="846"/>
                    <a:pt x="418" y="854"/>
                    <a:pt x="492" y="858"/>
                  </a:cubicBezTo>
                  <a:cubicBezTo>
                    <a:pt x="518" y="867"/>
                    <a:pt x="543" y="875"/>
                    <a:pt x="570" y="882"/>
                  </a:cubicBezTo>
                  <a:cubicBezTo>
                    <a:pt x="664" y="880"/>
                    <a:pt x="758" y="880"/>
                    <a:pt x="852" y="876"/>
                  </a:cubicBezTo>
                  <a:cubicBezTo>
                    <a:pt x="874" y="875"/>
                    <a:pt x="912" y="846"/>
                    <a:pt x="912" y="846"/>
                  </a:cubicBezTo>
                  <a:cubicBezTo>
                    <a:pt x="924" y="827"/>
                    <a:pt x="942" y="812"/>
                    <a:pt x="960" y="798"/>
                  </a:cubicBezTo>
                  <a:cubicBezTo>
                    <a:pt x="971" y="789"/>
                    <a:pt x="984" y="782"/>
                    <a:pt x="996" y="774"/>
                  </a:cubicBezTo>
                  <a:cubicBezTo>
                    <a:pt x="1002" y="770"/>
                    <a:pt x="1014" y="762"/>
                    <a:pt x="1014" y="762"/>
                  </a:cubicBezTo>
                  <a:cubicBezTo>
                    <a:pt x="1027" y="743"/>
                    <a:pt x="1043" y="727"/>
                    <a:pt x="1056" y="708"/>
                  </a:cubicBezTo>
                  <a:cubicBezTo>
                    <a:pt x="1058" y="692"/>
                    <a:pt x="1054" y="674"/>
                    <a:pt x="1062" y="660"/>
                  </a:cubicBezTo>
                  <a:cubicBezTo>
                    <a:pt x="1069" y="648"/>
                    <a:pt x="1098" y="636"/>
                    <a:pt x="1098" y="636"/>
                  </a:cubicBezTo>
                  <a:cubicBezTo>
                    <a:pt x="1126" y="595"/>
                    <a:pt x="1117" y="614"/>
                    <a:pt x="1128" y="582"/>
                  </a:cubicBezTo>
                  <a:cubicBezTo>
                    <a:pt x="1134" y="534"/>
                    <a:pt x="1133" y="529"/>
                    <a:pt x="1164" y="498"/>
                  </a:cubicBezTo>
                  <a:cubicBezTo>
                    <a:pt x="1177" y="458"/>
                    <a:pt x="1176" y="467"/>
                    <a:pt x="1176" y="396"/>
                  </a:cubicBezTo>
                  <a:cubicBezTo>
                    <a:pt x="1176" y="327"/>
                    <a:pt x="1203" y="220"/>
                    <a:pt x="1134" y="174"/>
                  </a:cubicBezTo>
                  <a:cubicBezTo>
                    <a:pt x="1119" y="152"/>
                    <a:pt x="1096" y="129"/>
                    <a:pt x="1074" y="114"/>
                  </a:cubicBezTo>
                  <a:cubicBezTo>
                    <a:pt x="1054" y="84"/>
                    <a:pt x="1026" y="57"/>
                    <a:pt x="990" y="48"/>
                  </a:cubicBezTo>
                  <a:cubicBezTo>
                    <a:pt x="964" y="41"/>
                    <a:pt x="929" y="39"/>
                    <a:pt x="906" y="24"/>
                  </a:cubicBezTo>
                  <a:cubicBezTo>
                    <a:pt x="890" y="13"/>
                    <a:pt x="873" y="0"/>
                    <a:pt x="852" y="0"/>
                  </a:cubicBezTo>
                  <a:cubicBezTo>
                    <a:pt x="798" y="0"/>
                    <a:pt x="744" y="0"/>
                    <a:pt x="690" y="0"/>
                  </a:cubicBezTo>
                  <a:close/>
                </a:path>
              </a:pathLst>
            </a:cu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3980" name="Text Box 21"/>
            <p:cNvSpPr txBox="1">
              <a:spLocks noChangeArrowheads="1"/>
            </p:cNvSpPr>
            <p:nvPr/>
          </p:nvSpPr>
          <p:spPr bwMode="auto">
            <a:xfrm>
              <a:off x="1973" y="2568"/>
              <a:ext cx="43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sz="1600">
                  <a:latin typeface="Arial Narrow" panose="020B0606020202030204" pitchFamily="34" charset="0"/>
                </a:rPr>
                <a:t>20 mm</a:t>
              </a:r>
              <a:endParaRPr lang="fr-FR" altLang="tr-TR" sz="1600">
                <a:latin typeface="Arial Narrow" panose="020B060602020203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26"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0BADC7C-14BD-4CA8-A883-CB7914739391}" type="slidenum">
              <a:rPr lang="fr-FR" altLang="tr-TR" sz="1400">
                <a:solidFill>
                  <a:srgbClr val="A50021"/>
                </a:solidFill>
                <a:latin typeface="Arial Narrow" panose="020B0606020202030204" pitchFamily="34" charset="0"/>
              </a:rPr>
              <a:pPr/>
              <a:t>76</a:t>
            </a:fld>
            <a:endParaRPr lang="fr-FR" altLang="tr-TR" sz="1400">
              <a:solidFill>
                <a:srgbClr val="A50021"/>
              </a:solidFill>
              <a:latin typeface="Arial Narrow" panose="020B0606020202030204" pitchFamily="34" charset="0"/>
            </a:endParaRPr>
          </a:p>
        </p:txBody>
      </p:sp>
      <p:sp>
        <p:nvSpPr>
          <p:cNvPr id="84996" name="Rectangle 2"/>
          <p:cNvSpPr>
            <a:spLocks noGrp="1" noChangeArrowheads="1"/>
          </p:cNvSpPr>
          <p:nvPr>
            <p:ph type="title"/>
          </p:nvPr>
        </p:nvSpPr>
        <p:spPr/>
        <p:txBody>
          <a:bodyPr/>
          <a:lstStyle/>
          <a:p>
            <a:r>
              <a:rPr lang="fr-BE" altLang="tr-TR" smtClean="0"/>
              <a:t>Luteinized cyst an </a:t>
            </a:r>
            <a:r>
              <a:rPr lang="fr-BE" altLang="tr-TR" u="sng" smtClean="0"/>
              <a:t>corpus luteum with cavity</a:t>
            </a:r>
            <a:endParaRPr lang="fr-FR" altLang="tr-TR" u="sng" smtClean="0"/>
          </a:p>
        </p:txBody>
      </p:sp>
      <p:grpSp>
        <p:nvGrpSpPr>
          <p:cNvPr id="84997" name="Group 3"/>
          <p:cNvGrpSpPr>
            <a:grpSpLocks/>
          </p:cNvGrpSpPr>
          <p:nvPr/>
        </p:nvGrpSpPr>
        <p:grpSpPr bwMode="auto">
          <a:xfrm>
            <a:off x="1116013" y="1557338"/>
            <a:ext cx="1871662" cy="1368425"/>
            <a:chOff x="3470" y="890"/>
            <a:chExt cx="1179" cy="862"/>
          </a:xfrm>
        </p:grpSpPr>
        <p:sp>
          <p:nvSpPr>
            <p:cNvPr id="85015" name="Freeform 4"/>
            <p:cNvSpPr>
              <a:spLocks/>
            </p:cNvSpPr>
            <p:nvPr/>
          </p:nvSpPr>
          <p:spPr bwMode="auto">
            <a:xfrm>
              <a:off x="3470" y="890"/>
              <a:ext cx="1170" cy="832"/>
            </a:xfrm>
            <a:custGeom>
              <a:avLst/>
              <a:gdLst>
                <a:gd name="T0" fmla="*/ 93 w 1170"/>
                <a:gd name="T1" fmla="*/ 198 h 832"/>
                <a:gd name="T2" fmla="*/ 99 w 1170"/>
                <a:gd name="T3" fmla="*/ 162 h 832"/>
                <a:gd name="T4" fmla="*/ 171 w 1170"/>
                <a:gd name="T5" fmla="*/ 126 h 832"/>
                <a:gd name="T6" fmla="*/ 201 w 1170"/>
                <a:gd name="T7" fmla="*/ 96 h 832"/>
                <a:gd name="T8" fmla="*/ 237 w 1170"/>
                <a:gd name="T9" fmla="*/ 84 h 832"/>
                <a:gd name="T10" fmla="*/ 387 w 1170"/>
                <a:gd name="T11" fmla="*/ 30 h 832"/>
                <a:gd name="T12" fmla="*/ 441 w 1170"/>
                <a:gd name="T13" fmla="*/ 6 h 832"/>
                <a:gd name="T14" fmla="*/ 459 w 1170"/>
                <a:gd name="T15" fmla="*/ 0 h 832"/>
                <a:gd name="T16" fmla="*/ 759 w 1170"/>
                <a:gd name="T17" fmla="*/ 6 h 832"/>
                <a:gd name="T18" fmla="*/ 813 w 1170"/>
                <a:gd name="T19" fmla="*/ 36 h 832"/>
                <a:gd name="T20" fmla="*/ 861 w 1170"/>
                <a:gd name="T21" fmla="*/ 42 h 832"/>
                <a:gd name="T22" fmla="*/ 975 w 1170"/>
                <a:gd name="T23" fmla="*/ 114 h 832"/>
                <a:gd name="T24" fmla="*/ 1017 w 1170"/>
                <a:gd name="T25" fmla="*/ 204 h 832"/>
                <a:gd name="T26" fmla="*/ 1041 w 1170"/>
                <a:gd name="T27" fmla="*/ 294 h 832"/>
                <a:gd name="T28" fmla="*/ 1065 w 1170"/>
                <a:gd name="T29" fmla="*/ 312 h 832"/>
                <a:gd name="T30" fmla="*/ 1083 w 1170"/>
                <a:gd name="T31" fmla="*/ 330 h 832"/>
                <a:gd name="T32" fmla="*/ 1131 w 1170"/>
                <a:gd name="T33" fmla="*/ 342 h 832"/>
                <a:gd name="T34" fmla="*/ 1131 w 1170"/>
                <a:gd name="T35" fmla="*/ 558 h 832"/>
                <a:gd name="T36" fmla="*/ 1113 w 1170"/>
                <a:gd name="T37" fmla="*/ 612 h 832"/>
                <a:gd name="T38" fmla="*/ 1041 w 1170"/>
                <a:gd name="T39" fmla="*/ 660 h 832"/>
                <a:gd name="T40" fmla="*/ 993 w 1170"/>
                <a:gd name="T41" fmla="*/ 738 h 832"/>
                <a:gd name="T42" fmla="*/ 807 w 1170"/>
                <a:gd name="T43" fmla="*/ 792 h 832"/>
                <a:gd name="T44" fmla="*/ 549 w 1170"/>
                <a:gd name="T45" fmla="*/ 828 h 832"/>
                <a:gd name="T46" fmla="*/ 447 w 1170"/>
                <a:gd name="T47" fmla="*/ 822 h 832"/>
                <a:gd name="T48" fmla="*/ 333 w 1170"/>
                <a:gd name="T49" fmla="*/ 780 h 832"/>
                <a:gd name="T50" fmla="*/ 261 w 1170"/>
                <a:gd name="T51" fmla="*/ 732 h 832"/>
                <a:gd name="T52" fmla="*/ 225 w 1170"/>
                <a:gd name="T53" fmla="*/ 714 h 832"/>
                <a:gd name="T54" fmla="*/ 129 w 1170"/>
                <a:gd name="T55" fmla="*/ 684 h 832"/>
                <a:gd name="T56" fmla="*/ 75 w 1170"/>
                <a:gd name="T57" fmla="*/ 612 h 832"/>
                <a:gd name="T58" fmla="*/ 63 w 1170"/>
                <a:gd name="T59" fmla="*/ 576 h 832"/>
                <a:gd name="T60" fmla="*/ 33 w 1170"/>
                <a:gd name="T61" fmla="*/ 540 h 832"/>
                <a:gd name="T62" fmla="*/ 3 w 1170"/>
                <a:gd name="T63" fmla="*/ 486 h 832"/>
                <a:gd name="T64" fmla="*/ 9 w 1170"/>
                <a:gd name="T65" fmla="*/ 438 h 832"/>
                <a:gd name="T66" fmla="*/ 21 w 1170"/>
                <a:gd name="T67" fmla="*/ 420 h 832"/>
                <a:gd name="T68" fmla="*/ 69 w 1170"/>
                <a:gd name="T69" fmla="*/ 204 h 832"/>
                <a:gd name="T70" fmla="*/ 99 w 1170"/>
                <a:gd name="T71" fmla="*/ 180 h 832"/>
                <a:gd name="T72" fmla="*/ 93 w 1170"/>
                <a:gd name="T73" fmla="*/ 198 h 83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70"/>
                <a:gd name="T112" fmla="*/ 0 h 832"/>
                <a:gd name="T113" fmla="*/ 1170 w 1170"/>
                <a:gd name="T114" fmla="*/ 832 h 83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70" h="832">
                  <a:moveTo>
                    <a:pt x="93" y="198"/>
                  </a:moveTo>
                  <a:cubicBezTo>
                    <a:pt x="95" y="186"/>
                    <a:pt x="94" y="173"/>
                    <a:pt x="99" y="162"/>
                  </a:cubicBezTo>
                  <a:cubicBezTo>
                    <a:pt x="108" y="143"/>
                    <a:pt x="152" y="139"/>
                    <a:pt x="171" y="126"/>
                  </a:cubicBezTo>
                  <a:cubicBezTo>
                    <a:pt x="182" y="110"/>
                    <a:pt x="182" y="104"/>
                    <a:pt x="201" y="96"/>
                  </a:cubicBezTo>
                  <a:cubicBezTo>
                    <a:pt x="213" y="91"/>
                    <a:pt x="237" y="84"/>
                    <a:pt x="237" y="84"/>
                  </a:cubicBezTo>
                  <a:cubicBezTo>
                    <a:pt x="278" y="23"/>
                    <a:pt x="300" y="35"/>
                    <a:pt x="387" y="30"/>
                  </a:cubicBezTo>
                  <a:cubicBezTo>
                    <a:pt x="416" y="11"/>
                    <a:pt x="398" y="20"/>
                    <a:pt x="441" y="6"/>
                  </a:cubicBezTo>
                  <a:cubicBezTo>
                    <a:pt x="447" y="4"/>
                    <a:pt x="459" y="0"/>
                    <a:pt x="459" y="0"/>
                  </a:cubicBezTo>
                  <a:cubicBezTo>
                    <a:pt x="559" y="2"/>
                    <a:pt x="659" y="0"/>
                    <a:pt x="759" y="6"/>
                  </a:cubicBezTo>
                  <a:cubicBezTo>
                    <a:pt x="774" y="7"/>
                    <a:pt x="798" y="32"/>
                    <a:pt x="813" y="36"/>
                  </a:cubicBezTo>
                  <a:cubicBezTo>
                    <a:pt x="829" y="40"/>
                    <a:pt x="845" y="40"/>
                    <a:pt x="861" y="42"/>
                  </a:cubicBezTo>
                  <a:cubicBezTo>
                    <a:pt x="878" y="129"/>
                    <a:pt x="889" y="108"/>
                    <a:pt x="975" y="114"/>
                  </a:cubicBezTo>
                  <a:cubicBezTo>
                    <a:pt x="986" y="147"/>
                    <a:pt x="1009" y="172"/>
                    <a:pt x="1017" y="204"/>
                  </a:cubicBezTo>
                  <a:cubicBezTo>
                    <a:pt x="1021" y="222"/>
                    <a:pt x="1030" y="278"/>
                    <a:pt x="1041" y="294"/>
                  </a:cubicBezTo>
                  <a:cubicBezTo>
                    <a:pt x="1047" y="302"/>
                    <a:pt x="1057" y="305"/>
                    <a:pt x="1065" y="312"/>
                  </a:cubicBezTo>
                  <a:cubicBezTo>
                    <a:pt x="1071" y="318"/>
                    <a:pt x="1075" y="326"/>
                    <a:pt x="1083" y="330"/>
                  </a:cubicBezTo>
                  <a:cubicBezTo>
                    <a:pt x="1098" y="337"/>
                    <a:pt x="1131" y="342"/>
                    <a:pt x="1131" y="342"/>
                  </a:cubicBezTo>
                  <a:cubicBezTo>
                    <a:pt x="1170" y="401"/>
                    <a:pt x="1157" y="500"/>
                    <a:pt x="1131" y="558"/>
                  </a:cubicBezTo>
                  <a:cubicBezTo>
                    <a:pt x="1123" y="575"/>
                    <a:pt x="1129" y="601"/>
                    <a:pt x="1113" y="612"/>
                  </a:cubicBezTo>
                  <a:cubicBezTo>
                    <a:pt x="1088" y="629"/>
                    <a:pt x="1066" y="644"/>
                    <a:pt x="1041" y="660"/>
                  </a:cubicBezTo>
                  <a:cubicBezTo>
                    <a:pt x="1027" y="681"/>
                    <a:pt x="1013" y="725"/>
                    <a:pt x="993" y="738"/>
                  </a:cubicBezTo>
                  <a:cubicBezTo>
                    <a:pt x="926" y="783"/>
                    <a:pt x="894" y="787"/>
                    <a:pt x="807" y="792"/>
                  </a:cubicBezTo>
                  <a:cubicBezTo>
                    <a:pt x="688" y="832"/>
                    <a:pt x="751" y="821"/>
                    <a:pt x="549" y="828"/>
                  </a:cubicBezTo>
                  <a:cubicBezTo>
                    <a:pt x="515" y="826"/>
                    <a:pt x="481" y="826"/>
                    <a:pt x="447" y="822"/>
                  </a:cubicBezTo>
                  <a:cubicBezTo>
                    <a:pt x="416" y="818"/>
                    <a:pt x="360" y="799"/>
                    <a:pt x="333" y="780"/>
                  </a:cubicBezTo>
                  <a:cubicBezTo>
                    <a:pt x="312" y="765"/>
                    <a:pt x="287" y="741"/>
                    <a:pt x="261" y="732"/>
                  </a:cubicBezTo>
                  <a:cubicBezTo>
                    <a:pt x="195" y="710"/>
                    <a:pt x="295" y="745"/>
                    <a:pt x="225" y="714"/>
                  </a:cubicBezTo>
                  <a:cubicBezTo>
                    <a:pt x="194" y="700"/>
                    <a:pt x="161" y="695"/>
                    <a:pt x="129" y="684"/>
                  </a:cubicBezTo>
                  <a:cubicBezTo>
                    <a:pt x="109" y="664"/>
                    <a:pt x="84" y="639"/>
                    <a:pt x="75" y="612"/>
                  </a:cubicBezTo>
                  <a:cubicBezTo>
                    <a:pt x="71" y="600"/>
                    <a:pt x="70" y="587"/>
                    <a:pt x="63" y="576"/>
                  </a:cubicBezTo>
                  <a:cubicBezTo>
                    <a:pt x="33" y="531"/>
                    <a:pt x="71" y="586"/>
                    <a:pt x="33" y="540"/>
                  </a:cubicBezTo>
                  <a:cubicBezTo>
                    <a:pt x="19" y="524"/>
                    <a:pt x="15" y="504"/>
                    <a:pt x="3" y="486"/>
                  </a:cubicBezTo>
                  <a:cubicBezTo>
                    <a:pt x="5" y="470"/>
                    <a:pt x="5" y="454"/>
                    <a:pt x="9" y="438"/>
                  </a:cubicBezTo>
                  <a:cubicBezTo>
                    <a:pt x="11" y="431"/>
                    <a:pt x="20" y="427"/>
                    <a:pt x="21" y="420"/>
                  </a:cubicBezTo>
                  <a:cubicBezTo>
                    <a:pt x="32" y="347"/>
                    <a:pt x="0" y="250"/>
                    <a:pt x="69" y="204"/>
                  </a:cubicBezTo>
                  <a:cubicBezTo>
                    <a:pt x="69" y="203"/>
                    <a:pt x="87" y="168"/>
                    <a:pt x="99" y="180"/>
                  </a:cubicBezTo>
                  <a:cubicBezTo>
                    <a:pt x="103" y="184"/>
                    <a:pt x="95" y="192"/>
                    <a:pt x="93" y="198"/>
                  </a:cubicBezTo>
                  <a:close/>
                </a:path>
              </a:pathLst>
            </a:custGeom>
            <a:solidFill>
              <a:schemeClr val="bg2"/>
            </a:solidFill>
            <a:ln w="9525">
              <a:solidFill>
                <a:srgbClr val="080808"/>
              </a:solidFill>
              <a:round/>
              <a:headEnd/>
              <a:tailEnd/>
            </a:ln>
          </p:spPr>
          <p:txBody>
            <a:bodyPr/>
            <a:lstStyle/>
            <a:p>
              <a:endParaRPr lang="tr-TR"/>
            </a:p>
          </p:txBody>
        </p:sp>
        <p:grpSp>
          <p:nvGrpSpPr>
            <p:cNvPr id="85016" name="Group 5"/>
            <p:cNvGrpSpPr>
              <a:grpSpLocks/>
            </p:cNvGrpSpPr>
            <p:nvPr/>
          </p:nvGrpSpPr>
          <p:grpSpPr bwMode="auto">
            <a:xfrm>
              <a:off x="3878" y="981"/>
              <a:ext cx="771" cy="771"/>
              <a:chOff x="3288" y="1661"/>
              <a:chExt cx="726" cy="726"/>
            </a:xfrm>
          </p:grpSpPr>
          <p:sp>
            <p:nvSpPr>
              <p:cNvPr id="85017" name="Oval 6"/>
              <p:cNvSpPr>
                <a:spLocks noChangeArrowheads="1"/>
              </p:cNvSpPr>
              <p:nvPr/>
            </p:nvSpPr>
            <p:spPr bwMode="auto">
              <a:xfrm>
                <a:off x="3288" y="1661"/>
                <a:ext cx="726" cy="726"/>
              </a:xfrm>
              <a:prstGeom prst="ellipse">
                <a:avLst/>
              </a:prstGeom>
              <a:solidFill>
                <a:schemeClr val="tx2"/>
              </a:solidFill>
              <a:ln w="9525">
                <a:solidFill>
                  <a:srgbClr val="080808"/>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fr-FR" altLang="tr-TR" sz="2000">
                  <a:solidFill>
                    <a:srgbClr val="080808"/>
                  </a:solidFill>
                </a:endParaRPr>
              </a:p>
            </p:txBody>
          </p:sp>
          <p:sp>
            <p:nvSpPr>
              <p:cNvPr id="85018" name="Oval 7"/>
              <p:cNvSpPr>
                <a:spLocks noChangeArrowheads="1"/>
              </p:cNvSpPr>
              <p:nvPr/>
            </p:nvSpPr>
            <p:spPr bwMode="auto">
              <a:xfrm>
                <a:off x="3424" y="1797"/>
                <a:ext cx="453" cy="453"/>
              </a:xfrm>
              <a:prstGeom prst="ellipse">
                <a:avLst/>
              </a:prstGeom>
              <a:solidFill>
                <a:srgbClr val="080808"/>
              </a:solidFill>
              <a:ln w="9525">
                <a:solidFill>
                  <a:srgbClr val="080808"/>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fr-FR" altLang="tr-TR" sz="2000">
                  <a:solidFill>
                    <a:srgbClr val="080808"/>
                  </a:solidFill>
                </a:endParaRPr>
              </a:p>
            </p:txBody>
          </p:sp>
        </p:grpSp>
      </p:grpSp>
      <p:grpSp>
        <p:nvGrpSpPr>
          <p:cNvPr id="4" name="Group 8"/>
          <p:cNvGrpSpPr>
            <a:grpSpLocks/>
          </p:cNvGrpSpPr>
          <p:nvPr/>
        </p:nvGrpSpPr>
        <p:grpSpPr bwMode="auto">
          <a:xfrm>
            <a:off x="5508625" y="1412875"/>
            <a:ext cx="1857375" cy="1320800"/>
            <a:chOff x="3470" y="890"/>
            <a:chExt cx="1170" cy="832"/>
          </a:xfrm>
        </p:grpSpPr>
        <p:sp>
          <p:nvSpPr>
            <p:cNvPr id="85012" name="Freeform 9"/>
            <p:cNvSpPr>
              <a:spLocks/>
            </p:cNvSpPr>
            <p:nvPr/>
          </p:nvSpPr>
          <p:spPr bwMode="auto">
            <a:xfrm>
              <a:off x="3470" y="890"/>
              <a:ext cx="1170" cy="832"/>
            </a:xfrm>
            <a:custGeom>
              <a:avLst/>
              <a:gdLst>
                <a:gd name="T0" fmla="*/ 93 w 1170"/>
                <a:gd name="T1" fmla="*/ 198 h 832"/>
                <a:gd name="T2" fmla="*/ 99 w 1170"/>
                <a:gd name="T3" fmla="*/ 162 h 832"/>
                <a:gd name="T4" fmla="*/ 171 w 1170"/>
                <a:gd name="T5" fmla="*/ 126 h 832"/>
                <a:gd name="T6" fmla="*/ 201 w 1170"/>
                <a:gd name="T7" fmla="*/ 96 h 832"/>
                <a:gd name="T8" fmla="*/ 237 w 1170"/>
                <a:gd name="T9" fmla="*/ 84 h 832"/>
                <a:gd name="T10" fmla="*/ 387 w 1170"/>
                <a:gd name="T11" fmla="*/ 30 h 832"/>
                <a:gd name="T12" fmla="*/ 441 w 1170"/>
                <a:gd name="T13" fmla="*/ 6 h 832"/>
                <a:gd name="T14" fmla="*/ 459 w 1170"/>
                <a:gd name="T15" fmla="*/ 0 h 832"/>
                <a:gd name="T16" fmla="*/ 759 w 1170"/>
                <a:gd name="T17" fmla="*/ 6 h 832"/>
                <a:gd name="T18" fmla="*/ 813 w 1170"/>
                <a:gd name="T19" fmla="*/ 36 h 832"/>
                <a:gd name="T20" fmla="*/ 861 w 1170"/>
                <a:gd name="T21" fmla="*/ 42 h 832"/>
                <a:gd name="T22" fmla="*/ 975 w 1170"/>
                <a:gd name="T23" fmla="*/ 114 h 832"/>
                <a:gd name="T24" fmla="*/ 1017 w 1170"/>
                <a:gd name="T25" fmla="*/ 204 h 832"/>
                <a:gd name="T26" fmla="*/ 1041 w 1170"/>
                <a:gd name="T27" fmla="*/ 294 h 832"/>
                <a:gd name="T28" fmla="*/ 1065 w 1170"/>
                <a:gd name="T29" fmla="*/ 312 h 832"/>
                <a:gd name="T30" fmla="*/ 1083 w 1170"/>
                <a:gd name="T31" fmla="*/ 330 h 832"/>
                <a:gd name="T32" fmla="*/ 1131 w 1170"/>
                <a:gd name="T33" fmla="*/ 342 h 832"/>
                <a:gd name="T34" fmla="*/ 1131 w 1170"/>
                <a:gd name="T35" fmla="*/ 558 h 832"/>
                <a:gd name="T36" fmla="*/ 1113 w 1170"/>
                <a:gd name="T37" fmla="*/ 612 h 832"/>
                <a:gd name="T38" fmla="*/ 1041 w 1170"/>
                <a:gd name="T39" fmla="*/ 660 h 832"/>
                <a:gd name="T40" fmla="*/ 993 w 1170"/>
                <a:gd name="T41" fmla="*/ 738 h 832"/>
                <a:gd name="T42" fmla="*/ 807 w 1170"/>
                <a:gd name="T43" fmla="*/ 792 h 832"/>
                <a:gd name="T44" fmla="*/ 549 w 1170"/>
                <a:gd name="T45" fmla="*/ 828 h 832"/>
                <a:gd name="T46" fmla="*/ 447 w 1170"/>
                <a:gd name="T47" fmla="*/ 822 h 832"/>
                <a:gd name="T48" fmla="*/ 333 w 1170"/>
                <a:gd name="T49" fmla="*/ 780 h 832"/>
                <a:gd name="T50" fmla="*/ 261 w 1170"/>
                <a:gd name="T51" fmla="*/ 732 h 832"/>
                <a:gd name="T52" fmla="*/ 225 w 1170"/>
                <a:gd name="T53" fmla="*/ 714 h 832"/>
                <a:gd name="T54" fmla="*/ 129 w 1170"/>
                <a:gd name="T55" fmla="*/ 684 h 832"/>
                <a:gd name="T56" fmla="*/ 75 w 1170"/>
                <a:gd name="T57" fmla="*/ 612 h 832"/>
                <a:gd name="T58" fmla="*/ 63 w 1170"/>
                <a:gd name="T59" fmla="*/ 576 h 832"/>
                <a:gd name="T60" fmla="*/ 33 w 1170"/>
                <a:gd name="T61" fmla="*/ 540 h 832"/>
                <a:gd name="T62" fmla="*/ 3 w 1170"/>
                <a:gd name="T63" fmla="*/ 486 h 832"/>
                <a:gd name="T64" fmla="*/ 9 w 1170"/>
                <a:gd name="T65" fmla="*/ 438 h 832"/>
                <a:gd name="T66" fmla="*/ 21 w 1170"/>
                <a:gd name="T67" fmla="*/ 420 h 832"/>
                <a:gd name="T68" fmla="*/ 69 w 1170"/>
                <a:gd name="T69" fmla="*/ 204 h 832"/>
                <a:gd name="T70" fmla="*/ 99 w 1170"/>
                <a:gd name="T71" fmla="*/ 180 h 832"/>
                <a:gd name="T72" fmla="*/ 93 w 1170"/>
                <a:gd name="T73" fmla="*/ 198 h 83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70"/>
                <a:gd name="T112" fmla="*/ 0 h 832"/>
                <a:gd name="T113" fmla="*/ 1170 w 1170"/>
                <a:gd name="T114" fmla="*/ 832 h 83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70" h="832">
                  <a:moveTo>
                    <a:pt x="93" y="198"/>
                  </a:moveTo>
                  <a:cubicBezTo>
                    <a:pt x="95" y="186"/>
                    <a:pt x="94" y="173"/>
                    <a:pt x="99" y="162"/>
                  </a:cubicBezTo>
                  <a:cubicBezTo>
                    <a:pt x="108" y="143"/>
                    <a:pt x="152" y="139"/>
                    <a:pt x="171" y="126"/>
                  </a:cubicBezTo>
                  <a:cubicBezTo>
                    <a:pt x="182" y="110"/>
                    <a:pt x="182" y="104"/>
                    <a:pt x="201" y="96"/>
                  </a:cubicBezTo>
                  <a:cubicBezTo>
                    <a:pt x="213" y="91"/>
                    <a:pt x="237" y="84"/>
                    <a:pt x="237" y="84"/>
                  </a:cubicBezTo>
                  <a:cubicBezTo>
                    <a:pt x="278" y="23"/>
                    <a:pt x="300" y="35"/>
                    <a:pt x="387" y="30"/>
                  </a:cubicBezTo>
                  <a:cubicBezTo>
                    <a:pt x="416" y="11"/>
                    <a:pt x="398" y="20"/>
                    <a:pt x="441" y="6"/>
                  </a:cubicBezTo>
                  <a:cubicBezTo>
                    <a:pt x="447" y="4"/>
                    <a:pt x="459" y="0"/>
                    <a:pt x="459" y="0"/>
                  </a:cubicBezTo>
                  <a:cubicBezTo>
                    <a:pt x="559" y="2"/>
                    <a:pt x="659" y="0"/>
                    <a:pt x="759" y="6"/>
                  </a:cubicBezTo>
                  <a:cubicBezTo>
                    <a:pt x="774" y="7"/>
                    <a:pt x="798" y="32"/>
                    <a:pt x="813" y="36"/>
                  </a:cubicBezTo>
                  <a:cubicBezTo>
                    <a:pt x="829" y="40"/>
                    <a:pt x="845" y="40"/>
                    <a:pt x="861" y="42"/>
                  </a:cubicBezTo>
                  <a:cubicBezTo>
                    <a:pt x="878" y="129"/>
                    <a:pt x="889" y="108"/>
                    <a:pt x="975" y="114"/>
                  </a:cubicBezTo>
                  <a:cubicBezTo>
                    <a:pt x="986" y="147"/>
                    <a:pt x="1009" y="172"/>
                    <a:pt x="1017" y="204"/>
                  </a:cubicBezTo>
                  <a:cubicBezTo>
                    <a:pt x="1021" y="222"/>
                    <a:pt x="1030" y="278"/>
                    <a:pt x="1041" y="294"/>
                  </a:cubicBezTo>
                  <a:cubicBezTo>
                    <a:pt x="1047" y="302"/>
                    <a:pt x="1057" y="305"/>
                    <a:pt x="1065" y="312"/>
                  </a:cubicBezTo>
                  <a:cubicBezTo>
                    <a:pt x="1071" y="318"/>
                    <a:pt x="1075" y="326"/>
                    <a:pt x="1083" y="330"/>
                  </a:cubicBezTo>
                  <a:cubicBezTo>
                    <a:pt x="1098" y="337"/>
                    <a:pt x="1131" y="342"/>
                    <a:pt x="1131" y="342"/>
                  </a:cubicBezTo>
                  <a:cubicBezTo>
                    <a:pt x="1170" y="401"/>
                    <a:pt x="1157" y="500"/>
                    <a:pt x="1131" y="558"/>
                  </a:cubicBezTo>
                  <a:cubicBezTo>
                    <a:pt x="1123" y="575"/>
                    <a:pt x="1129" y="601"/>
                    <a:pt x="1113" y="612"/>
                  </a:cubicBezTo>
                  <a:cubicBezTo>
                    <a:pt x="1088" y="629"/>
                    <a:pt x="1066" y="644"/>
                    <a:pt x="1041" y="660"/>
                  </a:cubicBezTo>
                  <a:cubicBezTo>
                    <a:pt x="1027" y="681"/>
                    <a:pt x="1013" y="725"/>
                    <a:pt x="993" y="738"/>
                  </a:cubicBezTo>
                  <a:cubicBezTo>
                    <a:pt x="926" y="783"/>
                    <a:pt x="894" y="787"/>
                    <a:pt x="807" y="792"/>
                  </a:cubicBezTo>
                  <a:cubicBezTo>
                    <a:pt x="688" y="832"/>
                    <a:pt x="751" y="821"/>
                    <a:pt x="549" y="828"/>
                  </a:cubicBezTo>
                  <a:cubicBezTo>
                    <a:pt x="515" y="826"/>
                    <a:pt x="481" y="826"/>
                    <a:pt x="447" y="822"/>
                  </a:cubicBezTo>
                  <a:cubicBezTo>
                    <a:pt x="416" y="818"/>
                    <a:pt x="360" y="799"/>
                    <a:pt x="333" y="780"/>
                  </a:cubicBezTo>
                  <a:cubicBezTo>
                    <a:pt x="312" y="765"/>
                    <a:pt x="287" y="741"/>
                    <a:pt x="261" y="732"/>
                  </a:cubicBezTo>
                  <a:cubicBezTo>
                    <a:pt x="195" y="710"/>
                    <a:pt x="295" y="745"/>
                    <a:pt x="225" y="714"/>
                  </a:cubicBezTo>
                  <a:cubicBezTo>
                    <a:pt x="194" y="700"/>
                    <a:pt x="161" y="695"/>
                    <a:pt x="129" y="684"/>
                  </a:cubicBezTo>
                  <a:cubicBezTo>
                    <a:pt x="109" y="664"/>
                    <a:pt x="84" y="639"/>
                    <a:pt x="75" y="612"/>
                  </a:cubicBezTo>
                  <a:cubicBezTo>
                    <a:pt x="71" y="600"/>
                    <a:pt x="70" y="587"/>
                    <a:pt x="63" y="576"/>
                  </a:cubicBezTo>
                  <a:cubicBezTo>
                    <a:pt x="33" y="531"/>
                    <a:pt x="71" y="586"/>
                    <a:pt x="33" y="540"/>
                  </a:cubicBezTo>
                  <a:cubicBezTo>
                    <a:pt x="19" y="524"/>
                    <a:pt x="15" y="504"/>
                    <a:pt x="3" y="486"/>
                  </a:cubicBezTo>
                  <a:cubicBezTo>
                    <a:pt x="5" y="470"/>
                    <a:pt x="5" y="454"/>
                    <a:pt x="9" y="438"/>
                  </a:cubicBezTo>
                  <a:cubicBezTo>
                    <a:pt x="11" y="431"/>
                    <a:pt x="20" y="427"/>
                    <a:pt x="21" y="420"/>
                  </a:cubicBezTo>
                  <a:cubicBezTo>
                    <a:pt x="32" y="347"/>
                    <a:pt x="0" y="250"/>
                    <a:pt x="69" y="204"/>
                  </a:cubicBezTo>
                  <a:cubicBezTo>
                    <a:pt x="69" y="203"/>
                    <a:pt x="87" y="168"/>
                    <a:pt x="99" y="180"/>
                  </a:cubicBezTo>
                  <a:cubicBezTo>
                    <a:pt x="103" y="184"/>
                    <a:pt x="95" y="192"/>
                    <a:pt x="93" y="198"/>
                  </a:cubicBezTo>
                  <a:close/>
                </a:path>
              </a:pathLst>
            </a:custGeom>
            <a:solidFill>
              <a:schemeClr val="bg2"/>
            </a:solidFill>
            <a:ln w="9525">
              <a:solidFill>
                <a:srgbClr val="080808"/>
              </a:solidFill>
              <a:round/>
              <a:headEnd/>
              <a:tailEnd/>
            </a:ln>
          </p:spPr>
          <p:txBody>
            <a:bodyPr/>
            <a:lstStyle/>
            <a:p>
              <a:endParaRPr lang="tr-TR"/>
            </a:p>
          </p:txBody>
        </p:sp>
        <p:sp>
          <p:nvSpPr>
            <p:cNvPr id="85013" name="Oval 10"/>
            <p:cNvSpPr>
              <a:spLocks noChangeArrowheads="1"/>
            </p:cNvSpPr>
            <p:nvPr/>
          </p:nvSpPr>
          <p:spPr bwMode="auto">
            <a:xfrm>
              <a:off x="3878" y="981"/>
              <a:ext cx="680" cy="725"/>
            </a:xfrm>
            <a:prstGeom prst="ellipse">
              <a:avLst/>
            </a:prstGeom>
            <a:solidFill>
              <a:schemeClr val="tx2"/>
            </a:solidFill>
            <a:ln w="9525">
              <a:solidFill>
                <a:srgbClr val="080808"/>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fr-FR" altLang="tr-TR" sz="2000">
                <a:solidFill>
                  <a:srgbClr val="080808"/>
                </a:solidFill>
              </a:endParaRPr>
            </a:p>
          </p:txBody>
        </p:sp>
        <p:sp>
          <p:nvSpPr>
            <p:cNvPr id="85014" name="Freeform 11"/>
            <p:cNvSpPr>
              <a:spLocks/>
            </p:cNvSpPr>
            <p:nvPr/>
          </p:nvSpPr>
          <p:spPr bwMode="auto">
            <a:xfrm>
              <a:off x="4105" y="1207"/>
              <a:ext cx="231" cy="218"/>
            </a:xfrm>
            <a:custGeom>
              <a:avLst/>
              <a:gdLst>
                <a:gd name="T0" fmla="*/ 61 w 231"/>
                <a:gd name="T1" fmla="*/ 44 h 218"/>
                <a:gd name="T2" fmla="*/ 163 w 231"/>
                <a:gd name="T3" fmla="*/ 14 h 218"/>
                <a:gd name="T4" fmla="*/ 211 w 231"/>
                <a:gd name="T5" fmla="*/ 74 h 218"/>
                <a:gd name="T6" fmla="*/ 187 w 231"/>
                <a:gd name="T7" fmla="*/ 218 h 218"/>
                <a:gd name="T8" fmla="*/ 97 w 231"/>
                <a:gd name="T9" fmla="*/ 212 h 218"/>
                <a:gd name="T10" fmla="*/ 49 w 231"/>
                <a:gd name="T11" fmla="*/ 206 h 218"/>
                <a:gd name="T12" fmla="*/ 25 w 231"/>
                <a:gd name="T13" fmla="*/ 170 h 218"/>
                <a:gd name="T14" fmla="*/ 7 w 231"/>
                <a:gd name="T15" fmla="*/ 164 h 218"/>
                <a:gd name="T16" fmla="*/ 1 w 231"/>
                <a:gd name="T17" fmla="*/ 146 h 218"/>
                <a:gd name="T18" fmla="*/ 13 w 231"/>
                <a:gd name="T19" fmla="*/ 128 h 218"/>
                <a:gd name="T20" fmla="*/ 19 w 231"/>
                <a:gd name="T21" fmla="*/ 92 h 218"/>
                <a:gd name="T22" fmla="*/ 37 w 231"/>
                <a:gd name="T23" fmla="*/ 86 h 218"/>
                <a:gd name="T24" fmla="*/ 61 w 231"/>
                <a:gd name="T25" fmla="*/ 44 h 2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31"/>
                <a:gd name="T40" fmla="*/ 0 h 218"/>
                <a:gd name="T41" fmla="*/ 231 w 231"/>
                <a:gd name="T42" fmla="*/ 218 h 2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31" h="218">
                  <a:moveTo>
                    <a:pt x="61" y="44"/>
                  </a:moveTo>
                  <a:cubicBezTo>
                    <a:pt x="105" y="0"/>
                    <a:pt x="73" y="7"/>
                    <a:pt x="163" y="14"/>
                  </a:cubicBezTo>
                  <a:cubicBezTo>
                    <a:pt x="204" y="42"/>
                    <a:pt x="159" y="61"/>
                    <a:pt x="211" y="74"/>
                  </a:cubicBezTo>
                  <a:cubicBezTo>
                    <a:pt x="216" y="120"/>
                    <a:pt x="231" y="189"/>
                    <a:pt x="187" y="218"/>
                  </a:cubicBezTo>
                  <a:cubicBezTo>
                    <a:pt x="147" y="210"/>
                    <a:pt x="140" y="206"/>
                    <a:pt x="97" y="212"/>
                  </a:cubicBezTo>
                  <a:cubicBezTo>
                    <a:pt x="81" y="210"/>
                    <a:pt x="63" y="214"/>
                    <a:pt x="49" y="206"/>
                  </a:cubicBezTo>
                  <a:cubicBezTo>
                    <a:pt x="37" y="199"/>
                    <a:pt x="39" y="175"/>
                    <a:pt x="25" y="170"/>
                  </a:cubicBezTo>
                  <a:cubicBezTo>
                    <a:pt x="19" y="168"/>
                    <a:pt x="13" y="166"/>
                    <a:pt x="7" y="164"/>
                  </a:cubicBezTo>
                  <a:cubicBezTo>
                    <a:pt x="5" y="158"/>
                    <a:pt x="0" y="152"/>
                    <a:pt x="1" y="146"/>
                  </a:cubicBezTo>
                  <a:cubicBezTo>
                    <a:pt x="2" y="139"/>
                    <a:pt x="11" y="135"/>
                    <a:pt x="13" y="128"/>
                  </a:cubicBezTo>
                  <a:cubicBezTo>
                    <a:pt x="17" y="116"/>
                    <a:pt x="13" y="103"/>
                    <a:pt x="19" y="92"/>
                  </a:cubicBezTo>
                  <a:cubicBezTo>
                    <a:pt x="22" y="87"/>
                    <a:pt x="31" y="88"/>
                    <a:pt x="37" y="86"/>
                  </a:cubicBezTo>
                  <a:cubicBezTo>
                    <a:pt x="61" y="62"/>
                    <a:pt x="53" y="76"/>
                    <a:pt x="61" y="44"/>
                  </a:cubicBezTo>
                  <a:close/>
                </a:path>
              </a:pathLst>
            </a:custGeom>
            <a:solidFill>
              <a:srgbClr val="080808"/>
            </a:solidFill>
            <a:ln w="9525">
              <a:solidFill>
                <a:srgbClr val="080808"/>
              </a:solidFill>
              <a:round/>
              <a:headEnd/>
              <a:tailEnd/>
            </a:ln>
          </p:spPr>
          <p:txBody>
            <a:bodyPr/>
            <a:lstStyle/>
            <a:p>
              <a:endParaRPr lang="tr-TR"/>
            </a:p>
          </p:txBody>
        </p:sp>
      </p:grpSp>
      <p:grpSp>
        <p:nvGrpSpPr>
          <p:cNvPr id="84999" name="Group 12"/>
          <p:cNvGrpSpPr>
            <a:grpSpLocks/>
          </p:cNvGrpSpPr>
          <p:nvPr/>
        </p:nvGrpSpPr>
        <p:grpSpPr bwMode="auto">
          <a:xfrm>
            <a:off x="2484438" y="4076700"/>
            <a:ext cx="1582737" cy="1728788"/>
            <a:chOff x="1610" y="1265"/>
            <a:chExt cx="2177" cy="1885"/>
          </a:xfrm>
        </p:grpSpPr>
        <p:grpSp>
          <p:nvGrpSpPr>
            <p:cNvPr id="85007" name="Group 13"/>
            <p:cNvGrpSpPr>
              <a:grpSpLocks/>
            </p:cNvGrpSpPr>
            <p:nvPr/>
          </p:nvGrpSpPr>
          <p:grpSpPr bwMode="auto">
            <a:xfrm>
              <a:off x="1610" y="1265"/>
              <a:ext cx="2177" cy="1788"/>
              <a:chOff x="1610" y="1265"/>
              <a:chExt cx="2177" cy="1788"/>
            </a:xfrm>
          </p:grpSpPr>
          <p:pic>
            <p:nvPicPr>
              <p:cNvPr id="85009" name="Picture 14" descr="Mixed cyst-bar"/>
              <p:cNvPicPr>
                <a:picLocks noChangeAspect="1" noChangeArrowheads="1"/>
              </p:cNvPicPr>
              <p:nvPr/>
            </p:nvPicPr>
            <p:blipFill>
              <a:blip r:embed="rId2">
                <a:lum bright="20000"/>
                <a:extLst>
                  <a:ext uri="{28A0092B-C50C-407E-A947-70E740481C1C}">
                    <a14:useLocalDpi xmlns:a14="http://schemas.microsoft.com/office/drawing/2010/main" val="0"/>
                  </a:ext>
                </a:extLst>
              </a:blip>
              <a:srcRect/>
              <a:stretch>
                <a:fillRect/>
              </a:stretch>
            </p:blipFill>
            <p:spPr bwMode="auto">
              <a:xfrm>
                <a:off x="1610" y="1265"/>
                <a:ext cx="2177" cy="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10" name="Freeform 15"/>
              <p:cNvSpPr>
                <a:spLocks/>
              </p:cNvSpPr>
              <p:nvPr/>
            </p:nvSpPr>
            <p:spPr bwMode="auto">
              <a:xfrm>
                <a:off x="1905" y="1378"/>
                <a:ext cx="1665" cy="1304"/>
              </a:xfrm>
              <a:custGeom>
                <a:avLst/>
                <a:gdLst>
                  <a:gd name="T0" fmla="*/ 1311 w 1665"/>
                  <a:gd name="T1" fmla="*/ 38 h 1304"/>
                  <a:gd name="T2" fmla="*/ 981 w 1665"/>
                  <a:gd name="T3" fmla="*/ 26 h 1304"/>
                  <a:gd name="T4" fmla="*/ 495 w 1665"/>
                  <a:gd name="T5" fmla="*/ 38 h 1304"/>
                  <a:gd name="T6" fmla="*/ 459 w 1665"/>
                  <a:gd name="T7" fmla="*/ 50 h 1304"/>
                  <a:gd name="T8" fmla="*/ 405 w 1665"/>
                  <a:gd name="T9" fmla="*/ 86 h 1304"/>
                  <a:gd name="T10" fmla="*/ 309 w 1665"/>
                  <a:gd name="T11" fmla="*/ 122 h 1304"/>
                  <a:gd name="T12" fmla="*/ 261 w 1665"/>
                  <a:gd name="T13" fmla="*/ 170 h 1304"/>
                  <a:gd name="T14" fmla="*/ 219 w 1665"/>
                  <a:gd name="T15" fmla="*/ 218 h 1304"/>
                  <a:gd name="T16" fmla="*/ 159 w 1665"/>
                  <a:gd name="T17" fmla="*/ 278 h 1304"/>
                  <a:gd name="T18" fmla="*/ 147 w 1665"/>
                  <a:gd name="T19" fmla="*/ 296 h 1304"/>
                  <a:gd name="T20" fmla="*/ 129 w 1665"/>
                  <a:gd name="T21" fmla="*/ 308 h 1304"/>
                  <a:gd name="T22" fmla="*/ 123 w 1665"/>
                  <a:gd name="T23" fmla="*/ 368 h 1304"/>
                  <a:gd name="T24" fmla="*/ 93 w 1665"/>
                  <a:gd name="T25" fmla="*/ 458 h 1304"/>
                  <a:gd name="T26" fmla="*/ 57 w 1665"/>
                  <a:gd name="T27" fmla="*/ 482 h 1304"/>
                  <a:gd name="T28" fmla="*/ 21 w 1665"/>
                  <a:gd name="T29" fmla="*/ 512 h 1304"/>
                  <a:gd name="T30" fmla="*/ 93 w 1665"/>
                  <a:gd name="T31" fmla="*/ 686 h 1304"/>
                  <a:gd name="T32" fmla="*/ 189 w 1665"/>
                  <a:gd name="T33" fmla="*/ 770 h 1304"/>
                  <a:gd name="T34" fmla="*/ 225 w 1665"/>
                  <a:gd name="T35" fmla="*/ 794 h 1304"/>
                  <a:gd name="T36" fmla="*/ 243 w 1665"/>
                  <a:gd name="T37" fmla="*/ 806 h 1304"/>
                  <a:gd name="T38" fmla="*/ 303 w 1665"/>
                  <a:gd name="T39" fmla="*/ 860 h 1304"/>
                  <a:gd name="T40" fmla="*/ 345 w 1665"/>
                  <a:gd name="T41" fmla="*/ 932 h 1304"/>
                  <a:gd name="T42" fmla="*/ 381 w 1665"/>
                  <a:gd name="T43" fmla="*/ 986 h 1304"/>
                  <a:gd name="T44" fmla="*/ 393 w 1665"/>
                  <a:gd name="T45" fmla="*/ 1022 h 1304"/>
                  <a:gd name="T46" fmla="*/ 417 w 1665"/>
                  <a:gd name="T47" fmla="*/ 1058 h 1304"/>
                  <a:gd name="T48" fmla="*/ 429 w 1665"/>
                  <a:gd name="T49" fmla="*/ 1076 h 1304"/>
                  <a:gd name="T50" fmla="*/ 537 w 1665"/>
                  <a:gd name="T51" fmla="*/ 1130 h 1304"/>
                  <a:gd name="T52" fmla="*/ 597 w 1665"/>
                  <a:gd name="T53" fmla="*/ 1196 h 1304"/>
                  <a:gd name="T54" fmla="*/ 621 w 1665"/>
                  <a:gd name="T55" fmla="*/ 1226 h 1304"/>
                  <a:gd name="T56" fmla="*/ 789 w 1665"/>
                  <a:gd name="T57" fmla="*/ 1274 h 1304"/>
                  <a:gd name="T58" fmla="*/ 867 w 1665"/>
                  <a:gd name="T59" fmla="*/ 1304 h 1304"/>
                  <a:gd name="T60" fmla="*/ 1203 w 1665"/>
                  <a:gd name="T61" fmla="*/ 1298 h 1304"/>
                  <a:gd name="T62" fmla="*/ 1299 w 1665"/>
                  <a:gd name="T63" fmla="*/ 1214 h 1304"/>
                  <a:gd name="T64" fmla="*/ 1371 w 1665"/>
                  <a:gd name="T65" fmla="*/ 1154 h 1304"/>
                  <a:gd name="T66" fmla="*/ 1491 w 1665"/>
                  <a:gd name="T67" fmla="*/ 1082 h 1304"/>
                  <a:gd name="T68" fmla="*/ 1551 w 1665"/>
                  <a:gd name="T69" fmla="*/ 1010 h 1304"/>
                  <a:gd name="T70" fmla="*/ 1563 w 1665"/>
                  <a:gd name="T71" fmla="*/ 974 h 1304"/>
                  <a:gd name="T72" fmla="*/ 1575 w 1665"/>
                  <a:gd name="T73" fmla="*/ 956 h 1304"/>
                  <a:gd name="T74" fmla="*/ 1587 w 1665"/>
                  <a:gd name="T75" fmla="*/ 920 h 1304"/>
                  <a:gd name="T76" fmla="*/ 1593 w 1665"/>
                  <a:gd name="T77" fmla="*/ 902 h 1304"/>
                  <a:gd name="T78" fmla="*/ 1647 w 1665"/>
                  <a:gd name="T79" fmla="*/ 770 h 1304"/>
                  <a:gd name="T80" fmla="*/ 1665 w 1665"/>
                  <a:gd name="T81" fmla="*/ 536 h 1304"/>
                  <a:gd name="T82" fmla="*/ 1659 w 1665"/>
                  <a:gd name="T83" fmla="*/ 284 h 1304"/>
                  <a:gd name="T84" fmla="*/ 1509 w 1665"/>
                  <a:gd name="T85" fmla="*/ 92 h 1304"/>
                  <a:gd name="T86" fmla="*/ 1437 w 1665"/>
                  <a:gd name="T87" fmla="*/ 50 h 1304"/>
                  <a:gd name="T88" fmla="*/ 1317 w 1665"/>
                  <a:gd name="T89" fmla="*/ 44 h 1304"/>
                  <a:gd name="T90" fmla="*/ 1311 w 1665"/>
                  <a:gd name="T91" fmla="*/ 38 h 130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665"/>
                  <a:gd name="T139" fmla="*/ 0 h 1304"/>
                  <a:gd name="T140" fmla="*/ 1665 w 1665"/>
                  <a:gd name="T141" fmla="*/ 1304 h 130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665" h="1304">
                    <a:moveTo>
                      <a:pt x="1311" y="38"/>
                    </a:moveTo>
                    <a:cubicBezTo>
                      <a:pt x="1196" y="0"/>
                      <a:pt x="1274" y="24"/>
                      <a:pt x="981" y="26"/>
                    </a:cubicBezTo>
                    <a:cubicBezTo>
                      <a:pt x="819" y="27"/>
                      <a:pt x="495" y="38"/>
                      <a:pt x="495" y="38"/>
                    </a:cubicBezTo>
                    <a:cubicBezTo>
                      <a:pt x="483" y="42"/>
                      <a:pt x="470" y="43"/>
                      <a:pt x="459" y="50"/>
                    </a:cubicBezTo>
                    <a:cubicBezTo>
                      <a:pt x="441" y="62"/>
                      <a:pt x="426" y="79"/>
                      <a:pt x="405" y="86"/>
                    </a:cubicBezTo>
                    <a:cubicBezTo>
                      <a:pt x="372" y="97"/>
                      <a:pt x="339" y="102"/>
                      <a:pt x="309" y="122"/>
                    </a:cubicBezTo>
                    <a:cubicBezTo>
                      <a:pt x="295" y="143"/>
                      <a:pt x="276" y="150"/>
                      <a:pt x="261" y="170"/>
                    </a:cubicBezTo>
                    <a:cubicBezTo>
                      <a:pt x="223" y="218"/>
                      <a:pt x="254" y="195"/>
                      <a:pt x="219" y="218"/>
                    </a:cubicBezTo>
                    <a:cubicBezTo>
                      <a:pt x="204" y="240"/>
                      <a:pt x="181" y="263"/>
                      <a:pt x="159" y="278"/>
                    </a:cubicBezTo>
                    <a:cubicBezTo>
                      <a:pt x="155" y="284"/>
                      <a:pt x="152" y="291"/>
                      <a:pt x="147" y="296"/>
                    </a:cubicBezTo>
                    <a:cubicBezTo>
                      <a:pt x="142" y="301"/>
                      <a:pt x="131" y="301"/>
                      <a:pt x="129" y="308"/>
                    </a:cubicBezTo>
                    <a:cubicBezTo>
                      <a:pt x="123" y="327"/>
                      <a:pt x="127" y="348"/>
                      <a:pt x="123" y="368"/>
                    </a:cubicBezTo>
                    <a:cubicBezTo>
                      <a:pt x="117" y="398"/>
                      <a:pt x="103" y="429"/>
                      <a:pt x="93" y="458"/>
                    </a:cubicBezTo>
                    <a:cubicBezTo>
                      <a:pt x="88" y="472"/>
                      <a:pt x="67" y="472"/>
                      <a:pt x="57" y="482"/>
                    </a:cubicBezTo>
                    <a:cubicBezTo>
                      <a:pt x="34" y="505"/>
                      <a:pt x="46" y="495"/>
                      <a:pt x="21" y="512"/>
                    </a:cubicBezTo>
                    <a:cubicBezTo>
                      <a:pt x="0" y="574"/>
                      <a:pt x="27" y="664"/>
                      <a:pt x="93" y="686"/>
                    </a:cubicBezTo>
                    <a:cubicBezTo>
                      <a:pt x="117" y="722"/>
                      <a:pt x="153" y="746"/>
                      <a:pt x="189" y="770"/>
                    </a:cubicBezTo>
                    <a:cubicBezTo>
                      <a:pt x="201" y="778"/>
                      <a:pt x="213" y="786"/>
                      <a:pt x="225" y="794"/>
                    </a:cubicBezTo>
                    <a:cubicBezTo>
                      <a:pt x="231" y="798"/>
                      <a:pt x="243" y="806"/>
                      <a:pt x="243" y="806"/>
                    </a:cubicBezTo>
                    <a:cubicBezTo>
                      <a:pt x="265" y="839"/>
                      <a:pt x="267" y="848"/>
                      <a:pt x="303" y="860"/>
                    </a:cubicBezTo>
                    <a:cubicBezTo>
                      <a:pt x="319" y="884"/>
                      <a:pt x="328" y="907"/>
                      <a:pt x="345" y="932"/>
                    </a:cubicBezTo>
                    <a:cubicBezTo>
                      <a:pt x="355" y="948"/>
                      <a:pt x="375" y="968"/>
                      <a:pt x="381" y="986"/>
                    </a:cubicBezTo>
                    <a:cubicBezTo>
                      <a:pt x="385" y="998"/>
                      <a:pt x="386" y="1011"/>
                      <a:pt x="393" y="1022"/>
                    </a:cubicBezTo>
                    <a:cubicBezTo>
                      <a:pt x="401" y="1034"/>
                      <a:pt x="409" y="1046"/>
                      <a:pt x="417" y="1058"/>
                    </a:cubicBezTo>
                    <a:cubicBezTo>
                      <a:pt x="421" y="1064"/>
                      <a:pt x="422" y="1074"/>
                      <a:pt x="429" y="1076"/>
                    </a:cubicBezTo>
                    <a:cubicBezTo>
                      <a:pt x="467" y="1089"/>
                      <a:pt x="498" y="1117"/>
                      <a:pt x="537" y="1130"/>
                    </a:cubicBezTo>
                    <a:cubicBezTo>
                      <a:pt x="559" y="1152"/>
                      <a:pt x="571" y="1178"/>
                      <a:pt x="597" y="1196"/>
                    </a:cubicBezTo>
                    <a:cubicBezTo>
                      <a:pt x="609" y="1231"/>
                      <a:pt x="594" y="1199"/>
                      <a:pt x="621" y="1226"/>
                    </a:cubicBezTo>
                    <a:cubicBezTo>
                      <a:pt x="674" y="1279"/>
                      <a:pt x="702" y="1269"/>
                      <a:pt x="789" y="1274"/>
                    </a:cubicBezTo>
                    <a:cubicBezTo>
                      <a:pt x="818" y="1281"/>
                      <a:pt x="843" y="1288"/>
                      <a:pt x="867" y="1304"/>
                    </a:cubicBezTo>
                    <a:cubicBezTo>
                      <a:pt x="979" y="1302"/>
                      <a:pt x="1091" y="1302"/>
                      <a:pt x="1203" y="1298"/>
                    </a:cubicBezTo>
                    <a:cubicBezTo>
                      <a:pt x="1245" y="1297"/>
                      <a:pt x="1279" y="1243"/>
                      <a:pt x="1299" y="1214"/>
                    </a:cubicBezTo>
                    <a:cubicBezTo>
                      <a:pt x="1314" y="1192"/>
                      <a:pt x="1347" y="1170"/>
                      <a:pt x="1371" y="1154"/>
                    </a:cubicBezTo>
                    <a:cubicBezTo>
                      <a:pt x="1392" y="1122"/>
                      <a:pt x="1454" y="1094"/>
                      <a:pt x="1491" y="1082"/>
                    </a:cubicBezTo>
                    <a:cubicBezTo>
                      <a:pt x="1508" y="1056"/>
                      <a:pt x="1529" y="1032"/>
                      <a:pt x="1551" y="1010"/>
                    </a:cubicBezTo>
                    <a:cubicBezTo>
                      <a:pt x="1555" y="998"/>
                      <a:pt x="1556" y="985"/>
                      <a:pt x="1563" y="974"/>
                    </a:cubicBezTo>
                    <a:cubicBezTo>
                      <a:pt x="1567" y="968"/>
                      <a:pt x="1572" y="963"/>
                      <a:pt x="1575" y="956"/>
                    </a:cubicBezTo>
                    <a:cubicBezTo>
                      <a:pt x="1580" y="944"/>
                      <a:pt x="1583" y="932"/>
                      <a:pt x="1587" y="920"/>
                    </a:cubicBezTo>
                    <a:cubicBezTo>
                      <a:pt x="1589" y="914"/>
                      <a:pt x="1593" y="902"/>
                      <a:pt x="1593" y="902"/>
                    </a:cubicBezTo>
                    <a:cubicBezTo>
                      <a:pt x="1601" y="817"/>
                      <a:pt x="1606" y="832"/>
                      <a:pt x="1647" y="770"/>
                    </a:cubicBezTo>
                    <a:cubicBezTo>
                      <a:pt x="1663" y="677"/>
                      <a:pt x="1660" y="677"/>
                      <a:pt x="1665" y="536"/>
                    </a:cubicBezTo>
                    <a:cubicBezTo>
                      <a:pt x="1663" y="452"/>
                      <a:pt x="1664" y="368"/>
                      <a:pt x="1659" y="284"/>
                    </a:cubicBezTo>
                    <a:cubicBezTo>
                      <a:pt x="1654" y="209"/>
                      <a:pt x="1555" y="138"/>
                      <a:pt x="1509" y="92"/>
                    </a:cubicBezTo>
                    <a:cubicBezTo>
                      <a:pt x="1498" y="81"/>
                      <a:pt x="1459" y="52"/>
                      <a:pt x="1437" y="50"/>
                    </a:cubicBezTo>
                    <a:cubicBezTo>
                      <a:pt x="1397" y="47"/>
                      <a:pt x="1357" y="46"/>
                      <a:pt x="1317" y="44"/>
                    </a:cubicBezTo>
                    <a:cubicBezTo>
                      <a:pt x="1295" y="37"/>
                      <a:pt x="1293" y="38"/>
                      <a:pt x="1311" y="38"/>
                    </a:cubicBezTo>
                    <a:close/>
                  </a:path>
                </a:pathLst>
              </a:custGeom>
              <a:noFill/>
              <a:ln w="9525">
                <a:solidFill>
                  <a:srgbClr val="FFFF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5011" name="Freeform 16"/>
              <p:cNvSpPr>
                <a:spLocks/>
              </p:cNvSpPr>
              <p:nvPr/>
            </p:nvSpPr>
            <p:spPr bwMode="auto">
              <a:xfrm>
                <a:off x="2178" y="1573"/>
                <a:ext cx="1320" cy="867"/>
              </a:xfrm>
              <a:custGeom>
                <a:avLst/>
                <a:gdLst>
                  <a:gd name="T0" fmla="*/ 1104 w 1320"/>
                  <a:gd name="T1" fmla="*/ 23 h 867"/>
                  <a:gd name="T2" fmla="*/ 180 w 1320"/>
                  <a:gd name="T3" fmla="*/ 41 h 867"/>
                  <a:gd name="T4" fmla="*/ 144 w 1320"/>
                  <a:gd name="T5" fmla="*/ 101 h 867"/>
                  <a:gd name="T6" fmla="*/ 90 w 1320"/>
                  <a:gd name="T7" fmla="*/ 137 h 867"/>
                  <a:gd name="T8" fmla="*/ 66 w 1320"/>
                  <a:gd name="T9" fmla="*/ 269 h 867"/>
                  <a:gd name="T10" fmla="*/ 120 w 1320"/>
                  <a:gd name="T11" fmla="*/ 443 h 867"/>
                  <a:gd name="T12" fmla="*/ 162 w 1320"/>
                  <a:gd name="T13" fmla="*/ 491 h 867"/>
                  <a:gd name="T14" fmla="*/ 222 w 1320"/>
                  <a:gd name="T15" fmla="*/ 605 h 867"/>
                  <a:gd name="T16" fmla="*/ 276 w 1320"/>
                  <a:gd name="T17" fmla="*/ 641 h 867"/>
                  <a:gd name="T18" fmla="*/ 312 w 1320"/>
                  <a:gd name="T19" fmla="*/ 665 h 867"/>
                  <a:gd name="T20" fmla="*/ 378 w 1320"/>
                  <a:gd name="T21" fmla="*/ 749 h 867"/>
                  <a:gd name="T22" fmla="*/ 576 w 1320"/>
                  <a:gd name="T23" fmla="*/ 827 h 867"/>
                  <a:gd name="T24" fmla="*/ 774 w 1320"/>
                  <a:gd name="T25" fmla="*/ 845 h 867"/>
                  <a:gd name="T26" fmla="*/ 984 w 1320"/>
                  <a:gd name="T27" fmla="*/ 833 h 867"/>
                  <a:gd name="T28" fmla="*/ 1038 w 1320"/>
                  <a:gd name="T29" fmla="*/ 797 h 867"/>
                  <a:gd name="T30" fmla="*/ 1074 w 1320"/>
                  <a:gd name="T31" fmla="*/ 773 h 867"/>
                  <a:gd name="T32" fmla="*/ 1128 w 1320"/>
                  <a:gd name="T33" fmla="*/ 707 h 867"/>
                  <a:gd name="T34" fmla="*/ 1188 w 1320"/>
                  <a:gd name="T35" fmla="*/ 599 h 867"/>
                  <a:gd name="T36" fmla="*/ 1242 w 1320"/>
                  <a:gd name="T37" fmla="*/ 539 h 867"/>
                  <a:gd name="T38" fmla="*/ 1272 w 1320"/>
                  <a:gd name="T39" fmla="*/ 485 h 867"/>
                  <a:gd name="T40" fmla="*/ 1302 w 1320"/>
                  <a:gd name="T41" fmla="*/ 347 h 867"/>
                  <a:gd name="T42" fmla="*/ 1314 w 1320"/>
                  <a:gd name="T43" fmla="*/ 311 h 867"/>
                  <a:gd name="T44" fmla="*/ 1320 w 1320"/>
                  <a:gd name="T45" fmla="*/ 293 h 867"/>
                  <a:gd name="T46" fmla="*/ 1314 w 1320"/>
                  <a:gd name="T47" fmla="*/ 143 h 867"/>
                  <a:gd name="T48" fmla="*/ 1284 w 1320"/>
                  <a:gd name="T49" fmla="*/ 95 h 867"/>
                  <a:gd name="T50" fmla="*/ 1254 w 1320"/>
                  <a:gd name="T51" fmla="*/ 59 h 867"/>
                  <a:gd name="T52" fmla="*/ 1116 w 1320"/>
                  <a:gd name="T53" fmla="*/ 35 h 867"/>
                  <a:gd name="T54" fmla="*/ 1104 w 1320"/>
                  <a:gd name="T55" fmla="*/ 23 h 86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320"/>
                  <a:gd name="T85" fmla="*/ 0 h 867"/>
                  <a:gd name="T86" fmla="*/ 1320 w 1320"/>
                  <a:gd name="T87" fmla="*/ 867 h 86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320" h="867">
                    <a:moveTo>
                      <a:pt x="1104" y="23"/>
                    </a:moveTo>
                    <a:cubicBezTo>
                      <a:pt x="0" y="31"/>
                      <a:pt x="546" y="0"/>
                      <a:pt x="180" y="41"/>
                    </a:cubicBezTo>
                    <a:cubicBezTo>
                      <a:pt x="143" y="66"/>
                      <a:pt x="161" y="66"/>
                      <a:pt x="144" y="101"/>
                    </a:cubicBezTo>
                    <a:cubicBezTo>
                      <a:pt x="134" y="120"/>
                      <a:pt x="107" y="126"/>
                      <a:pt x="90" y="137"/>
                    </a:cubicBezTo>
                    <a:cubicBezTo>
                      <a:pt x="60" y="181"/>
                      <a:pt x="70" y="204"/>
                      <a:pt x="66" y="269"/>
                    </a:cubicBezTo>
                    <a:cubicBezTo>
                      <a:pt x="69" y="318"/>
                      <a:pt x="53" y="421"/>
                      <a:pt x="120" y="443"/>
                    </a:cubicBezTo>
                    <a:cubicBezTo>
                      <a:pt x="139" y="462"/>
                      <a:pt x="140" y="477"/>
                      <a:pt x="162" y="491"/>
                    </a:cubicBezTo>
                    <a:cubicBezTo>
                      <a:pt x="171" y="519"/>
                      <a:pt x="197" y="589"/>
                      <a:pt x="222" y="605"/>
                    </a:cubicBezTo>
                    <a:cubicBezTo>
                      <a:pt x="240" y="617"/>
                      <a:pt x="258" y="629"/>
                      <a:pt x="276" y="641"/>
                    </a:cubicBezTo>
                    <a:cubicBezTo>
                      <a:pt x="288" y="649"/>
                      <a:pt x="312" y="665"/>
                      <a:pt x="312" y="665"/>
                    </a:cubicBezTo>
                    <a:cubicBezTo>
                      <a:pt x="324" y="702"/>
                      <a:pt x="346" y="728"/>
                      <a:pt x="378" y="749"/>
                    </a:cubicBezTo>
                    <a:cubicBezTo>
                      <a:pt x="424" y="818"/>
                      <a:pt x="500" y="822"/>
                      <a:pt x="576" y="827"/>
                    </a:cubicBezTo>
                    <a:cubicBezTo>
                      <a:pt x="641" y="840"/>
                      <a:pt x="708" y="838"/>
                      <a:pt x="774" y="845"/>
                    </a:cubicBezTo>
                    <a:cubicBezTo>
                      <a:pt x="844" y="843"/>
                      <a:pt x="923" y="867"/>
                      <a:pt x="984" y="833"/>
                    </a:cubicBezTo>
                    <a:cubicBezTo>
                      <a:pt x="984" y="833"/>
                      <a:pt x="1029" y="803"/>
                      <a:pt x="1038" y="797"/>
                    </a:cubicBezTo>
                    <a:cubicBezTo>
                      <a:pt x="1050" y="789"/>
                      <a:pt x="1074" y="773"/>
                      <a:pt x="1074" y="773"/>
                    </a:cubicBezTo>
                    <a:cubicBezTo>
                      <a:pt x="1093" y="745"/>
                      <a:pt x="1101" y="725"/>
                      <a:pt x="1128" y="707"/>
                    </a:cubicBezTo>
                    <a:cubicBezTo>
                      <a:pt x="1142" y="666"/>
                      <a:pt x="1164" y="635"/>
                      <a:pt x="1188" y="599"/>
                    </a:cubicBezTo>
                    <a:cubicBezTo>
                      <a:pt x="1205" y="574"/>
                      <a:pt x="1213" y="549"/>
                      <a:pt x="1242" y="539"/>
                    </a:cubicBezTo>
                    <a:cubicBezTo>
                      <a:pt x="1270" y="498"/>
                      <a:pt x="1261" y="517"/>
                      <a:pt x="1272" y="485"/>
                    </a:cubicBezTo>
                    <a:cubicBezTo>
                      <a:pt x="1279" y="385"/>
                      <a:pt x="1278" y="419"/>
                      <a:pt x="1302" y="347"/>
                    </a:cubicBezTo>
                    <a:cubicBezTo>
                      <a:pt x="1306" y="335"/>
                      <a:pt x="1310" y="323"/>
                      <a:pt x="1314" y="311"/>
                    </a:cubicBezTo>
                    <a:cubicBezTo>
                      <a:pt x="1316" y="305"/>
                      <a:pt x="1320" y="293"/>
                      <a:pt x="1320" y="293"/>
                    </a:cubicBezTo>
                    <a:cubicBezTo>
                      <a:pt x="1318" y="243"/>
                      <a:pt x="1319" y="193"/>
                      <a:pt x="1314" y="143"/>
                    </a:cubicBezTo>
                    <a:cubicBezTo>
                      <a:pt x="1310" y="100"/>
                      <a:pt x="1307" y="114"/>
                      <a:pt x="1284" y="95"/>
                    </a:cubicBezTo>
                    <a:cubicBezTo>
                      <a:pt x="1272" y="85"/>
                      <a:pt x="1267" y="67"/>
                      <a:pt x="1254" y="59"/>
                    </a:cubicBezTo>
                    <a:cubicBezTo>
                      <a:pt x="1217" y="36"/>
                      <a:pt x="1153" y="38"/>
                      <a:pt x="1116" y="35"/>
                    </a:cubicBezTo>
                    <a:cubicBezTo>
                      <a:pt x="1072" y="20"/>
                      <a:pt x="1067" y="23"/>
                      <a:pt x="1104" y="23"/>
                    </a:cubicBezTo>
                    <a:close/>
                  </a:path>
                </a:pathLst>
              </a:custGeom>
              <a:noFill/>
              <a:ln w="9525">
                <a:solidFill>
                  <a:srgbClr val="FFFF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grpSp>
        <p:sp>
          <p:nvSpPr>
            <p:cNvPr id="85008" name="Text Box 17"/>
            <p:cNvSpPr txBox="1">
              <a:spLocks noChangeArrowheads="1"/>
            </p:cNvSpPr>
            <p:nvPr/>
          </p:nvSpPr>
          <p:spPr bwMode="auto">
            <a:xfrm>
              <a:off x="1702" y="2750"/>
              <a:ext cx="1041" cy="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sz="1800">
                  <a:latin typeface="Arial Narrow" panose="020B0606020202030204" pitchFamily="34" charset="0"/>
                </a:rPr>
                <a:t>20 mm</a:t>
              </a:r>
              <a:endParaRPr lang="fr-FR" altLang="tr-TR" sz="1800">
                <a:latin typeface="Arial Narrow" panose="020B0606020202030204" pitchFamily="34" charset="0"/>
              </a:endParaRPr>
            </a:p>
          </p:txBody>
        </p:sp>
      </p:grpSp>
      <p:pic>
        <p:nvPicPr>
          <p:cNvPr id="1089554" name="Picture 18" descr="dia106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9925" y="2781300"/>
            <a:ext cx="1873250"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001" name="Picture 19" descr="048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3141663"/>
            <a:ext cx="2089150" cy="156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9556" name="Picture 20" descr="dia164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3800" y="4508500"/>
            <a:ext cx="2520950" cy="171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9557" name="Line 21"/>
          <p:cNvSpPr>
            <a:spLocks noChangeShapeType="1"/>
          </p:cNvSpPr>
          <p:nvPr/>
        </p:nvSpPr>
        <p:spPr bwMode="auto">
          <a:xfrm>
            <a:off x="6659563" y="2133600"/>
            <a:ext cx="1081087" cy="1295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089558" name="Line 22"/>
          <p:cNvSpPr>
            <a:spLocks noChangeShapeType="1"/>
          </p:cNvSpPr>
          <p:nvPr/>
        </p:nvSpPr>
        <p:spPr bwMode="auto">
          <a:xfrm flipH="1">
            <a:off x="5795963" y="3500438"/>
            <a:ext cx="1871662" cy="16573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5005" name="Line 23"/>
          <p:cNvSpPr>
            <a:spLocks noChangeShapeType="1"/>
          </p:cNvSpPr>
          <p:nvPr/>
        </p:nvSpPr>
        <p:spPr bwMode="auto">
          <a:xfrm flipH="1">
            <a:off x="1258888" y="2420938"/>
            <a:ext cx="1009650" cy="151288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5006" name="Line 24"/>
          <p:cNvSpPr>
            <a:spLocks noChangeShapeType="1"/>
          </p:cNvSpPr>
          <p:nvPr/>
        </p:nvSpPr>
        <p:spPr bwMode="auto">
          <a:xfrm>
            <a:off x="2484438" y="2420938"/>
            <a:ext cx="863600" cy="22320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8955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8955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08955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895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26"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1E47A95B-7A00-4A5B-BD55-C124C030A3EF}" type="slidenum">
              <a:rPr lang="fr-FR" altLang="tr-TR" sz="1400">
                <a:solidFill>
                  <a:srgbClr val="A50021"/>
                </a:solidFill>
                <a:latin typeface="Arial Narrow" panose="020B0606020202030204" pitchFamily="34" charset="0"/>
              </a:rPr>
              <a:pPr/>
              <a:t>77</a:t>
            </a:fld>
            <a:endParaRPr lang="fr-FR" altLang="tr-TR" sz="1400">
              <a:solidFill>
                <a:srgbClr val="A50021"/>
              </a:solidFill>
              <a:latin typeface="Arial Narrow" panose="020B0606020202030204" pitchFamily="34" charset="0"/>
            </a:endParaRPr>
          </a:p>
        </p:txBody>
      </p:sp>
      <p:sp>
        <p:nvSpPr>
          <p:cNvPr id="86020" name="Rectangle 2"/>
          <p:cNvSpPr>
            <a:spLocks noGrp="1" noChangeArrowheads="1"/>
          </p:cNvSpPr>
          <p:nvPr>
            <p:ph type="title"/>
          </p:nvPr>
        </p:nvSpPr>
        <p:spPr>
          <a:xfrm>
            <a:off x="323850" y="260350"/>
            <a:ext cx="3954463" cy="720725"/>
          </a:xfrm>
        </p:spPr>
        <p:txBody>
          <a:bodyPr/>
          <a:lstStyle/>
          <a:p>
            <a:r>
              <a:rPr lang="fr-BE" altLang="tr-TR" smtClean="0"/>
              <a:t>Diagnosis (hormones)</a:t>
            </a:r>
            <a:endParaRPr lang="fr-FR" altLang="tr-TR" u="sng" smtClean="0"/>
          </a:p>
        </p:txBody>
      </p:sp>
      <p:grpSp>
        <p:nvGrpSpPr>
          <p:cNvPr id="86021" name="Group 3"/>
          <p:cNvGrpSpPr>
            <a:grpSpLocks/>
          </p:cNvGrpSpPr>
          <p:nvPr/>
        </p:nvGrpSpPr>
        <p:grpSpPr bwMode="auto">
          <a:xfrm>
            <a:off x="5148263" y="1628775"/>
            <a:ext cx="1871662" cy="1368425"/>
            <a:chOff x="3470" y="890"/>
            <a:chExt cx="1179" cy="862"/>
          </a:xfrm>
        </p:grpSpPr>
        <p:sp>
          <p:nvSpPr>
            <p:cNvPr id="86039" name="Freeform 4"/>
            <p:cNvSpPr>
              <a:spLocks/>
            </p:cNvSpPr>
            <p:nvPr/>
          </p:nvSpPr>
          <p:spPr bwMode="auto">
            <a:xfrm>
              <a:off x="3470" y="890"/>
              <a:ext cx="1170" cy="832"/>
            </a:xfrm>
            <a:custGeom>
              <a:avLst/>
              <a:gdLst>
                <a:gd name="T0" fmla="*/ 93 w 1170"/>
                <a:gd name="T1" fmla="*/ 198 h 832"/>
                <a:gd name="T2" fmla="*/ 99 w 1170"/>
                <a:gd name="T3" fmla="*/ 162 h 832"/>
                <a:gd name="T4" fmla="*/ 171 w 1170"/>
                <a:gd name="T5" fmla="*/ 126 h 832"/>
                <a:gd name="T6" fmla="*/ 201 w 1170"/>
                <a:gd name="T7" fmla="*/ 96 h 832"/>
                <a:gd name="T8" fmla="*/ 237 w 1170"/>
                <a:gd name="T9" fmla="*/ 84 h 832"/>
                <a:gd name="T10" fmla="*/ 387 w 1170"/>
                <a:gd name="T11" fmla="*/ 30 h 832"/>
                <a:gd name="T12" fmla="*/ 441 w 1170"/>
                <a:gd name="T13" fmla="*/ 6 h 832"/>
                <a:gd name="T14" fmla="*/ 459 w 1170"/>
                <a:gd name="T15" fmla="*/ 0 h 832"/>
                <a:gd name="T16" fmla="*/ 759 w 1170"/>
                <a:gd name="T17" fmla="*/ 6 h 832"/>
                <a:gd name="T18" fmla="*/ 813 w 1170"/>
                <a:gd name="T19" fmla="*/ 36 h 832"/>
                <a:gd name="T20" fmla="*/ 861 w 1170"/>
                <a:gd name="T21" fmla="*/ 42 h 832"/>
                <a:gd name="T22" fmla="*/ 975 w 1170"/>
                <a:gd name="T23" fmla="*/ 114 h 832"/>
                <a:gd name="T24" fmla="*/ 1017 w 1170"/>
                <a:gd name="T25" fmla="*/ 204 h 832"/>
                <a:gd name="T26" fmla="*/ 1041 w 1170"/>
                <a:gd name="T27" fmla="*/ 294 h 832"/>
                <a:gd name="T28" fmla="*/ 1065 w 1170"/>
                <a:gd name="T29" fmla="*/ 312 h 832"/>
                <a:gd name="T30" fmla="*/ 1083 w 1170"/>
                <a:gd name="T31" fmla="*/ 330 h 832"/>
                <a:gd name="T32" fmla="*/ 1131 w 1170"/>
                <a:gd name="T33" fmla="*/ 342 h 832"/>
                <a:gd name="T34" fmla="*/ 1131 w 1170"/>
                <a:gd name="T35" fmla="*/ 558 h 832"/>
                <a:gd name="T36" fmla="*/ 1113 w 1170"/>
                <a:gd name="T37" fmla="*/ 612 h 832"/>
                <a:gd name="T38" fmla="*/ 1041 w 1170"/>
                <a:gd name="T39" fmla="*/ 660 h 832"/>
                <a:gd name="T40" fmla="*/ 993 w 1170"/>
                <a:gd name="T41" fmla="*/ 738 h 832"/>
                <a:gd name="T42" fmla="*/ 807 w 1170"/>
                <a:gd name="T43" fmla="*/ 792 h 832"/>
                <a:gd name="T44" fmla="*/ 549 w 1170"/>
                <a:gd name="T45" fmla="*/ 828 h 832"/>
                <a:gd name="T46" fmla="*/ 447 w 1170"/>
                <a:gd name="T47" fmla="*/ 822 h 832"/>
                <a:gd name="T48" fmla="*/ 333 w 1170"/>
                <a:gd name="T49" fmla="*/ 780 h 832"/>
                <a:gd name="T50" fmla="*/ 261 w 1170"/>
                <a:gd name="T51" fmla="*/ 732 h 832"/>
                <a:gd name="T52" fmla="*/ 225 w 1170"/>
                <a:gd name="T53" fmla="*/ 714 h 832"/>
                <a:gd name="T54" fmla="*/ 129 w 1170"/>
                <a:gd name="T55" fmla="*/ 684 h 832"/>
                <a:gd name="T56" fmla="*/ 75 w 1170"/>
                <a:gd name="T57" fmla="*/ 612 h 832"/>
                <a:gd name="T58" fmla="*/ 63 w 1170"/>
                <a:gd name="T59" fmla="*/ 576 h 832"/>
                <a:gd name="T60" fmla="*/ 33 w 1170"/>
                <a:gd name="T61" fmla="*/ 540 h 832"/>
                <a:gd name="T62" fmla="*/ 3 w 1170"/>
                <a:gd name="T63" fmla="*/ 486 h 832"/>
                <a:gd name="T64" fmla="*/ 9 w 1170"/>
                <a:gd name="T65" fmla="*/ 438 h 832"/>
                <a:gd name="T66" fmla="*/ 21 w 1170"/>
                <a:gd name="T67" fmla="*/ 420 h 832"/>
                <a:gd name="T68" fmla="*/ 69 w 1170"/>
                <a:gd name="T69" fmla="*/ 204 h 832"/>
                <a:gd name="T70" fmla="*/ 99 w 1170"/>
                <a:gd name="T71" fmla="*/ 180 h 832"/>
                <a:gd name="T72" fmla="*/ 93 w 1170"/>
                <a:gd name="T73" fmla="*/ 198 h 83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70"/>
                <a:gd name="T112" fmla="*/ 0 h 832"/>
                <a:gd name="T113" fmla="*/ 1170 w 1170"/>
                <a:gd name="T114" fmla="*/ 832 h 83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70" h="832">
                  <a:moveTo>
                    <a:pt x="93" y="198"/>
                  </a:moveTo>
                  <a:cubicBezTo>
                    <a:pt x="95" y="186"/>
                    <a:pt x="94" y="173"/>
                    <a:pt x="99" y="162"/>
                  </a:cubicBezTo>
                  <a:cubicBezTo>
                    <a:pt x="108" y="143"/>
                    <a:pt x="152" y="139"/>
                    <a:pt x="171" y="126"/>
                  </a:cubicBezTo>
                  <a:cubicBezTo>
                    <a:pt x="182" y="110"/>
                    <a:pt x="182" y="104"/>
                    <a:pt x="201" y="96"/>
                  </a:cubicBezTo>
                  <a:cubicBezTo>
                    <a:pt x="213" y="91"/>
                    <a:pt x="237" y="84"/>
                    <a:pt x="237" y="84"/>
                  </a:cubicBezTo>
                  <a:cubicBezTo>
                    <a:pt x="278" y="23"/>
                    <a:pt x="300" y="35"/>
                    <a:pt x="387" y="30"/>
                  </a:cubicBezTo>
                  <a:cubicBezTo>
                    <a:pt x="416" y="11"/>
                    <a:pt x="398" y="20"/>
                    <a:pt x="441" y="6"/>
                  </a:cubicBezTo>
                  <a:cubicBezTo>
                    <a:pt x="447" y="4"/>
                    <a:pt x="459" y="0"/>
                    <a:pt x="459" y="0"/>
                  </a:cubicBezTo>
                  <a:cubicBezTo>
                    <a:pt x="559" y="2"/>
                    <a:pt x="659" y="0"/>
                    <a:pt x="759" y="6"/>
                  </a:cubicBezTo>
                  <a:cubicBezTo>
                    <a:pt x="774" y="7"/>
                    <a:pt x="798" y="32"/>
                    <a:pt x="813" y="36"/>
                  </a:cubicBezTo>
                  <a:cubicBezTo>
                    <a:pt x="829" y="40"/>
                    <a:pt x="845" y="40"/>
                    <a:pt x="861" y="42"/>
                  </a:cubicBezTo>
                  <a:cubicBezTo>
                    <a:pt x="878" y="129"/>
                    <a:pt x="889" y="108"/>
                    <a:pt x="975" y="114"/>
                  </a:cubicBezTo>
                  <a:cubicBezTo>
                    <a:pt x="986" y="147"/>
                    <a:pt x="1009" y="172"/>
                    <a:pt x="1017" y="204"/>
                  </a:cubicBezTo>
                  <a:cubicBezTo>
                    <a:pt x="1021" y="222"/>
                    <a:pt x="1030" y="278"/>
                    <a:pt x="1041" y="294"/>
                  </a:cubicBezTo>
                  <a:cubicBezTo>
                    <a:pt x="1047" y="302"/>
                    <a:pt x="1057" y="305"/>
                    <a:pt x="1065" y="312"/>
                  </a:cubicBezTo>
                  <a:cubicBezTo>
                    <a:pt x="1071" y="318"/>
                    <a:pt x="1075" y="326"/>
                    <a:pt x="1083" y="330"/>
                  </a:cubicBezTo>
                  <a:cubicBezTo>
                    <a:pt x="1098" y="337"/>
                    <a:pt x="1131" y="342"/>
                    <a:pt x="1131" y="342"/>
                  </a:cubicBezTo>
                  <a:cubicBezTo>
                    <a:pt x="1170" y="401"/>
                    <a:pt x="1157" y="500"/>
                    <a:pt x="1131" y="558"/>
                  </a:cubicBezTo>
                  <a:cubicBezTo>
                    <a:pt x="1123" y="575"/>
                    <a:pt x="1129" y="601"/>
                    <a:pt x="1113" y="612"/>
                  </a:cubicBezTo>
                  <a:cubicBezTo>
                    <a:pt x="1088" y="629"/>
                    <a:pt x="1066" y="644"/>
                    <a:pt x="1041" y="660"/>
                  </a:cubicBezTo>
                  <a:cubicBezTo>
                    <a:pt x="1027" y="681"/>
                    <a:pt x="1013" y="725"/>
                    <a:pt x="993" y="738"/>
                  </a:cubicBezTo>
                  <a:cubicBezTo>
                    <a:pt x="926" y="783"/>
                    <a:pt x="894" y="787"/>
                    <a:pt x="807" y="792"/>
                  </a:cubicBezTo>
                  <a:cubicBezTo>
                    <a:pt x="688" y="832"/>
                    <a:pt x="751" y="821"/>
                    <a:pt x="549" y="828"/>
                  </a:cubicBezTo>
                  <a:cubicBezTo>
                    <a:pt x="515" y="826"/>
                    <a:pt x="481" y="826"/>
                    <a:pt x="447" y="822"/>
                  </a:cubicBezTo>
                  <a:cubicBezTo>
                    <a:pt x="416" y="818"/>
                    <a:pt x="360" y="799"/>
                    <a:pt x="333" y="780"/>
                  </a:cubicBezTo>
                  <a:cubicBezTo>
                    <a:pt x="312" y="765"/>
                    <a:pt x="287" y="741"/>
                    <a:pt x="261" y="732"/>
                  </a:cubicBezTo>
                  <a:cubicBezTo>
                    <a:pt x="195" y="710"/>
                    <a:pt x="295" y="745"/>
                    <a:pt x="225" y="714"/>
                  </a:cubicBezTo>
                  <a:cubicBezTo>
                    <a:pt x="194" y="700"/>
                    <a:pt x="161" y="695"/>
                    <a:pt x="129" y="684"/>
                  </a:cubicBezTo>
                  <a:cubicBezTo>
                    <a:pt x="109" y="664"/>
                    <a:pt x="84" y="639"/>
                    <a:pt x="75" y="612"/>
                  </a:cubicBezTo>
                  <a:cubicBezTo>
                    <a:pt x="71" y="600"/>
                    <a:pt x="70" y="587"/>
                    <a:pt x="63" y="576"/>
                  </a:cubicBezTo>
                  <a:cubicBezTo>
                    <a:pt x="33" y="531"/>
                    <a:pt x="71" y="586"/>
                    <a:pt x="33" y="540"/>
                  </a:cubicBezTo>
                  <a:cubicBezTo>
                    <a:pt x="19" y="524"/>
                    <a:pt x="15" y="504"/>
                    <a:pt x="3" y="486"/>
                  </a:cubicBezTo>
                  <a:cubicBezTo>
                    <a:pt x="5" y="470"/>
                    <a:pt x="5" y="454"/>
                    <a:pt x="9" y="438"/>
                  </a:cubicBezTo>
                  <a:cubicBezTo>
                    <a:pt x="11" y="431"/>
                    <a:pt x="20" y="427"/>
                    <a:pt x="21" y="420"/>
                  </a:cubicBezTo>
                  <a:cubicBezTo>
                    <a:pt x="32" y="347"/>
                    <a:pt x="0" y="250"/>
                    <a:pt x="69" y="204"/>
                  </a:cubicBezTo>
                  <a:cubicBezTo>
                    <a:pt x="69" y="203"/>
                    <a:pt x="87" y="168"/>
                    <a:pt x="99" y="180"/>
                  </a:cubicBezTo>
                  <a:cubicBezTo>
                    <a:pt x="103" y="184"/>
                    <a:pt x="95" y="192"/>
                    <a:pt x="93" y="198"/>
                  </a:cubicBezTo>
                  <a:close/>
                </a:path>
              </a:pathLst>
            </a:custGeom>
            <a:solidFill>
              <a:schemeClr val="bg2"/>
            </a:solidFill>
            <a:ln w="9525">
              <a:solidFill>
                <a:srgbClr val="080808"/>
              </a:solidFill>
              <a:round/>
              <a:headEnd/>
              <a:tailEnd/>
            </a:ln>
          </p:spPr>
          <p:txBody>
            <a:bodyPr/>
            <a:lstStyle/>
            <a:p>
              <a:endParaRPr lang="tr-TR"/>
            </a:p>
          </p:txBody>
        </p:sp>
        <p:grpSp>
          <p:nvGrpSpPr>
            <p:cNvPr id="86040" name="Group 5"/>
            <p:cNvGrpSpPr>
              <a:grpSpLocks/>
            </p:cNvGrpSpPr>
            <p:nvPr/>
          </p:nvGrpSpPr>
          <p:grpSpPr bwMode="auto">
            <a:xfrm>
              <a:off x="3878" y="981"/>
              <a:ext cx="771" cy="771"/>
              <a:chOff x="3288" y="1661"/>
              <a:chExt cx="726" cy="726"/>
            </a:xfrm>
          </p:grpSpPr>
          <p:sp>
            <p:nvSpPr>
              <p:cNvPr id="86041" name="Oval 6"/>
              <p:cNvSpPr>
                <a:spLocks noChangeArrowheads="1"/>
              </p:cNvSpPr>
              <p:nvPr/>
            </p:nvSpPr>
            <p:spPr bwMode="auto">
              <a:xfrm>
                <a:off x="3288" y="1661"/>
                <a:ext cx="726" cy="726"/>
              </a:xfrm>
              <a:prstGeom prst="ellipse">
                <a:avLst/>
              </a:prstGeom>
              <a:solidFill>
                <a:schemeClr val="tx2"/>
              </a:solidFill>
              <a:ln w="9525">
                <a:solidFill>
                  <a:srgbClr val="080808"/>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fr-FR" altLang="tr-TR" sz="2000">
                  <a:solidFill>
                    <a:srgbClr val="080808"/>
                  </a:solidFill>
                </a:endParaRPr>
              </a:p>
            </p:txBody>
          </p:sp>
          <p:sp>
            <p:nvSpPr>
              <p:cNvPr id="86042" name="Oval 7"/>
              <p:cNvSpPr>
                <a:spLocks noChangeArrowheads="1"/>
              </p:cNvSpPr>
              <p:nvPr/>
            </p:nvSpPr>
            <p:spPr bwMode="auto">
              <a:xfrm>
                <a:off x="3424" y="1797"/>
                <a:ext cx="453" cy="453"/>
              </a:xfrm>
              <a:prstGeom prst="ellipse">
                <a:avLst/>
              </a:prstGeom>
              <a:solidFill>
                <a:srgbClr val="080808"/>
              </a:solidFill>
              <a:ln w="9525">
                <a:solidFill>
                  <a:srgbClr val="080808"/>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fr-FR" altLang="tr-TR" sz="2000">
                  <a:solidFill>
                    <a:srgbClr val="080808"/>
                  </a:solidFill>
                </a:endParaRPr>
              </a:p>
            </p:txBody>
          </p:sp>
        </p:grpSp>
      </p:grpSp>
      <p:grpSp>
        <p:nvGrpSpPr>
          <p:cNvPr id="86022" name="Group 8"/>
          <p:cNvGrpSpPr>
            <a:grpSpLocks/>
          </p:cNvGrpSpPr>
          <p:nvPr/>
        </p:nvGrpSpPr>
        <p:grpSpPr bwMode="auto">
          <a:xfrm>
            <a:off x="2124075" y="1628775"/>
            <a:ext cx="1857375" cy="1320800"/>
            <a:chOff x="748" y="890"/>
            <a:chExt cx="1170" cy="832"/>
          </a:xfrm>
        </p:grpSpPr>
        <p:sp>
          <p:nvSpPr>
            <p:cNvPr id="86037" name="Freeform 9"/>
            <p:cNvSpPr>
              <a:spLocks/>
            </p:cNvSpPr>
            <p:nvPr/>
          </p:nvSpPr>
          <p:spPr bwMode="auto">
            <a:xfrm>
              <a:off x="748" y="890"/>
              <a:ext cx="1170" cy="832"/>
            </a:xfrm>
            <a:custGeom>
              <a:avLst/>
              <a:gdLst>
                <a:gd name="T0" fmla="*/ 93 w 1170"/>
                <a:gd name="T1" fmla="*/ 198 h 832"/>
                <a:gd name="T2" fmla="*/ 99 w 1170"/>
                <a:gd name="T3" fmla="*/ 162 h 832"/>
                <a:gd name="T4" fmla="*/ 171 w 1170"/>
                <a:gd name="T5" fmla="*/ 126 h 832"/>
                <a:gd name="T6" fmla="*/ 201 w 1170"/>
                <a:gd name="T7" fmla="*/ 96 h 832"/>
                <a:gd name="T8" fmla="*/ 237 w 1170"/>
                <a:gd name="T9" fmla="*/ 84 h 832"/>
                <a:gd name="T10" fmla="*/ 387 w 1170"/>
                <a:gd name="T11" fmla="*/ 30 h 832"/>
                <a:gd name="T12" fmla="*/ 441 w 1170"/>
                <a:gd name="T13" fmla="*/ 6 h 832"/>
                <a:gd name="T14" fmla="*/ 459 w 1170"/>
                <a:gd name="T15" fmla="*/ 0 h 832"/>
                <a:gd name="T16" fmla="*/ 759 w 1170"/>
                <a:gd name="T17" fmla="*/ 6 h 832"/>
                <a:gd name="T18" fmla="*/ 813 w 1170"/>
                <a:gd name="T19" fmla="*/ 36 h 832"/>
                <a:gd name="T20" fmla="*/ 861 w 1170"/>
                <a:gd name="T21" fmla="*/ 42 h 832"/>
                <a:gd name="T22" fmla="*/ 975 w 1170"/>
                <a:gd name="T23" fmla="*/ 114 h 832"/>
                <a:gd name="T24" fmla="*/ 1017 w 1170"/>
                <a:gd name="T25" fmla="*/ 204 h 832"/>
                <a:gd name="T26" fmla="*/ 1041 w 1170"/>
                <a:gd name="T27" fmla="*/ 294 h 832"/>
                <a:gd name="T28" fmla="*/ 1065 w 1170"/>
                <a:gd name="T29" fmla="*/ 312 h 832"/>
                <a:gd name="T30" fmla="*/ 1083 w 1170"/>
                <a:gd name="T31" fmla="*/ 330 h 832"/>
                <a:gd name="T32" fmla="*/ 1131 w 1170"/>
                <a:gd name="T33" fmla="*/ 342 h 832"/>
                <a:gd name="T34" fmla="*/ 1131 w 1170"/>
                <a:gd name="T35" fmla="*/ 558 h 832"/>
                <a:gd name="T36" fmla="*/ 1113 w 1170"/>
                <a:gd name="T37" fmla="*/ 612 h 832"/>
                <a:gd name="T38" fmla="*/ 1041 w 1170"/>
                <a:gd name="T39" fmla="*/ 660 h 832"/>
                <a:gd name="T40" fmla="*/ 993 w 1170"/>
                <a:gd name="T41" fmla="*/ 738 h 832"/>
                <a:gd name="T42" fmla="*/ 807 w 1170"/>
                <a:gd name="T43" fmla="*/ 792 h 832"/>
                <a:gd name="T44" fmla="*/ 549 w 1170"/>
                <a:gd name="T45" fmla="*/ 828 h 832"/>
                <a:gd name="T46" fmla="*/ 447 w 1170"/>
                <a:gd name="T47" fmla="*/ 822 h 832"/>
                <a:gd name="T48" fmla="*/ 333 w 1170"/>
                <a:gd name="T49" fmla="*/ 780 h 832"/>
                <a:gd name="T50" fmla="*/ 261 w 1170"/>
                <a:gd name="T51" fmla="*/ 732 h 832"/>
                <a:gd name="T52" fmla="*/ 225 w 1170"/>
                <a:gd name="T53" fmla="*/ 714 h 832"/>
                <a:gd name="T54" fmla="*/ 129 w 1170"/>
                <a:gd name="T55" fmla="*/ 684 h 832"/>
                <a:gd name="T56" fmla="*/ 75 w 1170"/>
                <a:gd name="T57" fmla="*/ 612 h 832"/>
                <a:gd name="T58" fmla="*/ 63 w 1170"/>
                <a:gd name="T59" fmla="*/ 576 h 832"/>
                <a:gd name="T60" fmla="*/ 33 w 1170"/>
                <a:gd name="T61" fmla="*/ 540 h 832"/>
                <a:gd name="T62" fmla="*/ 3 w 1170"/>
                <a:gd name="T63" fmla="*/ 486 h 832"/>
                <a:gd name="T64" fmla="*/ 9 w 1170"/>
                <a:gd name="T65" fmla="*/ 438 h 832"/>
                <a:gd name="T66" fmla="*/ 21 w 1170"/>
                <a:gd name="T67" fmla="*/ 420 h 832"/>
                <a:gd name="T68" fmla="*/ 69 w 1170"/>
                <a:gd name="T69" fmla="*/ 204 h 832"/>
                <a:gd name="T70" fmla="*/ 99 w 1170"/>
                <a:gd name="T71" fmla="*/ 180 h 832"/>
                <a:gd name="T72" fmla="*/ 93 w 1170"/>
                <a:gd name="T73" fmla="*/ 198 h 83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70"/>
                <a:gd name="T112" fmla="*/ 0 h 832"/>
                <a:gd name="T113" fmla="*/ 1170 w 1170"/>
                <a:gd name="T114" fmla="*/ 832 h 83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70" h="832">
                  <a:moveTo>
                    <a:pt x="93" y="198"/>
                  </a:moveTo>
                  <a:cubicBezTo>
                    <a:pt x="95" y="186"/>
                    <a:pt x="94" y="173"/>
                    <a:pt x="99" y="162"/>
                  </a:cubicBezTo>
                  <a:cubicBezTo>
                    <a:pt x="108" y="143"/>
                    <a:pt x="152" y="139"/>
                    <a:pt x="171" y="126"/>
                  </a:cubicBezTo>
                  <a:cubicBezTo>
                    <a:pt x="182" y="110"/>
                    <a:pt x="182" y="104"/>
                    <a:pt x="201" y="96"/>
                  </a:cubicBezTo>
                  <a:cubicBezTo>
                    <a:pt x="213" y="91"/>
                    <a:pt x="237" y="84"/>
                    <a:pt x="237" y="84"/>
                  </a:cubicBezTo>
                  <a:cubicBezTo>
                    <a:pt x="278" y="23"/>
                    <a:pt x="300" y="35"/>
                    <a:pt x="387" y="30"/>
                  </a:cubicBezTo>
                  <a:cubicBezTo>
                    <a:pt x="416" y="11"/>
                    <a:pt x="398" y="20"/>
                    <a:pt x="441" y="6"/>
                  </a:cubicBezTo>
                  <a:cubicBezTo>
                    <a:pt x="447" y="4"/>
                    <a:pt x="459" y="0"/>
                    <a:pt x="459" y="0"/>
                  </a:cubicBezTo>
                  <a:cubicBezTo>
                    <a:pt x="559" y="2"/>
                    <a:pt x="659" y="0"/>
                    <a:pt x="759" y="6"/>
                  </a:cubicBezTo>
                  <a:cubicBezTo>
                    <a:pt x="774" y="7"/>
                    <a:pt x="798" y="32"/>
                    <a:pt x="813" y="36"/>
                  </a:cubicBezTo>
                  <a:cubicBezTo>
                    <a:pt x="829" y="40"/>
                    <a:pt x="845" y="40"/>
                    <a:pt x="861" y="42"/>
                  </a:cubicBezTo>
                  <a:cubicBezTo>
                    <a:pt x="878" y="129"/>
                    <a:pt x="889" y="108"/>
                    <a:pt x="975" y="114"/>
                  </a:cubicBezTo>
                  <a:cubicBezTo>
                    <a:pt x="986" y="147"/>
                    <a:pt x="1009" y="172"/>
                    <a:pt x="1017" y="204"/>
                  </a:cubicBezTo>
                  <a:cubicBezTo>
                    <a:pt x="1021" y="222"/>
                    <a:pt x="1030" y="278"/>
                    <a:pt x="1041" y="294"/>
                  </a:cubicBezTo>
                  <a:cubicBezTo>
                    <a:pt x="1047" y="302"/>
                    <a:pt x="1057" y="305"/>
                    <a:pt x="1065" y="312"/>
                  </a:cubicBezTo>
                  <a:cubicBezTo>
                    <a:pt x="1071" y="318"/>
                    <a:pt x="1075" y="326"/>
                    <a:pt x="1083" y="330"/>
                  </a:cubicBezTo>
                  <a:cubicBezTo>
                    <a:pt x="1098" y="337"/>
                    <a:pt x="1131" y="342"/>
                    <a:pt x="1131" y="342"/>
                  </a:cubicBezTo>
                  <a:cubicBezTo>
                    <a:pt x="1170" y="401"/>
                    <a:pt x="1157" y="500"/>
                    <a:pt x="1131" y="558"/>
                  </a:cubicBezTo>
                  <a:cubicBezTo>
                    <a:pt x="1123" y="575"/>
                    <a:pt x="1129" y="601"/>
                    <a:pt x="1113" y="612"/>
                  </a:cubicBezTo>
                  <a:cubicBezTo>
                    <a:pt x="1088" y="629"/>
                    <a:pt x="1066" y="644"/>
                    <a:pt x="1041" y="660"/>
                  </a:cubicBezTo>
                  <a:cubicBezTo>
                    <a:pt x="1027" y="681"/>
                    <a:pt x="1013" y="725"/>
                    <a:pt x="993" y="738"/>
                  </a:cubicBezTo>
                  <a:cubicBezTo>
                    <a:pt x="926" y="783"/>
                    <a:pt x="894" y="787"/>
                    <a:pt x="807" y="792"/>
                  </a:cubicBezTo>
                  <a:cubicBezTo>
                    <a:pt x="688" y="832"/>
                    <a:pt x="751" y="821"/>
                    <a:pt x="549" y="828"/>
                  </a:cubicBezTo>
                  <a:cubicBezTo>
                    <a:pt x="515" y="826"/>
                    <a:pt x="481" y="826"/>
                    <a:pt x="447" y="822"/>
                  </a:cubicBezTo>
                  <a:cubicBezTo>
                    <a:pt x="416" y="818"/>
                    <a:pt x="360" y="799"/>
                    <a:pt x="333" y="780"/>
                  </a:cubicBezTo>
                  <a:cubicBezTo>
                    <a:pt x="312" y="765"/>
                    <a:pt x="287" y="741"/>
                    <a:pt x="261" y="732"/>
                  </a:cubicBezTo>
                  <a:cubicBezTo>
                    <a:pt x="195" y="710"/>
                    <a:pt x="295" y="745"/>
                    <a:pt x="225" y="714"/>
                  </a:cubicBezTo>
                  <a:cubicBezTo>
                    <a:pt x="194" y="700"/>
                    <a:pt x="161" y="695"/>
                    <a:pt x="129" y="684"/>
                  </a:cubicBezTo>
                  <a:cubicBezTo>
                    <a:pt x="109" y="664"/>
                    <a:pt x="84" y="639"/>
                    <a:pt x="75" y="612"/>
                  </a:cubicBezTo>
                  <a:cubicBezTo>
                    <a:pt x="71" y="600"/>
                    <a:pt x="70" y="587"/>
                    <a:pt x="63" y="576"/>
                  </a:cubicBezTo>
                  <a:cubicBezTo>
                    <a:pt x="33" y="531"/>
                    <a:pt x="71" y="586"/>
                    <a:pt x="33" y="540"/>
                  </a:cubicBezTo>
                  <a:cubicBezTo>
                    <a:pt x="19" y="524"/>
                    <a:pt x="15" y="504"/>
                    <a:pt x="3" y="486"/>
                  </a:cubicBezTo>
                  <a:cubicBezTo>
                    <a:pt x="5" y="470"/>
                    <a:pt x="5" y="454"/>
                    <a:pt x="9" y="438"/>
                  </a:cubicBezTo>
                  <a:cubicBezTo>
                    <a:pt x="11" y="431"/>
                    <a:pt x="20" y="427"/>
                    <a:pt x="21" y="420"/>
                  </a:cubicBezTo>
                  <a:cubicBezTo>
                    <a:pt x="32" y="347"/>
                    <a:pt x="0" y="250"/>
                    <a:pt x="69" y="204"/>
                  </a:cubicBezTo>
                  <a:cubicBezTo>
                    <a:pt x="69" y="203"/>
                    <a:pt x="87" y="168"/>
                    <a:pt x="99" y="180"/>
                  </a:cubicBezTo>
                  <a:cubicBezTo>
                    <a:pt x="103" y="184"/>
                    <a:pt x="95" y="192"/>
                    <a:pt x="93" y="198"/>
                  </a:cubicBezTo>
                  <a:close/>
                </a:path>
              </a:pathLst>
            </a:custGeom>
            <a:solidFill>
              <a:schemeClr val="bg2"/>
            </a:solidFill>
            <a:ln w="9525">
              <a:solidFill>
                <a:srgbClr val="080808"/>
              </a:solidFill>
              <a:round/>
              <a:headEnd/>
              <a:tailEnd/>
            </a:ln>
          </p:spPr>
          <p:txBody>
            <a:bodyPr/>
            <a:lstStyle/>
            <a:p>
              <a:endParaRPr lang="tr-TR"/>
            </a:p>
          </p:txBody>
        </p:sp>
        <p:sp>
          <p:nvSpPr>
            <p:cNvPr id="86038" name="Oval 10"/>
            <p:cNvSpPr>
              <a:spLocks noChangeArrowheads="1"/>
            </p:cNvSpPr>
            <p:nvPr/>
          </p:nvSpPr>
          <p:spPr bwMode="auto">
            <a:xfrm>
              <a:off x="1156" y="980"/>
              <a:ext cx="725" cy="680"/>
            </a:xfrm>
            <a:prstGeom prst="ellipse">
              <a:avLst/>
            </a:prstGeom>
            <a:solidFill>
              <a:srgbClr val="080808"/>
            </a:solidFill>
            <a:ln w="2857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fr-FR" altLang="tr-TR" sz="2000">
                <a:solidFill>
                  <a:srgbClr val="080808"/>
                </a:solidFill>
              </a:endParaRPr>
            </a:p>
          </p:txBody>
        </p:sp>
      </p:grpSp>
      <p:sp>
        <p:nvSpPr>
          <p:cNvPr id="1090571" name="Rectangle 11"/>
          <p:cNvSpPr>
            <a:spLocks noChangeArrowheads="1"/>
          </p:cNvSpPr>
          <p:nvPr/>
        </p:nvSpPr>
        <p:spPr bwMode="auto">
          <a:xfrm>
            <a:off x="5219700" y="3424238"/>
            <a:ext cx="3376613" cy="466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latin typeface="Arial Narrow" panose="020B0606020202030204" pitchFamily="34" charset="0"/>
              </a:rPr>
              <a:t>« high » : 1,08 et 10,4 ng/ml </a:t>
            </a:r>
          </a:p>
        </p:txBody>
      </p:sp>
      <p:sp>
        <p:nvSpPr>
          <p:cNvPr id="1090572" name="Rectangle 12"/>
          <p:cNvSpPr>
            <a:spLocks noChangeArrowheads="1"/>
          </p:cNvSpPr>
          <p:nvPr/>
        </p:nvSpPr>
        <p:spPr bwMode="auto">
          <a:xfrm>
            <a:off x="2051050" y="3424238"/>
            <a:ext cx="2789238" cy="466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latin typeface="Arial Narrow" panose="020B0606020202030204" pitchFamily="34" charset="0"/>
              </a:rPr>
              <a:t> low : 0,13 et 2,1 ng/ml </a:t>
            </a:r>
          </a:p>
        </p:txBody>
      </p:sp>
      <p:sp>
        <p:nvSpPr>
          <p:cNvPr id="86025" name="Text Box 13"/>
          <p:cNvSpPr txBox="1">
            <a:spLocks noChangeArrowheads="1"/>
          </p:cNvSpPr>
          <p:nvPr/>
        </p:nvSpPr>
        <p:spPr bwMode="auto">
          <a:xfrm>
            <a:off x="179388" y="3429000"/>
            <a:ext cx="1698625" cy="466725"/>
          </a:xfrm>
          <a:prstGeom prst="rect">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solidFill>
                  <a:srgbClr val="FFFF00"/>
                </a:solidFill>
                <a:latin typeface="Arial Narrow" panose="020B0606020202030204" pitchFamily="34" charset="0"/>
              </a:rPr>
              <a:t>Progestérone</a:t>
            </a:r>
            <a:endParaRPr lang="fr-FR" altLang="tr-TR">
              <a:solidFill>
                <a:srgbClr val="FFFF00"/>
              </a:solidFill>
              <a:latin typeface="Arial Narrow" panose="020B0606020202030204" pitchFamily="34" charset="0"/>
            </a:endParaRPr>
          </a:p>
        </p:txBody>
      </p:sp>
      <p:sp>
        <p:nvSpPr>
          <p:cNvPr id="86026" name="Text Box 14"/>
          <p:cNvSpPr txBox="1">
            <a:spLocks noChangeArrowheads="1"/>
          </p:cNvSpPr>
          <p:nvPr/>
        </p:nvSpPr>
        <p:spPr bwMode="auto">
          <a:xfrm>
            <a:off x="250825" y="4078288"/>
            <a:ext cx="1336675" cy="466725"/>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solidFill>
                  <a:srgbClr val="00FF00"/>
                </a:solidFill>
                <a:latin typeface="Arial Narrow" panose="020B0606020202030204" pitchFamily="34" charset="0"/>
              </a:rPr>
              <a:t>Oestradiol</a:t>
            </a:r>
            <a:endParaRPr lang="fr-FR" altLang="tr-TR">
              <a:solidFill>
                <a:srgbClr val="00FF00"/>
              </a:solidFill>
              <a:latin typeface="Arial Narrow" panose="020B0606020202030204" pitchFamily="34" charset="0"/>
            </a:endParaRPr>
          </a:p>
        </p:txBody>
      </p:sp>
      <p:sp>
        <p:nvSpPr>
          <p:cNvPr id="1090575" name="Rectangle 15"/>
          <p:cNvSpPr>
            <a:spLocks noChangeArrowheads="1"/>
          </p:cNvSpPr>
          <p:nvPr/>
        </p:nvSpPr>
        <p:spPr bwMode="auto">
          <a:xfrm>
            <a:off x="2124075" y="4073525"/>
            <a:ext cx="1546225" cy="466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latin typeface="Arial Narrow" panose="020B0606020202030204" pitchFamily="34" charset="0"/>
              </a:rPr>
              <a:t> low or high </a:t>
            </a:r>
          </a:p>
        </p:txBody>
      </p:sp>
      <p:sp>
        <p:nvSpPr>
          <p:cNvPr id="1090576" name="Rectangle 16"/>
          <p:cNvSpPr>
            <a:spLocks noChangeArrowheads="1"/>
          </p:cNvSpPr>
          <p:nvPr/>
        </p:nvSpPr>
        <p:spPr bwMode="auto">
          <a:xfrm>
            <a:off x="5219700" y="4073525"/>
            <a:ext cx="709613" cy="466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latin typeface="Arial Narrow" panose="020B0606020202030204" pitchFamily="34" charset="0"/>
              </a:rPr>
              <a:t> low </a:t>
            </a:r>
          </a:p>
        </p:txBody>
      </p:sp>
      <p:sp>
        <p:nvSpPr>
          <p:cNvPr id="1090577" name="Text Box 17"/>
          <p:cNvSpPr txBox="1">
            <a:spLocks noChangeArrowheads="1"/>
          </p:cNvSpPr>
          <p:nvPr/>
        </p:nvSpPr>
        <p:spPr bwMode="auto">
          <a:xfrm>
            <a:off x="3635375" y="5084763"/>
            <a:ext cx="3249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solidFill>
                  <a:srgbClr val="00FF00"/>
                </a:solidFill>
                <a:latin typeface="Arial Narrow" panose="020B0606020202030204" pitchFamily="34" charset="0"/>
              </a:rPr>
              <a:t>Anoestrus or nymphomania</a:t>
            </a:r>
            <a:endParaRPr lang="fr-FR" altLang="tr-TR">
              <a:solidFill>
                <a:srgbClr val="00FF00"/>
              </a:solidFill>
              <a:latin typeface="Arial Narrow" panose="020B0606020202030204" pitchFamily="34" charset="0"/>
            </a:endParaRPr>
          </a:p>
        </p:txBody>
      </p:sp>
      <p:sp>
        <p:nvSpPr>
          <p:cNvPr id="1090578" name="Line 18"/>
          <p:cNvSpPr>
            <a:spLocks noChangeShapeType="1"/>
          </p:cNvSpPr>
          <p:nvPr/>
        </p:nvSpPr>
        <p:spPr bwMode="auto">
          <a:xfrm>
            <a:off x="2484438" y="4581525"/>
            <a:ext cx="0" cy="7191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90579" name="Line 19"/>
          <p:cNvSpPr>
            <a:spLocks noChangeShapeType="1"/>
          </p:cNvSpPr>
          <p:nvPr/>
        </p:nvSpPr>
        <p:spPr bwMode="auto">
          <a:xfrm>
            <a:off x="2484438" y="5300663"/>
            <a:ext cx="10795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6032" name="Rectangle 20"/>
          <p:cNvSpPr>
            <a:spLocks noChangeArrowheads="1"/>
          </p:cNvSpPr>
          <p:nvPr/>
        </p:nvSpPr>
        <p:spPr bwMode="auto">
          <a:xfrm>
            <a:off x="6084888" y="2133600"/>
            <a:ext cx="654050" cy="466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latin typeface="Arial Narrow" panose="020B0606020202030204" pitchFamily="34" charset="0"/>
              </a:rPr>
              <a:t> LC </a:t>
            </a:r>
          </a:p>
        </p:txBody>
      </p:sp>
      <p:sp>
        <p:nvSpPr>
          <p:cNvPr id="86033" name="Rectangle 21"/>
          <p:cNvSpPr>
            <a:spLocks noChangeArrowheads="1"/>
          </p:cNvSpPr>
          <p:nvPr/>
        </p:nvSpPr>
        <p:spPr bwMode="auto">
          <a:xfrm>
            <a:off x="2987675" y="2060575"/>
            <a:ext cx="596900" cy="466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latin typeface="Arial Narrow" panose="020B0606020202030204" pitchFamily="34" charset="0"/>
              </a:rPr>
              <a:t> FC</a:t>
            </a:r>
          </a:p>
        </p:txBody>
      </p:sp>
      <p:grpSp>
        <p:nvGrpSpPr>
          <p:cNvPr id="5" name="Group 22"/>
          <p:cNvGrpSpPr>
            <a:grpSpLocks/>
          </p:cNvGrpSpPr>
          <p:nvPr/>
        </p:nvGrpSpPr>
        <p:grpSpPr bwMode="auto">
          <a:xfrm>
            <a:off x="6877050" y="476250"/>
            <a:ext cx="2012950" cy="2952750"/>
            <a:chOff x="4332" y="300"/>
            <a:chExt cx="1268" cy="1860"/>
          </a:xfrm>
        </p:grpSpPr>
        <p:sp>
          <p:nvSpPr>
            <p:cNvPr id="86035" name="Line 23"/>
            <p:cNvSpPr>
              <a:spLocks noChangeShapeType="1"/>
            </p:cNvSpPr>
            <p:nvPr/>
          </p:nvSpPr>
          <p:spPr bwMode="auto">
            <a:xfrm flipV="1">
              <a:off x="5057" y="618"/>
              <a:ext cx="0" cy="154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6036" name="Rectangle 24"/>
            <p:cNvSpPr>
              <a:spLocks noChangeArrowheads="1"/>
            </p:cNvSpPr>
            <p:nvPr/>
          </p:nvSpPr>
          <p:spPr bwMode="auto">
            <a:xfrm>
              <a:off x="4332" y="300"/>
              <a:ext cx="1268" cy="29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latin typeface="Arial Narrow" panose="020B0606020202030204" pitchFamily="34" charset="0"/>
                </a:rPr>
                <a:t> &gt; 0,5 or 1 ng/ml</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9057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9057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9057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9057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09057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9057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905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0571" grpId="0" animBg="1"/>
      <p:bldP spid="1090572" grpId="0" animBg="1"/>
      <p:bldP spid="1090575" grpId="0" animBg="1"/>
      <p:bldP spid="1090576" grpId="0" animBg="1"/>
      <p:bldP spid="1090577"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1"/>
          <p:cNvSpPr>
            <a:spLocks noGrp="1"/>
          </p:cNvSpPr>
          <p:nvPr>
            <p:ph type="ftr" sz="quarter" idx="10"/>
          </p:nvPr>
        </p:nvSpPr>
        <p:spPr/>
        <p:txBody>
          <a:bodyPr/>
          <a:lstStyle/>
          <a:p>
            <a:pPr>
              <a:defRPr/>
            </a:pPr>
            <a:r>
              <a:rPr lang="fr-BE"/>
              <a:t> Prof. Ch. Hanzen- Waiting period reproduction pathologies </a:t>
            </a:r>
            <a:endParaRPr lang="fr-FR"/>
          </a:p>
        </p:txBody>
      </p:sp>
      <p:sp>
        <p:nvSpPr>
          <p:cNvPr id="6" name="Espace réservé du numéro de diapositive 2"/>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0125EE74-B36E-4D72-A7E2-812B14E68ED3}" type="slidenum">
              <a:rPr lang="fr-FR" altLang="tr-TR" sz="1400">
                <a:solidFill>
                  <a:srgbClr val="A50021"/>
                </a:solidFill>
                <a:latin typeface="Arial Narrow" panose="020B0606020202030204" pitchFamily="34" charset="0"/>
              </a:rPr>
              <a:pPr/>
              <a:t>78</a:t>
            </a:fld>
            <a:endParaRPr lang="fr-FR" altLang="tr-TR" sz="1400">
              <a:solidFill>
                <a:srgbClr val="A50021"/>
              </a:solidFill>
              <a:latin typeface="Arial Narrow" panose="020B0606020202030204" pitchFamily="34" charset="0"/>
            </a:endParaRPr>
          </a:p>
        </p:txBody>
      </p:sp>
      <p:pic>
        <p:nvPicPr>
          <p:cNvPr id="87044" name="Picture 2"/>
          <p:cNvPicPr>
            <a:picLocks noChangeAspect="1" noChangeArrowheads="1"/>
          </p:cNvPicPr>
          <p:nvPr/>
        </p:nvPicPr>
        <p:blipFill>
          <a:blip r:embed="rId2">
            <a:extLst>
              <a:ext uri="{28A0092B-C50C-407E-A947-70E740481C1C}">
                <a14:useLocalDpi xmlns:a14="http://schemas.microsoft.com/office/drawing/2010/main" val="0"/>
              </a:ext>
            </a:extLst>
          </a:blip>
          <a:srcRect l="1064" t="7559" r="1064" b="5197"/>
          <a:stretch>
            <a:fillRect/>
          </a:stretch>
        </p:blipFill>
        <p:spPr bwMode="auto">
          <a:xfrm>
            <a:off x="4572000" y="3068638"/>
            <a:ext cx="4249738" cy="293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5" name="Picture 3"/>
          <p:cNvPicPr>
            <a:picLocks noChangeAspect="1" noChangeArrowheads="1"/>
          </p:cNvPicPr>
          <p:nvPr/>
        </p:nvPicPr>
        <p:blipFill>
          <a:blip r:embed="rId3">
            <a:extLst>
              <a:ext uri="{28A0092B-C50C-407E-A947-70E740481C1C}">
                <a14:useLocalDpi xmlns:a14="http://schemas.microsoft.com/office/drawing/2010/main" val="0"/>
              </a:ext>
            </a:extLst>
          </a:blip>
          <a:srcRect l="1064" t="10866" r="1064" b="5197"/>
          <a:stretch>
            <a:fillRect/>
          </a:stretch>
        </p:blipFill>
        <p:spPr bwMode="auto">
          <a:xfrm>
            <a:off x="323850" y="260350"/>
            <a:ext cx="4032250" cy="278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6" name="Rectangle 4"/>
          <p:cNvSpPr>
            <a:spLocks noChangeArrowheads="1"/>
          </p:cNvSpPr>
          <p:nvPr/>
        </p:nvSpPr>
        <p:spPr bwMode="auto">
          <a:xfrm>
            <a:off x="250825" y="5449888"/>
            <a:ext cx="4044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latin typeface="Arial Narrow" panose="020B0606020202030204" pitchFamily="34" charset="0"/>
              </a:rPr>
              <a:t>Courtesy Prof Badinand ENV Lyon</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4"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B0B04A25-C1E6-4C6F-898F-5FF8FFD03890}" type="slidenum">
              <a:rPr lang="fr-FR" altLang="tr-TR" sz="1400">
                <a:solidFill>
                  <a:srgbClr val="A50021"/>
                </a:solidFill>
                <a:latin typeface="Arial Narrow" panose="020B0606020202030204" pitchFamily="34" charset="0"/>
              </a:rPr>
              <a:pPr/>
              <a:t>79</a:t>
            </a:fld>
            <a:endParaRPr lang="fr-FR" altLang="tr-TR" sz="1400">
              <a:solidFill>
                <a:srgbClr val="A50021"/>
              </a:solidFill>
              <a:latin typeface="Arial Narrow" panose="020B0606020202030204" pitchFamily="34" charset="0"/>
            </a:endParaRPr>
          </a:p>
        </p:txBody>
      </p:sp>
      <p:sp>
        <p:nvSpPr>
          <p:cNvPr id="88068" name="Rectangle 2"/>
          <p:cNvSpPr>
            <a:spLocks noGrp="1" noChangeArrowheads="1"/>
          </p:cNvSpPr>
          <p:nvPr>
            <p:ph type="title"/>
          </p:nvPr>
        </p:nvSpPr>
        <p:spPr>
          <a:xfrm>
            <a:off x="468313" y="2276475"/>
            <a:ext cx="8424862" cy="1081088"/>
          </a:xfrm>
          <a:solidFill>
            <a:schemeClr val="tx1"/>
          </a:solidFill>
        </p:spPr>
        <p:txBody>
          <a:bodyPr/>
          <a:lstStyle/>
          <a:p>
            <a:r>
              <a:rPr lang="fr-BE" altLang="tr-TR" sz="5500" smtClean="0">
                <a:solidFill>
                  <a:srgbClr val="000066"/>
                </a:solidFill>
              </a:rPr>
              <a:t>Etio-pathogeny</a:t>
            </a:r>
            <a:r>
              <a:rPr lang="fr-BE" altLang="tr-TR" sz="2200" smtClean="0">
                <a:solidFill>
                  <a:srgbClr val="000066"/>
                </a:solidFill>
              </a:rPr>
              <a:t> </a:t>
            </a:r>
            <a:r>
              <a:rPr lang="fr-BE" altLang="tr-TR" sz="4500" smtClean="0">
                <a:solidFill>
                  <a:srgbClr val="000066"/>
                </a:solidFill>
              </a:rPr>
              <a:t>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4"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51A4E3AC-9443-4170-BF86-E82B7B5EBFBF}" type="slidenum">
              <a:rPr lang="fr-FR" altLang="tr-TR" sz="1400">
                <a:solidFill>
                  <a:srgbClr val="A50021"/>
                </a:solidFill>
                <a:latin typeface="Arial Narrow" panose="020B0606020202030204" pitchFamily="34" charset="0"/>
              </a:rPr>
              <a:pPr/>
              <a:t>8</a:t>
            </a:fld>
            <a:endParaRPr lang="fr-FR" altLang="tr-TR" sz="1400">
              <a:solidFill>
                <a:srgbClr val="A50021"/>
              </a:solidFill>
              <a:latin typeface="Arial Narrow" panose="020B0606020202030204" pitchFamily="34" charset="0"/>
            </a:endParaRPr>
          </a:p>
        </p:txBody>
      </p:sp>
      <p:sp>
        <p:nvSpPr>
          <p:cNvPr id="17412" name="Rectangle 2"/>
          <p:cNvSpPr>
            <a:spLocks noGrp="1" noChangeArrowheads="1"/>
          </p:cNvSpPr>
          <p:nvPr>
            <p:ph type="title"/>
          </p:nvPr>
        </p:nvSpPr>
        <p:spPr>
          <a:xfrm>
            <a:off x="827088" y="1916113"/>
            <a:ext cx="7632700" cy="1008062"/>
          </a:xfrm>
          <a:solidFill>
            <a:schemeClr val="tx1"/>
          </a:solidFill>
          <a:ln>
            <a:solidFill>
              <a:schemeClr val="tx2"/>
            </a:solidFill>
            <a:miter lim="800000"/>
            <a:headEnd/>
            <a:tailEnd/>
          </a:ln>
        </p:spPr>
        <p:txBody>
          <a:bodyPr/>
          <a:lstStyle/>
          <a:p>
            <a:pPr marL="25400" indent="-25400"/>
            <a:r>
              <a:rPr lang="fr-FR" altLang="tr-TR" sz="5500" smtClean="0">
                <a:solidFill>
                  <a:srgbClr val="000066"/>
                </a:solidFill>
              </a:rPr>
              <a:t>Definitions </a:t>
            </a:r>
            <a:endParaRPr lang="fr-BE" altLang="tr-TR" sz="5500" smtClean="0">
              <a:solidFill>
                <a:srgbClr val="000066"/>
              </a:solidFill>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75"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16E6A810-BA52-4FFF-A26F-92D676618A84}" type="slidenum">
              <a:rPr lang="fr-FR" altLang="tr-TR" sz="1400">
                <a:solidFill>
                  <a:srgbClr val="A50021"/>
                </a:solidFill>
                <a:latin typeface="Arial Narrow" panose="020B0606020202030204" pitchFamily="34" charset="0"/>
              </a:rPr>
              <a:pPr/>
              <a:t>80</a:t>
            </a:fld>
            <a:endParaRPr lang="fr-FR" altLang="tr-TR" sz="1400">
              <a:solidFill>
                <a:srgbClr val="A50021"/>
              </a:solidFill>
              <a:latin typeface="Arial Narrow" panose="020B0606020202030204" pitchFamily="34" charset="0"/>
            </a:endParaRPr>
          </a:p>
        </p:txBody>
      </p:sp>
      <p:sp>
        <p:nvSpPr>
          <p:cNvPr id="89092" name="Rectangle 2"/>
          <p:cNvSpPr>
            <a:spLocks noGrp="1" noChangeArrowheads="1"/>
          </p:cNvSpPr>
          <p:nvPr>
            <p:ph type="title"/>
          </p:nvPr>
        </p:nvSpPr>
        <p:spPr>
          <a:xfrm>
            <a:off x="323850" y="188913"/>
            <a:ext cx="7993063" cy="647700"/>
          </a:xfrm>
        </p:spPr>
        <p:txBody>
          <a:bodyPr/>
          <a:lstStyle/>
          <a:p>
            <a:r>
              <a:rPr lang="fr-FR" altLang="tr-TR" sz="2400" smtClean="0"/>
              <a:t>Risks factors of ovarian cysts and their interrelationships in the cow</a:t>
            </a:r>
          </a:p>
        </p:txBody>
      </p:sp>
      <p:sp>
        <p:nvSpPr>
          <p:cNvPr id="1093635" name="Text Box 3"/>
          <p:cNvSpPr txBox="1">
            <a:spLocks noChangeArrowheads="1"/>
          </p:cNvSpPr>
          <p:nvPr/>
        </p:nvSpPr>
        <p:spPr bwMode="auto">
          <a:xfrm>
            <a:off x="4500563" y="3921125"/>
            <a:ext cx="1685925" cy="300038"/>
          </a:xfrm>
          <a:prstGeom prst="rect">
            <a:avLst/>
          </a:prstGeom>
          <a:noFill/>
          <a:ln w="9525">
            <a:solidFill>
              <a:srgbClr val="0066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sz="1300">
                <a:solidFill>
                  <a:srgbClr val="006600"/>
                </a:solidFill>
                <a:latin typeface="Arial Narrow" panose="020B0606020202030204" pitchFamily="34" charset="0"/>
              </a:rPr>
              <a:t>Negative energy balance</a:t>
            </a:r>
            <a:endParaRPr lang="fr-FR" altLang="tr-TR" sz="1300">
              <a:solidFill>
                <a:srgbClr val="006600"/>
              </a:solidFill>
              <a:latin typeface="Arial Narrow" panose="020B0606020202030204" pitchFamily="34" charset="0"/>
            </a:endParaRPr>
          </a:p>
        </p:txBody>
      </p:sp>
      <p:sp>
        <p:nvSpPr>
          <p:cNvPr id="1093636" name="Text Box 4"/>
          <p:cNvSpPr txBox="1">
            <a:spLocks noChangeArrowheads="1"/>
          </p:cNvSpPr>
          <p:nvPr/>
        </p:nvSpPr>
        <p:spPr bwMode="auto">
          <a:xfrm>
            <a:off x="7092950" y="3921125"/>
            <a:ext cx="696913" cy="300038"/>
          </a:xfrm>
          <a:prstGeom prst="rect">
            <a:avLst/>
          </a:prstGeom>
          <a:noFill/>
          <a:ln w="9525">
            <a:solidFill>
              <a:srgbClr val="FF00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300">
                <a:solidFill>
                  <a:srgbClr val="FF00FF"/>
                </a:solidFill>
                <a:latin typeface="Arial Narrow" panose="020B0606020202030204" pitchFamily="34" charset="0"/>
              </a:rPr>
              <a:t>Nutrition</a:t>
            </a:r>
          </a:p>
        </p:txBody>
      </p:sp>
      <p:sp>
        <p:nvSpPr>
          <p:cNvPr id="1093637" name="Rectangle 5"/>
          <p:cNvSpPr>
            <a:spLocks noChangeArrowheads="1"/>
          </p:cNvSpPr>
          <p:nvPr/>
        </p:nvSpPr>
        <p:spPr bwMode="auto">
          <a:xfrm>
            <a:off x="2309813" y="1171575"/>
            <a:ext cx="1004887" cy="660400"/>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fr-FR" altLang="tr-TR" sz="1800">
                <a:solidFill>
                  <a:srgbClr val="FF0000"/>
                </a:solidFill>
                <a:latin typeface="Arial Narrow" panose="020B0606020202030204" pitchFamily="34" charset="0"/>
              </a:rPr>
              <a:t>Follicular </a:t>
            </a:r>
          </a:p>
          <a:p>
            <a:pPr algn="ctr" eaLnBrk="1" hangingPunct="1"/>
            <a:r>
              <a:rPr lang="fr-FR" altLang="tr-TR" sz="1800">
                <a:solidFill>
                  <a:srgbClr val="FF0000"/>
                </a:solidFill>
                <a:latin typeface="Arial Narrow" panose="020B0606020202030204" pitchFamily="34" charset="0"/>
              </a:rPr>
              <a:t>wall</a:t>
            </a:r>
          </a:p>
        </p:txBody>
      </p:sp>
      <p:sp>
        <p:nvSpPr>
          <p:cNvPr id="1093638" name="Rectangle 6"/>
          <p:cNvSpPr>
            <a:spLocks noChangeArrowheads="1"/>
          </p:cNvSpPr>
          <p:nvPr/>
        </p:nvSpPr>
        <p:spPr bwMode="auto">
          <a:xfrm>
            <a:off x="7019925" y="1196975"/>
            <a:ext cx="1290638" cy="385763"/>
          </a:xfrm>
          <a:prstGeom prst="rect">
            <a:avLst/>
          </a:prstGeom>
          <a:noFill/>
          <a:ln w="19050">
            <a:solidFill>
              <a:srgbClr val="FF00FF"/>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fr-BE" altLang="tr-TR" sz="1800">
                <a:solidFill>
                  <a:srgbClr val="FF00FF"/>
                </a:solidFill>
                <a:latin typeface="Arial Narrow" panose="020B0606020202030204" pitchFamily="34" charset="0"/>
              </a:rPr>
              <a:t>Environment</a:t>
            </a:r>
            <a:endParaRPr lang="fr-FR" altLang="tr-TR" sz="1800">
              <a:solidFill>
                <a:srgbClr val="FF00FF"/>
              </a:solidFill>
              <a:latin typeface="Arial Narrow" panose="020B0606020202030204" pitchFamily="34" charset="0"/>
            </a:endParaRPr>
          </a:p>
        </p:txBody>
      </p:sp>
      <p:sp>
        <p:nvSpPr>
          <p:cNvPr id="1093639" name="Rectangle 7"/>
          <p:cNvSpPr>
            <a:spLocks noChangeArrowheads="1"/>
          </p:cNvSpPr>
          <p:nvPr/>
        </p:nvSpPr>
        <p:spPr bwMode="auto">
          <a:xfrm>
            <a:off x="334963" y="1166813"/>
            <a:ext cx="1371600" cy="935037"/>
          </a:xfrm>
          <a:prstGeom prst="rect">
            <a:avLst/>
          </a:prstGeom>
          <a:noFill/>
          <a:ln w="1905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sz="1800">
                <a:solidFill>
                  <a:srgbClr val="FFFF00"/>
                </a:solidFill>
                <a:latin typeface="Arial Narrow" panose="020B0606020202030204" pitchFamily="34" charset="0"/>
              </a:rPr>
              <a:t>Hypothalamo-</a:t>
            </a:r>
          </a:p>
          <a:p>
            <a:pPr eaLnBrk="1" hangingPunct="1"/>
            <a:r>
              <a:rPr lang="fr-BE" altLang="tr-TR" sz="1800">
                <a:solidFill>
                  <a:srgbClr val="FFFF00"/>
                </a:solidFill>
                <a:latin typeface="Arial Narrow" panose="020B0606020202030204" pitchFamily="34" charset="0"/>
              </a:rPr>
              <a:t>hypophysis </a:t>
            </a:r>
          </a:p>
          <a:p>
            <a:pPr eaLnBrk="1" hangingPunct="1"/>
            <a:r>
              <a:rPr lang="fr-BE" altLang="tr-TR" sz="1800">
                <a:solidFill>
                  <a:srgbClr val="FFFF00"/>
                </a:solidFill>
                <a:latin typeface="Arial Narrow" panose="020B0606020202030204" pitchFamily="34" charset="0"/>
              </a:rPr>
              <a:t>complex</a:t>
            </a:r>
            <a:r>
              <a:rPr lang="fr-FR" altLang="tr-TR" sz="1800">
                <a:solidFill>
                  <a:srgbClr val="FFFF00"/>
                </a:solidFill>
                <a:latin typeface="Arial Narrow" panose="020B0606020202030204" pitchFamily="34" charset="0"/>
              </a:rPr>
              <a:t> </a:t>
            </a:r>
          </a:p>
        </p:txBody>
      </p:sp>
      <p:sp>
        <p:nvSpPr>
          <p:cNvPr id="1093640" name="Rectangle 8"/>
          <p:cNvSpPr>
            <a:spLocks noChangeArrowheads="1"/>
          </p:cNvSpPr>
          <p:nvPr/>
        </p:nvSpPr>
        <p:spPr bwMode="auto">
          <a:xfrm>
            <a:off x="4816475" y="1196975"/>
            <a:ext cx="776288" cy="385763"/>
          </a:xfrm>
          <a:prstGeom prst="rect">
            <a:avLst/>
          </a:prstGeom>
          <a:noFill/>
          <a:ln w="19050">
            <a:solidFill>
              <a:srgbClr val="006600"/>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fr-BE" altLang="tr-TR" sz="1800">
                <a:solidFill>
                  <a:srgbClr val="006600"/>
                </a:solidFill>
                <a:latin typeface="Arial Narrow" panose="020B0606020202030204" pitchFamily="34" charset="0"/>
              </a:rPr>
              <a:t>Animal</a:t>
            </a:r>
            <a:endParaRPr lang="fr-FR" altLang="tr-TR" sz="1800">
              <a:solidFill>
                <a:srgbClr val="006600"/>
              </a:solidFill>
              <a:latin typeface="Arial Narrow" panose="020B0606020202030204" pitchFamily="34" charset="0"/>
            </a:endParaRPr>
          </a:p>
        </p:txBody>
      </p:sp>
      <p:grpSp>
        <p:nvGrpSpPr>
          <p:cNvPr id="2" name="Group 9"/>
          <p:cNvGrpSpPr>
            <a:grpSpLocks/>
          </p:cNvGrpSpPr>
          <p:nvPr/>
        </p:nvGrpSpPr>
        <p:grpSpPr bwMode="auto">
          <a:xfrm>
            <a:off x="395288" y="2060575"/>
            <a:ext cx="1692275" cy="2124075"/>
            <a:chOff x="249" y="1298"/>
            <a:chExt cx="1066" cy="1338"/>
          </a:xfrm>
        </p:grpSpPr>
        <p:sp>
          <p:nvSpPr>
            <p:cNvPr id="89157" name="Text Box 10"/>
            <p:cNvSpPr txBox="1">
              <a:spLocks noChangeArrowheads="1"/>
            </p:cNvSpPr>
            <p:nvPr/>
          </p:nvSpPr>
          <p:spPr bwMode="auto">
            <a:xfrm>
              <a:off x="249" y="1426"/>
              <a:ext cx="758" cy="31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300">
                  <a:latin typeface="Arial Narrow" panose="020B0606020202030204" pitchFamily="34" charset="0"/>
                </a:rPr>
                <a:t>Low </a:t>
              </a:r>
            </a:p>
            <a:p>
              <a:pPr eaLnBrk="1" hangingPunct="1"/>
              <a:r>
                <a:rPr lang="fr-FR" altLang="tr-TR" sz="1300">
                  <a:latin typeface="Arial Narrow" panose="020B0606020202030204" pitchFamily="34" charset="0"/>
                </a:rPr>
                <a:t>progesteronemia</a:t>
              </a:r>
            </a:p>
          </p:txBody>
        </p:sp>
        <p:sp>
          <p:nvSpPr>
            <p:cNvPr id="89158" name="Text Box 11"/>
            <p:cNvSpPr txBox="1">
              <a:spLocks noChangeArrowheads="1"/>
            </p:cNvSpPr>
            <p:nvPr/>
          </p:nvSpPr>
          <p:spPr bwMode="auto">
            <a:xfrm>
              <a:off x="431" y="2197"/>
              <a:ext cx="884" cy="43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300">
                  <a:latin typeface="Arial Narrow" panose="020B0606020202030204" pitchFamily="34" charset="0"/>
                </a:rPr>
                <a:t>Modification </a:t>
              </a:r>
            </a:p>
            <a:p>
              <a:pPr eaLnBrk="1" hangingPunct="1"/>
              <a:r>
                <a:rPr lang="fr-FR" altLang="tr-TR" sz="1300">
                  <a:latin typeface="Arial Narrow" panose="020B0606020202030204" pitchFamily="34" charset="0"/>
                </a:rPr>
                <a:t>of – FB of oestradiol</a:t>
              </a:r>
            </a:p>
            <a:p>
              <a:pPr eaLnBrk="1" hangingPunct="1"/>
              <a:r>
                <a:rPr lang="fr-FR" altLang="tr-TR" sz="1300">
                  <a:latin typeface="Arial Narrow" panose="020B0606020202030204" pitchFamily="34" charset="0"/>
                </a:rPr>
                <a:t>on cyclic LH </a:t>
              </a:r>
            </a:p>
          </p:txBody>
        </p:sp>
        <p:sp>
          <p:nvSpPr>
            <p:cNvPr id="89159" name="Text Box 12"/>
            <p:cNvSpPr txBox="1">
              <a:spLocks noChangeArrowheads="1"/>
            </p:cNvSpPr>
            <p:nvPr/>
          </p:nvSpPr>
          <p:spPr bwMode="auto">
            <a:xfrm>
              <a:off x="431" y="1842"/>
              <a:ext cx="840" cy="31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300">
                  <a:latin typeface="Arial Narrow" panose="020B0606020202030204" pitchFamily="34" charset="0"/>
                </a:rPr>
                <a:t>Lack of tonic LH</a:t>
              </a:r>
            </a:p>
            <a:p>
              <a:pPr eaLnBrk="1" hangingPunct="1"/>
              <a:r>
                <a:rPr lang="fr-FR" altLang="tr-TR" sz="1300">
                  <a:latin typeface="Arial Narrow" panose="020B0606020202030204" pitchFamily="34" charset="0"/>
                </a:rPr>
                <a:t>inhibition</a:t>
              </a:r>
            </a:p>
          </p:txBody>
        </p:sp>
        <p:sp>
          <p:nvSpPr>
            <p:cNvPr id="89160" name="Line 13"/>
            <p:cNvSpPr>
              <a:spLocks noChangeShapeType="1"/>
            </p:cNvSpPr>
            <p:nvPr/>
          </p:nvSpPr>
          <p:spPr bwMode="auto">
            <a:xfrm>
              <a:off x="521" y="1298"/>
              <a:ext cx="0"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9161" name="Line 14"/>
            <p:cNvSpPr>
              <a:spLocks noChangeShapeType="1"/>
            </p:cNvSpPr>
            <p:nvPr/>
          </p:nvSpPr>
          <p:spPr bwMode="auto">
            <a:xfrm>
              <a:off x="295" y="1752"/>
              <a:ext cx="0" cy="6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62" name="Line 15"/>
            <p:cNvSpPr>
              <a:spLocks noChangeShapeType="1"/>
            </p:cNvSpPr>
            <p:nvPr/>
          </p:nvSpPr>
          <p:spPr bwMode="auto">
            <a:xfrm>
              <a:off x="295" y="1979"/>
              <a:ext cx="136"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9163" name="Line 16"/>
            <p:cNvSpPr>
              <a:spLocks noChangeShapeType="1"/>
            </p:cNvSpPr>
            <p:nvPr/>
          </p:nvSpPr>
          <p:spPr bwMode="auto">
            <a:xfrm>
              <a:off x="295" y="2432"/>
              <a:ext cx="136"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grpSp>
        <p:nvGrpSpPr>
          <p:cNvPr id="3" name="Group 17"/>
          <p:cNvGrpSpPr>
            <a:grpSpLocks/>
          </p:cNvGrpSpPr>
          <p:nvPr/>
        </p:nvGrpSpPr>
        <p:grpSpPr bwMode="auto">
          <a:xfrm>
            <a:off x="2411413" y="1773238"/>
            <a:ext cx="2016125" cy="1997075"/>
            <a:chOff x="1519" y="1117"/>
            <a:chExt cx="1270" cy="1258"/>
          </a:xfrm>
        </p:grpSpPr>
        <p:sp>
          <p:nvSpPr>
            <p:cNvPr id="89150" name="Text Box 18"/>
            <p:cNvSpPr txBox="1">
              <a:spLocks noChangeArrowheads="1"/>
            </p:cNvSpPr>
            <p:nvPr/>
          </p:nvSpPr>
          <p:spPr bwMode="auto">
            <a:xfrm>
              <a:off x="1655" y="2061"/>
              <a:ext cx="1063" cy="314"/>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300">
                  <a:solidFill>
                    <a:srgbClr val="FF0000"/>
                  </a:solidFill>
                  <a:latin typeface="Arial Narrow" panose="020B0606020202030204" pitchFamily="34" charset="0"/>
                </a:rPr>
                <a:t>Modification of oestradiol</a:t>
              </a:r>
            </a:p>
            <a:p>
              <a:pPr eaLnBrk="1" hangingPunct="1"/>
              <a:r>
                <a:rPr lang="fr-FR" altLang="tr-TR" sz="1300">
                  <a:solidFill>
                    <a:srgbClr val="FF0000"/>
                  </a:solidFill>
                  <a:latin typeface="Arial Narrow" panose="020B0606020202030204" pitchFamily="34" charset="0"/>
                </a:rPr>
                <a:t>receptors</a:t>
              </a:r>
            </a:p>
          </p:txBody>
        </p:sp>
        <p:sp>
          <p:nvSpPr>
            <p:cNvPr id="89151" name="Text Box 19"/>
            <p:cNvSpPr txBox="1">
              <a:spLocks noChangeArrowheads="1"/>
            </p:cNvSpPr>
            <p:nvPr/>
          </p:nvSpPr>
          <p:spPr bwMode="auto">
            <a:xfrm>
              <a:off x="1655" y="1653"/>
              <a:ext cx="905" cy="314"/>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300">
                  <a:solidFill>
                    <a:srgbClr val="FF0000"/>
                  </a:solidFill>
                  <a:latin typeface="Arial Narrow" panose="020B0606020202030204" pitchFamily="34" charset="0"/>
                </a:rPr>
                <a:t>Abnormal production</a:t>
              </a:r>
            </a:p>
            <a:p>
              <a:pPr eaLnBrk="1" hangingPunct="1"/>
              <a:r>
                <a:rPr lang="fr-FR" altLang="tr-TR" sz="1300">
                  <a:solidFill>
                    <a:srgbClr val="FF0000"/>
                  </a:solidFill>
                  <a:latin typeface="Arial Narrow" panose="020B0606020202030204" pitchFamily="34" charset="0"/>
                </a:rPr>
                <a:t>of growth factors</a:t>
              </a:r>
            </a:p>
          </p:txBody>
        </p:sp>
        <p:sp>
          <p:nvSpPr>
            <p:cNvPr id="89152" name="Text Box 20"/>
            <p:cNvSpPr txBox="1">
              <a:spLocks noChangeArrowheads="1"/>
            </p:cNvSpPr>
            <p:nvPr/>
          </p:nvSpPr>
          <p:spPr bwMode="auto">
            <a:xfrm>
              <a:off x="1655" y="1290"/>
              <a:ext cx="1134" cy="314"/>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300">
                  <a:solidFill>
                    <a:srgbClr val="FF0000"/>
                  </a:solidFill>
                  <a:latin typeface="Arial Narrow" panose="020B0606020202030204" pitchFamily="34" charset="0"/>
                </a:rPr>
                <a:t> Abnormal production of</a:t>
              </a:r>
            </a:p>
            <a:p>
              <a:pPr eaLnBrk="1" hangingPunct="1"/>
              <a:r>
                <a:rPr lang="fr-FR" altLang="tr-TR" sz="1300">
                  <a:solidFill>
                    <a:srgbClr val="FF0000"/>
                  </a:solidFill>
                  <a:latin typeface="Arial Narrow" panose="020B0606020202030204" pitchFamily="34" charset="0"/>
                </a:rPr>
                <a:t>proteines by cellular matrix</a:t>
              </a:r>
            </a:p>
          </p:txBody>
        </p:sp>
        <p:sp>
          <p:nvSpPr>
            <p:cNvPr id="89153" name="Line 21"/>
            <p:cNvSpPr>
              <a:spLocks noChangeShapeType="1"/>
            </p:cNvSpPr>
            <p:nvPr/>
          </p:nvSpPr>
          <p:spPr bwMode="auto">
            <a:xfrm>
              <a:off x="1519" y="1117"/>
              <a:ext cx="0" cy="104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54" name="Line 22"/>
            <p:cNvSpPr>
              <a:spLocks noChangeShapeType="1"/>
            </p:cNvSpPr>
            <p:nvPr/>
          </p:nvSpPr>
          <p:spPr bwMode="auto">
            <a:xfrm>
              <a:off x="1519" y="1434"/>
              <a:ext cx="136"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9155" name="Line 23"/>
            <p:cNvSpPr>
              <a:spLocks noChangeShapeType="1"/>
            </p:cNvSpPr>
            <p:nvPr/>
          </p:nvSpPr>
          <p:spPr bwMode="auto">
            <a:xfrm>
              <a:off x="1519" y="1752"/>
              <a:ext cx="136"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9156" name="Line 24"/>
            <p:cNvSpPr>
              <a:spLocks noChangeShapeType="1"/>
            </p:cNvSpPr>
            <p:nvPr/>
          </p:nvSpPr>
          <p:spPr bwMode="auto">
            <a:xfrm>
              <a:off x="1519" y="2160"/>
              <a:ext cx="136"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sp>
        <p:nvSpPr>
          <p:cNvPr id="1093657" name="Line 25"/>
          <p:cNvSpPr>
            <a:spLocks noChangeShapeType="1"/>
          </p:cNvSpPr>
          <p:nvPr/>
        </p:nvSpPr>
        <p:spPr bwMode="auto">
          <a:xfrm>
            <a:off x="5003800" y="1557338"/>
            <a:ext cx="0" cy="237648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nvGrpSpPr>
          <p:cNvPr id="4" name="Group 26"/>
          <p:cNvGrpSpPr>
            <a:grpSpLocks/>
          </p:cNvGrpSpPr>
          <p:nvPr/>
        </p:nvGrpSpPr>
        <p:grpSpPr bwMode="auto">
          <a:xfrm>
            <a:off x="5148263" y="1557338"/>
            <a:ext cx="1697037" cy="2159000"/>
            <a:chOff x="3243" y="981"/>
            <a:chExt cx="1069" cy="1360"/>
          </a:xfrm>
        </p:grpSpPr>
        <p:sp>
          <p:nvSpPr>
            <p:cNvPr id="89139" name="Text Box 27"/>
            <p:cNvSpPr txBox="1">
              <a:spLocks noChangeArrowheads="1"/>
            </p:cNvSpPr>
            <p:nvPr/>
          </p:nvSpPr>
          <p:spPr bwMode="auto">
            <a:xfrm>
              <a:off x="3424" y="1245"/>
              <a:ext cx="860" cy="189"/>
            </a:xfrm>
            <a:prstGeom prst="rect">
              <a:avLst/>
            </a:prstGeom>
            <a:noFill/>
            <a:ln w="9525">
              <a:solidFill>
                <a:srgbClr val="0066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300">
                  <a:solidFill>
                    <a:srgbClr val="006600"/>
                  </a:solidFill>
                  <a:latin typeface="Arial Narrow" panose="020B0606020202030204" pitchFamily="34" charset="0"/>
                </a:rPr>
                <a:t>Number of lactation</a:t>
              </a:r>
            </a:p>
          </p:txBody>
        </p:sp>
        <p:sp>
          <p:nvSpPr>
            <p:cNvPr id="89140" name="Text Box 28"/>
            <p:cNvSpPr txBox="1">
              <a:spLocks noChangeArrowheads="1"/>
            </p:cNvSpPr>
            <p:nvPr/>
          </p:nvSpPr>
          <p:spPr bwMode="auto">
            <a:xfrm>
              <a:off x="3424" y="1472"/>
              <a:ext cx="694" cy="189"/>
            </a:xfrm>
            <a:prstGeom prst="rect">
              <a:avLst/>
            </a:prstGeom>
            <a:noFill/>
            <a:ln w="9525">
              <a:solidFill>
                <a:srgbClr val="0066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300">
                  <a:solidFill>
                    <a:srgbClr val="006600"/>
                  </a:solidFill>
                  <a:latin typeface="Arial Narrow" panose="020B0606020202030204" pitchFamily="34" charset="0"/>
                </a:rPr>
                <a:t>Milk production</a:t>
              </a:r>
            </a:p>
          </p:txBody>
        </p:sp>
        <p:sp>
          <p:nvSpPr>
            <p:cNvPr id="89141" name="Text Box 29"/>
            <p:cNvSpPr txBox="1">
              <a:spLocks noChangeArrowheads="1"/>
            </p:cNvSpPr>
            <p:nvPr/>
          </p:nvSpPr>
          <p:spPr bwMode="auto">
            <a:xfrm>
              <a:off x="3424" y="1698"/>
              <a:ext cx="888" cy="189"/>
            </a:xfrm>
            <a:prstGeom prst="rect">
              <a:avLst/>
            </a:prstGeom>
            <a:noFill/>
            <a:ln w="9525">
              <a:solidFill>
                <a:srgbClr val="0066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300">
                  <a:solidFill>
                    <a:srgbClr val="006600"/>
                  </a:solidFill>
                  <a:latin typeface="Arial Narrow" panose="020B0606020202030204" pitchFamily="34" charset="0"/>
                </a:rPr>
                <a:t>Stage of postpartum</a:t>
              </a:r>
            </a:p>
          </p:txBody>
        </p:sp>
        <p:sp>
          <p:nvSpPr>
            <p:cNvPr id="89142" name="Text Box 30"/>
            <p:cNvSpPr txBox="1">
              <a:spLocks noChangeArrowheads="1"/>
            </p:cNvSpPr>
            <p:nvPr/>
          </p:nvSpPr>
          <p:spPr bwMode="auto">
            <a:xfrm>
              <a:off x="3424" y="1925"/>
              <a:ext cx="849" cy="189"/>
            </a:xfrm>
            <a:prstGeom prst="rect">
              <a:avLst/>
            </a:prstGeom>
            <a:noFill/>
            <a:ln w="9525">
              <a:solidFill>
                <a:srgbClr val="0066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300">
                  <a:solidFill>
                    <a:srgbClr val="006600"/>
                  </a:solidFill>
                  <a:latin typeface="Arial Narrow" panose="020B0606020202030204" pitchFamily="34" charset="0"/>
                </a:rPr>
                <a:t>Puerperal diseases</a:t>
              </a:r>
            </a:p>
          </p:txBody>
        </p:sp>
        <p:sp>
          <p:nvSpPr>
            <p:cNvPr id="89143" name="Text Box 31"/>
            <p:cNvSpPr txBox="1">
              <a:spLocks noChangeArrowheads="1"/>
            </p:cNvSpPr>
            <p:nvPr/>
          </p:nvSpPr>
          <p:spPr bwMode="auto">
            <a:xfrm>
              <a:off x="3424" y="2152"/>
              <a:ext cx="415" cy="189"/>
            </a:xfrm>
            <a:prstGeom prst="rect">
              <a:avLst/>
            </a:prstGeom>
            <a:noFill/>
            <a:ln w="9525">
              <a:solidFill>
                <a:srgbClr val="0066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300">
                  <a:solidFill>
                    <a:srgbClr val="006600"/>
                  </a:solidFill>
                  <a:latin typeface="Arial Narrow" panose="020B0606020202030204" pitchFamily="34" charset="0"/>
                </a:rPr>
                <a:t>Genetic</a:t>
              </a:r>
            </a:p>
          </p:txBody>
        </p:sp>
        <p:sp>
          <p:nvSpPr>
            <p:cNvPr id="89144" name="Line 32"/>
            <p:cNvSpPr>
              <a:spLocks noChangeShapeType="1"/>
            </p:cNvSpPr>
            <p:nvPr/>
          </p:nvSpPr>
          <p:spPr bwMode="auto">
            <a:xfrm>
              <a:off x="3243" y="981"/>
              <a:ext cx="0" cy="127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45" name="Line 33"/>
            <p:cNvSpPr>
              <a:spLocks noChangeShapeType="1"/>
            </p:cNvSpPr>
            <p:nvPr/>
          </p:nvSpPr>
          <p:spPr bwMode="auto">
            <a:xfrm>
              <a:off x="3243" y="2251"/>
              <a:ext cx="181"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9146" name="Line 34"/>
            <p:cNvSpPr>
              <a:spLocks noChangeShapeType="1"/>
            </p:cNvSpPr>
            <p:nvPr/>
          </p:nvSpPr>
          <p:spPr bwMode="auto">
            <a:xfrm>
              <a:off x="3243" y="2024"/>
              <a:ext cx="181"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9147" name="Line 35"/>
            <p:cNvSpPr>
              <a:spLocks noChangeShapeType="1"/>
            </p:cNvSpPr>
            <p:nvPr/>
          </p:nvSpPr>
          <p:spPr bwMode="auto">
            <a:xfrm>
              <a:off x="3243" y="1797"/>
              <a:ext cx="181"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9148" name="Line 36"/>
            <p:cNvSpPr>
              <a:spLocks noChangeShapeType="1"/>
            </p:cNvSpPr>
            <p:nvPr/>
          </p:nvSpPr>
          <p:spPr bwMode="auto">
            <a:xfrm>
              <a:off x="3243" y="1570"/>
              <a:ext cx="181"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9149" name="Line 37"/>
            <p:cNvSpPr>
              <a:spLocks noChangeShapeType="1"/>
            </p:cNvSpPr>
            <p:nvPr/>
          </p:nvSpPr>
          <p:spPr bwMode="auto">
            <a:xfrm>
              <a:off x="3243" y="1344"/>
              <a:ext cx="181"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grpSp>
        <p:nvGrpSpPr>
          <p:cNvPr id="5" name="Group 38"/>
          <p:cNvGrpSpPr>
            <a:grpSpLocks/>
          </p:cNvGrpSpPr>
          <p:nvPr/>
        </p:nvGrpSpPr>
        <p:grpSpPr bwMode="auto">
          <a:xfrm>
            <a:off x="2843213" y="4076700"/>
            <a:ext cx="3967162" cy="719138"/>
            <a:chOff x="1791" y="2568"/>
            <a:chExt cx="2499" cy="453"/>
          </a:xfrm>
        </p:grpSpPr>
        <p:sp>
          <p:nvSpPr>
            <p:cNvPr id="89132" name="Text Box 39"/>
            <p:cNvSpPr txBox="1">
              <a:spLocks noChangeArrowheads="1"/>
            </p:cNvSpPr>
            <p:nvPr/>
          </p:nvSpPr>
          <p:spPr bwMode="auto">
            <a:xfrm>
              <a:off x="2562" y="2832"/>
              <a:ext cx="855" cy="18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300">
                  <a:latin typeface="Arial Narrow" panose="020B0606020202030204" pitchFamily="34" charset="0"/>
                </a:rPr>
                <a:t>Decrease of leptine</a:t>
              </a:r>
            </a:p>
          </p:txBody>
        </p:sp>
        <p:sp>
          <p:nvSpPr>
            <p:cNvPr id="89133" name="Text Box 40"/>
            <p:cNvSpPr txBox="1">
              <a:spLocks noChangeArrowheads="1"/>
            </p:cNvSpPr>
            <p:nvPr/>
          </p:nvSpPr>
          <p:spPr bwMode="auto">
            <a:xfrm>
              <a:off x="3606" y="2832"/>
              <a:ext cx="684" cy="18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300">
                  <a:latin typeface="Arial Narrow" panose="020B0606020202030204" pitchFamily="34" charset="0"/>
                </a:rPr>
                <a:t>IGF1 decrease</a:t>
              </a:r>
            </a:p>
          </p:txBody>
        </p:sp>
        <p:sp>
          <p:nvSpPr>
            <p:cNvPr id="89134" name="Text Box 41"/>
            <p:cNvSpPr txBox="1">
              <a:spLocks noChangeArrowheads="1"/>
            </p:cNvSpPr>
            <p:nvPr/>
          </p:nvSpPr>
          <p:spPr bwMode="auto">
            <a:xfrm>
              <a:off x="1791" y="2832"/>
              <a:ext cx="657" cy="18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300">
                  <a:latin typeface="Arial Narrow" panose="020B0606020202030204" pitchFamily="34" charset="0"/>
                </a:rPr>
                <a:t>Hypoglycemia</a:t>
              </a:r>
            </a:p>
          </p:txBody>
        </p:sp>
        <p:sp>
          <p:nvSpPr>
            <p:cNvPr id="89135" name="Line 42"/>
            <p:cNvSpPr>
              <a:spLocks noChangeShapeType="1"/>
            </p:cNvSpPr>
            <p:nvPr/>
          </p:nvSpPr>
          <p:spPr bwMode="auto">
            <a:xfrm>
              <a:off x="3742" y="2659"/>
              <a:ext cx="0" cy="18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9136" name="Line 43"/>
            <p:cNvSpPr>
              <a:spLocks noChangeShapeType="1"/>
            </p:cNvSpPr>
            <p:nvPr/>
          </p:nvSpPr>
          <p:spPr bwMode="auto">
            <a:xfrm>
              <a:off x="3198" y="2659"/>
              <a:ext cx="0" cy="18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9137" name="Line 44"/>
            <p:cNvSpPr>
              <a:spLocks noChangeShapeType="1"/>
            </p:cNvSpPr>
            <p:nvPr/>
          </p:nvSpPr>
          <p:spPr bwMode="auto">
            <a:xfrm flipH="1">
              <a:off x="2154" y="2568"/>
              <a:ext cx="68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38" name="Line 45"/>
            <p:cNvSpPr>
              <a:spLocks noChangeShapeType="1"/>
            </p:cNvSpPr>
            <p:nvPr/>
          </p:nvSpPr>
          <p:spPr bwMode="auto">
            <a:xfrm>
              <a:off x="2154" y="2568"/>
              <a:ext cx="0" cy="27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grpSp>
        <p:nvGrpSpPr>
          <p:cNvPr id="6" name="Group 46"/>
          <p:cNvGrpSpPr>
            <a:grpSpLocks/>
          </p:cNvGrpSpPr>
          <p:nvPr/>
        </p:nvGrpSpPr>
        <p:grpSpPr bwMode="auto">
          <a:xfrm>
            <a:off x="1114425" y="4495800"/>
            <a:ext cx="1728788" cy="1597025"/>
            <a:chOff x="702" y="2832"/>
            <a:chExt cx="1089" cy="1006"/>
          </a:xfrm>
        </p:grpSpPr>
        <p:sp>
          <p:nvSpPr>
            <p:cNvPr id="89126" name="Text Box 47"/>
            <p:cNvSpPr txBox="1">
              <a:spLocks noChangeArrowheads="1"/>
            </p:cNvSpPr>
            <p:nvPr/>
          </p:nvSpPr>
          <p:spPr bwMode="auto">
            <a:xfrm>
              <a:off x="793" y="2832"/>
              <a:ext cx="746" cy="18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300">
                  <a:latin typeface="Arial Narrow" panose="020B0606020202030204" pitchFamily="34" charset="0"/>
                </a:rPr>
                <a:t>Hypoinsulinemia</a:t>
              </a:r>
            </a:p>
          </p:txBody>
        </p:sp>
        <p:sp>
          <p:nvSpPr>
            <p:cNvPr id="89127" name="Text Box 48"/>
            <p:cNvSpPr txBox="1">
              <a:spLocks noChangeArrowheads="1"/>
            </p:cNvSpPr>
            <p:nvPr/>
          </p:nvSpPr>
          <p:spPr bwMode="auto">
            <a:xfrm>
              <a:off x="702" y="3649"/>
              <a:ext cx="756" cy="18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300">
                  <a:latin typeface="Arial Narrow" panose="020B0606020202030204" pitchFamily="34" charset="0"/>
                </a:rPr>
                <a:t> GnRH decrease</a:t>
              </a:r>
            </a:p>
          </p:txBody>
        </p:sp>
        <p:sp>
          <p:nvSpPr>
            <p:cNvPr id="89128" name="Text Box 49"/>
            <p:cNvSpPr txBox="1">
              <a:spLocks noChangeArrowheads="1"/>
            </p:cNvSpPr>
            <p:nvPr/>
          </p:nvSpPr>
          <p:spPr bwMode="auto">
            <a:xfrm>
              <a:off x="702" y="3195"/>
              <a:ext cx="984" cy="31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300">
                  <a:latin typeface="Arial Narrow" panose="020B0606020202030204" pitchFamily="34" charset="0"/>
                </a:rPr>
                <a:t>Increase of NEFA and </a:t>
              </a:r>
            </a:p>
            <a:p>
              <a:pPr eaLnBrk="1" hangingPunct="1"/>
              <a:r>
                <a:rPr lang="fr-FR" altLang="tr-TR" sz="1300">
                  <a:latin typeface="Arial Narrow" panose="020B0606020202030204" pitchFamily="34" charset="0"/>
                </a:rPr>
                <a:t>cetones</a:t>
              </a:r>
            </a:p>
          </p:txBody>
        </p:sp>
        <p:sp>
          <p:nvSpPr>
            <p:cNvPr id="89129" name="Line 50"/>
            <p:cNvSpPr>
              <a:spLocks noChangeShapeType="1"/>
            </p:cNvSpPr>
            <p:nvPr/>
          </p:nvSpPr>
          <p:spPr bwMode="auto">
            <a:xfrm flipH="1">
              <a:off x="1474" y="2931"/>
              <a:ext cx="31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9130" name="Line 51"/>
            <p:cNvSpPr>
              <a:spLocks noChangeShapeType="1"/>
            </p:cNvSpPr>
            <p:nvPr/>
          </p:nvSpPr>
          <p:spPr bwMode="auto">
            <a:xfrm>
              <a:off x="1156" y="3022"/>
              <a:ext cx="0" cy="18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9131" name="Line 52"/>
            <p:cNvSpPr>
              <a:spLocks noChangeShapeType="1"/>
            </p:cNvSpPr>
            <p:nvPr/>
          </p:nvSpPr>
          <p:spPr bwMode="auto">
            <a:xfrm>
              <a:off x="1156" y="3475"/>
              <a:ext cx="0" cy="18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grpSp>
        <p:nvGrpSpPr>
          <p:cNvPr id="7" name="Group 53"/>
          <p:cNvGrpSpPr>
            <a:grpSpLocks/>
          </p:cNvGrpSpPr>
          <p:nvPr/>
        </p:nvGrpSpPr>
        <p:grpSpPr bwMode="auto">
          <a:xfrm>
            <a:off x="3563938" y="4797425"/>
            <a:ext cx="1824037" cy="1620838"/>
            <a:chOff x="2245" y="3022"/>
            <a:chExt cx="1149" cy="1021"/>
          </a:xfrm>
        </p:grpSpPr>
        <p:sp>
          <p:nvSpPr>
            <p:cNvPr id="89122" name="Text Box 54"/>
            <p:cNvSpPr txBox="1">
              <a:spLocks noChangeArrowheads="1"/>
            </p:cNvSpPr>
            <p:nvPr/>
          </p:nvSpPr>
          <p:spPr bwMode="auto">
            <a:xfrm>
              <a:off x="2245" y="3195"/>
              <a:ext cx="856" cy="31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300">
                  <a:latin typeface="Arial Narrow" panose="020B0606020202030204" pitchFamily="34" charset="0"/>
                </a:rPr>
                <a:t>GnRH inhibition by </a:t>
              </a:r>
            </a:p>
            <a:p>
              <a:pPr eaLnBrk="1" hangingPunct="1"/>
              <a:r>
                <a:rPr lang="fr-FR" altLang="tr-TR" sz="1300">
                  <a:latin typeface="Arial Narrow" panose="020B0606020202030204" pitchFamily="34" charset="0"/>
                </a:rPr>
                <a:t>neuropeptide Y</a:t>
              </a:r>
            </a:p>
          </p:txBody>
        </p:sp>
        <p:sp>
          <p:nvSpPr>
            <p:cNvPr id="89123" name="Text Box 55"/>
            <p:cNvSpPr txBox="1">
              <a:spLocks noChangeArrowheads="1"/>
            </p:cNvSpPr>
            <p:nvPr/>
          </p:nvSpPr>
          <p:spPr bwMode="auto">
            <a:xfrm>
              <a:off x="2335" y="3604"/>
              <a:ext cx="1059" cy="43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300">
                  <a:latin typeface="Arial Narrow" panose="020B0606020202030204" pitchFamily="34" charset="0"/>
                </a:rPr>
                <a:t>Increase of LH inhibition </a:t>
              </a:r>
            </a:p>
            <a:p>
              <a:pPr eaLnBrk="1" hangingPunct="1"/>
              <a:r>
                <a:rPr lang="fr-FR" altLang="tr-TR" sz="1300">
                  <a:latin typeface="Arial Narrow" panose="020B0606020202030204" pitchFamily="34" charset="0"/>
                </a:rPr>
                <a:t>by alpha MSH and </a:t>
              </a:r>
            </a:p>
            <a:p>
              <a:pPr eaLnBrk="1" hangingPunct="1"/>
              <a:r>
                <a:rPr lang="fr-FR" altLang="tr-TR" sz="1300">
                  <a:latin typeface="Arial Narrow" panose="020B0606020202030204" pitchFamily="34" charset="0"/>
                </a:rPr>
                <a:t>endorphines</a:t>
              </a:r>
            </a:p>
          </p:txBody>
        </p:sp>
        <p:sp>
          <p:nvSpPr>
            <p:cNvPr id="89124" name="Line 56"/>
            <p:cNvSpPr>
              <a:spLocks noChangeShapeType="1"/>
            </p:cNvSpPr>
            <p:nvPr/>
          </p:nvSpPr>
          <p:spPr bwMode="auto">
            <a:xfrm>
              <a:off x="2925" y="3022"/>
              <a:ext cx="0" cy="18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9125" name="Line 57"/>
            <p:cNvSpPr>
              <a:spLocks noChangeShapeType="1"/>
            </p:cNvSpPr>
            <p:nvPr/>
          </p:nvSpPr>
          <p:spPr bwMode="auto">
            <a:xfrm>
              <a:off x="2925" y="3475"/>
              <a:ext cx="0" cy="1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grpSp>
        <p:nvGrpSpPr>
          <p:cNvPr id="8" name="Group 58"/>
          <p:cNvGrpSpPr>
            <a:grpSpLocks/>
          </p:cNvGrpSpPr>
          <p:nvPr/>
        </p:nvGrpSpPr>
        <p:grpSpPr bwMode="auto">
          <a:xfrm>
            <a:off x="5938838" y="4797425"/>
            <a:ext cx="1443037" cy="647700"/>
            <a:chOff x="3741" y="3022"/>
            <a:chExt cx="909" cy="408"/>
          </a:xfrm>
        </p:grpSpPr>
        <p:sp>
          <p:nvSpPr>
            <p:cNvPr id="89120" name="Text Box 59"/>
            <p:cNvSpPr txBox="1">
              <a:spLocks noChangeArrowheads="1"/>
            </p:cNvSpPr>
            <p:nvPr/>
          </p:nvSpPr>
          <p:spPr bwMode="auto">
            <a:xfrm>
              <a:off x="3741" y="3241"/>
              <a:ext cx="909" cy="18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300">
                  <a:latin typeface="Arial Narrow" panose="020B0606020202030204" pitchFamily="34" charset="0"/>
                </a:rPr>
                <a:t>Decrease of LH/FSH</a:t>
              </a:r>
            </a:p>
          </p:txBody>
        </p:sp>
        <p:sp>
          <p:nvSpPr>
            <p:cNvPr id="89121" name="Line 60"/>
            <p:cNvSpPr>
              <a:spLocks noChangeShapeType="1"/>
            </p:cNvSpPr>
            <p:nvPr/>
          </p:nvSpPr>
          <p:spPr bwMode="auto">
            <a:xfrm>
              <a:off x="4014" y="3022"/>
              <a:ext cx="0" cy="22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grpSp>
        <p:nvGrpSpPr>
          <p:cNvPr id="9" name="Group 61"/>
          <p:cNvGrpSpPr>
            <a:grpSpLocks/>
          </p:cNvGrpSpPr>
          <p:nvPr/>
        </p:nvGrpSpPr>
        <p:grpSpPr bwMode="auto">
          <a:xfrm>
            <a:off x="8101013" y="2552700"/>
            <a:ext cx="941387" cy="1074738"/>
            <a:chOff x="5103" y="1608"/>
            <a:chExt cx="593" cy="677"/>
          </a:xfrm>
        </p:grpSpPr>
        <p:sp>
          <p:nvSpPr>
            <p:cNvPr id="89116" name="Text Box 62"/>
            <p:cNvSpPr txBox="1">
              <a:spLocks noChangeArrowheads="1"/>
            </p:cNvSpPr>
            <p:nvPr/>
          </p:nvSpPr>
          <p:spPr bwMode="auto">
            <a:xfrm>
              <a:off x="5239" y="1608"/>
              <a:ext cx="411" cy="189"/>
            </a:xfrm>
            <a:prstGeom prst="rect">
              <a:avLst/>
            </a:prstGeom>
            <a:noFill/>
            <a:ln w="9525">
              <a:solidFill>
                <a:srgbClr val="FF00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300">
                  <a:solidFill>
                    <a:srgbClr val="FF00FF"/>
                  </a:solidFill>
                  <a:latin typeface="Arial Narrow" panose="020B0606020202030204" pitchFamily="34" charset="0"/>
                </a:rPr>
                <a:t>Cortisol</a:t>
              </a:r>
            </a:p>
          </p:txBody>
        </p:sp>
        <p:sp>
          <p:nvSpPr>
            <p:cNvPr id="89117" name="Text Box 63"/>
            <p:cNvSpPr txBox="1">
              <a:spLocks noChangeArrowheads="1"/>
            </p:cNvSpPr>
            <p:nvPr/>
          </p:nvSpPr>
          <p:spPr bwMode="auto">
            <a:xfrm>
              <a:off x="5239" y="1971"/>
              <a:ext cx="457" cy="314"/>
            </a:xfrm>
            <a:prstGeom prst="rect">
              <a:avLst/>
            </a:prstGeom>
            <a:noFill/>
            <a:ln w="9525">
              <a:solidFill>
                <a:srgbClr val="FF00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300">
                  <a:solidFill>
                    <a:srgbClr val="FF00FF"/>
                  </a:solidFill>
                  <a:latin typeface="Arial Narrow" panose="020B0606020202030204" pitchFamily="34" charset="0"/>
                </a:rPr>
                <a:t>LH </a:t>
              </a:r>
            </a:p>
            <a:p>
              <a:pPr eaLnBrk="1" hangingPunct="1"/>
              <a:r>
                <a:rPr lang="fr-FR" altLang="tr-TR" sz="1300">
                  <a:solidFill>
                    <a:srgbClr val="FF00FF"/>
                  </a:solidFill>
                  <a:latin typeface="Arial Narrow" panose="020B0606020202030204" pitchFamily="34" charset="0"/>
                </a:rPr>
                <a:t>inhibition</a:t>
              </a:r>
            </a:p>
          </p:txBody>
        </p:sp>
        <p:sp>
          <p:nvSpPr>
            <p:cNvPr id="89118" name="Line 64"/>
            <p:cNvSpPr>
              <a:spLocks noChangeShapeType="1"/>
            </p:cNvSpPr>
            <p:nvPr/>
          </p:nvSpPr>
          <p:spPr bwMode="auto">
            <a:xfrm>
              <a:off x="5420" y="1797"/>
              <a:ext cx="0" cy="18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9119" name="Line 65"/>
            <p:cNvSpPr>
              <a:spLocks noChangeShapeType="1"/>
            </p:cNvSpPr>
            <p:nvPr/>
          </p:nvSpPr>
          <p:spPr bwMode="auto">
            <a:xfrm>
              <a:off x="5103" y="1706"/>
              <a:ext cx="136"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sp>
        <p:nvSpPr>
          <p:cNvPr id="1093698" name="Line 66"/>
          <p:cNvSpPr>
            <a:spLocks noChangeShapeType="1"/>
          </p:cNvSpPr>
          <p:nvPr/>
        </p:nvSpPr>
        <p:spPr bwMode="auto">
          <a:xfrm flipH="1">
            <a:off x="6372225" y="4076700"/>
            <a:ext cx="720725"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093699" name="Line 67"/>
          <p:cNvSpPr>
            <a:spLocks noChangeShapeType="1"/>
          </p:cNvSpPr>
          <p:nvPr/>
        </p:nvSpPr>
        <p:spPr bwMode="auto">
          <a:xfrm>
            <a:off x="7164388" y="1557338"/>
            <a:ext cx="0" cy="237648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nvGrpSpPr>
          <p:cNvPr id="10" name="Group 68"/>
          <p:cNvGrpSpPr>
            <a:grpSpLocks/>
          </p:cNvGrpSpPr>
          <p:nvPr/>
        </p:nvGrpSpPr>
        <p:grpSpPr bwMode="auto">
          <a:xfrm>
            <a:off x="7308850" y="1557338"/>
            <a:ext cx="866775" cy="1295400"/>
            <a:chOff x="4604" y="981"/>
            <a:chExt cx="546" cy="816"/>
          </a:xfrm>
        </p:grpSpPr>
        <p:sp>
          <p:nvSpPr>
            <p:cNvPr id="89111" name="Text Box 69"/>
            <p:cNvSpPr txBox="1">
              <a:spLocks noChangeArrowheads="1"/>
            </p:cNvSpPr>
            <p:nvPr/>
          </p:nvSpPr>
          <p:spPr bwMode="auto">
            <a:xfrm>
              <a:off x="4740" y="1290"/>
              <a:ext cx="410" cy="189"/>
            </a:xfrm>
            <a:prstGeom prst="rect">
              <a:avLst/>
            </a:prstGeom>
            <a:noFill/>
            <a:ln w="9525">
              <a:solidFill>
                <a:srgbClr val="FF00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300">
                  <a:solidFill>
                    <a:srgbClr val="FF00FF"/>
                  </a:solidFill>
                  <a:latin typeface="Arial Narrow" panose="020B0606020202030204" pitchFamily="34" charset="0"/>
                </a:rPr>
                <a:t>Season</a:t>
              </a:r>
            </a:p>
          </p:txBody>
        </p:sp>
        <p:sp>
          <p:nvSpPr>
            <p:cNvPr id="89112" name="Text Box 70"/>
            <p:cNvSpPr txBox="1">
              <a:spLocks noChangeArrowheads="1"/>
            </p:cNvSpPr>
            <p:nvPr/>
          </p:nvSpPr>
          <p:spPr bwMode="auto">
            <a:xfrm>
              <a:off x="4740" y="1608"/>
              <a:ext cx="364" cy="189"/>
            </a:xfrm>
            <a:prstGeom prst="rect">
              <a:avLst/>
            </a:prstGeom>
            <a:noFill/>
            <a:ln w="9525">
              <a:solidFill>
                <a:srgbClr val="FF00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300">
                  <a:solidFill>
                    <a:srgbClr val="FF00FF"/>
                  </a:solidFill>
                  <a:latin typeface="Arial Narrow" panose="020B0606020202030204" pitchFamily="34" charset="0"/>
                </a:rPr>
                <a:t>Stress</a:t>
              </a:r>
            </a:p>
          </p:txBody>
        </p:sp>
        <p:sp>
          <p:nvSpPr>
            <p:cNvPr id="89113" name="Line 71"/>
            <p:cNvSpPr>
              <a:spLocks noChangeShapeType="1"/>
            </p:cNvSpPr>
            <p:nvPr/>
          </p:nvSpPr>
          <p:spPr bwMode="auto">
            <a:xfrm>
              <a:off x="4604" y="981"/>
              <a:ext cx="0" cy="7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14" name="Line 72"/>
            <p:cNvSpPr>
              <a:spLocks noChangeShapeType="1"/>
            </p:cNvSpPr>
            <p:nvPr/>
          </p:nvSpPr>
          <p:spPr bwMode="auto">
            <a:xfrm>
              <a:off x="4604" y="1706"/>
              <a:ext cx="136"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9115" name="Line 73"/>
            <p:cNvSpPr>
              <a:spLocks noChangeShapeType="1"/>
            </p:cNvSpPr>
            <p:nvPr/>
          </p:nvSpPr>
          <p:spPr bwMode="auto">
            <a:xfrm>
              <a:off x="4604" y="1389"/>
              <a:ext cx="136"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9363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9363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9364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09365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93635"/>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6"/>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nodeType="clickEffect">
                                  <p:stCondLst>
                                    <p:cond delay="0"/>
                                  </p:stCondLst>
                                  <p:childTnLst>
                                    <p:set>
                                      <p:cBhvr>
                                        <p:cTn id="44" dur="1" fill="hold">
                                          <p:stCondLst>
                                            <p:cond delay="0"/>
                                          </p:stCondLst>
                                        </p:cTn>
                                        <p:tgtEl>
                                          <p:spTgt spid="7"/>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nodeType="clickEffect">
                                  <p:stCondLst>
                                    <p:cond delay="0"/>
                                  </p:stCondLst>
                                  <p:childTnLst>
                                    <p:set>
                                      <p:cBhvr>
                                        <p:cTn id="48" dur="1" fill="hold">
                                          <p:stCondLst>
                                            <p:cond delay="0"/>
                                          </p:stCondLst>
                                        </p:cTn>
                                        <p:tgtEl>
                                          <p:spTgt spid="8"/>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093638"/>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nodeType="clickEffect">
                                  <p:stCondLst>
                                    <p:cond delay="0"/>
                                  </p:stCondLst>
                                  <p:childTnLst>
                                    <p:set>
                                      <p:cBhvr>
                                        <p:cTn id="56" dur="1" fill="hold">
                                          <p:stCondLst>
                                            <p:cond delay="0"/>
                                          </p:stCondLst>
                                        </p:cTn>
                                        <p:tgtEl>
                                          <p:spTgt spid="10"/>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nodeType="clickEffect">
                                  <p:stCondLst>
                                    <p:cond delay="0"/>
                                  </p:stCondLst>
                                  <p:childTnLst>
                                    <p:set>
                                      <p:cBhvr>
                                        <p:cTn id="60" dur="1" fill="hold">
                                          <p:stCondLst>
                                            <p:cond delay="0"/>
                                          </p:stCondLst>
                                        </p:cTn>
                                        <p:tgtEl>
                                          <p:spTgt spid="9"/>
                                        </p:tgtEl>
                                        <p:attrNameLst>
                                          <p:attrName>style.visibility</p:attrName>
                                        </p:attrNameLst>
                                      </p:cBhvr>
                                      <p:to>
                                        <p:strVal val="visible"/>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nodeType="clickEffect">
                                  <p:stCondLst>
                                    <p:cond delay="0"/>
                                  </p:stCondLst>
                                  <p:childTnLst>
                                    <p:set>
                                      <p:cBhvr>
                                        <p:cTn id="64" dur="1" fill="hold">
                                          <p:stCondLst>
                                            <p:cond delay="0"/>
                                          </p:stCondLst>
                                        </p:cTn>
                                        <p:tgtEl>
                                          <p:spTgt spid="1093699"/>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093636"/>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nodeType="clickEffect">
                                  <p:stCondLst>
                                    <p:cond delay="0"/>
                                  </p:stCondLst>
                                  <p:childTnLst>
                                    <p:set>
                                      <p:cBhvr>
                                        <p:cTn id="70" dur="1" fill="hold">
                                          <p:stCondLst>
                                            <p:cond delay="0"/>
                                          </p:stCondLst>
                                        </p:cTn>
                                        <p:tgtEl>
                                          <p:spTgt spid="10936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3635" grpId="0" animBg="1"/>
      <p:bldP spid="1093636" grpId="0" animBg="1"/>
      <p:bldP spid="1093637" grpId="0" animBg="1"/>
      <p:bldP spid="1093638" grpId="0" animBg="1"/>
      <p:bldP spid="1093639" grpId="0" animBg="1"/>
      <p:bldP spid="1093640"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85"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2A024B02-BBF4-463A-89D5-FDDEDEDCBE6D}" type="slidenum">
              <a:rPr lang="fr-FR" altLang="tr-TR" sz="1400">
                <a:solidFill>
                  <a:srgbClr val="A50021"/>
                </a:solidFill>
                <a:latin typeface="Arial Narrow" panose="020B0606020202030204" pitchFamily="34" charset="0"/>
              </a:rPr>
              <a:pPr/>
              <a:t>81</a:t>
            </a:fld>
            <a:endParaRPr lang="fr-FR" altLang="tr-TR" sz="1400">
              <a:solidFill>
                <a:srgbClr val="A50021"/>
              </a:solidFill>
              <a:latin typeface="Arial Narrow" panose="020B0606020202030204" pitchFamily="34" charset="0"/>
            </a:endParaRPr>
          </a:p>
        </p:txBody>
      </p:sp>
      <p:sp>
        <p:nvSpPr>
          <p:cNvPr id="90116" name="Text Box 2"/>
          <p:cNvSpPr txBox="1">
            <a:spLocks noChangeArrowheads="1"/>
          </p:cNvSpPr>
          <p:nvPr/>
        </p:nvSpPr>
        <p:spPr bwMode="auto">
          <a:xfrm>
            <a:off x="6804025" y="188913"/>
            <a:ext cx="2160588"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2000">
                <a:solidFill>
                  <a:srgbClr val="FF00FF"/>
                </a:solidFill>
                <a:latin typeface="Arial Narrow" panose="020B0606020202030204" pitchFamily="34" charset="0"/>
              </a:rPr>
              <a:t>Hormonal pathogeny of ovarian cyst in the cow</a:t>
            </a:r>
            <a:endParaRPr lang="fr-FR" altLang="tr-TR" sz="1800">
              <a:solidFill>
                <a:srgbClr val="FF00FF"/>
              </a:solidFill>
              <a:latin typeface="Arial Narrow" panose="020B0606020202030204" pitchFamily="34" charset="0"/>
            </a:endParaRPr>
          </a:p>
        </p:txBody>
      </p:sp>
      <p:grpSp>
        <p:nvGrpSpPr>
          <p:cNvPr id="2" name="Group 3"/>
          <p:cNvGrpSpPr>
            <a:grpSpLocks/>
          </p:cNvGrpSpPr>
          <p:nvPr/>
        </p:nvGrpSpPr>
        <p:grpSpPr bwMode="auto">
          <a:xfrm>
            <a:off x="3279775" y="2205038"/>
            <a:ext cx="504825" cy="792162"/>
            <a:chOff x="1701" y="1842"/>
            <a:chExt cx="317" cy="817"/>
          </a:xfrm>
        </p:grpSpPr>
        <p:sp>
          <p:nvSpPr>
            <p:cNvPr id="90191" name="AutoShape 4"/>
            <p:cNvSpPr>
              <a:spLocks noChangeArrowheads="1"/>
            </p:cNvSpPr>
            <p:nvPr/>
          </p:nvSpPr>
          <p:spPr bwMode="auto">
            <a:xfrm>
              <a:off x="1701" y="1842"/>
              <a:ext cx="45" cy="817"/>
            </a:xfrm>
            <a:prstGeom prst="triangle">
              <a:avLst>
                <a:gd name="adj" fmla="val 50000"/>
              </a:avLst>
            </a:prstGeom>
            <a:solidFill>
              <a:srgbClr val="00FFFF"/>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0192" name="AutoShape 5"/>
            <p:cNvSpPr>
              <a:spLocks noChangeArrowheads="1"/>
            </p:cNvSpPr>
            <p:nvPr/>
          </p:nvSpPr>
          <p:spPr bwMode="auto">
            <a:xfrm>
              <a:off x="1746" y="1842"/>
              <a:ext cx="45" cy="817"/>
            </a:xfrm>
            <a:prstGeom prst="triangle">
              <a:avLst>
                <a:gd name="adj" fmla="val 50000"/>
              </a:avLst>
            </a:prstGeom>
            <a:solidFill>
              <a:srgbClr val="00FFFF"/>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0193" name="AutoShape 6"/>
            <p:cNvSpPr>
              <a:spLocks noChangeArrowheads="1"/>
            </p:cNvSpPr>
            <p:nvPr/>
          </p:nvSpPr>
          <p:spPr bwMode="auto">
            <a:xfrm>
              <a:off x="1791" y="1842"/>
              <a:ext cx="45" cy="817"/>
            </a:xfrm>
            <a:prstGeom prst="triangle">
              <a:avLst>
                <a:gd name="adj" fmla="val 50000"/>
              </a:avLst>
            </a:prstGeom>
            <a:solidFill>
              <a:srgbClr val="00FFFF"/>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0194" name="AutoShape 7"/>
            <p:cNvSpPr>
              <a:spLocks noChangeArrowheads="1"/>
            </p:cNvSpPr>
            <p:nvPr/>
          </p:nvSpPr>
          <p:spPr bwMode="auto">
            <a:xfrm>
              <a:off x="1837" y="1842"/>
              <a:ext cx="45" cy="817"/>
            </a:xfrm>
            <a:prstGeom prst="triangle">
              <a:avLst>
                <a:gd name="adj" fmla="val 50000"/>
              </a:avLst>
            </a:prstGeom>
            <a:solidFill>
              <a:srgbClr val="00FFFF"/>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0195" name="AutoShape 8"/>
            <p:cNvSpPr>
              <a:spLocks noChangeArrowheads="1"/>
            </p:cNvSpPr>
            <p:nvPr/>
          </p:nvSpPr>
          <p:spPr bwMode="auto">
            <a:xfrm>
              <a:off x="1882" y="1842"/>
              <a:ext cx="45" cy="817"/>
            </a:xfrm>
            <a:prstGeom prst="triangle">
              <a:avLst>
                <a:gd name="adj" fmla="val 50000"/>
              </a:avLst>
            </a:prstGeom>
            <a:solidFill>
              <a:srgbClr val="00FFFF"/>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0196" name="AutoShape 9"/>
            <p:cNvSpPr>
              <a:spLocks noChangeArrowheads="1"/>
            </p:cNvSpPr>
            <p:nvPr/>
          </p:nvSpPr>
          <p:spPr bwMode="auto">
            <a:xfrm>
              <a:off x="1928" y="1842"/>
              <a:ext cx="45" cy="817"/>
            </a:xfrm>
            <a:prstGeom prst="triangle">
              <a:avLst>
                <a:gd name="adj" fmla="val 50000"/>
              </a:avLst>
            </a:prstGeom>
            <a:solidFill>
              <a:srgbClr val="00FFFF"/>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0197" name="AutoShape 10"/>
            <p:cNvSpPr>
              <a:spLocks noChangeArrowheads="1"/>
            </p:cNvSpPr>
            <p:nvPr/>
          </p:nvSpPr>
          <p:spPr bwMode="auto">
            <a:xfrm>
              <a:off x="1973" y="1842"/>
              <a:ext cx="45" cy="817"/>
            </a:xfrm>
            <a:prstGeom prst="triangle">
              <a:avLst>
                <a:gd name="adj" fmla="val 50000"/>
              </a:avLst>
            </a:prstGeom>
            <a:solidFill>
              <a:srgbClr val="00FFFF"/>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grpSp>
      <p:sp>
        <p:nvSpPr>
          <p:cNvPr id="1094667" name="Text Box 11"/>
          <p:cNvSpPr txBox="1">
            <a:spLocks noChangeArrowheads="1"/>
          </p:cNvSpPr>
          <p:nvPr/>
        </p:nvSpPr>
        <p:spPr bwMode="auto">
          <a:xfrm>
            <a:off x="3133725" y="2997200"/>
            <a:ext cx="8636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fr-FR" altLang="tr-TR" sz="1400" b="1">
                <a:latin typeface="Arial Narrow" panose="020B0606020202030204" pitchFamily="34" charset="0"/>
              </a:rPr>
              <a:t>Tonic</a:t>
            </a:r>
            <a:br>
              <a:rPr lang="fr-FR" altLang="tr-TR" sz="1400" b="1">
                <a:latin typeface="Arial Narrow" panose="020B0606020202030204" pitchFamily="34" charset="0"/>
              </a:rPr>
            </a:br>
            <a:r>
              <a:rPr lang="fr-FR" altLang="tr-TR" sz="1400" b="1">
                <a:latin typeface="Arial Narrow" panose="020B0606020202030204" pitchFamily="34" charset="0"/>
              </a:rPr>
              <a:t>LH </a:t>
            </a:r>
          </a:p>
        </p:txBody>
      </p:sp>
      <p:sp>
        <p:nvSpPr>
          <p:cNvPr id="90119" name="Rectangle 12"/>
          <p:cNvSpPr>
            <a:spLocks noChangeArrowheads="1"/>
          </p:cNvSpPr>
          <p:nvPr/>
        </p:nvSpPr>
        <p:spPr bwMode="auto">
          <a:xfrm>
            <a:off x="3205163" y="2132013"/>
            <a:ext cx="647700" cy="14398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0120" name="Rectangle 13"/>
          <p:cNvSpPr>
            <a:spLocks noChangeArrowheads="1"/>
          </p:cNvSpPr>
          <p:nvPr/>
        </p:nvSpPr>
        <p:spPr bwMode="auto">
          <a:xfrm>
            <a:off x="3852863" y="2132013"/>
            <a:ext cx="720725" cy="14398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0121" name="Rectangle 14"/>
          <p:cNvSpPr>
            <a:spLocks noChangeArrowheads="1"/>
          </p:cNvSpPr>
          <p:nvPr/>
        </p:nvSpPr>
        <p:spPr bwMode="auto">
          <a:xfrm>
            <a:off x="4573588" y="2132013"/>
            <a:ext cx="647700" cy="14398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0122" name="Rectangle 15"/>
          <p:cNvSpPr>
            <a:spLocks noChangeArrowheads="1"/>
          </p:cNvSpPr>
          <p:nvPr/>
        </p:nvSpPr>
        <p:spPr bwMode="auto">
          <a:xfrm>
            <a:off x="3205163" y="692150"/>
            <a:ext cx="2016125" cy="431800"/>
          </a:xfrm>
          <a:prstGeom prst="rect">
            <a:avLst/>
          </a:prstGeom>
          <a:solidFill>
            <a:schemeClr val="accent1"/>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fr-FR" altLang="tr-TR" sz="1800">
                <a:solidFill>
                  <a:srgbClr val="292929"/>
                </a:solidFill>
                <a:latin typeface="Arial" panose="020B0604020202020204" pitchFamily="34" charset="0"/>
              </a:rPr>
              <a:t>Hypothalamus</a:t>
            </a:r>
          </a:p>
        </p:txBody>
      </p:sp>
      <p:sp>
        <p:nvSpPr>
          <p:cNvPr id="1094672" name="Oval 16"/>
          <p:cNvSpPr>
            <a:spLocks noChangeArrowheads="1"/>
          </p:cNvSpPr>
          <p:nvPr/>
        </p:nvSpPr>
        <p:spPr bwMode="auto">
          <a:xfrm>
            <a:off x="1476375" y="4579938"/>
            <a:ext cx="647700" cy="504825"/>
          </a:xfrm>
          <a:prstGeom prst="ellipse">
            <a:avLst/>
          </a:prstGeom>
          <a:solidFill>
            <a:schemeClr val="bg2"/>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1094673" name="Oval 17"/>
          <p:cNvSpPr>
            <a:spLocks noChangeArrowheads="1"/>
          </p:cNvSpPr>
          <p:nvPr/>
        </p:nvSpPr>
        <p:spPr bwMode="auto">
          <a:xfrm>
            <a:off x="1765300" y="4508500"/>
            <a:ext cx="431800" cy="431800"/>
          </a:xfrm>
          <a:prstGeom prst="ellipse">
            <a:avLst/>
          </a:prstGeom>
          <a:solidFill>
            <a:srgbClr val="FFFF00"/>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1094674" name="Text Box 18"/>
          <p:cNvSpPr txBox="1">
            <a:spLocks noChangeArrowheads="1"/>
          </p:cNvSpPr>
          <p:nvPr/>
        </p:nvSpPr>
        <p:spPr bwMode="auto">
          <a:xfrm>
            <a:off x="1231900" y="3690938"/>
            <a:ext cx="11811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fr-FR" altLang="tr-TR" sz="1600">
                <a:latin typeface="Arial Narrow" panose="020B0606020202030204" pitchFamily="34" charset="0"/>
              </a:rPr>
              <a:t>Progesterone</a:t>
            </a:r>
          </a:p>
          <a:p>
            <a:pPr algn="ctr" eaLnBrk="1" hangingPunct="1"/>
            <a:r>
              <a:rPr lang="fr-FR" altLang="tr-TR" sz="1600">
                <a:latin typeface="Arial Narrow" panose="020B0606020202030204" pitchFamily="34" charset="0"/>
              </a:rPr>
              <a:t>(0.1 à 1 ng)</a:t>
            </a:r>
          </a:p>
        </p:txBody>
      </p:sp>
      <p:sp>
        <p:nvSpPr>
          <p:cNvPr id="1094675" name="Line 19"/>
          <p:cNvSpPr>
            <a:spLocks noChangeShapeType="1"/>
          </p:cNvSpPr>
          <p:nvPr/>
        </p:nvSpPr>
        <p:spPr bwMode="auto">
          <a:xfrm flipV="1">
            <a:off x="1981200" y="4221163"/>
            <a:ext cx="0" cy="431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094676" name="Line 20"/>
          <p:cNvSpPr>
            <a:spLocks noChangeShapeType="1"/>
          </p:cNvSpPr>
          <p:nvPr/>
        </p:nvSpPr>
        <p:spPr bwMode="auto">
          <a:xfrm>
            <a:off x="3492500" y="3571875"/>
            <a:ext cx="0" cy="504825"/>
          </a:xfrm>
          <a:prstGeom prst="line">
            <a:avLst/>
          </a:prstGeom>
          <a:noFill/>
          <a:ln w="12700">
            <a:solidFill>
              <a:srgbClr val="66FF33"/>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094677" name="Text Box 21"/>
          <p:cNvSpPr txBox="1">
            <a:spLocks noChangeArrowheads="1"/>
          </p:cNvSpPr>
          <p:nvPr/>
        </p:nvSpPr>
        <p:spPr bwMode="auto">
          <a:xfrm>
            <a:off x="2700338" y="3994150"/>
            <a:ext cx="97631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600">
                <a:latin typeface="Arial Narrow" panose="020B0606020202030204" pitchFamily="34" charset="0"/>
              </a:rPr>
              <a:t>Growth </a:t>
            </a:r>
          </a:p>
          <a:p>
            <a:pPr eaLnBrk="1" hangingPunct="1"/>
            <a:r>
              <a:rPr lang="fr-FR" altLang="tr-TR" sz="1600">
                <a:latin typeface="Arial Narrow" panose="020B0606020202030204" pitchFamily="34" charset="0"/>
              </a:rPr>
              <a:t>stimulation</a:t>
            </a:r>
          </a:p>
        </p:txBody>
      </p:sp>
      <p:sp>
        <p:nvSpPr>
          <p:cNvPr id="90129" name="Rectangle 22"/>
          <p:cNvSpPr>
            <a:spLocks noChangeArrowheads="1"/>
          </p:cNvSpPr>
          <p:nvPr/>
        </p:nvSpPr>
        <p:spPr bwMode="auto">
          <a:xfrm>
            <a:off x="3060700" y="1771650"/>
            <a:ext cx="2447925" cy="1944688"/>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0130" name="Text Box 23"/>
          <p:cNvSpPr txBox="1">
            <a:spLocks noChangeArrowheads="1"/>
          </p:cNvSpPr>
          <p:nvPr/>
        </p:nvSpPr>
        <p:spPr bwMode="auto">
          <a:xfrm rot="5400000">
            <a:off x="4885532" y="2542381"/>
            <a:ext cx="992188"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500">
                <a:latin typeface="Arial Narrow" panose="020B0606020202030204" pitchFamily="34" charset="0"/>
              </a:rPr>
              <a:t>Hypophysis</a:t>
            </a:r>
          </a:p>
        </p:txBody>
      </p:sp>
      <p:grpSp>
        <p:nvGrpSpPr>
          <p:cNvPr id="3" name="Group 24"/>
          <p:cNvGrpSpPr>
            <a:grpSpLocks/>
          </p:cNvGrpSpPr>
          <p:nvPr/>
        </p:nvGrpSpPr>
        <p:grpSpPr bwMode="auto">
          <a:xfrm>
            <a:off x="2773363" y="5013325"/>
            <a:ext cx="1160462" cy="1171575"/>
            <a:chOff x="1247" y="3022"/>
            <a:chExt cx="731" cy="738"/>
          </a:xfrm>
        </p:grpSpPr>
        <p:sp>
          <p:nvSpPr>
            <p:cNvPr id="90185" name="Oval 25"/>
            <p:cNvSpPr>
              <a:spLocks noChangeArrowheads="1"/>
            </p:cNvSpPr>
            <p:nvPr/>
          </p:nvSpPr>
          <p:spPr bwMode="auto">
            <a:xfrm>
              <a:off x="1247" y="3566"/>
              <a:ext cx="182" cy="181"/>
            </a:xfrm>
            <a:prstGeom prst="ellipse">
              <a:avLst/>
            </a:prstGeom>
            <a:solidFill>
              <a:schemeClr val="accent1"/>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0186" name="Text Box 26"/>
            <p:cNvSpPr txBox="1">
              <a:spLocks noChangeArrowheads="1"/>
            </p:cNvSpPr>
            <p:nvPr/>
          </p:nvSpPr>
          <p:spPr bwMode="auto">
            <a:xfrm>
              <a:off x="1507" y="3548"/>
              <a:ext cx="471"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600">
                  <a:latin typeface="Arial Narrow" panose="020B0606020202030204" pitchFamily="34" charset="0"/>
                </a:rPr>
                <a:t>Wave 1</a:t>
              </a:r>
            </a:p>
          </p:txBody>
        </p:sp>
        <p:sp>
          <p:nvSpPr>
            <p:cNvPr id="90187" name="Line 27"/>
            <p:cNvSpPr>
              <a:spLocks noChangeShapeType="1"/>
            </p:cNvSpPr>
            <p:nvPr/>
          </p:nvSpPr>
          <p:spPr bwMode="auto">
            <a:xfrm flipV="1">
              <a:off x="1383" y="3475"/>
              <a:ext cx="46"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0188" name="Line 28"/>
            <p:cNvSpPr>
              <a:spLocks noChangeShapeType="1"/>
            </p:cNvSpPr>
            <p:nvPr/>
          </p:nvSpPr>
          <p:spPr bwMode="auto">
            <a:xfrm flipV="1">
              <a:off x="1565" y="3203"/>
              <a:ext cx="136" cy="13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0189" name="Oval 29"/>
            <p:cNvSpPr>
              <a:spLocks noChangeArrowheads="1"/>
            </p:cNvSpPr>
            <p:nvPr/>
          </p:nvSpPr>
          <p:spPr bwMode="auto">
            <a:xfrm>
              <a:off x="1655" y="3022"/>
              <a:ext cx="272" cy="272"/>
            </a:xfrm>
            <a:prstGeom prst="ellipse">
              <a:avLst/>
            </a:prstGeom>
            <a:solidFill>
              <a:srgbClr val="339933"/>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0190" name="Oval 30"/>
            <p:cNvSpPr>
              <a:spLocks noChangeArrowheads="1"/>
            </p:cNvSpPr>
            <p:nvPr/>
          </p:nvSpPr>
          <p:spPr bwMode="auto">
            <a:xfrm>
              <a:off x="1383" y="3294"/>
              <a:ext cx="227" cy="227"/>
            </a:xfrm>
            <a:prstGeom prst="ellipse">
              <a:avLst/>
            </a:prstGeom>
            <a:solidFill>
              <a:schemeClr val="accent1"/>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grpSp>
      <p:sp>
        <p:nvSpPr>
          <p:cNvPr id="1094687" name="Line 31"/>
          <p:cNvSpPr>
            <a:spLocks noChangeShapeType="1"/>
          </p:cNvSpPr>
          <p:nvPr/>
        </p:nvSpPr>
        <p:spPr bwMode="auto">
          <a:xfrm>
            <a:off x="3276600" y="4579938"/>
            <a:ext cx="0" cy="720725"/>
          </a:xfrm>
          <a:prstGeom prst="line">
            <a:avLst/>
          </a:prstGeom>
          <a:noFill/>
          <a:ln w="12700">
            <a:solidFill>
              <a:srgbClr val="66FF33"/>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094688" name="Line 32"/>
          <p:cNvSpPr>
            <a:spLocks noChangeShapeType="1"/>
          </p:cNvSpPr>
          <p:nvPr/>
        </p:nvSpPr>
        <p:spPr bwMode="auto">
          <a:xfrm>
            <a:off x="3852863" y="5229225"/>
            <a:ext cx="1584325" cy="0"/>
          </a:xfrm>
          <a:prstGeom prst="line">
            <a:avLst/>
          </a:prstGeom>
          <a:noFill/>
          <a:ln w="19050">
            <a:solidFill>
              <a:srgbClr val="66FF33"/>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094689" name="Text Box 33"/>
          <p:cNvSpPr txBox="1">
            <a:spLocks noChangeArrowheads="1"/>
          </p:cNvSpPr>
          <p:nvPr/>
        </p:nvSpPr>
        <p:spPr bwMode="auto">
          <a:xfrm>
            <a:off x="5491163" y="4914900"/>
            <a:ext cx="94138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fr-FR" altLang="tr-TR" sz="1600">
                <a:latin typeface="Arial Narrow" panose="020B0606020202030204" pitchFamily="34" charset="0"/>
              </a:rPr>
              <a:t>Oestradiol</a:t>
            </a:r>
          </a:p>
          <a:p>
            <a:pPr algn="ctr" eaLnBrk="1" hangingPunct="1"/>
            <a:r>
              <a:rPr lang="fr-FR" altLang="tr-TR" sz="1600">
                <a:latin typeface="Arial Narrow" panose="020B0606020202030204" pitchFamily="34" charset="0"/>
              </a:rPr>
              <a:t>Inhibine</a:t>
            </a:r>
          </a:p>
        </p:txBody>
      </p:sp>
      <p:sp>
        <p:nvSpPr>
          <p:cNvPr id="90135" name="AutoShape 34"/>
          <p:cNvSpPr>
            <a:spLocks noChangeArrowheads="1"/>
          </p:cNvSpPr>
          <p:nvPr/>
        </p:nvSpPr>
        <p:spPr bwMode="auto">
          <a:xfrm flipV="1">
            <a:off x="3997325" y="1123950"/>
            <a:ext cx="360363" cy="360363"/>
          </a:xfrm>
          <a:custGeom>
            <a:avLst/>
            <a:gdLst>
              <a:gd name="T0" fmla="*/ 5260599 w 21600"/>
              <a:gd name="T1" fmla="*/ 3006061 h 21600"/>
              <a:gd name="T2" fmla="*/ 3006061 w 21600"/>
              <a:gd name="T3" fmla="*/ 6012106 h 21600"/>
              <a:gd name="T4" fmla="*/ 751507 w 21600"/>
              <a:gd name="T5" fmla="*/ 3006061 h 21600"/>
              <a:gd name="T6" fmla="*/ 3006061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1"/>
          </a:solidFill>
          <a:ln w="9525">
            <a:solidFill>
              <a:schemeClr val="tx1"/>
            </a:solidFill>
            <a:miter lim="800000"/>
            <a:headEnd/>
            <a:tailEnd/>
          </a:ln>
        </p:spPr>
        <p:txBody>
          <a:bodyPr wrap="none" anchor="ctr"/>
          <a:lstStyle/>
          <a:p>
            <a:endParaRPr lang="tr-TR"/>
          </a:p>
        </p:txBody>
      </p:sp>
      <p:sp>
        <p:nvSpPr>
          <p:cNvPr id="90136" name="AutoShape 35"/>
          <p:cNvSpPr>
            <a:spLocks noChangeArrowheads="1"/>
          </p:cNvSpPr>
          <p:nvPr/>
        </p:nvSpPr>
        <p:spPr bwMode="auto">
          <a:xfrm flipV="1">
            <a:off x="4716463" y="1123950"/>
            <a:ext cx="360362" cy="360363"/>
          </a:xfrm>
          <a:custGeom>
            <a:avLst/>
            <a:gdLst>
              <a:gd name="T0" fmla="*/ 5260568 w 21600"/>
              <a:gd name="T1" fmla="*/ 3006061 h 21600"/>
              <a:gd name="T2" fmla="*/ 3006036 w 21600"/>
              <a:gd name="T3" fmla="*/ 6012106 h 21600"/>
              <a:gd name="T4" fmla="*/ 751505 w 21600"/>
              <a:gd name="T5" fmla="*/ 3006061 h 21600"/>
              <a:gd name="T6" fmla="*/ 3006036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1"/>
          </a:solidFill>
          <a:ln w="9525">
            <a:solidFill>
              <a:schemeClr val="tx1"/>
            </a:solidFill>
            <a:miter lim="800000"/>
            <a:headEnd/>
            <a:tailEnd/>
          </a:ln>
        </p:spPr>
        <p:txBody>
          <a:bodyPr wrap="none" anchor="ctr"/>
          <a:lstStyle/>
          <a:p>
            <a:endParaRPr lang="tr-TR"/>
          </a:p>
        </p:txBody>
      </p:sp>
      <p:sp>
        <p:nvSpPr>
          <p:cNvPr id="90137" name="AutoShape 36"/>
          <p:cNvSpPr>
            <a:spLocks noChangeArrowheads="1"/>
          </p:cNvSpPr>
          <p:nvPr/>
        </p:nvSpPr>
        <p:spPr bwMode="auto">
          <a:xfrm flipV="1">
            <a:off x="3276600" y="1123950"/>
            <a:ext cx="360363" cy="360363"/>
          </a:xfrm>
          <a:custGeom>
            <a:avLst/>
            <a:gdLst>
              <a:gd name="T0" fmla="*/ 5260599 w 21600"/>
              <a:gd name="T1" fmla="*/ 3006061 h 21600"/>
              <a:gd name="T2" fmla="*/ 3006061 w 21600"/>
              <a:gd name="T3" fmla="*/ 6012106 h 21600"/>
              <a:gd name="T4" fmla="*/ 751507 w 21600"/>
              <a:gd name="T5" fmla="*/ 3006061 h 21600"/>
              <a:gd name="T6" fmla="*/ 3006061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1"/>
          </a:solidFill>
          <a:ln w="9525">
            <a:solidFill>
              <a:schemeClr val="tx1"/>
            </a:solidFill>
            <a:miter lim="800000"/>
            <a:headEnd/>
            <a:tailEnd/>
          </a:ln>
        </p:spPr>
        <p:txBody>
          <a:bodyPr wrap="none" anchor="ctr"/>
          <a:lstStyle/>
          <a:p>
            <a:endParaRPr lang="tr-TR"/>
          </a:p>
        </p:txBody>
      </p:sp>
      <p:sp>
        <p:nvSpPr>
          <p:cNvPr id="1094693" name="Line 37"/>
          <p:cNvSpPr>
            <a:spLocks noChangeShapeType="1"/>
          </p:cNvSpPr>
          <p:nvPr/>
        </p:nvSpPr>
        <p:spPr bwMode="auto">
          <a:xfrm>
            <a:off x="3421063" y="1484313"/>
            <a:ext cx="0" cy="647700"/>
          </a:xfrm>
          <a:prstGeom prst="line">
            <a:avLst/>
          </a:prstGeom>
          <a:noFill/>
          <a:ln w="12700">
            <a:solidFill>
              <a:srgbClr val="66FF33"/>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094694" name="Text Box 38"/>
          <p:cNvSpPr txBox="1">
            <a:spLocks noChangeArrowheads="1"/>
          </p:cNvSpPr>
          <p:nvPr/>
        </p:nvSpPr>
        <p:spPr bwMode="auto">
          <a:xfrm>
            <a:off x="2411413" y="5805488"/>
            <a:ext cx="311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800">
                <a:latin typeface="Arial" panose="020B0604020202020204" pitchFamily="34" charset="0"/>
              </a:rPr>
              <a:t>1</a:t>
            </a:r>
          </a:p>
        </p:txBody>
      </p:sp>
      <p:sp>
        <p:nvSpPr>
          <p:cNvPr id="1094695" name="Text Box 39"/>
          <p:cNvSpPr txBox="1">
            <a:spLocks noChangeArrowheads="1"/>
          </p:cNvSpPr>
          <p:nvPr/>
        </p:nvSpPr>
        <p:spPr bwMode="auto">
          <a:xfrm>
            <a:off x="2051050" y="2708275"/>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800">
                <a:latin typeface="Arial" panose="020B0604020202020204" pitchFamily="34" charset="0"/>
              </a:rPr>
              <a:t>2</a:t>
            </a:r>
          </a:p>
        </p:txBody>
      </p:sp>
      <p:sp>
        <p:nvSpPr>
          <p:cNvPr id="1094696" name="Text Box 40"/>
          <p:cNvSpPr txBox="1">
            <a:spLocks noChangeArrowheads="1"/>
          </p:cNvSpPr>
          <p:nvPr/>
        </p:nvSpPr>
        <p:spPr bwMode="auto">
          <a:xfrm>
            <a:off x="2771775" y="4652963"/>
            <a:ext cx="323850" cy="379412"/>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800">
                <a:latin typeface="Arial" panose="020B0604020202020204" pitchFamily="34" charset="0"/>
              </a:rPr>
              <a:t>3</a:t>
            </a:r>
          </a:p>
        </p:txBody>
      </p:sp>
      <p:sp>
        <p:nvSpPr>
          <p:cNvPr id="1094697" name="Text Box 41"/>
          <p:cNvSpPr txBox="1">
            <a:spLocks noChangeArrowheads="1"/>
          </p:cNvSpPr>
          <p:nvPr/>
        </p:nvSpPr>
        <p:spPr bwMode="auto">
          <a:xfrm>
            <a:off x="4427538" y="5229225"/>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800">
                <a:latin typeface="Arial" panose="020B0604020202020204" pitchFamily="34" charset="0"/>
              </a:rPr>
              <a:t>4</a:t>
            </a:r>
          </a:p>
        </p:txBody>
      </p:sp>
      <p:grpSp>
        <p:nvGrpSpPr>
          <p:cNvPr id="4" name="Group 42"/>
          <p:cNvGrpSpPr>
            <a:grpSpLocks/>
          </p:cNvGrpSpPr>
          <p:nvPr/>
        </p:nvGrpSpPr>
        <p:grpSpPr bwMode="auto">
          <a:xfrm>
            <a:off x="1187450" y="1268413"/>
            <a:ext cx="4826000" cy="3673475"/>
            <a:chOff x="748" y="799"/>
            <a:chExt cx="3040" cy="2314"/>
          </a:xfrm>
        </p:grpSpPr>
        <p:grpSp>
          <p:nvGrpSpPr>
            <p:cNvPr id="90173" name="Group 43"/>
            <p:cNvGrpSpPr>
              <a:grpSpLocks/>
            </p:cNvGrpSpPr>
            <p:nvPr/>
          </p:nvGrpSpPr>
          <p:grpSpPr bwMode="auto">
            <a:xfrm>
              <a:off x="2518" y="1615"/>
              <a:ext cx="136" cy="273"/>
              <a:chOff x="2517" y="1661"/>
              <a:chExt cx="136" cy="318"/>
            </a:xfrm>
          </p:grpSpPr>
          <p:sp>
            <p:nvSpPr>
              <p:cNvPr id="90182" name="AutoShape 44"/>
              <p:cNvSpPr>
                <a:spLocks noChangeArrowheads="1"/>
              </p:cNvSpPr>
              <p:nvPr/>
            </p:nvSpPr>
            <p:spPr bwMode="auto">
              <a:xfrm>
                <a:off x="2517" y="1661"/>
                <a:ext cx="45" cy="318"/>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0183" name="AutoShape 45"/>
              <p:cNvSpPr>
                <a:spLocks noChangeArrowheads="1"/>
              </p:cNvSpPr>
              <p:nvPr/>
            </p:nvSpPr>
            <p:spPr bwMode="auto">
              <a:xfrm>
                <a:off x="2562" y="1661"/>
                <a:ext cx="45" cy="318"/>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0184" name="AutoShape 46"/>
              <p:cNvSpPr>
                <a:spLocks noChangeArrowheads="1"/>
              </p:cNvSpPr>
              <p:nvPr/>
            </p:nvSpPr>
            <p:spPr bwMode="auto">
              <a:xfrm>
                <a:off x="2608" y="1661"/>
                <a:ext cx="45" cy="318"/>
              </a:xfrm>
              <a:prstGeom prst="triangle">
                <a:avLst>
                  <a:gd name="adj" fmla="val 50000"/>
                </a:avLst>
              </a:prstGeom>
              <a:solidFill>
                <a:schemeClr val="accent1"/>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grpSp>
        <p:sp>
          <p:nvSpPr>
            <p:cNvPr id="90174" name="Text Box 47"/>
            <p:cNvSpPr txBox="1">
              <a:spLocks noChangeArrowheads="1"/>
            </p:cNvSpPr>
            <p:nvPr/>
          </p:nvSpPr>
          <p:spPr bwMode="auto">
            <a:xfrm>
              <a:off x="2417" y="1888"/>
              <a:ext cx="440" cy="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fr-FR" altLang="tr-TR" sz="1500">
                  <a:latin typeface="Arial Narrow" panose="020B0606020202030204" pitchFamily="34" charset="0"/>
                </a:rPr>
                <a:t> </a:t>
              </a:r>
              <a:r>
                <a:rPr lang="fr-FR" altLang="tr-TR" sz="1400" b="1">
                  <a:latin typeface="Arial Narrow" panose="020B0606020202030204" pitchFamily="34" charset="0"/>
                </a:rPr>
                <a:t>Cyclic </a:t>
              </a:r>
            </a:p>
            <a:p>
              <a:pPr algn="ctr" eaLnBrk="1" hangingPunct="1"/>
              <a:r>
                <a:rPr lang="fr-FR" altLang="tr-TR" sz="1400" b="1">
                  <a:latin typeface="Arial Narrow" panose="020B0606020202030204" pitchFamily="34" charset="0"/>
                </a:rPr>
                <a:t>LH </a:t>
              </a:r>
              <a:br>
                <a:rPr lang="fr-FR" altLang="tr-TR" sz="1400" b="1">
                  <a:latin typeface="Arial Narrow" panose="020B0606020202030204" pitchFamily="34" charset="0"/>
                </a:rPr>
              </a:br>
              <a:endParaRPr lang="fr-FR" altLang="tr-TR" sz="1400" b="1">
                <a:latin typeface="Arial Narrow" panose="020B0606020202030204" pitchFamily="34" charset="0"/>
              </a:endParaRPr>
            </a:p>
          </p:txBody>
        </p:sp>
        <p:sp>
          <p:nvSpPr>
            <p:cNvPr id="90175" name="Line 48"/>
            <p:cNvSpPr>
              <a:spLocks noChangeShapeType="1"/>
            </p:cNvSpPr>
            <p:nvPr/>
          </p:nvSpPr>
          <p:spPr bwMode="auto">
            <a:xfrm flipV="1">
              <a:off x="975" y="799"/>
              <a:ext cx="0" cy="1542"/>
            </a:xfrm>
            <a:prstGeom prst="line">
              <a:avLst/>
            </a:prstGeom>
            <a:noFill/>
            <a:ln w="12700">
              <a:solidFill>
                <a:srgbClr val="FF0000"/>
              </a:solidFill>
              <a:round/>
              <a:headEnd/>
              <a:tailEnd/>
            </a:ln>
            <a:extLst>
              <a:ext uri="{909E8E84-426E-40DD-AFC4-6F175D3DCCD1}">
                <a14:hiddenFill xmlns:a14="http://schemas.microsoft.com/office/drawing/2010/main">
                  <a:noFill/>
                </a14:hiddenFill>
              </a:ext>
            </a:extLst>
          </p:spPr>
          <p:txBody>
            <a:bodyPr/>
            <a:lstStyle/>
            <a:p>
              <a:endParaRPr lang="tr-TR"/>
            </a:p>
          </p:txBody>
        </p:sp>
        <p:grpSp>
          <p:nvGrpSpPr>
            <p:cNvPr id="90176" name="Group 49"/>
            <p:cNvGrpSpPr>
              <a:grpSpLocks/>
            </p:cNvGrpSpPr>
            <p:nvPr/>
          </p:nvGrpSpPr>
          <p:grpSpPr bwMode="auto">
            <a:xfrm>
              <a:off x="976" y="799"/>
              <a:ext cx="2812" cy="2314"/>
              <a:chOff x="976" y="799"/>
              <a:chExt cx="2812" cy="2314"/>
            </a:xfrm>
          </p:grpSpPr>
          <p:sp>
            <p:nvSpPr>
              <p:cNvPr id="90179" name="Line 50"/>
              <p:cNvSpPr>
                <a:spLocks noChangeShapeType="1"/>
              </p:cNvSpPr>
              <p:nvPr/>
            </p:nvSpPr>
            <p:spPr bwMode="auto">
              <a:xfrm flipV="1">
                <a:off x="3788" y="799"/>
                <a:ext cx="0" cy="2314"/>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0180" name="Line 51"/>
              <p:cNvSpPr>
                <a:spLocks noChangeShapeType="1"/>
              </p:cNvSpPr>
              <p:nvPr/>
            </p:nvSpPr>
            <p:spPr bwMode="auto">
              <a:xfrm flipH="1">
                <a:off x="2699" y="799"/>
                <a:ext cx="1089"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0181" name="Line 52"/>
              <p:cNvSpPr>
                <a:spLocks noChangeShapeType="1"/>
              </p:cNvSpPr>
              <p:nvPr/>
            </p:nvSpPr>
            <p:spPr bwMode="auto">
              <a:xfrm>
                <a:off x="976" y="799"/>
                <a:ext cx="1587" cy="0"/>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sp>
          <p:nvSpPr>
            <p:cNvPr id="90177" name="Line 53"/>
            <p:cNvSpPr>
              <a:spLocks noChangeShapeType="1"/>
            </p:cNvSpPr>
            <p:nvPr/>
          </p:nvSpPr>
          <p:spPr bwMode="auto">
            <a:xfrm>
              <a:off x="2654" y="935"/>
              <a:ext cx="0" cy="408"/>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0178" name="Text Box 54"/>
            <p:cNvSpPr txBox="1">
              <a:spLocks noChangeArrowheads="1"/>
            </p:cNvSpPr>
            <p:nvPr/>
          </p:nvSpPr>
          <p:spPr bwMode="auto">
            <a:xfrm>
              <a:off x="748" y="1434"/>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800">
                  <a:latin typeface="Arial" panose="020B0604020202020204" pitchFamily="34" charset="0"/>
                </a:rPr>
                <a:t>5</a:t>
              </a:r>
            </a:p>
          </p:txBody>
        </p:sp>
      </p:grpSp>
      <p:grpSp>
        <p:nvGrpSpPr>
          <p:cNvPr id="7" name="Group 55"/>
          <p:cNvGrpSpPr>
            <a:grpSpLocks/>
          </p:cNvGrpSpPr>
          <p:nvPr/>
        </p:nvGrpSpPr>
        <p:grpSpPr bwMode="auto">
          <a:xfrm>
            <a:off x="3851275" y="3573463"/>
            <a:ext cx="884238" cy="1012825"/>
            <a:chOff x="2427" y="2250"/>
            <a:chExt cx="557" cy="638"/>
          </a:xfrm>
        </p:grpSpPr>
        <p:sp>
          <p:nvSpPr>
            <p:cNvPr id="90170" name="Line 56"/>
            <p:cNvSpPr>
              <a:spLocks noChangeShapeType="1"/>
            </p:cNvSpPr>
            <p:nvPr/>
          </p:nvSpPr>
          <p:spPr bwMode="auto">
            <a:xfrm>
              <a:off x="2654" y="2250"/>
              <a:ext cx="0" cy="227"/>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0171" name="Text Box 57"/>
            <p:cNvSpPr txBox="1">
              <a:spLocks noChangeArrowheads="1"/>
            </p:cNvSpPr>
            <p:nvPr/>
          </p:nvSpPr>
          <p:spPr bwMode="auto">
            <a:xfrm>
              <a:off x="2427" y="2516"/>
              <a:ext cx="557" cy="37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600">
                  <a:latin typeface="Arial Narrow" panose="020B0606020202030204" pitchFamily="34" charset="0"/>
                </a:rPr>
                <a:t>Impaired </a:t>
              </a:r>
            </a:p>
            <a:p>
              <a:pPr eaLnBrk="1" hangingPunct="1"/>
              <a:r>
                <a:rPr lang="fr-FR" altLang="tr-TR" sz="1600">
                  <a:latin typeface="Arial Narrow" panose="020B0606020202030204" pitchFamily="34" charset="0"/>
                </a:rPr>
                <a:t>ovulation</a:t>
              </a:r>
            </a:p>
          </p:txBody>
        </p:sp>
        <p:sp>
          <p:nvSpPr>
            <p:cNvPr id="90172" name="Text Box 58"/>
            <p:cNvSpPr txBox="1">
              <a:spLocks noChangeArrowheads="1"/>
            </p:cNvSpPr>
            <p:nvPr/>
          </p:nvSpPr>
          <p:spPr bwMode="auto">
            <a:xfrm>
              <a:off x="2699" y="2341"/>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800">
                  <a:latin typeface="Arial" panose="020B0604020202020204" pitchFamily="34" charset="0"/>
                </a:rPr>
                <a:t>6</a:t>
              </a:r>
            </a:p>
          </p:txBody>
        </p:sp>
      </p:grpSp>
      <p:grpSp>
        <p:nvGrpSpPr>
          <p:cNvPr id="8" name="Group 59"/>
          <p:cNvGrpSpPr>
            <a:grpSpLocks/>
          </p:cNvGrpSpPr>
          <p:nvPr/>
        </p:nvGrpSpPr>
        <p:grpSpPr bwMode="auto">
          <a:xfrm>
            <a:off x="3492500" y="3933825"/>
            <a:ext cx="4391025" cy="1150938"/>
            <a:chOff x="2200" y="2478"/>
            <a:chExt cx="2766" cy="725"/>
          </a:xfrm>
        </p:grpSpPr>
        <p:sp>
          <p:nvSpPr>
            <p:cNvPr id="90163" name="Line 60"/>
            <p:cNvSpPr>
              <a:spLocks noChangeShapeType="1"/>
            </p:cNvSpPr>
            <p:nvPr/>
          </p:nvSpPr>
          <p:spPr bwMode="auto">
            <a:xfrm>
              <a:off x="2200" y="2840"/>
              <a:ext cx="0" cy="182"/>
            </a:xfrm>
            <a:prstGeom prst="line">
              <a:avLst/>
            </a:prstGeom>
            <a:noFill/>
            <a:ln w="19050">
              <a:solidFill>
                <a:srgbClr val="66FF33"/>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0164" name="Line 61"/>
            <p:cNvSpPr>
              <a:spLocks noChangeShapeType="1"/>
            </p:cNvSpPr>
            <p:nvPr/>
          </p:nvSpPr>
          <p:spPr bwMode="auto">
            <a:xfrm flipV="1">
              <a:off x="2200" y="3022"/>
              <a:ext cx="2086" cy="0"/>
            </a:xfrm>
            <a:prstGeom prst="line">
              <a:avLst/>
            </a:prstGeom>
            <a:noFill/>
            <a:ln w="19050">
              <a:solidFill>
                <a:srgbClr val="66FF33"/>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0165" name="Line 62"/>
            <p:cNvSpPr>
              <a:spLocks noChangeShapeType="1"/>
            </p:cNvSpPr>
            <p:nvPr/>
          </p:nvSpPr>
          <p:spPr bwMode="auto">
            <a:xfrm>
              <a:off x="3017" y="2704"/>
              <a:ext cx="1269" cy="0"/>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nvGrpSpPr>
            <p:cNvPr id="90166" name="Group 63"/>
            <p:cNvGrpSpPr>
              <a:grpSpLocks/>
            </p:cNvGrpSpPr>
            <p:nvPr/>
          </p:nvGrpSpPr>
          <p:grpSpPr bwMode="auto">
            <a:xfrm>
              <a:off x="4286" y="2478"/>
              <a:ext cx="680" cy="725"/>
              <a:chOff x="4558" y="2568"/>
              <a:chExt cx="680" cy="725"/>
            </a:xfrm>
          </p:grpSpPr>
          <p:sp>
            <p:nvSpPr>
              <p:cNvPr id="90168" name="Oval 64"/>
              <p:cNvSpPr>
                <a:spLocks noChangeArrowheads="1"/>
              </p:cNvSpPr>
              <p:nvPr/>
            </p:nvSpPr>
            <p:spPr bwMode="auto">
              <a:xfrm>
                <a:off x="4558" y="2568"/>
                <a:ext cx="680" cy="725"/>
              </a:xfrm>
              <a:prstGeom prst="ellipse">
                <a:avLst/>
              </a:prstGeom>
              <a:solidFill>
                <a:schemeClr val="accent1"/>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0169" name="Rectangle 65"/>
              <p:cNvSpPr>
                <a:spLocks noChangeArrowheads="1"/>
              </p:cNvSpPr>
              <p:nvPr/>
            </p:nvSpPr>
            <p:spPr bwMode="auto">
              <a:xfrm>
                <a:off x="4649" y="2795"/>
                <a:ext cx="37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sz="2000">
                    <a:solidFill>
                      <a:srgbClr val="292929"/>
                    </a:solidFill>
                    <a:latin typeface="Arial Narrow" panose="020B0606020202030204" pitchFamily="34" charset="0"/>
                  </a:rPr>
                  <a:t>Cyst</a:t>
                </a:r>
                <a:endParaRPr lang="fr-FR" altLang="tr-TR" sz="2000">
                  <a:solidFill>
                    <a:srgbClr val="292929"/>
                  </a:solidFill>
                  <a:latin typeface="Arial Narrow" panose="020B0606020202030204" pitchFamily="34" charset="0"/>
                </a:endParaRPr>
              </a:p>
            </p:txBody>
          </p:sp>
        </p:grpSp>
        <p:sp>
          <p:nvSpPr>
            <p:cNvPr id="90167" name="Text Box 66"/>
            <p:cNvSpPr txBox="1">
              <a:spLocks noChangeArrowheads="1"/>
            </p:cNvSpPr>
            <p:nvPr/>
          </p:nvSpPr>
          <p:spPr bwMode="auto">
            <a:xfrm>
              <a:off x="4059" y="2750"/>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800">
                  <a:latin typeface="Arial" panose="020B0604020202020204" pitchFamily="34" charset="0"/>
                </a:rPr>
                <a:t>9</a:t>
              </a:r>
            </a:p>
          </p:txBody>
        </p:sp>
      </p:grpSp>
      <p:grpSp>
        <p:nvGrpSpPr>
          <p:cNvPr id="10" name="Group 67"/>
          <p:cNvGrpSpPr>
            <a:grpSpLocks/>
          </p:cNvGrpSpPr>
          <p:nvPr/>
        </p:nvGrpSpPr>
        <p:grpSpPr bwMode="auto">
          <a:xfrm>
            <a:off x="4573588" y="1412875"/>
            <a:ext cx="1822450" cy="3529013"/>
            <a:chOff x="2881" y="890"/>
            <a:chExt cx="1148" cy="2223"/>
          </a:xfrm>
        </p:grpSpPr>
        <p:grpSp>
          <p:nvGrpSpPr>
            <p:cNvPr id="90154" name="Group 68"/>
            <p:cNvGrpSpPr>
              <a:grpSpLocks/>
            </p:cNvGrpSpPr>
            <p:nvPr/>
          </p:nvGrpSpPr>
          <p:grpSpPr bwMode="auto">
            <a:xfrm>
              <a:off x="2926" y="1615"/>
              <a:ext cx="136" cy="273"/>
              <a:chOff x="2517" y="1661"/>
              <a:chExt cx="136" cy="318"/>
            </a:xfrm>
          </p:grpSpPr>
          <p:sp>
            <p:nvSpPr>
              <p:cNvPr id="90160" name="AutoShape 69"/>
              <p:cNvSpPr>
                <a:spLocks noChangeArrowheads="1"/>
              </p:cNvSpPr>
              <p:nvPr/>
            </p:nvSpPr>
            <p:spPr bwMode="auto">
              <a:xfrm>
                <a:off x="2517" y="1661"/>
                <a:ext cx="45" cy="318"/>
              </a:xfrm>
              <a:prstGeom prst="triangle">
                <a:avLst>
                  <a:gd name="adj" fmla="val 50000"/>
                </a:avLst>
              </a:prstGeom>
              <a:solidFill>
                <a:srgbClr val="FF9900"/>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0161" name="AutoShape 70"/>
              <p:cNvSpPr>
                <a:spLocks noChangeArrowheads="1"/>
              </p:cNvSpPr>
              <p:nvPr/>
            </p:nvSpPr>
            <p:spPr bwMode="auto">
              <a:xfrm>
                <a:off x="2562" y="1661"/>
                <a:ext cx="45" cy="318"/>
              </a:xfrm>
              <a:prstGeom prst="triangle">
                <a:avLst>
                  <a:gd name="adj" fmla="val 50000"/>
                </a:avLst>
              </a:prstGeom>
              <a:solidFill>
                <a:srgbClr val="FF9900"/>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0162" name="AutoShape 71"/>
              <p:cNvSpPr>
                <a:spLocks noChangeArrowheads="1"/>
              </p:cNvSpPr>
              <p:nvPr/>
            </p:nvSpPr>
            <p:spPr bwMode="auto">
              <a:xfrm>
                <a:off x="2608" y="1661"/>
                <a:ext cx="45" cy="318"/>
              </a:xfrm>
              <a:prstGeom prst="triangle">
                <a:avLst>
                  <a:gd name="adj" fmla="val 50000"/>
                </a:avLst>
              </a:prstGeom>
              <a:solidFill>
                <a:srgbClr val="FF9900"/>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grpSp>
        <p:sp>
          <p:nvSpPr>
            <p:cNvPr id="90155" name="Rectangle 72"/>
            <p:cNvSpPr>
              <a:spLocks noChangeArrowheads="1"/>
            </p:cNvSpPr>
            <p:nvPr/>
          </p:nvSpPr>
          <p:spPr bwMode="auto">
            <a:xfrm>
              <a:off x="2881" y="1933"/>
              <a:ext cx="29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400" b="1">
                  <a:latin typeface="Arial Narrow" panose="020B0606020202030204" pitchFamily="34" charset="0"/>
                </a:rPr>
                <a:t>FSH</a:t>
              </a:r>
            </a:p>
          </p:txBody>
        </p:sp>
        <p:sp>
          <p:nvSpPr>
            <p:cNvPr id="90156" name="Line 73"/>
            <p:cNvSpPr>
              <a:spLocks noChangeShapeType="1"/>
            </p:cNvSpPr>
            <p:nvPr/>
          </p:nvSpPr>
          <p:spPr bwMode="auto">
            <a:xfrm>
              <a:off x="3062" y="935"/>
              <a:ext cx="0" cy="408"/>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0157" name="Text Box 74"/>
            <p:cNvSpPr txBox="1">
              <a:spLocks noChangeArrowheads="1"/>
            </p:cNvSpPr>
            <p:nvPr/>
          </p:nvSpPr>
          <p:spPr bwMode="auto">
            <a:xfrm>
              <a:off x="3833" y="1434"/>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800">
                  <a:latin typeface="Arial" panose="020B0604020202020204" pitchFamily="34" charset="0"/>
                </a:rPr>
                <a:t>7</a:t>
              </a:r>
            </a:p>
          </p:txBody>
        </p:sp>
        <p:sp>
          <p:nvSpPr>
            <p:cNvPr id="90158" name="Line 75"/>
            <p:cNvSpPr>
              <a:spLocks noChangeShapeType="1"/>
            </p:cNvSpPr>
            <p:nvPr/>
          </p:nvSpPr>
          <p:spPr bwMode="auto">
            <a:xfrm flipV="1">
              <a:off x="3606" y="890"/>
              <a:ext cx="0" cy="222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0159" name="Line 76"/>
            <p:cNvSpPr>
              <a:spLocks noChangeShapeType="1"/>
            </p:cNvSpPr>
            <p:nvPr/>
          </p:nvSpPr>
          <p:spPr bwMode="auto">
            <a:xfrm flipH="1">
              <a:off x="3198" y="890"/>
              <a:ext cx="408"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sp>
        <p:nvSpPr>
          <p:cNvPr id="1094733" name="Line 77"/>
          <p:cNvSpPr>
            <a:spLocks noChangeShapeType="1"/>
          </p:cNvSpPr>
          <p:nvPr/>
        </p:nvSpPr>
        <p:spPr bwMode="auto">
          <a:xfrm>
            <a:off x="2051050" y="1412875"/>
            <a:ext cx="1225550" cy="0"/>
          </a:xfrm>
          <a:prstGeom prst="line">
            <a:avLst/>
          </a:prstGeom>
          <a:noFill/>
          <a:ln w="12700">
            <a:solidFill>
              <a:srgbClr val="66FF33"/>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094734" name="Line 78"/>
          <p:cNvSpPr>
            <a:spLocks noChangeShapeType="1"/>
          </p:cNvSpPr>
          <p:nvPr/>
        </p:nvSpPr>
        <p:spPr bwMode="auto">
          <a:xfrm flipV="1">
            <a:off x="2051050" y="1412875"/>
            <a:ext cx="0" cy="2303463"/>
          </a:xfrm>
          <a:prstGeom prst="line">
            <a:avLst/>
          </a:prstGeom>
          <a:noFill/>
          <a:ln w="12700">
            <a:solidFill>
              <a:srgbClr val="66FF33"/>
            </a:solidFill>
            <a:round/>
            <a:headEnd/>
            <a:tailEnd/>
          </a:ln>
          <a:extLst>
            <a:ext uri="{909E8E84-426E-40DD-AFC4-6F175D3DCCD1}">
              <a14:hiddenFill xmlns:a14="http://schemas.microsoft.com/office/drawing/2010/main">
                <a:noFill/>
              </a14:hiddenFill>
            </a:ext>
          </a:extLst>
        </p:spPr>
        <p:txBody>
          <a:bodyPr/>
          <a:lstStyle/>
          <a:p>
            <a:endParaRPr lang="tr-TR"/>
          </a:p>
        </p:txBody>
      </p:sp>
      <p:grpSp>
        <p:nvGrpSpPr>
          <p:cNvPr id="12" name="Group 79"/>
          <p:cNvGrpSpPr>
            <a:grpSpLocks/>
          </p:cNvGrpSpPr>
          <p:nvPr/>
        </p:nvGrpSpPr>
        <p:grpSpPr bwMode="auto">
          <a:xfrm>
            <a:off x="5005388" y="3571875"/>
            <a:ext cx="1401762" cy="2482850"/>
            <a:chOff x="3153" y="2250"/>
            <a:chExt cx="883" cy="1564"/>
          </a:xfrm>
        </p:grpSpPr>
        <p:sp>
          <p:nvSpPr>
            <p:cNvPr id="90150" name="Line 80"/>
            <p:cNvSpPr>
              <a:spLocks noChangeShapeType="1"/>
            </p:cNvSpPr>
            <p:nvPr/>
          </p:nvSpPr>
          <p:spPr bwMode="auto">
            <a:xfrm flipV="1">
              <a:off x="3153" y="2250"/>
              <a:ext cx="0" cy="1543"/>
            </a:xfrm>
            <a:prstGeom prst="line">
              <a:avLst/>
            </a:prstGeom>
            <a:noFill/>
            <a:ln w="12700">
              <a:solidFill>
                <a:srgbClr val="FF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0151" name="Line 81"/>
            <p:cNvSpPr>
              <a:spLocks noChangeShapeType="1"/>
            </p:cNvSpPr>
            <p:nvPr/>
          </p:nvSpPr>
          <p:spPr bwMode="auto">
            <a:xfrm>
              <a:off x="3153" y="3793"/>
              <a:ext cx="317" cy="0"/>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0152" name="Text Box 82"/>
            <p:cNvSpPr txBox="1">
              <a:spLocks noChangeArrowheads="1"/>
            </p:cNvSpPr>
            <p:nvPr/>
          </p:nvSpPr>
          <p:spPr bwMode="auto">
            <a:xfrm>
              <a:off x="3198" y="3521"/>
              <a:ext cx="202" cy="23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altLang="tr-TR" sz="1800">
                  <a:latin typeface="Arial" panose="020B0604020202020204" pitchFamily="34" charset="0"/>
                </a:rPr>
                <a:t>8</a:t>
              </a:r>
            </a:p>
          </p:txBody>
        </p:sp>
        <p:sp>
          <p:nvSpPr>
            <p:cNvPr id="90153" name="Text Box 83"/>
            <p:cNvSpPr txBox="1">
              <a:spLocks noChangeArrowheads="1"/>
            </p:cNvSpPr>
            <p:nvPr/>
          </p:nvSpPr>
          <p:spPr bwMode="auto">
            <a:xfrm>
              <a:off x="3430" y="3596"/>
              <a:ext cx="606" cy="218"/>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fr-FR" altLang="tr-TR" sz="1600">
                  <a:latin typeface="Arial Narrow" panose="020B0606020202030204" pitchFamily="34" charset="0"/>
                </a:rPr>
                <a:t>New wave</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9469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9467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9467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9467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9467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09473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9469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9473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9469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94667"/>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109467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09467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9469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94687"/>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094697"/>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09468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094689"/>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nodeType="clickEffect">
                                  <p:stCondLst>
                                    <p:cond delay="0"/>
                                  </p:stCondLst>
                                  <p:childTnLst>
                                    <p:set>
                                      <p:cBhvr>
                                        <p:cTn id="52" dur="1" fill="hold">
                                          <p:stCondLst>
                                            <p:cond delay="0"/>
                                          </p:stCondLst>
                                        </p:cTn>
                                        <p:tgtEl>
                                          <p:spTgt spid="4"/>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nodeType="clickEffect">
                                  <p:stCondLst>
                                    <p:cond delay="0"/>
                                  </p:stCondLst>
                                  <p:childTnLst>
                                    <p:set>
                                      <p:cBhvr>
                                        <p:cTn id="56" dur="1" fill="hold">
                                          <p:stCondLst>
                                            <p:cond delay="0"/>
                                          </p:stCondLst>
                                        </p:cTn>
                                        <p:tgtEl>
                                          <p:spTgt spid="7"/>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nodeType="clickEffect">
                                  <p:stCondLst>
                                    <p:cond delay="0"/>
                                  </p:stCondLst>
                                  <p:childTnLst>
                                    <p:set>
                                      <p:cBhvr>
                                        <p:cTn id="60" dur="1" fill="hold">
                                          <p:stCondLst>
                                            <p:cond delay="0"/>
                                          </p:stCondLst>
                                        </p:cTn>
                                        <p:tgtEl>
                                          <p:spTgt spid="10"/>
                                        </p:tgtEl>
                                        <p:attrNameLst>
                                          <p:attrName>style.visibility</p:attrName>
                                        </p:attrNameLst>
                                      </p:cBhvr>
                                      <p:to>
                                        <p:strVal val="visible"/>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nodeType="clickEffect">
                                  <p:stCondLst>
                                    <p:cond delay="0"/>
                                  </p:stCondLst>
                                  <p:childTnLst>
                                    <p:set>
                                      <p:cBhvr>
                                        <p:cTn id="64" dur="1" fill="hold">
                                          <p:stCondLst>
                                            <p:cond delay="0"/>
                                          </p:stCondLst>
                                        </p:cTn>
                                        <p:tgtEl>
                                          <p:spTgt spid="12"/>
                                        </p:tgtEl>
                                        <p:attrNameLst>
                                          <p:attrName>style.visibility</p:attrName>
                                        </p:attrNameLst>
                                      </p:cBhvr>
                                      <p:to>
                                        <p:strVal val="visible"/>
                                      </p:to>
                                    </p:set>
                                  </p:childTnLst>
                                </p:cTn>
                              </p:par>
                            </p:childTnLst>
                          </p:cTn>
                        </p:par>
                      </p:childTnLst>
                    </p:cTn>
                  </p:par>
                  <p:par>
                    <p:cTn id="65" fill="hold" nodeType="clickPar">
                      <p:stCondLst>
                        <p:cond delay="indefinite"/>
                      </p:stCondLst>
                      <p:childTnLst>
                        <p:par>
                          <p:cTn id="66" fill="hold" nodeType="withGroup">
                            <p:stCondLst>
                              <p:cond delay="0"/>
                            </p:stCondLst>
                            <p:childTnLst>
                              <p:par>
                                <p:cTn id="67" presetID="1" presetClass="entr" presetSubtype="0" fill="hold" nodeType="clickEffect">
                                  <p:stCondLst>
                                    <p:cond delay="0"/>
                                  </p:stCondLst>
                                  <p:childTnLst>
                                    <p:set>
                                      <p:cBhvr>
                                        <p:cTn id="6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4667" grpId="0"/>
      <p:bldP spid="1094672" grpId="0" animBg="1"/>
      <p:bldP spid="1094673" grpId="0" animBg="1"/>
      <p:bldP spid="1094674" grpId="0"/>
      <p:bldP spid="1094677" grpId="0"/>
      <p:bldP spid="1094689" grpId="0"/>
      <p:bldP spid="1094694" grpId="0"/>
      <p:bldP spid="1094695" grpId="0"/>
      <p:bldP spid="1094696" grpId="0" animBg="1"/>
      <p:bldP spid="1094697"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BFC8E7F-30C1-45F3-AA51-2DB58E36BF36}" type="slidenum">
              <a:rPr lang="fr-FR" altLang="tr-TR" sz="1400">
                <a:solidFill>
                  <a:srgbClr val="A50021"/>
                </a:solidFill>
                <a:latin typeface="Arial Narrow" panose="020B0606020202030204" pitchFamily="34" charset="0"/>
              </a:rPr>
              <a:pPr/>
              <a:t>82</a:t>
            </a:fld>
            <a:endParaRPr lang="fr-FR" altLang="tr-TR" sz="1400">
              <a:solidFill>
                <a:srgbClr val="A50021"/>
              </a:solidFill>
              <a:latin typeface="Arial Narrow" panose="020B0606020202030204" pitchFamily="34" charset="0"/>
            </a:endParaRPr>
          </a:p>
        </p:txBody>
      </p:sp>
      <p:sp>
        <p:nvSpPr>
          <p:cNvPr id="3077" name="Rectangle 2"/>
          <p:cNvSpPr>
            <a:spLocks noGrp="1" noChangeArrowheads="1"/>
          </p:cNvSpPr>
          <p:nvPr>
            <p:ph type="title"/>
          </p:nvPr>
        </p:nvSpPr>
        <p:spPr>
          <a:xfrm>
            <a:off x="395288" y="333375"/>
            <a:ext cx="7632700" cy="1150938"/>
          </a:xfrm>
        </p:spPr>
        <p:txBody>
          <a:bodyPr/>
          <a:lstStyle/>
          <a:p>
            <a:r>
              <a:rPr lang="fr-BE" altLang="tr-TR" sz="2400" u="sng" smtClean="0"/>
              <a:t>Frequency</a:t>
            </a:r>
            <a:r>
              <a:rPr lang="fr-BE" altLang="tr-TR" sz="2400" smtClean="0"/>
              <a:t> (%) of cysts according to </a:t>
            </a:r>
            <a:r>
              <a:rPr lang="fr-BE" altLang="tr-TR" sz="2400" u="sng" smtClean="0"/>
              <a:t>stage of postpartum</a:t>
            </a:r>
            <a:r>
              <a:rPr lang="fr-BE" altLang="tr-TR" sz="2400" smtClean="0"/>
              <a:t> (days)</a:t>
            </a:r>
            <a:br>
              <a:rPr lang="fr-BE" altLang="tr-TR" sz="2400" smtClean="0"/>
            </a:br>
            <a:r>
              <a:rPr lang="fr-BE" altLang="tr-TR" sz="1600" smtClean="0"/>
              <a:t>(</a:t>
            </a:r>
            <a:r>
              <a:rPr lang="nl-NL" altLang="tr-TR" sz="1600" smtClean="0"/>
              <a:t>Whitmore et al. 1974, Wiltbank et al. 1953, Whitmore et al. 1979, Erb et White 1981, Kirk et al. 1982)</a:t>
            </a:r>
            <a:r>
              <a:rPr lang="fr-BE" altLang="tr-TR" sz="3400" smtClean="0"/>
              <a:t>  </a:t>
            </a:r>
          </a:p>
        </p:txBody>
      </p:sp>
      <p:graphicFrame>
        <p:nvGraphicFramePr>
          <p:cNvPr id="2" name="Object 3"/>
          <p:cNvGraphicFramePr>
            <a:graphicFrameLocks noGrp="1" noChangeAspect="1"/>
          </p:cNvGraphicFramePr>
          <p:nvPr>
            <p:ph type="chart" idx="1"/>
          </p:nvPr>
        </p:nvGraphicFramePr>
        <p:xfrm>
          <a:off x="806450" y="1751013"/>
          <a:ext cx="7675563" cy="451485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4"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D6699FF3-19BF-42E4-B198-60DDFACA16A6}" type="slidenum">
              <a:rPr lang="fr-FR" altLang="tr-TR" sz="1400">
                <a:solidFill>
                  <a:srgbClr val="A50021"/>
                </a:solidFill>
                <a:latin typeface="Arial Narrow" panose="020B0606020202030204" pitchFamily="34" charset="0"/>
              </a:rPr>
              <a:pPr/>
              <a:t>83</a:t>
            </a:fld>
            <a:endParaRPr lang="fr-FR" altLang="tr-TR" sz="1400">
              <a:solidFill>
                <a:srgbClr val="A50021"/>
              </a:solidFill>
              <a:latin typeface="Arial Narrow" panose="020B0606020202030204" pitchFamily="34" charset="0"/>
            </a:endParaRPr>
          </a:p>
        </p:txBody>
      </p:sp>
      <p:sp>
        <p:nvSpPr>
          <p:cNvPr id="91140" name="Rectangle 2"/>
          <p:cNvSpPr>
            <a:spLocks noGrp="1" noChangeArrowheads="1"/>
          </p:cNvSpPr>
          <p:nvPr>
            <p:ph type="title"/>
          </p:nvPr>
        </p:nvSpPr>
        <p:spPr>
          <a:xfrm>
            <a:off x="468313" y="981075"/>
            <a:ext cx="8424862" cy="5184775"/>
          </a:xfrm>
          <a:solidFill>
            <a:schemeClr val="tx1"/>
          </a:solidFill>
        </p:spPr>
        <p:txBody>
          <a:bodyPr/>
          <a:lstStyle/>
          <a:p>
            <a:r>
              <a:rPr lang="fr-BE" altLang="tr-TR" sz="5500" smtClean="0">
                <a:solidFill>
                  <a:srgbClr val="000066"/>
                </a:solidFill>
              </a:rPr>
              <a:t>Treatments</a:t>
            </a:r>
            <a:r>
              <a:rPr lang="fr-BE" altLang="tr-TR" sz="5500" smtClean="0"/>
              <a:t/>
            </a:r>
            <a:br>
              <a:rPr lang="fr-BE" altLang="tr-TR" sz="5500" smtClean="0"/>
            </a:br>
            <a:r>
              <a:rPr lang="fr-BE" altLang="tr-TR" sz="5500" smtClean="0"/>
              <a:t/>
            </a:r>
            <a:br>
              <a:rPr lang="fr-BE" altLang="tr-TR" sz="5500" smtClean="0"/>
            </a:br>
            <a:r>
              <a:rPr lang="fr-BE" altLang="tr-TR" sz="2400" smtClean="0">
                <a:solidFill>
                  <a:srgbClr val="000066"/>
                </a:solidFill>
              </a:rPr>
              <a:t>- To treat or not to treat ?</a:t>
            </a:r>
            <a:br>
              <a:rPr lang="fr-BE" altLang="tr-TR" sz="2400" smtClean="0">
                <a:solidFill>
                  <a:srgbClr val="000066"/>
                </a:solidFill>
              </a:rPr>
            </a:br>
            <a:r>
              <a:rPr lang="fr-BE" altLang="tr-TR" sz="2400" smtClean="0">
                <a:solidFill>
                  <a:srgbClr val="000066"/>
                </a:solidFill>
              </a:rPr>
              <a:t>- Non hormonal curative treatments</a:t>
            </a:r>
            <a:br>
              <a:rPr lang="fr-BE" altLang="tr-TR" sz="2400" smtClean="0">
                <a:solidFill>
                  <a:srgbClr val="000066"/>
                </a:solidFill>
              </a:rPr>
            </a:br>
            <a:r>
              <a:rPr lang="fr-BE" altLang="tr-TR" sz="2400" smtClean="0">
                <a:solidFill>
                  <a:srgbClr val="000066"/>
                </a:solidFill>
              </a:rPr>
              <a:t>- Hormonal curative treatments </a:t>
            </a:r>
            <a:br>
              <a:rPr lang="fr-BE" altLang="tr-TR" sz="2400" smtClean="0">
                <a:solidFill>
                  <a:srgbClr val="000066"/>
                </a:solidFill>
              </a:rPr>
            </a:br>
            <a:r>
              <a:rPr lang="fr-BE" altLang="tr-TR" sz="2400" smtClean="0">
                <a:solidFill>
                  <a:srgbClr val="000066"/>
                </a:solidFill>
              </a:rPr>
              <a:t>	- individual approach </a:t>
            </a:r>
            <a:br>
              <a:rPr lang="fr-BE" altLang="tr-TR" sz="2400" smtClean="0">
                <a:solidFill>
                  <a:srgbClr val="000066"/>
                </a:solidFill>
              </a:rPr>
            </a:br>
            <a:r>
              <a:rPr lang="fr-BE" altLang="tr-TR" sz="2400" smtClean="0">
                <a:solidFill>
                  <a:srgbClr val="000066"/>
                </a:solidFill>
              </a:rPr>
              <a:t>	- hormonal associations</a:t>
            </a:r>
            <a:r>
              <a:rPr lang="fr-BE" altLang="tr-TR" sz="2400" smtClean="0"/>
              <a:t> </a:t>
            </a:r>
            <a:endParaRPr lang="fr-BE" altLang="tr-TR" sz="5500" smtClean="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208B7795-FAEE-49B6-9A88-2A3CD8828025}" type="slidenum">
              <a:rPr lang="fr-FR" altLang="tr-TR" sz="1400">
                <a:solidFill>
                  <a:srgbClr val="A50021"/>
                </a:solidFill>
                <a:latin typeface="Arial Narrow" panose="020B0606020202030204" pitchFamily="34" charset="0"/>
              </a:rPr>
              <a:pPr/>
              <a:t>84</a:t>
            </a:fld>
            <a:endParaRPr lang="fr-FR" altLang="tr-TR" sz="1400">
              <a:solidFill>
                <a:srgbClr val="A50021"/>
              </a:solidFill>
              <a:latin typeface="Arial Narrow" panose="020B0606020202030204" pitchFamily="34" charset="0"/>
            </a:endParaRPr>
          </a:p>
        </p:txBody>
      </p:sp>
      <p:sp>
        <p:nvSpPr>
          <p:cNvPr id="92164" name="Rectangle 2"/>
          <p:cNvSpPr>
            <a:spLocks noGrp="1" noChangeArrowheads="1"/>
          </p:cNvSpPr>
          <p:nvPr>
            <p:ph type="title"/>
          </p:nvPr>
        </p:nvSpPr>
        <p:spPr>
          <a:xfrm>
            <a:off x="323850" y="260350"/>
            <a:ext cx="6192838" cy="720725"/>
          </a:xfrm>
        </p:spPr>
        <p:txBody>
          <a:bodyPr/>
          <a:lstStyle/>
          <a:p>
            <a:r>
              <a:rPr lang="fr-BE" altLang="tr-TR" smtClean="0"/>
              <a:t>To treat or not to treat : that’ the question </a:t>
            </a:r>
            <a:endParaRPr lang="fr-FR" altLang="tr-TR" smtClean="0"/>
          </a:p>
        </p:txBody>
      </p:sp>
      <p:sp>
        <p:nvSpPr>
          <p:cNvPr id="1098755" name="Rectangle 3"/>
          <p:cNvSpPr>
            <a:spLocks noGrp="1" noChangeArrowheads="1"/>
          </p:cNvSpPr>
          <p:nvPr>
            <p:ph type="body" idx="1"/>
          </p:nvPr>
        </p:nvSpPr>
        <p:spPr>
          <a:xfrm>
            <a:off x="395288" y="1412875"/>
            <a:ext cx="8424862" cy="4683125"/>
          </a:xfrm>
        </p:spPr>
        <p:txBody>
          <a:bodyPr/>
          <a:lstStyle/>
          <a:p>
            <a:r>
              <a:rPr lang="fr-BE" altLang="tr-TR" sz="2200" smtClean="0"/>
              <a:t>Stage of the postpartum period </a:t>
            </a:r>
          </a:p>
          <a:p>
            <a:pPr lvl="1"/>
            <a:r>
              <a:rPr lang="fr-BE" altLang="tr-TR" sz="2000" smtClean="0"/>
              <a:t>Lenght of the waiting period decided</a:t>
            </a:r>
          </a:p>
          <a:p>
            <a:pPr lvl="1"/>
            <a:r>
              <a:rPr lang="fr-BE" altLang="tr-TR" sz="2000" smtClean="0"/>
              <a:t>Diagnosis during the reproduction period </a:t>
            </a:r>
          </a:p>
          <a:p>
            <a:r>
              <a:rPr lang="fr-BE" altLang="tr-TR" sz="2200" smtClean="0"/>
              <a:t>Spontaneous regression of cysts </a:t>
            </a:r>
          </a:p>
          <a:p>
            <a:pPr lvl="1"/>
            <a:r>
              <a:rPr lang="fr-BE" altLang="tr-TR" sz="2000" smtClean="0"/>
              <a:t>28 to 80 % before d60 of postpartum</a:t>
            </a:r>
          </a:p>
          <a:p>
            <a:r>
              <a:rPr lang="fr-BE" altLang="tr-TR" sz="2200" smtClean="0"/>
              <a:t>Accuracy level of the diagnosis : follicular vs luteinized</a:t>
            </a:r>
          </a:p>
          <a:p>
            <a:r>
              <a:rPr lang="fr-BE" altLang="tr-TR" sz="2200" smtClean="0"/>
              <a:t>Efficacy of the treatment : different parameters</a:t>
            </a:r>
          </a:p>
          <a:p>
            <a:pPr lvl="1"/>
            <a:r>
              <a:rPr lang="fr-BE" altLang="tr-TR" sz="2000" smtClean="0"/>
              <a:t>Interval treatment-pregnancy</a:t>
            </a:r>
          </a:p>
          <a:p>
            <a:pPr lvl="1"/>
            <a:r>
              <a:rPr lang="fr-BE" altLang="tr-TR" sz="2000" smtClean="0"/>
              <a:t>Fertility index after treatment</a:t>
            </a:r>
          </a:p>
          <a:p>
            <a:r>
              <a:rPr lang="fr-BE" altLang="tr-TR" sz="2200" smtClean="0"/>
              <a:t>Cost of the treatment</a:t>
            </a:r>
          </a:p>
          <a:p>
            <a:r>
              <a:rPr lang="fr-BE" altLang="tr-TR" sz="2200" smtClean="0"/>
              <a:t>Preventive or curative treatment</a:t>
            </a:r>
            <a:endParaRPr lang="fr-FR" altLang="tr-TR" sz="22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9875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9875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9875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9875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98755">
                                            <p:txEl>
                                              <p:pRg st="4" end="4"/>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098755">
                                            <p:txEl>
                                              <p:pRg st="5" end="5"/>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1098755">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98755">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98755">
                                            <p:txEl>
                                              <p:pRg st="8" end="8"/>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1098755">
                                            <p:txEl>
                                              <p:pRg st="9" end="9"/>
                                            </p:txEl>
                                          </p:spTgt>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109875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0"/>
          </p:nvPr>
        </p:nvSpPr>
        <p:spPr/>
        <p:txBody>
          <a:bodyPr/>
          <a:lstStyle/>
          <a:p>
            <a:pPr>
              <a:defRPr/>
            </a:pPr>
            <a:r>
              <a:rPr lang="fr-BE"/>
              <a:t> Prof. Ch. Hanzen- Waiting period reproduction pathologies </a:t>
            </a:r>
            <a:endParaRPr lang="fr-FR"/>
          </a:p>
        </p:txBody>
      </p:sp>
      <p:sp>
        <p:nvSpPr>
          <p:cNvPr id="6" name="Espace réservé du numéro de diapositive 5"/>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ADBB5811-722A-452F-B448-1A43E9ECD8E3}" type="slidenum">
              <a:rPr lang="fr-FR" altLang="tr-TR" sz="1400">
                <a:solidFill>
                  <a:srgbClr val="A50021"/>
                </a:solidFill>
                <a:latin typeface="Arial Narrow" panose="020B0606020202030204" pitchFamily="34" charset="0"/>
              </a:rPr>
              <a:pPr/>
              <a:t>85</a:t>
            </a:fld>
            <a:endParaRPr lang="fr-FR" altLang="tr-TR" sz="1400">
              <a:solidFill>
                <a:srgbClr val="A50021"/>
              </a:solidFill>
              <a:latin typeface="Arial Narrow" panose="020B0606020202030204" pitchFamily="34" charset="0"/>
            </a:endParaRPr>
          </a:p>
        </p:txBody>
      </p:sp>
      <p:sp>
        <p:nvSpPr>
          <p:cNvPr id="4101" name="Rectangle 2"/>
          <p:cNvSpPr>
            <a:spLocks noGrp="1" noChangeArrowheads="1"/>
          </p:cNvSpPr>
          <p:nvPr>
            <p:ph type="title"/>
          </p:nvPr>
        </p:nvSpPr>
        <p:spPr>
          <a:xfrm>
            <a:off x="395288" y="260350"/>
            <a:ext cx="8064500" cy="865188"/>
          </a:xfrm>
        </p:spPr>
        <p:txBody>
          <a:bodyPr/>
          <a:lstStyle/>
          <a:p>
            <a:r>
              <a:rPr lang="fr-BE" altLang="tr-TR" smtClean="0"/>
              <a:t>Non hormonal curative treatments : manual rupture</a:t>
            </a:r>
            <a:br>
              <a:rPr lang="fr-BE" altLang="tr-TR" smtClean="0"/>
            </a:br>
            <a:r>
              <a:rPr lang="fr-BE" altLang="tr-TR" sz="2000" smtClean="0"/>
              <a:t>Lopez-Gatius personal communication</a:t>
            </a:r>
            <a:endParaRPr lang="fr-FR" altLang="tr-TR" sz="2000" smtClean="0"/>
          </a:p>
        </p:txBody>
      </p:sp>
      <p:sp>
        <p:nvSpPr>
          <p:cNvPr id="4102" name="Rectangle 3"/>
          <p:cNvSpPr>
            <a:spLocks noGrp="1" noChangeArrowheads="1"/>
          </p:cNvSpPr>
          <p:nvPr>
            <p:ph type="body" sz="half" idx="1"/>
          </p:nvPr>
        </p:nvSpPr>
        <p:spPr>
          <a:xfrm>
            <a:off x="323850" y="1341438"/>
            <a:ext cx="3267075" cy="4365625"/>
          </a:xfrm>
        </p:spPr>
        <p:txBody>
          <a:bodyPr/>
          <a:lstStyle/>
          <a:p>
            <a:pPr marL="0" indent="12700">
              <a:buFont typeface="Mistral" panose="03090702030407020403" pitchFamily="66" charset="0"/>
              <a:buNone/>
            </a:pPr>
            <a:r>
              <a:rPr lang="fr-BE" altLang="tr-TR" sz="2200" smtClean="0"/>
              <a:t>Effect of manual rupture of a cyst on the oestrus return rate in the 14 days after treatment (388 dairy cows)</a:t>
            </a:r>
          </a:p>
        </p:txBody>
      </p:sp>
      <p:graphicFrame>
        <p:nvGraphicFramePr>
          <p:cNvPr id="2" name="Object 4"/>
          <p:cNvGraphicFramePr>
            <a:graphicFrameLocks noGrp="1" noChangeAspect="1"/>
          </p:cNvGraphicFramePr>
          <p:nvPr>
            <p:ph type="chart" sz="half" idx="2"/>
          </p:nvPr>
        </p:nvGraphicFramePr>
        <p:xfrm>
          <a:off x="3902075" y="1176338"/>
          <a:ext cx="4773613" cy="515461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0"/>
          </p:nvPr>
        </p:nvSpPr>
        <p:spPr/>
        <p:txBody>
          <a:bodyPr/>
          <a:lstStyle/>
          <a:p>
            <a:pPr>
              <a:defRPr/>
            </a:pPr>
            <a:r>
              <a:rPr lang="fr-BE"/>
              <a:t> Prof. Ch. Hanzen- Waiting period reproduction pathologies </a:t>
            </a:r>
            <a:endParaRPr lang="fr-FR"/>
          </a:p>
        </p:txBody>
      </p:sp>
      <p:sp>
        <p:nvSpPr>
          <p:cNvPr id="6" name="Espace réservé du numéro de diapositive 5"/>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B6269B9-87B9-44C3-BD9F-DA014096D710}" type="slidenum">
              <a:rPr lang="fr-FR" altLang="tr-TR" sz="1400">
                <a:solidFill>
                  <a:srgbClr val="A50021"/>
                </a:solidFill>
                <a:latin typeface="Arial Narrow" panose="020B0606020202030204" pitchFamily="34" charset="0"/>
              </a:rPr>
              <a:pPr/>
              <a:t>86</a:t>
            </a:fld>
            <a:endParaRPr lang="fr-FR" altLang="tr-TR" sz="1400">
              <a:solidFill>
                <a:srgbClr val="A50021"/>
              </a:solidFill>
              <a:latin typeface="Arial Narrow" panose="020B0606020202030204" pitchFamily="34" charset="0"/>
            </a:endParaRPr>
          </a:p>
        </p:txBody>
      </p:sp>
      <p:sp>
        <p:nvSpPr>
          <p:cNvPr id="5125" name="Rectangle 2"/>
          <p:cNvSpPr>
            <a:spLocks noGrp="1" noChangeArrowheads="1"/>
          </p:cNvSpPr>
          <p:nvPr>
            <p:ph type="title"/>
          </p:nvPr>
        </p:nvSpPr>
        <p:spPr>
          <a:xfrm>
            <a:off x="395288" y="260350"/>
            <a:ext cx="7993062" cy="865188"/>
          </a:xfrm>
        </p:spPr>
        <p:txBody>
          <a:bodyPr/>
          <a:lstStyle/>
          <a:p>
            <a:r>
              <a:rPr lang="fr-BE" altLang="tr-TR" sz="2600" smtClean="0"/>
              <a:t>Non hormonal curative treatments : manual rupture</a:t>
            </a:r>
            <a:br>
              <a:rPr lang="fr-BE" altLang="tr-TR" sz="2600" smtClean="0"/>
            </a:br>
            <a:r>
              <a:rPr lang="fr-BE" altLang="tr-TR" sz="1800" smtClean="0"/>
              <a:t>Lopez-Gatius personnal communication</a:t>
            </a:r>
            <a:r>
              <a:rPr lang="fr-BE" altLang="tr-TR" sz="2600" smtClean="0"/>
              <a:t> </a:t>
            </a:r>
            <a:endParaRPr lang="fr-FR" altLang="tr-TR" sz="2600" smtClean="0"/>
          </a:p>
        </p:txBody>
      </p:sp>
      <p:sp>
        <p:nvSpPr>
          <p:cNvPr id="5126" name="Rectangle 3"/>
          <p:cNvSpPr>
            <a:spLocks noGrp="1" noChangeArrowheads="1"/>
          </p:cNvSpPr>
          <p:nvPr>
            <p:ph type="body" sz="half" idx="1"/>
          </p:nvPr>
        </p:nvSpPr>
        <p:spPr>
          <a:xfrm>
            <a:off x="323850" y="1341438"/>
            <a:ext cx="3267075" cy="4365625"/>
          </a:xfrm>
        </p:spPr>
        <p:txBody>
          <a:bodyPr/>
          <a:lstStyle/>
          <a:p>
            <a:r>
              <a:rPr lang="fr-BE" altLang="tr-TR" sz="2200" smtClean="0"/>
              <a:t>Effect of manual rupture of a cyst on the pregnancy rate at first AI after treatment (10.634 lactations)</a:t>
            </a:r>
          </a:p>
          <a:p>
            <a:r>
              <a:rPr lang="fr-BE" altLang="tr-TR" sz="2200" smtClean="0"/>
              <a:t>Oestrus observed 6,8 days after treatment in 36 % of cows </a:t>
            </a:r>
          </a:p>
        </p:txBody>
      </p:sp>
      <p:graphicFrame>
        <p:nvGraphicFramePr>
          <p:cNvPr id="2" name="Object 4"/>
          <p:cNvGraphicFramePr>
            <a:graphicFrameLocks noGrp="1" noChangeAspect="1"/>
          </p:cNvGraphicFramePr>
          <p:nvPr>
            <p:ph type="chart" sz="half" idx="2"/>
          </p:nvPr>
        </p:nvGraphicFramePr>
        <p:xfrm>
          <a:off x="3902075" y="1176338"/>
          <a:ext cx="4773613" cy="515461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5A255C1B-BDC8-447A-9CF7-AB3C1F38A2E3}" type="slidenum">
              <a:rPr lang="fr-FR" altLang="tr-TR" sz="1400">
                <a:solidFill>
                  <a:srgbClr val="A50021"/>
                </a:solidFill>
                <a:latin typeface="Arial Narrow" panose="020B0606020202030204" pitchFamily="34" charset="0"/>
              </a:rPr>
              <a:pPr/>
              <a:t>87</a:t>
            </a:fld>
            <a:endParaRPr lang="fr-FR" altLang="tr-TR" sz="1400">
              <a:solidFill>
                <a:srgbClr val="A50021"/>
              </a:solidFill>
              <a:latin typeface="Arial Narrow" panose="020B0606020202030204" pitchFamily="34" charset="0"/>
            </a:endParaRPr>
          </a:p>
        </p:txBody>
      </p:sp>
      <p:sp>
        <p:nvSpPr>
          <p:cNvPr id="93188" name="Rectangle 2"/>
          <p:cNvSpPr>
            <a:spLocks noGrp="1" noChangeArrowheads="1"/>
          </p:cNvSpPr>
          <p:nvPr>
            <p:ph type="ctrTitle"/>
          </p:nvPr>
        </p:nvSpPr>
        <p:spPr>
          <a:xfrm>
            <a:off x="684213" y="620713"/>
            <a:ext cx="7772400" cy="1470025"/>
          </a:xfrm>
        </p:spPr>
        <p:txBody>
          <a:bodyPr/>
          <a:lstStyle/>
          <a:p>
            <a:r>
              <a:rPr lang="fr-BE" altLang="tr-TR" sz="3200" smtClean="0"/>
              <a:t>Hormonal curative treatments : general objective</a:t>
            </a:r>
            <a:endParaRPr lang="fr-FR" altLang="tr-TR" sz="3200" smtClean="0"/>
          </a:p>
        </p:txBody>
      </p:sp>
      <p:sp>
        <p:nvSpPr>
          <p:cNvPr id="93189" name="Rectangle 3"/>
          <p:cNvSpPr>
            <a:spLocks noGrp="1" noChangeArrowheads="1"/>
          </p:cNvSpPr>
          <p:nvPr>
            <p:ph type="subTitle" idx="1"/>
          </p:nvPr>
        </p:nvSpPr>
        <p:spPr>
          <a:xfrm>
            <a:off x="827088" y="2565400"/>
            <a:ext cx="7058025" cy="2808288"/>
          </a:xfrm>
        </p:spPr>
        <p:txBody>
          <a:bodyPr/>
          <a:lstStyle/>
          <a:p>
            <a:pPr algn="l">
              <a:buFontTx/>
              <a:buNone/>
            </a:pPr>
            <a:r>
              <a:rPr lang="fr-BE" altLang="tr-TR" sz="3000" smtClean="0"/>
              <a:t>To obtain as soon as possible a new follicular      growth with expulsion of a mature oocyte</a:t>
            </a:r>
            <a:endParaRPr lang="fr-FR" altLang="tr-TR" sz="3000" smtClean="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20"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710A984-5951-4BD1-9A66-E25DFB7A1EEA}" type="slidenum">
              <a:rPr lang="fr-FR" altLang="tr-TR" sz="1400">
                <a:solidFill>
                  <a:srgbClr val="A50021"/>
                </a:solidFill>
                <a:latin typeface="Arial Narrow" panose="020B0606020202030204" pitchFamily="34" charset="0"/>
              </a:rPr>
              <a:pPr/>
              <a:t>88</a:t>
            </a:fld>
            <a:endParaRPr lang="fr-FR" altLang="tr-TR" sz="1400">
              <a:solidFill>
                <a:srgbClr val="A50021"/>
              </a:solidFill>
              <a:latin typeface="Arial Narrow" panose="020B0606020202030204" pitchFamily="34" charset="0"/>
            </a:endParaRPr>
          </a:p>
        </p:txBody>
      </p:sp>
      <p:sp>
        <p:nvSpPr>
          <p:cNvPr id="94212" name="Rectangle 2"/>
          <p:cNvSpPr>
            <a:spLocks noGrp="1" noChangeArrowheads="1"/>
          </p:cNvSpPr>
          <p:nvPr>
            <p:ph type="title"/>
          </p:nvPr>
        </p:nvSpPr>
        <p:spPr/>
        <p:txBody>
          <a:bodyPr/>
          <a:lstStyle/>
          <a:p>
            <a:r>
              <a:rPr lang="fr-BE" altLang="tr-TR" smtClean="0"/>
              <a:t>Hormonal curative treatments : three steps</a:t>
            </a:r>
            <a:endParaRPr lang="fr-FR" altLang="tr-TR" smtClean="0"/>
          </a:p>
        </p:txBody>
      </p:sp>
      <p:sp>
        <p:nvSpPr>
          <p:cNvPr id="1106947" name="Rectangle 3"/>
          <p:cNvSpPr>
            <a:spLocks noChangeArrowheads="1"/>
          </p:cNvSpPr>
          <p:nvPr/>
        </p:nvSpPr>
        <p:spPr bwMode="auto">
          <a:xfrm>
            <a:off x="827088" y="1916113"/>
            <a:ext cx="1463675" cy="8318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latin typeface="Arial Narrow" panose="020B0606020202030204" pitchFamily="34" charset="0"/>
              </a:rPr>
              <a:t>to obtain </a:t>
            </a:r>
          </a:p>
          <a:p>
            <a:pPr eaLnBrk="1" hangingPunct="1"/>
            <a:r>
              <a:rPr lang="fr-BE" altLang="tr-TR">
                <a:latin typeface="Arial Narrow" panose="020B0606020202030204" pitchFamily="34" charset="0"/>
              </a:rPr>
              <a:t>a P4 phase</a:t>
            </a:r>
            <a:endParaRPr lang="fr-FR" altLang="tr-TR">
              <a:latin typeface="Arial Narrow" panose="020B0606020202030204" pitchFamily="34" charset="0"/>
            </a:endParaRPr>
          </a:p>
        </p:txBody>
      </p:sp>
      <p:sp>
        <p:nvSpPr>
          <p:cNvPr id="1106948" name="Rectangle 4"/>
          <p:cNvSpPr>
            <a:spLocks noChangeArrowheads="1"/>
          </p:cNvSpPr>
          <p:nvPr/>
        </p:nvSpPr>
        <p:spPr bwMode="auto">
          <a:xfrm>
            <a:off x="6011863" y="1916113"/>
            <a:ext cx="2495550" cy="1196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latin typeface="Arial Narrow" panose="020B0606020202030204" pitchFamily="34" charset="0"/>
              </a:rPr>
              <a:t>to assume ovulation </a:t>
            </a:r>
          </a:p>
          <a:p>
            <a:pPr eaLnBrk="1" hangingPunct="1"/>
            <a:r>
              <a:rPr lang="fr-BE" altLang="tr-TR">
                <a:latin typeface="Arial Narrow" panose="020B0606020202030204" pitchFamily="34" charset="0"/>
              </a:rPr>
              <a:t>of the dominant </a:t>
            </a:r>
          </a:p>
          <a:p>
            <a:pPr eaLnBrk="1" hangingPunct="1"/>
            <a:r>
              <a:rPr lang="fr-BE" altLang="tr-TR">
                <a:latin typeface="Arial Narrow" panose="020B0606020202030204" pitchFamily="34" charset="0"/>
              </a:rPr>
              <a:t>follicle</a:t>
            </a:r>
            <a:endParaRPr lang="fr-FR" altLang="tr-TR">
              <a:latin typeface="Arial Narrow" panose="020B0606020202030204" pitchFamily="34" charset="0"/>
            </a:endParaRPr>
          </a:p>
        </p:txBody>
      </p:sp>
      <p:sp>
        <p:nvSpPr>
          <p:cNvPr id="1106949" name="Rectangle 5"/>
          <p:cNvSpPr>
            <a:spLocks noChangeArrowheads="1"/>
          </p:cNvSpPr>
          <p:nvPr/>
        </p:nvSpPr>
        <p:spPr bwMode="auto">
          <a:xfrm>
            <a:off x="2843213" y="1916113"/>
            <a:ext cx="2566987" cy="15621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latin typeface="Arial Narrow" panose="020B0606020202030204" pitchFamily="34" charset="0"/>
              </a:rPr>
              <a:t>to stop the P4 phase </a:t>
            </a:r>
          </a:p>
          <a:p>
            <a:pPr eaLnBrk="1" hangingPunct="1"/>
            <a:r>
              <a:rPr lang="fr-BE" altLang="tr-TR">
                <a:latin typeface="Arial Narrow" panose="020B0606020202030204" pitchFamily="34" charset="0"/>
              </a:rPr>
              <a:t>and assume </a:t>
            </a:r>
          </a:p>
          <a:p>
            <a:pPr eaLnBrk="1" hangingPunct="1"/>
            <a:r>
              <a:rPr lang="fr-BE" altLang="tr-TR">
                <a:latin typeface="Arial Narrow" panose="020B0606020202030204" pitchFamily="34" charset="0"/>
              </a:rPr>
              <a:t>the final follicular </a:t>
            </a:r>
          </a:p>
          <a:p>
            <a:pPr eaLnBrk="1" hangingPunct="1"/>
            <a:r>
              <a:rPr lang="fr-BE" altLang="tr-TR">
                <a:latin typeface="Arial Narrow" panose="020B0606020202030204" pitchFamily="34" charset="0"/>
              </a:rPr>
              <a:t>growth </a:t>
            </a:r>
            <a:endParaRPr lang="fr-FR" altLang="tr-TR">
              <a:latin typeface="Arial Narrow" panose="020B0606020202030204" pitchFamily="34" charset="0"/>
            </a:endParaRPr>
          </a:p>
        </p:txBody>
      </p:sp>
      <p:sp>
        <p:nvSpPr>
          <p:cNvPr id="1106950" name="Rectangle 6"/>
          <p:cNvSpPr>
            <a:spLocks noChangeArrowheads="1"/>
          </p:cNvSpPr>
          <p:nvPr/>
        </p:nvSpPr>
        <p:spPr bwMode="auto">
          <a:xfrm>
            <a:off x="468313" y="4221163"/>
            <a:ext cx="890587" cy="8318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latin typeface="Arial Narrow" panose="020B0606020202030204" pitchFamily="34" charset="0"/>
              </a:rPr>
              <a:t>hCG</a:t>
            </a:r>
          </a:p>
          <a:p>
            <a:pPr eaLnBrk="1" hangingPunct="1"/>
            <a:r>
              <a:rPr lang="fr-BE" altLang="tr-TR">
                <a:latin typeface="Arial Narrow" panose="020B0606020202030204" pitchFamily="34" charset="0"/>
              </a:rPr>
              <a:t>GnRH</a:t>
            </a:r>
            <a:endParaRPr lang="fr-FR" altLang="tr-TR">
              <a:latin typeface="Arial Narrow" panose="020B0606020202030204" pitchFamily="34" charset="0"/>
            </a:endParaRPr>
          </a:p>
        </p:txBody>
      </p:sp>
      <p:sp>
        <p:nvSpPr>
          <p:cNvPr id="1106951" name="Rectangle 7"/>
          <p:cNvSpPr>
            <a:spLocks noChangeArrowheads="1"/>
          </p:cNvSpPr>
          <p:nvPr/>
        </p:nvSpPr>
        <p:spPr bwMode="auto">
          <a:xfrm>
            <a:off x="1619250" y="4221163"/>
            <a:ext cx="869950" cy="8318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latin typeface="Arial Narrow" panose="020B0606020202030204" pitchFamily="34" charset="0"/>
              </a:rPr>
              <a:t>PRID</a:t>
            </a:r>
          </a:p>
          <a:p>
            <a:pPr eaLnBrk="1" hangingPunct="1"/>
            <a:r>
              <a:rPr lang="fr-BE" altLang="tr-TR">
                <a:latin typeface="Arial Narrow" panose="020B0606020202030204" pitchFamily="34" charset="0"/>
              </a:rPr>
              <a:t>CIDR</a:t>
            </a:r>
            <a:r>
              <a:rPr lang="fr-BE" altLang="tr-TR" sz="2000"/>
              <a:t> </a:t>
            </a:r>
            <a:endParaRPr lang="fr-FR" altLang="tr-TR">
              <a:latin typeface="Arial Narrow" panose="020B0606020202030204" pitchFamily="34" charset="0"/>
            </a:endParaRPr>
          </a:p>
        </p:txBody>
      </p:sp>
      <p:sp>
        <p:nvSpPr>
          <p:cNvPr id="1106952" name="Rectangle 8"/>
          <p:cNvSpPr>
            <a:spLocks noChangeArrowheads="1"/>
          </p:cNvSpPr>
          <p:nvPr/>
        </p:nvSpPr>
        <p:spPr bwMode="auto">
          <a:xfrm>
            <a:off x="2987675" y="4221163"/>
            <a:ext cx="987425" cy="4667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latin typeface="Arial Narrow" panose="020B0606020202030204" pitchFamily="34" charset="0"/>
              </a:rPr>
              <a:t>PGF2a</a:t>
            </a:r>
            <a:endParaRPr lang="fr-FR" altLang="tr-TR">
              <a:latin typeface="Arial Narrow" panose="020B0606020202030204" pitchFamily="34" charset="0"/>
            </a:endParaRPr>
          </a:p>
        </p:txBody>
      </p:sp>
      <p:sp>
        <p:nvSpPr>
          <p:cNvPr id="1106953" name="Rectangle 9"/>
          <p:cNvSpPr>
            <a:spLocks noChangeArrowheads="1"/>
          </p:cNvSpPr>
          <p:nvPr/>
        </p:nvSpPr>
        <p:spPr bwMode="auto">
          <a:xfrm>
            <a:off x="4211638" y="4221163"/>
            <a:ext cx="1350962" cy="1196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latin typeface="Arial Narrow" panose="020B0606020202030204" pitchFamily="34" charset="0"/>
              </a:rPr>
              <a:t>Remote of</a:t>
            </a:r>
          </a:p>
          <a:p>
            <a:pPr eaLnBrk="1" hangingPunct="1"/>
            <a:r>
              <a:rPr lang="fr-BE" altLang="tr-TR">
                <a:latin typeface="Arial Narrow" panose="020B0606020202030204" pitchFamily="34" charset="0"/>
              </a:rPr>
              <a:t>PRID</a:t>
            </a:r>
          </a:p>
          <a:p>
            <a:pPr eaLnBrk="1" hangingPunct="1"/>
            <a:r>
              <a:rPr lang="fr-BE" altLang="tr-TR">
                <a:latin typeface="Arial Narrow" panose="020B0606020202030204" pitchFamily="34" charset="0"/>
              </a:rPr>
              <a:t>CIDR</a:t>
            </a:r>
            <a:endParaRPr lang="fr-FR" altLang="tr-TR">
              <a:latin typeface="Arial Narrow" panose="020B0606020202030204" pitchFamily="34" charset="0"/>
            </a:endParaRPr>
          </a:p>
        </p:txBody>
      </p:sp>
      <p:sp>
        <p:nvSpPr>
          <p:cNvPr id="1106954" name="Rectangle 10"/>
          <p:cNvSpPr>
            <a:spLocks noChangeArrowheads="1"/>
          </p:cNvSpPr>
          <p:nvPr/>
        </p:nvSpPr>
        <p:spPr bwMode="auto">
          <a:xfrm>
            <a:off x="6804025" y="4221163"/>
            <a:ext cx="890588" cy="8318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latin typeface="Arial Narrow" panose="020B0606020202030204" pitchFamily="34" charset="0"/>
              </a:rPr>
              <a:t>hCG</a:t>
            </a:r>
          </a:p>
          <a:p>
            <a:pPr eaLnBrk="1" hangingPunct="1"/>
            <a:r>
              <a:rPr lang="fr-BE" altLang="tr-TR">
                <a:latin typeface="Arial Narrow" panose="020B0606020202030204" pitchFamily="34" charset="0"/>
              </a:rPr>
              <a:t>GnRH</a:t>
            </a:r>
            <a:endParaRPr lang="fr-FR" altLang="tr-TR">
              <a:latin typeface="Arial Narrow" panose="020B0606020202030204" pitchFamily="34" charset="0"/>
            </a:endParaRPr>
          </a:p>
        </p:txBody>
      </p:sp>
      <p:sp>
        <p:nvSpPr>
          <p:cNvPr id="1106955" name="Line 11"/>
          <p:cNvSpPr>
            <a:spLocks noChangeShapeType="1"/>
          </p:cNvSpPr>
          <p:nvPr/>
        </p:nvSpPr>
        <p:spPr bwMode="auto">
          <a:xfrm>
            <a:off x="4787900" y="3500438"/>
            <a:ext cx="0" cy="7207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106956" name="Line 12"/>
          <p:cNvSpPr>
            <a:spLocks noChangeShapeType="1"/>
          </p:cNvSpPr>
          <p:nvPr/>
        </p:nvSpPr>
        <p:spPr bwMode="auto">
          <a:xfrm>
            <a:off x="7235825" y="3141663"/>
            <a:ext cx="0" cy="10795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4223" name="Rectangle 13"/>
          <p:cNvSpPr>
            <a:spLocks noChangeArrowheads="1"/>
          </p:cNvSpPr>
          <p:nvPr/>
        </p:nvSpPr>
        <p:spPr bwMode="auto">
          <a:xfrm>
            <a:off x="1331913" y="1196975"/>
            <a:ext cx="333375" cy="4667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latin typeface="Arial Narrow" panose="020B0606020202030204" pitchFamily="34" charset="0"/>
              </a:rPr>
              <a:t>1</a:t>
            </a:r>
            <a:endParaRPr lang="fr-FR" altLang="tr-TR">
              <a:latin typeface="Arial Narrow" panose="020B0606020202030204" pitchFamily="34" charset="0"/>
            </a:endParaRPr>
          </a:p>
        </p:txBody>
      </p:sp>
      <p:sp>
        <p:nvSpPr>
          <p:cNvPr id="94224" name="Rectangle 14"/>
          <p:cNvSpPr>
            <a:spLocks noChangeArrowheads="1"/>
          </p:cNvSpPr>
          <p:nvPr/>
        </p:nvSpPr>
        <p:spPr bwMode="auto">
          <a:xfrm>
            <a:off x="3995738" y="1196975"/>
            <a:ext cx="333375" cy="4667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latin typeface="Arial Narrow" panose="020B0606020202030204" pitchFamily="34" charset="0"/>
              </a:rPr>
              <a:t>2</a:t>
            </a:r>
            <a:endParaRPr lang="fr-FR" altLang="tr-TR">
              <a:latin typeface="Arial Narrow" panose="020B0606020202030204" pitchFamily="34" charset="0"/>
            </a:endParaRPr>
          </a:p>
        </p:txBody>
      </p:sp>
      <p:sp>
        <p:nvSpPr>
          <p:cNvPr id="94225" name="Rectangle 15"/>
          <p:cNvSpPr>
            <a:spLocks noChangeArrowheads="1"/>
          </p:cNvSpPr>
          <p:nvPr/>
        </p:nvSpPr>
        <p:spPr bwMode="auto">
          <a:xfrm>
            <a:off x="6948488" y="1196975"/>
            <a:ext cx="333375" cy="4667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latin typeface="Arial Narrow" panose="020B0606020202030204" pitchFamily="34" charset="0"/>
              </a:rPr>
              <a:t>3</a:t>
            </a:r>
            <a:endParaRPr lang="fr-FR" altLang="tr-TR">
              <a:latin typeface="Arial Narrow" panose="020B0606020202030204" pitchFamily="34" charset="0"/>
            </a:endParaRPr>
          </a:p>
        </p:txBody>
      </p:sp>
      <p:sp>
        <p:nvSpPr>
          <p:cNvPr id="1106960" name="Line 16"/>
          <p:cNvSpPr>
            <a:spLocks noChangeShapeType="1"/>
          </p:cNvSpPr>
          <p:nvPr/>
        </p:nvSpPr>
        <p:spPr bwMode="auto">
          <a:xfrm>
            <a:off x="971550" y="2781300"/>
            <a:ext cx="0" cy="14398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106961" name="Line 17"/>
          <p:cNvSpPr>
            <a:spLocks noChangeShapeType="1"/>
          </p:cNvSpPr>
          <p:nvPr/>
        </p:nvSpPr>
        <p:spPr bwMode="auto">
          <a:xfrm>
            <a:off x="1979613" y="2781300"/>
            <a:ext cx="0" cy="14398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106962" name="Line 18"/>
          <p:cNvSpPr>
            <a:spLocks noChangeShapeType="1"/>
          </p:cNvSpPr>
          <p:nvPr/>
        </p:nvSpPr>
        <p:spPr bwMode="auto">
          <a:xfrm>
            <a:off x="3492500" y="3500438"/>
            <a:ext cx="0" cy="7207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0694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0696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0696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0695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0695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06949"/>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110696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0695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0695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0695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06948"/>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110695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1069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6947" grpId="0" animBg="1"/>
      <p:bldP spid="1106948" grpId="0" animBg="1"/>
      <p:bldP spid="1106949" grpId="0" animBg="1"/>
      <p:bldP spid="1106950" grpId="0" animBg="1"/>
      <p:bldP spid="1106951" grpId="0" animBg="1"/>
      <p:bldP spid="1106952" grpId="0" animBg="1"/>
      <p:bldP spid="1106953" grpId="0" animBg="1"/>
      <p:bldP spid="1106954"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115"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46F81F2-0603-4F57-87AA-0A0FF620C391}" type="slidenum">
              <a:rPr lang="fr-FR" altLang="tr-TR" sz="1400">
                <a:solidFill>
                  <a:srgbClr val="A50021"/>
                </a:solidFill>
                <a:latin typeface="Arial Narrow" panose="020B0606020202030204" pitchFamily="34" charset="0"/>
              </a:rPr>
              <a:pPr/>
              <a:t>89</a:t>
            </a:fld>
            <a:endParaRPr lang="fr-FR" altLang="tr-TR" sz="1400">
              <a:solidFill>
                <a:srgbClr val="A50021"/>
              </a:solidFill>
              <a:latin typeface="Arial Narrow" panose="020B0606020202030204" pitchFamily="34" charset="0"/>
            </a:endParaRPr>
          </a:p>
        </p:txBody>
      </p:sp>
      <p:sp>
        <p:nvSpPr>
          <p:cNvPr id="95236" name="Rectangle 2"/>
          <p:cNvSpPr>
            <a:spLocks noGrp="1" noChangeArrowheads="1"/>
          </p:cNvSpPr>
          <p:nvPr>
            <p:ph type="title"/>
          </p:nvPr>
        </p:nvSpPr>
        <p:spPr>
          <a:xfrm>
            <a:off x="395288" y="188913"/>
            <a:ext cx="8497887" cy="936625"/>
          </a:xfrm>
        </p:spPr>
        <p:txBody>
          <a:bodyPr/>
          <a:lstStyle/>
          <a:p>
            <a:r>
              <a:rPr lang="fr-BE" altLang="tr-TR" sz="2800" smtClean="0"/>
              <a:t>Hormonal treatment steps of a </a:t>
            </a:r>
            <a:r>
              <a:rPr lang="fr-BE" altLang="tr-TR" sz="2800" u="sng" smtClean="0">
                <a:solidFill>
                  <a:srgbClr val="FFFF00"/>
                </a:solidFill>
              </a:rPr>
              <a:t>follicular cyst</a:t>
            </a:r>
            <a:r>
              <a:rPr lang="fr-BE" altLang="tr-TR" sz="2800" smtClean="0"/>
              <a:t> </a:t>
            </a:r>
            <a:br>
              <a:rPr lang="fr-BE" altLang="tr-TR" sz="2800" smtClean="0"/>
            </a:br>
            <a:r>
              <a:rPr lang="fr-BE" altLang="tr-TR" sz="2800" smtClean="0"/>
              <a:t>Endogenous synthesis of P4</a:t>
            </a:r>
            <a:endParaRPr lang="fr-FR" altLang="tr-TR" sz="2800" smtClean="0"/>
          </a:p>
        </p:txBody>
      </p:sp>
      <p:sp>
        <p:nvSpPr>
          <p:cNvPr id="95237" name="Text Box 3"/>
          <p:cNvSpPr txBox="1">
            <a:spLocks noChangeArrowheads="1"/>
          </p:cNvSpPr>
          <p:nvPr/>
        </p:nvSpPr>
        <p:spPr bwMode="auto">
          <a:xfrm>
            <a:off x="323850" y="1773238"/>
            <a:ext cx="1800225" cy="466725"/>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solidFill>
                  <a:srgbClr val="00FF00"/>
                </a:solidFill>
                <a:latin typeface="Arial Narrow" panose="020B0606020202030204" pitchFamily="34" charset="0"/>
              </a:rPr>
              <a:t>hCG or GnRH</a:t>
            </a:r>
            <a:endParaRPr lang="fr-FR" altLang="tr-TR">
              <a:solidFill>
                <a:srgbClr val="00FF00"/>
              </a:solidFill>
              <a:latin typeface="Arial Narrow" panose="020B0606020202030204" pitchFamily="34" charset="0"/>
            </a:endParaRPr>
          </a:p>
        </p:txBody>
      </p:sp>
      <p:sp>
        <p:nvSpPr>
          <p:cNvPr id="1107972" name="Rectangle 4"/>
          <p:cNvSpPr>
            <a:spLocks noChangeArrowheads="1"/>
          </p:cNvSpPr>
          <p:nvPr/>
        </p:nvSpPr>
        <p:spPr bwMode="auto">
          <a:xfrm>
            <a:off x="4543425" y="2636838"/>
            <a:ext cx="242888" cy="58737"/>
          </a:xfrm>
          <a:prstGeom prst="rect">
            <a:avLst/>
          </a:prstGeom>
          <a:noFill/>
          <a:ln w="12700">
            <a:noFill/>
            <a:miter lim="800000"/>
            <a:headEnd/>
            <a:tailEnd/>
          </a:ln>
          <a:effectLst>
            <a:prstShdw prst="shdw17" dist="17961" dir="2700000">
              <a:schemeClr val="accent1">
                <a:gamma/>
                <a:shade val="60000"/>
                <a:invGamma/>
              </a:schemeClr>
            </a:prstShdw>
          </a:effectLst>
        </p:spPr>
        <p:txBody>
          <a:bodyPr wrap="none" anchor="ctr"/>
          <a:lstStyle/>
          <a:p>
            <a:pPr>
              <a:defRPr/>
            </a:pPr>
            <a:endParaRPr lang="en-US"/>
          </a:p>
        </p:txBody>
      </p:sp>
      <p:sp>
        <p:nvSpPr>
          <p:cNvPr id="1107973" name="Text Box 5"/>
          <p:cNvSpPr txBox="1">
            <a:spLocks noChangeArrowheads="1"/>
          </p:cNvSpPr>
          <p:nvPr/>
        </p:nvSpPr>
        <p:spPr bwMode="auto">
          <a:xfrm>
            <a:off x="5148263" y="3789363"/>
            <a:ext cx="576262" cy="466725"/>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solidFill>
                  <a:schemeClr val="tx2"/>
                </a:solidFill>
                <a:latin typeface="Arial Narrow" panose="020B0606020202030204" pitchFamily="34" charset="0"/>
              </a:rPr>
              <a:t>CL</a:t>
            </a:r>
            <a:endParaRPr lang="fr-FR" altLang="tr-TR">
              <a:solidFill>
                <a:schemeClr val="tx2"/>
              </a:solidFill>
              <a:latin typeface="Arial Narrow" panose="020B0606020202030204" pitchFamily="34" charset="0"/>
            </a:endParaRPr>
          </a:p>
        </p:txBody>
      </p:sp>
      <p:grpSp>
        <p:nvGrpSpPr>
          <p:cNvPr id="2" name="Group 6"/>
          <p:cNvGrpSpPr>
            <a:grpSpLocks/>
          </p:cNvGrpSpPr>
          <p:nvPr/>
        </p:nvGrpSpPr>
        <p:grpSpPr bwMode="auto">
          <a:xfrm>
            <a:off x="755650" y="2781300"/>
            <a:ext cx="1728788" cy="1887538"/>
            <a:chOff x="476" y="1752"/>
            <a:chExt cx="1089" cy="1189"/>
          </a:xfrm>
        </p:grpSpPr>
        <p:sp>
          <p:nvSpPr>
            <p:cNvPr id="95345" name="Text Box 7"/>
            <p:cNvSpPr txBox="1">
              <a:spLocks noChangeArrowheads="1"/>
            </p:cNvSpPr>
            <p:nvPr/>
          </p:nvSpPr>
          <p:spPr bwMode="auto">
            <a:xfrm>
              <a:off x="476" y="2704"/>
              <a:ext cx="317" cy="2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sz="1800">
                  <a:latin typeface="Arial Narrow" panose="020B0606020202030204" pitchFamily="34" charset="0"/>
                </a:rPr>
                <a:t>3 ?</a:t>
              </a:r>
              <a:endParaRPr lang="fr-FR" altLang="tr-TR" sz="1800">
                <a:latin typeface="Arial Narrow" panose="020B0606020202030204" pitchFamily="34" charset="0"/>
              </a:endParaRPr>
            </a:p>
          </p:txBody>
        </p:sp>
        <p:sp>
          <p:nvSpPr>
            <p:cNvPr id="95346" name="Text Box 8"/>
            <p:cNvSpPr txBox="1">
              <a:spLocks noChangeArrowheads="1"/>
            </p:cNvSpPr>
            <p:nvPr/>
          </p:nvSpPr>
          <p:spPr bwMode="auto">
            <a:xfrm>
              <a:off x="1338" y="2523"/>
              <a:ext cx="227" cy="2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sz="1800">
                  <a:latin typeface="Arial Narrow" panose="020B0606020202030204" pitchFamily="34" charset="0"/>
                </a:rPr>
                <a:t>2</a:t>
              </a:r>
              <a:endParaRPr lang="fr-FR" altLang="tr-TR" sz="1800">
                <a:latin typeface="Arial Narrow" panose="020B0606020202030204" pitchFamily="34" charset="0"/>
              </a:endParaRPr>
            </a:p>
          </p:txBody>
        </p:sp>
        <p:sp>
          <p:nvSpPr>
            <p:cNvPr id="95347" name="Text Box 9"/>
            <p:cNvSpPr txBox="1">
              <a:spLocks noChangeArrowheads="1"/>
            </p:cNvSpPr>
            <p:nvPr/>
          </p:nvSpPr>
          <p:spPr bwMode="auto">
            <a:xfrm>
              <a:off x="1247" y="1752"/>
              <a:ext cx="227" cy="2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sz="1800">
                  <a:latin typeface="Arial Narrow" panose="020B0606020202030204" pitchFamily="34" charset="0"/>
                </a:rPr>
                <a:t>1</a:t>
              </a:r>
              <a:endParaRPr lang="fr-FR" altLang="tr-TR" sz="1800">
                <a:latin typeface="Arial Narrow" panose="020B0606020202030204" pitchFamily="34" charset="0"/>
              </a:endParaRPr>
            </a:p>
          </p:txBody>
        </p:sp>
      </p:grpSp>
      <p:grpSp>
        <p:nvGrpSpPr>
          <p:cNvPr id="3" name="Group 10"/>
          <p:cNvGrpSpPr>
            <a:grpSpLocks/>
          </p:cNvGrpSpPr>
          <p:nvPr/>
        </p:nvGrpSpPr>
        <p:grpSpPr bwMode="auto">
          <a:xfrm>
            <a:off x="468313" y="2276475"/>
            <a:ext cx="1366837" cy="1690688"/>
            <a:chOff x="295" y="1434"/>
            <a:chExt cx="861" cy="1065"/>
          </a:xfrm>
        </p:grpSpPr>
        <p:sp>
          <p:nvSpPr>
            <p:cNvPr id="95343" name="Text Box 11"/>
            <p:cNvSpPr txBox="1">
              <a:spLocks noChangeArrowheads="1"/>
            </p:cNvSpPr>
            <p:nvPr/>
          </p:nvSpPr>
          <p:spPr bwMode="auto">
            <a:xfrm>
              <a:off x="295" y="2205"/>
              <a:ext cx="861" cy="29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latin typeface="Arial Narrow" panose="020B0606020202030204" pitchFamily="34" charset="0"/>
                </a:rPr>
                <a:t>LH effect</a:t>
              </a:r>
              <a:endParaRPr lang="fr-FR" altLang="tr-TR">
                <a:latin typeface="Arial Narrow" panose="020B0606020202030204" pitchFamily="34" charset="0"/>
              </a:endParaRPr>
            </a:p>
          </p:txBody>
        </p:sp>
        <p:sp>
          <p:nvSpPr>
            <p:cNvPr id="95344" name="Line 12"/>
            <p:cNvSpPr>
              <a:spLocks noChangeShapeType="1"/>
            </p:cNvSpPr>
            <p:nvPr/>
          </p:nvSpPr>
          <p:spPr bwMode="auto">
            <a:xfrm>
              <a:off x="748" y="1434"/>
              <a:ext cx="0" cy="72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grpSp>
        <p:nvGrpSpPr>
          <p:cNvPr id="4" name="Group 13"/>
          <p:cNvGrpSpPr>
            <a:grpSpLocks/>
          </p:cNvGrpSpPr>
          <p:nvPr/>
        </p:nvGrpSpPr>
        <p:grpSpPr bwMode="auto">
          <a:xfrm>
            <a:off x="1835150" y="1557338"/>
            <a:ext cx="4246563" cy="2016125"/>
            <a:chOff x="1156" y="981"/>
            <a:chExt cx="2675" cy="1270"/>
          </a:xfrm>
        </p:grpSpPr>
        <p:grpSp>
          <p:nvGrpSpPr>
            <p:cNvPr id="95332" name="Group 14"/>
            <p:cNvGrpSpPr>
              <a:grpSpLocks/>
            </p:cNvGrpSpPr>
            <p:nvPr/>
          </p:nvGrpSpPr>
          <p:grpSpPr bwMode="auto">
            <a:xfrm>
              <a:off x="1837" y="1480"/>
              <a:ext cx="771" cy="589"/>
              <a:chOff x="748" y="890"/>
              <a:chExt cx="1170" cy="832"/>
            </a:xfrm>
          </p:grpSpPr>
          <p:sp>
            <p:nvSpPr>
              <p:cNvPr id="95341" name="Freeform 15"/>
              <p:cNvSpPr>
                <a:spLocks/>
              </p:cNvSpPr>
              <p:nvPr/>
            </p:nvSpPr>
            <p:spPr bwMode="auto">
              <a:xfrm>
                <a:off x="748" y="890"/>
                <a:ext cx="1170" cy="832"/>
              </a:xfrm>
              <a:custGeom>
                <a:avLst/>
                <a:gdLst>
                  <a:gd name="T0" fmla="*/ 93 w 1170"/>
                  <a:gd name="T1" fmla="*/ 198 h 832"/>
                  <a:gd name="T2" fmla="*/ 99 w 1170"/>
                  <a:gd name="T3" fmla="*/ 162 h 832"/>
                  <a:gd name="T4" fmla="*/ 171 w 1170"/>
                  <a:gd name="T5" fmla="*/ 126 h 832"/>
                  <a:gd name="T6" fmla="*/ 201 w 1170"/>
                  <a:gd name="T7" fmla="*/ 96 h 832"/>
                  <a:gd name="T8" fmla="*/ 237 w 1170"/>
                  <a:gd name="T9" fmla="*/ 84 h 832"/>
                  <a:gd name="T10" fmla="*/ 387 w 1170"/>
                  <a:gd name="T11" fmla="*/ 30 h 832"/>
                  <a:gd name="T12" fmla="*/ 441 w 1170"/>
                  <a:gd name="T13" fmla="*/ 6 h 832"/>
                  <a:gd name="T14" fmla="*/ 459 w 1170"/>
                  <a:gd name="T15" fmla="*/ 0 h 832"/>
                  <a:gd name="T16" fmla="*/ 759 w 1170"/>
                  <a:gd name="T17" fmla="*/ 6 h 832"/>
                  <a:gd name="T18" fmla="*/ 813 w 1170"/>
                  <a:gd name="T19" fmla="*/ 36 h 832"/>
                  <a:gd name="T20" fmla="*/ 861 w 1170"/>
                  <a:gd name="T21" fmla="*/ 42 h 832"/>
                  <a:gd name="T22" fmla="*/ 975 w 1170"/>
                  <a:gd name="T23" fmla="*/ 114 h 832"/>
                  <a:gd name="T24" fmla="*/ 1017 w 1170"/>
                  <a:gd name="T25" fmla="*/ 204 h 832"/>
                  <a:gd name="T26" fmla="*/ 1041 w 1170"/>
                  <a:gd name="T27" fmla="*/ 294 h 832"/>
                  <a:gd name="T28" fmla="*/ 1065 w 1170"/>
                  <a:gd name="T29" fmla="*/ 312 h 832"/>
                  <a:gd name="T30" fmla="*/ 1083 w 1170"/>
                  <a:gd name="T31" fmla="*/ 330 h 832"/>
                  <a:gd name="T32" fmla="*/ 1131 w 1170"/>
                  <a:gd name="T33" fmla="*/ 342 h 832"/>
                  <a:gd name="T34" fmla="*/ 1131 w 1170"/>
                  <a:gd name="T35" fmla="*/ 558 h 832"/>
                  <a:gd name="T36" fmla="*/ 1113 w 1170"/>
                  <a:gd name="T37" fmla="*/ 612 h 832"/>
                  <a:gd name="T38" fmla="*/ 1041 w 1170"/>
                  <a:gd name="T39" fmla="*/ 660 h 832"/>
                  <a:gd name="T40" fmla="*/ 993 w 1170"/>
                  <a:gd name="T41" fmla="*/ 738 h 832"/>
                  <a:gd name="T42" fmla="*/ 807 w 1170"/>
                  <a:gd name="T43" fmla="*/ 792 h 832"/>
                  <a:gd name="T44" fmla="*/ 549 w 1170"/>
                  <a:gd name="T45" fmla="*/ 828 h 832"/>
                  <a:gd name="T46" fmla="*/ 447 w 1170"/>
                  <a:gd name="T47" fmla="*/ 822 h 832"/>
                  <a:gd name="T48" fmla="*/ 333 w 1170"/>
                  <a:gd name="T49" fmla="*/ 780 h 832"/>
                  <a:gd name="T50" fmla="*/ 261 w 1170"/>
                  <a:gd name="T51" fmla="*/ 732 h 832"/>
                  <a:gd name="T52" fmla="*/ 225 w 1170"/>
                  <a:gd name="T53" fmla="*/ 714 h 832"/>
                  <a:gd name="T54" fmla="*/ 129 w 1170"/>
                  <a:gd name="T55" fmla="*/ 684 h 832"/>
                  <a:gd name="T56" fmla="*/ 75 w 1170"/>
                  <a:gd name="T57" fmla="*/ 612 h 832"/>
                  <a:gd name="T58" fmla="*/ 63 w 1170"/>
                  <a:gd name="T59" fmla="*/ 576 h 832"/>
                  <a:gd name="T60" fmla="*/ 33 w 1170"/>
                  <a:gd name="T61" fmla="*/ 540 h 832"/>
                  <a:gd name="T62" fmla="*/ 3 w 1170"/>
                  <a:gd name="T63" fmla="*/ 486 h 832"/>
                  <a:gd name="T64" fmla="*/ 9 w 1170"/>
                  <a:gd name="T65" fmla="*/ 438 h 832"/>
                  <a:gd name="T66" fmla="*/ 21 w 1170"/>
                  <a:gd name="T67" fmla="*/ 420 h 832"/>
                  <a:gd name="T68" fmla="*/ 69 w 1170"/>
                  <a:gd name="T69" fmla="*/ 204 h 832"/>
                  <a:gd name="T70" fmla="*/ 99 w 1170"/>
                  <a:gd name="T71" fmla="*/ 180 h 832"/>
                  <a:gd name="T72" fmla="*/ 93 w 1170"/>
                  <a:gd name="T73" fmla="*/ 198 h 83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70"/>
                  <a:gd name="T112" fmla="*/ 0 h 832"/>
                  <a:gd name="T113" fmla="*/ 1170 w 1170"/>
                  <a:gd name="T114" fmla="*/ 832 h 83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70" h="832">
                    <a:moveTo>
                      <a:pt x="93" y="198"/>
                    </a:moveTo>
                    <a:cubicBezTo>
                      <a:pt x="95" y="186"/>
                      <a:pt x="94" y="173"/>
                      <a:pt x="99" y="162"/>
                    </a:cubicBezTo>
                    <a:cubicBezTo>
                      <a:pt x="108" y="143"/>
                      <a:pt x="152" y="139"/>
                      <a:pt x="171" y="126"/>
                    </a:cubicBezTo>
                    <a:cubicBezTo>
                      <a:pt x="182" y="110"/>
                      <a:pt x="182" y="104"/>
                      <a:pt x="201" y="96"/>
                    </a:cubicBezTo>
                    <a:cubicBezTo>
                      <a:pt x="213" y="91"/>
                      <a:pt x="237" y="84"/>
                      <a:pt x="237" y="84"/>
                    </a:cubicBezTo>
                    <a:cubicBezTo>
                      <a:pt x="278" y="23"/>
                      <a:pt x="300" y="35"/>
                      <a:pt x="387" y="30"/>
                    </a:cubicBezTo>
                    <a:cubicBezTo>
                      <a:pt x="416" y="11"/>
                      <a:pt x="398" y="20"/>
                      <a:pt x="441" y="6"/>
                    </a:cubicBezTo>
                    <a:cubicBezTo>
                      <a:pt x="447" y="4"/>
                      <a:pt x="459" y="0"/>
                      <a:pt x="459" y="0"/>
                    </a:cubicBezTo>
                    <a:cubicBezTo>
                      <a:pt x="559" y="2"/>
                      <a:pt x="659" y="0"/>
                      <a:pt x="759" y="6"/>
                    </a:cubicBezTo>
                    <a:cubicBezTo>
                      <a:pt x="774" y="7"/>
                      <a:pt x="798" y="32"/>
                      <a:pt x="813" y="36"/>
                    </a:cubicBezTo>
                    <a:cubicBezTo>
                      <a:pt x="829" y="40"/>
                      <a:pt x="845" y="40"/>
                      <a:pt x="861" y="42"/>
                    </a:cubicBezTo>
                    <a:cubicBezTo>
                      <a:pt x="878" y="129"/>
                      <a:pt x="889" y="108"/>
                      <a:pt x="975" y="114"/>
                    </a:cubicBezTo>
                    <a:cubicBezTo>
                      <a:pt x="986" y="147"/>
                      <a:pt x="1009" y="172"/>
                      <a:pt x="1017" y="204"/>
                    </a:cubicBezTo>
                    <a:cubicBezTo>
                      <a:pt x="1021" y="222"/>
                      <a:pt x="1030" y="278"/>
                      <a:pt x="1041" y="294"/>
                    </a:cubicBezTo>
                    <a:cubicBezTo>
                      <a:pt x="1047" y="302"/>
                      <a:pt x="1057" y="305"/>
                      <a:pt x="1065" y="312"/>
                    </a:cubicBezTo>
                    <a:cubicBezTo>
                      <a:pt x="1071" y="318"/>
                      <a:pt x="1075" y="326"/>
                      <a:pt x="1083" y="330"/>
                    </a:cubicBezTo>
                    <a:cubicBezTo>
                      <a:pt x="1098" y="337"/>
                      <a:pt x="1131" y="342"/>
                      <a:pt x="1131" y="342"/>
                    </a:cubicBezTo>
                    <a:cubicBezTo>
                      <a:pt x="1170" y="401"/>
                      <a:pt x="1157" y="500"/>
                      <a:pt x="1131" y="558"/>
                    </a:cubicBezTo>
                    <a:cubicBezTo>
                      <a:pt x="1123" y="575"/>
                      <a:pt x="1129" y="601"/>
                      <a:pt x="1113" y="612"/>
                    </a:cubicBezTo>
                    <a:cubicBezTo>
                      <a:pt x="1088" y="629"/>
                      <a:pt x="1066" y="644"/>
                      <a:pt x="1041" y="660"/>
                    </a:cubicBezTo>
                    <a:cubicBezTo>
                      <a:pt x="1027" y="681"/>
                      <a:pt x="1013" y="725"/>
                      <a:pt x="993" y="738"/>
                    </a:cubicBezTo>
                    <a:cubicBezTo>
                      <a:pt x="926" y="783"/>
                      <a:pt x="894" y="787"/>
                      <a:pt x="807" y="792"/>
                    </a:cubicBezTo>
                    <a:cubicBezTo>
                      <a:pt x="688" y="832"/>
                      <a:pt x="751" y="821"/>
                      <a:pt x="549" y="828"/>
                    </a:cubicBezTo>
                    <a:cubicBezTo>
                      <a:pt x="515" y="826"/>
                      <a:pt x="481" y="826"/>
                      <a:pt x="447" y="822"/>
                    </a:cubicBezTo>
                    <a:cubicBezTo>
                      <a:pt x="416" y="818"/>
                      <a:pt x="360" y="799"/>
                      <a:pt x="333" y="780"/>
                    </a:cubicBezTo>
                    <a:cubicBezTo>
                      <a:pt x="312" y="765"/>
                      <a:pt x="287" y="741"/>
                      <a:pt x="261" y="732"/>
                    </a:cubicBezTo>
                    <a:cubicBezTo>
                      <a:pt x="195" y="710"/>
                      <a:pt x="295" y="745"/>
                      <a:pt x="225" y="714"/>
                    </a:cubicBezTo>
                    <a:cubicBezTo>
                      <a:pt x="194" y="700"/>
                      <a:pt x="161" y="695"/>
                      <a:pt x="129" y="684"/>
                    </a:cubicBezTo>
                    <a:cubicBezTo>
                      <a:pt x="109" y="664"/>
                      <a:pt x="84" y="639"/>
                      <a:pt x="75" y="612"/>
                    </a:cubicBezTo>
                    <a:cubicBezTo>
                      <a:pt x="71" y="600"/>
                      <a:pt x="70" y="587"/>
                      <a:pt x="63" y="576"/>
                    </a:cubicBezTo>
                    <a:cubicBezTo>
                      <a:pt x="33" y="531"/>
                      <a:pt x="71" y="586"/>
                      <a:pt x="33" y="540"/>
                    </a:cubicBezTo>
                    <a:cubicBezTo>
                      <a:pt x="19" y="524"/>
                      <a:pt x="15" y="504"/>
                      <a:pt x="3" y="486"/>
                    </a:cubicBezTo>
                    <a:cubicBezTo>
                      <a:pt x="5" y="470"/>
                      <a:pt x="5" y="454"/>
                      <a:pt x="9" y="438"/>
                    </a:cubicBezTo>
                    <a:cubicBezTo>
                      <a:pt x="11" y="431"/>
                      <a:pt x="20" y="427"/>
                      <a:pt x="21" y="420"/>
                    </a:cubicBezTo>
                    <a:cubicBezTo>
                      <a:pt x="32" y="347"/>
                      <a:pt x="0" y="250"/>
                      <a:pt x="69" y="204"/>
                    </a:cubicBezTo>
                    <a:cubicBezTo>
                      <a:pt x="69" y="203"/>
                      <a:pt x="87" y="168"/>
                      <a:pt x="99" y="180"/>
                    </a:cubicBezTo>
                    <a:cubicBezTo>
                      <a:pt x="103" y="184"/>
                      <a:pt x="95" y="192"/>
                      <a:pt x="93" y="198"/>
                    </a:cubicBezTo>
                    <a:close/>
                  </a:path>
                </a:pathLst>
              </a:custGeom>
              <a:solidFill>
                <a:schemeClr val="bg2"/>
              </a:solidFill>
              <a:ln w="9525">
                <a:solidFill>
                  <a:srgbClr val="080808"/>
                </a:solidFill>
                <a:round/>
                <a:headEnd/>
                <a:tailEnd/>
              </a:ln>
            </p:spPr>
            <p:txBody>
              <a:bodyPr/>
              <a:lstStyle/>
              <a:p>
                <a:endParaRPr lang="tr-TR"/>
              </a:p>
            </p:txBody>
          </p:sp>
          <p:sp>
            <p:nvSpPr>
              <p:cNvPr id="95342" name="Oval 16"/>
              <p:cNvSpPr>
                <a:spLocks noChangeArrowheads="1"/>
              </p:cNvSpPr>
              <p:nvPr/>
            </p:nvSpPr>
            <p:spPr bwMode="auto">
              <a:xfrm>
                <a:off x="1156" y="980"/>
                <a:ext cx="725" cy="680"/>
              </a:xfrm>
              <a:prstGeom prst="ellipse">
                <a:avLst/>
              </a:prstGeom>
              <a:solidFill>
                <a:srgbClr val="080808"/>
              </a:solidFill>
              <a:ln w="2857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fr-FR" altLang="tr-TR" sz="2000">
                  <a:solidFill>
                    <a:srgbClr val="080808"/>
                  </a:solidFill>
                </a:endParaRPr>
              </a:p>
            </p:txBody>
          </p:sp>
        </p:grpSp>
        <p:grpSp>
          <p:nvGrpSpPr>
            <p:cNvPr id="95333" name="Group 17"/>
            <p:cNvGrpSpPr>
              <a:grpSpLocks/>
            </p:cNvGrpSpPr>
            <p:nvPr/>
          </p:nvGrpSpPr>
          <p:grpSpPr bwMode="auto">
            <a:xfrm>
              <a:off x="2925" y="1434"/>
              <a:ext cx="906" cy="681"/>
              <a:chOff x="3470" y="890"/>
              <a:chExt cx="1179" cy="862"/>
            </a:xfrm>
          </p:grpSpPr>
          <p:sp>
            <p:nvSpPr>
              <p:cNvPr id="95337" name="Freeform 18"/>
              <p:cNvSpPr>
                <a:spLocks/>
              </p:cNvSpPr>
              <p:nvPr/>
            </p:nvSpPr>
            <p:spPr bwMode="auto">
              <a:xfrm>
                <a:off x="3470" y="890"/>
                <a:ext cx="1170" cy="832"/>
              </a:xfrm>
              <a:custGeom>
                <a:avLst/>
                <a:gdLst>
                  <a:gd name="T0" fmla="*/ 93 w 1170"/>
                  <a:gd name="T1" fmla="*/ 198 h 832"/>
                  <a:gd name="T2" fmla="*/ 99 w 1170"/>
                  <a:gd name="T3" fmla="*/ 162 h 832"/>
                  <a:gd name="T4" fmla="*/ 171 w 1170"/>
                  <a:gd name="T5" fmla="*/ 126 h 832"/>
                  <a:gd name="T6" fmla="*/ 201 w 1170"/>
                  <a:gd name="T7" fmla="*/ 96 h 832"/>
                  <a:gd name="T8" fmla="*/ 237 w 1170"/>
                  <a:gd name="T9" fmla="*/ 84 h 832"/>
                  <a:gd name="T10" fmla="*/ 387 w 1170"/>
                  <a:gd name="T11" fmla="*/ 30 h 832"/>
                  <a:gd name="T12" fmla="*/ 441 w 1170"/>
                  <a:gd name="T13" fmla="*/ 6 h 832"/>
                  <a:gd name="T14" fmla="*/ 459 w 1170"/>
                  <a:gd name="T15" fmla="*/ 0 h 832"/>
                  <a:gd name="T16" fmla="*/ 759 w 1170"/>
                  <a:gd name="T17" fmla="*/ 6 h 832"/>
                  <a:gd name="T18" fmla="*/ 813 w 1170"/>
                  <a:gd name="T19" fmla="*/ 36 h 832"/>
                  <a:gd name="T20" fmla="*/ 861 w 1170"/>
                  <a:gd name="T21" fmla="*/ 42 h 832"/>
                  <a:gd name="T22" fmla="*/ 975 w 1170"/>
                  <a:gd name="T23" fmla="*/ 114 h 832"/>
                  <a:gd name="T24" fmla="*/ 1017 w 1170"/>
                  <a:gd name="T25" fmla="*/ 204 h 832"/>
                  <a:gd name="T26" fmla="*/ 1041 w 1170"/>
                  <a:gd name="T27" fmla="*/ 294 h 832"/>
                  <a:gd name="T28" fmla="*/ 1065 w 1170"/>
                  <a:gd name="T29" fmla="*/ 312 h 832"/>
                  <a:gd name="T30" fmla="*/ 1083 w 1170"/>
                  <a:gd name="T31" fmla="*/ 330 h 832"/>
                  <a:gd name="T32" fmla="*/ 1131 w 1170"/>
                  <a:gd name="T33" fmla="*/ 342 h 832"/>
                  <a:gd name="T34" fmla="*/ 1131 w 1170"/>
                  <a:gd name="T35" fmla="*/ 558 h 832"/>
                  <a:gd name="T36" fmla="*/ 1113 w 1170"/>
                  <a:gd name="T37" fmla="*/ 612 h 832"/>
                  <a:gd name="T38" fmla="*/ 1041 w 1170"/>
                  <a:gd name="T39" fmla="*/ 660 h 832"/>
                  <a:gd name="T40" fmla="*/ 993 w 1170"/>
                  <a:gd name="T41" fmla="*/ 738 h 832"/>
                  <a:gd name="T42" fmla="*/ 807 w 1170"/>
                  <a:gd name="T43" fmla="*/ 792 h 832"/>
                  <a:gd name="T44" fmla="*/ 549 w 1170"/>
                  <a:gd name="T45" fmla="*/ 828 h 832"/>
                  <a:gd name="T46" fmla="*/ 447 w 1170"/>
                  <a:gd name="T47" fmla="*/ 822 h 832"/>
                  <a:gd name="T48" fmla="*/ 333 w 1170"/>
                  <a:gd name="T49" fmla="*/ 780 h 832"/>
                  <a:gd name="T50" fmla="*/ 261 w 1170"/>
                  <a:gd name="T51" fmla="*/ 732 h 832"/>
                  <a:gd name="T52" fmla="*/ 225 w 1170"/>
                  <a:gd name="T53" fmla="*/ 714 h 832"/>
                  <a:gd name="T54" fmla="*/ 129 w 1170"/>
                  <a:gd name="T55" fmla="*/ 684 h 832"/>
                  <a:gd name="T56" fmla="*/ 75 w 1170"/>
                  <a:gd name="T57" fmla="*/ 612 h 832"/>
                  <a:gd name="T58" fmla="*/ 63 w 1170"/>
                  <a:gd name="T59" fmla="*/ 576 h 832"/>
                  <a:gd name="T60" fmla="*/ 33 w 1170"/>
                  <a:gd name="T61" fmla="*/ 540 h 832"/>
                  <a:gd name="T62" fmla="*/ 3 w 1170"/>
                  <a:gd name="T63" fmla="*/ 486 h 832"/>
                  <a:gd name="T64" fmla="*/ 9 w 1170"/>
                  <a:gd name="T65" fmla="*/ 438 h 832"/>
                  <a:gd name="T66" fmla="*/ 21 w 1170"/>
                  <a:gd name="T67" fmla="*/ 420 h 832"/>
                  <a:gd name="T68" fmla="*/ 69 w 1170"/>
                  <a:gd name="T69" fmla="*/ 204 h 832"/>
                  <a:gd name="T70" fmla="*/ 99 w 1170"/>
                  <a:gd name="T71" fmla="*/ 180 h 832"/>
                  <a:gd name="T72" fmla="*/ 93 w 1170"/>
                  <a:gd name="T73" fmla="*/ 198 h 83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70"/>
                  <a:gd name="T112" fmla="*/ 0 h 832"/>
                  <a:gd name="T113" fmla="*/ 1170 w 1170"/>
                  <a:gd name="T114" fmla="*/ 832 h 83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70" h="832">
                    <a:moveTo>
                      <a:pt x="93" y="198"/>
                    </a:moveTo>
                    <a:cubicBezTo>
                      <a:pt x="95" y="186"/>
                      <a:pt x="94" y="173"/>
                      <a:pt x="99" y="162"/>
                    </a:cubicBezTo>
                    <a:cubicBezTo>
                      <a:pt x="108" y="143"/>
                      <a:pt x="152" y="139"/>
                      <a:pt x="171" y="126"/>
                    </a:cubicBezTo>
                    <a:cubicBezTo>
                      <a:pt x="182" y="110"/>
                      <a:pt x="182" y="104"/>
                      <a:pt x="201" y="96"/>
                    </a:cubicBezTo>
                    <a:cubicBezTo>
                      <a:pt x="213" y="91"/>
                      <a:pt x="237" y="84"/>
                      <a:pt x="237" y="84"/>
                    </a:cubicBezTo>
                    <a:cubicBezTo>
                      <a:pt x="278" y="23"/>
                      <a:pt x="300" y="35"/>
                      <a:pt x="387" y="30"/>
                    </a:cubicBezTo>
                    <a:cubicBezTo>
                      <a:pt x="416" y="11"/>
                      <a:pt x="398" y="20"/>
                      <a:pt x="441" y="6"/>
                    </a:cubicBezTo>
                    <a:cubicBezTo>
                      <a:pt x="447" y="4"/>
                      <a:pt x="459" y="0"/>
                      <a:pt x="459" y="0"/>
                    </a:cubicBezTo>
                    <a:cubicBezTo>
                      <a:pt x="559" y="2"/>
                      <a:pt x="659" y="0"/>
                      <a:pt x="759" y="6"/>
                    </a:cubicBezTo>
                    <a:cubicBezTo>
                      <a:pt x="774" y="7"/>
                      <a:pt x="798" y="32"/>
                      <a:pt x="813" y="36"/>
                    </a:cubicBezTo>
                    <a:cubicBezTo>
                      <a:pt x="829" y="40"/>
                      <a:pt x="845" y="40"/>
                      <a:pt x="861" y="42"/>
                    </a:cubicBezTo>
                    <a:cubicBezTo>
                      <a:pt x="878" y="129"/>
                      <a:pt x="889" y="108"/>
                      <a:pt x="975" y="114"/>
                    </a:cubicBezTo>
                    <a:cubicBezTo>
                      <a:pt x="986" y="147"/>
                      <a:pt x="1009" y="172"/>
                      <a:pt x="1017" y="204"/>
                    </a:cubicBezTo>
                    <a:cubicBezTo>
                      <a:pt x="1021" y="222"/>
                      <a:pt x="1030" y="278"/>
                      <a:pt x="1041" y="294"/>
                    </a:cubicBezTo>
                    <a:cubicBezTo>
                      <a:pt x="1047" y="302"/>
                      <a:pt x="1057" y="305"/>
                      <a:pt x="1065" y="312"/>
                    </a:cubicBezTo>
                    <a:cubicBezTo>
                      <a:pt x="1071" y="318"/>
                      <a:pt x="1075" y="326"/>
                      <a:pt x="1083" y="330"/>
                    </a:cubicBezTo>
                    <a:cubicBezTo>
                      <a:pt x="1098" y="337"/>
                      <a:pt x="1131" y="342"/>
                      <a:pt x="1131" y="342"/>
                    </a:cubicBezTo>
                    <a:cubicBezTo>
                      <a:pt x="1170" y="401"/>
                      <a:pt x="1157" y="500"/>
                      <a:pt x="1131" y="558"/>
                    </a:cubicBezTo>
                    <a:cubicBezTo>
                      <a:pt x="1123" y="575"/>
                      <a:pt x="1129" y="601"/>
                      <a:pt x="1113" y="612"/>
                    </a:cubicBezTo>
                    <a:cubicBezTo>
                      <a:pt x="1088" y="629"/>
                      <a:pt x="1066" y="644"/>
                      <a:pt x="1041" y="660"/>
                    </a:cubicBezTo>
                    <a:cubicBezTo>
                      <a:pt x="1027" y="681"/>
                      <a:pt x="1013" y="725"/>
                      <a:pt x="993" y="738"/>
                    </a:cubicBezTo>
                    <a:cubicBezTo>
                      <a:pt x="926" y="783"/>
                      <a:pt x="894" y="787"/>
                      <a:pt x="807" y="792"/>
                    </a:cubicBezTo>
                    <a:cubicBezTo>
                      <a:pt x="688" y="832"/>
                      <a:pt x="751" y="821"/>
                      <a:pt x="549" y="828"/>
                    </a:cubicBezTo>
                    <a:cubicBezTo>
                      <a:pt x="515" y="826"/>
                      <a:pt x="481" y="826"/>
                      <a:pt x="447" y="822"/>
                    </a:cubicBezTo>
                    <a:cubicBezTo>
                      <a:pt x="416" y="818"/>
                      <a:pt x="360" y="799"/>
                      <a:pt x="333" y="780"/>
                    </a:cubicBezTo>
                    <a:cubicBezTo>
                      <a:pt x="312" y="765"/>
                      <a:pt x="287" y="741"/>
                      <a:pt x="261" y="732"/>
                    </a:cubicBezTo>
                    <a:cubicBezTo>
                      <a:pt x="195" y="710"/>
                      <a:pt x="295" y="745"/>
                      <a:pt x="225" y="714"/>
                    </a:cubicBezTo>
                    <a:cubicBezTo>
                      <a:pt x="194" y="700"/>
                      <a:pt x="161" y="695"/>
                      <a:pt x="129" y="684"/>
                    </a:cubicBezTo>
                    <a:cubicBezTo>
                      <a:pt x="109" y="664"/>
                      <a:pt x="84" y="639"/>
                      <a:pt x="75" y="612"/>
                    </a:cubicBezTo>
                    <a:cubicBezTo>
                      <a:pt x="71" y="600"/>
                      <a:pt x="70" y="587"/>
                      <a:pt x="63" y="576"/>
                    </a:cubicBezTo>
                    <a:cubicBezTo>
                      <a:pt x="33" y="531"/>
                      <a:pt x="71" y="586"/>
                      <a:pt x="33" y="540"/>
                    </a:cubicBezTo>
                    <a:cubicBezTo>
                      <a:pt x="19" y="524"/>
                      <a:pt x="15" y="504"/>
                      <a:pt x="3" y="486"/>
                    </a:cubicBezTo>
                    <a:cubicBezTo>
                      <a:pt x="5" y="470"/>
                      <a:pt x="5" y="454"/>
                      <a:pt x="9" y="438"/>
                    </a:cubicBezTo>
                    <a:cubicBezTo>
                      <a:pt x="11" y="431"/>
                      <a:pt x="20" y="427"/>
                      <a:pt x="21" y="420"/>
                    </a:cubicBezTo>
                    <a:cubicBezTo>
                      <a:pt x="32" y="347"/>
                      <a:pt x="0" y="250"/>
                      <a:pt x="69" y="204"/>
                    </a:cubicBezTo>
                    <a:cubicBezTo>
                      <a:pt x="69" y="203"/>
                      <a:pt x="87" y="168"/>
                      <a:pt x="99" y="180"/>
                    </a:cubicBezTo>
                    <a:cubicBezTo>
                      <a:pt x="103" y="184"/>
                      <a:pt x="95" y="192"/>
                      <a:pt x="93" y="198"/>
                    </a:cubicBezTo>
                    <a:close/>
                  </a:path>
                </a:pathLst>
              </a:custGeom>
              <a:solidFill>
                <a:schemeClr val="bg2"/>
              </a:solidFill>
              <a:ln w="9525">
                <a:solidFill>
                  <a:srgbClr val="080808"/>
                </a:solidFill>
                <a:round/>
                <a:headEnd/>
                <a:tailEnd/>
              </a:ln>
            </p:spPr>
            <p:txBody>
              <a:bodyPr/>
              <a:lstStyle/>
              <a:p>
                <a:endParaRPr lang="tr-TR"/>
              </a:p>
            </p:txBody>
          </p:sp>
          <p:grpSp>
            <p:nvGrpSpPr>
              <p:cNvPr id="95338" name="Group 19"/>
              <p:cNvGrpSpPr>
                <a:grpSpLocks/>
              </p:cNvGrpSpPr>
              <p:nvPr/>
            </p:nvGrpSpPr>
            <p:grpSpPr bwMode="auto">
              <a:xfrm>
                <a:off x="3878" y="981"/>
                <a:ext cx="771" cy="771"/>
                <a:chOff x="3288" y="1661"/>
                <a:chExt cx="726" cy="726"/>
              </a:xfrm>
            </p:grpSpPr>
            <p:sp>
              <p:nvSpPr>
                <p:cNvPr id="95339" name="Oval 20"/>
                <p:cNvSpPr>
                  <a:spLocks noChangeArrowheads="1"/>
                </p:cNvSpPr>
                <p:nvPr/>
              </p:nvSpPr>
              <p:spPr bwMode="auto">
                <a:xfrm>
                  <a:off x="3288" y="1661"/>
                  <a:ext cx="726" cy="726"/>
                </a:xfrm>
                <a:prstGeom prst="ellipse">
                  <a:avLst/>
                </a:prstGeom>
                <a:solidFill>
                  <a:schemeClr val="tx2"/>
                </a:solidFill>
                <a:ln w="9525">
                  <a:solidFill>
                    <a:srgbClr val="080808"/>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fr-FR" altLang="tr-TR" sz="2000">
                    <a:solidFill>
                      <a:srgbClr val="080808"/>
                    </a:solidFill>
                  </a:endParaRPr>
                </a:p>
              </p:txBody>
            </p:sp>
            <p:sp>
              <p:nvSpPr>
                <p:cNvPr id="95340" name="Oval 21"/>
                <p:cNvSpPr>
                  <a:spLocks noChangeArrowheads="1"/>
                </p:cNvSpPr>
                <p:nvPr/>
              </p:nvSpPr>
              <p:spPr bwMode="auto">
                <a:xfrm>
                  <a:off x="3424" y="1797"/>
                  <a:ext cx="453" cy="453"/>
                </a:xfrm>
                <a:prstGeom prst="ellipse">
                  <a:avLst/>
                </a:prstGeom>
                <a:solidFill>
                  <a:srgbClr val="080808"/>
                </a:solidFill>
                <a:ln w="9525">
                  <a:solidFill>
                    <a:srgbClr val="080808"/>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fr-FR" altLang="tr-TR" sz="2000">
                    <a:solidFill>
                      <a:srgbClr val="080808"/>
                    </a:solidFill>
                  </a:endParaRPr>
                </a:p>
              </p:txBody>
            </p:sp>
          </p:grpSp>
        </p:grpSp>
        <p:sp>
          <p:nvSpPr>
            <p:cNvPr id="95334" name="Text Box 22"/>
            <p:cNvSpPr txBox="1">
              <a:spLocks noChangeArrowheads="1"/>
            </p:cNvSpPr>
            <p:nvPr/>
          </p:nvSpPr>
          <p:spPr bwMode="auto">
            <a:xfrm>
              <a:off x="2336" y="981"/>
              <a:ext cx="862" cy="41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sz="1800">
                  <a:latin typeface="Arial Narrow" panose="020B0606020202030204" pitchFamily="34" charset="0"/>
                </a:rPr>
                <a:t>Luteinization </a:t>
              </a:r>
            </a:p>
            <a:p>
              <a:pPr eaLnBrk="1" hangingPunct="1"/>
              <a:r>
                <a:rPr lang="fr-BE" altLang="tr-TR" sz="1800">
                  <a:latin typeface="Arial Narrow" panose="020B0606020202030204" pitchFamily="34" charset="0"/>
                </a:rPr>
                <a:t>if receptors</a:t>
              </a:r>
              <a:endParaRPr lang="fr-FR" altLang="tr-TR" sz="1800">
                <a:latin typeface="Arial Narrow" panose="020B0606020202030204" pitchFamily="34" charset="0"/>
              </a:endParaRPr>
            </a:p>
          </p:txBody>
        </p:sp>
        <p:sp>
          <p:nvSpPr>
            <p:cNvPr id="95335" name="Line 23"/>
            <p:cNvSpPr>
              <a:spLocks noChangeShapeType="1"/>
            </p:cNvSpPr>
            <p:nvPr/>
          </p:nvSpPr>
          <p:spPr bwMode="auto">
            <a:xfrm flipV="1">
              <a:off x="1156" y="1888"/>
              <a:ext cx="635" cy="3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5336" name="Line 24"/>
            <p:cNvSpPr>
              <a:spLocks noChangeShapeType="1"/>
            </p:cNvSpPr>
            <p:nvPr/>
          </p:nvSpPr>
          <p:spPr bwMode="auto">
            <a:xfrm>
              <a:off x="2608" y="1752"/>
              <a:ext cx="27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sp>
        <p:nvSpPr>
          <p:cNvPr id="1107993" name="Line 25"/>
          <p:cNvSpPr>
            <a:spLocks noChangeShapeType="1"/>
          </p:cNvSpPr>
          <p:nvPr/>
        </p:nvSpPr>
        <p:spPr bwMode="auto">
          <a:xfrm>
            <a:off x="4643438" y="4076700"/>
            <a:ext cx="50482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nvGrpSpPr>
          <p:cNvPr id="8" name="Group 26"/>
          <p:cNvGrpSpPr>
            <a:grpSpLocks/>
          </p:cNvGrpSpPr>
          <p:nvPr/>
        </p:nvGrpSpPr>
        <p:grpSpPr bwMode="auto">
          <a:xfrm>
            <a:off x="1835150" y="3644900"/>
            <a:ext cx="2736850" cy="1296988"/>
            <a:chOff x="1156" y="2296"/>
            <a:chExt cx="1724" cy="817"/>
          </a:xfrm>
        </p:grpSpPr>
        <p:grpSp>
          <p:nvGrpSpPr>
            <p:cNvPr id="95299" name="Group 27"/>
            <p:cNvGrpSpPr>
              <a:grpSpLocks/>
            </p:cNvGrpSpPr>
            <p:nvPr/>
          </p:nvGrpSpPr>
          <p:grpSpPr bwMode="auto">
            <a:xfrm>
              <a:off x="1565" y="2387"/>
              <a:ext cx="667" cy="726"/>
              <a:chOff x="1973" y="1253"/>
              <a:chExt cx="531" cy="543"/>
            </a:xfrm>
          </p:grpSpPr>
          <p:sp>
            <p:nvSpPr>
              <p:cNvPr id="95305" name="Line 28"/>
              <p:cNvSpPr>
                <a:spLocks noChangeShapeType="1"/>
              </p:cNvSpPr>
              <p:nvPr/>
            </p:nvSpPr>
            <p:spPr bwMode="auto">
              <a:xfrm>
                <a:off x="2079" y="1660"/>
                <a:ext cx="38" cy="18"/>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5306" name="Line 29"/>
              <p:cNvSpPr>
                <a:spLocks noChangeShapeType="1"/>
              </p:cNvSpPr>
              <p:nvPr/>
            </p:nvSpPr>
            <p:spPr bwMode="auto">
              <a:xfrm flipH="1">
                <a:off x="2009" y="1742"/>
                <a:ext cx="13" cy="54"/>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5307" name="Line 30"/>
              <p:cNvSpPr>
                <a:spLocks noChangeShapeType="1"/>
              </p:cNvSpPr>
              <p:nvPr/>
            </p:nvSpPr>
            <p:spPr bwMode="auto">
              <a:xfrm>
                <a:off x="1984" y="1746"/>
                <a:ext cx="18" cy="36"/>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5308" name="Line 31"/>
              <p:cNvSpPr>
                <a:spLocks noChangeShapeType="1"/>
              </p:cNvSpPr>
              <p:nvPr/>
            </p:nvSpPr>
            <p:spPr bwMode="auto">
              <a:xfrm flipH="1">
                <a:off x="2045" y="1765"/>
                <a:ext cx="28" cy="29"/>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5309" name="Line 32"/>
              <p:cNvSpPr>
                <a:spLocks noChangeShapeType="1"/>
              </p:cNvSpPr>
              <p:nvPr/>
            </p:nvSpPr>
            <p:spPr bwMode="auto">
              <a:xfrm>
                <a:off x="2132" y="1689"/>
                <a:ext cx="20" cy="38"/>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5310" name="Line 33"/>
              <p:cNvSpPr>
                <a:spLocks noChangeShapeType="1"/>
              </p:cNvSpPr>
              <p:nvPr/>
            </p:nvSpPr>
            <p:spPr bwMode="auto">
              <a:xfrm flipH="1">
                <a:off x="2067" y="1598"/>
                <a:ext cx="40" cy="52"/>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5311" name="Line 34"/>
              <p:cNvSpPr>
                <a:spLocks noChangeShapeType="1"/>
              </p:cNvSpPr>
              <p:nvPr/>
            </p:nvSpPr>
            <p:spPr bwMode="auto">
              <a:xfrm flipV="1">
                <a:off x="2024" y="1658"/>
                <a:ext cx="42" cy="78"/>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5312" name="Line 35"/>
              <p:cNvSpPr>
                <a:spLocks noChangeShapeType="1"/>
              </p:cNvSpPr>
              <p:nvPr/>
            </p:nvSpPr>
            <p:spPr bwMode="auto">
              <a:xfrm flipV="1">
                <a:off x="2123" y="1526"/>
                <a:ext cx="37" cy="4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5313" name="Line 36"/>
              <p:cNvSpPr>
                <a:spLocks noChangeShapeType="1"/>
              </p:cNvSpPr>
              <p:nvPr/>
            </p:nvSpPr>
            <p:spPr bwMode="auto">
              <a:xfrm flipV="1">
                <a:off x="2202" y="1445"/>
                <a:ext cx="48" cy="4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5314" name="Line 37"/>
              <p:cNvSpPr>
                <a:spLocks noChangeShapeType="1"/>
              </p:cNvSpPr>
              <p:nvPr/>
            </p:nvSpPr>
            <p:spPr bwMode="auto">
              <a:xfrm flipV="1">
                <a:off x="2277" y="1340"/>
                <a:ext cx="94" cy="78"/>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5315" name="Line 38"/>
              <p:cNvSpPr>
                <a:spLocks noChangeShapeType="1"/>
              </p:cNvSpPr>
              <p:nvPr/>
            </p:nvSpPr>
            <p:spPr bwMode="auto">
              <a:xfrm flipH="1">
                <a:off x="2033" y="1739"/>
                <a:ext cx="26" cy="46"/>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5316" name="Oval 39"/>
              <p:cNvSpPr>
                <a:spLocks noChangeArrowheads="1"/>
              </p:cNvSpPr>
              <p:nvPr/>
            </p:nvSpPr>
            <p:spPr bwMode="auto">
              <a:xfrm>
                <a:off x="1973" y="1729"/>
                <a:ext cx="27" cy="27"/>
              </a:xfrm>
              <a:prstGeom prst="ellipse">
                <a:avLst/>
              </a:prstGeom>
              <a:solidFill>
                <a:srgbClr val="FC0128"/>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5317" name="Oval 40"/>
              <p:cNvSpPr>
                <a:spLocks noChangeArrowheads="1"/>
              </p:cNvSpPr>
              <p:nvPr/>
            </p:nvSpPr>
            <p:spPr bwMode="auto">
              <a:xfrm>
                <a:off x="2010" y="1722"/>
                <a:ext cx="27" cy="27"/>
              </a:xfrm>
              <a:prstGeom prst="ellipse">
                <a:avLst/>
              </a:prstGeom>
              <a:solidFill>
                <a:srgbClr val="FC0128"/>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5318" name="Oval 41"/>
              <p:cNvSpPr>
                <a:spLocks noChangeArrowheads="1"/>
              </p:cNvSpPr>
              <p:nvPr/>
            </p:nvSpPr>
            <p:spPr bwMode="auto">
              <a:xfrm>
                <a:off x="2045" y="1720"/>
                <a:ext cx="27" cy="27"/>
              </a:xfrm>
              <a:prstGeom prst="ellipse">
                <a:avLst/>
              </a:prstGeom>
              <a:solidFill>
                <a:srgbClr val="FC0128"/>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5319" name="Oval 42"/>
              <p:cNvSpPr>
                <a:spLocks noChangeArrowheads="1"/>
              </p:cNvSpPr>
              <p:nvPr/>
            </p:nvSpPr>
            <p:spPr bwMode="auto">
              <a:xfrm>
                <a:off x="2069" y="1743"/>
                <a:ext cx="28" cy="27"/>
              </a:xfrm>
              <a:prstGeom prst="ellipse">
                <a:avLst/>
              </a:prstGeom>
              <a:solidFill>
                <a:srgbClr val="FC0128"/>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5320" name="Oval 43"/>
              <p:cNvSpPr>
                <a:spLocks noChangeArrowheads="1"/>
              </p:cNvSpPr>
              <p:nvPr/>
            </p:nvSpPr>
            <p:spPr bwMode="auto">
              <a:xfrm>
                <a:off x="2146" y="1466"/>
                <a:ext cx="78" cy="72"/>
              </a:xfrm>
              <a:prstGeom prst="ellipse">
                <a:avLst/>
              </a:prstGeom>
              <a:solidFill>
                <a:srgbClr val="FAFD00"/>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5321" name="Oval 44"/>
              <p:cNvSpPr>
                <a:spLocks noChangeArrowheads="1"/>
              </p:cNvSpPr>
              <p:nvPr/>
            </p:nvSpPr>
            <p:spPr bwMode="auto">
              <a:xfrm>
                <a:off x="2106" y="1670"/>
                <a:ext cx="34" cy="31"/>
              </a:xfrm>
              <a:prstGeom prst="ellipse">
                <a:avLst/>
              </a:prstGeom>
              <a:solidFill>
                <a:schemeClr val="folHlink"/>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5322" name="Oval 45"/>
              <p:cNvSpPr>
                <a:spLocks noChangeArrowheads="1"/>
              </p:cNvSpPr>
              <p:nvPr/>
            </p:nvSpPr>
            <p:spPr bwMode="auto">
              <a:xfrm>
                <a:off x="2142" y="1724"/>
                <a:ext cx="28" cy="27"/>
              </a:xfrm>
              <a:prstGeom prst="ellipse">
                <a:avLst/>
              </a:prstGeom>
              <a:solidFill>
                <a:srgbClr val="FE9B03"/>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5323" name="Oval 46"/>
              <p:cNvSpPr>
                <a:spLocks noChangeArrowheads="1"/>
              </p:cNvSpPr>
              <p:nvPr/>
            </p:nvSpPr>
            <p:spPr bwMode="auto">
              <a:xfrm>
                <a:off x="2088" y="1561"/>
                <a:ext cx="49" cy="52"/>
              </a:xfrm>
              <a:prstGeom prst="ellipse">
                <a:avLst/>
              </a:prstGeom>
              <a:solidFill>
                <a:srgbClr val="FAFD00"/>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5324" name="Oval 47"/>
              <p:cNvSpPr>
                <a:spLocks noChangeArrowheads="1"/>
              </p:cNvSpPr>
              <p:nvPr/>
            </p:nvSpPr>
            <p:spPr bwMode="auto">
              <a:xfrm>
                <a:off x="2039" y="1641"/>
                <a:ext cx="44" cy="44"/>
              </a:xfrm>
              <a:prstGeom prst="ellipse">
                <a:avLst/>
              </a:prstGeom>
              <a:solidFill>
                <a:schemeClr val="folHlink"/>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1108016" name="Rectangle 48"/>
              <p:cNvSpPr>
                <a:spLocks noChangeArrowheads="1"/>
              </p:cNvSpPr>
              <p:nvPr/>
            </p:nvSpPr>
            <p:spPr bwMode="auto">
              <a:xfrm>
                <a:off x="2165" y="1280"/>
                <a:ext cx="153" cy="37"/>
              </a:xfrm>
              <a:prstGeom prst="rect">
                <a:avLst/>
              </a:prstGeom>
              <a:noFill/>
              <a:ln w="12700">
                <a:noFill/>
                <a:miter lim="800000"/>
                <a:headEnd/>
                <a:tailEnd/>
              </a:ln>
              <a:effectLst>
                <a:prstShdw prst="shdw17" dist="17961" dir="2700000">
                  <a:schemeClr val="accent1">
                    <a:gamma/>
                    <a:shade val="60000"/>
                    <a:invGamma/>
                  </a:schemeClr>
                </a:prstShdw>
              </a:effectLst>
            </p:spPr>
            <p:txBody>
              <a:bodyPr wrap="none" anchor="ctr"/>
              <a:lstStyle/>
              <a:p>
                <a:pPr>
                  <a:defRPr/>
                </a:pPr>
                <a:endParaRPr lang="en-US"/>
              </a:p>
            </p:txBody>
          </p:sp>
          <p:sp>
            <p:nvSpPr>
              <p:cNvPr id="95326" name="Line 49"/>
              <p:cNvSpPr>
                <a:spLocks noChangeShapeType="1"/>
              </p:cNvSpPr>
              <p:nvPr/>
            </p:nvSpPr>
            <p:spPr bwMode="auto">
              <a:xfrm flipH="1">
                <a:off x="2027" y="1681"/>
                <a:ext cx="28" cy="45"/>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5327" name="Line 50"/>
              <p:cNvSpPr>
                <a:spLocks noChangeShapeType="1"/>
              </p:cNvSpPr>
              <p:nvPr/>
            </p:nvSpPr>
            <p:spPr bwMode="auto">
              <a:xfrm flipV="1">
                <a:off x="2074" y="1609"/>
                <a:ext cx="19" cy="36"/>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5328" name="Line 51"/>
              <p:cNvSpPr>
                <a:spLocks noChangeShapeType="1"/>
              </p:cNvSpPr>
              <p:nvPr/>
            </p:nvSpPr>
            <p:spPr bwMode="auto">
              <a:xfrm flipH="1">
                <a:off x="2120" y="1529"/>
                <a:ext cx="37" cy="36"/>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5329" name="Line 52"/>
              <p:cNvSpPr>
                <a:spLocks noChangeShapeType="1"/>
              </p:cNvSpPr>
              <p:nvPr/>
            </p:nvSpPr>
            <p:spPr bwMode="auto">
              <a:xfrm flipV="1">
                <a:off x="2219" y="1453"/>
                <a:ext cx="36" cy="27"/>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5330" name="Oval 53"/>
              <p:cNvSpPr>
                <a:spLocks noChangeArrowheads="1"/>
              </p:cNvSpPr>
              <p:nvPr/>
            </p:nvSpPr>
            <p:spPr bwMode="auto">
              <a:xfrm>
                <a:off x="2226" y="1381"/>
                <a:ext cx="78" cy="78"/>
              </a:xfrm>
              <a:prstGeom prst="ellipse">
                <a:avLst/>
              </a:prstGeom>
              <a:solidFill>
                <a:srgbClr val="FAFD00"/>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5331" name="Oval 54"/>
              <p:cNvSpPr>
                <a:spLocks noChangeArrowheads="1"/>
              </p:cNvSpPr>
              <p:nvPr/>
            </p:nvSpPr>
            <p:spPr bwMode="auto">
              <a:xfrm>
                <a:off x="2336" y="1253"/>
                <a:ext cx="168" cy="175"/>
              </a:xfrm>
              <a:prstGeom prst="ellipse">
                <a:avLst/>
              </a:prstGeom>
              <a:solidFill>
                <a:schemeClr val="hlink"/>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grpSp>
        <p:grpSp>
          <p:nvGrpSpPr>
            <p:cNvPr id="95300" name="Group 55"/>
            <p:cNvGrpSpPr>
              <a:grpSpLocks/>
            </p:cNvGrpSpPr>
            <p:nvPr/>
          </p:nvGrpSpPr>
          <p:grpSpPr bwMode="auto">
            <a:xfrm>
              <a:off x="2472" y="2296"/>
              <a:ext cx="408" cy="408"/>
              <a:chOff x="1112" y="3245"/>
              <a:chExt cx="408" cy="408"/>
            </a:xfrm>
          </p:grpSpPr>
          <p:sp>
            <p:nvSpPr>
              <p:cNvPr id="95303" name="Oval 56"/>
              <p:cNvSpPr>
                <a:spLocks noChangeArrowheads="1"/>
              </p:cNvSpPr>
              <p:nvPr/>
            </p:nvSpPr>
            <p:spPr bwMode="auto">
              <a:xfrm>
                <a:off x="1112" y="3245"/>
                <a:ext cx="90" cy="408"/>
              </a:xfrm>
              <a:prstGeom prst="ellipse">
                <a:avLst/>
              </a:prstGeom>
              <a:solidFill>
                <a:srgbClr val="FF0066"/>
              </a:solidFill>
              <a:ln w="12700">
                <a:solidFill>
                  <a:srgbClr val="000000"/>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5304" name="Text Box 57"/>
              <p:cNvSpPr txBox="1">
                <a:spLocks noChangeArrowheads="1"/>
              </p:cNvSpPr>
              <p:nvPr/>
            </p:nvSpPr>
            <p:spPr bwMode="auto">
              <a:xfrm>
                <a:off x="1202" y="3336"/>
                <a:ext cx="31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latin typeface="Arial Narrow" panose="020B0606020202030204" pitchFamily="34" charset="0"/>
                  </a:rPr>
                  <a:t>Ov</a:t>
                </a:r>
                <a:endParaRPr lang="fr-FR" altLang="tr-TR">
                  <a:latin typeface="Arial Narrow" panose="020B0606020202030204" pitchFamily="34" charset="0"/>
                </a:endParaRPr>
              </a:p>
            </p:txBody>
          </p:sp>
        </p:grpSp>
        <p:sp>
          <p:nvSpPr>
            <p:cNvPr id="95301" name="Line 58"/>
            <p:cNvSpPr>
              <a:spLocks noChangeShapeType="1"/>
            </p:cNvSpPr>
            <p:nvPr/>
          </p:nvSpPr>
          <p:spPr bwMode="auto">
            <a:xfrm>
              <a:off x="1156" y="2432"/>
              <a:ext cx="77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5302" name="Line 59"/>
            <p:cNvSpPr>
              <a:spLocks noChangeShapeType="1"/>
            </p:cNvSpPr>
            <p:nvPr/>
          </p:nvSpPr>
          <p:spPr bwMode="auto">
            <a:xfrm>
              <a:off x="2245" y="2478"/>
              <a:ext cx="181"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grpSp>
        <p:nvGrpSpPr>
          <p:cNvPr id="11" name="Group 60"/>
          <p:cNvGrpSpPr>
            <a:grpSpLocks/>
          </p:cNvGrpSpPr>
          <p:nvPr/>
        </p:nvGrpSpPr>
        <p:grpSpPr bwMode="auto">
          <a:xfrm>
            <a:off x="468313" y="4005263"/>
            <a:ext cx="1871662" cy="1727200"/>
            <a:chOff x="295" y="2523"/>
            <a:chExt cx="1179" cy="1088"/>
          </a:xfrm>
        </p:grpSpPr>
        <p:grpSp>
          <p:nvGrpSpPr>
            <p:cNvPr id="95291" name="Group 61"/>
            <p:cNvGrpSpPr>
              <a:grpSpLocks/>
            </p:cNvGrpSpPr>
            <p:nvPr/>
          </p:nvGrpSpPr>
          <p:grpSpPr bwMode="auto">
            <a:xfrm>
              <a:off x="1066" y="3158"/>
              <a:ext cx="408" cy="408"/>
              <a:chOff x="1112" y="3245"/>
              <a:chExt cx="408" cy="408"/>
            </a:xfrm>
          </p:grpSpPr>
          <p:sp>
            <p:nvSpPr>
              <p:cNvPr id="95297" name="Oval 62"/>
              <p:cNvSpPr>
                <a:spLocks noChangeArrowheads="1"/>
              </p:cNvSpPr>
              <p:nvPr/>
            </p:nvSpPr>
            <p:spPr bwMode="auto">
              <a:xfrm>
                <a:off x="1112" y="3245"/>
                <a:ext cx="90" cy="408"/>
              </a:xfrm>
              <a:prstGeom prst="ellipse">
                <a:avLst/>
              </a:prstGeom>
              <a:solidFill>
                <a:srgbClr val="FF0066"/>
              </a:solidFill>
              <a:ln w="12700">
                <a:solidFill>
                  <a:srgbClr val="000000"/>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5298" name="Text Box 63"/>
              <p:cNvSpPr txBox="1">
                <a:spLocks noChangeArrowheads="1"/>
              </p:cNvSpPr>
              <p:nvPr/>
            </p:nvSpPr>
            <p:spPr bwMode="auto">
              <a:xfrm>
                <a:off x="1202" y="3336"/>
                <a:ext cx="31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latin typeface="Arial Narrow" panose="020B0606020202030204" pitchFamily="34" charset="0"/>
                  </a:rPr>
                  <a:t>Ov</a:t>
                </a:r>
                <a:endParaRPr lang="fr-FR" altLang="tr-TR">
                  <a:latin typeface="Arial Narrow" panose="020B0606020202030204" pitchFamily="34" charset="0"/>
                </a:endParaRPr>
              </a:p>
            </p:txBody>
          </p:sp>
        </p:grpSp>
        <p:sp>
          <p:nvSpPr>
            <p:cNvPr id="95292" name="Line 64"/>
            <p:cNvSpPr>
              <a:spLocks noChangeShapeType="1"/>
            </p:cNvSpPr>
            <p:nvPr/>
          </p:nvSpPr>
          <p:spPr bwMode="auto">
            <a:xfrm>
              <a:off x="884" y="2523"/>
              <a:ext cx="0" cy="77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nvGrpSpPr>
            <p:cNvPr id="95293" name="Group 65"/>
            <p:cNvGrpSpPr>
              <a:grpSpLocks/>
            </p:cNvGrpSpPr>
            <p:nvPr/>
          </p:nvGrpSpPr>
          <p:grpSpPr bwMode="auto">
            <a:xfrm>
              <a:off x="295" y="3158"/>
              <a:ext cx="544" cy="453"/>
              <a:chOff x="748" y="890"/>
              <a:chExt cx="1170" cy="832"/>
            </a:xfrm>
          </p:grpSpPr>
          <p:sp>
            <p:nvSpPr>
              <p:cNvPr id="95295" name="Freeform 66"/>
              <p:cNvSpPr>
                <a:spLocks/>
              </p:cNvSpPr>
              <p:nvPr/>
            </p:nvSpPr>
            <p:spPr bwMode="auto">
              <a:xfrm>
                <a:off x="748" y="890"/>
                <a:ext cx="1170" cy="832"/>
              </a:xfrm>
              <a:custGeom>
                <a:avLst/>
                <a:gdLst>
                  <a:gd name="T0" fmla="*/ 93 w 1170"/>
                  <a:gd name="T1" fmla="*/ 198 h 832"/>
                  <a:gd name="T2" fmla="*/ 99 w 1170"/>
                  <a:gd name="T3" fmla="*/ 162 h 832"/>
                  <a:gd name="T4" fmla="*/ 171 w 1170"/>
                  <a:gd name="T5" fmla="*/ 126 h 832"/>
                  <a:gd name="T6" fmla="*/ 201 w 1170"/>
                  <a:gd name="T7" fmla="*/ 96 h 832"/>
                  <a:gd name="T8" fmla="*/ 237 w 1170"/>
                  <a:gd name="T9" fmla="*/ 84 h 832"/>
                  <a:gd name="T10" fmla="*/ 387 w 1170"/>
                  <a:gd name="T11" fmla="*/ 30 h 832"/>
                  <a:gd name="T12" fmla="*/ 441 w 1170"/>
                  <a:gd name="T13" fmla="*/ 6 h 832"/>
                  <a:gd name="T14" fmla="*/ 459 w 1170"/>
                  <a:gd name="T15" fmla="*/ 0 h 832"/>
                  <a:gd name="T16" fmla="*/ 759 w 1170"/>
                  <a:gd name="T17" fmla="*/ 6 h 832"/>
                  <a:gd name="T18" fmla="*/ 813 w 1170"/>
                  <a:gd name="T19" fmla="*/ 36 h 832"/>
                  <a:gd name="T20" fmla="*/ 861 w 1170"/>
                  <a:gd name="T21" fmla="*/ 42 h 832"/>
                  <a:gd name="T22" fmla="*/ 975 w 1170"/>
                  <a:gd name="T23" fmla="*/ 114 h 832"/>
                  <a:gd name="T24" fmla="*/ 1017 w 1170"/>
                  <a:gd name="T25" fmla="*/ 204 h 832"/>
                  <a:gd name="T26" fmla="*/ 1041 w 1170"/>
                  <a:gd name="T27" fmla="*/ 294 h 832"/>
                  <a:gd name="T28" fmla="*/ 1065 w 1170"/>
                  <a:gd name="T29" fmla="*/ 312 h 832"/>
                  <a:gd name="T30" fmla="*/ 1083 w 1170"/>
                  <a:gd name="T31" fmla="*/ 330 h 832"/>
                  <a:gd name="T32" fmla="*/ 1131 w 1170"/>
                  <a:gd name="T33" fmla="*/ 342 h 832"/>
                  <a:gd name="T34" fmla="*/ 1131 w 1170"/>
                  <a:gd name="T35" fmla="*/ 558 h 832"/>
                  <a:gd name="T36" fmla="*/ 1113 w 1170"/>
                  <a:gd name="T37" fmla="*/ 612 h 832"/>
                  <a:gd name="T38" fmla="*/ 1041 w 1170"/>
                  <a:gd name="T39" fmla="*/ 660 h 832"/>
                  <a:gd name="T40" fmla="*/ 993 w 1170"/>
                  <a:gd name="T41" fmla="*/ 738 h 832"/>
                  <a:gd name="T42" fmla="*/ 807 w 1170"/>
                  <a:gd name="T43" fmla="*/ 792 h 832"/>
                  <a:gd name="T44" fmla="*/ 549 w 1170"/>
                  <a:gd name="T45" fmla="*/ 828 h 832"/>
                  <a:gd name="T46" fmla="*/ 447 w 1170"/>
                  <a:gd name="T47" fmla="*/ 822 h 832"/>
                  <a:gd name="T48" fmla="*/ 333 w 1170"/>
                  <a:gd name="T49" fmla="*/ 780 h 832"/>
                  <a:gd name="T50" fmla="*/ 261 w 1170"/>
                  <a:gd name="T51" fmla="*/ 732 h 832"/>
                  <a:gd name="T52" fmla="*/ 225 w 1170"/>
                  <a:gd name="T53" fmla="*/ 714 h 832"/>
                  <a:gd name="T54" fmla="*/ 129 w 1170"/>
                  <a:gd name="T55" fmla="*/ 684 h 832"/>
                  <a:gd name="T56" fmla="*/ 75 w 1170"/>
                  <a:gd name="T57" fmla="*/ 612 h 832"/>
                  <a:gd name="T58" fmla="*/ 63 w 1170"/>
                  <a:gd name="T59" fmla="*/ 576 h 832"/>
                  <a:gd name="T60" fmla="*/ 33 w 1170"/>
                  <a:gd name="T61" fmla="*/ 540 h 832"/>
                  <a:gd name="T62" fmla="*/ 3 w 1170"/>
                  <a:gd name="T63" fmla="*/ 486 h 832"/>
                  <a:gd name="T64" fmla="*/ 9 w 1170"/>
                  <a:gd name="T65" fmla="*/ 438 h 832"/>
                  <a:gd name="T66" fmla="*/ 21 w 1170"/>
                  <a:gd name="T67" fmla="*/ 420 h 832"/>
                  <a:gd name="T68" fmla="*/ 69 w 1170"/>
                  <a:gd name="T69" fmla="*/ 204 h 832"/>
                  <a:gd name="T70" fmla="*/ 99 w 1170"/>
                  <a:gd name="T71" fmla="*/ 180 h 832"/>
                  <a:gd name="T72" fmla="*/ 93 w 1170"/>
                  <a:gd name="T73" fmla="*/ 198 h 83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70"/>
                  <a:gd name="T112" fmla="*/ 0 h 832"/>
                  <a:gd name="T113" fmla="*/ 1170 w 1170"/>
                  <a:gd name="T114" fmla="*/ 832 h 83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70" h="832">
                    <a:moveTo>
                      <a:pt x="93" y="198"/>
                    </a:moveTo>
                    <a:cubicBezTo>
                      <a:pt x="95" y="186"/>
                      <a:pt x="94" y="173"/>
                      <a:pt x="99" y="162"/>
                    </a:cubicBezTo>
                    <a:cubicBezTo>
                      <a:pt x="108" y="143"/>
                      <a:pt x="152" y="139"/>
                      <a:pt x="171" y="126"/>
                    </a:cubicBezTo>
                    <a:cubicBezTo>
                      <a:pt x="182" y="110"/>
                      <a:pt x="182" y="104"/>
                      <a:pt x="201" y="96"/>
                    </a:cubicBezTo>
                    <a:cubicBezTo>
                      <a:pt x="213" y="91"/>
                      <a:pt x="237" y="84"/>
                      <a:pt x="237" y="84"/>
                    </a:cubicBezTo>
                    <a:cubicBezTo>
                      <a:pt x="278" y="23"/>
                      <a:pt x="300" y="35"/>
                      <a:pt x="387" y="30"/>
                    </a:cubicBezTo>
                    <a:cubicBezTo>
                      <a:pt x="416" y="11"/>
                      <a:pt x="398" y="20"/>
                      <a:pt x="441" y="6"/>
                    </a:cubicBezTo>
                    <a:cubicBezTo>
                      <a:pt x="447" y="4"/>
                      <a:pt x="459" y="0"/>
                      <a:pt x="459" y="0"/>
                    </a:cubicBezTo>
                    <a:cubicBezTo>
                      <a:pt x="559" y="2"/>
                      <a:pt x="659" y="0"/>
                      <a:pt x="759" y="6"/>
                    </a:cubicBezTo>
                    <a:cubicBezTo>
                      <a:pt x="774" y="7"/>
                      <a:pt x="798" y="32"/>
                      <a:pt x="813" y="36"/>
                    </a:cubicBezTo>
                    <a:cubicBezTo>
                      <a:pt x="829" y="40"/>
                      <a:pt x="845" y="40"/>
                      <a:pt x="861" y="42"/>
                    </a:cubicBezTo>
                    <a:cubicBezTo>
                      <a:pt x="878" y="129"/>
                      <a:pt x="889" y="108"/>
                      <a:pt x="975" y="114"/>
                    </a:cubicBezTo>
                    <a:cubicBezTo>
                      <a:pt x="986" y="147"/>
                      <a:pt x="1009" y="172"/>
                      <a:pt x="1017" y="204"/>
                    </a:cubicBezTo>
                    <a:cubicBezTo>
                      <a:pt x="1021" y="222"/>
                      <a:pt x="1030" y="278"/>
                      <a:pt x="1041" y="294"/>
                    </a:cubicBezTo>
                    <a:cubicBezTo>
                      <a:pt x="1047" y="302"/>
                      <a:pt x="1057" y="305"/>
                      <a:pt x="1065" y="312"/>
                    </a:cubicBezTo>
                    <a:cubicBezTo>
                      <a:pt x="1071" y="318"/>
                      <a:pt x="1075" y="326"/>
                      <a:pt x="1083" y="330"/>
                    </a:cubicBezTo>
                    <a:cubicBezTo>
                      <a:pt x="1098" y="337"/>
                      <a:pt x="1131" y="342"/>
                      <a:pt x="1131" y="342"/>
                    </a:cubicBezTo>
                    <a:cubicBezTo>
                      <a:pt x="1170" y="401"/>
                      <a:pt x="1157" y="500"/>
                      <a:pt x="1131" y="558"/>
                    </a:cubicBezTo>
                    <a:cubicBezTo>
                      <a:pt x="1123" y="575"/>
                      <a:pt x="1129" y="601"/>
                      <a:pt x="1113" y="612"/>
                    </a:cubicBezTo>
                    <a:cubicBezTo>
                      <a:pt x="1088" y="629"/>
                      <a:pt x="1066" y="644"/>
                      <a:pt x="1041" y="660"/>
                    </a:cubicBezTo>
                    <a:cubicBezTo>
                      <a:pt x="1027" y="681"/>
                      <a:pt x="1013" y="725"/>
                      <a:pt x="993" y="738"/>
                    </a:cubicBezTo>
                    <a:cubicBezTo>
                      <a:pt x="926" y="783"/>
                      <a:pt x="894" y="787"/>
                      <a:pt x="807" y="792"/>
                    </a:cubicBezTo>
                    <a:cubicBezTo>
                      <a:pt x="688" y="832"/>
                      <a:pt x="751" y="821"/>
                      <a:pt x="549" y="828"/>
                    </a:cubicBezTo>
                    <a:cubicBezTo>
                      <a:pt x="515" y="826"/>
                      <a:pt x="481" y="826"/>
                      <a:pt x="447" y="822"/>
                    </a:cubicBezTo>
                    <a:cubicBezTo>
                      <a:pt x="416" y="818"/>
                      <a:pt x="360" y="799"/>
                      <a:pt x="333" y="780"/>
                    </a:cubicBezTo>
                    <a:cubicBezTo>
                      <a:pt x="312" y="765"/>
                      <a:pt x="287" y="741"/>
                      <a:pt x="261" y="732"/>
                    </a:cubicBezTo>
                    <a:cubicBezTo>
                      <a:pt x="195" y="710"/>
                      <a:pt x="295" y="745"/>
                      <a:pt x="225" y="714"/>
                    </a:cubicBezTo>
                    <a:cubicBezTo>
                      <a:pt x="194" y="700"/>
                      <a:pt x="161" y="695"/>
                      <a:pt x="129" y="684"/>
                    </a:cubicBezTo>
                    <a:cubicBezTo>
                      <a:pt x="109" y="664"/>
                      <a:pt x="84" y="639"/>
                      <a:pt x="75" y="612"/>
                    </a:cubicBezTo>
                    <a:cubicBezTo>
                      <a:pt x="71" y="600"/>
                      <a:pt x="70" y="587"/>
                      <a:pt x="63" y="576"/>
                    </a:cubicBezTo>
                    <a:cubicBezTo>
                      <a:pt x="33" y="531"/>
                      <a:pt x="71" y="586"/>
                      <a:pt x="33" y="540"/>
                    </a:cubicBezTo>
                    <a:cubicBezTo>
                      <a:pt x="19" y="524"/>
                      <a:pt x="15" y="504"/>
                      <a:pt x="3" y="486"/>
                    </a:cubicBezTo>
                    <a:cubicBezTo>
                      <a:pt x="5" y="470"/>
                      <a:pt x="5" y="454"/>
                      <a:pt x="9" y="438"/>
                    </a:cubicBezTo>
                    <a:cubicBezTo>
                      <a:pt x="11" y="431"/>
                      <a:pt x="20" y="427"/>
                      <a:pt x="21" y="420"/>
                    </a:cubicBezTo>
                    <a:cubicBezTo>
                      <a:pt x="32" y="347"/>
                      <a:pt x="0" y="250"/>
                      <a:pt x="69" y="204"/>
                    </a:cubicBezTo>
                    <a:cubicBezTo>
                      <a:pt x="69" y="203"/>
                      <a:pt x="87" y="168"/>
                      <a:pt x="99" y="180"/>
                    </a:cubicBezTo>
                    <a:cubicBezTo>
                      <a:pt x="103" y="184"/>
                      <a:pt x="95" y="192"/>
                      <a:pt x="93" y="198"/>
                    </a:cubicBezTo>
                    <a:close/>
                  </a:path>
                </a:pathLst>
              </a:custGeom>
              <a:solidFill>
                <a:schemeClr val="bg2"/>
              </a:solidFill>
              <a:ln w="9525">
                <a:solidFill>
                  <a:srgbClr val="080808"/>
                </a:solidFill>
                <a:round/>
                <a:headEnd/>
                <a:tailEnd/>
              </a:ln>
            </p:spPr>
            <p:txBody>
              <a:bodyPr/>
              <a:lstStyle/>
              <a:p>
                <a:endParaRPr lang="tr-TR"/>
              </a:p>
            </p:txBody>
          </p:sp>
          <p:sp>
            <p:nvSpPr>
              <p:cNvPr id="95296" name="Oval 67"/>
              <p:cNvSpPr>
                <a:spLocks noChangeArrowheads="1"/>
              </p:cNvSpPr>
              <p:nvPr/>
            </p:nvSpPr>
            <p:spPr bwMode="auto">
              <a:xfrm>
                <a:off x="1156" y="980"/>
                <a:ext cx="725" cy="680"/>
              </a:xfrm>
              <a:prstGeom prst="ellipse">
                <a:avLst/>
              </a:prstGeom>
              <a:solidFill>
                <a:srgbClr val="080808"/>
              </a:solidFill>
              <a:ln w="2857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fr-FR" altLang="tr-TR" sz="2000">
                  <a:solidFill>
                    <a:srgbClr val="080808"/>
                  </a:solidFill>
                </a:endParaRPr>
              </a:p>
            </p:txBody>
          </p:sp>
        </p:grpSp>
        <p:sp>
          <p:nvSpPr>
            <p:cNvPr id="95294" name="Line 68"/>
            <p:cNvSpPr>
              <a:spLocks noChangeShapeType="1"/>
            </p:cNvSpPr>
            <p:nvPr/>
          </p:nvSpPr>
          <p:spPr bwMode="auto">
            <a:xfrm>
              <a:off x="839" y="3385"/>
              <a:ext cx="181"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grpSp>
        <p:nvGrpSpPr>
          <p:cNvPr id="14" name="Group 69"/>
          <p:cNvGrpSpPr>
            <a:grpSpLocks/>
          </p:cNvGrpSpPr>
          <p:nvPr/>
        </p:nvGrpSpPr>
        <p:grpSpPr bwMode="auto">
          <a:xfrm>
            <a:off x="6732588" y="3141663"/>
            <a:ext cx="1008062" cy="1223962"/>
            <a:chOff x="2925" y="1842"/>
            <a:chExt cx="862" cy="906"/>
          </a:xfrm>
        </p:grpSpPr>
        <p:sp>
          <p:nvSpPr>
            <p:cNvPr id="95264" name="Line 70"/>
            <p:cNvSpPr>
              <a:spLocks noChangeShapeType="1"/>
            </p:cNvSpPr>
            <p:nvPr/>
          </p:nvSpPr>
          <p:spPr bwMode="auto">
            <a:xfrm>
              <a:off x="3118" y="2509"/>
              <a:ext cx="68" cy="32"/>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5265" name="Line 71"/>
            <p:cNvSpPr>
              <a:spLocks noChangeShapeType="1"/>
            </p:cNvSpPr>
            <p:nvPr/>
          </p:nvSpPr>
          <p:spPr bwMode="auto">
            <a:xfrm flipH="1">
              <a:off x="2990" y="2652"/>
              <a:ext cx="24" cy="9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5266" name="Line 72"/>
            <p:cNvSpPr>
              <a:spLocks noChangeShapeType="1"/>
            </p:cNvSpPr>
            <p:nvPr/>
          </p:nvSpPr>
          <p:spPr bwMode="auto">
            <a:xfrm>
              <a:off x="2945" y="2659"/>
              <a:ext cx="33" cy="64"/>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5267" name="Line 73"/>
            <p:cNvSpPr>
              <a:spLocks noChangeShapeType="1"/>
            </p:cNvSpPr>
            <p:nvPr/>
          </p:nvSpPr>
          <p:spPr bwMode="auto">
            <a:xfrm flipH="1">
              <a:off x="3056" y="2692"/>
              <a:ext cx="51" cy="52"/>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5268" name="Line 74"/>
            <p:cNvSpPr>
              <a:spLocks noChangeShapeType="1"/>
            </p:cNvSpPr>
            <p:nvPr/>
          </p:nvSpPr>
          <p:spPr bwMode="auto">
            <a:xfrm>
              <a:off x="3214" y="2559"/>
              <a:ext cx="37" cy="68"/>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5269" name="Line 75"/>
            <p:cNvSpPr>
              <a:spLocks noChangeShapeType="1"/>
            </p:cNvSpPr>
            <p:nvPr/>
          </p:nvSpPr>
          <p:spPr bwMode="auto">
            <a:xfrm flipH="1">
              <a:off x="3095" y="2400"/>
              <a:ext cx="73" cy="91"/>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5270" name="Line 76"/>
            <p:cNvSpPr>
              <a:spLocks noChangeShapeType="1"/>
            </p:cNvSpPr>
            <p:nvPr/>
          </p:nvSpPr>
          <p:spPr bwMode="auto">
            <a:xfrm flipV="1">
              <a:off x="3018" y="2506"/>
              <a:ext cx="76" cy="136"/>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5271" name="Line 77"/>
            <p:cNvSpPr>
              <a:spLocks noChangeShapeType="1"/>
            </p:cNvSpPr>
            <p:nvPr/>
          </p:nvSpPr>
          <p:spPr bwMode="auto">
            <a:xfrm flipV="1">
              <a:off x="3198" y="2273"/>
              <a:ext cx="66" cy="7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5272" name="Line 78"/>
            <p:cNvSpPr>
              <a:spLocks noChangeShapeType="1"/>
            </p:cNvSpPr>
            <p:nvPr/>
          </p:nvSpPr>
          <p:spPr bwMode="auto">
            <a:xfrm flipV="1">
              <a:off x="3341" y="2131"/>
              <a:ext cx="87" cy="7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5273" name="Line 79"/>
            <p:cNvSpPr>
              <a:spLocks noChangeShapeType="1"/>
            </p:cNvSpPr>
            <p:nvPr/>
          </p:nvSpPr>
          <p:spPr bwMode="auto">
            <a:xfrm flipV="1">
              <a:off x="3477" y="1948"/>
              <a:ext cx="170" cy="136"/>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5274" name="Line 80"/>
            <p:cNvSpPr>
              <a:spLocks noChangeShapeType="1"/>
            </p:cNvSpPr>
            <p:nvPr/>
          </p:nvSpPr>
          <p:spPr bwMode="auto">
            <a:xfrm flipH="1">
              <a:off x="3034" y="2646"/>
              <a:ext cx="46" cy="81"/>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5275" name="Oval 81"/>
            <p:cNvSpPr>
              <a:spLocks noChangeArrowheads="1"/>
            </p:cNvSpPr>
            <p:nvPr/>
          </p:nvSpPr>
          <p:spPr bwMode="auto">
            <a:xfrm>
              <a:off x="2925" y="2630"/>
              <a:ext cx="48" cy="47"/>
            </a:xfrm>
            <a:prstGeom prst="ellipse">
              <a:avLst/>
            </a:prstGeom>
            <a:solidFill>
              <a:srgbClr val="FC0128"/>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5276" name="Oval 82"/>
            <p:cNvSpPr>
              <a:spLocks noChangeArrowheads="1"/>
            </p:cNvSpPr>
            <p:nvPr/>
          </p:nvSpPr>
          <p:spPr bwMode="auto">
            <a:xfrm>
              <a:off x="2993" y="2617"/>
              <a:ext cx="48" cy="47"/>
            </a:xfrm>
            <a:prstGeom prst="ellipse">
              <a:avLst/>
            </a:prstGeom>
            <a:solidFill>
              <a:srgbClr val="FC0128"/>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5277" name="Oval 83"/>
            <p:cNvSpPr>
              <a:spLocks noChangeArrowheads="1"/>
            </p:cNvSpPr>
            <p:nvPr/>
          </p:nvSpPr>
          <p:spPr bwMode="auto">
            <a:xfrm>
              <a:off x="3056" y="2614"/>
              <a:ext cx="48" cy="48"/>
            </a:xfrm>
            <a:prstGeom prst="ellipse">
              <a:avLst/>
            </a:prstGeom>
            <a:solidFill>
              <a:srgbClr val="FC0128"/>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5278" name="Oval 84"/>
            <p:cNvSpPr>
              <a:spLocks noChangeArrowheads="1"/>
            </p:cNvSpPr>
            <p:nvPr/>
          </p:nvSpPr>
          <p:spPr bwMode="auto">
            <a:xfrm>
              <a:off x="3100" y="2655"/>
              <a:ext cx="50" cy="47"/>
            </a:xfrm>
            <a:prstGeom prst="ellipse">
              <a:avLst/>
            </a:prstGeom>
            <a:solidFill>
              <a:srgbClr val="FC0128"/>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5279" name="Oval 85"/>
            <p:cNvSpPr>
              <a:spLocks noChangeArrowheads="1"/>
            </p:cNvSpPr>
            <p:nvPr/>
          </p:nvSpPr>
          <p:spPr bwMode="auto">
            <a:xfrm>
              <a:off x="3238" y="2168"/>
              <a:ext cx="142" cy="126"/>
            </a:xfrm>
            <a:prstGeom prst="ellipse">
              <a:avLst/>
            </a:prstGeom>
            <a:solidFill>
              <a:srgbClr val="FAFD00"/>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5280" name="Oval 86"/>
            <p:cNvSpPr>
              <a:spLocks noChangeArrowheads="1"/>
            </p:cNvSpPr>
            <p:nvPr/>
          </p:nvSpPr>
          <p:spPr bwMode="auto">
            <a:xfrm>
              <a:off x="3166" y="2525"/>
              <a:ext cx="62" cy="56"/>
            </a:xfrm>
            <a:prstGeom prst="ellipse">
              <a:avLst/>
            </a:prstGeom>
            <a:solidFill>
              <a:schemeClr val="folHlink"/>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5281" name="Oval 87"/>
            <p:cNvSpPr>
              <a:spLocks noChangeArrowheads="1"/>
            </p:cNvSpPr>
            <p:nvPr/>
          </p:nvSpPr>
          <p:spPr bwMode="auto">
            <a:xfrm>
              <a:off x="3232" y="2621"/>
              <a:ext cx="50" cy="48"/>
            </a:xfrm>
            <a:prstGeom prst="ellipse">
              <a:avLst/>
            </a:prstGeom>
            <a:solidFill>
              <a:srgbClr val="FE9B03"/>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5282" name="Oval 88"/>
            <p:cNvSpPr>
              <a:spLocks noChangeArrowheads="1"/>
            </p:cNvSpPr>
            <p:nvPr/>
          </p:nvSpPr>
          <p:spPr bwMode="auto">
            <a:xfrm>
              <a:off x="3133" y="2335"/>
              <a:ext cx="89" cy="92"/>
            </a:xfrm>
            <a:prstGeom prst="ellipse">
              <a:avLst/>
            </a:prstGeom>
            <a:solidFill>
              <a:srgbClr val="FAFD00"/>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5283" name="Oval 89"/>
            <p:cNvSpPr>
              <a:spLocks noChangeArrowheads="1"/>
            </p:cNvSpPr>
            <p:nvPr/>
          </p:nvSpPr>
          <p:spPr bwMode="auto">
            <a:xfrm>
              <a:off x="3046" y="2475"/>
              <a:ext cx="79" cy="78"/>
            </a:xfrm>
            <a:prstGeom prst="ellipse">
              <a:avLst/>
            </a:prstGeom>
            <a:solidFill>
              <a:schemeClr val="folHlink"/>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1108058" name="Rectangle 90"/>
            <p:cNvSpPr>
              <a:spLocks noChangeArrowheads="1"/>
            </p:cNvSpPr>
            <p:nvPr/>
          </p:nvSpPr>
          <p:spPr bwMode="auto">
            <a:xfrm>
              <a:off x="3273" y="1842"/>
              <a:ext cx="277" cy="65"/>
            </a:xfrm>
            <a:prstGeom prst="rect">
              <a:avLst/>
            </a:prstGeom>
            <a:noFill/>
            <a:ln w="12700">
              <a:noFill/>
              <a:miter lim="800000"/>
              <a:headEnd/>
              <a:tailEnd/>
            </a:ln>
            <a:effectLst>
              <a:prstShdw prst="shdw17" dist="17961" dir="2700000">
                <a:schemeClr val="accent1">
                  <a:gamma/>
                  <a:shade val="60000"/>
                  <a:invGamma/>
                </a:schemeClr>
              </a:prstShdw>
            </a:effectLst>
          </p:spPr>
          <p:txBody>
            <a:bodyPr wrap="none" anchor="ctr"/>
            <a:lstStyle/>
            <a:p>
              <a:pPr>
                <a:defRPr/>
              </a:pPr>
              <a:endParaRPr lang="en-US"/>
            </a:p>
          </p:txBody>
        </p:sp>
        <p:sp>
          <p:nvSpPr>
            <p:cNvPr id="95285" name="Line 91"/>
            <p:cNvSpPr>
              <a:spLocks noChangeShapeType="1"/>
            </p:cNvSpPr>
            <p:nvPr/>
          </p:nvSpPr>
          <p:spPr bwMode="auto">
            <a:xfrm flipH="1">
              <a:off x="3023" y="2546"/>
              <a:ext cx="51" cy="78"/>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5286" name="Line 92"/>
            <p:cNvSpPr>
              <a:spLocks noChangeShapeType="1"/>
            </p:cNvSpPr>
            <p:nvPr/>
          </p:nvSpPr>
          <p:spPr bwMode="auto">
            <a:xfrm flipV="1">
              <a:off x="3109" y="2420"/>
              <a:ext cx="33" cy="62"/>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5287" name="Line 93"/>
            <p:cNvSpPr>
              <a:spLocks noChangeShapeType="1"/>
            </p:cNvSpPr>
            <p:nvPr/>
          </p:nvSpPr>
          <p:spPr bwMode="auto">
            <a:xfrm flipH="1">
              <a:off x="3192" y="2279"/>
              <a:ext cx="68" cy="63"/>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5288" name="Line 94"/>
            <p:cNvSpPr>
              <a:spLocks noChangeShapeType="1"/>
            </p:cNvSpPr>
            <p:nvPr/>
          </p:nvSpPr>
          <p:spPr bwMode="auto">
            <a:xfrm flipV="1">
              <a:off x="3371" y="2145"/>
              <a:ext cx="66" cy="48"/>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5289" name="Oval 95"/>
            <p:cNvSpPr>
              <a:spLocks noChangeArrowheads="1"/>
            </p:cNvSpPr>
            <p:nvPr/>
          </p:nvSpPr>
          <p:spPr bwMode="auto">
            <a:xfrm>
              <a:off x="3385" y="2019"/>
              <a:ext cx="141" cy="138"/>
            </a:xfrm>
            <a:prstGeom prst="ellipse">
              <a:avLst/>
            </a:prstGeom>
            <a:solidFill>
              <a:srgbClr val="FAFD00"/>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5290" name="Oval 96"/>
            <p:cNvSpPr>
              <a:spLocks noChangeArrowheads="1"/>
            </p:cNvSpPr>
            <p:nvPr/>
          </p:nvSpPr>
          <p:spPr bwMode="auto">
            <a:xfrm>
              <a:off x="3608" y="1845"/>
              <a:ext cx="179" cy="177"/>
            </a:xfrm>
            <a:prstGeom prst="ellipse">
              <a:avLst/>
            </a:prstGeom>
            <a:solidFill>
              <a:schemeClr val="hlink"/>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grpSp>
      <p:grpSp>
        <p:nvGrpSpPr>
          <p:cNvPr id="15" name="Group 97"/>
          <p:cNvGrpSpPr>
            <a:grpSpLocks/>
          </p:cNvGrpSpPr>
          <p:nvPr/>
        </p:nvGrpSpPr>
        <p:grpSpPr bwMode="auto">
          <a:xfrm>
            <a:off x="5076825" y="4292600"/>
            <a:ext cx="1223963" cy="1754188"/>
            <a:chOff x="3198" y="2704"/>
            <a:chExt cx="771" cy="1105"/>
          </a:xfrm>
        </p:grpSpPr>
        <p:sp>
          <p:nvSpPr>
            <p:cNvPr id="95261" name="Text Box 98"/>
            <p:cNvSpPr txBox="1">
              <a:spLocks noChangeArrowheads="1"/>
            </p:cNvSpPr>
            <p:nvPr/>
          </p:nvSpPr>
          <p:spPr bwMode="auto">
            <a:xfrm>
              <a:off x="3198" y="3158"/>
              <a:ext cx="771" cy="294"/>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solidFill>
                    <a:srgbClr val="00FF00"/>
                  </a:solidFill>
                  <a:latin typeface="Arial Narrow" panose="020B0606020202030204" pitchFamily="34" charset="0"/>
                </a:rPr>
                <a:t>PGF2a</a:t>
              </a:r>
              <a:endParaRPr lang="fr-FR" altLang="tr-TR">
                <a:solidFill>
                  <a:srgbClr val="00FF00"/>
                </a:solidFill>
                <a:latin typeface="Arial Narrow" panose="020B0606020202030204" pitchFamily="34" charset="0"/>
              </a:endParaRPr>
            </a:p>
          </p:txBody>
        </p:sp>
        <p:sp>
          <p:nvSpPr>
            <p:cNvPr id="95262" name="Line 99"/>
            <p:cNvSpPr>
              <a:spLocks noChangeShapeType="1"/>
            </p:cNvSpPr>
            <p:nvPr/>
          </p:nvSpPr>
          <p:spPr bwMode="auto">
            <a:xfrm flipV="1">
              <a:off x="3470" y="2704"/>
              <a:ext cx="0" cy="45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5263" name="Text Box 100"/>
            <p:cNvSpPr txBox="1">
              <a:spLocks noChangeArrowheads="1"/>
            </p:cNvSpPr>
            <p:nvPr/>
          </p:nvSpPr>
          <p:spPr bwMode="auto">
            <a:xfrm>
              <a:off x="3198" y="3521"/>
              <a:ext cx="7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u="sng">
                  <a:latin typeface="Arial Narrow" panose="020B0606020202030204" pitchFamily="34" charset="0"/>
                </a:rPr>
                <a:t>7 to 14 d</a:t>
              </a:r>
              <a:endParaRPr lang="fr-FR" altLang="tr-TR" u="sng">
                <a:latin typeface="Arial Narrow" panose="020B0606020202030204" pitchFamily="34" charset="0"/>
              </a:endParaRPr>
            </a:p>
          </p:txBody>
        </p:sp>
      </p:grpSp>
      <p:sp>
        <p:nvSpPr>
          <p:cNvPr id="1108069" name="Text Box 101"/>
          <p:cNvSpPr txBox="1">
            <a:spLocks noChangeArrowheads="1"/>
          </p:cNvSpPr>
          <p:nvPr/>
        </p:nvSpPr>
        <p:spPr bwMode="auto">
          <a:xfrm>
            <a:off x="7885113" y="3860800"/>
            <a:ext cx="1071562" cy="466725"/>
          </a:xfrm>
          <a:prstGeom prst="rect">
            <a:avLst/>
          </a:prstGeom>
          <a:noFill/>
          <a:ln w="9525">
            <a:solidFill>
              <a:srgbClr val="FF0066"/>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solidFill>
                  <a:srgbClr val="FF0066"/>
                </a:solidFill>
                <a:latin typeface="Arial Narrow" panose="020B0606020202030204" pitchFamily="34" charset="0"/>
              </a:rPr>
              <a:t>Oestrus</a:t>
            </a:r>
            <a:endParaRPr lang="fr-FR" altLang="tr-TR">
              <a:solidFill>
                <a:srgbClr val="FF0066"/>
              </a:solidFill>
              <a:latin typeface="Arial Narrow" panose="020B0606020202030204" pitchFamily="34" charset="0"/>
            </a:endParaRPr>
          </a:p>
        </p:txBody>
      </p:sp>
      <p:sp>
        <p:nvSpPr>
          <p:cNvPr id="1108070" name="Text Box 102"/>
          <p:cNvSpPr txBox="1">
            <a:spLocks noChangeArrowheads="1"/>
          </p:cNvSpPr>
          <p:nvPr/>
        </p:nvSpPr>
        <p:spPr bwMode="auto">
          <a:xfrm>
            <a:off x="7956550" y="5300663"/>
            <a:ext cx="890588" cy="466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latin typeface="Arial Narrow" panose="020B0606020202030204" pitchFamily="34" charset="0"/>
              </a:rPr>
              <a:t>GnRH</a:t>
            </a:r>
            <a:endParaRPr lang="fr-FR" altLang="tr-TR">
              <a:latin typeface="Arial Narrow" panose="020B0606020202030204" pitchFamily="34" charset="0"/>
            </a:endParaRPr>
          </a:p>
        </p:txBody>
      </p:sp>
      <p:sp>
        <p:nvSpPr>
          <p:cNvPr id="1108071" name="Line 103"/>
          <p:cNvSpPr>
            <a:spLocks noChangeShapeType="1"/>
          </p:cNvSpPr>
          <p:nvPr/>
        </p:nvSpPr>
        <p:spPr bwMode="auto">
          <a:xfrm flipV="1">
            <a:off x="8459788" y="4365625"/>
            <a:ext cx="0" cy="93503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108072" name="AutoShape 104"/>
          <p:cNvSpPr>
            <a:spLocks noChangeArrowheads="1"/>
          </p:cNvSpPr>
          <p:nvPr/>
        </p:nvSpPr>
        <p:spPr bwMode="auto">
          <a:xfrm>
            <a:off x="6227763" y="2349500"/>
            <a:ext cx="215900" cy="1871663"/>
          </a:xfrm>
          <a:prstGeom prst="rtTriangle">
            <a:avLst/>
          </a:prstGeom>
          <a:solidFill>
            <a:schemeClr val="accent1"/>
          </a:solidFill>
          <a:ln w="9525">
            <a:solidFill>
              <a:srgbClr val="000066"/>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1108073" name="Line 105"/>
          <p:cNvSpPr>
            <a:spLocks noChangeShapeType="1"/>
          </p:cNvSpPr>
          <p:nvPr/>
        </p:nvSpPr>
        <p:spPr bwMode="auto">
          <a:xfrm>
            <a:off x="6443663" y="3573463"/>
            <a:ext cx="50482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108074" name="Line 106"/>
          <p:cNvSpPr>
            <a:spLocks noChangeShapeType="1"/>
          </p:cNvSpPr>
          <p:nvPr/>
        </p:nvSpPr>
        <p:spPr bwMode="auto">
          <a:xfrm>
            <a:off x="7812088" y="3429000"/>
            <a:ext cx="504825" cy="3603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nvGrpSpPr>
          <p:cNvPr id="16" name="Group 107"/>
          <p:cNvGrpSpPr>
            <a:grpSpLocks/>
          </p:cNvGrpSpPr>
          <p:nvPr/>
        </p:nvGrpSpPr>
        <p:grpSpPr bwMode="auto">
          <a:xfrm>
            <a:off x="5435600" y="1341438"/>
            <a:ext cx="3214688" cy="2447925"/>
            <a:chOff x="3424" y="845"/>
            <a:chExt cx="2025" cy="1542"/>
          </a:xfrm>
        </p:grpSpPr>
        <p:sp>
          <p:nvSpPr>
            <p:cNvPr id="95257" name="Text Box 108"/>
            <p:cNvSpPr txBox="1">
              <a:spLocks noChangeArrowheads="1"/>
            </p:cNvSpPr>
            <p:nvPr/>
          </p:nvSpPr>
          <p:spPr bwMode="auto">
            <a:xfrm>
              <a:off x="4286" y="845"/>
              <a:ext cx="1163" cy="58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sz="1800">
                  <a:latin typeface="Arial Narrow" panose="020B0606020202030204" pitchFamily="34" charset="0"/>
                </a:rPr>
                <a:t>Increase of P4</a:t>
              </a:r>
            </a:p>
            <a:p>
              <a:pPr eaLnBrk="1" hangingPunct="1"/>
              <a:r>
                <a:rPr lang="fr-BE" altLang="tr-TR" sz="1800">
                  <a:latin typeface="Arial Narrow" panose="020B0606020202030204" pitchFamily="34" charset="0"/>
                </a:rPr>
                <a:t>7 to 20 days</a:t>
              </a:r>
            </a:p>
            <a:p>
              <a:pPr eaLnBrk="1" hangingPunct="1"/>
              <a:r>
                <a:rPr lang="fr-BE" altLang="tr-TR" sz="1800">
                  <a:latin typeface="Arial Narrow" panose="020B0606020202030204" pitchFamily="34" charset="0"/>
                </a:rPr>
                <a:t>70 to 90 % of cases</a:t>
              </a:r>
              <a:endParaRPr lang="fr-FR" altLang="tr-TR" sz="1800">
                <a:latin typeface="Arial Narrow" panose="020B0606020202030204" pitchFamily="34" charset="0"/>
              </a:endParaRPr>
            </a:p>
          </p:txBody>
        </p:sp>
        <p:sp>
          <p:nvSpPr>
            <p:cNvPr id="95258" name="Line 109"/>
            <p:cNvSpPr>
              <a:spLocks noChangeShapeType="1"/>
            </p:cNvSpPr>
            <p:nvPr/>
          </p:nvSpPr>
          <p:spPr bwMode="auto">
            <a:xfrm flipV="1">
              <a:off x="3424" y="1117"/>
              <a:ext cx="0" cy="27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5259" name="Line 110"/>
            <p:cNvSpPr>
              <a:spLocks noChangeShapeType="1"/>
            </p:cNvSpPr>
            <p:nvPr/>
          </p:nvSpPr>
          <p:spPr bwMode="auto">
            <a:xfrm>
              <a:off x="3424" y="1117"/>
              <a:ext cx="86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5260" name="Line 111"/>
            <p:cNvSpPr>
              <a:spLocks noChangeShapeType="1"/>
            </p:cNvSpPr>
            <p:nvPr/>
          </p:nvSpPr>
          <p:spPr bwMode="auto">
            <a:xfrm>
              <a:off x="3424" y="2069"/>
              <a:ext cx="0" cy="31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sp>
        <p:nvSpPr>
          <p:cNvPr id="1108080" name="Line 112"/>
          <p:cNvSpPr>
            <a:spLocks noChangeShapeType="1"/>
          </p:cNvSpPr>
          <p:nvPr/>
        </p:nvSpPr>
        <p:spPr bwMode="auto">
          <a:xfrm>
            <a:off x="5435600" y="3573463"/>
            <a:ext cx="79216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108081" name="Text Box 113"/>
          <p:cNvSpPr txBox="1">
            <a:spLocks noChangeArrowheads="1"/>
          </p:cNvSpPr>
          <p:nvPr/>
        </p:nvSpPr>
        <p:spPr bwMode="auto">
          <a:xfrm>
            <a:off x="7956550" y="2924175"/>
            <a:ext cx="1022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u="sng">
                <a:latin typeface="Arial Narrow" panose="020B0606020202030204" pitchFamily="34" charset="0"/>
              </a:rPr>
              <a:t>2 to 5 d</a:t>
            </a:r>
            <a:endParaRPr lang="fr-FR" altLang="tr-TR" u="sng">
              <a:latin typeface="Arial Narrow" panose="020B0606020202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10799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07973"/>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110808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108072"/>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1108073"/>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4"/>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108081"/>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108074"/>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108069"/>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nodeType="clickEffect">
                                  <p:stCondLst>
                                    <p:cond delay="0"/>
                                  </p:stCondLst>
                                  <p:childTnLst>
                                    <p:set>
                                      <p:cBhvr>
                                        <p:cTn id="60" dur="1" fill="hold">
                                          <p:stCondLst>
                                            <p:cond delay="0"/>
                                          </p:stCondLst>
                                        </p:cTn>
                                        <p:tgtEl>
                                          <p:spTgt spid="110807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1080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7973" grpId="0" animBg="1"/>
      <p:bldP spid="1108069" grpId="0" animBg="1"/>
      <p:bldP spid="1108070" grpId="0" animBg="1"/>
      <p:bldP spid="1108072" grpId="0" animBg="1"/>
      <p:bldP spid="110808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6"/>
          <p:cNvSpPr>
            <a:spLocks noGrp="1"/>
          </p:cNvSpPr>
          <p:nvPr>
            <p:ph type="ftr" sz="quarter" idx="10"/>
          </p:nvPr>
        </p:nvSpPr>
        <p:spPr/>
        <p:txBody>
          <a:bodyPr/>
          <a:lstStyle/>
          <a:p>
            <a:pPr>
              <a:defRPr/>
            </a:pPr>
            <a:r>
              <a:rPr lang="fr-BE"/>
              <a:t> Prof. Ch. Hanzen- Waiting period reproduction pathologies </a:t>
            </a:r>
            <a:endParaRPr lang="fr-FR"/>
          </a:p>
        </p:txBody>
      </p:sp>
      <p:sp>
        <p:nvSpPr>
          <p:cNvPr id="6" name="Espace réservé du numéro de diapositive 7"/>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BE29888A-8E80-427D-A8DA-B210F298AD3D}" type="slidenum">
              <a:rPr lang="fr-FR" altLang="tr-TR" sz="1400">
                <a:solidFill>
                  <a:srgbClr val="A50021"/>
                </a:solidFill>
                <a:latin typeface="Arial Narrow" panose="020B0606020202030204" pitchFamily="34" charset="0"/>
              </a:rPr>
              <a:pPr/>
              <a:t>9</a:t>
            </a:fld>
            <a:endParaRPr lang="fr-FR" altLang="tr-TR" sz="1400">
              <a:solidFill>
                <a:srgbClr val="A50021"/>
              </a:solidFill>
              <a:latin typeface="Arial Narrow" panose="020B0606020202030204" pitchFamily="34" charset="0"/>
            </a:endParaRPr>
          </a:p>
        </p:txBody>
      </p:sp>
      <p:sp>
        <p:nvSpPr>
          <p:cNvPr id="18436" name="Rectangle 2"/>
          <p:cNvSpPr>
            <a:spLocks noGrp="1" noChangeArrowheads="1"/>
          </p:cNvSpPr>
          <p:nvPr>
            <p:ph type="title" sz="quarter"/>
          </p:nvPr>
        </p:nvSpPr>
        <p:spPr/>
        <p:txBody>
          <a:bodyPr/>
          <a:lstStyle/>
          <a:p>
            <a:r>
              <a:rPr lang="fr-BE" altLang="tr-TR" smtClean="0"/>
              <a:t>Stage 3 or parturition</a:t>
            </a:r>
            <a:endParaRPr lang="fr-BE" altLang="tr-TR" sz="1700" smtClean="0"/>
          </a:p>
        </p:txBody>
      </p:sp>
      <p:pic>
        <p:nvPicPr>
          <p:cNvPr id="18437" name="Picture 3" descr="2909"/>
          <p:cNvPicPr>
            <a:picLocks noChangeAspect="1" noChangeArrowheads="1"/>
          </p:cNvPicPr>
          <p:nvPr>
            <p:ph sz="quarter" idx="3"/>
          </p:nvPr>
        </p:nvPicPr>
        <p:blipFill>
          <a:blip r:embed="rId2">
            <a:extLst>
              <a:ext uri="{28A0092B-C50C-407E-A947-70E740481C1C}">
                <a14:useLocalDpi xmlns:a14="http://schemas.microsoft.com/office/drawing/2010/main" val="0"/>
              </a:ext>
            </a:extLst>
          </a:blip>
          <a:srcRect/>
          <a:stretch>
            <a:fillRect/>
          </a:stretch>
        </p:blipFill>
        <p:spPr>
          <a:xfrm>
            <a:off x="250825" y="1628775"/>
            <a:ext cx="4176713" cy="3281363"/>
          </a:xfrm>
          <a:noFill/>
        </p:spPr>
      </p:pic>
      <p:pic>
        <p:nvPicPr>
          <p:cNvPr id="18438" name="Picture 4" descr="2910"/>
          <p:cNvPicPr>
            <a:picLocks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4716463" y="1628775"/>
            <a:ext cx="4248150" cy="3321050"/>
          </a:xfrm>
          <a:noFill/>
        </p:spPr>
      </p:pic>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73"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434990B-5780-41A5-88BF-0EBF622AA3B0}" type="slidenum">
              <a:rPr lang="fr-FR" altLang="tr-TR" sz="1400">
                <a:solidFill>
                  <a:srgbClr val="A50021"/>
                </a:solidFill>
                <a:latin typeface="Arial Narrow" panose="020B0606020202030204" pitchFamily="34" charset="0"/>
              </a:rPr>
              <a:pPr/>
              <a:t>90</a:t>
            </a:fld>
            <a:endParaRPr lang="fr-FR" altLang="tr-TR" sz="1400">
              <a:solidFill>
                <a:srgbClr val="A50021"/>
              </a:solidFill>
              <a:latin typeface="Arial Narrow" panose="020B0606020202030204" pitchFamily="34" charset="0"/>
            </a:endParaRPr>
          </a:p>
        </p:txBody>
      </p:sp>
      <p:sp>
        <p:nvSpPr>
          <p:cNvPr id="96260" name="Rectangle 2"/>
          <p:cNvSpPr>
            <a:spLocks noGrp="1" noChangeArrowheads="1"/>
          </p:cNvSpPr>
          <p:nvPr>
            <p:ph type="title"/>
          </p:nvPr>
        </p:nvSpPr>
        <p:spPr>
          <a:xfrm>
            <a:off x="323850" y="188913"/>
            <a:ext cx="8424863" cy="1079500"/>
          </a:xfrm>
        </p:spPr>
        <p:txBody>
          <a:bodyPr/>
          <a:lstStyle/>
          <a:p>
            <a:r>
              <a:rPr lang="fr-BE" altLang="tr-TR" sz="2800" smtClean="0"/>
              <a:t>Hormonal treatment steps of a </a:t>
            </a:r>
            <a:r>
              <a:rPr lang="fr-BE" altLang="tr-TR" sz="2800" u="sng" smtClean="0"/>
              <a:t>follicular cyst</a:t>
            </a:r>
            <a:r>
              <a:rPr lang="fr-BE" altLang="tr-TR" sz="2800" smtClean="0"/>
              <a:t> </a:t>
            </a:r>
            <a:br>
              <a:rPr lang="fr-BE" altLang="tr-TR" sz="2800" smtClean="0"/>
            </a:br>
            <a:r>
              <a:rPr lang="fr-BE" altLang="tr-TR" sz="2800" smtClean="0"/>
              <a:t>Effect of an exogenous administration of P4</a:t>
            </a:r>
            <a:r>
              <a:rPr lang="fr-BE" altLang="tr-TR" smtClean="0"/>
              <a:t> </a:t>
            </a:r>
            <a:endParaRPr lang="fr-FR" altLang="tr-TR" smtClean="0"/>
          </a:p>
        </p:txBody>
      </p:sp>
      <p:sp>
        <p:nvSpPr>
          <p:cNvPr id="96261" name="Rectangle 3"/>
          <p:cNvSpPr>
            <a:spLocks noChangeArrowheads="1"/>
          </p:cNvSpPr>
          <p:nvPr/>
        </p:nvSpPr>
        <p:spPr bwMode="auto">
          <a:xfrm>
            <a:off x="1546225" y="5300663"/>
            <a:ext cx="4681538" cy="431800"/>
          </a:xfrm>
          <a:prstGeom prst="rect">
            <a:avLst/>
          </a:prstGeom>
          <a:solidFill>
            <a:schemeClr val="accent1"/>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6262" name="Text Box 4"/>
          <p:cNvSpPr txBox="1">
            <a:spLocks noChangeArrowheads="1"/>
          </p:cNvSpPr>
          <p:nvPr/>
        </p:nvSpPr>
        <p:spPr bwMode="auto">
          <a:xfrm>
            <a:off x="1908175" y="5300663"/>
            <a:ext cx="4895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solidFill>
                  <a:srgbClr val="000000"/>
                </a:solidFill>
                <a:latin typeface="Arial Narrow" panose="020B0606020202030204" pitchFamily="34" charset="0"/>
              </a:rPr>
              <a:t>Progesterone treatment (7-12 days)</a:t>
            </a:r>
            <a:endParaRPr lang="fr-FR" altLang="tr-TR">
              <a:solidFill>
                <a:srgbClr val="000000"/>
              </a:solidFill>
              <a:latin typeface="Arial Narrow" panose="020B0606020202030204" pitchFamily="34" charset="0"/>
            </a:endParaRPr>
          </a:p>
        </p:txBody>
      </p:sp>
      <p:sp>
        <p:nvSpPr>
          <p:cNvPr id="96263" name="Text Box 5"/>
          <p:cNvSpPr txBox="1">
            <a:spLocks noChangeArrowheads="1"/>
          </p:cNvSpPr>
          <p:nvPr/>
        </p:nvSpPr>
        <p:spPr bwMode="auto">
          <a:xfrm>
            <a:off x="3470275" y="1841500"/>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tr-TR" sz="2000"/>
          </a:p>
        </p:txBody>
      </p:sp>
      <p:grpSp>
        <p:nvGrpSpPr>
          <p:cNvPr id="2" name="Group 6"/>
          <p:cNvGrpSpPr>
            <a:grpSpLocks/>
          </p:cNvGrpSpPr>
          <p:nvPr/>
        </p:nvGrpSpPr>
        <p:grpSpPr bwMode="auto">
          <a:xfrm>
            <a:off x="827088" y="1797050"/>
            <a:ext cx="2592387" cy="3503613"/>
            <a:chOff x="521" y="1132"/>
            <a:chExt cx="1633" cy="2207"/>
          </a:xfrm>
        </p:grpSpPr>
        <p:sp>
          <p:nvSpPr>
            <p:cNvPr id="96323" name="Line 7"/>
            <p:cNvSpPr>
              <a:spLocks noChangeShapeType="1"/>
            </p:cNvSpPr>
            <p:nvPr/>
          </p:nvSpPr>
          <p:spPr bwMode="auto">
            <a:xfrm>
              <a:off x="974" y="1615"/>
              <a:ext cx="18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nvGrpSpPr>
            <p:cNvPr id="96324" name="Group 8"/>
            <p:cNvGrpSpPr>
              <a:grpSpLocks/>
            </p:cNvGrpSpPr>
            <p:nvPr/>
          </p:nvGrpSpPr>
          <p:grpSpPr bwMode="auto">
            <a:xfrm>
              <a:off x="521" y="1132"/>
              <a:ext cx="1633" cy="2207"/>
              <a:chOff x="521" y="1132"/>
              <a:chExt cx="1633" cy="2207"/>
            </a:xfrm>
          </p:grpSpPr>
          <p:sp>
            <p:nvSpPr>
              <p:cNvPr id="96325" name="Text Box 9"/>
              <p:cNvSpPr txBox="1">
                <a:spLocks noChangeArrowheads="1"/>
              </p:cNvSpPr>
              <p:nvPr/>
            </p:nvSpPr>
            <p:spPr bwMode="auto">
              <a:xfrm>
                <a:off x="566" y="1132"/>
                <a:ext cx="682" cy="2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sz="2200">
                    <a:latin typeface="Arial Narrow" panose="020B0606020202030204" pitchFamily="34" charset="0"/>
                  </a:rPr>
                  <a:t>6 to 24 h</a:t>
                </a:r>
                <a:endParaRPr lang="fr-FR" altLang="tr-TR" sz="2200">
                  <a:latin typeface="Arial Narrow" panose="020B0606020202030204" pitchFamily="34" charset="0"/>
                </a:endParaRPr>
              </a:p>
            </p:txBody>
          </p:sp>
          <p:sp>
            <p:nvSpPr>
              <p:cNvPr id="96326" name="Text Box 10"/>
              <p:cNvSpPr txBox="1">
                <a:spLocks noChangeArrowheads="1"/>
              </p:cNvSpPr>
              <p:nvPr/>
            </p:nvSpPr>
            <p:spPr bwMode="auto">
              <a:xfrm>
                <a:off x="521" y="2794"/>
                <a:ext cx="210" cy="294"/>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solidFill>
                      <a:srgbClr val="00FF00"/>
                    </a:solidFill>
                    <a:latin typeface="Arial Narrow" panose="020B0606020202030204" pitchFamily="34" charset="0"/>
                  </a:rPr>
                  <a:t>1</a:t>
                </a:r>
                <a:endParaRPr lang="fr-FR" altLang="tr-TR">
                  <a:solidFill>
                    <a:srgbClr val="00FF00"/>
                  </a:solidFill>
                  <a:latin typeface="Arial Narrow" panose="020B0606020202030204" pitchFamily="34" charset="0"/>
                </a:endParaRPr>
              </a:p>
            </p:txBody>
          </p:sp>
          <p:sp>
            <p:nvSpPr>
              <p:cNvPr id="96327" name="Rectangle 11"/>
              <p:cNvSpPr>
                <a:spLocks noChangeArrowheads="1"/>
              </p:cNvSpPr>
              <p:nvPr/>
            </p:nvSpPr>
            <p:spPr bwMode="auto">
              <a:xfrm>
                <a:off x="1156" y="1479"/>
                <a:ext cx="998" cy="272"/>
              </a:xfrm>
              <a:prstGeom prst="rect">
                <a:avLst/>
              </a:prstGeom>
              <a:solidFill>
                <a:srgbClr val="993366"/>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fr-BE" altLang="tr-TR" sz="2000" b="1">
                    <a:solidFill>
                      <a:srgbClr val="000000"/>
                    </a:solidFill>
                    <a:latin typeface="Arial Narrow" panose="020B0606020202030204" pitchFamily="34" charset="0"/>
                  </a:rPr>
                  <a:t>Oest R HPTH</a:t>
                </a:r>
                <a:endParaRPr lang="fr-FR" altLang="tr-TR" sz="2000" b="1">
                  <a:solidFill>
                    <a:srgbClr val="000000"/>
                  </a:solidFill>
                  <a:latin typeface="Arial Narrow" panose="020B0606020202030204" pitchFamily="34" charset="0"/>
                </a:endParaRPr>
              </a:p>
            </p:txBody>
          </p:sp>
          <p:sp>
            <p:nvSpPr>
              <p:cNvPr id="96328" name="Line 12"/>
              <p:cNvSpPr>
                <a:spLocks noChangeShapeType="1"/>
              </p:cNvSpPr>
              <p:nvPr/>
            </p:nvSpPr>
            <p:spPr bwMode="auto">
              <a:xfrm flipV="1">
                <a:off x="974" y="1615"/>
                <a:ext cx="0" cy="172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6329" name="Text Box 13"/>
              <p:cNvSpPr txBox="1">
                <a:spLocks noChangeArrowheads="1"/>
              </p:cNvSpPr>
              <p:nvPr/>
            </p:nvSpPr>
            <p:spPr bwMode="auto">
              <a:xfrm>
                <a:off x="566" y="2023"/>
                <a:ext cx="16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latin typeface="Arial Narrow" panose="020B0606020202030204" pitchFamily="34" charset="0"/>
                  </a:rPr>
                  <a:t>-</a:t>
                </a:r>
                <a:endParaRPr lang="fr-FR" altLang="tr-TR">
                  <a:latin typeface="Arial Narrow" panose="020B0606020202030204" pitchFamily="34" charset="0"/>
                </a:endParaRPr>
              </a:p>
            </p:txBody>
          </p:sp>
        </p:grpSp>
      </p:grpSp>
      <p:grpSp>
        <p:nvGrpSpPr>
          <p:cNvPr id="4" name="Group 14"/>
          <p:cNvGrpSpPr>
            <a:grpSpLocks/>
          </p:cNvGrpSpPr>
          <p:nvPr/>
        </p:nvGrpSpPr>
        <p:grpSpPr bwMode="auto">
          <a:xfrm>
            <a:off x="1835150" y="2779713"/>
            <a:ext cx="1584325" cy="1008062"/>
            <a:chOff x="1156" y="1751"/>
            <a:chExt cx="998" cy="635"/>
          </a:xfrm>
        </p:grpSpPr>
        <p:sp>
          <p:nvSpPr>
            <p:cNvPr id="96320" name="Rectangle 15"/>
            <p:cNvSpPr>
              <a:spLocks noChangeArrowheads="1"/>
            </p:cNvSpPr>
            <p:nvPr/>
          </p:nvSpPr>
          <p:spPr bwMode="auto">
            <a:xfrm>
              <a:off x="1156" y="2114"/>
              <a:ext cx="998" cy="272"/>
            </a:xfrm>
            <a:prstGeom prst="rect">
              <a:avLst/>
            </a:prstGeom>
            <a:solidFill>
              <a:srgbClr val="993366"/>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fr-BE" altLang="tr-TR" sz="2000" b="1">
                  <a:solidFill>
                    <a:srgbClr val="000000"/>
                  </a:solidFill>
                  <a:latin typeface="Arial Narrow" panose="020B0606020202030204" pitchFamily="34" charset="0"/>
                </a:rPr>
                <a:t>GnRH</a:t>
              </a:r>
              <a:endParaRPr lang="fr-FR" altLang="tr-TR" sz="2000" b="1">
                <a:solidFill>
                  <a:srgbClr val="000000"/>
                </a:solidFill>
                <a:latin typeface="Arial Narrow" panose="020B0606020202030204" pitchFamily="34" charset="0"/>
              </a:endParaRPr>
            </a:p>
          </p:txBody>
        </p:sp>
        <p:sp>
          <p:nvSpPr>
            <p:cNvPr id="96321" name="Text Box 16"/>
            <p:cNvSpPr txBox="1">
              <a:spLocks noChangeArrowheads="1"/>
            </p:cNvSpPr>
            <p:nvPr/>
          </p:nvSpPr>
          <p:spPr bwMode="auto">
            <a:xfrm>
              <a:off x="1564" y="1751"/>
              <a:ext cx="20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latin typeface="Arial Narrow" panose="020B0606020202030204" pitchFamily="34" charset="0"/>
                </a:rPr>
                <a:t>+</a:t>
              </a:r>
              <a:endParaRPr lang="fr-FR" altLang="tr-TR">
                <a:latin typeface="Arial Narrow" panose="020B0606020202030204" pitchFamily="34" charset="0"/>
              </a:endParaRPr>
            </a:p>
          </p:txBody>
        </p:sp>
        <p:sp>
          <p:nvSpPr>
            <p:cNvPr id="96322" name="Line 17"/>
            <p:cNvSpPr>
              <a:spLocks noChangeShapeType="1"/>
            </p:cNvSpPr>
            <p:nvPr/>
          </p:nvSpPr>
          <p:spPr bwMode="auto">
            <a:xfrm>
              <a:off x="1428" y="1751"/>
              <a:ext cx="0" cy="3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grpSp>
        <p:nvGrpSpPr>
          <p:cNvPr id="5" name="Group 18"/>
          <p:cNvGrpSpPr>
            <a:grpSpLocks/>
          </p:cNvGrpSpPr>
          <p:nvPr/>
        </p:nvGrpSpPr>
        <p:grpSpPr bwMode="auto">
          <a:xfrm>
            <a:off x="1978025" y="3787775"/>
            <a:ext cx="835025" cy="1223963"/>
            <a:chOff x="1246" y="2386"/>
            <a:chExt cx="526" cy="771"/>
          </a:xfrm>
        </p:grpSpPr>
        <p:sp>
          <p:nvSpPr>
            <p:cNvPr id="96317" name="Oval 19"/>
            <p:cNvSpPr>
              <a:spLocks noChangeArrowheads="1"/>
            </p:cNvSpPr>
            <p:nvPr/>
          </p:nvSpPr>
          <p:spPr bwMode="auto">
            <a:xfrm>
              <a:off x="1246" y="2840"/>
              <a:ext cx="318" cy="317"/>
            </a:xfrm>
            <a:prstGeom prst="ellipse">
              <a:avLst/>
            </a:prstGeom>
            <a:solidFill>
              <a:srgbClr val="FF9900"/>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fr-BE" altLang="tr-TR" sz="2000" b="1">
                  <a:solidFill>
                    <a:srgbClr val="000000"/>
                  </a:solidFill>
                  <a:latin typeface="Arial Narrow" panose="020B0606020202030204" pitchFamily="34" charset="0"/>
                </a:rPr>
                <a:t>LH</a:t>
              </a:r>
              <a:endParaRPr lang="fr-FR" altLang="tr-TR" sz="2000" b="1">
                <a:solidFill>
                  <a:srgbClr val="000000"/>
                </a:solidFill>
                <a:latin typeface="Arial Narrow" panose="020B0606020202030204" pitchFamily="34" charset="0"/>
              </a:endParaRPr>
            </a:p>
          </p:txBody>
        </p:sp>
        <p:sp>
          <p:nvSpPr>
            <p:cNvPr id="96318" name="Line 20"/>
            <p:cNvSpPr>
              <a:spLocks noChangeShapeType="1"/>
            </p:cNvSpPr>
            <p:nvPr/>
          </p:nvSpPr>
          <p:spPr bwMode="auto">
            <a:xfrm>
              <a:off x="1428" y="2386"/>
              <a:ext cx="0" cy="45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6319" name="Text Box 21"/>
            <p:cNvSpPr txBox="1">
              <a:spLocks noChangeArrowheads="1"/>
            </p:cNvSpPr>
            <p:nvPr/>
          </p:nvSpPr>
          <p:spPr bwMode="auto">
            <a:xfrm>
              <a:off x="1564" y="2477"/>
              <a:ext cx="20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latin typeface="Arial Narrow" panose="020B0606020202030204" pitchFamily="34" charset="0"/>
                </a:rPr>
                <a:t>+</a:t>
              </a:r>
              <a:endParaRPr lang="fr-FR" altLang="tr-TR">
                <a:latin typeface="Arial Narrow" panose="020B0606020202030204" pitchFamily="34" charset="0"/>
              </a:endParaRPr>
            </a:p>
          </p:txBody>
        </p:sp>
      </p:grpSp>
      <p:grpSp>
        <p:nvGrpSpPr>
          <p:cNvPr id="6" name="Group 22"/>
          <p:cNvGrpSpPr>
            <a:grpSpLocks/>
          </p:cNvGrpSpPr>
          <p:nvPr/>
        </p:nvGrpSpPr>
        <p:grpSpPr bwMode="auto">
          <a:xfrm>
            <a:off x="2482850" y="3068638"/>
            <a:ext cx="4248150" cy="1800225"/>
            <a:chOff x="1564" y="1933"/>
            <a:chExt cx="2676" cy="1134"/>
          </a:xfrm>
        </p:grpSpPr>
        <p:sp>
          <p:nvSpPr>
            <p:cNvPr id="96284" name="Text Box 23"/>
            <p:cNvSpPr txBox="1">
              <a:spLocks noChangeArrowheads="1"/>
            </p:cNvSpPr>
            <p:nvPr/>
          </p:nvSpPr>
          <p:spPr bwMode="auto">
            <a:xfrm>
              <a:off x="2471" y="1933"/>
              <a:ext cx="862" cy="48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sz="2200">
                  <a:latin typeface="Arial Narrow" panose="020B0606020202030204" pitchFamily="34" charset="0"/>
                </a:rPr>
                <a:t>New wave </a:t>
              </a:r>
            </a:p>
            <a:p>
              <a:pPr eaLnBrk="1" hangingPunct="1"/>
              <a:r>
                <a:rPr lang="fr-BE" altLang="tr-TR" sz="2200">
                  <a:latin typeface="Arial Narrow" panose="020B0606020202030204" pitchFamily="34" charset="0"/>
                </a:rPr>
                <a:t>and DF ?</a:t>
              </a:r>
              <a:endParaRPr lang="fr-FR" altLang="tr-TR" sz="2200">
                <a:latin typeface="Arial Narrow" panose="020B0606020202030204" pitchFamily="34" charset="0"/>
              </a:endParaRPr>
            </a:p>
          </p:txBody>
        </p:sp>
        <p:grpSp>
          <p:nvGrpSpPr>
            <p:cNvPr id="96285" name="Group 24"/>
            <p:cNvGrpSpPr>
              <a:grpSpLocks/>
            </p:cNvGrpSpPr>
            <p:nvPr/>
          </p:nvGrpSpPr>
          <p:grpSpPr bwMode="auto">
            <a:xfrm>
              <a:off x="3106" y="2024"/>
              <a:ext cx="1134" cy="1043"/>
              <a:chOff x="2835" y="1752"/>
              <a:chExt cx="875" cy="904"/>
            </a:xfrm>
          </p:grpSpPr>
          <p:sp>
            <p:nvSpPr>
              <p:cNvPr id="96288" name="Line 25"/>
              <p:cNvSpPr>
                <a:spLocks noChangeShapeType="1"/>
              </p:cNvSpPr>
              <p:nvPr/>
            </p:nvSpPr>
            <p:spPr bwMode="auto">
              <a:xfrm>
                <a:off x="2958" y="2475"/>
                <a:ext cx="44" cy="24"/>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6289" name="Line 26"/>
              <p:cNvSpPr>
                <a:spLocks noChangeShapeType="1"/>
              </p:cNvSpPr>
              <p:nvPr/>
            </p:nvSpPr>
            <p:spPr bwMode="auto">
              <a:xfrm flipH="1">
                <a:off x="2877" y="2584"/>
                <a:ext cx="15" cy="7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6290" name="Line 27"/>
              <p:cNvSpPr>
                <a:spLocks noChangeShapeType="1"/>
              </p:cNvSpPr>
              <p:nvPr/>
            </p:nvSpPr>
            <p:spPr bwMode="auto">
              <a:xfrm>
                <a:off x="2848" y="2590"/>
                <a:ext cx="21" cy="47"/>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6291" name="Line 28"/>
              <p:cNvSpPr>
                <a:spLocks noChangeShapeType="1"/>
              </p:cNvSpPr>
              <p:nvPr/>
            </p:nvSpPr>
            <p:spPr bwMode="auto">
              <a:xfrm flipH="1">
                <a:off x="2919" y="2615"/>
                <a:ext cx="32" cy="38"/>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6292" name="Line 29"/>
              <p:cNvSpPr>
                <a:spLocks noChangeShapeType="1"/>
              </p:cNvSpPr>
              <p:nvPr/>
            </p:nvSpPr>
            <p:spPr bwMode="auto">
              <a:xfrm>
                <a:off x="3020" y="2514"/>
                <a:ext cx="23" cy="5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6293" name="Line 30"/>
              <p:cNvSpPr>
                <a:spLocks noChangeShapeType="1"/>
              </p:cNvSpPr>
              <p:nvPr/>
            </p:nvSpPr>
            <p:spPr bwMode="auto">
              <a:xfrm flipH="1">
                <a:off x="2944" y="2393"/>
                <a:ext cx="47" cy="69"/>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6294" name="Line 31"/>
              <p:cNvSpPr>
                <a:spLocks noChangeShapeType="1"/>
              </p:cNvSpPr>
              <p:nvPr/>
            </p:nvSpPr>
            <p:spPr bwMode="auto">
              <a:xfrm flipV="1">
                <a:off x="2894" y="2473"/>
                <a:ext cx="49" cy="103"/>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6295" name="Line 32"/>
              <p:cNvSpPr>
                <a:spLocks noChangeShapeType="1"/>
              </p:cNvSpPr>
              <p:nvPr/>
            </p:nvSpPr>
            <p:spPr bwMode="auto">
              <a:xfrm flipV="1">
                <a:off x="3009" y="2297"/>
                <a:ext cx="43" cy="53"/>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6296" name="Line 33"/>
              <p:cNvSpPr>
                <a:spLocks noChangeShapeType="1"/>
              </p:cNvSpPr>
              <p:nvPr/>
            </p:nvSpPr>
            <p:spPr bwMode="auto">
              <a:xfrm flipV="1">
                <a:off x="3101" y="2189"/>
                <a:ext cx="56" cy="53"/>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6297" name="Line 34"/>
              <p:cNvSpPr>
                <a:spLocks noChangeShapeType="1"/>
              </p:cNvSpPr>
              <p:nvPr/>
            </p:nvSpPr>
            <p:spPr bwMode="auto">
              <a:xfrm flipV="1">
                <a:off x="3188" y="2050"/>
                <a:ext cx="109" cy="103"/>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6298" name="Line 35"/>
              <p:cNvSpPr>
                <a:spLocks noChangeShapeType="1"/>
              </p:cNvSpPr>
              <p:nvPr/>
            </p:nvSpPr>
            <p:spPr bwMode="auto">
              <a:xfrm flipH="1">
                <a:off x="2905" y="2580"/>
                <a:ext cx="30" cy="61"/>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6299" name="Oval 36"/>
              <p:cNvSpPr>
                <a:spLocks noChangeArrowheads="1"/>
              </p:cNvSpPr>
              <p:nvPr/>
            </p:nvSpPr>
            <p:spPr bwMode="auto">
              <a:xfrm>
                <a:off x="2835" y="2567"/>
                <a:ext cx="31" cy="36"/>
              </a:xfrm>
              <a:prstGeom prst="ellipse">
                <a:avLst/>
              </a:prstGeom>
              <a:solidFill>
                <a:srgbClr val="FC0128"/>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6300" name="Oval 37"/>
              <p:cNvSpPr>
                <a:spLocks noChangeArrowheads="1"/>
              </p:cNvSpPr>
              <p:nvPr/>
            </p:nvSpPr>
            <p:spPr bwMode="auto">
              <a:xfrm>
                <a:off x="2878" y="2558"/>
                <a:ext cx="31" cy="36"/>
              </a:xfrm>
              <a:prstGeom prst="ellipse">
                <a:avLst/>
              </a:prstGeom>
              <a:solidFill>
                <a:srgbClr val="FC0128"/>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6301" name="Oval 38"/>
              <p:cNvSpPr>
                <a:spLocks noChangeArrowheads="1"/>
              </p:cNvSpPr>
              <p:nvPr/>
            </p:nvSpPr>
            <p:spPr bwMode="auto">
              <a:xfrm>
                <a:off x="2919" y="2555"/>
                <a:ext cx="31" cy="36"/>
              </a:xfrm>
              <a:prstGeom prst="ellipse">
                <a:avLst/>
              </a:prstGeom>
              <a:solidFill>
                <a:srgbClr val="FC0128"/>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6302" name="Oval 39"/>
              <p:cNvSpPr>
                <a:spLocks noChangeArrowheads="1"/>
              </p:cNvSpPr>
              <p:nvPr/>
            </p:nvSpPr>
            <p:spPr bwMode="auto">
              <a:xfrm>
                <a:off x="2947" y="2586"/>
                <a:ext cx="32" cy="35"/>
              </a:xfrm>
              <a:prstGeom prst="ellipse">
                <a:avLst/>
              </a:prstGeom>
              <a:solidFill>
                <a:srgbClr val="FC0128"/>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6303" name="Oval 40"/>
              <p:cNvSpPr>
                <a:spLocks noChangeArrowheads="1"/>
              </p:cNvSpPr>
              <p:nvPr/>
            </p:nvSpPr>
            <p:spPr bwMode="auto">
              <a:xfrm>
                <a:off x="3036" y="2217"/>
                <a:ext cx="91" cy="96"/>
              </a:xfrm>
              <a:prstGeom prst="ellipse">
                <a:avLst/>
              </a:prstGeom>
              <a:solidFill>
                <a:srgbClr val="FAFD00"/>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6304" name="Oval 41"/>
              <p:cNvSpPr>
                <a:spLocks noChangeArrowheads="1"/>
              </p:cNvSpPr>
              <p:nvPr/>
            </p:nvSpPr>
            <p:spPr bwMode="auto">
              <a:xfrm>
                <a:off x="2989" y="2489"/>
                <a:ext cx="40" cy="41"/>
              </a:xfrm>
              <a:prstGeom prst="ellipse">
                <a:avLst/>
              </a:prstGeom>
              <a:solidFill>
                <a:schemeClr val="folHlink"/>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6305" name="Oval 42"/>
              <p:cNvSpPr>
                <a:spLocks noChangeArrowheads="1"/>
              </p:cNvSpPr>
              <p:nvPr/>
            </p:nvSpPr>
            <p:spPr bwMode="auto">
              <a:xfrm>
                <a:off x="3031" y="2560"/>
                <a:ext cx="33" cy="36"/>
              </a:xfrm>
              <a:prstGeom prst="ellipse">
                <a:avLst/>
              </a:prstGeom>
              <a:solidFill>
                <a:srgbClr val="FE9B03"/>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6306" name="Oval 43"/>
              <p:cNvSpPr>
                <a:spLocks noChangeArrowheads="1"/>
              </p:cNvSpPr>
              <p:nvPr/>
            </p:nvSpPr>
            <p:spPr bwMode="auto">
              <a:xfrm>
                <a:off x="2969" y="2344"/>
                <a:ext cx="56" cy="69"/>
              </a:xfrm>
              <a:prstGeom prst="ellipse">
                <a:avLst/>
              </a:prstGeom>
              <a:solidFill>
                <a:srgbClr val="FAFD00"/>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6307" name="Oval 44"/>
              <p:cNvSpPr>
                <a:spLocks noChangeArrowheads="1"/>
              </p:cNvSpPr>
              <p:nvPr/>
            </p:nvSpPr>
            <p:spPr bwMode="auto">
              <a:xfrm>
                <a:off x="2912" y="2450"/>
                <a:ext cx="51" cy="58"/>
              </a:xfrm>
              <a:prstGeom prst="ellipse">
                <a:avLst/>
              </a:prstGeom>
              <a:solidFill>
                <a:schemeClr val="folHlink"/>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1109037" name="Rectangle 45"/>
              <p:cNvSpPr>
                <a:spLocks noChangeArrowheads="1"/>
              </p:cNvSpPr>
              <p:nvPr/>
            </p:nvSpPr>
            <p:spPr bwMode="auto">
              <a:xfrm>
                <a:off x="3058" y="1970"/>
                <a:ext cx="178" cy="49"/>
              </a:xfrm>
              <a:prstGeom prst="rect">
                <a:avLst/>
              </a:prstGeom>
              <a:noFill/>
              <a:ln w="12700">
                <a:noFill/>
                <a:miter lim="800000"/>
                <a:headEnd/>
                <a:tailEnd/>
              </a:ln>
              <a:effectLst>
                <a:prstShdw prst="shdw17" dist="17961" dir="2700000">
                  <a:schemeClr val="accent1">
                    <a:gamma/>
                    <a:shade val="60000"/>
                    <a:invGamma/>
                  </a:schemeClr>
                </a:prstShdw>
              </a:effectLst>
            </p:spPr>
            <p:txBody>
              <a:bodyPr wrap="none" anchor="ctr"/>
              <a:lstStyle/>
              <a:p>
                <a:pPr>
                  <a:defRPr/>
                </a:pPr>
                <a:endParaRPr lang="en-US"/>
              </a:p>
            </p:txBody>
          </p:sp>
          <p:sp>
            <p:nvSpPr>
              <p:cNvPr id="96309" name="Line 46"/>
              <p:cNvSpPr>
                <a:spLocks noChangeShapeType="1"/>
              </p:cNvSpPr>
              <p:nvPr/>
            </p:nvSpPr>
            <p:spPr bwMode="auto">
              <a:xfrm flipH="1">
                <a:off x="2898" y="2503"/>
                <a:ext cx="32" cy="6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6310" name="Line 47"/>
              <p:cNvSpPr>
                <a:spLocks noChangeShapeType="1"/>
              </p:cNvSpPr>
              <p:nvPr/>
            </p:nvSpPr>
            <p:spPr bwMode="auto">
              <a:xfrm flipV="1">
                <a:off x="2952" y="2407"/>
                <a:ext cx="22" cy="48"/>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6311" name="Line 48"/>
              <p:cNvSpPr>
                <a:spLocks noChangeShapeType="1"/>
              </p:cNvSpPr>
              <p:nvPr/>
            </p:nvSpPr>
            <p:spPr bwMode="auto">
              <a:xfrm flipH="1">
                <a:off x="3006" y="2301"/>
                <a:ext cx="43" cy="48"/>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6312" name="Line 49"/>
              <p:cNvSpPr>
                <a:spLocks noChangeShapeType="1"/>
              </p:cNvSpPr>
              <p:nvPr/>
            </p:nvSpPr>
            <p:spPr bwMode="auto">
              <a:xfrm flipV="1">
                <a:off x="3121" y="2200"/>
                <a:ext cx="42" cy="36"/>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6313" name="Oval 50"/>
              <p:cNvSpPr>
                <a:spLocks noChangeArrowheads="1"/>
              </p:cNvSpPr>
              <p:nvPr/>
            </p:nvSpPr>
            <p:spPr bwMode="auto">
              <a:xfrm>
                <a:off x="3129" y="2104"/>
                <a:ext cx="90" cy="104"/>
              </a:xfrm>
              <a:prstGeom prst="ellipse">
                <a:avLst/>
              </a:prstGeom>
              <a:solidFill>
                <a:srgbClr val="FAFD00"/>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6314" name="Oval 51"/>
              <p:cNvSpPr>
                <a:spLocks noChangeArrowheads="1"/>
              </p:cNvSpPr>
              <p:nvPr/>
            </p:nvSpPr>
            <p:spPr bwMode="auto">
              <a:xfrm>
                <a:off x="3515" y="1752"/>
                <a:ext cx="195" cy="233"/>
              </a:xfrm>
              <a:prstGeom prst="ellipse">
                <a:avLst/>
              </a:prstGeom>
              <a:solidFill>
                <a:schemeClr val="hlink"/>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6315" name="Line 52"/>
              <p:cNvSpPr>
                <a:spLocks noChangeShapeType="1"/>
              </p:cNvSpPr>
              <p:nvPr/>
            </p:nvSpPr>
            <p:spPr bwMode="auto">
              <a:xfrm flipV="1">
                <a:off x="3379" y="1888"/>
                <a:ext cx="136"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6316" name="Oval 53"/>
              <p:cNvSpPr>
                <a:spLocks noChangeArrowheads="1"/>
              </p:cNvSpPr>
              <p:nvPr/>
            </p:nvSpPr>
            <p:spPr bwMode="auto">
              <a:xfrm>
                <a:off x="3243" y="1888"/>
                <a:ext cx="195" cy="233"/>
              </a:xfrm>
              <a:prstGeom prst="ellipse">
                <a:avLst/>
              </a:prstGeom>
              <a:solidFill>
                <a:schemeClr val="hlink"/>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grpSp>
        <p:sp>
          <p:nvSpPr>
            <p:cNvPr id="96286" name="Text Box 54"/>
            <p:cNvSpPr txBox="1">
              <a:spLocks noChangeArrowheads="1"/>
            </p:cNvSpPr>
            <p:nvPr/>
          </p:nvSpPr>
          <p:spPr bwMode="auto">
            <a:xfrm>
              <a:off x="2426" y="2614"/>
              <a:ext cx="210" cy="294"/>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solidFill>
                    <a:srgbClr val="00FF00"/>
                  </a:solidFill>
                  <a:latin typeface="Arial Narrow" panose="020B0606020202030204" pitchFamily="34" charset="0"/>
                </a:rPr>
                <a:t>2</a:t>
              </a:r>
              <a:endParaRPr lang="fr-FR" altLang="tr-TR">
                <a:solidFill>
                  <a:srgbClr val="00FF00"/>
                </a:solidFill>
                <a:latin typeface="Arial Narrow" panose="020B0606020202030204" pitchFamily="34" charset="0"/>
              </a:endParaRPr>
            </a:p>
          </p:txBody>
        </p:sp>
        <p:sp>
          <p:nvSpPr>
            <p:cNvPr id="96287" name="Line 55"/>
            <p:cNvSpPr>
              <a:spLocks noChangeShapeType="1"/>
            </p:cNvSpPr>
            <p:nvPr/>
          </p:nvSpPr>
          <p:spPr bwMode="auto">
            <a:xfrm>
              <a:off x="1564" y="3021"/>
              <a:ext cx="1497" cy="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grpSp>
        <p:nvGrpSpPr>
          <p:cNvPr id="8" name="Group 56"/>
          <p:cNvGrpSpPr>
            <a:grpSpLocks/>
          </p:cNvGrpSpPr>
          <p:nvPr/>
        </p:nvGrpSpPr>
        <p:grpSpPr bwMode="auto">
          <a:xfrm>
            <a:off x="3851275" y="1484313"/>
            <a:ext cx="2592388" cy="3816350"/>
            <a:chOff x="2426" y="935"/>
            <a:chExt cx="1633" cy="2404"/>
          </a:xfrm>
        </p:grpSpPr>
        <p:sp>
          <p:nvSpPr>
            <p:cNvPr id="96280" name="Text Box 57"/>
            <p:cNvSpPr txBox="1">
              <a:spLocks noChangeArrowheads="1"/>
            </p:cNvSpPr>
            <p:nvPr/>
          </p:nvSpPr>
          <p:spPr bwMode="auto">
            <a:xfrm>
              <a:off x="2426" y="935"/>
              <a:ext cx="1633" cy="48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sz="2200">
                  <a:latin typeface="Arial Narrow" panose="020B0606020202030204" pitchFamily="34" charset="0"/>
                </a:rPr>
                <a:t>Increase of oestradiol and LH receptors</a:t>
              </a:r>
              <a:endParaRPr lang="fr-FR" altLang="tr-TR" sz="2200">
                <a:latin typeface="Arial Narrow" panose="020B0606020202030204" pitchFamily="34" charset="0"/>
              </a:endParaRPr>
            </a:p>
          </p:txBody>
        </p:sp>
        <p:sp>
          <p:nvSpPr>
            <p:cNvPr id="96281" name="Line 58"/>
            <p:cNvSpPr>
              <a:spLocks noChangeShapeType="1"/>
            </p:cNvSpPr>
            <p:nvPr/>
          </p:nvSpPr>
          <p:spPr bwMode="auto">
            <a:xfrm flipV="1">
              <a:off x="3696" y="2477"/>
              <a:ext cx="0" cy="8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6282" name="Line 59"/>
            <p:cNvSpPr>
              <a:spLocks noChangeShapeType="1"/>
            </p:cNvSpPr>
            <p:nvPr/>
          </p:nvSpPr>
          <p:spPr bwMode="auto">
            <a:xfrm flipV="1">
              <a:off x="3696" y="1434"/>
              <a:ext cx="0" cy="72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6283" name="Text Box 60"/>
            <p:cNvSpPr txBox="1">
              <a:spLocks noChangeArrowheads="1"/>
            </p:cNvSpPr>
            <p:nvPr/>
          </p:nvSpPr>
          <p:spPr bwMode="auto">
            <a:xfrm>
              <a:off x="3424" y="1570"/>
              <a:ext cx="210" cy="294"/>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solidFill>
                    <a:srgbClr val="00FF00"/>
                  </a:solidFill>
                  <a:latin typeface="Arial Narrow" panose="020B0606020202030204" pitchFamily="34" charset="0"/>
                </a:rPr>
                <a:t>3</a:t>
              </a:r>
              <a:endParaRPr lang="fr-FR" altLang="tr-TR">
                <a:solidFill>
                  <a:srgbClr val="00FF00"/>
                </a:solidFill>
                <a:latin typeface="Arial Narrow" panose="020B0606020202030204" pitchFamily="34" charset="0"/>
              </a:endParaRPr>
            </a:p>
          </p:txBody>
        </p:sp>
      </p:grpSp>
      <p:grpSp>
        <p:nvGrpSpPr>
          <p:cNvPr id="9" name="Group 61"/>
          <p:cNvGrpSpPr>
            <a:grpSpLocks/>
          </p:cNvGrpSpPr>
          <p:nvPr/>
        </p:nvGrpSpPr>
        <p:grpSpPr bwMode="auto">
          <a:xfrm>
            <a:off x="6227763" y="3860800"/>
            <a:ext cx="909637" cy="1728788"/>
            <a:chOff x="3923" y="2432"/>
            <a:chExt cx="573" cy="1089"/>
          </a:xfrm>
        </p:grpSpPr>
        <p:sp>
          <p:nvSpPr>
            <p:cNvPr id="96276" name="Text Box 62"/>
            <p:cNvSpPr txBox="1">
              <a:spLocks noChangeArrowheads="1"/>
            </p:cNvSpPr>
            <p:nvPr/>
          </p:nvSpPr>
          <p:spPr bwMode="auto">
            <a:xfrm>
              <a:off x="4286" y="3022"/>
              <a:ext cx="210" cy="294"/>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solidFill>
                    <a:srgbClr val="00FF00"/>
                  </a:solidFill>
                  <a:latin typeface="Arial Narrow" panose="020B0606020202030204" pitchFamily="34" charset="0"/>
                </a:rPr>
                <a:t>4</a:t>
              </a:r>
              <a:endParaRPr lang="fr-FR" altLang="tr-TR">
                <a:solidFill>
                  <a:srgbClr val="00FF00"/>
                </a:solidFill>
                <a:latin typeface="Arial Narrow" panose="020B0606020202030204" pitchFamily="34" charset="0"/>
              </a:endParaRPr>
            </a:p>
          </p:txBody>
        </p:sp>
        <p:sp>
          <p:nvSpPr>
            <p:cNvPr id="96277" name="AutoShape 63"/>
            <p:cNvSpPr>
              <a:spLocks noChangeArrowheads="1"/>
            </p:cNvSpPr>
            <p:nvPr/>
          </p:nvSpPr>
          <p:spPr bwMode="auto">
            <a:xfrm>
              <a:off x="4059" y="2432"/>
              <a:ext cx="136" cy="907"/>
            </a:xfrm>
            <a:prstGeom prst="triangle">
              <a:avLst>
                <a:gd name="adj" fmla="val 50000"/>
              </a:avLst>
            </a:prstGeom>
            <a:solidFill>
              <a:srgbClr val="FF0066"/>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6278" name="Line 64"/>
            <p:cNvSpPr>
              <a:spLocks noChangeShapeType="1"/>
            </p:cNvSpPr>
            <p:nvPr/>
          </p:nvSpPr>
          <p:spPr bwMode="auto">
            <a:xfrm>
              <a:off x="3923" y="3521"/>
              <a:ext cx="18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6279" name="Line 65"/>
            <p:cNvSpPr>
              <a:spLocks noChangeShapeType="1"/>
            </p:cNvSpPr>
            <p:nvPr/>
          </p:nvSpPr>
          <p:spPr bwMode="auto">
            <a:xfrm flipV="1">
              <a:off x="4104" y="3339"/>
              <a:ext cx="0" cy="18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grpSp>
        <p:nvGrpSpPr>
          <p:cNvPr id="10" name="Group 66"/>
          <p:cNvGrpSpPr>
            <a:grpSpLocks/>
          </p:cNvGrpSpPr>
          <p:nvPr/>
        </p:nvGrpSpPr>
        <p:grpSpPr bwMode="auto">
          <a:xfrm>
            <a:off x="6659563" y="1412875"/>
            <a:ext cx="1985962" cy="2622550"/>
            <a:chOff x="4195" y="890"/>
            <a:chExt cx="1251" cy="1652"/>
          </a:xfrm>
        </p:grpSpPr>
        <p:sp>
          <p:nvSpPr>
            <p:cNvPr id="96271" name="Line 67"/>
            <p:cNvSpPr>
              <a:spLocks noChangeShapeType="1"/>
            </p:cNvSpPr>
            <p:nvPr/>
          </p:nvSpPr>
          <p:spPr bwMode="auto">
            <a:xfrm>
              <a:off x="4195" y="2160"/>
              <a:ext cx="36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6272" name="Oval 68"/>
            <p:cNvSpPr>
              <a:spLocks noChangeArrowheads="1"/>
            </p:cNvSpPr>
            <p:nvPr/>
          </p:nvSpPr>
          <p:spPr bwMode="auto">
            <a:xfrm>
              <a:off x="4558" y="890"/>
              <a:ext cx="90" cy="408"/>
            </a:xfrm>
            <a:prstGeom prst="ellipse">
              <a:avLst/>
            </a:prstGeom>
            <a:solidFill>
              <a:srgbClr val="FF0066"/>
            </a:solidFill>
            <a:ln w="12700">
              <a:solidFill>
                <a:srgbClr val="000000"/>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6273" name="Text Box 69"/>
            <p:cNvSpPr txBox="1">
              <a:spLocks noChangeArrowheads="1"/>
            </p:cNvSpPr>
            <p:nvPr/>
          </p:nvSpPr>
          <p:spPr bwMode="auto">
            <a:xfrm>
              <a:off x="4558" y="2024"/>
              <a:ext cx="888"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latin typeface="Arial Narrow" panose="020B0606020202030204" pitchFamily="34" charset="0"/>
                </a:rPr>
                <a:t>Oestrus </a:t>
              </a:r>
            </a:p>
            <a:p>
              <a:pPr eaLnBrk="1" hangingPunct="1"/>
              <a:r>
                <a:rPr lang="fr-BE" altLang="tr-TR">
                  <a:latin typeface="Arial Narrow" panose="020B0606020202030204" pitchFamily="34" charset="0"/>
                </a:rPr>
                <a:t>(0 to 66 %)</a:t>
              </a:r>
              <a:endParaRPr lang="fr-FR" altLang="tr-TR">
                <a:latin typeface="Arial Narrow" panose="020B0606020202030204" pitchFamily="34" charset="0"/>
              </a:endParaRPr>
            </a:p>
          </p:txBody>
        </p:sp>
        <p:sp>
          <p:nvSpPr>
            <p:cNvPr id="96274" name="Text Box 70"/>
            <p:cNvSpPr txBox="1">
              <a:spLocks noChangeArrowheads="1"/>
            </p:cNvSpPr>
            <p:nvPr/>
          </p:nvSpPr>
          <p:spPr bwMode="auto">
            <a:xfrm>
              <a:off x="4694" y="935"/>
              <a:ext cx="40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latin typeface="Arial Narrow" panose="020B0606020202030204" pitchFamily="34" charset="0"/>
                </a:rPr>
                <a:t>Ovu</a:t>
              </a:r>
              <a:endParaRPr lang="fr-FR" altLang="tr-TR">
                <a:latin typeface="Arial Narrow" panose="020B0606020202030204" pitchFamily="34" charset="0"/>
              </a:endParaRPr>
            </a:p>
          </p:txBody>
        </p:sp>
        <p:sp>
          <p:nvSpPr>
            <p:cNvPr id="96275" name="Line 71"/>
            <p:cNvSpPr>
              <a:spLocks noChangeShapeType="1"/>
            </p:cNvSpPr>
            <p:nvPr/>
          </p:nvSpPr>
          <p:spPr bwMode="auto">
            <a:xfrm flipV="1">
              <a:off x="4649" y="1298"/>
              <a:ext cx="0" cy="77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Espace réservé du pied de page 2"/>
          <p:cNvSpPr>
            <a:spLocks noGrp="1"/>
          </p:cNvSpPr>
          <p:nvPr>
            <p:ph type="ftr" sz="quarter" idx="10"/>
          </p:nvPr>
        </p:nvSpPr>
        <p:spPr/>
        <p:txBody>
          <a:bodyPr/>
          <a:lstStyle/>
          <a:p>
            <a:pPr>
              <a:defRPr/>
            </a:pPr>
            <a:r>
              <a:rPr lang="fr-BE"/>
              <a:t> Prof. Ch. Hanzen- Waiting period reproduction pathologies </a:t>
            </a:r>
            <a:endParaRPr lang="fr-FR"/>
          </a:p>
        </p:txBody>
      </p:sp>
      <p:sp>
        <p:nvSpPr>
          <p:cNvPr id="48" name="Espace réservé du numéro de diapositive 3"/>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5098BEEB-7A29-45E9-94CF-1A09631C89FF}" type="slidenum">
              <a:rPr lang="fr-FR" altLang="tr-TR" sz="1400">
                <a:solidFill>
                  <a:srgbClr val="A50021"/>
                </a:solidFill>
                <a:latin typeface="Arial Narrow" panose="020B0606020202030204" pitchFamily="34" charset="0"/>
              </a:rPr>
              <a:pPr/>
              <a:t>91</a:t>
            </a:fld>
            <a:endParaRPr lang="fr-FR" altLang="tr-TR" sz="1400">
              <a:solidFill>
                <a:srgbClr val="A50021"/>
              </a:solidFill>
              <a:latin typeface="Arial Narrow" panose="020B0606020202030204" pitchFamily="34" charset="0"/>
            </a:endParaRPr>
          </a:p>
        </p:txBody>
      </p:sp>
      <p:sp>
        <p:nvSpPr>
          <p:cNvPr id="97284" name="Rectangle 2"/>
          <p:cNvSpPr>
            <a:spLocks noGrp="1" noChangeArrowheads="1"/>
          </p:cNvSpPr>
          <p:nvPr>
            <p:ph type="title"/>
          </p:nvPr>
        </p:nvSpPr>
        <p:spPr>
          <a:xfrm>
            <a:off x="395288" y="188913"/>
            <a:ext cx="8497887" cy="936625"/>
          </a:xfrm>
        </p:spPr>
        <p:txBody>
          <a:bodyPr/>
          <a:lstStyle/>
          <a:p>
            <a:r>
              <a:rPr lang="fr-BE" altLang="tr-TR" sz="2800" smtClean="0"/>
              <a:t>Hormonal treatment steps of a </a:t>
            </a:r>
            <a:r>
              <a:rPr lang="fr-BE" altLang="tr-TR" sz="2800" u="sng" smtClean="0">
                <a:solidFill>
                  <a:srgbClr val="FFFF00"/>
                </a:solidFill>
              </a:rPr>
              <a:t>luteinized cyst</a:t>
            </a:r>
            <a:r>
              <a:rPr lang="fr-BE" altLang="tr-TR" sz="2800" smtClean="0"/>
              <a:t> </a:t>
            </a:r>
            <a:endParaRPr lang="fr-FR" altLang="tr-TR" sz="2800" smtClean="0"/>
          </a:p>
        </p:txBody>
      </p:sp>
      <p:sp>
        <p:nvSpPr>
          <p:cNvPr id="1111043" name="Rectangle 3"/>
          <p:cNvSpPr>
            <a:spLocks noChangeArrowheads="1"/>
          </p:cNvSpPr>
          <p:nvPr/>
        </p:nvSpPr>
        <p:spPr bwMode="auto">
          <a:xfrm>
            <a:off x="1663700" y="2133600"/>
            <a:ext cx="242888" cy="58738"/>
          </a:xfrm>
          <a:prstGeom prst="rect">
            <a:avLst/>
          </a:prstGeom>
          <a:noFill/>
          <a:ln w="12700">
            <a:noFill/>
            <a:miter lim="800000"/>
            <a:headEnd/>
            <a:tailEnd/>
          </a:ln>
          <a:effectLst>
            <a:prstShdw prst="shdw17" dist="17961" dir="2700000">
              <a:schemeClr val="accent1">
                <a:gamma/>
                <a:shade val="60000"/>
                <a:invGamma/>
              </a:schemeClr>
            </a:prstShdw>
          </a:effectLst>
        </p:spPr>
        <p:txBody>
          <a:bodyPr wrap="none" anchor="ctr"/>
          <a:lstStyle/>
          <a:p>
            <a:pPr>
              <a:defRPr/>
            </a:pPr>
            <a:endParaRPr lang="en-US"/>
          </a:p>
        </p:txBody>
      </p:sp>
      <p:grpSp>
        <p:nvGrpSpPr>
          <p:cNvPr id="97286" name="Group 4"/>
          <p:cNvGrpSpPr>
            <a:grpSpLocks/>
          </p:cNvGrpSpPr>
          <p:nvPr/>
        </p:nvGrpSpPr>
        <p:grpSpPr bwMode="auto">
          <a:xfrm>
            <a:off x="1763713" y="1773238"/>
            <a:ext cx="1438275" cy="1081087"/>
            <a:chOff x="3470" y="890"/>
            <a:chExt cx="1179" cy="862"/>
          </a:xfrm>
        </p:grpSpPr>
        <p:sp>
          <p:nvSpPr>
            <p:cNvPr id="97325" name="Freeform 5"/>
            <p:cNvSpPr>
              <a:spLocks/>
            </p:cNvSpPr>
            <p:nvPr/>
          </p:nvSpPr>
          <p:spPr bwMode="auto">
            <a:xfrm>
              <a:off x="3470" y="890"/>
              <a:ext cx="1170" cy="832"/>
            </a:xfrm>
            <a:custGeom>
              <a:avLst/>
              <a:gdLst>
                <a:gd name="T0" fmla="*/ 93 w 1170"/>
                <a:gd name="T1" fmla="*/ 198 h 832"/>
                <a:gd name="T2" fmla="*/ 99 w 1170"/>
                <a:gd name="T3" fmla="*/ 162 h 832"/>
                <a:gd name="T4" fmla="*/ 171 w 1170"/>
                <a:gd name="T5" fmla="*/ 126 h 832"/>
                <a:gd name="T6" fmla="*/ 201 w 1170"/>
                <a:gd name="T7" fmla="*/ 96 h 832"/>
                <a:gd name="T8" fmla="*/ 237 w 1170"/>
                <a:gd name="T9" fmla="*/ 84 h 832"/>
                <a:gd name="T10" fmla="*/ 387 w 1170"/>
                <a:gd name="T11" fmla="*/ 30 h 832"/>
                <a:gd name="T12" fmla="*/ 441 w 1170"/>
                <a:gd name="T13" fmla="*/ 6 h 832"/>
                <a:gd name="T14" fmla="*/ 459 w 1170"/>
                <a:gd name="T15" fmla="*/ 0 h 832"/>
                <a:gd name="T16" fmla="*/ 759 w 1170"/>
                <a:gd name="T17" fmla="*/ 6 h 832"/>
                <a:gd name="T18" fmla="*/ 813 w 1170"/>
                <a:gd name="T19" fmla="*/ 36 h 832"/>
                <a:gd name="T20" fmla="*/ 861 w 1170"/>
                <a:gd name="T21" fmla="*/ 42 h 832"/>
                <a:gd name="T22" fmla="*/ 975 w 1170"/>
                <a:gd name="T23" fmla="*/ 114 h 832"/>
                <a:gd name="T24" fmla="*/ 1017 w 1170"/>
                <a:gd name="T25" fmla="*/ 204 h 832"/>
                <a:gd name="T26" fmla="*/ 1041 w 1170"/>
                <a:gd name="T27" fmla="*/ 294 h 832"/>
                <a:gd name="T28" fmla="*/ 1065 w 1170"/>
                <a:gd name="T29" fmla="*/ 312 h 832"/>
                <a:gd name="T30" fmla="*/ 1083 w 1170"/>
                <a:gd name="T31" fmla="*/ 330 h 832"/>
                <a:gd name="T32" fmla="*/ 1131 w 1170"/>
                <a:gd name="T33" fmla="*/ 342 h 832"/>
                <a:gd name="T34" fmla="*/ 1131 w 1170"/>
                <a:gd name="T35" fmla="*/ 558 h 832"/>
                <a:gd name="T36" fmla="*/ 1113 w 1170"/>
                <a:gd name="T37" fmla="*/ 612 h 832"/>
                <a:gd name="T38" fmla="*/ 1041 w 1170"/>
                <a:gd name="T39" fmla="*/ 660 h 832"/>
                <a:gd name="T40" fmla="*/ 993 w 1170"/>
                <a:gd name="T41" fmla="*/ 738 h 832"/>
                <a:gd name="T42" fmla="*/ 807 w 1170"/>
                <a:gd name="T43" fmla="*/ 792 h 832"/>
                <a:gd name="T44" fmla="*/ 549 w 1170"/>
                <a:gd name="T45" fmla="*/ 828 h 832"/>
                <a:gd name="T46" fmla="*/ 447 w 1170"/>
                <a:gd name="T47" fmla="*/ 822 h 832"/>
                <a:gd name="T48" fmla="*/ 333 w 1170"/>
                <a:gd name="T49" fmla="*/ 780 h 832"/>
                <a:gd name="T50" fmla="*/ 261 w 1170"/>
                <a:gd name="T51" fmla="*/ 732 h 832"/>
                <a:gd name="T52" fmla="*/ 225 w 1170"/>
                <a:gd name="T53" fmla="*/ 714 h 832"/>
                <a:gd name="T54" fmla="*/ 129 w 1170"/>
                <a:gd name="T55" fmla="*/ 684 h 832"/>
                <a:gd name="T56" fmla="*/ 75 w 1170"/>
                <a:gd name="T57" fmla="*/ 612 h 832"/>
                <a:gd name="T58" fmla="*/ 63 w 1170"/>
                <a:gd name="T59" fmla="*/ 576 h 832"/>
                <a:gd name="T60" fmla="*/ 33 w 1170"/>
                <a:gd name="T61" fmla="*/ 540 h 832"/>
                <a:gd name="T62" fmla="*/ 3 w 1170"/>
                <a:gd name="T63" fmla="*/ 486 h 832"/>
                <a:gd name="T64" fmla="*/ 9 w 1170"/>
                <a:gd name="T65" fmla="*/ 438 h 832"/>
                <a:gd name="T66" fmla="*/ 21 w 1170"/>
                <a:gd name="T67" fmla="*/ 420 h 832"/>
                <a:gd name="T68" fmla="*/ 69 w 1170"/>
                <a:gd name="T69" fmla="*/ 204 h 832"/>
                <a:gd name="T70" fmla="*/ 99 w 1170"/>
                <a:gd name="T71" fmla="*/ 180 h 832"/>
                <a:gd name="T72" fmla="*/ 93 w 1170"/>
                <a:gd name="T73" fmla="*/ 198 h 83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70"/>
                <a:gd name="T112" fmla="*/ 0 h 832"/>
                <a:gd name="T113" fmla="*/ 1170 w 1170"/>
                <a:gd name="T114" fmla="*/ 832 h 83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70" h="832">
                  <a:moveTo>
                    <a:pt x="93" y="198"/>
                  </a:moveTo>
                  <a:cubicBezTo>
                    <a:pt x="95" y="186"/>
                    <a:pt x="94" y="173"/>
                    <a:pt x="99" y="162"/>
                  </a:cubicBezTo>
                  <a:cubicBezTo>
                    <a:pt x="108" y="143"/>
                    <a:pt x="152" y="139"/>
                    <a:pt x="171" y="126"/>
                  </a:cubicBezTo>
                  <a:cubicBezTo>
                    <a:pt x="182" y="110"/>
                    <a:pt x="182" y="104"/>
                    <a:pt x="201" y="96"/>
                  </a:cubicBezTo>
                  <a:cubicBezTo>
                    <a:pt x="213" y="91"/>
                    <a:pt x="237" y="84"/>
                    <a:pt x="237" y="84"/>
                  </a:cubicBezTo>
                  <a:cubicBezTo>
                    <a:pt x="278" y="23"/>
                    <a:pt x="300" y="35"/>
                    <a:pt x="387" y="30"/>
                  </a:cubicBezTo>
                  <a:cubicBezTo>
                    <a:pt x="416" y="11"/>
                    <a:pt x="398" y="20"/>
                    <a:pt x="441" y="6"/>
                  </a:cubicBezTo>
                  <a:cubicBezTo>
                    <a:pt x="447" y="4"/>
                    <a:pt x="459" y="0"/>
                    <a:pt x="459" y="0"/>
                  </a:cubicBezTo>
                  <a:cubicBezTo>
                    <a:pt x="559" y="2"/>
                    <a:pt x="659" y="0"/>
                    <a:pt x="759" y="6"/>
                  </a:cubicBezTo>
                  <a:cubicBezTo>
                    <a:pt x="774" y="7"/>
                    <a:pt x="798" y="32"/>
                    <a:pt x="813" y="36"/>
                  </a:cubicBezTo>
                  <a:cubicBezTo>
                    <a:pt x="829" y="40"/>
                    <a:pt x="845" y="40"/>
                    <a:pt x="861" y="42"/>
                  </a:cubicBezTo>
                  <a:cubicBezTo>
                    <a:pt x="878" y="129"/>
                    <a:pt x="889" y="108"/>
                    <a:pt x="975" y="114"/>
                  </a:cubicBezTo>
                  <a:cubicBezTo>
                    <a:pt x="986" y="147"/>
                    <a:pt x="1009" y="172"/>
                    <a:pt x="1017" y="204"/>
                  </a:cubicBezTo>
                  <a:cubicBezTo>
                    <a:pt x="1021" y="222"/>
                    <a:pt x="1030" y="278"/>
                    <a:pt x="1041" y="294"/>
                  </a:cubicBezTo>
                  <a:cubicBezTo>
                    <a:pt x="1047" y="302"/>
                    <a:pt x="1057" y="305"/>
                    <a:pt x="1065" y="312"/>
                  </a:cubicBezTo>
                  <a:cubicBezTo>
                    <a:pt x="1071" y="318"/>
                    <a:pt x="1075" y="326"/>
                    <a:pt x="1083" y="330"/>
                  </a:cubicBezTo>
                  <a:cubicBezTo>
                    <a:pt x="1098" y="337"/>
                    <a:pt x="1131" y="342"/>
                    <a:pt x="1131" y="342"/>
                  </a:cubicBezTo>
                  <a:cubicBezTo>
                    <a:pt x="1170" y="401"/>
                    <a:pt x="1157" y="500"/>
                    <a:pt x="1131" y="558"/>
                  </a:cubicBezTo>
                  <a:cubicBezTo>
                    <a:pt x="1123" y="575"/>
                    <a:pt x="1129" y="601"/>
                    <a:pt x="1113" y="612"/>
                  </a:cubicBezTo>
                  <a:cubicBezTo>
                    <a:pt x="1088" y="629"/>
                    <a:pt x="1066" y="644"/>
                    <a:pt x="1041" y="660"/>
                  </a:cubicBezTo>
                  <a:cubicBezTo>
                    <a:pt x="1027" y="681"/>
                    <a:pt x="1013" y="725"/>
                    <a:pt x="993" y="738"/>
                  </a:cubicBezTo>
                  <a:cubicBezTo>
                    <a:pt x="926" y="783"/>
                    <a:pt x="894" y="787"/>
                    <a:pt x="807" y="792"/>
                  </a:cubicBezTo>
                  <a:cubicBezTo>
                    <a:pt x="688" y="832"/>
                    <a:pt x="751" y="821"/>
                    <a:pt x="549" y="828"/>
                  </a:cubicBezTo>
                  <a:cubicBezTo>
                    <a:pt x="515" y="826"/>
                    <a:pt x="481" y="826"/>
                    <a:pt x="447" y="822"/>
                  </a:cubicBezTo>
                  <a:cubicBezTo>
                    <a:pt x="416" y="818"/>
                    <a:pt x="360" y="799"/>
                    <a:pt x="333" y="780"/>
                  </a:cubicBezTo>
                  <a:cubicBezTo>
                    <a:pt x="312" y="765"/>
                    <a:pt x="287" y="741"/>
                    <a:pt x="261" y="732"/>
                  </a:cubicBezTo>
                  <a:cubicBezTo>
                    <a:pt x="195" y="710"/>
                    <a:pt x="295" y="745"/>
                    <a:pt x="225" y="714"/>
                  </a:cubicBezTo>
                  <a:cubicBezTo>
                    <a:pt x="194" y="700"/>
                    <a:pt x="161" y="695"/>
                    <a:pt x="129" y="684"/>
                  </a:cubicBezTo>
                  <a:cubicBezTo>
                    <a:pt x="109" y="664"/>
                    <a:pt x="84" y="639"/>
                    <a:pt x="75" y="612"/>
                  </a:cubicBezTo>
                  <a:cubicBezTo>
                    <a:pt x="71" y="600"/>
                    <a:pt x="70" y="587"/>
                    <a:pt x="63" y="576"/>
                  </a:cubicBezTo>
                  <a:cubicBezTo>
                    <a:pt x="33" y="531"/>
                    <a:pt x="71" y="586"/>
                    <a:pt x="33" y="540"/>
                  </a:cubicBezTo>
                  <a:cubicBezTo>
                    <a:pt x="19" y="524"/>
                    <a:pt x="15" y="504"/>
                    <a:pt x="3" y="486"/>
                  </a:cubicBezTo>
                  <a:cubicBezTo>
                    <a:pt x="5" y="470"/>
                    <a:pt x="5" y="454"/>
                    <a:pt x="9" y="438"/>
                  </a:cubicBezTo>
                  <a:cubicBezTo>
                    <a:pt x="11" y="431"/>
                    <a:pt x="20" y="427"/>
                    <a:pt x="21" y="420"/>
                  </a:cubicBezTo>
                  <a:cubicBezTo>
                    <a:pt x="32" y="347"/>
                    <a:pt x="0" y="250"/>
                    <a:pt x="69" y="204"/>
                  </a:cubicBezTo>
                  <a:cubicBezTo>
                    <a:pt x="69" y="203"/>
                    <a:pt x="87" y="168"/>
                    <a:pt x="99" y="180"/>
                  </a:cubicBezTo>
                  <a:cubicBezTo>
                    <a:pt x="103" y="184"/>
                    <a:pt x="95" y="192"/>
                    <a:pt x="93" y="198"/>
                  </a:cubicBezTo>
                  <a:close/>
                </a:path>
              </a:pathLst>
            </a:custGeom>
            <a:solidFill>
              <a:schemeClr val="bg2"/>
            </a:solidFill>
            <a:ln w="9525">
              <a:solidFill>
                <a:srgbClr val="080808"/>
              </a:solidFill>
              <a:round/>
              <a:headEnd/>
              <a:tailEnd/>
            </a:ln>
          </p:spPr>
          <p:txBody>
            <a:bodyPr/>
            <a:lstStyle/>
            <a:p>
              <a:endParaRPr lang="tr-TR"/>
            </a:p>
          </p:txBody>
        </p:sp>
        <p:grpSp>
          <p:nvGrpSpPr>
            <p:cNvPr id="97326" name="Group 6"/>
            <p:cNvGrpSpPr>
              <a:grpSpLocks/>
            </p:cNvGrpSpPr>
            <p:nvPr/>
          </p:nvGrpSpPr>
          <p:grpSpPr bwMode="auto">
            <a:xfrm>
              <a:off x="3878" y="981"/>
              <a:ext cx="771" cy="771"/>
              <a:chOff x="3288" y="1661"/>
              <a:chExt cx="726" cy="726"/>
            </a:xfrm>
          </p:grpSpPr>
          <p:sp>
            <p:nvSpPr>
              <p:cNvPr id="97327" name="Oval 7"/>
              <p:cNvSpPr>
                <a:spLocks noChangeArrowheads="1"/>
              </p:cNvSpPr>
              <p:nvPr/>
            </p:nvSpPr>
            <p:spPr bwMode="auto">
              <a:xfrm>
                <a:off x="3288" y="1661"/>
                <a:ext cx="726" cy="726"/>
              </a:xfrm>
              <a:prstGeom prst="ellipse">
                <a:avLst/>
              </a:prstGeom>
              <a:solidFill>
                <a:schemeClr val="tx2"/>
              </a:solidFill>
              <a:ln w="9525">
                <a:solidFill>
                  <a:srgbClr val="080808"/>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fr-FR" altLang="tr-TR" sz="2000">
                  <a:solidFill>
                    <a:srgbClr val="080808"/>
                  </a:solidFill>
                </a:endParaRPr>
              </a:p>
            </p:txBody>
          </p:sp>
          <p:sp>
            <p:nvSpPr>
              <p:cNvPr id="97328" name="Oval 8"/>
              <p:cNvSpPr>
                <a:spLocks noChangeArrowheads="1"/>
              </p:cNvSpPr>
              <p:nvPr/>
            </p:nvSpPr>
            <p:spPr bwMode="auto">
              <a:xfrm>
                <a:off x="3424" y="1797"/>
                <a:ext cx="453" cy="453"/>
              </a:xfrm>
              <a:prstGeom prst="ellipse">
                <a:avLst/>
              </a:prstGeom>
              <a:solidFill>
                <a:srgbClr val="080808"/>
              </a:solidFill>
              <a:ln w="9525">
                <a:solidFill>
                  <a:srgbClr val="080808"/>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fr-FR" altLang="tr-TR" sz="2000">
                  <a:solidFill>
                    <a:srgbClr val="080808"/>
                  </a:solidFill>
                </a:endParaRPr>
              </a:p>
            </p:txBody>
          </p:sp>
        </p:grpSp>
      </p:grpSp>
      <p:grpSp>
        <p:nvGrpSpPr>
          <p:cNvPr id="4" name="Group 9"/>
          <p:cNvGrpSpPr>
            <a:grpSpLocks/>
          </p:cNvGrpSpPr>
          <p:nvPr/>
        </p:nvGrpSpPr>
        <p:grpSpPr bwMode="auto">
          <a:xfrm>
            <a:off x="3852863" y="2638425"/>
            <a:ext cx="1008062" cy="1223963"/>
            <a:chOff x="2925" y="1842"/>
            <a:chExt cx="862" cy="906"/>
          </a:xfrm>
        </p:grpSpPr>
        <p:sp>
          <p:nvSpPr>
            <p:cNvPr id="97298" name="Line 10"/>
            <p:cNvSpPr>
              <a:spLocks noChangeShapeType="1"/>
            </p:cNvSpPr>
            <p:nvPr/>
          </p:nvSpPr>
          <p:spPr bwMode="auto">
            <a:xfrm>
              <a:off x="3118" y="2509"/>
              <a:ext cx="68" cy="32"/>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7299" name="Line 11"/>
            <p:cNvSpPr>
              <a:spLocks noChangeShapeType="1"/>
            </p:cNvSpPr>
            <p:nvPr/>
          </p:nvSpPr>
          <p:spPr bwMode="auto">
            <a:xfrm flipH="1">
              <a:off x="2990" y="2652"/>
              <a:ext cx="24" cy="9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7300" name="Line 12"/>
            <p:cNvSpPr>
              <a:spLocks noChangeShapeType="1"/>
            </p:cNvSpPr>
            <p:nvPr/>
          </p:nvSpPr>
          <p:spPr bwMode="auto">
            <a:xfrm>
              <a:off x="2945" y="2659"/>
              <a:ext cx="33" cy="64"/>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7301" name="Line 13"/>
            <p:cNvSpPr>
              <a:spLocks noChangeShapeType="1"/>
            </p:cNvSpPr>
            <p:nvPr/>
          </p:nvSpPr>
          <p:spPr bwMode="auto">
            <a:xfrm flipH="1">
              <a:off x="3056" y="2692"/>
              <a:ext cx="51" cy="52"/>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7302" name="Line 14"/>
            <p:cNvSpPr>
              <a:spLocks noChangeShapeType="1"/>
            </p:cNvSpPr>
            <p:nvPr/>
          </p:nvSpPr>
          <p:spPr bwMode="auto">
            <a:xfrm>
              <a:off x="3214" y="2559"/>
              <a:ext cx="37" cy="68"/>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7303" name="Line 15"/>
            <p:cNvSpPr>
              <a:spLocks noChangeShapeType="1"/>
            </p:cNvSpPr>
            <p:nvPr/>
          </p:nvSpPr>
          <p:spPr bwMode="auto">
            <a:xfrm flipH="1">
              <a:off x="3095" y="2400"/>
              <a:ext cx="73" cy="91"/>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7304" name="Line 16"/>
            <p:cNvSpPr>
              <a:spLocks noChangeShapeType="1"/>
            </p:cNvSpPr>
            <p:nvPr/>
          </p:nvSpPr>
          <p:spPr bwMode="auto">
            <a:xfrm flipV="1">
              <a:off x="3018" y="2506"/>
              <a:ext cx="76" cy="136"/>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7305" name="Line 17"/>
            <p:cNvSpPr>
              <a:spLocks noChangeShapeType="1"/>
            </p:cNvSpPr>
            <p:nvPr/>
          </p:nvSpPr>
          <p:spPr bwMode="auto">
            <a:xfrm flipV="1">
              <a:off x="3198" y="2273"/>
              <a:ext cx="66" cy="7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7306" name="Line 18"/>
            <p:cNvSpPr>
              <a:spLocks noChangeShapeType="1"/>
            </p:cNvSpPr>
            <p:nvPr/>
          </p:nvSpPr>
          <p:spPr bwMode="auto">
            <a:xfrm flipV="1">
              <a:off x="3341" y="2131"/>
              <a:ext cx="87" cy="7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7307" name="Line 19"/>
            <p:cNvSpPr>
              <a:spLocks noChangeShapeType="1"/>
            </p:cNvSpPr>
            <p:nvPr/>
          </p:nvSpPr>
          <p:spPr bwMode="auto">
            <a:xfrm flipV="1">
              <a:off x="3477" y="1948"/>
              <a:ext cx="170" cy="136"/>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7308" name="Line 20"/>
            <p:cNvSpPr>
              <a:spLocks noChangeShapeType="1"/>
            </p:cNvSpPr>
            <p:nvPr/>
          </p:nvSpPr>
          <p:spPr bwMode="auto">
            <a:xfrm flipH="1">
              <a:off x="3034" y="2646"/>
              <a:ext cx="46" cy="81"/>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7309" name="Oval 21"/>
            <p:cNvSpPr>
              <a:spLocks noChangeArrowheads="1"/>
            </p:cNvSpPr>
            <p:nvPr/>
          </p:nvSpPr>
          <p:spPr bwMode="auto">
            <a:xfrm>
              <a:off x="2925" y="2630"/>
              <a:ext cx="48" cy="47"/>
            </a:xfrm>
            <a:prstGeom prst="ellipse">
              <a:avLst/>
            </a:prstGeom>
            <a:solidFill>
              <a:srgbClr val="FC0128"/>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7310" name="Oval 22"/>
            <p:cNvSpPr>
              <a:spLocks noChangeArrowheads="1"/>
            </p:cNvSpPr>
            <p:nvPr/>
          </p:nvSpPr>
          <p:spPr bwMode="auto">
            <a:xfrm>
              <a:off x="2993" y="2617"/>
              <a:ext cx="48" cy="47"/>
            </a:xfrm>
            <a:prstGeom prst="ellipse">
              <a:avLst/>
            </a:prstGeom>
            <a:solidFill>
              <a:srgbClr val="FC0128"/>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7311" name="Oval 23"/>
            <p:cNvSpPr>
              <a:spLocks noChangeArrowheads="1"/>
            </p:cNvSpPr>
            <p:nvPr/>
          </p:nvSpPr>
          <p:spPr bwMode="auto">
            <a:xfrm>
              <a:off x="3056" y="2614"/>
              <a:ext cx="48" cy="48"/>
            </a:xfrm>
            <a:prstGeom prst="ellipse">
              <a:avLst/>
            </a:prstGeom>
            <a:solidFill>
              <a:srgbClr val="FC0128"/>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7312" name="Oval 24"/>
            <p:cNvSpPr>
              <a:spLocks noChangeArrowheads="1"/>
            </p:cNvSpPr>
            <p:nvPr/>
          </p:nvSpPr>
          <p:spPr bwMode="auto">
            <a:xfrm>
              <a:off x="3100" y="2655"/>
              <a:ext cx="50" cy="47"/>
            </a:xfrm>
            <a:prstGeom prst="ellipse">
              <a:avLst/>
            </a:prstGeom>
            <a:solidFill>
              <a:srgbClr val="FC0128"/>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7313" name="Oval 25"/>
            <p:cNvSpPr>
              <a:spLocks noChangeArrowheads="1"/>
            </p:cNvSpPr>
            <p:nvPr/>
          </p:nvSpPr>
          <p:spPr bwMode="auto">
            <a:xfrm>
              <a:off x="3238" y="2168"/>
              <a:ext cx="142" cy="126"/>
            </a:xfrm>
            <a:prstGeom prst="ellipse">
              <a:avLst/>
            </a:prstGeom>
            <a:solidFill>
              <a:srgbClr val="FAFD00"/>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7314" name="Oval 26"/>
            <p:cNvSpPr>
              <a:spLocks noChangeArrowheads="1"/>
            </p:cNvSpPr>
            <p:nvPr/>
          </p:nvSpPr>
          <p:spPr bwMode="auto">
            <a:xfrm>
              <a:off x="3166" y="2525"/>
              <a:ext cx="62" cy="56"/>
            </a:xfrm>
            <a:prstGeom prst="ellipse">
              <a:avLst/>
            </a:prstGeom>
            <a:solidFill>
              <a:schemeClr val="folHlink"/>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7315" name="Oval 27"/>
            <p:cNvSpPr>
              <a:spLocks noChangeArrowheads="1"/>
            </p:cNvSpPr>
            <p:nvPr/>
          </p:nvSpPr>
          <p:spPr bwMode="auto">
            <a:xfrm>
              <a:off x="3232" y="2621"/>
              <a:ext cx="50" cy="48"/>
            </a:xfrm>
            <a:prstGeom prst="ellipse">
              <a:avLst/>
            </a:prstGeom>
            <a:solidFill>
              <a:srgbClr val="FE9B03"/>
            </a:solidFill>
            <a:ln w="12700">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7316" name="Oval 28"/>
            <p:cNvSpPr>
              <a:spLocks noChangeArrowheads="1"/>
            </p:cNvSpPr>
            <p:nvPr/>
          </p:nvSpPr>
          <p:spPr bwMode="auto">
            <a:xfrm>
              <a:off x="3133" y="2335"/>
              <a:ext cx="89" cy="92"/>
            </a:xfrm>
            <a:prstGeom prst="ellipse">
              <a:avLst/>
            </a:prstGeom>
            <a:solidFill>
              <a:srgbClr val="FAFD00"/>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7317" name="Oval 29"/>
            <p:cNvSpPr>
              <a:spLocks noChangeArrowheads="1"/>
            </p:cNvSpPr>
            <p:nvPr/>
          </p:nvSpPr>
          <p:spPr bwMode="auto">
            <a:xfrm>
              <a:off x="3046" y="2475"/>
              <a:ext cx="79" cy="78"/>
            </a:xfrm>
            <a:prstGeom prst="ellipse">
              <a:avLst/>
            </a:prstGeom>
            <a:solidFill>
              <a:schemeClr val="folHlink"/>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1111070" name="Rectangle 30"/>
            <p:cNvSpPr>
              <a:spLocks noChangeArrowheads="1"/>
            </p:cNvSpPr>
            <p:nvPr/>
          </p:nvSpPr>
          <p:spPr bwMode="auto">
            <a:xfrm>
              <a:off x="3273" y="1842"/>
              <a:ext cx="277" cy="65"/>
            </a:xfrm>
            <a:prstGeom prst="rect">
              <a:avLst/>
            </a:prstGeom>
            <a:noFill/>
            <a:ln w="12700">
              <a:noFill/>
              <a:miter lim="800000"/>
              <a:headEnd/>
              <a:tailEnd/>
            </a:ln>
            <a:effectLst>
              <a:prstShdw prst="shdw17" dist="17961" dir="2700000">
                <a:schemeClr val="accent1">
                  <a:gamma/>
                  <a:shade val="60000"/>
                  <a:invGamma/>
                </a:schemeClr>
              </a:prstShdw>
            </a:effectLst>
          </p:spPr>
          <p:txBody>
            <a:bodyPr wrap="none" anchor="ctr"/>
            <a:lstStyle/>
            <a:p>
              <a:pPr>
                <a:defRPr/>
              </a:pPr>
              <a:endParaRPr lang="en-US"/>
            </a:p>
          </p:txBody>
        </p:sp>
        <p:sp>
          <p:nvSpPr>
            <p:cNvPr id="97319" name="Line 31"/>
            <p:cNvSpPr>
              <a:spLocks noChangeShapeType="1"/>
            </p:cNvSpPr>
            <p:nvPr/>
          </p:nvSpPr>
          <p:spPr bwMode="auto">
            <a:xfrm flipH="1">
              <a:off x="3023" y="2546"/>
              <a:ext cx="51" cy="78"/>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7320" name="Line 32"/>
            <p:cNvSpPr>
              <a:spLocks noChangeShapeType="1"/>
            </p:cNvSpPr>
            <p:nvPr/>
          </p:nvSpPr>
          <p:spPr bwMode="auto">
            <a:xfrm flipV="1">
              <a:off x="3109" y="2420"/>
              <a:ext cx="33" cy="62"/>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7321" name="Line 33"/>
            <p:cNvSpPr>
              <a:spLocks noChangeShapeType="1"/>
            </p:cNvSpPr>
            <p:nvPr/>
          </p:nvSpPr>
          <p:spPr bwMode="auto">
            <a:xfrm flipH="1">
              <a:off x="3192" y="2279"/>
              <a:ext cx="68" cy="63"/>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7322" name="Line 34"/>
            <p:cNvSpPr>
              <a:spLocks noChangeShapeType="1"/>
            </p:cNvSpPr>
            <p:nvPr/>
          </p:nvSpPr>
          <p:spPr bwMode="auto">
            <a:xfrm flipV="1">
              <a:off x="3371" y="2145"/>
              <a:ext cx="66" cy="48"/>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97323" name="Oval 35"/>
            <p:cNvSpPr>
              <a:spLocks noChangeArrowheads="1"/>
            </p:cNvSpPr>
            <p:nvPr/>
          </p:nvSpPr>
          <p:spPr bwMode="auto">
            <a:xfrm>
              <a:off x="3385" y="2019"/>
              <a:ext cx="141" cy="138"/>
            </a:xfrm>
            <a:prstGeom prst="ellipse">
              <a:avLst/>
            </a:prstGeom>
            <a:solidFill>
              <a:srgbClr val="FAFD00"/>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97324" name="Oval 36"/>
            <p:cNvSpPr>
              <a:spLocks noChangeArrowheads="1"/>
            </p:cNvSpPr>
            <p:nvPr/>
          </p:nvSpPr>
          <p:spPr bwMode="auto">
            <a:xfrm>
              <a:off x="3608" y="1845"/>
              <a:ext cx="179" cy="177"/>
            </a:xfrm>
            <a:prstGeom prst="ellipse">
              <a:avLst/>
            </a:prstGeom>
            <a:solidFill>
              <a:schemeClr val="hlink"/>
            </a:solidFill>
            <a:ln w="12700">
              <a:solidFill>
                <a:schemeClr val="bg2"/>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grpSp>
      <p:sp>
        <p:nvSpPr>
          <p:cNvPr id="97288" name="Text Box 37"/>
          <p:cNvSpPr txBox="1">
            <a:spLocks noChangeArrowheads="1"/>
          </p:cNvSpPr>
          <p:nvPr/>
        </p:nvSpPr>
        <p:spPr bwMode="auto">
          <a:xfrm>
            <a:off x="2197100" y="4510088"/>
            <a:ext cx="1223963" cy="466725"/>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solidFill>
                  <a:srgbClr val="00FF00"/>
                </a:solidFill>
                <a:latin typeface="Arial Narrow" panose="020B0606020202030204" pitchFamily="34" charset="0"/>
              </a:rPr>
              <a:t>PGF2a</a:t>
            </a:r>
            <a:endParaRPr lang="fr-FR" altLang="tr-TR">
              <a:solidFill>
                <a:srgbClr val="00FF00"/>
              </a:solidFill>
              <a:latin typeface="Arial Narrow" panose="020B0606020202030204" pitchFamily="34" charset="0"/>
            </a:endParaRPr>
          </a:p>
        </p:txBody>
      </p:sp>
      <p:sp>
        <p:nvSpPr>
          <p:cNvPr id="97289" name="Line 38"/>
          <p:cNvSpPr>
            <a:spLocks noChangeShapeType="1"/>
          </p:cNvSpPr>
          <p:nvPr/>
        </p:nvSpPr>
        <p:spPr bwMode="auto">
          <a:xfrm flipH="1" flipV="1">
            <a:off x="2627313" y="2852738"/>
            <a:ext cx="1587" cy="16573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111079" name="Text Box 39"/>
          <p:cNvSpPr txBox="1">
            <a:spLocks noChangeArrowheads="1"/>
          </p:cNvSpPr>
          <p:nvPr/>
        </p:nvSpPr>
        <p:spPr bwMode="auto">
          <a:xfrm>
            <a:off x="5005388" y="3357563"/>
            <a:ext cx="1071562" cy="466725"/>
          </a:xfrm>
          <a:prstGeom prst="rect">
            <a:avLst/>
          </a:prstGeom>
          <a:noFill/>
          <a:ln w="9525">
            <a:solidFill>
              <a:srgbClr val="FF0066"/>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solidFill>
                  <a:srgbClr val="FF0066"/>
                </a:solidFill>
                <a:latin typeface="Arial Narrow" panose="020B0606020202030204" pitchFamily="34" charset="0"/>
              </a:rPr>
              <a:t>Oestrus</a:t>
            </a:r>
            <a:endParaRPr lang="fr-FR" altLang="tr-TR">
              <a:solidFill>
                <a:srgbClr val="FF0066"/>
              </a:solidFill>
              <a:latin typeface="Arial Narrow" panose="020B0606020202030204" pitchFamily="34" charset="0"/>
            </a:endParaRPr>
          </a:p>
        </p:txBody>
      </p:sp>
      <p:sp>
        <p:nvSpPr>
          <p:cNvPr id="1111080" name="Text Box 40"/>
          <p:cNvSpPr txBox="1">
            <a:spLocks noChangeArrowheads="1"/>
          </p:cNvSpPr>
          <p:nvPr/>
        </p:nvSpPr>
        <p:spPr bwMode="auto">
          <a:xfrm>
            <a:off x="5076825" y="4797425"/>
            <a:ext cx="890588" cy="466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latin typeface="Arial Narrow" panose="020B0606020202030204" pitchFamily="34" charset="0"/>
              </a:rPr>
              <a:t>GnRH</a:t>
            </a:r>
            <a:endParaRPr lang="fr-FR" altLang="tr-TR">
              <a:latin typeface="Arial Narrow" panose="020B0606020202030204" pitchFamily="34" charset="0"/>
            </a:endParaRPr>
          </a:p>
        </p:txBody>
      </p:sp>
      <p:sp>
        <p:nvSpPr>
          <p:cNvPr id="1111081" name="Line 41"/>
          <p:cNvSpPr>
            <a:spLocks noChangeShapeType="1"/>
          </p:cNvSpPr>
          <p:nvPr/>
        </p:nvSpPr>
        <p:spPr bwMode="auto">
          <a:xfrm flipV="1">
            <a:off x="5580063" y="3862388"/>
            <a:ext cx="0" cy="9350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111082" name="AutoShape 42"/>
          <p:cNvSpPr>
            <a:spLocks noChangeArrowheads="1"/>
          </p:cNvSpPr>
          <p:nvPr/>
        </p:nvSpPr>
        <p:spPr bwMode="auto">
          <a:xfrm>
            <a:off x="3348038" y="1846263"/>
            <a:ext cx="215900" cy="1871662"/>
          </a:xfrm>
          <a:prstGeom prst="rtTriangle">
            <a:avLst/>
          </a:prstGeom>
          <a:solidFill>
            <a:schemeClr val="accent1"/>
          </a:solidFill>
          <a:ln w="9525">
            <a:solidFill>
              <a:srgbClr val="000066"/>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tr-TR"/>
          </a:p>
        </p:txBody>
      </p:sp>
      <p:sp>
        <p:nvSpPr>
          <p:cNvPr id="1111083" name="Line 43"/>
          <p:cNvSpPr>
            <a:spLocks noChangeShapeType="1"/>
          </p:cNvSpPr>
          <p:nvPr/>
        </p:nvSpPr>
        <p:spPr bwMode="auto">
          <a:xfrm>
            <a:off x="3563938" y="3070225"/>
            <a:ext cx="50482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111084" name="Line 44"/>
          <p:cNvSpPr>
            <a:spLocks noChangeShapeType="1"/>
          </p:cNvSpPr>
          <p:nvPr/>
        </p:nvSpPr>
        <p:spPr bwMode="auto">
          <a:xfrm>
            <a:off x="4932363" y="2925763"/>
            <a:ext cx="504825" cy="3603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111085" name="Line 45"/>
          <p:cNvSpPr>
            <a:spLocks noChangeShapeType="1"/>
          </p:cNvSpPr>
          <p:nvPr/>
        </p:nvSpPr>
        <p:spPr bwMode="auto">
          <a:xfrm>
            <a:off x="2627313" y="3068638"/>
            <a:ext cx="720725" cy="158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111086" name="Text Box 46"/>
          <p:cNvSpPr txBox="1">
            <a:spLocks noChangeArrowheads="1"/>
          </p:cNvSpPr>
          <p:nvPr/>
        </p:nvSpPr>
        <p:spPr bwMode="auto">
          <a:xfrm>
            <a:off x="5076825" y="2420938"/>
            <a:ext cx="1022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u="sng">
                <a:latin typeface="Arial Narrow" panose="020B0606020202030204" pitchFamily="34" charset="0"/>
              </a:rPr>
              <a:t>2 to 5 d</a:t>
            </a:r>
            <a:endParaRPr lang="fr-FR" altLang="tr-TR" u="sng">
              <a:latin typeface="Arial Narrow" panose="020B0606020202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1108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1108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11108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1108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1108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1107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11108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110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1079" grpId="0" animBg="1"/>
      <p:bldP spid="1111080" grpId="0" animBg="1"/>
      <p:bldP spid="1111082" grpId="0" animBg="1"/>
      <p:bldP spid="1111086"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4"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800902D-CD2B-4981-9FE4-86B5F6EAA85D}" type="slidenum">
              <a:rPr lang="fr-FR" altLang="tr-TR" sz="1400">
                <a:solidFill>
                  <a:srgbClr val="A50021"/>
                </a:solidFill>
                <a:latin typeface="Arial Narrow" panose="020B0606020202030204" pitchFamily="34" charset="0"/>
              </a:rPr>
              <a:pPr/>
              <a:t>92</a:t>
            </a:fld>
            <a:endParaRPr lang="fr-FR" altLang="tr-TR" sz="1400">
              <a:solidFill>
                <a:srgbClr val="A50021"/>
              </a:solidFill>
              <a:latin typeface="Arial Narrow" panose="020B0606020202030204" pitchFamily="34" charset="0"/>
            </a:endParaRPr>
          </a:p>
        </p:txBody>
      </p:sp>
      <p:sp>
        <p:nvSpPr>
          <p:cNvPr id="98308" name="Rectangle 2"/>
          <p:cNvSpPr>
            <a:spLocks noGrp="1" noChangeArrowheads="1"/>
          </p:cNvSpPr>
          <p:nvPr>
            <p:ph type="ctrTitle"/>
          </p:nvPr>
        </p:nvSpPr>
        <p:spPr>
          <a:xfrm>
            <a:off x="468313" y="476250"/>
            <a:ext cx="8351837" cy="4897438"/>
          </a:xfrm>
        </p:spPr>
        <p:txBody>
          <a:bodyPr/>
          <a:lstStyle/>
          <a:p>
            <a:r>
              <a:rPr lang="fr-BE" altLang="tr-TR" sz="4000" smtClean="0"/>
              <a:t>Hormonal associations</a:t>
            </a:r>
            <a:r>
              <a:rPr lang="fr-BE" altLang="tr-TR" u="sng" smtClean="0"/>
              <a:t> </a:t>
            </a:r>
            <a:br>
              <a:rPr lang="fr-BE" altLang="tr-TR" u="sng" smtClean="0"/>
            </a:br>
            <a:r>
              <a:rPr lang="fr-BE" altLang="tr-TR" u="sng" smtClean="0"/>
              <a:t/>
            </a:r>
            <a:br>
              <a:rPr lang="fr-BE" altLang="tr-TR" u="sng" smtClean="0"/>
            </a:br>
            <a:r>
              <a:rPr lang="fr-BE" altLang="tr-TR" u="sng" smtClean="0"/>
              <a:t>Justifications </a:t>
            </a:r>
            <a:r>
              <a:rPr lang="fr-BE" altLang="tr-TR" smtClean="0"/>
              <a:t>: </a:t>
            </a:r>
            <a:br>
              <a:rPr lang="fr-BE" altLang="tr-TR" smtClean="0"/>
            </a:br>
            <a:r>
              <a:rPr lang="fr-BE" altLang="tr-TR" smtClean="0"/>
              <a:t>- difficulty to make a differential diagnosis between cysts ?</a:t>
            </a:r>
            <a:br>
              <a:rPr lang="fr-BE" altLang="tr-TR" smtClean="0"/>
            </a:br>
            <a:r>
              <a:rPr lang="fr-BE" altLang="tr-TR" smtClean="0"/>
              <a:t>- decrease time between treatment and pregnancy ?</a:t>
            </a:r>
            <a:endParaRPr lang="fr-FR" altLang="tr-TR" smtClean="0">
              <a:solidFill>
                <a:srgbClr val="00FF00"/>
              </a:solidFill>
            </a:endParaRP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5"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2EB0F64-0899-48AF-AD71-0BECB4F8A1A2}" type="slidenum">
              <a:rPr lang="fr-FR" altLang="tr-TR" sz="1400">
                <a:solidFill>
                  <a:srgbClr val="A50021"/>
                </a:solidFill>
                <a:latin typeface="Arial Narrow" panose="020B0606020202030204" pitchFamily="34" charset="0"/>
              </a:rPr>
              <a:pPr/>
              <a:t>93</a:t>
            </a:fld>
            <a:endParaRPr lang="fr-FR" altLang="tr-TR" sz="1400">
              <a:solidFill>
                <a:srgbClr val="A50021"/>
              </a:solidFill>
              <a:latin typeface="Arial Narrow" panose="020B0606020202030204" pitchFamily="34" charset="0"/>
            </a:endParaRPr>
          </a:p>
        </p:txBody>
      </p:sp>
      <p:sp>
        <p:nvSpPr>
          <p:cNvPr id="99332" name="Rectangle 2"/>
          <p:cNvSpPr>
            <a:spLocks noGrp="1" noChangeArrowheads="1"/>
          </p:cNvSpPr>
          <p:nvPr>
            <p:ph type="title"/>
          </p:nvPr>
        </p:nvSpPr>
        <p:spPr>
          <a:ln>
            <a:solidFill>
              <a:schemeClr val="tx1"/>
            </a:solidFill>
            <a:miter lim="800000"/>
            <a:headEnd/>
            <a:tailEnd/>
          </a:ln>
        </p:spPr>
        <p:txBody>
          <a:bodyPr/>
          <a:lstStyle/>
          <a:p>
            <a:r>
              <a:rPr lang="fr-BE" altLang="tr-TR" sz="2800" smtClean="0"/>
              <a:t>Some hormonal associations </a:t>
            </a:r>
            <a:endParaRPr lang="fr-FR" altLang="tr-TR" sz="2800" smtClean="0"/>
          </a:p>
        </p:txBody>
      </p:sp>
      <p:sp>
        <p:nvSpPr>
          <p:cNvPr id="99333" name="Rectangle 3"/>
          <p:cNvSpPr>
            <a:spLocks noGrp="1" noChangeArrowheads="1"/>
          </p:cNvSpPr>
          <p:nvPr>
            <p:ph type="body" idx="1"/>
          </p:nvPr>
        </p:nvSpPr>
        <p:spPr/>
        <p:txBody>
          <a:bodyPr/>
          <a:lstStyle/>
          <a:p>
            <a:pPr marL="533400" indent="-533400">
              <a:buFont typeface="Arial Narrow" panose="020B0606020202030204" pitchFamily="34" charset="0"/>
              <a:buAutoNum type="arabicPeriod"/>
            </a:pPr>
            <a:r>
              <a:rPr lang="fr-BE" altLang="tr-TR" smtClean="0"/>
              <a:t>hCG or GnRH (d0) – PGF2a (d7 or d14)</a:t>
            </a:r>
          </a:p>
          <a:p>
            <a:pPr marL="533400" indent="-533400">
              <a:buFont typeface="Arial Narrow" panose="020B0606020202030204" pitchFamily="34" charset="0"/>
              <a:buAutoNum type="arabicPeriod"/>
            </a:pPr>
            <a:r>
              <a:rPr lang="fr-BE" altLang="tr-TR" smtClean="0"/>
              <a:t>GnRH and PGF2a (d0) – PGF2a (d14)</a:t>
            </a:r>
          </a:p>
          <a:p>
            <a:pPr marL="533400" indent="-533400">
              <a:buFont typeface="Arial Narrow" panose="020B0606020202030204" pitchFamily="34" charset="0"/>
              <a:buAutoNum type="arabicPeriod"/>
            </a:pPr>
            <a:r>
              <a:rPr lang="fr-BE" altLang="tr-TR" smtClean="0"/>
              <a:t>hCG (d0) – PGF2a (d7 to d12) – GnRH (d9 to d14)</a:t>
            </a:r>
          </a:p>
          <a:p>
            <a:pPr marL="533400" indent="-533400">
              <a:buFont typeface="Arial Narrow" panose="020B0606020202030204" pitchFamily="34" charset="0"/>
              <a:buAutoNum type="arabicPeriod"/>
            </a:pPr>
            <a:r>
              <a:rPr lang="fr-BE" altLang="tr-TR" smtClean="0"/>
              <a:t>hCG or GnRH(d0) – Progesterone (d7 to d14 or d16) – PGF2a (d14 or d16) – GnRH (d16 or d18)</a:t>
            </a:r>
          </a:p>
          <a:p>
            <a:pPr marL="533400" indent="-533400">
              <a:buFont typeface="Arial Narrow" panose="020B0606020202030204" pitchFamily="34" charset="0"/>
              <a:buAutoNum type="arabicPeriod"/>
            </a:pPr>
            <a:r>
              <a:rPr lang="fr-BE" altLang="tr-TR" smtClean="0">
                <a:solidFill>
                  <a:srgbClr val="FFFF00"/>
                </a:solidFill>
              </a:rPr>
              <a:t>Ovsynch : GnRH (d0) – PGF (d7) – GnRH (d9)</a:t>
            </a:r>
            <a:endParaRPr lang="fr-FR" altLang="tr-TR" smtClean="0">
              <a:solidFill>
                <a:srgbClr val="FFFF00"/>
              </a:solidFill>
            </a:endParaRP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38"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F4AF1FBB-CA47-4BE3-AC5E-C242AD9A3EA8}" type="slidenum">
              <a:rPr lang="fr-FR" altLang="tr-TR" sz="1400">
                <a:solidFill>
                  <a:srgbClr val="A50021"/>
                </a:solidFill>
                <a:latin typeface="Arial Narrow" panose="020B0606020202030204" pitchFamily="34" charset="0"/>
              </a:rPr>
              <a:pPr/>
              <a:t>94</a:t>
            </a:fld>
            <a:endParaRPr lang="fr-FR" altLang="tr-TR" sz="1400">
              <a:solidFill>
                <a:srgbClr val="A50021"/>
              </a:solidFill>
              <a:latin typeface="Arial Narrow" panose="020B0606020202030204" pitchFamily="34" charset="0"/>
            </a:endParaRPr>
          </a:p>
        </p:txBody>
      </p:sp>
      <p:sp>
        <p:nvSpPr>
          <p:cNvPr id="100356" name="Rectangle 2"/>
          <p:cNvSpPr>
            <a:spLocks noGrp="1" noChangeArrowheads="1"/>
          </p:cNvSpPr>
          <p:nvPr>
            <p:ph type="title"/>
          </p:nvPr>
        </p:nvSpPr>
        <p:spPr/>
        <p:txBody>
          <a:bodyPr/>
          <a:lstStyle/>
          <a:p>
            <a:r>
              <a:rPr lang="fr-BE" altLang="tr-TR" u="sng" smtClean="0"/>
              <a:t>Hormonal association </a:t>
            </a:r>
            <a:r>
              <a:rPr lang="fr-BE" altLang="tr-TR" smtClean="0"/>
              <a:t>: GnRH-PGF-GnRH (Ovsynch)</a:t>
            </a:r>
            <a:endParaRPr lang="fr-FR" altLang="tr-TR" smtClean="0"/>
          </a:p>
        </p:txBody>
      </p:sp>
      <p:sp>
        <p:nvSpPr>
          <p:cNvPr id="1116163" name="Rectangle 3"/>
          <p:cNvSpPr>
            <a:spLocks noChangeArrowheads="1"/>
          </p:cNvSpPr>
          <p:nvPr/>
        </p:nvSpPr>
        <p:spPr bwMode="auto">
          <a:xfrm>
            <a:off x="6875463" y="2854325"/>
            <a:ext cx="1647825" cy="1042988"/>
          </a:xfrm>
          <a:prstGeom prst="rect">
            <a:avLst/>
          </a:prstGeom>
          <a:solidFill>
            <a:srgbClr val="FF33CC"/>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fr-BE" altLang="tr-TR">
                <a:solidFill>
                  <a:srgbClr val="000066"/>
                </a:solidFill>
                <a:latin typeface="Arial Narrow" panose="020B0606020202030204" pitchFamily="34" charset="0"/>
              </a:rPr>
              <a:t>16 – 24 h</a:t>
            </a:r>
            <a:endParaRPr lang="fr-FR" altLang="tr-TR">
              <a:solidFill>
                <a:srgbClr val="000066"/>
              </a:solidFill>
              <a:latin typeface="Arial Narrow" panose="020B0606020202030204" pitchFamily="34" charset="0"/>
            </a:endParaRPr>
          </a:p>
        </p:txBody>
      </p:sp>
      <p:sp>
        <p:nvSpPr>
          <p:cNvPr id="1116164" name="Text Box 4"/>
          <p:cNvSpPr txBox="1">
            <a:spLocks noChangeArrowheads="1"/>
          </p:cNvSpPr>
          <p:nvPr/>
        </p:nvSpPr>
        <p:spPr bwMode="auto">
          <a:xfrm>
            <a:off x="7431088" y="1595438"/>
            <a:ext cx="4206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a:latin typeface="Arial Narrow" panose="020B0606020202030204" pitchFamily="34" charset="0"/>
              </a:rPr>
              <a:t>AI</a:t>
            </a:r>
            <a:endParaRPr lang="fr-FR" altLang="tr-TR">
              <a:latin typeface="Arial Narrow" panose="020B0606020202030204" pitchFamily="34" charset="0"/>
            </a:endParaRPr>
          </a:p>
        </p:txBody>
      </p:sp>
      <p:sp>
        <p:nvSpPr>
          <p:cNvPr id="1116165" name="Line 5"/>
          <p:cNvSpPr>
            <a:spLocks noChangeShapeType="1"/>
          </p:cNvSpPr>
          <p:nvPr/>
        </p:nvSpPr>
        <p:spPr bwMode="auto">
          <a:xfrm flipV="1">
            <a:off x="7723188" y="2254250"/>
            <a:ext cx="0" cy="5461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nvGrpSpPr>
          <p:cNvPr id="100360" name="Group 6"/>
          <p:cNvGrpSpPr>
            <a:grpSpLocks/>
          </p:cNvGrpSpPr>
          <p:nvPr/>
        </p:nvGrpSpPr>
        <p:grpSpPr bwMode="auto">
          <a:xfrm>
            <a:off x="1835150" y="2852738"/>
            <a:ext cx="5051425" cy="1044575"/>
            <a:chOff x="1066" y="1887"/>
            <a:chExt cx="3182" cy="658"/>
          </a:xfrm>
        </p:grpSpPr>
        <p:sp>
          <p:nvSpPr>
            <p:cNvPr id="100381" name="Rectangle 7"/>
            <p:cNvSpPr>
              <a:spLocks noChangeArrowheads="1"/>
            </p:cNvSpPr>
            <p:nvPr/>
          </p:nvSpPr>
          <p:spPr bwMode="auto">
            <a:xfrm>
              <a:off x="1371" y="1887"/>
              <a:ext cx="324" cy="657"/>
            </a:xfrm>
            <a:prstGeom prst="rect">
              <a:avLst/>
            </a:prstGeom>
            <a:solidFill>
              <a:srgbClr val="99CCFF"/>
            </a:solidFill>
            <a:ln w="28575">
              <a:solidFill>
                <a:srgbClr val="A5002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fr-BE" altLang="tr-TR">
                <a:latin typeface="Arial Narrow" panose="020B0606020202030204" pitchFamily="34" charset="0"/>
              </a:endParaRPr>
            </a:p>
          </p:txBody>
        </p:sp>
        <p:sp>
          <p:nvSpPr>
            <p:cNvPr id="100382" name="Rectangle 8"/>
            <p:cNvSpPr>
              <a:spLocks noChangeArrowheads="1"/>
            </p:cNvSpPr>
            <p:nvPr/>
          </p:nvSpPr>
          <p:spPr bwMode="auto">
            <a:xfrm>
              <a:off x="1695" y="1887"/>
              <a:ext cx="325" cy="657"/>
            </a:xfrm>
            <a:prstGeom prst="rect">
              <a:avLst/>
            </a:prstGeom>
            <a:solidFill>
              <a:srgbClr val="99CCFF"/>
            </a:solidFill>
            <a:ln w="28575">
              <a:solidFill>
                <a:srgbClr val="A5002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fr-BE" altLang="tr-TR">
                <a:latin typeface="Arial Narrow" panose="020B0606020202030204" pitchFamily="34" charset="0"/>
              </a:endParaRPr>
            </a:p>
          </p:txBody>
        </p:sp>
        <p:sp>
          <p:nvSpPr>
            <p:cNvPr id="100383" name="Rectangle 9"/>
            <p:cNvSpPr>
              <a:spLocks noChangeArrowheads="1"/>
            </p:cNvSpPr>
            <p:nvPr/>
          </p:nvSpPr>
          <p:spPr bwMode="auto">
            <a:xfrm>
              <a:off x="2020" y="1887"/>
              <a:ext cx="324" cy="657"/>
            </a:xfrm>
            <a:prstGeom prst="rect">
              <a:avLst/>
            </a:prstGeom>
            <a:solidFill>
              <a:srgbClr val="99CCFF"/>
            </a:solidFill>
            <a:ln w="28575">
              <a:solidFill>
                <a:srgbClr val="A5002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fr-BE" altLang="tr-TR">
                <a:latin typeface="Arial Narrow" panose="020B0606020202030204" pitchFamily="34" charset="0"/>
              </a:endParaRPr>
            </a:p>
          </p:txBody>
        </p:sp>
        <p:sp>
          <p:nvSpPr>
            <p:cNvPr id="100384" name="Rectangle 10"/>
            <p:cNvSpPr>
              <a:spLocks noChangeArrowheads="1"/>
            </p:cNvSpPr>
            <p:nvPr/>
          </p:nvSpPr>
          <p:spPr bwMode="auto">
            <a:xfrm>
              <a:off x="2344" y="1887"/>
              <a:ext cx="324" cy="657"/>
            </a:xfrm>
            <a:prstGeom prst="rect">
              <a:avLst/>
            </a:prstGeom>
            <a:solidFill>
              <a:srgbClr val="99CCFF"/>
            </a:solidFill>
            <a:ln w="28575">
              <a:solidFill>
                <a:srgbClr val="A5002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fr-BE" altLang="tr-TR">
                <a:latin typeface="Arial Narrow" panose="020B0606020202030204" pitchFamily="34" charset="0"/>
              </a:endParaRPr>
            </a:p>
          </p:txBody>
        </p:sp>
        <p:sp>
          <p:nvSpPr>
            <p:cNvPr id="100385" name="Rectangle 11"/>
            <p:cNvSpPr>
              <a:spLocks noChangeArrowheads="1"/>
            </p:cNvSpPr>
            <p:nvPr/>
          </p:nvSpPr>
          <p:spPr bwMode="auto">
            <a:xfrm>
              <a:off x="2668" y="1887"/>
              <a:ext cx="325" cy="657"/>
            </a:xfrm>
            <a:prstGeom prst="rect">
              <a:avLst/>
            </a:prstGeom>
            <a:solidFill>
              <a:srgbClr val="99CCFF"/>
            </a:solidFill>
            <a:ln w="28575">
              <a:solidFill>
                <a:srgbClr val="A5002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fr-BE" altLang="tr-TR">
                <a:latin typeface="Arial Narrow" panose="020B0606020202030204" pitchFamily="34" charset="0"/>
              </a:endParaRPr>
            </a:p>
          </p:txBody>
        </p:sp>
        <p:sp>
          <p:nvSpPr>
            <p:cNvPr id="100386" name="Rectangle 12"/>
            <p:cNvSpPr>
              <a:spLocks noChangeArrowheads="1"/>
            </p:cNvSpPr>
            <p:nvPr/>
          </p:nvSpPr>
          <p:spPr bwMode="auto">
            <a:xfrm>
              <a:off x="2993" y="1887"/>
              <a:ext cx="324" cy="657"/>
            </a:xfrm>
            <a:prstGeom prst="rect">
              <a:avLst/>
            </a:prstGeom>
            <a:solidFill>
              <a:srgbClr val="99CCFF"/>
            </a:solidFill>
            <a:ln w="28575">
              <a:solidFill>
                <a:srgbClr val="A5002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fr-BE" altLang="tr-TR">
                <a:latin typeface="Arial Narrow" panose="020B0606020202030204" pitchFamily="34" charset="0"/>
              </a:endParaRPr>
            </a:p>
          </p:txBody>
        </p:sp>
        <p:sp>
          <p:nvSpPr>
            <p:cNvPr id="100387" name="Rectangle 13"/>
            <p:cNvSpPr>
              <a:spLocks noChangeArrowheads="1"/>
            </p:cNvSpPr>
            <p:nvPr/>
          </p:nvSpPr>
          <p:spPr bwMode="auto">
            <a:xfrm>
              <a:off x="3606" y="1888"/>
              <a:ext cx="324" cy="657"/>
            </a:xfrm>
            <a:prstGeom prst="rect">
              <a:avLst/>
            </a:prstGeom>
            <a:solidFill>
              <a:srgbClr val="99CCFF"/>
            </a:solidFill>
            <a:ln w="28575">
              <a:solidFill>
                <a:srgbClr val="A5002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fr-BE" altLang="tr-TR">
                <a:latin typeface="Arial Narrow" panose="020B0606020202030204" pitchFamily="34" charset="0"/>
              </a:endParaRPr>
            </a:p>
          </p:txBody>
        </p:sp>
        <p:sp>
          <p:nvSpPr>
            <p:cNvPr id="100388" name="Rectangle 14"/>
            <p:cNvSpPr>
              <a:spLocks noChangeArrowheads="1"/>
            </p:cNvSpPr>
            <p:nvPr/>
          </p:nvSpPr>
          <p:spPr bwMode="auto">
            <a:xfrm>
              <a:off x="3288" y="1888"/>
              <a:ext cx="325" cy="657"/>
            </a:xfrm>
            <a:prstGeom prst="rect">
              <a:avLst/>
            </a:prstGeom>
            <a:solidFill>
              <a:srgbClr val="99CCFF"/>
            </a:solidFill>
            <a:ln w="28575">
              <a:solidFill>
                <a:srgbClr val="A5002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fr-BE" altLang="tr-TR">
                <a:solidFill>
                  <a:srgbClr val="000066"/>
                </a:solidFill>
                <a:latin typeface="Arial Narrow" panose="020B0606020202030204" pitchFamily="34" charset="0"/>
              </a:endParaRPr>
            </a:p>
          </p:txBody>
        </p:sp>
        <p:sp>
          <p:nvSpPr>
            <p:cNvPr id="100389" name="Rectangle 15"/>
            <p:cNvSpPr>
              <a:spLocks noChangeArrowheads="1"/>
            </p:cNvSpPr>
            <p:nvPr/>
          </p:nvSpPr>
          <p:spPr bwMode="auto">
            <a:xfrm>
              <a:off x="3923" y="1888"/>
              <a:ext cx="325" cy="657"/>
            </a:xfrm>
            <a:prstGeom prst="rect">
              <a:avLst/>
            </a:prstGeom>
            <a:solidFill>
              <a:srgbClr val="99CCFF"/>
            </a:solidFill>
            <a:ln w="28575">
              <a:solidFill>
                <a:srgbClr val="A5002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fr-BE" altLang="tr-TR">
                <a:solidFill>
                  <a:srgbClr val="000066"/>
                </a:solidFill>
                <a:latin typeface="Arial Narrow" panose="020B0606020202030204" pitchFamily="34" charset="0"/>
              </a:endParaRPr>
            </a:p>
          </p:txBody>
        </p:sp>
        <p:sp>
          <p:nvSpPr>
            <p:cNvPr id="100390" name="Rectangle 16"/>
            <p:cNvSpPr>
              <a:spLocks noChangeArrowheads="1"/>
            </p:cNvSpPr>
            <p:nvPr/>
          </p:nvSpPr>
          <p:spPr bwMode="auto">
            <a:xfrm>
              <a:off x="1066" y="1888"/>
              <a:ext cx="325" cy="657"/>
            </a:xfrm>
            <a:prstGeom prst="rect">
              <a:avLst/>
            </a:prstGeom>
            <a:solidFill>
              <a:srgbClr val="99CCFF"/>
            </a:solidFill>
            <a:ln w="28575">
              <a:solidFill>
                <a:srgbClr val="A5002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fr-BE" altLang="tr-TR">
                <a:solidFill>
                  <a:srgbClr val="000066"/>
                </a:solidFill>
                <a:latin typeface="Arial Narrow" panose="020B0606020202030204" pitchFamily="34" charset="0"/>
              </a:endParaRPr>
            </a:p>
          </p:txBody>
        </p:sp>
      </p:grpSp>
      <p:grpSp>
        <p:nvGrpSpPr>
          <p:cNvPr id="3" name="Group 17"/>
          <p:cNvGrpSpPr>
            <a:grpSpLocks/>
          </p:cNvGrpSpPr>
          <p:nvPr/>
        </p:nvGrpSpPr>
        <p:grpSpPr bwMode="auto">
          <a:xfrm>
            <a:off x="1690688" y="3070225"/>
            <a:ext cx="944562" cy="2000250"/>
            <a:chOff x="975" y="2024"/>
            <a:chExt cx="595" cy="1260"/>
          </a:xfrm>
        </p:grpSpPr>
        <p:sp>
          <p:nvSpPr>
            <p:cNvPr id="100378" name="Text Box 18"/>
            <p:cNvSpPr txBox="1">
              <a:spLocks noChangeArrowheads="1"/>
            </p:cNvSpPr>
            <p:nvPr/>
          </p:nvSpPr>
          <p:spPr bwMode="auto">
            <a:xfrm>
              <a:off x="975" y="2991"/>
              <a:ext cx="595" cy="293"/>
            </a:xfrm>
            <a:prstGeom prst="rect">
              <a:avLst/>
            </a:prstGeom>
            <a:noFill/>
            <a:ln w="9525">
              <a:solidFill>
                <a:srgbClr val="0099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tr-TR">
                  <a:solidFill>
                    <a:srgbClr val="0099FF"/>
                  </a:solidFill>
                  <a:latin typeface="Arial Narrow" panose="020B0606020202030204" pitchFamily="34" charset="0"/>
                </a:rPr>
                <a:t>GnRH</a:t>
              </a:r>
            </a:p>
          </p:txBody>
        </p:sp>
        <p:sp>
          <p:nvSpPr>
            <p:cNvPr id="100379" name="Text Box 19"/>
            <p:cNvSpPr txBox="1">
              <a:spLocks noChangeArrowheads="1"/>
            </p:cNvSpPr>
            <p:nvPr/>
          </p:nvSpPr>
          <p:spPr bwMode="auto">
            <a:xfrm>
              <a:off x="1111" y="2024"/>
              <a:ext cx="196"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sz="2200">
                  <a:solidFill>
                    <a:srgbClr val="000066"/>
                  </a:solidFill>
                  <a:latin typeface="Arial Narrow" panose="020B0606020202030204" pitchFamily="34" charset="0"/>
                </a:rPr>
                <a:t>0</a:t>
              </a:r>
              <a:endParaRPr lang="fr-FR" altLang="tr-TR" sz="2200">
                <a:solidFill>
                  <a:srgbClr val="000066"/>
                </a:solidFill>
                <a:latin typeface="Arial Narrow" panose="020B0606020202030204" pitchFamily="34" charset="0"/>
              </a:endParaRPr>
            </a:p>
          </p:txBody>
        </p:sp>
        <p:sp>
          <p:nvSpPr>
            <p:cNvPr id="100380" name="Line 20"/>
            <p:cNvSpPr>
              <a:spLocks noChangeShapeType="1"/>
            </p:cNvSpPr>
            <p:nvPr/>
          </p:nvSpPr>
          <p:spPr bwMode="auto">
            <a:xfrm>
              <a:off x="1247" y="2523"/>
              <a:ext cx="0" cy="45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grpSp>
        <p:nvGrpSpPr>
          <p:cNvPr id="4" name="Group 21"/>
          <p:cNvGrpSpPr>
            <a:grpSpLocks/>
          </p:cNvGrpSpPr>
          <p:nvPr/>
        </p:nvGrpSpPr>
        <p:grpSpPr bwMode="auto">
          <a:xfrm>
            <a:off x="5075238" y="3070225"/>
            <a:ext cx="987425" cy="1976438"/>
            <a:chOff x="3107" y="2024"/>
            <a:chExt cx="622" cy="1245"/>
          </a:xfrm>
        </p:grpSpPr>
        <p:sp>
          <p:nvSpPr>
            <p:cNvPr id="100375" name="Text Box 22"/>
            <p:cNvSpPr txBox="1">
              <a:spLocks noChangeArrowheads="1"/>
            </p:cNvSpPr>
            <p:nvPr/>
          </p:nvSpPr>
          <p:spPr bwMode="auto">
            <a:xfrm>
              <a:off x="3334" y="2024"/>
              <a:ext cx="324"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sz="2200">
                  <a:solidFill>
                    <a:srgbClr val="000066"/>
                  </a:solidFill>
                  <a:latin typeface="Arial Narrow" panose="020B0606020202030204" pitchFamily="34" charset="0"/>
                </a:rPr>
                <a:t>7</a:t>
              </a:r>
              <a:endParaRPr lang="fr-FR" altLang="tr-TR">
                <a:solidFill>
                  <a:srgbClr val="000066"/>
                </a:solidFill>
                <a:latin typeface="Arial Narrow" panose="020B0606020202030204" pitchFamily="34" charset="0"/>
              </a:endParaRPr>
            </a:p>
          </p:txBody>
        </p:sp>
        <p:sp>
          <p:nvSpPr>
            <p:cNvPr id="100376" name="Rectangle 23"/>
            <p:cNvSpPr>
              <a:spLocks noChangeArrowheads="1"/>
            </p:cNvSpPr>
            <p:nvPr/>
          </p:nvSpPr>
          <p:spPr bwMode="auto">
            <a:xfrm>
              <a:off x="3107" y="2976"/>
              <a:ext cx="622" cy="293"/>
            </a:xfrm>
            <a:prstGeom prst="rect">
              <a:avLst/>
            </a:prstGeom>
            <a:noFill/>
            <a:ln w="9525">
              <a:solidFill>
                <a:srgbClr val="0099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tr-TR">
                  <a:solidFill>
                    <a:srgbClr val="0099FF"/>
                  </a:solidFill>
                  <a:latin typeface="Arial Narrow" panose="020B0606020202030204" pitchFamily="34" charset="0"/>
                </a:rPr>
                <a:t>PGF2a</a:t>
              </a:r>
            </a:p>
          </p:txBody>
        </p:sp>
        <p:sp>
          <p:nvSpPr>
            <p:cNvPr id="100377" name="Line 24"/>
            <p:cNvSpPr>
              <a:spLocks noChangeShapeType="1"/>
            </p:cNvSpPr>
            <p:nvPr/>
          </p:nvSpPr>
          <p:spPr bwMode="auto">
            <a:xfrm>
              <a:off x="3424" y="2523"/>
              <a:ext cx="0" cy="45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grpSp>
        <p:nvGrpSpPr>
          <p:cNvPr id="5" name="Group 25"/>
          <p:cNvGrpSpPr>
            <a:grpSpLocks/>
          </p:cNvGrpSpPr>
          <p:nvPr/>
        </p:nvGrpSpPr>
        <p:grpSpPr bwMode="auto">
          <a:xfrm>
            <a:off x="6299200" y="3070225"/>
            <a:ext cx="890588" cy="1978025"/>
            <a:chOff x="3878" y="2024"/>
            <a:chExt cx="561" cy="1246"/>
          </a:xfrm>
        </p:grpSpPr>
        <p:sp>
          <p:nvSpPr>
            <p:cNvPr id="100372" name="Text Box 26"/>
            <p:cNvSpPr txBox="1">
              <a:spLocks noChangeArrowheads="1"/>
            </p:cNvSpPr>
            <p:nvPr/>
          </p:nvSpPr>
          <p:spPr bwMode="auto">
            <a:xfrm>
              <a:off x="3969" y="2024"/>
              <a:ext cx="414"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BE" altLang="tr-TR" sz="2200">
                  <a:solidFill>
                    <a:srgbClr val="000066"/>
                  </a:solidFill>
                  <a:latin typeface="Arial Narrow" panose="020B0606020202030204" pitchFamily="34" charset="0"/>
                </a:rPr>
                <a:t>9</a:t>
              </a:r>
              <a:endParaRPr lang="fr-FR" altLang="tr-TR">
                <a:solidFill>
                  <a:srgbClr val="000066"/>
                </a:solidFill>
                <a:latin typeface="Arial Narrow" panose="020B0606020202030204" pitchFamily="34" charset="0"/>
              </a:endParaRPr>
            </a:p>
          </p:txBody>
        </p:sp>
        <p:sp>
          <p:nvSpPr>
            <p:cNvPr id="100373" name="Rectangle 27"/>
            <p:cNvSpPr>
              <a:spLocks noChangeArrowheads="1"/>
            </p:cNvSpPr>
            <p:nvPr/>
          </p:nvSpPr>
          <p:spPr bwMode="auto">
            <a:xfrm>
              <a:off x="3878" y="2976"/>
              <a:ext cx="561" cy="294"/>
            </a:xfrm>
            <a:prstGeom prst="rect">
              <a:avLst/>
            </a:prstGeom>
            <a:noFill/>
            <a:ln w="9525">
              <a:solidFill>
                <a:srgbClr val="0099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fr-FR" altLang="tr-TR">
                  <a:solidFill>
                    <a:srgbClr val="0099FF"/>
                  </a:solidFill>
                  <a:latin typeface="Arial Narrow" panose="020B0606020202030204" pitchFamily="34" charset="0"/>
                </a:rPr>
                <a:t>GnRH</a:t>
              </a:r>
            </a:p>
          </p:txBody>
        </p:sp>
        <p:sp>
          <p:nvSpPr>
            <p:cNvPr id="100374" name="Line 28"/>
            <p:cNvSpPr>
              <a:spLocks noChangeShapeType="1"/>
            </p:cNvSpPr>
            <p:nvPr/>
          </p:nvSpPr>
          <p:spPr bwMode="auto">
            <a:xfrm>
              <a:off x="4105" y="2523"/>
              <a:ext cx="0" cy="45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grpSp>
        <p:nvGrpSpPr>
          <p:cNvPr id="100364" name="Group 29"/>
          <p:cNvGrpSpPr>
            <a:grpSpLocks/>
          </p:cNvGrpSpPr>
          <p:nvPr/>
        </p:nvGrpSpPr>
        <p:grpSpPr bwMode="auto">
          <a:xfrm>
            <a:off x="684213" y="2565400"/>
            <a:ext cx="935037" cy="647700"/>
            <a:chOff x="3470" y="890"/>
            <a:chExt cx="1179" cy="862"/>
          </a:xfrm>
        </p:grpSpPr>
        <p:sp>
          <p:nvSpPr>
            <p:cNvPr id="100368" name="Freeform 30"/>
            <p:cNvSpPr>
              <a:spLocks/>
            </p:cNvSpPr>
            <p:nvPr/>
          </p:nvSpPr>
          <p:spPr bwMode="auto">
            <a:xfrm>
              <a:off x="3470" y="890"/>
              <a:ext cx="1170" cy="832"/>
            </a:xfrm>
            <a:custGeom>
              <a:avLst/>
              <a:gdLst>
                <a:gd name="T0" fmla="*/ 93 w 1170"/>
                <a:gd name="T1" fmla="*/ 198 h 832"/>
                <a:gd name="T2" fmla="*/ 99 w 1170"/>
                <a:gd name="T3" fmla="*/ 162 h 832"/>
                <a:gd name="T4" fmla="*/ 171 w 1170"/>
                <a:gd name="T5" fmla="*/ 126 h 832"/>
                <a:gd name="T6" fmla="*/ 201 w 1170"/>
                <a:gd name="T7" fmla="*/ 96 h 832"/>
                <a:gd name="T8" fmla="*/ 237 w 1170"/>
                <a:gd name="T9" fmla="*/ 84 h 832"/>
                <a:gd name="T10" fmla="*/ 387 w 1170"/>
                <a:gd name="T11" fmla="*/ 30 h 832"/>
                <a:gd name="T12" fmla="*/ 441 w 1170"/>
                <a:gd name="T13" fmla="*/ 6 h 832"/>
                <a:gd name="T14" fmla="*/ 459 w 1170"/>
                <a:gd name="T15" fmla="*/ 0 h 832"/>
                <a:gd name="T16" fmla="*/ 759 w 1170"/>
                <a:gd name="T17" fmla="*/ 6 h 832"/>
                <a:gd name="T18" fmla="*/ 813 w 1170"/>
                <a:gd name="T19" fmla="*/ 36 h 832"/>
                <a:gd name="T20" fmla="*/ 861 w 1170"/>
                <a:gd name="T21" fmla="*/ 42 h 832"/>
                <a:gd name="T22" fmla="*/ 975 w 1170"/>
                <a:gd name="T23" fmla="*/ 114 h 832"/>
                <a:gd name="T24" fmla="*/ 1017 w 1170"/>
                <a:gd name="T25" fmla="*/ 204 h 832"/>
                <a:gd name="T26" fmla="*/ 1041 w 1170"/>
                <a:gd name="T27" fmla="*/ 294 h 832"/>
                <a:gd name="T28" fmla="*/ 1065 w 1170"/>
                <a:gd name="T29" fmla="*/ 312 h 832"/>
                <a:gd name="T30" fmla="*/ 1083 w 1170"/>
                <a:gd name="T31" fmla="*/ 330 h 832"/>
                <a:gd name="T32" fmla="*/ 1131 w 1170"/>
                <a:gd name="T33" fmla="*/ 342 h 832"/>
                <a:gd name="T34" fmla="*/ 1131 w 1170"/>
                <a:gd name="T35" fmla="*/ 558 h 832"/>
                <a:gd name="T36" fmla="*/ 1113 w 1170"/>
                <a:gd name="T37" fmla="*/ 612 h 832"/>
                <a:gd name="T38" fmla="*/ 1041 w 1170"/>
                <a:gd name="T39" fmla="*/ 660 h 832"/>
                <a:gd name="T40" fmla="*/ 993 w 1170"/>
                <a:gd name="T41" fmla="*/ 738 h 832"/>
                <a:gd name="T42" fmla="*/ 807 w 1170"/>
                <a:gd name="T43" fmla="*/ 792 h 832"/>
                <a:gd name="T44" fmla="*/ 549 w 1170"/>
                <a:gd name="T45" fmla="*/ 828 h 832"/>
                <a:gd name="T46" fmla="*/ 447 w 1170"/>
                <a:gd name="T47" fmla="*/ 822 h 832"/>
                <a:gd name="T48" fmla="*/ 333 w 1170"/>
                <a:gd name="T49" fmla="*/ 780 h 832"/>
                <a:gd name="T50" fmla="*/ 261 w 1170"/>
                <a:gd name="T51" fmla="*/ 732 h 832"/>
                <a:gd name="T52" fmla="*/ 225 w 1170"/>
                <a:gd name="T53" fmla="*/ 714 h 832"/>
                <a:gd name="T54" fmla="*/ 129 w 1170"/>
                <a:gd name="T55" fmla="*/ 684 h 832"/>
                <a:gd name="T56" fmla="*/ 75 w 1170"/>
                <a:gd name="T57" fmla="*/ 612 h 832"/>
                <a:gd name="T58" fmla="*/ 63 w 1170"/>
                <a:gd name="T59" fmla="*/ 576 h 832"/>
                <a:gd name="T60" fmla="*/ 33 w 1170"/>
                <a:gd name="T61" fmla="*/ 540 h 832"/>
                <a:gd name="T62" fmla="*/ 3 w 1170"/>
                <a:gd name="T63" fmla="*/ 486 h 832"/>
                <a:gd name="T64" fmla="*/ 9 w 1170"/>
                <a:gd name="T65" fmla="*/ 438 h 832"/>
                <a:gd name="T66" fmla="*/ 21 w 1170"/>
                <a:gd name="T67" fmla="*/ 420 h 832"/>
                <a:gd name="T68" fmla="*/ 69 w 1170"/>
                <a:gd name="T69" fmla="*/ 204 h 832"/>
                <a:gd name="T70" fmla="*/ 99 w 1170"/>
                <a:gd name="T71" fmla="*/ 180 h 832"/>
                <a:gd name="T72" fmla="*/ 93 w 1170"/>
                <a:gd name="T73" fmla="*/ 198 h 83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70"/>
                <a:gd name="T112" fmla="*/ 0 h 832"/>
                <a:gd name="T113" fmla="*/ 1170 w 1170"/>
                <a:gd name="T114" fmla="*/ 832 h 83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70" h="832">
                  <a:moveTo>
                    <a:pt x="93" y="198"/>
                  </a:moveTo>
                  <a:cubicBezTo>
                    <a:pt x="95" y="186"/>
                    <a:pt x="94" y="173"/>
                    <a:pt x="99" y="162"/>
                  </a:cubicBezTo>
                  <a:cubicBezTo>
                    <a:pt x="108" y="143"/>
                    <a:pt x="152" y="139"/>
                    <a:pt x="171" y="126"/>
                  </a:cubicBezTo>
                  <a:cubicBezTo>
                    <a:pt x="182" y="110"/>
                    <a:pt x="182" y="104"/>
                    <a:pt x="201" y="96"/>
                  </a:cubicBezTo>
                  <a:cubicBezTo>
                    <a:pt x="213" y="91"/>
                    <a:pt x="237" y="84"/>
                    <a:pt x="237" y="84"/>
                  </a:cubicBezTo>
                  <a:cubicBezTo>
                    <a:pt x="278" y="23"/>
                    <a:pt x="300" y="35"/>
                    <a:pt x="387" y="30"/>
                  </a:cubicBezTo>
                  <a:cubicBezTo>
                    <a:pt x="416" y="11"/>
                    <a:pt x="398" y="20"/>
                    <a:pt x="441" y="6"/>
                  </a:cubicBezTo>
                  <a:cubicBezTo>
                    <a:pt x="447" y="4"/>
                    <a:pt x="459" y="0"/>
                    <a:pt x="459" y="0"/>
                  </a:cubicBezTo>
                  <a:cubicBezTo>
                    <a:pt x="559" y="2"/>
                    <a:pt x="659" y="0"/>
                    <a:pt x="759" y="6"/>
                  </a:cubicBezTo>
                  <a:cubicBezTo>
                    <a:pt x="774" y="7"/>
                    <a:pt x="798" y="32"/>
                    <a:pt x="813" y="36"/>
                  </a:cubicBezTo>
                  <a:cubicBezTo>
                    <a:pt x="829" y="40"/>
                    <a:pt x="845" y="40"/>
                    <a:pt x="861" y="42"/>
                  </a:cubicBezTo>
                  <a:cubicBezTo>
                    <a:pt x="878" y="129"/>
                    <a:pt x="889" y="108"/>
                    <a:pt x="975" y="114"/>
                  </a:cubicBezTo>
                  <a:cubicBezTo>
                    <a:pt x="986" y="147"/>
                    <a:pt x="1009" y="172"/>
                    <a:pt x="1017" y="204"/>
                  </a:cubicBezTo>
                  <a:cubicBezTo>
                    <a:pt x="1021" y="222"/>
                    <a:pt x="1030" y="278"/>
                    <a:pt x="1041" y="294"/>
                  </a:cubicBezTo>
                  <a:cubicBezTo>
                    <a:pt x="1047" y="302"/>
                    <a:pt x="1057" y="305"/>
                    <a:pt x="1065" y="312"/>
                  </a:cubicBezTo>
                  <a:cubicBezTo>
                    <a:pt x="1071" y="318"/>
                    <a:pt x="1075" y="326"/>
                    <a:pt x="1083" y="330"/>
                  </a:cubicBezTo>
                  <a:cubicBezTo>
                    <a:pt x="1098" y="337"/>
                    <a:pt x="1131" y="342"/>
                    <a:pt x="1131" y="342"/>
                  </a:cubicBezTo>
                  <a:cubicBezTo>
                    <a:pt x="1170" y="401"/>
                    <a:pt x="1157" y="500"/>
                    <a:pt x="1131" y="558"/>
                  </a:cubicBezTo>
                  <a:cubicBezTo>
                    <a:pt x="1123" y="575"/>
                    <a:pt x="1129" y="601"/>
                    <a:pt x="1113" y="612"/>
                  </a:cubicBezTo>
                  <a:cubicBezTo>
                    <a:pt x="1088" y="629"/>
                    <a:pt x="1066" y="644"/>
                    <a:pt x="1041" y="660"/>
                  </a:cubicBezTo>
                  <a:cubicBezTo>
                    <a:pt x="1027" y="681"/>
                    <a:pt x="1013" y="725"/>
                    <a:pt x="993" y="738"/>
                  </a:cubicBezTo>
                  <a:cubicBezTo>
                    <a:pt x="926" y="783"/>
                    <a:pt x="894" y="787"/>
                    <a:pt x="807" y="792"/>
                  </a:cubicBezTo>
                  <a:cubicBezTo>
                    <a:pt x="688" y="832"/>
                    <a:pt x="751" y="821"/>
                    <a:pt x="549" y="828"/>
                  </a:cubicBezTo>
                  <a:cubicBezTo>
                    <a:pt x="515" y="826"/>
                    <a:pt x="481" y="826"/>
                    <a:pt x="447" y="822"/>
                  </a:cubicBezTo>
                  <a:cubicBezTo>
                    <a:pt x="416" y="818"/>
                    <a:pt x="360" y="799"/>
                    <a:pt x="333" y="780"/>
                  </a:cubicBezTo>
                  <a:cubicBezTo>
                    <a:pt x="312" y="765"/>
                    <a:pt x="287" y="741"/>
                    <a:pt x="261" y="732"/>
                  </a:cubicBezTo>
                  <a:cubicBezTo>
                    <a:pt x="195" y="710"/>
                    <a:pt x="295" y="745"/>
                    <a:pt x="225" y="714"/>
                  </a:cubicBezTo>
                  <a:cubicBezTo>
                    <a:pt x="194" y="700"/>
                    <a:pt x="161" y="695"/>
                    <a:pt x="129" y="684"/>
                  </a:cubicBezTo>
                  <a:cubicBezTo>
                    <a:pt x="109" y="664"/>
                    <a:pt x="84" y="639"/>
                    <a:pt x="75" y="612"/>
                  </a:cubicBezTo>
                  <a:cubicBezTo>
                    <a:pt x="71" y="600"/>
                    <a:pt x="70" y="587"/>
                    <a:pt x="63" y="576"/>
                  </a:cubicBezTo>
                  <a:cubicBezTo>
                    <a:pt x="33" y="531"/>
                    <a:pt x="71" y="586"/>
                    <a:pt x="33" y="540"/>
                  </a:cubicBezTo>
                  <a:cubicBezTo>
                    <a:pt x="19" y="524"/>
                    <a:pt x="15" y="504"/>
                    <a:pt x="3" y="486"/>
                  </a:cubicBezTo>
                  <a:cubicBezTo>
                    <a:pt x="5" y="470"/>
                    <a:pt x="5" y="454"/>
                    <a:pt x="9" y="438"/>
                  </a:cubicBezTo>
                  <a:cubicBezTo>
                    <a:pt x="11" y="431"/>
                    <a:pt x="20" y="427"/>
                    <a:pt x="21" y="420"/>
                  </a:cubicBezTo>
                  <a:cubicBezTo>
                    <a:pt x="32" y="347"/>
                    <a:pt x="0" y="250"/>
                    <a:pt x="69" y="204"/>
                  </a:cubicBezTo>
                  <a:cubicBezTo>
                    <a:pt x="69" y="203"/>
                    <a:pt x="87" y="168"/>
                    <a:pt x="99" y="180"/>
                  </a:cubicBezTo>
                  <a:cubicBezTo>
                    <a:pt x="103" y="184"/>
                    <a:pt x="95" y="192"/>
                    <a:pt x="93" y="198"/>
                  </a:cubicBezTo>
                  <a:close/>
                </a:path>
              </a:pathLst>
            </a:custGeom>
            <a:solidFill>
              <a:schemeClr val="bg2"/>
            </a:solidFill>
            <a:ln w="9525">
              <a:solidFill>
                <a:srgbClr val="080808"/>
              </a:solidFill>
              <a:round/>
              <a:headEnd/>
              <a:tailEnd/>
            </a:ln>
          </p:spPr>
          <p:txBody>
            <a:bodyPr/>
            <a:lstStyle/>
            <a:p>
              <a:endParaRPr lang="tr-TR"/>
            </a:p>
          </p:txBody>
        </p:sp>
        <p:grpSp>
          <p:nvGrpSpPr>
            <p:cNvPr id="100369" name="Group 31"/>
            <p:cNvGrpSpPr>
              <a:grpSpLocks/>
            </p:cNvGrpSpPr>
            <p:nvPr/>
          </p:nvGrpSpPr>
          <p:grpSpPr bwMode="auto">
            <a:xfrm>
              <a:off x="3878" y="981"/>
              <a:ext cx="771" cy="771"/>
              <a:chOff x="3288" y="1661"/>
              <a:chExt cx="726" cy="726"/>
            </a:xfrm>
          </p:grpSpPr>
          <p:sp>
            <p:nvSpPr>
              <p:cNvPr id="100370" name="Oval 32"/>
              <p:cNvSpPr>
                <a:spLocks noChangeArrowheads="1"/>
              </p:cNvSpPr>
              <p:nvPr/>
            </p:nvSpPr>
            <p:spPr bwMode="auto">
              <a:xfrm>
                <a:off x="3288" y="1661"/>
                <a:ext cx="726" cy="726"/>
              </a:xfrm>
              <a:prstGeom prst="ellipse">
                <a:avLst/>
              </a:prstGeom>
              <a:solidFill>
                <a:schemeClr val="tx2"/>
              </a:solidFill>
              <a:ln w="9525">
                <a:solidFill>
                  <a:srgbClr val="080808"/>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fr-FR" altLang="tr-TR" sz="2000">
                  <a:solidFill>
                    <a:srgbClr val="080808"/>
                  </a:solidFill>
                </a:endParaRPr>
              </a:p>
            </p:txBody>
          </p:sp>
          <p:sp>
            <p:nvSpPr>
              <p:cNvPr id="100371" name="Oval 33"/>
              <p:cNvSpPr>
                <a:spLocks noChangeArrowheads="1"/>
              </p:cNvSpPr>
              <p:nvPr/>
            </p:nvSpPr>
            <p:spPr bwMode="auto">
              <a:xfrm>
                <a:off x="3424" y="1797"/>
                <a:ext cx="453" cy="453"/>
              </a:xfrm>
              <a:prstGeom prst="ellipse">
                <a:avLst/>
              </a:prstGeom>
              <a:solidFill>
                <a:srgbClr val="080808"/>
              </a:solidFill>
              <a:ln w="9525">
                <a:solidFill>
                  <a:srgbClr val="080808"/>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fr-FR" altLang="tr-TR" sz="2000">
                  <a:solidFill>
                    <a:srgbClr val="080808"/>
                  </a:solidFill>
                </a:endParaRPr>
              </a:p>
            </p:txBody>
          </p:sp>
        </p:grpSp>
      </p:grpSp>
      <p:grpSp>
        <p:nvGrpSpPr>
          <p:cNvPr id="100365" name="Group 34"/>
          <p:cNvGrpSpPr>
            <a:grpSpLocks/>
          </p:cNvGrpSpPr>
          <p:nvPr/>
        </p:nvGrpSpPr>
        <p:grpSpPr bwMode="auto">
          <a:xfrm>
            <a:off x="684213" y="3429000"/>
            <a:ext cx="792162" cy="576263"/>
            <a:chOff x="748" y="890"/>
            <a:chExt cx="1170" cy="832"/>
          </a:xfrm>
        </p:grpSpPr>
        <p:sp>
          <p:nvSpPr>
            <p:cNvPr id="100366" name="Freeform 35"/>
            <p:cNvSpPr>
              <a:spLocks/>
            </p:cNvSpPr>
            <p:nvPr/>
          </p:nvSpPr>
          <p:spPr bwMode="auto">
            <a:xfrm>
              <a:off x="748" y="890"/>
              <a:ext cx="1170" cy="832"/>
            </a:xfrm>
            <a:custGeom>
              <a:avLst/>
              <a:gdLst>
                <a:gd name="T0" fmla="*/ 93 w 1170"/>
                <a:gd name="T1" fmla="*/ 198 h 832"/>
                <a:gd name="T2" fmla="*/ 99 w 1170"/>
                <a:gd name="T3" fmla="*/ 162 h 832"/>
                <a:gd name="T4" fmla="*/ 171 w 1170"/>
                <a:gd name="T5" fmla="*/ 126 h 832"/>
                <a:gd name="T6" fmla="*/ 201 w 1170"/>
                <a:gd name="T7" fmla="*/ 96 h 832"/>
                <a:gd name="T8" fmla="*/ 237 w 1170"/>
                <a:gd name="T9" fmla="*/ 84 h 832"/>
                <a:gd name="T10" fmla="*/ 387 w 1170"/>
                <a:gd name="T11" fmla="*/ 30 h 832"/>
                <a:gd name="T12" fmla="*/ 441 w 1170"/>
                <a:gd name="T13" fmla="*/ 6 h 832"/>
                <a:gd name="T14" fmla="*/ 459 w 1170"/>
                <a:gd name="T15" fmla="*/ 0 h 832"/>
                <a:gd name="T16" fmla="*/ 759 w 1170"/>
                <a:gd name="T17" fmla="*/ 6 h 832"/>
                <a:gd name="T18" fmla="*/ 813 w 1170"/>
                <a:gd name="T19" fmla="*/ 36 h 832"/>
                <a:gd name="T20" fmla="*/ 861 w 1170"/>
                <a:gd name="T21" fmla="*/ 42 h 832"/>
                <a:gd name="T22" fmla="*/ 975 w 1170"/>
                <a:gd name="T23" fmla="*/ 114 h 832"/>
                <a:gd name="T24" fmla="*/ 1017 w 1170"/>
                <a:gd name="T25" fmla="*/ 204 h 832"/>
                <a:gd name="T26" fmla="*/ 1041 w 1170"/>
                <a:gd name="T27" fmla="*/ 294 h 832"/>
                <a:gd name="T28" fmla="*/ 1065 w 1170"/>
                <a:gd name="T29" fmla="*/ 312 h 832"/>
                <a:gd name="T30" fmla="*/ 1083 w 1170"/>
                <a:gd name="T31" fmla="*/ 330 h 832"/>
                <a:gd name="T32" fmla="*/ 1131 w 1170"/>
                <a:gd name="T33" fmla="*/ 342 h 832"/>
                <a:gd name="T34" fmla="*/ 1131 w 1170"/>
                <a:gd name="T35" fmla="*/ 558 h 832"/>
                <a:gd name="T36" fmla="*/ 1113 w 1170"/>
                <a:gd name="T37" fmla="*/ 612 h 832"/>
                <a:gd name="T38" fmla="*/ 1041 w 1170"/>
                <a:gd name="T39" fmla="*/ 660 h 832"/>
                <a:gd name="T40" fmla="*/ 993 w 1170"/>
                <a:gd name="T41" fmla="*/ 738 h 832"/>
                <a:gd name="T42" fmla="*/ 807 w 1170"/>
                <a:gd name="T43" fmla="*/ 792 h 832"/>
                <a:gd name="T44" fmla="*/ 549 w 1170"/>
                <a:gd name="T45" fmla="*/ 828 h 832"/>
                <a:gd name="T46" fmla="*/ 447 w 1170"/>
                <a:gd name="T47" fmla="*/ 822 h 832"/>
                <a:gd name="T48" fmla="*/ 333 w 1170"/>
                <a:gd name="T49" fmla="*/ 780 h 832"/>
                <a:gd name="T50" fmla="*/ 261 w 1170"/>
                <a:gd name="T51" fmla="*/ 732 h 832"/>
                <a:gd name="T52" fmla="*/ 225 w 1170"/>
                <a:gd name="T53" fmla="*/ 714 h 832"/>
                <a:gd name="T54" fmla="*/ 129 w 1170"/>
                <a:gd name="T55" fmla="*/ 684 h 832"/>
                <a:gd name="T56" fmla="*/ 75 w 1170"/>
                <a:gd name="T57" fmla="*/ 612 h 832"/>
                <a:gd name="T58" fmla="*/ 63 w 1170"/>
                <a:gd name="T59" fmla="*/ 576 h 832"/>
                <a:gd name="T60" fmla="*/ 33 w 1170"/>
                <a:gd name="T61" fmla="*/ 540 h 832"/>
                <a:gd name="T62" fmla="*/ 3 w 1170"/>
                <a:gd name="T63" fmla="*/ 486 h 832"/>
                <a:gd name="T64" fmla="*/ 9 w 1170"/>
                <a:gd name="T65" fmla="*/ 438 h 832"/>
                <a:gd name="T66" fmla="*/ 21 w 1170"/>
                <a:gd name="T67" fmla="*/ 420 h 832"/>
                <a:gd name="T68" fmla="*/ 69 w 1170"/>
                <a:gd name="T69" fmla="*/ 204 h 832"/>
                <a:gd name="T70" fmla="*/ 99 w 1170"/>
                <a:gd name="T71" fmla="*/ 180 h 832"/>
                <a:gd name="T72" fmla="*/ 93 w 1170"/>
                <a:gd name="T73" fmla="*/ 198 h 83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70"/>
                <a:gd name="T112" fmla="*/ 0 h 832"/>
                <a:gd name="T113" fmla="*/ 1170 w 1170"/>
                <a:gd name="T114" fmla="*/ 832 h 83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70" h="832">
                  <a:moveTo>
                    <a:pt x="93" y="198"/>
                  </a:moveTo>
                  <a:cubicBezTo>
                    <a:pt x="95" y="186"/>
                    <a:pt x="94" y="173"/>
                    <a:pt x="99" y="162"/>
                  </a:cubicBezTo>
                  <a:cubicBezTo>
                    <a:pt x="108" y="143"/>
                    <a:pt x="152" y="139"/>
                    <a:pt x="171" y="126"/>
                  </a:cubicBezTo>
                  <a:cubicBezTo>
                    <a:pt x="182" y="110"/>
                    <a:pt x="182" y="104"/>
                    <a:pt x="201" y="96"/>
                  </a:cubicBezTo>
                  <a:cubicBezTo>
                    <a:pt x="213" y="91"/>
                    <a:pt x="237" y="84"/>
                    <a:pt x="237" y="84"/>
                  </a:cubicBezTo>
                  <a:cubicBezTo>
                    <a:pt x="278" y="23"/>
                    <a:pt x="300" y="35"/>
                    <a:pt x="387" y="30"/>
                  </a:cubicBezTo>
                  <a:cubicBezTo>
                    <a:pt x="416" y="11"/>
                    <a:pt x="398" y="20"/>
                    <a:pt x="441" y="6"/>
                  </a:cubicBezTo>
                  <a:cubicBezTo>
                    <a:pt x="447" y="4"/>
                    <a:pt x="459" y="0"/>
                    <a:pt x="459" y="0"/>
                  </a:cubicBezTo>
                  <a:cubicBezTo>
                    <a:pt x="559" y="2"/>
                    <a:pt x="659" y="0"/>
                    <a:pt x="759" y="6"/>
                  </a:cubicBezTo>
                  <a:cubicBezTo>
                    <a:pt x="774" y="7"/>
                    <a:pt x="798" y="32"/>
                    <a:pt x="813" y="36"/>
                  </a:cubicBezTo>
                  <a:cubicBezTo>
                    <a:pt x="829" y="40"/>
                    <a:pt x="845" y="40"/>
                    <a:pt x="861" y="42"/>
                  </a:cubicBezTo>
                  <a:cubicBezTo>
                    <a:pt x="878" y="129"/>
                    <a:pt x="889" y="108"/>
                    <a:pt x="975" y="114"/>
                  </a:cubicBezTo>
                  <a:cubicBezTo>
                    <a:pt x="986" y="147"/>
                    <a:pt x="1009" y="172"/>
                    <a:pt x="1017" y="204"/>
                  </a:cubicBezTo>
                  <a:cubicBezTo>
                    <a:pt x="1021" y="222"/>
                    <a:pt x="1030" y="278"/>
                    <a:pt x="1041" y="294"/>
                  </a:cubicBezTo>
                  <a:cubicBezTo>
                    <a:pt x="1047" y="302"/>
                    <a:pt x="1057" y="305"/>
                    <a:pt x="1065" y="312"/>
                  </a:cubicBezTo>
                  <a:cubicBezTo>
                    <a:pt x="1071" y="318"/>
                    <a:pt x="1075" y="326"/>
                    <a:pt x="1083" y="330"/>
                  </a:cubicBezTo>
                  <a:cubicBezTo>
                    <a:pt x="1098" y="337"/>
                    <a:pt x="1131" y="342"/>
                    <a:pt x="1131" y="342"/>
                  </a:cubicBezTo>
                  <a:cubicBezTo>
                    <a:pt x="1170" y="401"/>
                    <a:pt x="1157" y="500"/>
                    <a:pt x="1131" y="558"/>
                  </a:cubicBezTo>
                  <a:cubicBezTo>
                    <a:pt x="1123" y="575"/>
                    <a:pt x="1129" y="601"/>
                    <a:pt x="1113" y="612"/>
                  </a:cubicBezTo>
                  <a:cubicBezTo>
                    <a:pt x="1088" y="629"/>
                    <a:pt x="1066" y="644"/>
                    <a:pt x="1041" y="660"/>
                  </a:cubicBezTo>
                  <a:cubicBezTo>
                    <a:pt x="1027" y="681"/>
                    <a:pt x="1013" y="725"/>
                    <a:pt x="993" y="738"/>
                  </a:cubicBezTo>
                  <a:cubicBezTo>
                    <a:pt x="926" y="783"/>
                    <a:pt x="894" y="787"/>
                    <a:pt x="807" y="792"/>
                  </a:cubicBezTo>
                  <a:cubicBezTo>
                    <a:pt x="688" y="832"/>
                    <a:pt x="751" y="821"/>
                    <a:pt x="549" y="828"/>
                  </a:cubicBezTo>
                  <a:cubicBezTo>
                    <a:pt x="515" y="826"/>
                    <a:pt x="481" y="826"/>
                    <a:pt x="447" y="822"/>
                  </a:cubicBezTo>
                  <a:cubicBezTo>
                    <a:pt x="416" y="818"/>
                    <a:pt x="360" y="799"/>
                    <a:pt x="333" y="780"/>
                  </a:cubicBezTo>
                  <a:cubicBezTo>
                    <a:pt x="312" y="765"/>
                    <a:pt x="287" y="741"/>
                    <a:pt x="261" y="732"/>
                  </a:cubicBezTo>
                  <a:cubicBezTo>
                    <a:pt x="195" y="710"/>
                    <a:pt x="295" y="745"/>
                    <a:pt x="225" y="714"/>
                  </a:cubicBezTo>
                  <a:cubicBezTo>
                    <a:pt x="194" y="700"/>
                    <a:pt x="161" y="695"/>
                    <a:pt x="129" y="684"/>
                  </a:cubicBezTo>
                  <a:cubicBezTo>
                    <a:pt x="109" y="664"/>
                    <a:pt x="84" y="639"/>
                    <a:pt x="75" y="612"/>
                  </a:cubicBezTo>
                  <a:cubicBezTo>
                    <a:pt x="71" y="600"/>
                    <a:pt x="70" y="587"/>
                    <a:pt x="63" y="576"/>
                  </a:cubicBezTo>
                  <a:cubicBezTo>
                    <a:pt x="33" y="531"/>
                    <a:pt x="71" y="586"/>
                    <a:pt x="33" y="540"/>
                  </a:cubicBezTo>
                  <a:cubicBezTo>
                    <a:pt x="19" y="524"/>
                    <a:pt x="15" y="504"/>
                    <a:pt x="3" y="486"/>
                  </a:cubicBezTo>
                  <a:cubicBezTo>
                    <a:pt x="5" y="470"/>
                    <a:pt x="5" y="454"/>
                    <a:pt x="9" y="438"/>
                  </a:cubicBezTo>
                  <a:cubicBezTo>
                    <a:pt x="11" y="431"/>
                    <a:pt x="20" y="427"/>
                    <a:pt x="21" y="420"/>
                  </a:cubicBezTo>
                  <a:cubicBezTo>
                    <a:pt x="32" y="347"/>
                    <a:pt x="0" y="250"/>
                    <a:pt x="69" y="204"/>
                  </a:cubicBezTo>
                  <a:cubicBezTo>
                    <a:pt x="69" y="203"/>
                    <a:pt x="87" y="168"/>
                    <a:pt x="99" y="180"/>
                  </a:cubicBezTo>
                  <a:cubicBezTo>
                    <a:pt x="103" y="184"/>
                    <a:pt x="95" y="192"/>
                    <a:pt x="93" y="198"/>
                  </a:cubicBezTo>
                  <a:close/>
                </a:path>
              </a:pathLst>
            </a:custGeom>
            <a:solidFill>
              <a:schemeClr val="bg2"/>
            </a:solidFill>
            <a:ln w="9525">
              <a:solidFill>
                <a:srgbClr val="080808"/>
              </a:solidFill>
              <a:round/>
              <a:headEnd/>
              <a:tailEnd/>
            </a:ln>
          </p:spPr>
          <p:txBody>
            <a:bodyPr/>
            <a:lstStyle/>
            <a:p>
              <a:endParaRPr lang="tr-TR"/>
            </a:p>
          </p:txBody>
        </p:sp>
        <p:sp>
          <p:nvSpPr>
            <p:cNvPr id="100367" name="Oval 36"/>
            <p:cNvSpPr>
              <a:spLocks noChangeArrowheads="1"/>
            </p:cNvSpPr>
            <p:nvPr/>
          </p:nvSpPr>
          <p:spPr bwMode="auto">
            <a:xfrm>
              <a:off x="1156" y="980"/>
              <a:ext cx="725" cy="680"/>
            </a:xfrm>
            <a:prstGeom prst="ellipse">
              <a:avLst/>
            </a:prstGeom>
            <a:solidFill>
              <a:srgbClr val="080808"/>
            </a:solidFill>
            <a:ln w="2857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fr-FR" altLang="tr-TR" sz="2000">
                <a:solidFill>
                  <a:srgbClr val="080808"/>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1616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1616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161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63" grpId="0" animBg="1"/>
      <p:bldP spid="1116164"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6"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3852BB6-9D0D-4DFE-A276-65A70BF7177C}" type="slidenum">
              <a:rPr lang="fr-FR" altLang="tr-TR" sz="1400">
                <a:solidFill>
                  <a:srgbClr val="A50021"/>
                </a:solidFill>
                <a:latin typeface="Arial Narrow" panose="020B0606020202030204" pitchFamily="34" charset="0"/>
              </a:rPr>
              <a:pPr/>
              <a:t>95</a:t>
            </a:fld>
            <a:endParaRPr lang="fr-FR" altLang="tr-TR" sz="1400">
              <a:solidFill>
                <a:srgbClr val="A50021"/>
              </a:solidFill>
              <a:latin typeface="Arial Narrow" panose="020B0606020202030204" pitchFamily="34" charset="0"/>
            </a:endParaRPr>
          </a:p>
        </p:txBody>
      </p:sp>
      <p:sp>
        <p:nvSpPr>
          <p:cNvPr id="6149" name="Rectangle 2"/>
          <p:cNvSpPr>
            <a:spLocks noGrp="1" noChangeArrowheads="1"/>
          </p:cNvSpPr>
          <p:nvPr>
            <p:ph type="title"/>
          </p:nvPr>
        </p:nvSpPr>
        <p:spPr>
          <a:xfrm>
            <a:off x="395288" y="260350"/>
            <a:ext cx="7993062" cy="1008063"/>
          </a:xfrm>
        </p:spPr>
        <p:txBody>
          <a:bodyPr/>
          <a:lstStyle/>
          <a:p>
            <a:r>
              <a:rPr lang="fr-BE" altLang="tr-TR" sz="2600" smtClean="0"/>
              <a:t>Ovsynch and treatment of ovarian cysts (8 studies and 792 cases of cysts between year 2000 and 2008)</a:t>
            </a:r>
            <a:endParaRPr lang="fr-FR" altLang="tr-TR" sz="2600" smtClean="0"/>
          </a:p>
        </p:txBody>
      </p:sp>
      <p:graphicFrame>
        <p:nvGraphicFramePr>
          <p:cNvPr id="2" name="Object 3"/>
          <p:cNvGraphicFramePr>
            <a:graphicFrameLocks noGrp="1" noChangeAspect="1"/>
          </p:cNvGraphicFramePr>
          <p:nvPr>
            <p:ph idx="1"/>
          </p:nvPr>
        </p:nvGraphicFramePr>
        <p:xfrm>
          <a:off x="806450" y="1679575"/>
          <a:ext cx="7008813" cy="4643438"/>
        </p:xfrm>
        <a:graphic>
          <a:graphicData uri="http://schemas.openxmlformats.org/drawingml/2006/chart">
            <c:chart xmlns:c="http://schemas.openxmlformats.org/drawingml/2006/chart" xmlns:r="http://schemas.openxmlformats.org/officeDocument/2006/relationships" r:id="rId2"/>
          </a:graphicData>
        </a:graphic>
      </p:graphicFrame>
      <p:sp>
        <p:nvSpPr>
          <p:cNvPr id="6150" name="Text Box 4"/>
          <p:cNvSpPr txBox="1">
            <a:spLocks noChangeArrowheads="1"/>
          </p:cNvSpPr>
          <p:nvPr/>
        </p:nvSpPr>
        <p:spPr bwMode="auto">
          <a:xfrm>
            <a:off x="395288" y="1341438"/>
            <a:ext cx="2428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BE" altLang="tr-TR">
                <a:solidFill>
                  <a:srgbClr val="FF3399"/>
                </a:solidFill>
                <a:latin typeface="Arial Narrow" panose="020B0606020202030204" pitchFamily="34" charset="0"/>
              </a:rPr>
              <a:t>% of pregnancy rate</a:t>
            </a:r>
            <a:endParaRPr lang="fr-FR" altLang="tr-TR">
              <a:solidFill>
                <a:srgbClr val="FF3399"/>
              </a:solidFill>
              <a:latin typeface="Arial Narrow" panose="020B0606020202030204" pitchFamily="34" charset="0"/>
            </a:endParaRP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Espace réservé du pied de page 3"/>
          <p:cNvSpPr>
            <a:spLocks noGrp="1"/>
          </p:cNvSpPr>
          <p:nvPr>
            <p:ph type="ftr" sz="quarter" idx="10"/>
          </p:nvPr>
        </p:nvSpPr>
        <p:spPr/>
        <p:txBody>
          <a:bodyPr/>
          <a:lstStyle/>
          <a:p>
            <a:pPr>
              <a:defRPr/>
            </a:pPr>
            <a:r>
              <a:rPr lang="fr-BE"/>
              <a:t> Prof. Ch. Hanzen- Waiting period reproduction pathologies </a:t>
            </a:r>
            <a:endParaRPr lang="fr-FR"/>
          </a:p>
        </p:txBody>
      </p:sp>
      <p:sp>
        <p:nvSpPr>
          <p:cNvPr id="34" name="Espace réservé du numéro de diapositive 4"/>
          <p:cNvSpPr>
            <a:spLocks noGrp="1"/>
          </p:cNvSpPr>
          <p:nvPr>
            <p:ph type="sldNum" sz="quarter" idx="11"/>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E0B682C-CB58-4920-9793-08CC6B9E1033}" type="slidenum">
              <a:rPr lang="fr-FR" altLang="tr-TR" sz="1400">
                <a:solidFill>
                  <a:srgbClr val="A50021"/>
                </a:solidFill>
                <a:latin typeface="Arial Narrow" panose="020B0606020202030204" pitchFamily="34" charset="0"/>
              </a:rPr>
              <a:pPr/>
              <a:t>96</a:t>
            </a:fld>
            <a:endParaRPr lang="fr-FR" altLang="tr-TR" sz="1400">
              <a:solidFill>
                <a:srgbClr val="A50021"/>
              </a:solidFill>
              <a:latin typeface="Arial Narrow" panose="020B0606020202030204" pitchFamily="34" charset="0"/>
            </a:endParaRPr>
          </a:p>
        </p:txBody>
      </p:sp>
      <p:sp>
        <p:nvSpPr>
          <p:cNvPr id="101380" name="Rectangle 2"/>
          <p:cNvSpPr>
            <a:spLocks noGrp="1" noChangeArrowheads="1"/>
          </p:cNvSpPr>
          <p:nvPr>
            <p:ph type="title"/>
          </p:nvPr>
        </p:nvSpPr>
        <p:spPr>
          <a:xfrm>
            <a:off x="395288" y="260350"/>
            <a:ext cx="8353425" cy="647700"/>
          </a:xfrm>
        </p:spPr>
        <p:txBody>
          <a:bodyPr/>
          <a:lstStyle/>
          <a:p>
            <a:r>
              <a:rPr lang="fr-BE" altLang="tr-TR" sz="2600" smtClean="0"/>
              <a:t>Comparison of hormonal treatments of cysts (Hanzen et al. 2008)</a:t>
            </a:r>
            <a:endParaRPr lang="fr-FR" altLang="tr-TR" sz="2600" smtClean="0"/>
          </a:p>
        </p:txBody>
      </p:sp>
      <p:graphicFrame>
        <p:nvGraphicFramePr>
          <p:cNvPr id="1119235" name="Group 3"/>
          <p:cNvGraphicFramePr>
            <a:graphicFrameLocks noGrp="1"/>
          </p:cNvGraphicFramePr>
          <p:nvPr>
            <p:ph idx="1"/>
          </p:nvPr>
        </p:nvGraphicFramePr>
        <p:xfrm>
          <a:off x="687388" y="1341438"/>
          <a:ext cx="7551737" cy="3000376"/>
        </p:xfrm>
        <a:graphic>
          <a:graphicData uri="http://schemas.openxmlformats.org/drawingml/2006/table">
            <a:tbl>
              <a:tblPr/>
              <a:tblGrid>
                <a:gridCol w="3921125">
                  <a:extLst>
                    <a:ext uri="{9D8B030D-6E8A-4147-A177-3AD203B41FA5}">
                      <a16:colId xmlns:a16="http://schemas.microsoft.com/office/drawing/2014/main" val="20000"/>
                    </a:ext>
                  </a:extLst>
                </a:gridCol>
                <a:gridCol w="1958975">
                  <a:extLst>
                    <a:ext uri="{9D8B030D-6E8A-4147-A177-3AD203B41FA5}">
                      <a16:colId xmlns:a16="http://schemas.microsoft.com/office/drawing/2014/main" val="20001"/>
                    </a:ext>
                  </a:extLst>
                </a:gridCol>
                <a:gridCol w="1671637">
                  <a:extLst>
                    <a:ext uri="{9D8B030D-6E8A-4147-A177-3AD203B41FA5}">
                      <a16:colId xmlns:a16="http://schemas.microsoft.com/office/drawing/2014/main" val="20002"/>
                    </a:ext>
                  </a:extLst>
                </a:gridCol>
              </a:tblGrid>
              <a:tr h="504825">
                <a:tc>
                  <a:txBody>
                    <a:bodyPr/>
                    <a:lstStyle/>
                    <a:p>
                      <a:pPr marL="0" marR="0" lvl="0" indent="0" algn="l" defTabSz="914400" rtl="0" eaLnBrk="0" fontAlgn="base" latinLnBrk="0" hangingPunct="0">
                        <a:lnSpc>
                          <a:spcPct val="100000"/>
                        </a:lnSpc>
                        <a:spcBef>
                          <a:spcPct val="20000"/>
                        </a:spcBef>
                        <a:spcAft>
                          <a:spcPct val="0"/>
                        </a:spcAft>
                        <a:buClr>
                          <a:schemeClr val="tx1"/>
                        </a:buClr>
                        <a:buSzTx/>
                        <a:buFont typeface="Mistral" pitchFamily="66" charset="0"/>
                        <a:buNone/>
                        <a:tabLst/>
                      </a:pPr>
                      <a:r>
                        <a:rPr kumimoji="0" lang="fr-BE" sz="2600" b="0" i="0" u="none" strike="noStrike" cap="none" normalizeH="0" baseline="0" smtClean="0">
                          <a:ln>
                            <a:noFill/>
                          </a:ln>
                          <a:solidFill>
                            <a:schemeClr val="tx2"/>
                          </a:solidFill>
                          <a:effectLst/>
                          <a:latin typeface="Arial Narrow" pitchFamily="34" charset="0"/>
                        </a:rPr>
                        <a:t>Treatment </a:t>
                      </a:r>
                      <a:endParaRPr kumimoji="0" lang="fr-FR" sz="2600" b="0" i="0" u="none" strike="noStrike" cap="none" normalizeH="0" baseline="0" smtClean="0">
                        <a:ln>
                          <a:noFill/>
                        </a:ln>
                        <a:solidFill>
                          <a:schemeClr val="tx2"/>
                        </a:solidFill>
                        <a:effectLst/>
                        <a:latin typeface="Arial Narrow"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5F5F5F"/>
                    </a:solidFill>
                  </a:tcPr>
                </a:tc>
                <a:tc>
                  <a:txBody>
                    <a:bodyPr/>
                    <a:lstStyle/>
                    <a:p>
                      <a:pPr marL="0" marR="0" lvl="0" indent="0" algn="ctr" defTabSz="914400" rtl="0" eaLnBrk="0" fontAlgn="base" latinLnBrk="0" hangingPunct="0">
                        <a:lnSpc>
                          <a:spcPct val="100000"/>
                        </a:lnSpc>
                        <a:spcBef>
                          <a:spcPct val="20000"/>
                        </a:spcBef>
                        <a:spcAft>
                          <a:spcPct val="0"/>
                        </a:spcAft>
                        <a:buClr>
                          <a:schemeClr val="tx1"/>
                        </a:buClr>
                        <a:buSzTx/>
                        <a:buFont typeface="Mistral" pitchFamily="66" charset="0"/>
                        <a:buNone/>
                        <a:tabLst/>
                      </a:pPr>
                      <a:r>
                        <a:rPr kumimoji="0" lang="fr-BE" sz="2600" b="0" i="0" u="none" strike="noStrike" cap="none" normalizeH="0" baseline="0" smtClean="0">
                          <a:ln>
                            <a:noFill/>
                          </a:ln>
                          <a:solidFill>
                            <a:schemeClr val="tx2"/>
                          </a:solidFill>
                          <a:effectLst/>
                          <a:latin typeface="Arial Narrow" pitchFamily="34" charset="0"/>
                        </a:rPr>
                        <a:t>N</a:t>
                      </a:r>
                      <a:endParaRPr kumimoji="0" lang="fr-FR" sz="2600" b="0" i="0" u="none" strike="noStrike" cap="none" normalizeH="0" baseline="0" smtClean="0">
                        <a:ln>
                          <a:noFill/>
                        </a:ln>
                        <a:solidFill>
                          <a:schemeClr val="tx2"/>
                        </a:solidFill>
                        <a:effectLst/>
                        <a:latin typeface="Arial Narrow"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5F5F5F"/>
                    </a:solidFill>
                  </a:tcPr>
                </a:tc>
                <a:tc>
                  <a:txBody>
                    <a:bodyPr/>
                    <a:lstStyle/>
                    <a:p>
                      <a:pPr marL="0" marR="0" lvl="0" indent="0" algn="ctr" defTabSz="914400" rtl="0" eaLnBrk="0" fontAlgn="base" latinLnBrk="0" hangingPunct="0">
                        <a:lnSpc>
                          <a:spcPct val="100000"/>
                        </a:lnSpc>
                        <a:spcBef>
                          <a:spcPct val="20000"/>
                        </a:spcBef>
                        <a:spcAft>
                          <a:spcPct val="0"/>
                        </a:spcAft>
                        <a:buClr>
                          <a:schemeClr val="tx1"/>
                        </a:buClr>
                        <a:buSzTx/>
                        <a:buFont typeface="Mistral" pitchFamily="66" charset="0"/>
                        <a:buNone/>
                        <a:tabLst/>
                      </a:pPr>
                      <a:r>
                        <a:rPr kumimoji="0" lang="fr-BE" sz="2600" b="0" i="0" u="none" strike="noStrike" cap="none" normalizeH="0" baseline="0" smtClean="0">
                          <a:ln>
                            <a:noFill/>
                          </a:ln>
                          <a:solidFill>
                            <a:schemeClr val="tx2"/>
                          </a:solidFill>
                          <a:effectLst/>
                          <a:latin typeface="Arial Narrow" pitchFamily="34" charset="0"/>
                        </a:rPr>
                        <a:t>PR (%)</a:t>
                      </a:r>
                      <a:endParaRPr kumimoji="0" lang="fr-FR" sz="2600" b="0" i="0" u="none" strike="noStrike" cap="none" normalizeH="0" baseline="0" smtClean="0">
                        <a:ln>
                          <a:noFill/>
                        </a:ln>
                        <a:solidFill>
                          <a:schemeClr val="tx2"/>
                        </a:solidFill>
                        <a:effectLst/>
                        <a:latin typeface="Arial Narrow"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5F5F5F"/>
                    </a:solidFill>
                  </a:tcPr>
                </a:tc>
                <a:extLst>
                  <a:ext uri="{0D108BD9-81ED-4DB2-BD59-A6C34878D82A}">
                    <a16:rowId xmlns:a16="http://schemas.microsoft.com/office/drawing/2014/main" val="10000"/>
                  </a:ext>
                </a:extLst>
              </a:tr>
              <a:tr h="479425">
                <a:tc>
                  <a:txBody>
                    <a:bodyPr/>
                    <a:lstStyle/>
                    <a:p>
                      <a:pPr marL="0" marR="0" lvl="0" indent="0" algn="l" defTabSz="914400" rtl="0" eaLnBrk="0" fontAlgn="base" latinLnBrk="0" hangingPunct="0">
                        <a:lnSpc>
                          <a:spcPct val="100000"/>
                        </a:lnSpc>
                        <a:spcBef>
                          <a:spcPct val="20000"/>
                        </a:spcBef>
                        <a:spcAft>
                          <a:spcPct val="0"/>
                        </a:spcAft>
                        <a:buClr>
                          <a:schemeClr val="tx1"/>
                        </a:buClr>
                        <a:buSzTx/>
                        <a:buFont typeface="Mistral" pitchFamily="66" charset="0"/>
                        <a:buNone/>
                        <a:tabLst/>
                      </a:pPr>
                      <a:r>
                        <a:rPr kumimoji="0" lang="fr-BE" sz="2200" b="0" i="0" u="none" strike="noStrike" cap="none" normalizeH="0" baseline="0" smtClean="0">
                          <a:ln>
                            <a:noFill/>
                          </a:ln>
                          <a:solidFill>
                            <a:schemeClr val="tx1"/>
                          </a:solidFill>
                          <a:effectLst/>
                          <a:latin typeface="Arial Narrow" pitchFamily="34" charset="0"/>
                        </a:rPr>
                        <a:t>PRID (12d) + OB</a:t>
                      </a:r>
                      <a:endParaRPr kumimoji="0" lang="fr-FR" sz="2200" b="0" i="0" u="none" strike="noStrike" cap="none" normalizeH="0" baseline="0" smtClean="0">
                        <a:ln>
                          <a:noFill/>
                        </a:ln>
                        <a:solidFill>
                          <a:schemeClr val="tx1"/>
                        </a:solidFill>
                        <a:effectLst/>
                        <a:latin typeface="Arial Narrow"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5F5F5F"/>
                    </a:solidFill>
                  </a:tcPr>
                </a:tc>
                <a:tc>
                  <a:txBody>
                    <a:bodyPr/>
                    <a:lstStyle/>
                    <a:p>
                      <a:pPr marL="0" marR="0" lvl="0" indent="0" algn="ctr" defTabSz="914400" rtl="0" eaLnBrk="0" fontAlgn="base" latinLnBrk="0" hangingPunct="0">
                        <a:lnSpc>
                          <a:spcPct val="100000"/>
                        </a:lnSpc>
                        <a:spcBef>
                          <a:spcPct val="20000"/>
                        </a:spcBef>
                        <a:spcAft>
                          <a:spcPct val="0"/>
                        </a:spcAft>
                        <a:buClr>
                          <a:schemeClr val="tx1"/>
                        </a:buClr>
                        <a:buSzTx/>
                        <a:buFont typeface="Mistral" pitchFamily="66" charset="0"/>
                        <a:buNone/>
                        <a:tabLst/>
                      </a:pPr>
                      <a:r>
                        <a:rPr kumimoji="0" lang="fr-BE" sz="2200" b="0" i="0" u="none" strike="noStrike" cap="none" normalizeH="0" baseline="0" smtClean="0">
                          <a:ln>
                            <a:noFill/>
                          </a:ln>
                          <a:solidFill>
                            <a:schemeClr val="tx1"/>
                          </a:solidFill>
                          <a:effectLst/>
                          <a:latin typeface="Arial Narrow" pitchFamily="34" charset="0"/>
                        </a:rPr>
                        <a:t>63</a:t>
                      </a:r>
                      <a:endParaRPr kumimoji="0" lang="fr-FR" sz="2200" b="0" i="0" u="none" strike="noStrike" cap="none" normalizeH="0" baseline="0" smtClean="0">
                        <a:ln>
                          <a:noFill/>
                        </a:ln>
                        <a:solidFill>
                          <a:schemeClr val="tx1"/>
                        </a:solidFill>
                        <a:effectLst/>
                        <a:latin typeface="Arial Narrow"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5F5F5F"/>
                    </a:solidFill>
                  </a:tcPr>
                </a:tc>
                <a:tc>
                  <a:txBody>
                    <a:bodyPr/>
                    <a:lstStyle/>
                    <a:p>
                      <a:pPr marL="0" marR="0" lvl="0" indent="0" algn="ctr" defTabSz="914400" rtl="0" eaLnBrk="0" fontAlgn="base" latinLnBrk="0" hangingPunct="0">
                        <a:lnSpc>
                          <a:spcPct val="100000"/>
                        </a:lnSpc>
                        <a:spcBef>
                          <a:spcPct val="20000"/>
                        </a:spcBef>
                        <a:spcAft>
                          <a:spcPct val="0"/>
                        </a:spcAft>
                        <a:buClr>
                          <a:schemeClr val="tx1"/>
                        </a:buClr>
                        <a:buSzTx/>
                        <a:buFont typeface="Mistral" pitchFamily="66" charset="0"/>
                        <a:buNone/>
                        <a:tabLst/>
                      </a:pPr>
                      <a:r>
                        <a:rPr kumimoji="0" lang="fr-BE" sz="2200" b="0" i="0" u="none" strike="noStrike" cap="none" normalizeH="0" baseline="0" smtClean="0">
                          <a:ln>
                            <a:noFill/>
                          </a:ln>
                          <a:solidFill>
                            <a:schemeClr val="tx1"/>
                          </a:solidFill>
                          <a:effectLst/>
                          <a:latin typeface="Arial Narrow" pitchFamily="34" charset="0"/>
                        </a:rPr>
                        <a:t>14 to 28</a:t>
                      </a:r>
                      <a:endParaRPr kumimoji="0" lang="fr-FR" sz="2200" b="0" i="0" u="none" strike="noStrike" cap="none" normalizeH="0" baseline="0" smtClean="0">
                        <a:ln>
                          <a:noFill/>
                        </a:ln>
                        <a:solidFill>
                          <a:schemeClr val="tx1"/>
                        </a:solidFill>
                        <a:effectLst/>
                        <a:latin typeface="Arial Narrow"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5F5F5F"/>
                    </a:solidFill>
                  </a:tcPr>
                </a:tc>
                <a:extLst>
                  <a:ext uri="{0D108BD9-81ED-4DB2-BD59-A6C34878D82A}">
                    <a16:rowId xmlns:a16="http://schemas.microsoft.com/office/drawing/2014/main" val="10001"/>
                  </a:ext>
                </a:extLst>
              </a:tr>
              <a:tr h="504825">
                <a:tc>
                  <a:txBody>
                    <a:bodyPr/>
                    <a:lstStyle/>
                    <a:p>
                      <a:pPr marL="0" marR="0" lvl="0" indent="0" algn="l" defTabSz="914400" rtl="0" eaLnBrk="0" fontAlgn="base" latinLnBrk="0" hangingPunct="0">
                        <a:lnSpc>
                          <a:spcPct val="100000"/>
                        </a:lnSpc>
                        <a:spcBef>
                          <a:spcPct val="20000"/>
                        </a:spcBef>
                        <a:spcAft>
                          <a:spcPct val="0"/>
                        </a:spcAft>
                        <a:buClr>
                          <a:schemeClr val="tx1"/>
                        </a:buClr>
                        <a:buSzTx/>
                        <a:buFont typeface="Mistral" pitchFamily="66" charset="0"/>
                        <a:buNone/>
                        <a:tabLst/>
                      </a:pPr>
                      <a:r>
                        <a:rPr kumimoji="0" lang="en-GB" sz="2200" b="0" i="0" u="none" strike="noStrike" cap="none" normalizeH="0" baseline="0" smtClean="0">
                          <a:ln>
                            <a:noFill/>
                          </a:ln>
                          <a:solidFill>
                            <a:schemeClr val="tx1"/>
                          </a:solidFill>
                          <a:effectLst/>
                          <a:latin typeface="Arial Narrow" pitchFamily="34" charset="0"/>
                        </a:rPr>
                        <a:t>GnRH (J0)-PGF(J14)</a:t>
                      </a:r>
                      <a:r>
                        <a:rPr kumimoji="0" lang="fr-FR" sz="2200" b="0" i="0" u="none" strike="noStrike" cap="none" normalizeH="0" baseline="0" smtClean="0">
                          <a:ln>
                            <a:noFill/>
                          </a:ln>
                          <a:solidFill>
                            <a:schemeClr val="tx1"/>
                          </a:solidFill>
                          <a:effectLst/>
                          <a:latin typeface="Arial Narrow" pitchFamily="34"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5F5F5F"/>
                    </a:solidFill>
                  </a:tcPr>
                </a:tc>
                <a:tc>
                  <a:txBody>
                    <a:bodyPr/>
                    <a:lstStyle/>
                    <a:p>
                      <a:pPr marL="0" marR="0" lvl="0" indent="0" algn="ctr" defTabSz="914400" rtl="0" eaLnBrk="0" fontAlgn="base" latinLnBrk="0" hangingPunct="0">
                        <a:lnSpc>
                          <a:spcPct val="100000"/>
                        </a:lnSpc>
                        <a:spcBef>
                          <a:spcPct val="20000"/>
                        </a:spcBef>
                        <a:spcAft>
                          <a:spcPct val="0"/>
                        </a:spcAft>
                        <a:buClr>
                          <a:schemeClr val="tx1"/>
                        </a:buClr>
                        <a:buSzTx/>
                        <a:buFont typeface="Mistral" pitchFamily="66" charset="0"/>
                        <a:buNone/>
                        <a:tabLst/>
                      </a:pPr>
                      <a:r>
                        <a:rPr kumimoji="0" lang="fr-BE" sz="2200" b="0" i="0" u="none" strike="noStrike" cap="none" normalizeH="0" baseline="0" smtClean="0">
                          <a:ln>
                            <a:noFill/>
                          </a:ln>
                          <a:solidFill>
                            <a:schemeClr val="tx1"/>
                          </a:solidFill>
                          <a:effectLst/>
                          <a:latin typeface="Arial Narrow" pitchFamily="34" charset="0"/>
                        </a:rPr>
                        <a:t>62</a:t>
                      </a:r>
                      <a:endParaRPr kumimoji="0" lang="fr-FR" sz="2200" b="0" i="0" u="none" strike="noStrike" cap="none" normalizeH="0" baseline="0" smtClean="0">
                        <a:ln>
                          <a:noFill/>
                        </a:ln>
                        <a:solidFill>
                          <a:schemeClr val="tx1"/>
                        </a:solidFill>
                        <a:effectLst/>
                        <a:latin typeface="Arial Narrow"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5F5F5F"/>
                    </a:solidFill>
                  </a:tcPr>
                </a:tc>
                <a:tc>
                  <a:txBody>
                    <a:bodyPr/>
                    <a:lstStyle/>
                    <a:p>
                      <a:pPr marL="0" marR="0" lvl="0" indent="0" algn="ctr" defTabSz="914400" rtl="0" eaLnBrk="0" fontAlgn="base" latinLnBrk="0" hangingPunct="0">
                        <a:lnSpc>
                          <a:spcPct val="100000"/>
                        </a:lnSpc>
                        <a:spcBef>
                          <a:spcPct val="20000"/>
                        </a:spcBef>
                        <a:spcAft>
                          <a:spcPct val="0"/>
                        </a:spcAft>
                        <a:buClr>
                          <a:schemeClr val="tx1"/>
                        </a:buClr>
                        <a:buSzTx/>
                        <a:buFont typeface="Mistral" pitchFamily="66" charset="0"/>
                        <a:buNone/>
                        <a:tabLst/>
                      </a:pPr>
                      <a:r>
                        <a:rPr kumimoji="0" lang="fr-BE" sz="2200" b="0" i="0" u="none" strike="noStrike" cap="none" normalizeH="0" baseline="0" smtClean="0">
                          <a:ln>
                            <a:noFill/>
                          </a:ln>
                          <a:solidFill>
                            <a:schemeClr val="tx1"/>
                          </a:solidFill>
                          <a:effectLst/>
                          <a:latin typeface="Arial Narrow" pitchFamily="34" charset="0"/>
                        </a:rPr>
                        <a:t>8 to 16</a:t>
                      </a:r>
                      <a:endParaRPr kumimoji="0" lang="fr-FR" sz="2200" b="0" i="0" u="none" strike="noStrike" cap="none" normalizeH="0" baseline="0" smtClean="0">
                        <a:ln>
                          <a:noFill/>
                        </a:ln>
                        <a:solidFill>
                          <a:schemeClr val="tx1"/>
                        </a:solidFill>
                        <a:effectLst/>
                        <a:latin typeface="Arial Narrow"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5F5F5F"/>
                    </a:solidFill>
                  </a:tcPr>
                </a:tc>
                <a:extLst>
                  <a:ext uri="{0D108BD9-81ED-4DB2-BD59-A6C34878D82A}">
                    <a16:rowId xmlns:a16="http://schemas.microsoft.com/office/drawing/2014/main" val="10002"/>
                  </a:ext>
                </a:extLst>
              </a:tr>
              <a:tr h="503238">
                <a:tc>
                  <a:txBody>
                    <a:bodyPr/>
                    <a:lstStyle/>
                    <a:p>
                      <a:pPr marL="0" marR="0" lvl="0" indent="0" algn="l" defTabSz="914400" rtl="0" eaLnBrk="0" fontAlgn="base" latinLnBrk="0" hangingPunct="0">
                        <a:lnSpc>
                          <a:spcPct val="100000"/>
                        </a:lnSpc>
                        <a:spcBef>
                          <a:spcPct val="20000"/>
                        </a:spcBef>
                        <a:spcAft>
                          <a:spcPct val="0"/>
                        </a:spcAft>
                        <a:buClr>
                          <a:schemeClr val="tx1"/>
                        </a:buClr>
                        <a:buSzTx/>
                        <a:buFont typeface="Mistral" pitchFamily="66" charset="0"/>
                        <a:buNone/>
                        <a:tabLst/>
                      </a:pPr>
                      <a:r>
                        <a:rPr kumimoji="0" lang="en-GB" sz="2200" b="0" i="0" u="none" strike="noStrike" cap="none" normalizeH="0" baseline="0" smtClean="0">
                          <a:ln>
                            <a:noFill/>
                          </a:ln>
                          <a:solidFill>
                            <a:schemeClr val="tx1"/>
                          </a:solidFill>
                          <a:effectLst/>
                          <a:latin typeface="Arial Narrow" pitchFamily="34" charset="0"/>
                        </a:rPr>
                        <a:t>GnRH-PGF (J0)-PGF(J14)</a:t>
                      </a:r>
                      <a:r>
                        <a:rPr kumimoji="0" lang="fr-FR" sz="2200" b="0" i="0" u="none" strike="noStrike" cap="none" normalizeH="0" baseline="0" smtClean="0">
                          <a:ln>
                            <a:noFill/>
                          </a:ln>
                          <a:solidFill>
                            <a:schemeClr val="tx1"/>
                          </a:solidFill>
                          <a:effectLst/>
                          <a:latin typeface="Arial Narrow" pitchFamily="34"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5F5F5F"/>
                    </a:solidFill>
                  </a:tcPr>
                </a:tc>
                <a:tc>
                  <a:txBody>
                    <a:bodyPr/>
                    <a:lstStyle/>
                    <a:p>
                      <a:pPr marL="0" marR="0" lvl="0" indent="0" algn="ctr" defTabSz="914400" rtl="0" eaLnBrk="0" fontAlgn="base" latinLnBrk="0" hangingPunct="0">
                        <a:lnSpc>
                          <a:spcPct val="100000"/>
                        </a:lnSpc>
                        <a:spcBef>
                          <a:spcPct val="20000"/>
                        </a:spcBef>
                        <a:spcAft>
                          <a:spcPct val="0"/>
                        </a:spcAft>
                        <a:buClr>
                          <a:schemeClr val="tx1"/>
                        </a:buClr>
                        <a:buSzTx/>
                        <a:buFont typeface="Mistral" pitchFamily="66" charset="0"/>
                        <a:buNone/>
                        <a:tabLst/>
                      </a:pPr>
                      <a:r>
                        <a:rPr kumimoji="0" lang="fr-BE" sz="2200" b="0" i="0" u="none" strike="noStrike" cap="none" normalizeH="0" baseline="0" smtClean="0">
                          <a:ln>
                            <a:noFill/>
                          </a:ln>
                          <a:solidFill>
                            <a:schemeClr val="tx1"/>
                          </a:solidFill>
                          <a:effectLst/>
                          <a:latin typeface="Arial Narrow" pitchFamily="34" charset="0"/>
                        </a:rPr>
                        <a:t>65</a:t>
                      </a:r>
                      <a:endParaRPr kumimoji="0" lang="fr-FR" sz="2200" b="0" i="0" u="none" strike="noStrike" cap="none" normalizeH="0" baseline="0" smtClean="0">
                        <a:ln>
                          <a:noFill/>
                        </a:ln>
                        <a:solidFill>
                          <a:schemeClr val="tx1"/>
                        </a:solidFill>
                        <a:effectLst/>
                        <a:latin typeface="Arial Narrow"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5F5F5F"/>
                    </a:solidFill>
                  </a:tcPr>
                </a:tc>
                <a:tc>
                  <a:txBody>
                    <a:bodyPr/>
                    <a:lstStyle/>
                    <a:p>
                      <a:pPr marL="0" marR="0" lvl="0" indent="0" algn="ctr" defTabSz="914400" rtl="0" eaLnBrk="0" fontAlgn="base" latinLnBrk="0" hangingPunct="0">
                        <a:lnSpc>
                          <a:spcPct val="100000"/>
                        </a:lnSpc>
                        <a:spcBef>
                          <a:spcPct val="20000"/>
                        </a:spcBef>
                        <a:spcAft>
                          <a:spcPct val="0"/>
                        </a:spcAft>
                        <a:buClr>
                          <a:schemeClr val="tx1"/>
                        </a:buClr>
                        <a:buSzTx/>
                        <a:buFont typeface="Mistral" pitchFamily="66" charset="0"/>
                        <a:buNone/>
                        <a:tabLst/>
                      </a:pPr>
                      <a:r>
                        <a:rPr kumimoji="0" lang="fr-BE" sz="2200" b="0" i="0" u="none" strike="noStrike" cap="none" normalizeH="0" baseline="0" smtClean="0">
                          <a:ln>
                            <a:noFill/>
                          </a:ln>
                          <a:solidFill>
                            <a:schemeClr val="tx1"/>
                          </a:solidFill>
                          <a:effectLst/>
                          <a:latin typeface="Arial Narrow" pitchFamily="34" charset="0"/>
                        </a:rPr>
                        <a:t>22 to 36</a:t>
                      </a:r>
                      <a:endParaRPr kumimoji="0" lang="fr-FR" sz="2200" b="0" i="0" u="none" strike="noStrike" cap="none" normalizeH="0" baseline="0" smtClean="0">
                        <a:ln>
                          <a:noFill/>
                        </a:ln>
                        <a:solidFill>
                          <a:schemeClr val="tx1"/>
                        </a:solidFill>
                        <a:effectLst/>
                        <a:latin typeface="Arial Narrow"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5F5F5F"/>
                    </a:solidFill>
                  </a:tcPr>
                </a:tc>
                <a:extLst>
                  <a:ext uri="{0D108BD9-81ED-4DB2-BD59-A6C34878D82A}">
                    <a16:rowId xmlns:a16="http://schemas.microsoft.com/office/drawing/2014/main" val="10003"/>
                  </a:ext>
                </a:extLst>
              </a:tr>
              <a:tr h="504825">
                <a:tc>
                  <a:txBody>
                    <a:bodyPr/>
                    <a:lstStyle/>
                    <a:p>
                      <a:pPr marL="0" marR="0" lvl="0" indent="0" algn="l" defTabSz="914400" rtl="0" eaLnBrk="0" fontAlgn="base" latinLnBrk="0" hangingPunct="0">
                        <a:lnSpc>
                          <a:spcPct val="100000"/>
                        </a:lnSpc>
                        <a:spcBef>
                          <a:spcPct val="20000"/>
                        </a:spcBef>
                        <a:spcAft>
                          <a:spcPct val="0"/>
                        </a:spcAft>
                        <a:buClr>
                          <a:schemeClr val="tx1"/>
                        </a:buClr>
                        <a:buSzTx/>
                        <a:buFont typeface="Mistral" pitchFamily="66" charset="0"/>
                        <a:buNone/>
                        <a:tabLst/>
                      </a:pPr>
                      <a:r>
                        <a:rPr kumimoji="0" lang="fr-BE" sz="2200" b="0" i="0" u="none" strike="noStrike" cap="none" normalizeH="0" baseline="0" smtClean="0">
                          <a:ln>
                            <a:noFill/>
                          </a:ln>
                          <a:solidFill>
                            <a:schemeClr val="tx1"/>
                          </a:solidFill>
                          <a:effectLst/>
                          <a:latin typeface="Arial Narrow" pitchFamily="34" charset="0"/>
                        </a:rPr>
                        <a:t>OVSYNCH</a:t>
                      </a:r>
                      <a:endParaRPr kumimoji="0" lang="fr-FR" sz="2200" b="0" i="0" u="none" strike="noStrike" cap="none" normalizeH="0" baseline="0" smtClean="0">
                        <a:ln>
                          <a:noFill/>
                        </a:ln>
                        <a:solidFill>
                          <a:schemeClr val="tx1"/>
                        </a:solidFill>
                        <a:effectLst/>
                        <a:latin typeface="Arial Narrow"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5F5F5F"/>
                    </a:solidFill>
                  </a:tcPr>
                </a:tc>
                <a:tc>
                  <a:txBody>
                    <a:bodyPr/>
                    <a:lstStyle/>
                    <a:p>
                      <a:pPr marL="0" marR="0" lvl="0" indent="0" algn="ctr" defTabSz="914400" rtl="0" eaLnBrk="0" fontAlgn="base" latinLnBrk="0" hangingPunct="0">
                        <a:lnSpc>
                          <a:spcPct val="100000"/>
                        </a:lnSpc>
                        <a:spcBef>
                          <a:spcPct val="20000"/>
                        </a:spcBef>
                        <a:spcAft>
                          <a:spcPct val="0"/>
                        </a:spcAft>
                        <a:buClr>
                          <a:schemeClr val="tx1"/>
                        </a:buClr>
                        <a:buSzTx/>
                        <a:buFont typeface="Mistral" pitchFamily="66" charset="0"/>
                        <a:buNone/>
                        <a:tabLst/>
                      </a:pPr>
                      <a:r>
                        <a:rPr kumimoji="0" lang="fr-BE" sz="2200" b="0" i="0" u="none" strike="noStrike" cap="none" normalizeH="0" baseline="0" smtClean="0">
                          <a:ln>
                            <a:noFill/>
                          </a:ln>
                          <a:solidFill>
                            <a:schemeClr val="tx1"/>
                          </a:solidFill>
                          <a:effectLst/>
                          <a:latin typeface="Arial Narrow" pitchFamily="34" charset="0"/>
                        </a:rPr>
                        <a:t>791</a:t>
                      </a:r>
                      <a:endParaRPr kumimoji="0" lang="fr-FR" sz="2200" b="0" i="0" u="none" strike="noStrike" cap="none" normalizeH="0" baseline="0" smtClean="0">
                        <a:ln>
                          <a:noFill/>
                        </a:ln>
                        <a:solidFill>
                          <a:schemeClr val="tx1"/>
                        </a:solidFill>
                        <a:effectLst/>
                        <a:latin typeface="Arial Narrow"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5F5F5F"/>
                    </a:solidFill>
                  </a:tcPr>
                </a:tc>
                <a:tc>
                  <a:txBody>
                    <a:bodyPr/>
                    <a:lstStyle/>
                    <a:p>
                      <a:pPr marL="0" marR="0" lvl="0" indent="0" algn="ctr" defTabSz="914400" rtl="0" eaLnBrk="0" fontAlgn="base" latinLnBrk="0" hangingPunct="0">
                        <a:lnSpc>
                          <a:spcPct val="100000"/>
                        </a:lnSpc>
                        <a:spcBef>
                          <a:spcPct val="20000"/>
                        </a:spcBef>
                        <a:spcAft>
                          <a:spcPct val="0"/>
                        </a:spcAft>
                        <a:buClr>
                          <a:schemeClr val="tx1"/>
                        </a:buClr>
                        <a:buSzTx/>
                        <a:buFont typeface="Mistral" pitchFamily="66" charset="0"/>
                        <a:buNone/>
                        <a:tabLst/>
                      </a:pPr>
                      <a:r>
                        <a:rPr kumimoji="0" lang="fr-BE" sz="2200" b="0" i="0" u="none" strike="noStrike" cap="none" normalizeH="0" baseline="0" smtClean="0">
                          <a:ln>
                            <a:noFill/>
                          </a:ln>
                          <a:solidFill>
                            <a:schemeClr val="tx1"/>
                          </a:solidFill>
                          <a:effectLst/>
                          <a:latin typeface="Arial Narrow" pitchFamily="34" charset="0"/>
                        </a:rPr>
                        <a:t>17</a:t>
                      </a:r>
                      <a:endParaRPr kumimoji="0" lang="fr-FR" sz="2200" b="0" i="0" u="none" strike="noStrike" cap="none" normalizeH="0" baseline="0" smtClean="0">
                        <a:ln>
                          <a:noFill/>
                        </a:ln>
                        <a:solidFill>
                          <a:schemeClr val="tx1"/>
                        </a:solidFill>
                        <a:effectLst/>
                        <a:latin typeface="Arial Narrow"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5F5F5F"/>
                    </a:solidFill>
                  </a:tcPr>
                </a:tc>
                <a:extLst>
                  <a:ext uri="{0D108BD9-81ED-4DB2-BD59-A6C34878D82A}">
                    <a16:rowId xmlns:a16="http://schemas.microsoft.com/office/drawing/2014/main" val="10004"/>
                  </a:ext>
                </a:extLst>
              </a:tr>
              <a:tr h="503238">
                <a:tc>
                  <a:txBody>
                    <a:bodyPr/>
                    <a:lstStyle/>
                    <a:p>
                      <a:pPr marL="0" marR="0" lvl="0" indent="0" algn="l" defTabSz="914400" rtl="0" eaLnBrk="0" fontAlgn="base" latinLnBrk="0" hangingPunct="0">
                        <a:lnSpc>
                          <a:spcPct val="100000"/>
                        </a:lnSpc>
                        <a:spcBef>
                          <a:spcPct val="20000"/>
                        </a:spcBef>
                        <a:spcAft>
                          <a:spcPct val="0"/>
                        </a:spcAft>
                        <a:buClr>
                          <a:schemeClr val="tx1"/>
                        </a:buClr>
                        <a:buSzTx/>
                        <a:buFont typeface="Mistral" pitchFamily="66" charset="0"/>
                        <a:buNone/>
                        <a:tabLst/>
                      </a:pPr>
                      <a:r>
                        <a:rPr kumimoji="0" lang="en-GB" sz="2200" b="0" i="0" u="none" strike="noStrike" cap="none" normalizeH="0" baseline="0" smtClean="0">
                          <a:ln>
                            <a:noFill/>
                          </a:ln>
                          <a:solidFill>
                            <a:schemeClr val="tx1"/>
                          </a:solidFill>
                          <a:effectLst/>
                          <a:latin typeface="Arial Narrow" pitchFamily="34" charset="0"/>
                        </a:rPr>
                        <a:t>GnRH(J0)-Ovsynch(J8)</a:t>
                      </a:r>
                      <a:r>
                        <a:rPr kumimoji="0" lang="fr-FR" sz="2200" b="0" i="0" u="none" strike="noStrike" cap="none" normalizeH="0" baseline="0" smtClean="0">
                          <a:ln>
                            <a:noFill/>
                          </a:ln>
                          <a:solidFill>
                            <a:schemeClr val="tx1"/>
                          </a:solidFill>
                          <a:effectLst/>
                          <a:latin typeface="Arial Narrow" pitchFamily="34"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5F5F5F"/>
                    </a:solidFill>
                  </a:tcPr>
                </a:tc>
                <a:tc>
                  <a:txBody>
                    <a:bodyPr/>
                    <a:lstStyle/>
                    <a:p>
                      <a:pPr marL="0" marR="0" lvl="0" indent="0" algn="ctr" defTabSz="914400" rtl="0" eaLnBrk="0" fontAlgn="base" latinLnBrk="0" hangingPunct="0">
                        <a:lnSpc>
                          <a:spcPct val="100000"/>
                        </a:lnSpc>
                        <a:spcBef>
                          <a:spcPct val="20000"/>
                        </a:spcBef>
                        <a:spcAft>
                          <a:spcPct val="0"/>
                        </a:spcAft>
                        <a:buClr>
                          <a:schemeClr val="tx1"/>
                        </a:buClr>
                        <a:buSzTx/>
                        <a:buFont typeface="Mistral" pitchFamily="66" charset="0"/>
                        <a:buNone/>
                        <a:tabLst/>
                      </a:pPr>
                      <a:r>
                        <a:rPr kumimoji="0" lang="fr-BE" sz="2200" b="0" i="0" u="none" strike="noStrike" cap="none" normalizeH="0" baseline="0" smtClean="0">
                          <a:ln>
                            <a:noFill/>
                          </a:ln>
                          <a:solidFill>
                            <a:schemeClr val="tx1"/>
                          </a:solidFill>
                          <a:effectLst/>
                          <a:latin typeface="Arial Narrow" pitchFamily="34" charset="0"/>
                        </a:rPr>
                        <a:t>89</a:t>
                      </a:r>
                      <a:endParaRPr kumimoji="0" lang="fr-FR" sz="2200" b="0" i="0" u="none" strike="noStrike" cap="none" normalizeH="0" baseline="0" smtClean="0">
                        <a:ln>
                          <a:noFill/>
                        </a:ln>
                        <a:solidFill>
                          <a:schemeClr val="tx1"/>
                        </a:solidFill>
                        <a:effectLst/>
                        <a:latin typeface="Arial Narrow"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5F5F5F"/>
                    </a:solidFill>
                  </a:tcPr>
                </a:tc>
                <a:tc>
                  <a:txBody>
                    <a:bodyPr/>
                    <a:lstStyle/>
                    <a:p>
                      <a:pPr marL="0" marR="0" lvl="0" indent="0" algn="ctr" defTabSz="914400" rtl="0" eaLnBrk="0" fontAlgn="base" latinLnBrk="0" hangingPunct="0">
                        <a:lnSpc>
                          <a:spcPct val="100000"/>
                        </a:lnSpc>
                        <a:spcBef>
                          <a:spcPct val="20000"/>
                        </a:spcBef>
                        <a:spcAft>
                          <a:spcPct val="0"/>
                        </a:spcAft>
                        <a:buClr>
                          <a:schemeClr val="tx1"/>
                        </a:buClr>
                        <a:buSzTx/>
                        <a:buFont typeface="Mistral" pitchFamily="66" charset="0"/>
                        <a:buNone/>
                        <a:tabLst/>
                      </a:pPr>
                      <a:r>
                        <a:rPr kumimoji="0" lang="fr-BE" sz="2200" b="0" i="0" u="none" strike="noStrike" cap="none" normalizeH="0" baseline="0" smtClean="0">
                          <a:ln>
                            <a:noFill/>
                          </a:ln>
                          <a:solidFill>
                            <a:schemeClr val="tx1"/>
                          </a:solidFill>
                          <a:effectLst/>
                          <a:latin typeface="Arial Narrow" pitchFamily="34" charset="0"/>
                        </a:rPr>
                        <a:t>30</a:t>
                      </a:r>
                      <a:endParaRPr kumimoji="0" lang="fr-FR" sz="2200" b="0" i="0" u="none" strike="noStrike" cap="none" normalizeH="0" baseline="0" smtClean="0">
                        <a:ln>
                          <a:noFill/>
                        </a:ln>
                        <a:solidFill>
                          <a:schemeClr val="tx1"/>
                        </a:solidFill>
                        <a:effectLst/>
                        <a:latin typeface="Arial Narrow"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5F5F5F"/>
                    </a:solidFill>
                  </a:tcPr>
                </a:tc>
                <a:extLst>
                  <a:ext uri="{0D108BD9-81ED-4DB2-BD59-A6C34878D82A}">
                    <a16:rowId xmlns:a16="http://schemas.microsoft.com/office/drawing/2014/main" val="10005"/>
                  </a:ext>
                </a:extLst>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menorca">
  <a:themeElements>
    <a:clrScheme name="">
      <a:dk1>
        <a:srgbClr val="808080"/>
      </a:dk1>
      <a:lt1>
        <a:srgbClr val="FFFFFF"/>
      </a:lt1>
      <a:dk2>
        <a:srgbClr val="3333FF"/>
      </a:dk2>
      <a:lt2>
        <a:srgbClr val="000000"/>
      </a:lt2>
      <a:accent1>
        <a:srgbClr val="00CC99"/>
      </a:accent1>
      <a:accent2>
        <a:srgbClr val="3333CC"/>
      </a:accent2>
      <a:accent3>
        <a:srgbClr val="ADADFF"/>
      </a:accent3>
      <a:accent4>
        <a:srgbClr val="DADADA"/>
      </a:accent4>
      <a:accent5>
        <a:srgbClr val="AAE2CA"/>
      </a:accent5>
      <a:accent6>
        <a:srgbClr val="2D2DB9"/>
      </a:accent6>
      <a:hlink>
        <a:srgbClr val="CCCCFF"/>
      </a:hlink>
      <a:folHlink>
        <a:srgbClr val="B2B2B2"/>
      </a:folHlink>
    </a:clrScheme>
    <a:fontScheme name="menorca">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menorc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enorc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enorc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enorc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enorc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enorc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enorc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2152</TotalTime>
  <Words>4572</Words>
  <Application>Microsoft Office PowerPoint</Application>
  <PresentationFormat>Ekran Gösterisi (4:3)</PresentationFormat>
  <Paragraphs>875</Paragraphs>
  <Slides>96</Slides>
  <Notes>18</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96</vt:i4>
      </vt:variant>
    </vt:vector>
  </HeadingPairs>
  <TitlesOfParts>
    <vt:vector size="104" baseType="lpstr">
      <vt:lpstr>Times New Roman</vt:lpstr>
      <vt:lpstr>Arial</vt:lpstr>
      <vt:lpstr>Arial Narrow</vt:lpstr>
      <vt:lpstr>Mistral</vt:lpstr>
      <vt:lpstr>Wingdings</vt:lpstr>
      <vt:lpstr>Comic Sans MS</vt:lpstr>
      <vt:lpstr>Soopafresh</vt:lpstr>
      <vt:lpstr>menorca</vt:lpstr>
      <vt:lpstr>Pathologies of the waiting period in the cow</vt:lpstr>
      <vt:lpstr>The placental retention in the cow</vt:lpstr>
      <vt:lpstr>PowerPoint Sunusu</vt:lpstr>
      <vt:lpstr>PowerPoint Sunusu</vt:lpstr>
      <vt:lpstr>PowerPoint Sunusu</vt:lpstr>
      <vt:lpstr>PowerPoint Sunusu</vt:lpstr>
      <vt:lpstr>Cow’placenta</vt:lpstr>
      <vt:lpstr>Definitions </vt:lpstr>
      <vt:lpstr>Stage 3 or parturition</vt:lpstr>
      <vt:lpstr>Placentophagy</vt:lpstr>
      <vt:lpstr>Placental retention : definition</vt:lpstr>
      <vt:lpstr>Fréquence de la rétention placentaire </vt:lpstr>
      <vt:lpstr>Expulsion delay (871 cases of placental expulsion)</vt:lpstr>
      <vt:lpstr>Symptoms</vt:lpstr>
      <vt:lpstr>PowerPoint Sunusu</vt:lpstr>
      <vt:lpstr>PowerPoint Sunusu</vt:lpstr>
      <vt:lpstr>Placental retention and hypocalcemia</vt:lpstr>
      <vt:lpstr>Etiology</vt:lpstr>
      <vt:lpstr>Etiology</vt:lpstr>
      <vt:lpstr>Treatments</vt:lpstr>
      <vt:lpstr>In case of placental retention … </vt:lpstr>
      <vt:lpstr>PowerPoint Sunusu</vt:lpstr>
      <vt:lpstr>Uterine involution in the cow and delay of uterine involution </vt:lpstr>
      <vt:lpstr>Uterine involution: definition</vt:lpstr>
      <vt:lpstr>Uterine involution delay : definition </vt:lpstr>
      <vt:lpstr>Anatomical aspect of uterine involution</vt:lpstr>
      <vt:lpstr>PowerPoint Sunusu</vt:lpstr>
      <vt:lpstr>PowerPoint Sunusu</vt:lpstr>
      <vt:lpstr>Bacteriological aspects of uterine involution (Elliot et al. Amer.J.Vet.Res.,1978,29,77)</vt:lpstr>
      <vt:lpstr>Factors involved in uterine involution</vt:lpstr>
      <vt:lpstr>Risk factors of uterine involution delay (Hanzen et al. 1995)</vt:lpstr>
      <vt:lpstr>Specific treatment ?</vt:lpstr>
      <vt:lpstr>Uterine infections in the cow</vt:lpstr>
      <vt:lpstr>Definition and symptoms </vt:lpstr>
      <vt:lpstr>Definition and symptoms</vt:lpstr>
      <vt:lpstr>Contamination = physiological process  Infection = pathological process </vt:lpstr>
      <vt:lpstr>Acute or puerperal metritis</vt:lpstr>
      <vt:lpstr>Acute metritis : discharge</vt:lpstr>
      <vt:lpstr>Clinical endometritis  </vt:lpstr>
      <vt:lpstr>Clinical endometritis </vt:lpstr>
      <vt:lpstr>Purulent discharge</vt:lpstr>
      <vt:lpstr>Pyometra </vt:lpstr>
      <vt:lpstr>Pyometra  </vt:lpstr>
      <vt:lpstr>Subclinical endometritis </vt:lpstr>
      <vt:lpstr>Diagnostic methods </vt:lpstr>
      <vt:lpstr>Le diagnostic : stratégies</vt:lpstr>
      <vt:lpstr>Methods of diagnostic </vt:lpstr>
      <vt:lpstr>Echography and metritis</vt:lpstr>
      <vt:lpstr>Cytology  (http://www.be.fishersci.com/) (Deguillaume 2007)</vt:lpstr>
      <vt:lpstr>L’examen cytologique (Deguillaume 2007)</vt:lpstr>
      <vt:lpstr>Frequency</vt:lpstr>
      <vt:lpstr>(Sheldon et al. Biol Reprod 2009, 981,1025)</vt:lpstr>
      <vt:lpstr>Etiology</vt:lpstr>
      <vt:lpstr>    Etio-pathogeny of uterine infections</vt:lpstr>
      <vt:lpstr>Main bacteria isolated in endométritis (Louis et Dohmen 1994)</vt:lpstr>
      <vt:lpstr>Economical consequences of uterine infections</vt:lpstr>
      <vt:lpstr>Treatments</vt:lpstr>
      <vt:lpstr>Preliminary remarks</vt:lpstr>
      <vt:lpstr>Strategy of treatment</vt:lpstr>
      <vt:lpstr>Which way  : IM route </vt:lpstr>
      <vt:lpstr>Which way  : Intra uterine injections</vt:lpstr>
      <vt:lpstr>Some specialities (Belgium)  (http://www.cbip-vet.be/fr/texts/FIUTOOL1AL2o.php</vt:lpstr>
      <vt:lpstr>PowerPoint Sunusu</vt:lpstr>
      <vt:lpstr>PowerPoint Sunusu</vt:lpstr>
      <vt:lpstr>Definition </vt:lpstr>
      <vt:lpstr>PowerPoint Sunusu</vt:lpstr>
      <vt:lpstr>PowerPoint Sunusu</vt:lpstr>
      <vt:lpstr>So, the cyst is an abnormal ovarian structure …</vt:lpstr>
      <vt:lpstr>Frequency  </vt:lpstr>
      <vt:lpstr>Frequency of ovarian cysts amongst different studies (1974 to 1994)</vt:lpstr>
      <vt:lpstr>Frequency of ovarian cysts </vt:lpstr>
      <vt:lpstr>Diagnosis  - Manual palpation  - Ultrasonography  - Hormones - Ethology </vt:lpstr>
      <vt:lpstr>Manual / US diagnosis</vt:lpstr>
      <vt:lpstr>Caracteristics of cysts</vt:lpstr>
      <vt:lpstr>Caracteristics of cysts (ultrasonography)</vt:lpstr>
      <vt:lpstr>Luteinized cyst an corpus luteum with cavity</vt:lpstr>
      <vt:lpstr>Diagnosis (hormones)</vt:lpstr>
      <vt:lpstr>PowerPoint Sunusu</vt:lpstr>
      <vt:lpstr>Etio-pathogeny  </vt:lpstr>
      <vt:lpstr>Risks factors of ovarian cysts and their interrelationships in the cow</vt:lpstr>
      <vt:lpstr>PowerPoint Sunusu</vt:lpstr>
      <vt:lpstr>Frequency (%) of cysts according to stage of postpartum (days) (Whitmore et al. 1974, Wiltbank et al. 1953, Whitmore et al. 1979, Erb et White 1981, Kirk et al. 1982)  </vt:lpstr>
      <vt:lpstr>Treatments  - To treat or not to treat ? - Non hormonal curative treatments - Hormonal curative treatments   - individual approach   - hormonal associations </vt:lpstr>
      <vt:lpstr>To treat or not to treat : that’ the question </vt:lpstr>
      <vt:lpstr>Non hormonal curative treatments : manual rupture Lopez-Gatius personal communication</vt:lpstr>
      <vt:lpstr>Non hormonal curative treatments : manual rupture Lopez-Gatius personnal communication </vt:lpstr>
      <vt:lpstr>Hormonal curative treatments : general objective</vt:lpstr>
      <vt:lpstr>Hormonal curative treatments : three steps</vt:lpstr>
      <vt:lpstr>Hormonal treatment steps of a follicular cyst  Endogenous synthesis of P4</vt:lpstr>
      <vt:lpstr>Hormonal treatment steps of a follicular cyst  Effect of an exogenous administration of P4 </vt:lpstr>
      <vt:lpstr>Hormonal treatment steps of a luteinized cyst </vt:lpstr>
      <vt:lpstr>Hormonal associations   Justifications :  - difficulty to make a differential diagnosis between cysts ? - decrease time between treatment and pregnancy ?</vt:lpstr>
      <vt:lpstr>Some hormonal associations </vt:lpstr>
      <vt:lpstr>Hormonal association : GnRH-PGF-GnRH (Ovsynch)</vt:lpstr>
      <vt:lpstr>Ovsynch and treatment of ovarian cysts (8 studies and 792 cases of cysts between year 2000 and 2008)</vt:lpstr>
      <vt:lpstr>Comparison of hormonal treatments of cysts (Hanzen et al. 2008)</vt:lpstr>
    </vt:vector>
  </TitlesOfParts>
  <Company>Compaq</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rétention placentaire</dc:title>
  <dc:creator>Compaq</dc:creator>
  <cp:lastModifiedBy>Halit</cp:lastModifiedBy>
  <cp:revision>126</cp:revision>
  <dcterms:created xsi:type="dcterms:W3CDTF">1999-10-10T17:58:13Z</dcterms:created>
  <dcterms:modified xsi:type="dcterms:W3CDTF">2020-01-03T13:16:47Z</dcterms:modified>
</cp:coreProperties>
</file>