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8"/>
  </p:notesMasterIdLst>
  <p:handoutMasterIdLst>
    <p:handoutMasterId r:id="rId99"/>
  </p:handoutMasterIdLst>
  <p:sldIdLst>
    <p:sldId id="886" r:id="rId2"/>
    <p:sldId id="887" r:id="rId3"/>
    <p:sldId id="900" r:id="rId4"/>
    <p:sldId id="902" r:id="rId5"/>
    <p:sldId id="903" r:id="rId6"/>
    <p:sldId id="907" r:id="rId7"/>
    <p:sldId id="917" r:id="rId8"/>
    <p:sldId id="926" r:id="rId9"/>
    <p:sldId id="928" r:id="rId10"/>
    <p:sldId id="929" r:id="rId11"/>
    <p:sldId id="930" r:id="rId12"/>
    <p:sldId id="931" r:id="rId13"/>
    <p:sldId id="933" r:id="rId14"/>
    <p:sldId id="934" r:id="rId15"/>
    <p:sldId id="935" r:id="rId16"/>
    <p:sldId id="936" r:id="rId17"/>
    <p:sldId id="938" r:id="rId18"/>
    <p:sldId id="940" r:id="rId19"/>
    <p:sldId id="942" r:id="rId20"/>
    <p:sldId id="949" r:id="rId21"/>
    <p:sldId id="950" r:id="rId22"/>
    <p:sldId id="951" r:id="rId23"/>
    <p:sldId id="953" r:id="rId24"/>
    <p:sldId id="955" r:id="rId25"/>
    <p:sldId id="956" r:id="rId26"/>
    <p:sldId id="957" r:id="rId27"/>
    <p:sldId id="958" r:id="rId28"/>
    <p:sldId id="959" r:id="rId29"/>
    <p:sldId id="964" r:id="rId30"/>
    <p:sldId id="967" r:id="rId31"/>
    <p:sldId id="969" r:id="rId32"/>
    <p:sldId id="970" r:id="rId33"/>
    <p:sldId id="971" r:id="rId34"/>
    <p:sldId id="979" r:id="rId35"/>
    <p:sldId id="980" r:id="rId36"/>
    <p:sldId id="981" r:id="rId37"/>
    <p:sldId id="982" r:id="rId38"/>
    <p:sldId id="984" r:id="rId39"/>
    <p:sldId id="985" r:id="rId40"/>
    <p:sldId id="986" r:id="rId41"/>
    <p:sldId id="989" r:id="rId42"/>
    <p:sldId id="990" r:id="rId43"/>
    <p:sldId id="991" r:id="rId44"/>
    <p:sldId id="993" r:id="rId45"/>
    <p:sldId id="994" r:id="rId46"/>
    <p:sldId id="995" r:id="rId47"/>
    <p:sldId id="996" r:id="rId48"/>
    <p:sldId id="1003" r:id="rId49"/>
    <p:sldId id="1005" r:id="rId50"/>
    <p:sldId id="1007" r:id="rId51"/>
    <p:sldId id="1023" r:id="rId52"/>
    <p:sldId id="1068" r:id="rId53"/>
    <p:sldId id="1029" r:id="rId54"/>
    <p:sldId id="1030" r:id="rId55"/>
    <p:sldId id="1038" r:id="rId56"/>
    <p:sldId id="1043" r:id="rId57"/>
    <p:sldId id="1045" r:id="rId58"/>
    <p:sldId id="1046" r:id="rId59"/>
    <p:sldId id="1047" r:id="rId60"/>
    <p:sldId id="1050" r:id="rId61"/>
    <p:sldId id="1051" r:id="rId62"/>
    <p:sldId id="1052" r:id="rId63"/>
    <p:sldId id="1054" r:id="rId64"/>
    <p:sldId id="1069" r:id="rId65"/>
    <p:sldId id="1071" r:id="rId66"/>
    <p:sldId id="1072" r:id="rId67"/>
    <p:sldId id="1073" r:id="rId68"/>
    <p:sldId id="1074" r:id="rId69"/>
    <p:sldId id="1075" r:id="rId70"/>
    <p:sldId id="1076" r:id="rId71"/>
    <p:sldId id="1077" r:id="rId72"/>
    <p:sldId id="1079" r:id="rId73"/>
    <p:sldId id="1080" r:id="rId74"/>
    <p:sldId id="1081" r:id="rId75"/>
    <p:sldId id="1082" r:id="rId76"/>
    <p:sldId id="1083" r:id="rId77"/>
    <p:sldId id="1084" r:id="rId78"/>
    <p:sldId id="1085" r:id="rId79"/>
    <p:sldId id="1086" r:id="rId80"/>
    <p:sldId id="1087" r:id="rId81"/>
    <p:sldId id="1088" r:id="rId82"/>
    <p:sldId id="1089" r:id="rId83"/>
    <p:sldId id="1090" r:id="rId84"/>
    <p:sldId id="1091" r:id="rId85"/>
    <p:sldId id="1093" r:id="rId86"/>
    <p:sldId id="1094" r:id="rId87"/>
    <p:sldId id="1095" r:id="rId88"/>
    <p:sldId id="1096" r:id="rId89"/>
    <p:sldId id="1097" r:id="rId90"/>
    <p:sldId id="1098" r:id="rId91"/>
    <p:sldId id="1099" r:id="rId92"/>
    <p:sldId id="1100" r:id="rId93"/>
    <p:sldId id="1101" r:id="rId94"/>
    <p:sldId id="1104" r:id="rId95"/>
    <p:sldId id="1106" r:id="rId96"/>
    <p:sldId id="1107" r:id="rId9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66"/>
    <a:srgbClr val="1C1C1C"/>
    <a:srgbClr val="FF3399"/>
    <a:srgbClr val="FFFF66"/>
    <a:srgbClr val="FFFF00"/>
    <a:srgbClr val="00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3" autoAdjust="0"/>
    <p:restoredTop sz="94660"/>
  </p:normalViewPr>
  <p:slideViewPr>
    <p:cSldViewPr>
      <p:cViewPr varScale="1">
        <p:scale>
          <a:sx n="109" d="100"/>
          <a:sy n="109" d="100"/>
        </p:scale>
        <p:origin x="20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72"/>
    </p:cViewPr>
  </p:sorterViewPr>
  <p:notesViewPr>
    <p:cSldViewPr>
      <p:cViewPr varScale="1">
        <p:scale>
          <a:sx n="72" d="100"/>
          <a:sy n="72" d="100"/>
        </p:scale>
        <p:origin x="-20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0"/>
    <c:plotArea>
      <c:layout>
        <c:manualLayout>
          <c:layoutTarget val="inner"/>
          <c:xMode val="edge"/>
          <c:yMode val="edge"/>
          <c:x val="8.1885856079404504E-2"/>
          <c:y val="7.582938388625593E-2"/>
          <c:w val="0.90694789081885863"/>
          <c:h val="0.76303317535545023"/>
        </c:manualLayout>
      </c:layout>
      <c:barChart>
        <c:barDir val="col"/>
        <c:grouping val="clustered"/>
        <c:varyColors val="0"/>
        <c:ser>
          <c:idx val="0"/>
          <c:order val="0"/>
          <c:tx>
            <c:strRef>
              <c:f>Sheet1!$A$2</c:f>
              <c:strCache>
                <c:ptCount val="1"/>
              </c:strCache>
            </c:strRef>
          </c:tx>
          <c:invertIfNegative val="0"/>
          <c:cat>
            <c:strRef>
              <c:f>Sheet1!$B$1:$I$1</c:f>
              <c:strCache>
                <c:ptCount val="8"/>
                <c:pt idx="0">
                  <c:v>3</c:v>
                </c:pt>
                <c:pt idx="1">
                  <c:v>6</c:v>
                </c:pt>
                <c:pt idx="2">
                  <c:v>9</c:v>
                </c:pt>
                <c:pt idx="3">
                  <c:v>12</c:v>
                </c:pt>
                <c:pt idx="4">
                  <c:v>15</c:v>
                </c:pt>
                <c:pt idx="5">
                  <c:v>18</c:v>
                </c:pt>
                <c:pt idx="6">
                  <c:v>21</c:v>
                </c:pt>
                <c:pt idx="7">
                  <c:v>24 h</c:v>
                </c:pt>
              </c:strCache>
            </c:strRef>
          </c:cat>
          <c:val>
            <c:numRef>
              <c:f>Sheet1!$B$2:$I$2</c:f>
              <c:numCache>
                <c:formatCode>General</c:formatCode>
                <c:ptCount val="8"/>
                <c:pt idx="0">
                  <c:v>16</c:v>
                </c:pt>
                <c:pt idx="1">
                  <c:v>77</c:v>
                </c:pt>
                <c:pt idx="2">
                  <c:v>88</c:v>
                </c:pt>
                <c:pt idx="3">
                  <c:v>94</c:v>
                </c:pt>
                <c:pt idx="4">
                  <c:v>96</c:v>
                </c:pt>
                <c:pt idx="5">
                  <c:v>97</c:v>
                </c:pt>
                <c:pt idx="6">
                  <c:v>98</c:v>
                </c:pt>
                <c:pt idx="7">
                  <c:v>100</c:v>
                </c:pt>
              </c:numCache>
            </c:numRef>
          </c:val>
          <c:extLst>
            <c:ext xmlns:c16="http://schemas.microsoft.com/office/drawing/2014/chart" uri="{C3380CC4-5D6E-409C-BE32-E72D297353CC}">
              <c16:uniqueId val="{00000000-3389-4A80-A1D6-4554D20CE2F3}"/>
            </c:ext>
          </c:extLst>
        </c:ser>
        <c:dLbls>
          <c:showLegendKey val="0"/>
          <c:showVal val="0"/>
          <c:showCatName val="0"/>
          <c:showSerName val="0"/>
          <c:showPercent val="0"/>
          <c:showBubbleSize val="0"/>
        </c:dLbls>
        <c:gapWidth val="100"/>
        <c:axId val="134770495"/>
        <c:axId val="1"/>
      </c:barChart>
      <c:catAx>
        <c:axId val="134770495"/>
        <c:scaling>
          <c:orientation val="minMax"/>
        </c:scaling>
        <c:delete val="0"/>
        <c:axPos val="b"/>
        <c:numFmt formatCode="General" sourceLinked="1"/>
        <c:majorTickMark val="out"/>
        <c:minorTickMark val="none"/>
        <c:tickLblPos val="nextTo"/>
        <c:txPr>
          <a:bodyPr rot="0" vert="horz"/>
          <a:lstStyle/>
          <a:p>
            <a:pPr>
              <a:defRPr/>
            </a:pPr>
            <a:endParaRPr lang="tr-TR"/>
          </a:p>
        </c:txPr>
        <c:crossAx val="1"/>
        <c:crosses val="autoZero"/>
        <c:auto val="1"/>
        <c:lblAlgn val="ctr"/>
        <c:lblOffset val="100"/>
        <c:tickLblSkip val="1"/>
        <c:tickMarkSkip val="1"/>
        <c:noMultiLvlLbl val="0"/>
      </c:catAx>
      <c:valAx>
        <c:axId val="1"/>
        <c:scaling>
          <c:orientation val="minMax"/>
          <c:max val="100"/>
        </c:scaling>
        <c:delete val="0"/>
        <c:axPos val="l"/>
        <c:majorGridlines/>
        <c:numFmt formatCode="General" sourceLinked="1"/>
        <c:majorTickMark val="out"/>
        <c:minorTickMark val="none"/>
        <c:tickLblPos val="nextTo"/>
        <c:txPr>
          <a:bodyPr rot="0" vert="horz"/>
          <a:lstStyle/>
          <a:p>
            <a:pPr>
              <a:defRPr/>
            </a:pPr>
            <a:endParaRPr lang="tr-TR"/>
          </a:p>
        </c:txPr>
        <c:crossAx val="134770495"/>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88888888888892E-2"/>
          <c:y val="6.4593301435406703E-2"/>
          <c:w val="0.89682539682539686"/>
          <c:h val="0.80861244019138756"/>
        </c:manualLayout>
      </c:layout>
      <c:barChart>
        <c:barDir val="col"/>
        <c:grouping val="clustered"/>
        <c:varyColors val="0"/>
        <c:ser>
          <c:idx val="0"/>
          <c:order val="0"/>
          <c:tx>
            <c:strRef>
              <c:f>Sheet1!$A$2</c:f>
              <c:strCache>
                <c:ptCount val="1"/>
                <c:pt idx="0">
                  <c:v>&lt; 15 J</c:v>
                </c:pt>
              </c:strCache>
            </c:strRef>
          </c:tx>
          <c:spPr>
            <a:solidFill>
              <a:srgbClr val="000080"/>
            </a:solidFill>
            <a:ln w="31505">
              <a:noFill/>
            </a:ln>
          </c:spPr>
          <c:invertIfNegative val="0"/>
          <c:cat>
            <c:strRef>
              <c:f>Sheet1!$B$1:$E$1</c:f>
              <c:strCache>
                <c:ptCount val="4"/>
                <c:pt idx="0">
                  <c:v>&lt;15</c:v>
                </c:pt>
                <c:pt idx="1">
                  <c:v>16-30</c:v>
                </c:pt>
                <c:pt idx="2">
                  <c:v>31-45</c:v>
                </c:pt>
                <c:pt idx="3">
                  <c:v>46-60</c:v>
                </c:pt>
              </c:strCache>
            </c:strRef>
          </c:cat>
          <c:val>
            <c:numRef>
              <c:f>Sheet1!$B$2:$E$2</c:f>
              <c:numCache>
                <c:formatCode>General</c:formatCode>
                <c:ptCount val="4"/>
                <c:pt idx="0">
                  <c:v>93</c:v>
                </c:pt>
                <c:pt idx="1">
                  <c:v>78</c:v>
                </c:pt>
                <c:pt idx="2">
                  <c:v>50</c:v>
                </c:pt>
                <c:pt idx="3">
                  <c:v>9</c:v>
                </c:pt>
              </c:numCache>
            </c:numRef>
          </c:val>
          <c:extLst>
            <c:ext xmlns:c16="http://schemas.microsoft.com/office/drawing/2014/chart" uri="{C3380CC4-5D6E-409C-BE32-E72D297353CC}">
              <c16:uniqueId val="{00000000-1C3F-401C-A78C-04BB9683FC21}"/>
            </c:ext>
          </c:extLst>
        </c:ser>
        <c:dLbls>
          <c:showLegendKey val="0"/>
          <c:showVal val="0"/>
          <c:showCatName val="0"/>
          <c:showSerName val="0"/>
          <c:showPercent val="0"/>
          <c:showBubbleSize val="0"/>
        </c:dLbls>
        <c:gapWidth val="150"/>
        <c:axId val="134484991"/>
        <c:axId val="1"/>
      </c:barChart>
      <c:catAx>
        <c:axId val="134484991"/>
        <c:scaling>
          <c:orientation val="minMax"/>
        </c:scaling>
        <c:delete val="0"/>
        <c:axPos val="b"/>
        <c:numFmt formatCode="General" sourceLinked="1"/>
        <c:majorTickMark val="out"/>
        <c:minorTickMark val="none"/>
        <c:tickLblPos val="nextTo"/>
        <c:spPr>
          <a:ln w="3938">
            <a:solidFill>
              <a:schemeClr val="tx1"/>
            </a:solidFill>
            <a:prstDash val="solid"/>
          </a:ln>
        </c:spPr>
        <c:txPr>
          <a:bodyPr rot="0" vert="horz"/>
          <a:lstStyle/>
          <a:p>
            <a:pPr>
              <a:defRPr sz="1736" b="0" i="0" u="none" strike="noStrike" baseline="0">
                <a:solidFill>
                  <a:schemeClr val="tx1"/>
                </a:solidFill>
                <a:latin typeface="Arial Narrow"/>
                <a:ea typeface="Arial Narrow"/>
                <a:cs typeface="Arial Narrow"/>
              </a:defRPr>
            </a:pPr>
            <a:endParaRPr lang="tr-TR"/>
          </a:p>
        </c:txPr>
        <c:crossAx val="1"/>
        <c:crosses val="autoZero"/>
        <c:auto val="1"/>
        <c:lblAlgn val="ctr"/>
        <c:lblOffset val="100"/>
        <c:tickLblSkip val="1"/>
        <c:tickMarkSkip val="1"/>
        <c:noMultiLvlLbl val="0"/>
      </c:catAx>
      <c:valAx>
        <c:axId val="1"/>
        <c:scaling>
          <c:orientation val="minMax"/>
        </c:scaling>
        <c:delete val="0"/>
        <c:axPos val="l"/>
        <c:majorGridlines>
          <c:spPr>
            <a:ln w="3938">
              <a:solidFill>
                <a:schemeClr val="tx1"/>
              </a:solidFill>
              <a:prstDash val="solid"/>
            </a:ln>
          </c:spPr>
        </c:majorGridlines>
        <c:numFmt formatCode="General" sourceLinked="1"/>
        <c:majorTickMark val="out"/>
        <c:minorTickMark val="none"/>
        <c:tickLblPos val="nextTo"/>
        <c:spPr>
          <a:ln w="3938">
            <a:solidFill>
              <a:schemeClr val="tx1"/>
            </a:solidFill>
            <a:prstDash val="solid"/>
          </a:ln>
        </c:spPr>
        <c:txPr>
          <a:bodyPr rot="0" vert="horz"/>
          <a:lstStyle/>
          <a:p>
            <a:pPr>
              <a:defRPr sz="1736" b="0" i="0" u="none" strike="noStrike" baseline="0">
                <a:solidFill>
                  <a:schemeClr val="tx1"/>
                </a:solidFill>
                <a:latin typeface="Arial Narrow"/>
                <a:ea typeface="Arial Narrow"/>
                <a:cs typeface="Arial Narrow"/>
              </a:defRPr>
            </a:pPr>
            <a:endParaRPr lang="tr-TR"/>
          </a:p>
        </c:txPr>
        <c:crossAx val="134484991"/>
        <c:crosses val="autoZero"/>
        <c:crossBetween val="between"/>
      </c:valAx>
      <c:spPr>
        <a:noFill/>
        <a:ln w="15752">
          <a:solidFill>
            <a:schemeClr val="tx1"/>
          </a:solidFill>
          <a:prstDash val="solid"/>
        </a:ln>
      </c:spPr>
    </c:plotArea>
    <c:plotVisOnly val="1"/>
    <c:dispBlanksAs val="gap"/>
    <c:showDLblsOverMax val="0"/>
  </c:chart>
  <c:spPr>
    <a:noFill/>
    <a:ln>
      <a:noFill/>
    </a:ln>
  </c:spPr>
  <c:txPr>
    <a:bodyPr/>
    <a:lstStyle/>
    <a:p>
      <a:pPr>
        <a:defRPr sz="2233" b="1" i="0" u="none" strike="noStrike" baseline="0">
          <a:solidFill>
            <a:schemeClr val="tx1"/>
          </a:solidFill>
          <a:latin typeface="Arial"/>
          <a:ea typeface="Arial"/>
          <a:cs typeface="Arial"/>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43956043956046E-2"/>
          <c:y val="5.4104477611940295E-2"/>
          <c:w val="0.93406593406593408"/>
          <c:h val="0.83395522388059706"/>
        </c:manualLayout>
      </c:layout>
      <c:barChart>
        <c:barDir val="col"/>
        <c:grouping val="clustered"/>
        <c:varyColors val="0"/>
        <c:ser>
          <c:idx val="0"/>
          <c:order val="0"/>
          <c:tx>
            <c:strRef>
              <c:f>Sheet1!$A$2</c:f>
              <c:strCache>
                <c:ptCount val="1"/>
              </c:strCache>
            </c:strRef>
          </c:tx>
          <c:spPr>
            <a:solidFill>
              <a:srgbClr val="FFFF00"/>
            </a:solidFill>
            <a:ln w="11271">
              <a:solidFill>
                <a:srgbClr val="000000"/>
              </a:solidFill>
              <a:prstDash val="solid"/>
            </a:ln>
          </c:spPr>
          <c:invertIfNegative val="0"/>
          <c:cat>
            <c:strRef>
              <c:f>Sheet1!$B$1:$L$1</c:f>
              <c:strCache>
                <c:ptCount val="11"/>
                <c:pt idx="0">
                  <c:v>0-15</c:v>
                </c:pt>
                <c:pt idx="1">
                  <c:v>16-30</c:v>
                </c:pt>
                <c:pt idx="2">
                  <c:v>31-45</c:v>
                </c:pt>
                <c:pt idx="3">
                  <c:v>46-60</c:v>
                </c:pt>
                <c:pt idx="4">
                  <c:v>61-75</c:v>
                </c:pt>
                <c:pt idx="5">
                  <c:v>76-90</c:v>
                </c:pt>
                <c:pt idx="6">
                  <c:v>91-105</c:v>
                </c:pt>
                <c:pt idx="7">
                  <c:v>106-120</c:v>
                </c:pt>
                <c:pt idx="8">
                  <c:v>121-135</c:v>
                </c:pt>
                <c:pt idx="9">
                  <c:v>136-150</c:v>
                </c:pt>
                <c:pt idx="10">
                  <c:v>&gt;150</c:v>
                </c:pt>
              </c:strCache>
            </c:strRef>
          </c:cat>
          <c:val>
            <c:numRef>
              <c:f>Sheet1!$B$2:$L$2</c:f>
              <c:numCache>
                <c:formatCode>General</c:formatCode>
                <c:ptCount val="11"/>
                <c:pt idx="0">
                  <c:v>1.5</c:v>
                </c:pt>
                <c:pt idx="1">
                  <c:v>14.1</c:v>
                </c:pt>
                <c:pt idx="2">
                  <c:v>27.7</c:v>
                </c:pt>
                <c:pt idx="3">
                  <c:v>9.5</c:v>
                </c:pt>
                <c:pt idx="4">
                  <c:v>9.5</c:v>
                </c:pt>
                <c:pt idx="5">
                  <c:v>7.5</c:v>
                </c:pt>
                <c:pt idx="6">
                  <c:v>4.5</c:v>
                </c:pt>
                <c:pt idx="7">
                  <c:v>2.5</c:v>
                </c:pt>
                <c:pt idx="8">
                  <c:v>3.5</c:v>
                </c:pt>
                <c:pt idx="9">
                  <c:v>6</c:v>
                </c:pt>
                <c:pt idx="10">
                  <c:v>13.1</c:v>
                </c:pt>
              </c:numCache>
            </c:numRef>
          </c:val>
          <c:extLst>
            <c:ext xmlns:c16="http://schemas.microsoft.com/office/drawing/2014/chart" uri="{C3380CC4-5D6E-409C-BE32-E72D297353CC}">
              <c16:uniqueId val="{00000000-63FD-4F67-90C8-9A98893C6EA5}"/>
            </c:ext>
          </c:extLst>
        </c:ser>
        <c:dLbls>
          <c:showLegendKey val="0"/>
          <c:showVal val="0"/>
          <c:showCatName val="0"/>
          <c:showSerName val="0"/>
          <c:showPercent val="0"/>
          <c:showBubbleSize val="0"/>
        </c:dLbls>
        <c:gapWidth val="150"/>
        <c:axId val="134486239"/>
        <c:axId val="1"/>
      </c:barChart>
      <c:catAx>
        <c:axId val="134486239"/>
        <c:scaling>
          <c:orientation val="minMax"/>
        </c:scaling>
        <c:delete val="0"/>
        <c:axPos val="b"/>
        <c:numFmt formatCode="General" sourceLinked="1"/>
        <c:majorTickMark val="out"/>
        <c:minorTickMark val="none"/>
        <c:tickLblPos val="nextTo"/>
        <c:spPr>
          <a:ln w="2818">
            <a:solidFill>
              <a:schemeClr val="tx1"/>
            </a:solidFill>
            <a:prstDash val="solid"/>
          </a:ln>
        </c:spPr>
        <c:txPr>
          <a:bodyPr rot="0" vert="horz"/>
          <a:lstStyle/>
          <a:p>
            <a:pPr>
              <a:defRPr sz="1420" b="0" i="0" u="none" strike="noStrike" baseline="0">
                <a:solidFill>
                  <a:srgbClr val="FFFFFF"/>
                </a:solidFill>
                <a:latin typeface="Arial Narrow"/>
                <a:ea typeface="Arial Narrow"/>
                <a:cs typeface="Arial Narrow"/>
              </a:defRPr>
            </a:pPr>
            <a:endParaRPr lang="tr-TR"/>
          </a:p>
        </c:txPr>
        <c:crossAx val="1"/>
        <c:crosses val="autoZero"/>
        <c:auto val="1"/>
        <c:lblAlgn val="ctr"/>
        <c:lblOffset val="100"/>
        <c:tickLblSkip val="1"/>
        <c:tickMarkSkip val="1"/>
        <c:noMultiLvlLbl val="0"/>
      </c:catAx>
      <c:valAx>
        <c:axId val="1"/>
        <c:scaling>
          <c:orientation val="minMax"/>
        </c:scaling>
        <c:delete val="0"/>
        <c:axPos val="l"/>
        <c:majorGridlines>
          <c:spPr>
            <a:ln w="2818">
              <a:solidFill>
                <a:schemeClr val="tx1"/>
              </a:solidFill>
              <a:prstDash val="solid"/>
            </a:ln>
          </c:spPr>
        </c:majorGridlines>
        <c:numFmt formatCode="General" sourceLinked="1"/>
        <c:majorTickMark val="out"/>
        <c:minorTickMark val="none"/>
        <c:tickLblPos val="nextTo"/>
        <c:spPr>
          <a:ln w="2818">
            <a:solidFill>
              <a:schemeClr val="tx1"/>
            </a:solidFill>
            <a:prstDash val="solid"/>
          </a:ln>
        </c:spPr>
        <c:txPr>
          <a:bodyPr rot="0" vert="horz"/>
          <a:lstStyle/>
          <a:p>
            <a:pPr>
              <a:defRPr sz="1420" b="0" i="0" u="none" strike="noStrike" baseline="0">
                <a:solidFill>
                  <a:srgbClr val="FFFFFF"/>
                </a:solidFill>
                <a:latin typeface="Arial Narrow"/>
                <a:ea typeface="Arial Narrow"/>
                <a:cs typeface="Arial Narrow"/>
              </a:defRPr>
            </a:pPr>
            <a:endParaRPr lang="tr-TR"/>
          </a:p>
        </c:txPr>
        <c:crossAx val="134486239"/>
        <c:crosses val="autoZero"/>
        <c:crossBetween val="between"/>
      </c:valAx>
      <c:spPr>
        <a:noFill/>
        <a:ln w="11271">
          <a:solidFill>
            <a:schemeClr val="tx1"/>
          </a:solidFill>
          <a:prstDash val="solid"/>
        </a:ln>
      </c:spPr>
    </c:plotArea>
    <c:plotVisOnly val="1"/>
    <c:dispBlanksAs val="gap"/>
    <c:showDLblsOverMax val="0"/>
  </c:chart>
  <c:spPr>
    <a:noFill/>
    <a:ln>
      <a:noFill/>
    </a:ln>
  </c:spPr>
  <c:txPr>
    <a:bodyPr/>
    <a:lstStyle/>
    <a:p>
      <a:pPr>
        <a:defRPr sz="1664" b="1" i="0" u="none" strike="noStrike" baseline="0">
          <a:solidFill>
            <a:schemeClr val="tx1"/>
          </a:solidFill>
          <a:latin typeface="Comic Sans MS"/>
          <a:ea typeface="Comic Sans MS"/>
          <a:cs typeface="Comic Sans MS"/>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1176470588237"/>
          <c:y val="6.9716775599128547E-2"/>
          <c:w val="0.84941176470588231"/>
          <c:h val="0.71459694989106759"/>
        </c:manualLayout>
      </c:layout>
      <c:barChart>
        <c:barDir val="col"/>
        <c:grouping val="clustered"/>
        <c:varyColors val="0"/>
        <c:ser>
          <c:idx val="0"/>
          <c:order val="0"/>
          <c:tx>
            <c:strRef>
              <c:f>Sheet1!$A$2</c:f>
              <c:strCache>
                <c:ptCount val="1"/>
              </c:strCache>
            </c:strRef>
          </c:tx>
          <c:spPr>
            <a:solidFill>
              <a:schemeClr val="accent1"/>
            </a:solidFill>
            <a:ln w="14943">
              <a:solidFill>
                <a:srgbClr val="000000"/>
              </a:solidFill>
              <a:prstDash val="solid"/>
            </a:ln>
          </c:spPr>
          <c:invertIfNegative val="0"/>
          <c:cat>
            <c:strRef>
              <c:f>Sheet1!$B$1:$D$1</c:f>
              <c:strCache>
                <c:ptCount val="3"/>
                <c:pt idx="0">
                  <c:v>GnRH and MP</c:v>
                </c:pt>
                <c:pt idx="1">
                  <c:v>PGF2a and MP</c:v>
                </c:pt>
                <c:pt idx="2">
                  <c:v>MP</c:v>
                </c:pt>
              </c:strCache>
            </c:strRef>
          </c:cat>
          <c:val>
            <c:numRef>
              <c:f>Sheet1!$B$2:$D$2</c:f>
              <c:numCache>
                <c:formatCode>General</c:formatCode>
                <c:ptCount val="3"/>
                <c:pt idx="0">
                  <c:v>24</c:v>
                </c:pt>
                <c:pt idx="1">
                  <c:v>39</c:v>
                </c:pt>
                <c:pt idx="2">
                  <c:v>25</c:v>
                </c:pt>
              </c:numCache>
            </c:numRef>
          </c:val>
          <c:extLst>
            <c:ext xmlns:c16="http://schemas.microsoft.com/office/drawing/2014/chart" uri="{C3380CC4-5D6E-409C-BE32-E72D297353CC}">
              <c16:uniqueId val="{00000000-638A-4ECD-A36E-A48BEB959809}"/>
            </c:ext>
          </c:extLst>
        </c:ser>
        <c:dLbls>
          <c:showLegendKey val="0"/>
          <c:showVal val="0"/>
          <c:showCatName val="0"/>
          <c:showSerName val="0"/>
          <c:showPercent val="0"/>
          <c:showBubbleSize val="0"/>
        </c:dLbls>
        <c:gapWidth val="150"/>
        <c:axId val="134484991"/>
        <c:axId val="1"/>
      </c:barChart>
      <c:catAx>
        <c:axId val="134484991"/>
        <c:scaling>
          <c:orientation val="minMax"/>
        </c:scaling>
        <c:delete val="0"/>
        <c:axPos val="b"/>
        <c:numFmt formatCode="General" sourceLinked="1"/>
        <c:majorTickMark val="out"/>
        <c:minorTickMark val="none"/>
        <c:tickLblPos val="nextTo"/>
        <c:spPr>
          <a:ln w="3736">
            <a:solidFill>
              <a:schemeClr val="tx1"/>
            </a:solidFill>
            <a:prstDash val="solid"/>
          </a:ln>
        </c:spPr>
        <c:txPr>
          <a:bodyPr rot="0" vert="horz"/>
          <a:lstStyle/>
          <a:p>
            <a:pPr>
              <a:defRPr sz="2118" b="0" i="0" u="none" strike="noStrike" baseline="0">
                <a:solidFill>
                  <a:schemeClr val="tx1"/>
                </a:solidFill>
                <a:latin typeface="Arial Narrow"/>
                <a:ea typeface="Arial Narrow"/>
                <a:cs typeface="Arial Narrow"/>
              </a:defRPr>
            </a:pPr>
            <a:endParaRPr lang="tr-TR"/>
          </a:p>
        </c:txPr>
        <c:crossAx val="1"/>
        <c:crosses val="autoZero"/>
        <c:auto val="1"/>
        <c:lblAlgn val="ctr"/>
        <c:lblOffset val="100"/>
        <c:tickLblSkip val="1"/>
        <c:tickMarkSkip val="1"/>
        <c:noMultiLvlLbl val="0"/>
      </c:catAx>
      <c:valAx>
        <c:axId val="1"/>
        <c:scaling>
          <c:orientation val="minMax"/>
          <c:max val="40"/>
        </c:scaling>
        <c:delete val="0"/>
        <c:axPos val="l"/>
        <c:majorGridlines>
          <c:spPr>
            <a:ln w="3736">
              <a:solidFill>
                <a:schemeClr val="tx1"/>
              </a:solidFill>
              <a:prstDash val="solid"/>
            </a:ln>
          </c:spPr>
        </c:majorGridlines>
        <c:numFmt formatCode="General" sourceLinked="1"/>
        <c:majorTickMark val="out"/>
        <c:minorTickMark val="none"/>
        <c:tickLblPos val="nextTo"/>
        <c:spPr>
          <a:ln w="3736">
            <a:solidFill>
              <a:schemeClr val="tx1"/>
            </a:solidFill>
            <a:prstDash val="solid"/>
          </a:ln>
        </c:spPr>
        <c:txPr>
          <a:bodyPr rot="0" vert="horz"/>
          <a:lstStyle/>
          <a:p>
            <a:pPr>
              <a:defRPr sz="2118" b="0" i="0" u="none" strike="noStrike" baseline="0">
                <a:solidFill>
                  <a:schemeClr val="tx1"/>
                </a:solidFill>
                <a:latin typeface="Arial Narrow"/>
                <a:ea typeface="Arial Narrow"/>
                <a:cs typeface="Arial Narrow"/>
              </a:defRPr>
            </a:pPr>
            <a:endParaRPr lang="tr-TR"/>
          </a:p>
        </c:txPr>
        <c:crossAx val="134484991"/>
        <c:crosses val="autoZero"/>
        <c:crossBetween val="between"/>
      </c:valAx>
      <c:spPr>
        <a:noFill/>
        <a:ln w="14943">
          <a:solidFill>
            <a:schemeClr val="tx1"/>
          </a:solidFill>
          <a:prstDash val="solid"/>
        </a:ln>
      </c:spPr>
    </c:plotArea>
    <c:plotVisOnly val="1"/>
    <c:dispBlanksAs val="gap"/>
    <c:showDLblsOverMax val="0"/>
  </c:chart>
  <c:spPr>
    <a:noFill/>
    <a:ln>
      <a:noFill/>
    </a:ln>
  </c:spPr>
  <c:txPr>
    <a:bodyPr/>
    <a:lstStyle/>
    <a:p>
      <a:pPr>
        <a:defRPr sz="2118" b="1" i="0" u="none" strike="noStrike" baseline="0">
          <a:solidFill>
            <a:schemeClr val="tx1"/>
          </a:solidFill>
          <a:latin typeface="Arial Narrow"/>
          <a:ea typeface="Arial Narrow"/>
          <a:cs typeface="Arial Narrow"/>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1176470588237"/>
          <c:y val="6.9716775599128547E-2"/>
          <c:w val="0.84941176470588231"/>
          <c:h val="0.78213507625272327"/>
        </c:manualLayout>
      </c:layout>
      <c:barChart>
        <c:barDir val="col"/>
        <c:grouping val="clustered"/>
        <c:varyColors val="0"/>
        <c:ser>
          <c:idx val="0"/>
          <c:order val="0"/>
          <c:tx>
            <c:strRef>
              <c:f>Sheet1!$A$2</c:f>
              <c:strCache>
                <c:ptCount val="1"/>
              </c:strCache>
            </c:strRef>
          </c:tx>
          <c:spPr>
            <a:solidFill>
              <a:srgbClr val="FFFF00"/>
            </a:solidFill>
            <a:ln w="14943">
              <a:solidFill>
                <a:srgbClr val="000000"/>
              </a:solidFill>
              <a:prstDash val="solid"/>
            </a:ln>
          </c:spPr>
          <c:invertIfNegative val="0"/>
          <c:cat>
            <c:strRef>
              <c:f>Sheet1!$B$1:$D$1</c:f>
              <c:strCache>
                <c:ptCount val="2"/>
                <c:pt idx="0">
                  <c:v>PGF2a and MP</c:v>
                </c:pt>
                <c:pt idx="1">
                  <c:v>MP</c:v>
                </c:pt>
              </c:strCache>
            </c:strRef>
          </c:cat>
          <c:val>
            <c:numRef>
              <c:f>Sheet1!$B$2:$D$2</c:f>
              <c:numCache>
                <c:formatCode>General</c:formatCode>
                <c:ptCount val="2"/>
                <c:pt idx="0">
                  <c:v>31</c:v>
                </c:pt>
                <c:pt idx="1">
                  <c:v>30</c:v>
                </c:pt>
              </c:numCache>
            </c:numRef>
          </c:val>
          <c:extLst>
            <c:ext xmlns:c16="http://schemas.microsoft.com/office/drawing/2014/chart" uri="{C3380CC4-5D6E-409C-BE32-E72D297353CC}">
              <c16:uniqueId val="{00000000-2618-40D4-ACB8-D57271B98141}"/>
            </c:ext>
          </c:extLst>
        </c:ser>
        <c:dLbls>
          <c:showLegendKey val="0"/>
          <c:showVal val="0"/>
          <c:showCatName val="0"/>
          <c:showSerName val="0"/>
          <c:showPercent val="0"/>
          <c:showBubbleSize val="0"/>
        </c:dLbls>
        <c:gapWidth val="150"/>
        <c:axId val="134484575"/>
        <c:axId val="1"/>
      </c:barChart>
      <c:catAx>
        <c:axId val="134484575"/>
        <c:scaling>
          <c:orientation val="minMax"/>
        </c:scaling>
        <c:delete val="0"/>
        <c:axPos val="b"/>
        <c:numFmt formatCode="General" sourceLinked="1"/>
        <c:majorTickMark val="out"/>
        <c:minorTickMark val="none"/>
        <c:tickLblPos val="nextTo"/>
        <c:spPr>
          <a:ln w="3736">
            <a:solidFill>
              <a:schemeClr val="tx1"/>
            </a:solidFill>
            <a:prstDash val="solid"/>
          </a:ln>
        </c:spPr>
        <c:txPr>
          <a:bodyPr rot="0" vert="horz"/>
          <a:lstStyle/>
          <a:p>
            <a:pPr>
              <a:defRPr sz="2118" b="0" i="0" u="none" strike="noStrike" baseline="0">
                <a:solidFill>
                  <a:schemeClr val="tx1"/>
                </a:solidFill>
                <a:latin typeface="Arial Narrow"/>
                <a:ea typeface="Arial Narrow"/>
                <a:cs typeface="Arial Narrow"/>
              </a:defRPr>
            </a:pPr>
            <a:endParaRPr lang="tr-TR"/>
          </a:p>
        </c:txPr>
        <c:crossAx val="1"/>
        <c:crosses val="autoZero"/>
        <c:auto val="1"/>
        <c:lblAlgn val="ctr"/>
        <c:lblOffset val="100"/>
        <c:tickLblSkip val="1"/>
        <c:tickMarkSkip val="1"/>
        <c:noMultiLvlLbl val="0"/>
      </c:catAx>
      <c:valAx>
        <c:axId val="1"/>
        <c:scaling>
          <c:orientation val="minMax"/>
          <c:max val="34"/>
          <c:min val="20"/>
        </c:scaling>
        <c:delete val="0"/>
        <c:axPos val="l"/>
        <c:majorGridlines>
          <c:spPr>
            <a:ln w="3736">
              <a:solidFill>
                <a:schemeClr val="tx1"/>
              </a:solidFill>
              <a:prstDash val="solid"/>
            </a:ln>
          </c:spPr>
        </c:majorGridlines>
        <c:numFmt formatCode="General" sourceLinked="1"/>
        <c:majorTickMark val="out"/>
        <c:minorTickMark val="none"/>
        <c:tickLblPos val="nextTo"/>
        <c:spPr>
          <a:ln w="3736">
            <a:solidFill>
              <a:schemeClr val="tx1"/>
            </a:solidFill>
            <a:prstDash val="solid"/>
          </a:ln>
        </c:spPr>
        <c:txPr>
          <a:bodyPr rot="0" vert="horz"/>
          <a:lstStyle/>
          <a:p>
            <a:pPr>
              <a:defRPr sz="2118" b="0" i="0" u="none" strike="noStrike" baseline="0">
                <a:solidFill>
                  <a:schemeClr val="tx1"/>
                </a:solidFill>
                <a:latin typeface="Arial Narrow"/>
                <a:ea typeface="Arial Narrow"/>
                <a:cs typeface="Arial Narrow"/>
              </a:defRPr>
            </a:pPr>
            <a:endParaRPr lang="tr-TR"/>
          </a:p>
        </c:txPr>
        <c:crossAx val="134484575"/>
        <c:crosses val="autoZero"/>
        <c:crossBetween val="between"/>
        <c:majorUnit val="2"/>
      </c:valAx>
      <c:spPr>
        <a:noFill/>
        <a:ln w="14943">
          <a:solidFill>
            <a:schemeClr val="tx1"/>
          </a:solidFill>
          <a:prstDash val="solid"/>
        </a:ln>
      </c:spPr>
    </c:plotArea>
    <c:plotVisOnly val="1"/>
    <c:dispBlanksAs val="gap"/>
    <c:showDLblsOverMax val="0"/>
  </c:chart>
  <c:spPr>
    <a:noFill/>
    <a:ln>
      <a:noFill/>
    </a:ln>
  </c:spPr>
  <c:txPr>
    <a:bodyPr/>
    <a:lstStyle/>
    <a:p>
      <a:pPr>
        <a:defRPr sz="2118" b="1" i="0" u="none" strike="noStrike" baseline="0">
          <a:solidFill>
            <a:schemeClr val="tx1"/>
          </a:solidFill>
          <a:latin typeface="Arial Narrow"/>
          <a:ea typeface="Arial Narrow"/>
          <a:cs typeface="Arial Narrow"/>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
          <c:y val="8.3932853717026384E-2"/>
          <c:w val="0.88571428571428568"/>
          <c:h val="0.73621103117505993"/>
        </c:manualLayout>
      </c:layout>
      <c:barChart>
        <c:barDir val="col"/>
        <c:grouping val="clustered"/>
        <c:varyColors val="0"/>
        <c:ser>
          <c:idx val="0"/>
          <c:order val="0"/>
          <c:tx>
            <c:strRef>
              <c:f>Sheet1!$A$2</c:f>
              <c:strCache>
                <c:ptCount val="1"/>
                <c:pt idx="0">
                  <c:v>Est</c:v>
                </c:pt>
              </c:strCache>
            </c:strRef>
          </c:tx>
          <c:spPr>
            <a:solidFill>
              <a:srgbClr val="000080"/>
            </a:solidFill>
            <a:ln w="14813">
              <a:solidFill>
                <a:srgbClr val="000000"/>
              </a:solidFill>
              <a:prstDash val="solid"/>
            </a:ln>
          </c:spPr>
          <c:invertIfNegative val="0"/>
          <c:dPt>
            <c:idx val="8"/>
            <c:invertIfNegative val="0"/>
            <c:bubble3D val="0"/>
            <c:spPr>
              <a:solidFill>
                <a:srgbClr val="FFFF00"/>
              </a:solidFill>
              <a:ln w="14813">
                <a:solidFill>
                  <a:srgbClr val="000000"/>
                </a:solidFill>
                <a:prstDash val="solid"/>
              </a:ln>
            </c:spPr>
            <c:extLst>
              <c:ext xmlns:c16="http://schemas.microsoft.com/office/drawing/2014/chart" uri="{C3380CC4-5D6E-409C-BE32-E72D297353CC}">
                <c16:uniqueId val="{00000000-9AC7-4E67-99B5-692C04125693}"/>
              </c:ext>
            </c:extLst>
          </c:dPt>
          <c:cat>
            <c:strRef>
              <c:f>Sheet1!$B$1:$J$1</c:f>
              <c:strCache>
                <c:ptCount val="9"/>
                <c:pt idx="0">
                  <c:v>1</c:v>
                </c:pt>
                <c:pt idx="1">
                  <c:v>2</c:v>
                </c:pt>
                <c:pt idx="2">
                  <c:v>3</c:v>
                </c:pt>
                <c:pt idx="3">
                  <c:v>4</c:v>
                </c:pt>
                <c:pt idx="4">
                  <c:v>5</c:v>
                </c:pt>
                <c:pt idx="5">
                  <c:v>6</c:v>
                </c:pt>
                <c:pt idx="6">
                  <c:v>7</c:v>
                </c:pt>
                <c:pt idx="7">
                  <c:v>8</c:v>
                </c:pt>
                <c:pt idx="8">
                  <c:v>Total</c:v>
                </c:pt>
              </c:strCache>
            </c:strRef>
          </c:cat>
          <c:val>
            <c:numRef>
              <c:f>Sheet1!$B$2:$J$2</c:f>
              <c:numCache>
                <c:formatCode>General</c:formatCode>
                <c:ptCount val="9"/>
                <c:pt idx="0">
                  <c:v>24</c:v>
                </c:pt>
                <c:pt idx="1">
                  <c:v>3</c:v>
                </c:pt>
                <c:pt idx="2">
                  <c:v>27</c:v>
                </c:pt>
                <c:pt idx="3">
                  <c:v>20</c:v>
                </c:pt>
                <c:pt idx="4">
                  <c:v>17</c:v>
                </c:pt>
                <c:pt idx="5">
                  <c:v>18</c:v>
                </c:pt>
                <c:pt idx="6">
                  <c:v>16</c:v>
                </c:pt>
                <c:pt idx="7">
                  <c:v>21</c:v>
                </c:pt>
                <c:pt idx="8">
                  <c:v>17</c:v>
                </c:pt>
              </c:numCache>
            </c:numRef>
          </c:val>
          <c:extLst>
            <c:ext xmlns:c16="http://schemas.microsoft.com/office/drawing/2014/chart" uri="{C3380CC4-5D6E-409C-BE32-E72D297353CC}">
              <c16:uniqueId val="{00000001-9AC7-4E67-99B5-692C04125693}"/>
            </c:ext>
          </c:extLst>
        </c:ser>
        <c:dLbls>
          <c:showLegendKey val="0"/>
          <c:showVal val="0"/>
          <c:showCatName val="0"/>
          <c:showSerName val="0"/>
          <c:showPercent val="0"/>
          <c:showBubbleSize val="0"/>
        </c:dLbls>
        <c:gapWidth val="150"/>
        <c:axId val="134486239"/>
        <c:axId val="1"/>
      </c:barChart>
      <c:catAx>
        <c:axId val="134486239"/>
        <c:scaling>
          <c:orientation val="minMax"/>
        </c:scaling>
        <c:delete val="0"/>
        <c:axPos val="b"/>
        <c:numFmt formatCode="General" sourceLinked="1"/>
        <c:majorTickMark val="out"/>
        <c:minorTickMark val="none"/>
        <c:tickLblPos val="nextTo"/>
        <c:spPr>
          <a:ln w="3703">
            <a:solidFill>
              <a:schemeClr val="tx1"/>
            </a:solidFill>
            <a:prstDash val="solid"/>
          </a:ln>
        </c:spPr>
        <c:txPr>
          <a:bodyPr rot="0" vert="horz"/>
          <a:lstStyle/>
          <a:p>
            <a:pPr>
              <a:defRPr sz="2566" b="0" i="0" u="none" strike="noStrike" baseline="0">
                <a:solidFill>
                  <a:schemeClr val="tx1"/>
                </a:solidFill>
                <a:latin typeface="Arial Narrow"/>
                <a:ea typeface="Arial Narrow"/>
                <a:cs typeface="Arial Narrow"/>
              </a:defRPr>
            </a:pPr>
            <a:endParaRPr lang="tr-TR"/>
          </a:p>
        </c:txPr>
        <c:crossAx val="1"/>
        <c:crosses val="autoZero"/>
        <c:auto val="1"/>
        <c:lblAlgn val="ctr"/>
        <c:lblOffset val="100"/>
        <c:tickLblSkip val="1"/>
        <c:tickMarkSkip val="1"/>
        <c:noMultiLvlLbl val="0"/>
      </c:catAx>
      <c:valAx>
        <c:axId val="1"/>
        <c:scaling>
          <c:orientation val="minMax"/>
        </c:scaling>
        <c:delete val="0"/>
        <c:axPos val="l"/>
        <c:majorGridlines>
          <c:spPr>
            <a:ln w="3703">
              <a:solidFill>
                <a:schemeClr val="tx1"/>
              </a:solidFill>
              <a:prstDash val="solid"/>
            </a:ln>
          </c:spPr>
        </c:majorGridlines>
        <c:numFmt formatCode="General" sourceLinked="1"/>
        <c:majorTickMark val="out"/>
        <c:minorTickMark val="none"/>
        <c:tickLblPos val="nextTo"/>
        <c:spPr>
          <a:ln w="3703">
            <a:solidFill>
              <a:schemeClr val="tx1"/>
            </a:solidFill>
            <a:prstDash val="solid"/>
          </a:ln>
        </c:spPr>
        <c:txPr>
          <a:bodyPr rot="0" vert="horz"/>
          <a:lstStyle/>
          <a:p>
            <a:pPr>
              <a:defRPr sz="2566" b="0" i="0" u="none" strike="noStrike" baseline="0">
                <a:solidFill>
                  <a:schemeClr val="tx1"/>
                </a:solidFill>
                <a:latin typeface="Arial Narrow"/>
                <a:ea typeface="Arial Narrow"/>
                <a:cs typeface="Arial Narrow"/>
              </a:defRPr>
            </a:pPr>
            <a:endParaRPr lang="tr-TR"/>
          </a:p>
        </c:txPr>
        <c:crossAx val="134486239"/>
        <c:crosses val="autoZero"/>
        <c:crossBetween val="between"/>
      </c:valAx>
      <c:spPr>
        <a:solidFill>
          <a:srgbClr val="C0C0C0"/>
        </a:solidFill>
        <a:ln w="14813">
          <a:solidFill>
            <a:schemeClr val="tx1"/>
          </a:solidFill>
          <a:prstDash val="solid"/>
        </a:ln>
      </c:spPr>
    </c:plotArea>
    <c:plotVisOnly val="1"/>
    <c:dispBlanksAs val="gap"/>
    <c:showDLblsOverMax val="0"/>
  </c:chart>
  <c:spPr>
    <a:noFill/>
    <a:ln>
      <a:noFill/>
    </a:ln>
  </c:spPr>
  <c:txPr>
    <a:bodyPr/>
    <a:lstStyle/>
    <a:p>
      <a:pPr>
        <a:defRPr sz="2100" b="1" i="0" u="none" strike="noStrike" baseline="0">
          <a:solidFill>
            <a:schemeClr val="tx1"/>
          </a:solidFill>
          <a:latin typeface="Arial Narrow"/>
          <a:ea typeface="Arial Narrow"/>
          <a:cs typeface="Arial Narrow"/>
        </a:defRPr>
      </a:pPr>
      <a:endParaRPr lang="tr-T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BE"/>
          </a:p>
        </p:txBody>
      </p:sp>
      <p:sp>
        <p:nvSpPr>
          <p:cNvPr id="1259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BE"/>
          </a:p>
        </p:txBody>
      </p:sp>
      <p:sp>
        <p:nvSpPr>
          <p:cNvPr id="1259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BE"/>
          </a:p>
        </p:txBody>
      </p:sp>
      <p:sp>
        <p:nvSpPr>
          <p:cNvPr id="1259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82F280-5750-484D-B543-7B8513234504}" type="slidenum">
              <a:rPr lang="fr-BE" altLang="tr-TR"/>
              <a:pPr/>
              <a:t>‹#›</a:t>
            </a:fld>
            <a:endParaRPr lang="fr-BE"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024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5CD9A2-B744-4564-943B-F8D0D2203DFF}" type="slidenum">
              <a:rPr lang="fr-FR" altLang="tr-TR"/>
              <a:pPr/>
              <a:t>‹#›</a:t>
            </a:fld>
            <a:endParaRPr lang="fr-F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CDF20C-7B1F-4FA8-A214-7C78B947204E}" type="slidenum">
              <a:rPr lang="fr-FR" altLang="tr-TR" sz="1200"/>
              <a:pPr/>
              <a:t>35</a:t>
            </a:fld>
            <a:endParaRPr lang="fr-FR" altLang="tr-TR" sz="1200"/>
          </a:p>
        </p:txBody>
      </p:sp>
      <p:sp>
        <p:nvSpPr>
          <p:cNvPr id="103427" name="Rectangle 2"/>
          <p:cNvSpPr>
            <a:spLocks noChangeArrowheads="1" noTextEdit="1"/>
          </p:cNvSpPr>
          <p:nvPr>
            <p:ph type="sldImg"/>
          </p:nvPr>
        </p:nvSpPr>
        <p:spPr>
          <a:xfrm>
            <a:off x="1363663" y="850900"/>
            <a:ext cx="4132262" cy="3098800"/>
          </a:xfrm>
          <a:ln w="12700" cap="flat">
            <a:solidFill>
              <a:schemeClr val="tx1"/>
            </a:solidFill>
          </a:ln>
        </p:spPr>
      </p:sp>
      <p:sp>
        <p:nvSpPr>
          <p:cNvPr id="103428"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37ED51-7D30-47BE-98C4-99984E8CFA6D}" type="slidenum">
              <a:rPr lang="fr-FR" altLang="tr-TR" sz="1200"/>
              <a:pPr/>
              <a:t>66</a:t>
            </a:fld>
            <a:endParaRPr lang="fr-FR" altLang="tr-TR" sz="12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Typically, the follicular growth can be divided into, three phases, each of them being observed in different moments of reprdiction ife.</a:t>
            </a:r>
          </a:p>
          <a:p>
            <a:r>
              <a:rPr lang="fr-BE" altLang="tr-TR" smtClean="0"/>
              <a:t>The recruitment phase is observed before puberty and during the first weeks of potspartum period. The future growing follicle is recruted into the follicle reserve.</a:t>
            </a:r>
          </a:p>
          <a:p>
            <a:r>
              <a:rPr lang="fr-BE" altLang="tr-TR" smtClean="0"/>
              <a:t>Being recruted, several follicles begin their growth.  Such follicular growth is observed at puberty, during the last post-partum period or during pregnancy. </a:t>
            </a:r>
          </a:p>
          <a:p>
            <a:r>
              <a:rPr lang="fr-BE" altLang="tr-TR" smtClean="0"/>
              <a:t>The last phase called preovulatory phase is the most important. It’s observed during the reproduction period. The dominnat follicle achieves his growth during this phase. Normally, this phase ends by ovulation.</a:t>
            </a:r>
            <a:endParaRPr lang="fr-F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CA000C-A021-47DC-960F-AA59BFA9BCE5}" type="slidenum">
              <a:rPr lang="fr-FR" altLang="tr-TR" sz="1200"/>
              <a:pPr/>
              <a:t>67</a:t>
            </a:fld>
            <a:endParaRPr lang="fr-FR" altLang="tr-TR" sz="120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A cyst is the sign of an abnormal follicular growth.</a:t>
            </a:r>
          </a:p>
          <a:p>
            <a:r>
              <a:rPr lang="fr-BE" altLang="tr-TR" smtClean="0"/>
              <a:t>Normally an ovaryu contains different groups of follicles.</a:t>
            </a:r>
          </a:p>
          <a:p>
            <a:r>
              <a:rPr lang="fr-BE" altLang="tr-TR" smtClean="0"/>
              <a:t>The first is the follicles reserve.</a:t>
            </a:r>
          </a:p>
          <a:p>
            <a:r>
              <a:rPr lang="fr-BE" altLang="tr-TR" smtClean="0"/>
              <a:t>The second group is the recruted follicles.</a:t>
            </a:r>
          </a:p>
          <a:p>
            <a:r>
              <a:rPr lang="fr-BE" altLang="tr-TR" smtClean="0"/>
              <a:t>The third is formed by the selcted follicles.</a:t>
            </a:r>
          </a:p>
          <a:p>
            <a:r>
              <a:rPr lang="fr-BE" altLang="tr-TR" smtClean="0"/>
              <a:t>The fourth is the dominant follicle. At this time the follicle can continue his growth or undegoes atresia.</a:t>
            </a:r>
          </a:p>
          <a:p>
            <a:r>
              <a:rPr lang="fr-BE" altLang="tr-TR" smtClean="0"/>
              <a:t>The last one is the preovulatory follicle. Normally this follicle undergoes ovulation. If it’s not the case, the follicle can continue to growth and becomes cystic. The follicular cyst can be transformed later in a luteinized cyst.</a:t>
            </a:r>
          </a:p>
          <a:p>
            <a:r>
              <a:rPr lang="fr-BE" altLang="tr-TR" smtClean="0"/>
              <a:t>Three main evolutions can be observed : atresia, ovulation and cysts. Atresia concerns most of the follicles.</a:t>
            </a:r>
          </a:p>
          <a:p>
            <a:endParaRPr lang="fr-FR"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6C81AB-1833-4BBD-8C54-B01E25C4A59C}" type="slidenum">
              <a:rPr lang="fr-FR" altLang="tr-TR" sz="1200"/>
              <a:pPr/>
              <a:t>68</a:t>
            </a:fld>
            <a:endParaRPr lang="fr-FR" altLang="tr-TR" sz="120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How to diagnose a cyst.</a:t>
            </a:r>
          </a:p>
          <a:p>
            <a:r>
              <a:rPr lang="fr-BE" altLang="tr-TR" smtClean="0"/>
              <a:t>Normally, in cycle animals a corpus luteum is present on the ovaries.</a:t>
            </a:r>
          </a:p>
          <a:p>
            <a:r>
              <a:rPr lang="fr-BE" altLang="tr-TR" smtClean="0"/>
              <a:t>Moreover for the follicle, the time of dominance is between 5 and 6 days.</a:t>
            </a:r>
          </a:p>
          <a:p>
            <a:r>
              <a:rPr lang="fr-BE" altLang="tr-TR" smtClean="0"/>
              <a:t>Finally, ovulation can appear in the cow when the diameter is beween 13 and 19 mm.</a:t>
            </a:r>
          </a:p>
          <a:p>
            <a:r>
              <a:rPr lang="fr-BE" altLang="tr-TR" smtClean="0"/>
              <a:t>So the diagnosis of a cyst is based on the indentification of any structure with a diameter larger than 20 to 24 mm during more than 5 to 6 days in absence of any corpus luteum. </a:t>
            </a:r>
            <a:endParaRPr lang="fr-F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45F908-DDBB-4E54-84A4-52795A81B948}" type="slidenum">
              <a:rPr lang="fr-FR" altLang="tr-TR" sz="1200"/>
              <a:pPr/>
              <a:t>70</a:t>
            </a:fld>
            <a:endParaRPr lang="fr-FR" altLang="tr-TR" sz="120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According to different studies frquency of ovarian cysts is between 5 and 16 %.</a:t>
            </a:r>
          </a:p>
          <a:p>
            <a:r>
              <a:rPr lang="fr-BE" altLang="tr-TR" smtClean="0"/>
              <a:t>Performed on several thousand of dairy and beef cows, we have observed a quite lower frequency of cysts in the beef than in the dairy cows.</a:t>
            </a:r>
            <a:endParaRPr lang="fr-F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7ED38FC-B804-41CC-8BDB-B4D4FFAFFB97}" type="slidenum">
              <a:rPr lang="fr-FR" altLang="tr-TR" sz="1200"/>
              <a:pPr/>
              <a:t>71</a:t>
            </a:fld>
            <a:endParaRPr lang="fr-FR" altLang="tr-TR" sz="120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Considering studies with huge numbers of cows, the frquency of cysts is between 7 and 12 %.  Also, we can consider that at the herd level, the threshold value can be 10 %.</a:t>
            </a:r>
            <a:endParaRPr lang="fr-F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A0C585-7A79-4827-BF04-80648FDBC650}" type="slidenum">
              <a:rPr lang="fr-FR" altLang="tr-TR" sz="1200"/>
              <a:pPr/>
              <a:t>81</a:t>
            </a:fld>
            <a:endParaRPr lang="fr-FR" altLang="tr-TR" sz="120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The understanding of hormonal etiopathogeny of ovarian cysts results from many research. </a:t>
            </a:r>
          </a:p>
          <a:p>
            <a:r>
              <a:rPr lang="fr-BE" altLang="tr-TR" smtClean="0"/>
              <a:t>Basically, a cyst result from an alteration of the hypothalamic-hypophyseal control.</a:t>
            </a:r>
          </a:p>
          <a:p>
            <a:r>
              <a:rPr lang="fr-BE" altLang="tr-TR" smtClean="0"/>
              <a:t>The coexistence of a follicular wave with a low progesterone concentration stimulates the LH tonic secretion. </a:t>
            </a:r>
          </a:p>
          <a:p>
            <a:r>
              <a:rPr lang="fr-BE" altLang="tr-TR" smtClean="0"/>
              <a:t>Such LH promote the growth of the follicle.</a:t>
            </a:r>
          </a:p>
          <a:p>
            <a:r>
              <a:rPr lang="fr-BE" altLang="tr-TR" smtClean="0"/>
              <a:t>The synthesis of ostradiol and inhibine by this follicle are increased.</a:t>
            </a:r>
          </a:p>
          <a:p>
            <a:r>
              <a:rPr lang="fr-BE" altLang="tr-TR" smtClean="0"/>
              <a:t>The low progesterone concentration reenforced the negative effect of oestradiol and inhibine on the cyclic LH release.</a:t>
            </a:r>
          </a:p>
          <a:p>
            <a:r>
              <a:rPr lang="fr-BE" altLang="tr-TR" smtClean="0"/>
              <a:t>Moreover, the high concnetration of ostradiol and inhibine has a negative feddback effect on FSH.  The growth of a new follicular wave is impaired.</a:t>
            </a:r>
          </a:p>
          <a:p>
            <a:r>
              <a:rPr lang="fr-BE" altLang="tr-TR" smtClean="0"/>
              <a:t>From the growth stimulation and an impaired ovulation, results the apparition of a cyst.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CBDC82-890B-46A4-814B-6E244B50239C}" type="slidenum">
              <a:rPr lang="fr-FR" altLang="tr-TR" sz="1200"/>
              <a:pPr/>
              <a:t>84</a:t>
            </a:fld>
            <a:endParaRPr lang="fr-FR" altLang="tr-TR" sz="120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To treat or not to treat : that’ the question</a:t>
            </a:r>
          </a:p>
          <a:p>
            <a:r>
              <a:rPr lang="fr-BE" altLang="tr-TR" smtClean="0"/>
              <a:t>The decision needs to consider some factors.</a:t>
            </a:r>
            <a:endParaRPr lang="fr-F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A346A0-E28C-48B2-B197-56F6A4D0CEE1}" type="slidenum">
              <a:rPr lang="fr-FR" altLang="tr-TR" sz="1200"/>
              <a:pPr/>
              <a:t>85</a:t>
            </a:fld>
            <a:endParaRPr lang="fr-FR" altLang="tr-TR" sz="120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tr-TR" smtClean="0"/>
              <a:t>The manual rupture of the cyst would be also a interesting alternate method especially if it’s associated with an injection of PGF2a. </a:t>
            </a:r>
            <a:endParaRPr lang="fr-F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217916-BD03-4301-9AB1-A870B0A51277}" type="slidenum">
              <a:rPr lang="fr-FR" altLang="tr-TR" sz="1200"/>
              <a:pPr/>
              <a:t>90</a:t>
            </a:fld>
            <a:endParaRPr lang="fr-FR" altLang="tr-TR" sz="120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fr-BE" altLang="tr-TR" sz="1000" b="1" smtClean="0"/>
              <a:t>From Day ML Hormonal induction of estrous cycles in anestrous Bos Taurus beef cows (Animal Reproduction Science 2004, 82-83, 487-494)</a:t>
            </a:r>
          </a:p>
          <a:p>
            <a:pPr>
              <a:lnSpc>
                <a:spcPct val="80000"/>
              </a:lnSpc>
            </a:pPr>
            <a:r>
              <a:rPr lang="fr-BE" altLang="tr-TR" sz="1000" u="sng" smtClean="0"/>
              <a:t>Observations au cours du postpartum</a:t>
            </a:r>
          </a:p>
          <a:p>
            <a:pPr>
              <a:lnSpc>
                <a:spcPct val="80000"/>
              </a:lnSpc>
              <a:buFontTx/>
              <a:buChar char="-"/>
            </a:pPr>
            <a:r>
              <a:rPr lang="fr-BE" altLang="tr-TR" sz="1000" smtClean="0"/>
              <a:t>La première croissance folliculaire est précédée d’une augmentation de la LH (Walters et al. 1982)</a:t>
            </a:r>
          </a:p>
          <a:p>
            <a:pPr>
              <a:lnSpc>
                <a:spcPct val="80000"/>
              </a:lnSpc>
              <a:buFontTx/>
              <a:buChar char="-"/>
            </a:pPr>
            <a:r>
              <a:rPr lang="fr-BE" altLang="tr-TR" sz="1000" smtClean="0"/>
              <a:t>Il ne peut cependnat y avoir ovulation que si le follicule synthétise assez de LH que pour induire un opic suffisant de LH</a:t>
            </a:r>
          </a:p>
          <a:p>
            <a:pPr>
              <a:lnSpc>
                <a:spcPct val="80000"/>
              </a:lnSpc>
              <a:buFontTx/>
              <a:buChar char="-"/>
            </a:pPr>
            <a:r>
              <a:rPr lang="fr-BE" altLang="tr-TR" sz="1000" smtClean="0"/>
              <a:t>Il est possible d’induire l’ovulation d’un des premiers follicules en croissance par l’injection de GnRH (Crowe et al. 1993). Il en résulte cependnat le plus souvent une short luteal phase de 8 jours.  Celle-ci serait due à une synthèse prématurée de PGF2a (Cooper et al. 1991) due à une concentration insuffisante de progestérone (Zollers et al. 1993) et d’oestradiol (Mann et Lamming 2000) qui modifieraiet la concentration des récepteurs endométriaux en progestérone et en ocytocine.  </a:t>
            </a:r>
          </a:p>
          <a:p>
            <a:pPr>
              <a:lnSpc>
                <a:spcPct val="80000"/>
              </a:lnSpc>
            </a:pPr>
            <a:r>
              <a:rPr lang="fr-BE" altLang="tr-TR" sz="1000" u="sng" smtClean="0"/>
              <a:t>Effets d’un traitement court (5 à 9 jours) avec un progestagène</a:t>
            </a:r>
          </a:p>
          <a:p>
            <a:pPr>
              <a:lnSpc>
                <a:spcPct val="80000"/>
              </a:lnSpc>
              <a:buFontTx/>
              <a:buChar char="-"/>
            </a:pPr>
            <a:r>
              <a:rPr lang="fr-BE" altLang="tr-TR" sz="1000" smtClean="0"/>
              <a:t>Induction possible d’un oestrus (Fike et al. 1977) suivi d’un cycle de durée normale (Hu et al. 1990)</a:t>
            </a:r>
          </a:p>
          <a:p>
            <a:pPr>
              <a:lnSpc>
                <a:spcPct val="80000"/>
              </a:lnSpc>
              <a:buFontTx/>
              <a:buChar char="-"/>
            </a:pPr>
            <a:r>
              <a:rPr lang="fr-BE" altLang="tr-TR" sz="1000" smtClean="0"/>
              <a:t>Augmentation de la synthèse de la LH pendant le traitement tant chez la vache viandeuse (Garcia-Winder et al. 1986) que laitière (Rhodes et al. 2002) ou chez la génisse (Hall et al. 1997). Cet effet résulterait d’une réduction des récepteurs hypothalamiques à l’oestradiol.  Ce derneir n’exercerait donc plus son effet de feedback négatif sur la GnRH. La concentration de la GnRH augmenterait assurant une synthèse de LH (Day et Anderson 1998) (</a:t>
            </a:r>
            <a:r>
              <a:rPr lang="fr-BE" altLang="tr-TR" sz="1000" b="1" smtClean="0"/>
              <a:t>Effet 1</a:t>
            </a:r>
            <a:r>
              <a:rPr lang="fr-BE" altLang="tr-TR" sz="1000" smtClean="0"/>
              <a:t>). Cette synthèse pendant le taitement au moyen d’un progestagène n’est pas indispensable à sa libération à la fin du traitement.  En effet des animaux traités au moyen de fortes doses de norgestomet (3 implants) présentent néanmoins une augmentation à la fin du traitement (Anderson et al. 1996). Des observations contradictoires ont été observées quant à la possibilité d’apparition d’une nouvelle vague de croissance folliculaire pendant la traitement avec un progestagène.  La LH n’influencerait pas cette apparition chez la vache viandeuse (Rivera et al. 1998) ou laitière (Rhodes et al. 2002). A l’inverse le folliucle dominnat présent en début de traitement persisterait pendnat le traitement et pourrait ovuler après l’arrêt du traitement (Yavas et al. 1999) (</a:t>
            </a:r>
            <a:r>
              <a:rPr lang="fr-BE" altLang="tr-TR" sz="1000" b="1" smtClean="0"/>
              <a:t>Effet 2</a:t>
            </a:r>
            <a:r>
              <a:rPr lang="fr-BE" altLang="tr-TR" sz="1000" smtClean="0"/>
              <a:t>).</a:t>
            </a:r>
          </a:p>
          <a:p>
            <a:pPr>
              <a:lnSpc>
                <a:spcPct val="80000"/>
              </a:lnSpc>
              <a:buFontTx/>
              <a:buChar char="-"/>
            </a:pPr>
            <a:r>
              <a:rPr lang="fr-BE" altLang="tr-TR" sz="1000" smtClean="0"/>
              <a:t>Augmentation de la concentration en oestradiol intrafolliculaire et plasmatique et du nombre de récepteurs à la LH pendant le traitement (Garcia-Winder et al. 1987, Inskeep et al. 1988) (</a:t>
            </a:r>
            <a:r>
              <a:rPr lang="fr-BE" altLang="tr-TR" sz="1000" b="1" smtClean="0"/>
              <a:t>Effet 3</a:t>
            </a:r>
            <a:r>
              <a:rPr lang="fr-BE" altLang="tr-TR" sz="1000" smtClean="0"/>
              <a:t>)</a:t>
            </a:r>
          </a:p>
          <a:p>
            <a:pPr>
              <a:lnSpc>
                <a:spcPct val="80000"/>
              </a:lnSpc>
              <a:buFontTx/>
              <a:buChar char="-"/>
            </a:pPr>
            <a:r>
              <a:rPr lang="fr-BE" altLang="tr-TR" sz="1000" smtClean="0"/>
              <a:t>Augmentation de la LH après l’arrêt du traitement au progestagène (Roche et al. 1981) (</a:t>
            </a:r>
            <a:r>
              <a:rPr lang="fr-BE" altLang="tr-TR" sz="1000" b="1" smtClean="0"/>
              <a:t>Effet 4</a:t>
            </a:r>
            <a:r>
              <a:rPr lang="fr-BE" altLang="tr-TR" sz="1000" smtClean="0"/>
              <a:t>). </a:t>
            </a:r>
          </a:p>
          <a:p>
            <a:pPr>
              <a:lnSpc>
                <a:spcPct val="80000"/>
              </a:lnSpc>
            </a:pPr>
            <a:endParaRPr lang="fr-FR" altLang="tr-TR"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E28B0B-ACF9-45EC-B92F-973411994DB7}" type="slidenum">
              <a:rPr lang="fr-FR" altLang="tr-TR" sz="1200"/>
              <a:pPr/>
              <a:t>36</a:t>
            </a:fld>
            <a:endParaRPr lang="fr-FR" altLang="tr-TR" sz="120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4DFAD0-9E7F-4E24-AA16-837920EBD33E}" type="slidenum">
              <a:rPr lang="fr-FR" altLang="tr-TR" sz="1200"/>
              <a:pPr/>
              <a:t>46</a:t>
            </a:fld>
            <a:endParaRPr lang="fr-FR" altLang="tr-TR" sz="1200"/>
          </a:p>
        </p:txBody>
      </p:sp>
      <p:sp>
        <p:nvSpPr>
          <p:cNvPr id="105475" name="Rectangle 2"/>
          <p:cNvSpPr>
            <a:spLocks noChangeArrowheads="1" noTextEdit="1"/>
          </p:cNvSpPr>
          <p:nvPr>
            <p:ph type="sldImg"/>
          </p:nvPr>
        </p:nvSpPr>
        <p:spPr>
          <a:xfrm>
            <a:off x="1363663" y="850900"/>
            <a:ext cx="4132262" cy="3098800"/>
          </a:xfrm>
          <a:ln w="12700" cap="flat">
            <a:solidFill>
              <a:schemeClr val="tx1"/>
            </a:solidFill>
          </a:ln>
        </p:spPr>
      </p:sp>
      <p:sp>
        <p:nvSpPr>
          <p:cNvPr id="105476"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8B5101-87C6-4F0E-95ED-A24C9DE13319}" type="slidenum">
              <a:rPr lang="fr-FR" altLang="tr-TR" sz="1200"/>
              <a:pPr/>
              <a:t>47</a:t>
            </a:fld>
            <a:endParaRPr lang="fr-FR" altLang="tr-TR" sz="1200"/>
          </a:p>
        </p:txBody>
      </p:sp>
      <p:sp>
        <p:nvSpPr>
          <p:cNvPr id="106499" name="Rectangle 2"/>
          <p:cNvSpPr>
            <a:spLocks noChangeArrowheads="1" noTextEdit="1"/>
          </p:cNvSpPr>
          <p:nvPr>
            <p:ph type="sldImg"/>
          </p:nvPr>
        </p:nvSpPr>
        <p:spPr>
          <a:xfrm>
            <a:off x="1363663" y="850900"/>
            <a:ext cx="4132262" cy="3098800"/>
          </a:xfrm>
          <a:ln w="12700" cap="flat">
            <a:solidFill>
              <a:schemeClr val="tx1"/>
            </a:solidFill>
          </a:ln>
        </p:spPr>
      </p:sp>
      <p:sp>
        <p:nvSpPr>
          <p:cNvPr id="106500"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F4CECB-B2B9-4A98-A710-21EA53B5BEB8}" type="slidenum">
              <a:rPr lang="fr-FR" altLang="tr-TR" sz="1200"/>
              <a:pPr/>
              <a:t>54</a:t>
            </a:fld>
            <a:endParaRPr lang="fr-FR" altLang="tr-TR" sz="1200"/>
          </a:p>
        </p:txBody>
      </p:sp>
      <p:sp>
        <p:nvSpPr>
          <p:cNvPr id="107523" name="Rectangle 2"/>
          <p:cNvSpPr>
            <a:spLocks noChangeArrowheads="1" noTextEdit="1"/>
          </p:cNvSpPr>
          <p:nvPr>
            <p:ph type="sldImg"/>
          </p:nvPr>
        </p:nvSpPr>
        <p:spPr>
          <a:xfrm>
            <a:off x="1363663" y="850900"/>
            <a:ext cx="4132262" cy="3098800"/>
          </a:xfrm>
          <a:ln w="12700" cap="flat">
            <a:solidFill>
              <a:schemeClr val="tx1"/>
            </a:solidFill>
          </a:ln>
        </p:spPr>
      </p:sp>
      <p:sp>
        <p:nvSpPr>
          <p:cNvPr id="107524"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61FF41-B113-476C-ADEE-EA04D7B387E6}" type="slidenum">
              <a:rPr lang="fr-FR" altLang="tr-TR" sz="1200"/>
              <a:pPr/>
              <a:t>58</a:t>
            </a:fld>
            <a:endParaRPr lang="fr-FR" altLang="tr-TR" sz="1200"/>
          </a:p>
        </p:txBody>
      </p:sp>
      <p:sp>
        <p:nvSpPr>
          <p:cNvPr id="108547" name="Rectangle 2"/>
          <p:cNvSpPr>
            <a:spLocks noChangeArrowheads="1" noTextEdit="1"/>
          </p:cNvSpPr>
          <p:nvPr>
            <p:ph type="sldImg"/>
          </p:nvPr>
        </p:nvSpPr>
        <p:spPr>
          <a:xfrm>
            <a:off x="1363663" y="850900"/>
            <a:ext cx="4132262" cy="3098800"/>
          </a:xfrm>
          <a:ln w="12700" cap="flat">
            <a:solidFill>
              <a:schemeClr val="tx1"/>
            </a:solidFill>
          </a:ln>
        </p:spPr>
      </p:sp>
      <p:sp>
        <p:nvSpPr>
          <p:cNvPr id="108548"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9EE579-6F81-464C-98BB-7936EC1589B1}" type="slidenum">
              <a:rPr lang="fr-FR" altLang="tr-TR" sz="1200"/>
              <a:pPr/>
              <a:t>60</a:t>
            </a:fld>
            <a:endParaRPr lang="fr-FR" altLang="tr-TR" sz="1200"/>
          </a:p>
        </p:txBody>
      </p:sp>
      <p:sp>
        <p:nvSpPr>
          <p:cNvPr id="109571" name="Rectangle 2"/>
          <p:cNvSpPr>
            <a:spLocks noChangeArrowheads="1" noTextEdit="1"/>
          </p:cNvSpPr>
          <p:nvPr>
            <p:ph type="sldImg"/>
          </p:nvPr>
        </p:nvSpPr>
        <p:spPr>
          <a:xfrm>
            <a:off x="1363663" y="850900"/>
            <a:ext cx="4132262" cy="3098800"/>
          </a:xfrm>
          <a:ln w="12700" cap="flat">
            <a:solidFill>
              <a:schemeClr val="tx1"/>
            </a:solidFill>
          </a:ln>
        </p:spPr>
      </p:sp>
      <p:sp>
        <p:nvSpPr>
          <p:cNvPr id="109572"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B7F473-B8DE-4249-AFAA-C4690E6EEB79}" type="slidenum">
              <a:rPr lang="fr-FR" altLang="tr-TR" sz="1200"/>
              <a:pPr/>
              <a:t>61</a:t>
            </a:fld>
            <a:endParaRPr lang="fr-FR" altLang="tr-TR" sz="1200"/>
          </a:p>
        </p:txBody>
      </p:sp>
      <p:sp>
        <p:nvSpPr>
          <p:cNvPr id="110595" name="Rectangle 2"/>
          <p:cNvSpPr>
            <a:spLocks noChangeArrowheads="1" noTextEdit="1"/>
          </p:cNvSpPr>
          <p:nvPr>
            <p:ph type="sldImg"/>
          </p:nvPr>
        </p:nvSpPr>
        <p:spPr>
          <a:xfrm>
            <a:off x="1363663" y="850900"/>
            <a:ext cx="4132262" cy="3098800"/>
          </a:xfrm>
          <a:ln w="12700" cap="flat">
            <a:solidFill>
              <a:schemeClr val="tx1"/>
            </a:solidFill>
          </a:ln>
        </p:spPr>
      </p:sp>
      <p:sp>
        <p:nvSpPr>
          <p:cNvPr id="110596"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BECB08-AA4B-4B0B-BBEA-83F222070554}" type="slidenum">
              <a:rPr lang="fr-FR" altLang="tr-TR" sz="1200"/>
              <a:pPr/>
              <a:t>63</a:t>
            </a:fld>
            <a:endParaRPr lang="fr-FR" altLang="tr-TR" sz="1200"/>
          </a:p>
        </p:txBody>
      </p:sp>
      <p:sp>
        <p:nvSpPr>
          <p:cNvPr id="111619" name="Rectangle 2"/>
          <p:cNvSpPr>
            <a:spLocks noChangeArrowheads="1" noTextEdit="1"/>
          </p:cNvSpPr>
          <p:nvPr>
            <p:ph type="sldImg"/>
          </p:nvPr>
        </p:nvSpPr>
        <p:spPr>
          <a:xfrm>
            <a:off x="1363663" y="850900"/>
            <a:ext cx="4132262" cy="3098800"/>
          </a:xfrm>
          <a:ln w="12700" cap="flat">
            <a:solidFill>
              <a:schemeClr val="tx1"/>
            </a:solidFill>
          </a:ln>
        </p:spPr>
      </p:sp>
      <p:sp>
        <p:nvSpPr>
          <p:cNvPr id="111620"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fr-BE"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692C74FC-CB92-43D6-8F6F-1017A6AEFC32}" type="slidenum">
              <a:rPr lang="fr-FR" altLang="tr-TR"/>
              <a:pPr/>
              <a:t>‹#›</a:t>
            </a:fld>
            <a:endParaRPr lang="fr-FR" altLang="tr-TR"/>
          </a:p>
        </p:txBody>
      </p:sp>
    </p:spTree>
    <p:extLst>
      <p:ext uri="{BB962C8B-B14F-4D97-AF65-F5344CB8AC3E}">
        <p14:creationId xmlns:p14="http://schemas.microsoft.com/office/powerpoint/2010/main" val="175430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0EC965F4-DCA5-456B-9828-47C3DA91025C}" type="slidenum">
              <a:rPr lang="fr-FR" altLang="tr-TR"/>
              <a:pPr/>
              <a:t>‹#›</a:t>
            </a:fld>
            <a:endParaRPr lang="fr-FR" altLang="tr-TR"/>
          </a:p>
        </p:txBody>
      </p:sp>
    </p:spTree>
    <p:extLst>
      <p:ext uri="{BB962C8B-B14F-4D97-AF65-F5344CB8AC3E}">
        <p14:creationId xmlns:p14="http://schemas.microsoft.com/office/powerpoint/2010/main" val="140974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6075" y="260350"/>
            <a:ext cx="2122488" cy="58324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23850" y="260350"/>
            <a:ext cx="6219825" cy="58324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D6529533-EFF7-4EE5-9ECC-61B9BEAA6D00}" type="slidenum">
              <a:rPr lang="fr-FR" altLang="tr-TR"/>
              <a:pPr/>
              <a:t>‹#›</a:t>
            </a:fld>
            <a:endParaRPr lang="fr-FR" altLang="tr-TR"/>
          </a:p>
        </p:txBody>
      </p:sp>
    </p:spTree>
    <p:extLst>
      <p:ext uri="{BB962C8B-B14F-4D97-AF65-F5344CB8AC3E}">
        <p14:creationId xmlns:p14="http://schemas.microsoft.com/office/powerpoint/2010/main" val="199245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323850" y="260350"/>
            <a:ext cx="8132763" cy="720725"/>
          </a:xfrm>
        </p:spPr>
        <p:txBody>
          <a:bodyPr/>
          <a:lstStyle/>
          <a:p>
            <a:r>
              <a:rPr lang="fr-FR" smtClean="0"/>
              <a:t>Cliquez pour modifier le style du titre</a:t>
            </a:r>
            <a:endParaRPr lang="en-US"/>
          </a:p>
        </p:txBody>
      </p:sp>
      <p:sp>
        <p:nvSpPr>
          <p:cNvPr id="3" name="Espace réservé du contenu 2"/>
          <p:cNvSpPr>
            <a:spLocks noGrp="1"/>
          </p:cNvSpPr>
          <p:nvPr>
            <p:ph sz="quarter" idx="1"/>
          </p:nvPr>
        </p:nvSpPr>
        <p:spPr>
          <a:xfrm>
            <a:off x="323850" y="1341438"/>
            <a:ext cx="4170363" cy="22987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4646613" y="1341438"/>
            <a:ext cx="4171950" cy="22987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323850" y="3792538"/>
            <a:ext cx="4170363" cy="2300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6613" y="3792538"/>
            <a:ext cx="4171950" cy="2300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8" name="Rectangle 9"/>
          <p:cNvSpPr>
            <a:spLocks noGrp="1" noChangeArrowheads="1"/>
          </p:cNvSpPr>
          <p:nvPr>
            <p:ph type="sldNum" sz="quarter" idx="11"/>
          </p:nvPr>
        </p:nvSpPr>
        <p:spPr>
          <a:ln/>
        </p:spPr>
        <p:txBody>
          <a:bodyPr/>
          <a:lstStyle>
            <a:lvl1pPr>
              <a:defRPr/>
            </a:lvl1pPr>
          </a:lstStyle>
          <a:p>
            <a:fld id="{C19BB0E7-D303-4DB1-88F6-FBA66947538B}" type="slidenum">
              <a:rPr lang="fr-FR" altLang="tr-TR"/>
              <a:pPr/>
              <a:t>‹#›</a:t>
            </a:fld>
            <a:endParaRPr lang="fr-FR" altLang="tr-TR"/>
          </a:p>
        </p:txBody>
      </p:sp>
    </p:spTree>
    <p:extLst>
      <p:ext uri="{BB962C8B-B14F-4D97-AF65-F5344CB8AC3E}">
        <p14:creationId xmlns:p14="http://schemas.microsoft.com/office/powerpoint/2010/main" val="29729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23850" y="260350"/>
            <a:ext cx="8132763" cy="720725"/>
          </a:xfrm>
        </p:spPr>
        <p:txBody>
          <a:bodyPr/>
          <a:lstStyle/>
          <a:p>
            <a:r>
              <a:rPr lang="fr-FR" smtClean="0"/>
              <a:t>Cliquez pour modifier le style du titre</a:t>
            </a:r>
            <a:endParaRPr lang="en-US"/>
          </a:p>
        </p:txBody>
      </p:sp>
      <p:sp>
        <p:nvSpPr>
          <p:cNvPr id="3" name="Espace réservé du graphique 2"/>
          <p:cNvSpPr>
            <a:spLocks noGrp="1"/>
          </p:cNvSpPr>
          <p:nvPr>
            <p:ph type="chart" idx="1"/>
          </p:nvPr>
        </p:nvSpPr>
        <p:spPr>
          <a:xfrm>
            <a:off x="323850" y="1341438"/>
            <a:ext cx="8494713" cy="4751387"/>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DE8F4885-881A-44F0-A78F-7BEEA210CFB8}" type="slidenum">
              <a:rPr lang="fr-FR" altLang="tr-TR"/>
              <a:pPr/>
              <a:t>‹#›</a:t>
            </a:fld>
            <a:endParaRPr lang="fr-FR" altLang="tr-TR"/>
          </a:p>
        </p:txBody>
      </p:sp>
    </p:spTree>
    <p:extLst>
      <p:ext uri="{BB962C8B-B14F-4D97-AF65-F5344CB8AC3E}">
        <p14:creationId xmlns:p14="http://schemas.microsoft.com/office/powerpoint/2010/main" val="416728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23850" y="260350"/>
            <a:ext cx="8132763" cy="720725"/>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23850" y="1341438"/>
            <a:ext cx="4170363" cy="47513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graphique 3"/>
          <p:cNvSpPr>
            <a:spLocks noGrp="1"/>
          </p:cNvSpPr>
          <p:nvPr>
            <p:ph type="chart" sz="half" idx="2"/>
          </p:nvPr>
        </p:nvSpPr>
        <p:spPr>
          <a:xfrm>
            <a:off x="4646613" y="1341438"/>
            <a:ext cx="4171950" cy="4751387"/>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6" name="Rectangle 9"/>
          <p:cNvSpPr>
            <a:spLocks noGrp="1" noChangeArrowheads="1"/>
          </p:cNvSpPr>
          <p:nvPr>
            <p:ph type="sldNum" sz="quarter" idx="11"/>
          </p:nvPr>
        </p:nvSpPr>
        <p:spPr>
          <a:ln/>
        </p:spPr>
        <p:txBody>
          <a:bodyPr/>
          <a:lstStyle>
            <a:lvl1pPr>
              <a:defRPr/>
            </a:lvl1pPr>
          </a:lstStyle>
          <a:p>
            <a:fld id="{17F7A10A-DF2E-4CA0-9310-DF9899E5821E}" type="slidenum">
              <a:rPr lang="fr-FR" altLang="tr-TR"/>
              <a:pPr/>
              <a:t>‹#›</a:t>
            </a:fld>
            <a:endParaRPr lang="fr-FR" altLang="tr-TR"/>
          </a:p>
        </p:txBody>
      </p:sp>
    </p:spTree>
    <p:extLst>
      <p:ext uri="{BB962C8B-B14F-4D97-AF65-F5344CB8AC3E}">
        <p14:creationId xmlns:p14="http://schemas.microsoft.com/office/powerpoint/2010/main" val="332709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23850" y="260350"/>
            <a:ext cx="8132763" cy="720725"/>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323850" y="1341438"/>
            <a:ext cx="8494713" cy="4751387"/>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75F43B39-A9B2-4E53-90FB-82EE0F438F30}" type="slidenum">
              <a:rPr lang="fr-FR" altLang="tr-TR"/>
              <a:pPr/>
              <a:t>‹#›</a:t>
            </a:fld>
            <a:endParaRPr lang="fr-FR" altLang="tr-TR"/>
          </a:p>
        </p:txBody>
      </p:sp>
    </p:spTree>
    <p:extLst>
      <p:ext uri="{BB962C8B-B14F-4D97-AF65-F5344CB8AC3E}">
        <p14:creationId xmlns:p14="http://schemas.microsoft.com/office/powerpoint/2010/main" val="9697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966E3E83-5C76-4EBA-B809-CB0701B4B7DF}" type="slidenum">
              <a:rPr lang="fr-FR" altLang="tr-TR"/>
              <a:pPr/>
              <a:t>‹#›</a:t>
            </a:fld>
            <a:endParaRPr lang="fr-FR" altLang="tr-TR"/>
          </a:p>
        </p:txBody>
      </p:sp>
    </p:spTree>
    <p:extLst>
      <p:ext uri="{BB962C8B-B14F-4D97-AF65-F5344CB8AC3E}">
        <p14:creationId xmlns:p14="http://schemas.microsoft.com/office/powerpoint/2010/main" val="126339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5" name="Rectangle 9"/>
          <p:cNvSpPr>
            <a:spLocks noGrp="1" noChangeArrowheads="1"/>
          </p:cNvSpPr>
          <p:nvPr>
            <p:ph type="sldNum" sz="quarter" idx="11"/>
          </p:nvPr>
        </p:nvSpPr>
        <p:spPr>
          <a:ln/>
        </p:spPr>
        <p:txBody>
          <a:bodyPr/>
          <a:lstStyle>
            <a:lvl1pPr>
              <a:defRPr/>
            </a:lvl1pPr>
          </a:lstStyle>
          <a:p>
            <a:fld id="{65577537-E833-4AB7-919E-24067553C198}" type="slidenum">
              <a:rPr lang="fr-FR" altLang="tr-TR"/>
              <a:pPr/>
              <a:t>‹#›</a:t>
            </a:fld>
            <a:endParaRPr lang="fr-FR" altLang="tr-TR"/>
          </a:p>
        </p:txBody>
      </p:sp>
    </p:spTree>
    <p:extLst>
      <p:ext uri="{BB962C8B-B14F-4D97-AF65-F5344CB8AC3E}">
        <p14:creationId xmlns:p14="http://schemas.microsoft.com/office/powerpoint/2010/main" val="164591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23850" y="1341438"/>
            <a:ext cx="4170363"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6613" y="1341438"/>
            <a:ext cx="417195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6" name="Rectangle 9"/>
          <p:cNvSpPr>
            <a:spLocks noGrp="1" noChangeArrowheads="1"/>
          </p:cNvSpPr>
          <p:nvPr>
            <p:ph type="sldNum" sz="quarter" idx="11"/>
          </p:nvPr>
        </p:nvSpPr>
        <p:spPr>
          <a:ln/>
        </p:spPr>
        <p:txBody>
          <a:bodyPr/>
          <a:lstStyle>
            <a:lvl1pPr>
              <a:defRPr/>
            </a:lvl1pPr>
          </a:lstStyle>
          <a:p>
            <a:fld id="{B73E9BAF-3FBB-4D9C-BE43-8C406CD6A807}" type="slidenum">
              <a:rPr lang="fr-FR" altLang="tr-TR"/>
              <a:pPr/>
              <a:t>‹#›</a:t>
            </a:fld>
            <a:endParaRPr lang="fr-FR" altLang="tr-TR"/>
          </a:p>
        </p:txBody>
      </p:sp>
    </p:spTree>
    <p:extLst>
      <p:ext uri="{BB962C8B-B14F-4D97-AF65-F5344CB8AC3E}">
        <p14:creationId xmlns:p14="http://schemas.microsoft.com/office/powerpoint/2010/main" val="9213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8" name="Rectangle 9"/>
          <p:cNvSpPr>
            <a:spLocks noGrp="1" noChangeArrowheads="1"/>
          </p:cNvSpPr>
          <p:nvPr>
            <p:ph type="sldNum" sz="quarter" idx="11"/>
          </p:nvPr>
        </p:nvSpPr>
        <p:spPr>
          <a:ln/>
        </p:spPr>
        <p:txBody>
          <a:bodyPr/>
          <a:lstStyle>
            <a:lvl1pPr>
              <a:defRPr/>
            </a:lvl1pPr>
          </a:lstStyle>
          <a:p>
            <a:fld id="{8BAEBBC9-75C3-41E6-9B9E-AA70076AB3DF}" type="slidenum">
              <a:rPr lang="fr-FR" altLang="tr-TR"/>
              <a:pPr/>
              <a:t>‹#›</a:t>
            </a:fld>
            <a:endParaRPr lang="fr-FR" altLang="tr-TR"/>
          </a:p>
        </p:txBody>
      </p:sp>
    </p:spTree>
    <p:extLst>
      <p:ext uri="{BB962C8B-B14F-4D97-AF65-F5344CB8AC3E}">
        <p14:creationId xmlns:p14="http://schemas.microsoft.com/office/powerpoint/2010/main" val="253255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4" name="Rectangle 9"/>
          <p:cNvSpPr>
            <a:spLocks noGrp="1" noChangeArrowheads="1"/>
          </p:cNvSpPr>
          <p:nvPr>
            <p:ph type="sldNum" sz="quarter" idx="11"/>
          </p:nvPr>
        </p:nvSpPr>
        <p:spPr>
          <a:ln/>
        </p:spPr>
        <p:txBody>
          <a:bodyPr/>
          <a:lstStyle>
            <a:lvl1pPr>
              <a:defRPr/>
            </a:lvl1pPr>
          </a:lstStyle>
          <a:p>
            <a:fld id="{59652573-3EBC-4725-A04D-46B35036EDB5}" type="slidenum">
              <a:rPr lang="fr-FR" altLang="tr-TR"/>
              <a:pPr/>
              <a:t>‹#›</a:t>
            </a:fld>
            <a:endParaRPr lang="fr-FR" altLang="tr-TR"/>
          </a:p>
        </p:txBody>
      </p:sp>
    </p:spTree>
    <p:extLst>
      <p:ext uri="{BB962C8B-B14F-4D97-AF65-F5344CB8AC3E}">
        <p14:creationId xmlns:p14="http://schemas.microsoft.com/office/powerpoint/2010/main" val="127971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3" name="Rectangle 9"/>
          <p:cNvSpPr>
            <a:spLocks noGrp="1" noChangeArrowheads="1"/>
          </p:cNvSpPr>
          <p:nvPr>
            <p:ph type="sldNum" sz="quarter" idx="11"/>
          </p:nvPr>
        </p:nvSpPr>
        <p:spPr>
          <a:ln/>
        </p:spPr>
        <p:txBody>
          <a:bodyPr/>
          <a:lstStyle>
            <a:lvl1pPr>
              <a:defRPr/>
            </a:lvl1pPr>
          </a:lstStyle>
          <a:p>
            <a:fld id="{33B12FE9-C6AA-4CED-8A5C-C3B6480955BD}" type="slidenum">
              <a:rPr lang="fr-FR" altLang="tr-TR"/>
              <a:pPr/>
              <a:t>‹#›</a:t>
            </a:fld>
            <a:endParaRPr lang="fr-FR" altLang="tr-TR"/>
          </a:p>
        </p:txBody>
      </p:sp>
    </p:spTree>
    <p:extLst>
      <p:ext uri="{BB962C8B-B14F-4D97-AF65-F5344CB8AC3E}">
        <p14:creationId xmlns:p14="http://schemas.microsoft.com/office/powerpoint/2010/main" val="86314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6" name="Rectangle 9"/>
          <p:cNvSpPr>
            <a:spLocks noGrp="1" noChangeArrowheads="1"/>
          </p:cNvSpPr>
          <p:nvPr>
            <p:ph type="sldNum" sz="quarter" idx="11"/>
          </p:nvPr>
        </p:nvSpPr>
        <p:spPr>
          <a:ln/>
        </p:spPr>
        <p:txBody>
          <a:bodyPr/>
          <a:lstStyle>
            <a:lvl1pPr>
              <a:defRPr/>
            </a:lvl1pPr>
          </a:lstStyle>
          <a:p>
            <a:fld id="{FED700E4-E23E-4DBC-A726-A533E4C16DB0}" type="slidenum">
              <a:rPr lang="fr-FR" altLang="tr-TR"/>
              <a:pPr/>
              <a:t>‹#›</a:t>
            </a:fld>
            <a:endParaRPr lang="fr-FR" altLang="tr-TR"/>
          </a:p>
        </p:txBody>
      </p:sp>
    </p:spTree>
    <p:extLst>
      <p:ext uri="{BB962C8B-B14F-4D97-AF65-F5344CB8AC3E}">
        <p14:creationId xmlns:p14="http://schemas.microsoft.com/office/powerpoint/2010/main" val="336109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BE"/>
              <a:t> Prof. Ch. Hanzen- Waiting period reproduction pathologies </a:t>
            </a:r>
            <a:endParaRPr lang="fr-FR"/>
          </a:p>
        </p:txBody>
      </p:sp>
      <p:sp>
        <p:nvSpPr>
          <p:cNvPr id="6" name="Rectangle 9"/>
          <p:cNvSpPr>
            <a:spLocks noGrp="1" noChangeArrowheads="1"/>
          </p:cNvSpPr>
          <p:nvPr>
            <p:ph type="sldNum" sz="quarter" idx="11"/>
          </p:nvPr>
        </p:nvSpPr>
        <p:spPr>
          <a:ln/>
        </p:spPr>
        <p:txBody>
          <a:bodyPr/>
          <a:lstStyle>
            <a:lvl1pPr>
              <a:defRPr/>
            </a:lvl1pPr>
          </a:lstStyle>
          <a:p>
            <a:fld id="{A979BD7E-EA6F-43D1-904F-943FA3A0707B}" type="slidenum">
              <a:rPr lang="fr-FR" altLang="tr-TR"/>
              <a:pPr/>
              <a:t>‹#›</a:t>
            </a:fld>
            <a:endParaRPr lang="fr-FR" altLang="tr-TR"/>
          </a:p>
        </p:txBody>
      </p:sp>
    </p:spTree>
    <p:extLst>
      <p:ext uri="{BB962C8B-B14F-4D97-AF65-F5344CB8AC3E}">
        <p14:creationId xmlns:p14="http://schemas.microsoft.com/office/powerpoint/2010/main" val="186874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70000"/>
            </a:gs>
            <a:gs pos="100000">
              <a:srgbClr val="990000"/>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23850" y="260350"/>
            <a:ext cx="81327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tr-TR" smtClean="0"/>
              <a:t>Cliquez pour modifier le style du titre du masque</a:t>
            </a:r>
          </a:p>
        </p:txBody>
      </p:sp>
      <p:sp>
        <p:nvSpPr>
          <p:cNvPr id="7171" name="Rectangle 3"/>
          <p:cNvSpPr>
            <a:spLocks noGrp="1" noChangeArrowheads="1"/>
          </p:cNvSpPr>
          <p:nvPr>
            <p:ph type="body" idx="1"/>
          </p:nvPr>
        </p:nvSpPr>
        <p:spPr bwMode="auto">
          <a:xfrm>
            <a:off x="323850" y="1341438"/>
            <a:ext cx="8494713"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tr-TR" smtClean="0"/>
              <a:t>Cliquez pour modifier les styles du texte du masque</a:t>
            </a:r>
          </a:p>
          <a:p>
            <a:pPr lvl="1"/>
            <a:r>
              <a:rPr lang="fr-FR" altLang="tr-TR" smtClean="0"/>
              <a:t>Deuxième niveau</a:t>
            </a:r>
          </a:p>
          <a:p>
            <a:pPr lvl="2"/>
            <a:r>
              <a:rPr lang="fr-FR" altLang="tr-TR" smtClean="0"/>
              <a:t>Troisième niveau</a:t>
            </a:r>
          </a:p>
          <a:p>
            <a:pPr lvl="3"/>
            <a:r>
              <a:rPr lang="fr-FR" altLang="tr-TR" smtClean="0"/>
              <a:t>Quatrième niveau</a:t>
            </a:r>
          </a:p>
          <a:p>
            <a:pPr lvl="4"/>
            <a:r>
              <a:rPr lang="fr-FR" altLang="tr-TR" smtClean="0"/>
              <a:t>Cinquième niveau</a:t>
            </a:r>
          </a:p>
        </p:txBody>
      </p:sp>
      <p:sp>
        <p:nvSpPr>
          <p:cNvPr id="1029" name="Rectangle 5"/>
          <p:cNvSpPr>
            <a:spLocks noGrp="1" noChangeArrowheads="1"/>
          </p:cNvSpPr>
          <p:nvPr>
            <p:ph type="ftr" sz="quarter" idx="3"/>
          </p:nvPr>
        </p:nvSpPr>
        <p:spPr bwMode="auto">
          <a:xfrm>
            <a:off x="1042988" y="6381750"/>
            <a:ext cx="68040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latin typeface="+mn-lt"/>
              </a:defRPr>
            </a:lvl1pPr>
          </a:lstStyle>
          <a:p>
            <a:pPr>
              <a:defRPr/>
            </a:pPr>
            <a:r>
              <a:rPr lang="fr-BE"/>
              <a:t> Prof. Ch. Hanzen- Waiting period reproduction pathologies </a:t>
            </a:r>
            <a:endParaRPr lang="fr-FR"/>
          </a:p>
        </p:txBody>
      </p:sp>
      <p:sp>
        <p:nvSpPr>
          <p:cNvPr id="1033" name="Rectangle 9"/>
          <p:cNvSpPr>
            <a:spLocks noGrp="1" noChangeArrowheads="1"/>
          </p:cNvSpPr>
          <p:nvPr>
            <p:ph type="sldNum" sz="quarter" idx="4"/>
          </p:nvPr>
        </p:nvSpPr>
        <p:spPr bwMode="auto">
          <a:xfrm>
            <a:off x="6804025"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panose="020B0606020202030204" pitchFamily="34" charset="0"/>
              </a:defRPr>
            </a:lvl1pPr>
          </a:lstStyle>
          <a:p>
            <a:fld id="{5A688BD0-E720-4988-988F-8CAC9ECA65E5}" type="slidenum">
              <a:rPr lang="fr-FR" altLang="tr-TR"/>
              <a:pPr/>
              <a:t>‹#›</a:t>
            </a:fld>
            <a:endParaRPr lang="fr-FR" altLang="tr-T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marL="457200" algn="l" rtl="0" eaLnBrk="0" fontAlgn="base" hangingPunct="0">
        <a:spcBef>
          <a:spcPct val="0"/>
        </a:spcBef>
        <a:spcAft>
          <a:spcPct val="0"/>
        </a:spcAft>
        <a:defRPr sz="3000">
          <a:solidFill>
            <a:schemeClr val="tx1"/>
          </a:solidFill>
          <a:latin typeface="Arial Narrow" pitchFamily="34" charset="0"/>
        </a:defRPr>
      </a:lvl6pPr>
      <a:lvl7pPr marL="914400" algn="l" rtl="0" eaLnBrk="0" fontAlgn="base" hangingPunct="0">
        <a:spcBef>
          <a:spcPct val="0"/>
        </a:spcBef>
        <a:spcAft>
          <a:spcPct val="0"/>
        </a:spcAft>
        <a:defRPr sz="3000">
          <a:solidFill>
            <a:schemeClr val="tx1"/>
          </a:solidFill>
          <a:latin typeface="Arial Narrow" pitchFamily="34" charset="0"/>
        </a:defRPr>
      </a:lvl7pPr>
      <a:lvl8pPr marL="1371600" algn="l" rtl="0" eaLnBrk="0" fontAlgn="base" hangingPunct="0">
        <a:spcBef>
          <a:spcPct val="0"/>
        </a:spcBef>
        <a:spcAft>
          <a:spcPct val="0"/>
        </a:spcAft>
        <a:defRPr sz="3000">
          <a:solidFill>
            <a:schemeClr val="tx1"/>
          </a:solidFill>
          <a:latin typeface="Arial Narrow" pitchFamily="34" charset="0"/>
        </a:defRPr>
      </a:lvl8pPr>
      <a:lvl9pPr marL="1828800" algn="l" rtl="0" eaLnBrk="0" fontAlgn="base" hangingPunct="0">
        <a:spcBef>
          <a:spcPct val="0"/>
        </a:spcBef>
        <a:spcAft>
          <a:spcPct val="0"/>
        </a:spcAft>
        <a:defRPr sz="3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tx1"/>
        </a:buClr>
        <a:buFont typeface="Mistral" panose="03090702030407020403" pitchFamily="66"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be.fishersci.com/"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ers.usda.gov/publications" TargetMode="External"/><Relationship Id="rId2" Type="http://schemas.openxmlformats.org/officeDocument/2006/relationships/hyperlink" Target="http://www.eds-destatis.de/"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3AC1FA-389D-4161-961D-CADA0624414B}" type="slidenum">
              <a:rPr lang="fr-FR" altLang="tr-TR" sz="1400">
                <a:solidFill>
                  <a:srgbClr val="A50021"/>
                </a:solidFill>
                <a:latin typeface="Arial Narrow" panose="020B0606020202030204" pitchFamily="34" charset="0"/>
              </a:rPr>
              <a:pPr/>
              <a:t>1</a:t>
            </a:fld>
            <a:endParaRPr lang="fr-FR" altLang="tr-TR" sz="1400">
              <a:solidFill>
                <a:srgbClr val="A50021"/>
              </a:solidFill>
              <a:latin typeface="Arial Narrow" panose="020B0606020202030204" pitchFamily="34" charset="0"/>
            </a:endParaRPr>
          </a:p>
        </p:txBody>
      </p:sp>
      <p:sp>
        <p:nvSpPr>
          <p:cNvPr id="9220" name="Rectangle 2"/>
          <p:cNvSpPr>
            <a:spLocks noGrp="1" noChangeArrowheads="1"/>
          </p:cNvSpPr>
          <p:nvPr>
            <p:ph type="title"/>
          </p:nvPr>
        </p:nvSpPr>
        <p:spPr/>
        <p:txBody>
          <a:bodyPr/>
          <a:lstStyle/>
          <a:p>
            <a:r>
              <a:rPr lang="fr-BE" altLang="tr-TR" smtClean="0"/>
              <a:t>Pathologies of the waiting period in the cow</a:t>
            </a:r>
            <a:endParaRPr lang="fr-FR" altLang="tr-TR" smtClean="0"/>
          </a:p>
        </p:txBody>
      </p:sp>
      <p:sp>
        <p:nvSpPr>
          <p:cNvPr id="9221" name="Rectangle 3"/>
          <p:cNvSpPr>
            <a:spLocks noGrp="1" noChangeArrowheads="1"/>
          </p:cNvSpPr>
          <p:nvPr>
            <p:ph type="body" idx="1"/>
          </p:nvPr>
        </p:nvSpPr>
        <p:spPr>
          <a:xfrm>
            <a:off x="323850" y="1196975"/>
            <a:ext cx="8494713" cy="4895850"/>
          </a:xfrm>
        </p:spPr>
        <p:txBody>
          <a:bodyPr/>
          <a:lstStyle/>
          <a:p>
            <a:pPr>
              <a:lnSpc>
                <a:spcPct val="90000"/>
              </a:lnSpc>
            </a:pPr>
            <a:r>
              <a:rPr lang="fr-BE" altLang="tr-TR" smtClean="0"/>
              <a:t>Placental retention </a:t>
            </a:r>
          </a:p>
          <a:p>
            <a:pPr>
              <a:lnSpc>
                <a:spcPct val="90000"/>
              </a:lnSpc>
            </a:pPr>
            <a:r>
              <a:rPr lang="fr-BE" altLang="tr-TR" smtClean="0"/>
              <a:t>Anoestrus </a:t>
            </a:r>
          </a:p>
          <a:p>
            <a:pPr>
              <a:lnSpc>
                <a:spcPct val="90000"/>
              </a:lnSpc>
            </a:pPr>
            <a:r>
              <a:rPr lang="fr-BE" altLang="tr-TR" smtClean="0"/>
              <a:t>Metritis</a:t>
            </a:r>
          </a:p>
          <a:p>
            <a:pPr lvl="1">
              <a:lnSpc>
                <a:spcPct val="90000"/>
              </a:lnSpc>
            </a:pPr>
            <a:r>
              <a:rPr lang="fr-BE" altLang="tr-TR" smtClean="0"/>
              <a:t>Acute metritis</a:t>
            </a:r>
          </a:p>
          <a:p>
            <a:pPr lvl="1">
              <a:lnSpc>
                <a:spcPct val="90000"/>
              </a:lnSpc>
            </a:pPr>
            <a:r>
              <a:rPr lang="fr-BE" altLang="tr-TR" smtClean="0"/>
              <a:t>Clinical endometritis</a:t>
            </a:r>
          </a:p>
          <a:p>
            <a:pPr lvl="1">
              <a:lnSpc>
                <a:spcPct val="90000"/>
              </a:lnSpc>
            </a:pPr>
            <a:r>
              <a:rPr lang="fr-BE" altLang="tr-TR" smtClean="0"/>
              <a:t>Subclinical endometritis</a:t>
            </a:r>
          </a:p>
          <a:p>
            <a:pPr lvl="1">
              <a:lnSpc>
                <a:spcPct val="90000"/>
              </a:lnSpc>
            </a:pPr>
            <a:r>
              <a:rPr lang="fr-BE" altLang="tr-TR" smtClean="0"/>
              <a:t>Pyometra</a:t>
            </a:r>
          </a:p>
          <a:p>
            <a:pPr>
              <a:lnSpc>
                <a:spcPct val="90000"/>
              </a:lnSpc>
            </a:pPr>
            <a:r>
              <a:rPr lang="fr-BE" altLang="tr-TR" smtClean="0"/>
              <a:t>Uterine involution delay</a:t>
            </a:r>
          </a:p>
          <a:p>
            <a:pPr>
              <a:lnSpc>
                <a:spcPct val="90000"/>
              </a:lnSpc>
            </a:pPr>
            <a:r>
              <a:rPr lang="fr-BE" altLang="tr-TR" smtClean="0"/>
              <a:t>Ovarian cysts</a:t>
            </a:r>
          </a:p>
          <a:p>
            <a:pPr lvl="1">
              <a:lnSpc>
                <a:spcPct val="90000"/>
              </a:lnSpc>
            </a:pPr>
            <a:r>
              <a:rPr lang="fr-BE" altLang="tr-TR" smtClean="0"/>
              <a:t>Follicular cysts</a:t>
            </a:r>
          </a:p>
          <a:p>
            <a:pPr lvl="1">
              <a:lnSpc>
                <a:spcPct val="90000"/>
              </a:lnSpc>
            </a:pPr>
            <a:r>
              <a:rPr lang="fr-BE" altLang="tr-TR" smtClean="0"/>
              <a:t>Luteinized cysts</a:t>
            </a:r>
            <a:endParaRPr lang="fr-FR" altLang="tr-TR"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4EC7DD-6401-419C-82FD-1995E8CB955D}" type="slidenum">
              <a:rPr lang="fr-FR" altLang="tr-TR" sz="1400">
                <a:solidFill>
                  <a:srgbClr val="A50021"/>
                </a:solidFill>
                <a:latin typeface="Arial Narrow" panose="020B0606020202030204" pitchFamily="34" charset="0"/>
              </a:rPr>
              <a:pPr/>
              <a:t>10</a:t>
            </a:fld>
            <a:endParaRPr lang="fr-FR" altLang="tr-TR" sz="1400">
              <a:solidFill>
                <a:srgbClr val="A50021"/>
              </a:solidFill>
              <a:latin typeface="Arial Narrow" panose="020B0606020202030204" pitchFamily="34" charset="0"/>
            </a:endParaRPr>
          </a:p>
        </p:txBody>
      </p:sp>
      <p:sp>
        <p:nvSpPr>
          <p:cNvPr id="19460" name="Rectangle 2"/>
          <p:cNvSpPr>
            <a:spLocks noGrp="1" noChangeArrowheads="1"/>
          </p:cNvSpPr>
          <p:nvPr>
            <p:ph type="title"/>
          </p:nvPr>
        </p:nvSpPr>
        <p:spPr/>
        <p:txBody>
          <a:bodyPr/>
          <a:lstStyle/>
          <a:p>
            <a:r>
              <a:rPr lang="fr-BE" altLang="tr-TR" smtClean="0"/>
              <a:t>Placentophagy</a:t>
            </a:r>
            <a:endParaRPr lang="fr-BE" altLang="tr-TR" sz="1700" smtClean="0"/>
          </a:p>
        </p:txBody>
      </p:sp>
      <p:pic>
        <p:nvPicPr>
          <p:cNvPr id="19461" name="Picture 3" descr="dia014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981075"/>
            <a:ext cx="4713288" cy="518318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47D2C7-032C-4C73-9A6E-A04629D83F61}" type="slidenum">
              <a:rPr lang="fr-FR" altLang="tr-TR" sz="1400">
                <a:solidFill>
                  <a:srgbClr val="A50021"/>
                </a:solidFill>
                <a:latin typeface="Arial Narrow" panose="020B0606020202030204" pitchFamily="34" charset="0"/>
              </a:rPr>
              <a:pPr/>
              <a:t>11</a:t>
            </a:fld>
            <a:endParaRPr lang="fr-FR" altLang="tr-TR" sz="1400">
              <a:solidFill>
                <a:srgbClr val="A50021"/>
              </a:solidFill>
              <a:latin typeface="Arial Narrow" panose="020B0606020202030204" pitchFamily="34" charset="0"/>
            </a:endParaRPr>
          </a:p>
        </p:txBody>
      </p:sp>
      <p:sp>
        <p:nvSpPr>
          <p:cNvPr id="20484" name="Rectangle 2"/>
          <p:cNvSpPr>
            <a:spLocks noGrp="1" noChangeArrowheads="1"/>
          </p:cNvSpPr>
          <p:nvPr>
            <p:ph type="title"/>
          </p:nvPr>
        </p:nvSpPr>
        <p:spPr>
          <a:noFill/>
          <a:ln>
            <a:solidFill>
              <a:schemeClr val="tx1"/>
            </a:solidFill>
            <a:miter lim="800000"/>
            <a:headEnd/>
            <a:tailEnd/>
          </a:ln>
        </p:spPr>
        <p:txBody>
          <a:bodyPr/>
          <a:lstStyle/>
          <a:p>
            <a:r>
              <a:rPr lang="fr-FR" altLang="tr-TR" smtClean="0"/>
              <a:t>Placental retention </a:t>
            </a:r>
            <a:r>
              <a:rPr lang="fr-BE" altLang="tr-TR" smtClean="0"/>
              <a:t>: d</a:t>
            </a:r>
            <a:r>
              <a:rPr lang="fr-FR" altLang="tr-TR" smtClean="0"/>
              <a:t>efinition</a:t>
            </a:r>
          </a:p>
        </p:txBody>
      </p:sp>
      <p:sp>
        <p:nvSpPr>
          <p:cNvPr id="20485" name="Rectangle 3"/>
          <p:cNvSpPr>
            <a:spLocks noGrp="1" noChangeArrowheads="1"/>
          </p:cNvSpPr>
          <p:nvPr>
            <p:ph type="body" idx="1"/>
          </p:nvPr>
        </p:nvSpPr>
        <p:spPr/>
        <p:txBody>
          <a:bodyPr/>
          <a:lstStyle/>
          <a:p>
            <a:pPr>
              <a:lnSpc>
                <a:spcPct val="90000"/>
              </a:lnSpc>
            </a:pPr>
            <a:r>
              <a:rPr lang="fr-FR" altLang="tr-TR" smtClean="0"/>
              <a:t>= Non expulsion of the placenta during the first 24 hours postcalving </a:t>
            </a:r>
          </a:p>
          <a:p>
            <a:pPr>
              <a:lnSpc>
                <a:spcPct val="90000"/>
              </a:lnSpc>
            </a:pPr>
            <a:endParaRPr lang="fr-FR" altLang="tr-TR" smtClean="0"/>
          </a:p>
          <a:p>
            <a:pPr lvl="1">
              <a:lnSpc>
                <a:spcPct val="90000"/>
              </a:lnSpc>
            </a:pPr>
            <a:r>
              <a:rPr lang="fr-FR" altLang="tr-TR" smtClean="0"/>
              <a:t>Primary retention</a:t>
            </a:r>
          </a:p>
          <a:p>
            <a:pPr lvl="1">
              <a:lnSpc>
                <a:spcPct val="90000"/>
              </a:lnSpc>
            </a:pPr>
            <a:r>
              <a:rPr lang="fr-FR" altLang="tr-TR" smtClean="0"/>
              <a:t>Secondary retention</a:t>
            </a:r>
          </a:p>
          <a:p>
            <a:pPr>
              <a:lnSpc>
                <a:spcPct val="90000"/>
              </a:lnSpc>
            </a:pPr>
            <a:endParaRPr lang="fr-BE" altLang="tr-TR" smtClean="0"/>
          </a:p>
          <a:p>
            <a:pPr>
              <a:lnSpc>
                <a:spcPct val="90000"/>
              </a:lnSpc>
            </a:pPr>
            <a:endParaRPr lang="fr-FR" altLang="tr-TR" smtClean="0"/>
          </a:p>
          <a:p>
            <a:pPr>
              <a:lnSpc>
                <a:spcPct val="90000"/>
              </a:lnSpc>
            </a:pPr>
            <a:r>
              <a:rPr lang="fr-FR" altLang="tr-TR" smtClean="0"/>
              <a:t>Frequency </a:t>
            </a:r>
          </a:p>
          <a:p>
            <a:pPr lvl="1">
              <a:lnSpc>
                <a:spcPct val="90000"/>
              </a:lnSpc>
            </a:pPr>
            <a:r>
              <a:rPr lang="fr-FR" altLang="tr-TR" smtClean="0"/>
              <a:t>3 à 32 %</a:t>
            </a:r>
          </a:p>
          <a:p>
            <a:pPr lvl="1">
              <a:lnSpc>
                <a:spcPct val="90000"/>
              </a:lnSpc>
            </a:pPr>
            <a:r>
              <a:rPr lang="fr-FR" altLang="tr-TR" smtClean="0"/>
              <a:t>Average : &lt; 7 %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2C09F3-F3F5-4D63-A3C9-568E752E93CC}" type="slidenum">
              <a:rPr lang="fr-FR" altLang="tr-TR" sz="1400">
                <a:solidFill>
                  <a:srgbClr val="A50021"/>
                </a:solidFill>
                <a:latin typeface="Arial Narrow" panose="020B0606020202030204" pitchFamily="34" charset="0"/>
              </a:rPr>
              <a:pPr/>
              <a:t>12</a:t>
            </a:fld>
            <a:endParaRPr lang="fr-FR" altLang="tr-TR" sz="1400">
              <a:solidFill>
                <a:srgbClr val="A50021"/>
              </a:solidFill>
              <a:latin typeface="Arial Narrow" panose="020B0606020202030204" pitchFamily="34" charset="0"/>
            </a:endParaRPr>
          </a:p>
        </p:txBody>
      </p:sp>
      <p:sp>
        <p:nvSpPr>
          <p:cNvPr id="21508" name="Rectangle 2"/>
          <p:cNvSpPr>
            <a:spLocks noGrp="1" noChangeArrowheads="1"/>
          </p:cNvSpPr>
          <p:nvPr>
            <p:ph type="title"/>
          </p:nvPr>
        </p:nvSpPr>
        <p:spPr>
          <a:xfrm>
            <a:off x="323850" y="260350"/>
            <a:ext cx="7769225" cy="288925"/>
          </a:xfrm>
        </p:spPr>
        <p:txBody>
          <a:bodyPr/>
          <a:lstStyle/>
          <a:p>
            <a:r>
              <a:rPr lang="fr-BE" altLang="tr-TR" sz="2600" smtClean="0"/>
              <a:t>Fréquence de la rétention placentaire </a:t>
            </a:r>
            <a:endParaRPr lang="fr-FR" altLang="tr-TR" sz="2600" smtClean="0"/>
          </a:p>
        </p:txBody>
      </p:sp>
      <p:pic>
        <p:nvPicPr>
          <p:cNvPr id="215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692150"/>
            <a:ext cx="7058025" cy="5684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65962E-61B8-4EC1-A5C7-705295914444}" type="slidenum">
              <a:rPr lang="fr-FR" altLang="tr-TR" sz="1400">
                <a:solidFill>
                  <a:srgbClr val="A50021"/>
                </a:solidFill>
                <a:latin typeface="Arial Narrow" panose="020B0606020202030204" pitchFamily="34" charset="0"/>
              </a:rPr>
              <a:pPr/>
              <a:t>13</a:t>
            </a:fld>
            <a:endParaRPr lang="fr-FR" altLang="tr-TR" sz="1400">
              <a:solidFill>
                <a:srgbClr val="A50021"/>
              </a:solidFill>
              <a:latin typeface="Arial Narrow" panose="020B0606020202030204" pitchFamily="34" charset="0"/>
            </a:endParaRPr>
          </a:p>
        </p:txBody>
      </p:sp>
      <p:sp>
        <p:nvSpPr>
          <p:cNvPr id="1029" name="Rectangle 2"/>
          <p:cNvSpPr>
            <a:spLocks noGrp="1" noChangeArrowheads="1"/>
          </p:cNvSpPr>
          <p:nvPr>
            <p:ph type="title"/>
          </p:nvPr>
        </p:nvSpPr>
        <p:spPr>
          <a:xfrm>
            <a:off x="468313" y="333375"/>
            <a:ext cx="6983412" cy="863600"/>
          </a:xfrm>
          <a:ln>
            <a:solidFill>
              <a:schemeClr val="tx1"/>
            </a:solidFill>
            <a:miter lim="800000"/>
            <a:headEnd/>
            <a:tailEnd/>
          </a:ln>
        </p:spPr>
        <p:txBody>
          <a:bodyPr/>
          <a:lstStyle/>
          <a:p>
            <a:r>
              <a:rPr lang="fr-FR" altLang="tr-TR" sz="2800" smtClean="0"/>
              <a:t>Expulsion delay (871 cases of placental expulsion)</a:t>
            </a:r>
          </a:p>
        </p:txBody>
      </p:sp>
      <p:graphicFrame>
        <p:nvGraphicFramePr>
          <p:cNvPr id="2" name="Object 4"/>
          <p:cNvGraphicFramePr>
            <a:graphicFrameLocks noGrp="1" noChangeAspect="1"/>
          </p:cNvGraphicFramePr>
          <p:nvPr>
            <p:ph idx="1"/>
          </p:nvPr>
        </p:nvGraphicFramePr>
        <p:xfrm>
          <a:off x="735013" y="1709738"/>
          <a:ext cx="7670800" cy="401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FB5E8D-F8EE-44B5-8AA8-9560C5A23962}" type="slidenum">
              <a:rPr lang="fr-FR" altLang="tr-TR" sz="1400">
                <a:solidFill>
                  <a:srgbClr val="A50021"/>
                </a:solidFill>
                <a:latin typeface="Arial Narrow" panose="020B0606020202030204" pitchFamily="34" charset="0"/>
              </a:rPr>
              <a:pPr/>
              <a:t>14</a:t>
            </a:fld>
            <a:endParaRPr lang="fr-FR" altLang="tr-TR" sz="1400">
              <a:solidFill>
                <a:srgbClr val="A50021"/>
              </a:solidFill>
              <a:latin typeface="Arial Narrow" panose="020B0606020202030204" pitchFamily="34" charset="0"/>
            </a:endParaRPr>
          </a:p>
        </p:txBody>
      </p:sp>
      <p:sp>
        <p:nvSpPr>
          <p:cNvPr id="22532" name="Rectangle 2"/>
          <p:cNvSpPr>
            <a:spLocks noGrp="1" noChangeArrowheads="1"/>
          </p:cNvSpPr>
          <p:nvPr>
            <p:ph type="title"/>
          </p:nvPr>
        </p:nvSpPr>
        <p:spPr>
          <a:xfrm>
            <a:off x="827088" y="1916113"/>
            <a:ext cx="7632700" cy="1584325"/>
          </a:xfrm>
          <a:solidFill>
            <a:schemeClr val="tx1"/>
          </a:solidFill>
          <a:ln>
            <a:solidFill>
              <a:schemeClr val="tx2"/>
            </a:solidFill>
            <a:miter lim="800000"/>
            <a:headEnd/>
            <a:tailEnd/>
          </a:ln>
        </p:spPr>
        <p:txBody>
          <a:bodyPr/>
          <a:lstStyle/>
          <a:p>
            <a:pPr marL="25400" indent="-25400"/>
            <a:r>
              <a:rPr lang="fr-FR" altLang="tr-TR" sz="6000" smtClean="0">
                <a:solidFill>
                  <a:srgbClr val="000066"/>
                </a:solidFill>
              </a:rPr>
              <a:t>Symptoms</a:t>
            </a:r>
            <a:endParaRPr lang="fr-BE" altLang="tr-TR" sz="6000" smtClean="0">
              <a:solidFill>
                <a:srgbClr val="00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FF3E8B-7916-4512-8738-ACD2B2301792}" type="slidenum">
              <a:rPr lang="fr-FR" altLang="tr-TR" sz="1400">
                <a:solidFill>
                  <a:srgbClr val="A50021"/>
                </a:solidFill>
                <a:latin typeface="Arial Narrow" panose="020B0606020202030204" pitchFamily="34" charset="0"/>
              </a:rPr>
              <a:pPr/>
              <a:t>15</a:t>
            </a:fld>
            <a:endParaRPr lang="fr-FR" altLang="tr-TR" sz="1400">
              <a:solidFill>
                <a:srgbClr val="A50021"/>
              </a:solidFill>
              <a:latin typeface="Arial Narrow" panose="020B0606020202030204" pitchFamily="34" charset="0"/>
            </a:endParaRPr>
          </a:p>
        </p:txBody>
      </p:sp>
      <p:pic>
        <p:nvPicPr>
          <p:cNvPr id="23556" name="Picture 2" descr="dia0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40862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dia014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1844675"/>
            <a:ext cx="4281488" cy="41148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8"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E49077-2702-478B-AE49-3CD46D4BA6F7}" type="slidenum">
              <a:rPr lang="fr-FR" altLang="tr-TR" sz="1400">
                <a:solidFill>
                  <a:srgbClr val="A50021"/>
                </a:solidFill>
                <a:latin typeface="Arial Narrow" panose="020B0606020202030204" pitchFamily="34" charset="0"/>
              </a:rPr>
              <a:pPr/>
              <a:t>16</a:t>
            </a:fld>
            <a:endParaRPr lang="fr-FR" altLang="tr-TR" sz="1400">
              <a:solidFill>
                <a:srgbClr val="A50021"/>
              </a:solidFill>
              <a:latin typeface="Arial Narrow" panose="020B0606020202030204" pitchFamily="34" charset="0"/>
            </a:endParaRPr>
          </a:p>
        </p:txBody>
      </p:sp>
      <p:pic>
        <p:nvPicPr>
          <p:cNvPr id="24580" name="Picture 2" descr="dia0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84538"/>
            <a:ext cx="34575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3715" name="Rectangle 3"/>
          <p:cNvSpPr>
            <a:spLocks noChangeArrowheads="1"/>
          </p:cNvSpPr>
          <p:nvPr/>
        </p:nvSpPr>
        <p:spPr bwMode="auto">
          <a:xfrm>
            <a:off x="3059113" y="5786438"/>
            <a:ext cx="184150" cy="304800"/>
          </a:xfrm>
          <a:prstGeom prst="rect">
            <a:avLst/>
          </a:prstGeom>
          <a:noFill/>
          <a:ln w="9525">
            <a:noFill/>
            <a:miter lim="800000"/>
            <a:headEnd/>
            <a:tailEnd/>
          </a:ln>
          <a:effectLst/>
        </p:spPr>
        <p:txBody>
          <a:bodyPr wrap="none">
            <a:spAutoFit/>
          </a:bodyPr>
          <a:lstStyle/>
          <a:p>
            <a:pPr>
              <a:defRPr/>
            </a:pPr>
            <a:endParaRPr lang="fr-BE" sz="1400">
              <a:solidFill>
                <a:srgbClr val="FFFF66"/>
              </a:solidFill>
              <a:effectLst>
                <a:outerShdw blurRad="38100" dist="38100" dir="2700000" algn="tl">
                  <a:srgbClr val="000000"/>
                </a:outerShdw>
              </a:effectLst>
              <a:latin typeface="Comic Sans MS" pitchFamily="66" charset="0"/>
            </a:endParaRPr>
          </a:p>
        </p:txBody>
      </p:sp>
      <p:pic>
        <p:nvPicPr>
          <p:cNvPr id="24582" name="Picture 4"/>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765175"/>
            <a:ext cx="3727450" cy="4824413"/>
          </a:xfrm>
        </p:spPr>
      </p:pic>
      <p:pic>
        <p:nvPicPr>
          <p:cNvPr id="24583" name="Picture 5" descr="PB07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60350"/>
            <a:ext cx="23510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6"/>
          <p:cNvSpPr txBox="1">
            <a:spLocks noChangeArrowheads="1"/>
          </p:cNvSpPr>
          <p:nvPr/>
        </p:nvSpPr>
        <p:spPr bwMode="auto">
          <a:xfrm>
            <a:off x="971550" y="26035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800" b="1">
                <a:latin typeface="Arial Narrow" panose="020B0606020202030204" pitchFamily="34" charset="0"/>
              </a:rPr>
              <a:t>ENVA</a:t>
            </a:r>
            <a:endParaRPr lang="fr-FR" altLang="tr-TR" sz="1800"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CE49F5-AA20-4029-8C67-B00E4F69D85A}" type="slidenum">
              <a:rPr lang="fr-FR" altLang="tr-TR" sz="1400">
                <a:solidFill>
                  <a:srgbClr val="A50021"/>
                </a:solidFill>
                <a:latin typeface="Arial Narrow" panose="020B0606020202030204" pitchFamily="34" charset="0"/>
              </a:rPr>
              <a:pPr/>
              <a:t>17</a:t>
            </a:fld>
            <a:endParaRPr lang="fr-FR" altLang="tr-TR" sz="1400">
              <a:solidFill>
                <a:srgbClr val="A50021"/>
              </a:solidFill>
              <a:latin typeface="Arial Narrow" panose="020B0606020202030204" pitchFamily="34" charset="0"/>
            </a:endParaRPr>
          </a:p>
        </p:txBody>
      </p:sp>
      <p:sp>
        <p:nvSpPr>
          <p:cNvPr id="25604" name="Rectangle 2"/>
          <p:cNvSpPr>
            <a:spLocks noGrp="1" noChangeArrowheads="1"/>
          </p:cNvSpPr>
          <p:nvPr>
            <p:ph type="title"/>
          </p:nvPr>
        </p:nvSpPr>
        <p:spPr/>
        <p:txBody>
          <a:bodyPr/>
          <a:lstStyle/>
          <a:p>
            <a:r>
              <a:rPr lang="fr-FR" altLang="tr-TR" smtClean="0"/>
              <a:t>Placental retention and hypocalcemia</a:t>
            </a:r>
          </a:p>
        </p:txBody>
      </p:sp>
      <p:pic>
        <p:nvPicPr>
          <p:cNvPr id="25605"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981075"/>
            <a:ext cx="7848600" cy="52324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88AB4A-1071-407B-AF51-E92814405B3D}" type="slidenum">
              <a:rPr lang="fr-FR" altLang="tr-TR" sz="1400">
                <a:solidFill>
                  <a:srgbClr val="A50021"/>
                </a:solidFill>
                <a:latin typeface="Arial Narrow" panose="020B0606020202030204" pitchFamily="34" charset="0"/>
              </a:rPr>
              <a:pPr/>
              <a:t>18</a:t>
            </a:fld>
            <a:endParaRPr lang="fr-FR" altLang="tr-TR" sz="1400">
              <a:solidFill>
                <a:srgbClr val="A50021"/>
              </a:solidFill>
              <a:latin typeface="Arial Narrow" panose="020B0606020202030204" pitchFamily="34" charset="0"/>
            </a:endParaRPr>
          </a:p>
        </p:txBody>
      </p:sp>
      <p:sp>
        <p:nvSpPr>
          <p:cNvPr id="26628" name="Rectangle 2"/>
          <p:cNvSpPr>
            <a:spLocks noGrp="1" noChangeArrowheads="1"/>
          </p:cNvSpPr>
          <p:nvPr>
            <p:ph type="title"/>
          </p:nvPr>
        </p:nvSpPr>
        <p:spPr>
          <a:xfrm>
            <a:off x="684213" y="1196975"/>
            <a:ext cx="5400675" cy="1368425"/>
          </a:xfrm>
          <a:solidFill>
            <a:schemeClr val="tx1"/>
          </a:solidFill>
          <a:ln>
            <a:solidFill>
              <a:schemeClr val="tx2"/>
            </a:solidFill>
            <a:miter lim="800000"/>
            <a:headEnd/>
            <a:tailEnd/>
          </a:ln>
        </p:spPr>
        <p:txBody>
          <a:bodyPr/>
          <a:lstStyle/>
          <a:p>
            <a:pPr marL="25400" indent="-25400"/>
            <a:r>
              <a:rPr lang="fr-FR" altLang="tr-TR" sz="6000" smtClean="0">
                <a:solidFill>
                  <a:srgbClr val="000066"/>
                </a:solidFill>
              </a:rPr>
              <a:t>Etiology</a:t>
            </a:r>
            <a:endParaRPr lang="fr-BE" altLang="tr-TR" sz="6000" smtClean="0">
              <a:solidFill>
                <a:srgbClr val="0000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8"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57EC1E-0F7A-49C2-8ABC-F940A967FFB6}" type="slidenum">
              <a:rPr lang="fr-FR" altLang="tr-TR" sz="1400">
                <a:solidFill>
                  <a:srgbClr val="A50021"/>
                </a:solidFill>
                <a:latin typeface="Arial Narrow" panose="020B0606020202030204" pitchFamily="34" charset="0"/>
              </a:rPr>
              <a:pPr/>
              <a:t>19</a:t>
            </a:fld>
            <a:endParaRPr lang="fr-FR" altLang="tr-TR" sz="1400">
              <a:solidFill>
                <a:srgbClr val="A50021"/>
              </a:solidFill>
              <a:latin typeface="Arial Narrow" panose="020B0606020202030204" pitchFamily="34" charset="0"/>
            </a:endParaRPr>
          </a:p>
        </p:txBody>
      </p:sp>
      <p:sp>
        <p:nvSpPr>
          <p:cNvPr id="5" name="Espace réservé du pied de page 3"/>
          <p:cNvSpPr txBox="1">
            <a:spLocks noGrp="1"/>
          </p:cNvSpPr>
          <p:nvPr/>
        </p:nvSpPr>
        <p:spPr bwMode="auto">
          <a:xfrm>
            <a:off x="1042988" y="6381750"/>
            <a:ext cx="6804025" cy="476250"/>
          </a:xfrm>
          <a:prstGeom prst="rect">
            <a:avLst/>
          </a:prstGeom>
          <a:noFill/>
          <a:ln>
            <a:miter lim="800000"/>
            <a:headEnd/>
            <a:tailEnd/>
          </a:ln>
        </p:spPr>
        <p:txBody>
          <a:bodyPr/>
          <a:lstStyle/>
          <a:p>
            <a:pPr>
              <a:defRPr/>
            </a:pPr>
            <a:r>
              <a:rPr lang="fr-BE" sz="1600">
                <a:solidFill>
                  <a:srgbClr val="800000"/>
                </a:solidFill>
                <a:latin typeface="+mn-lt"/>
              </a:rPr>
              <a:t>Formavet Octobre 2010 Prof. Ch. Hanzen - Pathologies du PP en élevage viandeux</a:t>
            </a:r>
            <a:endParaRPr lang="fr-FR" sz="1600">
              <a:solidFill>
                <a:srgbClr val="800000"/>
              </a:solidFill>
              <a:latin typeface="+mn-lt"/>
            </a:endParaRPr>
          </a:p>
        </p:txBody>
      </p:sp>
      <p:sp>
        <p:nvSpPr>
          <p:cNvPr id="6" name="Espace réservé du numéro de diapositive 4"/>
          <p:cNvSpPr txBox="1">
            <a:spLocks noGrp="1"/>
          </p:cNvSpPr>
          <p:nvPr/>
        </p:nvSpPr>
        <p:spPr bwMode="auto">
          <a:xfrm>
            <a:off x="6804025" y="6381750"/>
            <a:ext cx="2133600" cy="476250"/>
          </a:xfrm>
          <a:prstGeom prst="rect">
            <a:avLst/>
          </a:prstGeom>
          <a:noFill/>
          <a:ln>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8DBC2FE-7D75-48A1-AED1-2A443C2CA170}" type="slidenum">
              <a:rPr lang="fr-FR" altLang="tr-TR" sz="1400" b="1">
                <a:solidFill>
                  <a:srgbClr val="A50021"/>
                </a:solidFill>
                <a:latin typeface="Arial Narrow" panose="020B0606020202030204" pitchFamily="34" charset="0"/>
              </a:rPr>
              <a:pPr algn="r"/>
              <a:t>19</a:t>
            </a:fld>
            <a:endParaRPr lang="fr-FR" altLang="tr-TR" sz="1400" b="1">
              <a:solidFill>
                <a:srgbClr val="A50021"/>
              </a:solidFill>
              <a:latin typeface="Arial Narrow" panose="020B0606020202030204" pitchFamily="34" charset="0"/>
            </a:endParaRPr>
          </a:p>
        </p:txBody>
      </p:sp>
      <p:sp>
        <p:nvSpPr>
          <p:cNvPr id="27654" name="Rectangle 6"/>
          <p:cNvSpPr>
            <a:spLocks noGrp="1" noChangeArrowheads="1"/>
          </p:cNvSpPr>
          <p:nvPr>
            <p:ph type="title" idx="4294967295"/>
          </p:nvPr>
        </p:nvSpPr>
        <p:spPr>
          <a:xfrm>
            <a:off x="323850" y="260350"/>
            <a:ext cx="8569325" cy="720725"/>
          </a:xfrm>
          <a:solidFill>
            <a:srgbClr val="000066"/>
          </a:solidFill>
          <a:ln>
            <a:solidFill>
              <a:schemeClr val="tx2"/>
            </a:solidFill>
            <a:miter lim="800000"/>
            <a:headEnd/>
            <a:tailEnd/>
          </a:ln>
        </p:spPr>
        <p:txBody>
          <a:bodyPr/>
          <a:lstStyle/>
          <a:p>
            <a:r>
              <a:rPr lang="fr-FR" altLang="tr-TR" smtClean="0"/>
              <a:t>Etiology</a:t>
            </a:r>
          </a:p>
        </p:txBody>
      </p:sp>
      <p:sp>
        <p:nvSpPr>
          <p:cNvPr id="27655" name="Rectangle 7"/>
          <p:cNvSpPr>
            <a:spLocks noGrp="1" noChangeArrowheads="1"/>
          </p:cNvSpPr>
          <p:nvPr>
            <p:ph type="body" idx="4294967295"/>
          </p:nvPr>
        </p:nvSpPr>
        <p:spPr>
          <a:xfrm>
            <a:off x="179388" y="1557338"/>
            <a:ext cx="4248150" cy="4751387"/>
          </a:xfrm>
        </p:spPr>
        <p:txBody>
          <a:bodyPr/>
          <a:lstStyle/>
          <a:p>
            <a:r>
              <a:rPr lang="fr-BE" altLang="tr-TR" smtClean="0"/>
              <a:t>Determining factors </a:t>
            </a:r>
          </a:p>
          <a:p>
            <a:endParaRPr lang="fr-BE" altLang="tr-TR" smtClean="0"/>
          </a:p>
          <a:p>
            <a:pPr lvl="1"/>
            <a:r>
              <a:rPr lang="fr-FR" altLang="tr-TR" smtClean="0"/>
              <a:t>Decrease or increase of pregnancy lenght </a:t>
            </a:r>
          </a:p>
          <a:p>
            <a:pPr lvl="1"/>
            <a:r>
              <a:rPr lang="fr-FR" altLang="tr-TR" smtClean="0"/>
              <a:t>twinning</a:t>
            </a:r>
          </a:p>
          <a:p>
            <a:pPr lvl="1"/>
            <a:r>
              <a:rPr lang="fr-FR" altLang="tr-TR" smtClean="0"/>
              <a:t>dystocia</a:t>
            </a:r>
          </a:p>
          <a:p>
            <a:pPr lvl="1"/>
            <a:r>
              <a:rPr lang="fr-FR" altLang="tr-TR" smtClean="0"/>
              <a:t>Milk fever</a:t>
            </a:r>
          </a:p>
          <a:p>
            <a:pPr lvl="1"/>
            <a:r>
              <a:rPr lang="fr-FR" altLang="tr-TR" smtClean="0"/>
              <a:t>Lox BCS</a:t>
            </a:r>
          </a:p>
          <a:p>
            <a:pPr lvl="1"/>
            <a:r>
              <a:rPr lang="fr-FR" altLang="tr-TR" smtClean="0"/>
              <a:t>Calf mortality </a:t>
            </a:r>
          </a:p>
        </p:txBody>
      </p:sp>
      <p:sp>
        <p:nvSpPr>
          <p:cNvPr id="27656" name="Rectangle 8"/>
          <p:cNvSpPr>
            <a:spLocks noChangeArrowheads="1"/>
          </p:cNvSpPr>
          <p:nvPr/>
        </p:nvSpPr>
        <p:spPr bwMode="auto">
          <a:xfrm>
            <a:off x="4427538" y="1557338"/>
            <a:ext cx="44656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Font typeface="Mistral" panose="03090702030407020403" pitchFamily="66" charset="0"/>
              <a:buChar char="●"/>
            </a:pPr>
            <a:r>
              <a:rPr lang="fr-BE" altLang="tr-TR" sz="2600">
                <a:latin typeface="Arial Narrow" panose="020B0606020202030204" pitchFamily="34" charset="0"/>
              </a:rPr>
              <a:t>Predisposing factors</a:t>
            </a:r>
          </a:p>
          <a:p>
            <a:pPr>
              <a:spcBef>
                <a:spcPct val="20000"/>
              </a:spcBef>
              <a:buClr>
                <a:schemeClr val="tx1"/>
              </a:buClr>
              <a:buFont typeface="Mistral" panose="03090702030407020403" pitchFamily="66" charset="0"/>
              <a:buChar char="●"/>
            </a:pPr>
            <a:endParaRPr lang="fr-FR" altLang="tr-TR" sz="2600">
              <a:latin typeface="Arial Narrow" panose="020B0606020202030204" pitchFamily="34" charset="0"/>
            </a:endParaRPr>
          </a:p>
          <a:p>
            <a:pPr lvl="1">
              <a:spcBef>
                <a:spcPct val="20000"/>
              </a:spcBef>
              <a:buClr>
                <a:schemeClr val="tx1"/>
              </a:buClr>
              <a:buFont typeface="Wingdings" panose="05000000000000000000" pitchFamily="2" charset="2"/>
              <a:buChar char="§"/>
            </a:pPr>
            <a:r>
              <a:rPr lang="fr-FR" altLang="tr-TR">
                <a:latin typeface="Arial Narrow" panose="020B0606020202030204" pitchFamily="34" charset="0"/>
              </a:rPr>
              <a:t>Heavy calf </a:t>
            </a:r>
          </a:p>
          <a:p>
            <a:pPr lvl="1">
              <a:spcBef>
                <a:spcPct val="20000"/>
              </a:spcBef>
              <a:buClr>
                <a:schemeClr val="tx1"/>
              </a:buClr>
              <a:buFont typeface="Wingdings" panose="05000000000000000000" pitchFamily="2" charset="2"/>
              <a:buChar char="§"/>
            </a:pPr>
            <a:r>
              <a:rPr lang="fr-FR" altLang="tr-TR">
                <a:latin typeface="Arial Narrow" panose="020B0606020202030204" pitchFamily="34" charset="0"/>
              </a:rPr>
              <a:t>Male</a:t>
            </a:r>
          </a:p>
          <a:p>
            <a:pPr lvl="1">
              <a:spcBef>
                <a:spcPct val="20000"/>
              </a:spcBef>
              <a:buClr>
                <a:schemeClr val="tx1"/>
              </a:buClr>
              <a:buFont typeface="Wingdings" panose="05000000000000000000" pitchFamily="2" charset="2"/>
              <a:buChar char="§"/>
            </a:pPr>
            <a:r>
              <a:rPr lang="fr-FR" altLang="tr-TR">
                <a:latin typeface="Arial Narrow" panose="020B0606020202030204" pitchFamily="34" charset="0"/>
              </a:rPr>
              <a:t>Increase of parity</a:t>
            </a:r>
          </a:p>
          <a:p>
            <a:pPr lvl="1">
              <a:spcBef>
                <a:spcPct val="20000"/>
              </a:spcBef>
              <a:buClr>
                <a:schemeClr val="tx1"/>
              </a:buClr>
              <a:buFont typeface="Wingdings" panose="05000000000000000000" pitchFamily="2" charset="2"/>
              <a:buChar char="§"/>
            </a:pPr>
            <a:r>
              <a:rPr lang="fr-FR" altLang="tr-TR">
                <a:latin typeface="Arial Narrow" panose="020B0606020202030204" pitchFamily="34" charset="0"/>
              </a:rPr>
              <a:t>Dairy vs suckling cow</a:t>
            </a:r>
          </a:p>
          <a:p>
            <a:pPr lvl="1">
              <a:spcBef>
                <a:spcPct val="20000"/>
              </a:spcBef>
              <a:buClr>
                <a:schemeClr val="tx1"/>
              </a:buClr>
              <a:buFont typeface="Wingdings" panose="05000000000000000000" pitchFamily="2" charset="2"/>
              <a:buChar char="§"/>
            </a:pPr>
            <a:r>
              <a:rPr lang="fr-FR" altLang="tr-TR">
                <a:latin typeface="Arial Narrow" panose="020B0606020202030204" pitchFamily="34" charset="0"/>
              </a:rPr>
              <a:t>Carences : Vit A, E, 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D803B6-15EB-4D45-8187-39B86453F842}" type="slidenum">
              <a:rPr lang="fr-FR" altLang="tr-TR" sz="1400">
                <a:solidFill>
                  <a:srgbClr val="A50021"/>
                </a:solidFill>
                <a:latin typeface="Arial Narrow" panose="020B0606020202030204" pitchFamily="34" charset="0"/>
              </a:rPr>
              <a:pPr/>
              <a:t>2</a:t>
            </a:fld>
            <a:endParaRPr lang="fr-FR" altLang="tr-TR" sz="1400">
              <a:solidFill>
                <a:srgbClr val="A50021"/>
              </a:solidFill>
              <a:latin typeface="Arial Narrow" panose="020B0606020202030204" pitchFamily="34" charset="0"/>
            </a:endParaRPr>
          </a:p>
        </p:txBody>
      </p:sp>
      <p:sp>
        <p:nvSpPr>
          <p:cNvPr id="10244" name="Rectangle 2"/>
          <p:cNvSpPr>
            <a:spLocks noGrp="1" noChangeArrowheads="1"/>
          </p:cNvSpPr>
          <p:nvPr>
            <p:ph type="ctrTitle"/>
          </p:nvPr>
        </p:nvSpPr>
        <p:spPr>
          <a:xfrm>
            <a:off x="468313" y="2060575"/>
            <a:ext cx="8002587" cy="1666875"/>
          </a:xfrm>
          <a:solidFill>
            <a:srgbClr val="000066"/>
          </a:solidFill>
          <a:ln>
            <a:solidFill>
              <a:schemeClr val="tx1"/>
            </a:solidFill>
            <a:miter lim="800000"/>
            <a:headEnd/>
            <a:tailEnd/>
          </a:ln>
        </p:spPr>
        <p:txBody>
          <a:bodyPr/>
          <a:lstStyle/>
          <a:p>
            <a:r>
              <a:rPr lang="fr-FR" altLang="tr-TR" sz="4500" smtClean="0"/>
              <a:t>The placental retention in the cow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7"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ECC585-860D-46B7-8AF6-D17CF4F38D3F}" type="slidenum">
              <a:rPr lang="fr-FR" altLang="tr-TR" sz="1400">
                <a:solidFill>
                  <a:srgbClr val="A50021"/>
                </a:solidFill>
                <a:latin typeface="Arial Narrow" panose="020B0606020202030204" pitchFamily="34" charset="0"/>
              </a:rPr>
              <a:pPr/>
              <a:t>20</a:t>
            </a:fld>
            <a:endParaRPr lang="fr-FR" altLang="tr-TR" sz="1400">
              <a:solidFill>
                <a:srgbClr val="A50021"/>
              </a:solidFill>
              <a:latin typeface="Arial Narrow" panose="020B0606020202030204" pitchFamily="34" charset="0"/>
            </a:endParaRPr>
          </a:p>
        </p:txBody>
      </p:sp>
      <p:sp>
        <p:nvSpPr>
          <p:cNvPr id="4" name="Espace réservé du pied de page 3"/>
          <p:cNvSpPr txBox="1">
            <a:spLocks noGrp="1"/>
          </p:cNvSpPr>
          <p:nvPr/>
        </p:nvSpPr>
        <p:spPr bwMode="auto">
          <a:xfrm>
            <a:off x="1042988" y="6381750"/>
            <a:ext cx="6804025" cy="476250"/>
          </a:xfrm>
          <a:prstGeom prst="rect">
            <a:avLst/>
          </a:prstGeom>
          <a:noFill/>
          <a:ln>
            <a:miter lim="800000"/>
            <a:headEnd/>
            <a:tailEnd/>
          </a:ln>
        </p:spPr>
        <p:txBody>
          <a:bodyPr/>
          <a:lstStyle/>
          <a:p>
            <a:pPr>
              <a:defRPr/>
            </a:pPr>
            <a:r>
              <a:rPr lang="fr-BE" sz="1600">
                <a:solidFill>
                  <a:srgbClr val="800000"/>
                </a:solidFill>
                <a:latin typeface="+mn-lt"/>
              </a:rPr>
              <a:t>Formavet Octobre 2010 Prof. Ch. Hanzen - Pathologies du PP en élevage viandeux</a:t>
            </a:r>
            <a:endParaRPr lang="fr-FR" sz="1600">
              <a:solidFill>
                <a:srgbClr val="800000"/>
              </a:solidFill>
              <a:latin typeface="+mn-lt"/>
            </a:endParaRPr>
          </a:p>
        </p:txBody>
      </p:sp>
      <p:sp>
        <p:nvSpPr>
          <p:cNvPr id="5" name="Espace réservé du numéro de diapositive 4"/>
          <p:cNvSpPr txBox="1">
            <a:spLocks noGrp="1"/>
          </p:cNvSpPr>
          <p:nvPr/>
        </p:nvSpPr>
        <p:spPr bwMode="auto">
          <a:xfrm>
            <a:off x="6804025" y="6381750"/>
            <a:ext cx="2133600" cy="476250"/>
          </a:xfrm>
          <a:prstGeom prst="rect">
            <a:avLst/>
          </a:prstGeom>
          <a:noFill/>
          <a:ln>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D801BA5-9065-4542-ACEB-45465DAC4867}" type="slidenum">
              <a:rPr lang="fr-FR" altLang="tr-TR" sz="1400" b="1">
                <a:solidFill>
                  <a:srgbClr val="A50021"/>
                </a:solidFill>
                <a:latin typeface="Arial Narrow" panose="020B0606020202030204" pitchFamily="34" charset="0"/>
              </a:rPr>
              <a:pPr algn="r"/>
              <a:t>20</a:t>
            </a:fld>
            <a:endParaRPr lang="fr-FR" altLang="tr-TR" sz="1400" b="1">
              <a:solidFill>
                <a:srgbClr val="A50021"/>
              </a:solidFill>
              <a:latin typeface="Arial Narrow" panose="020B0606020202030204" pitchFamily="34" charset="0"/>
            </a:endParaRPr>
          </a:p>
        </p:txBody>
      </p:sp>
      <p:sp>
        <p:nvSpPr>
          <p:cNvPr id="28678" name="Rectangle 22"/>
          <p:cNvSpPr>
            <a:spLocks noGrp="1" noChangeArrowheads="1"/>
          </p:cNvSpPr>
          <p:nvPr>
            <p:ph type="title" idx="4294967295"/>
          </p:nvPr>
        </p:nvSpPr>
        <p:spPr>
          <a:xfrm>
            <a:off x="323850" y="2565400"/>
            <a:ext cx="8208963" cy="1079500"/>
          </a:xfrm>
          <a:solidFill>
            <a:schemeClr val="tx1"/>
          </a:solidFill>
          <a:ln>
            <a:solidFill>
              <a:schemeClr val="tx2"/>
            </a:solidFill>
            <a:miter lim="800000"/>
            <a:headEnd/>
            <a:tailEnd/>
          </a:ln>
        </p:spPr>
        <p:txBody>
          <a:bodyPr/>
          <a:lstStyle/>
          <a:p>
            <a:r>
              <a:rPr lang="fr-FR" altLang="tr-TR" sz="4900" smtClean="0">
                <a:solidFill>
                  <a:srgbClr val="000066"/>
                </a:solidFill>
              </a:rPr>
              <a:t>Treatments</a:t>
            </a:r>
            <a:endParaRPr lang="fr-FR" altLang="tr-TR" sz="3900" smtClean="0">
              <a:solidFill>
                <a:srgbClr val="0000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67E44F-67F7-47DD-B8EB-3EF013D3CFAD}" type="slidenum">
              <a:rPr lang="fr-FR" altLang="tr-TR" sz="1400">
                <a:solidFill>
                  <a:srgbClr val="A50021"/>
                </a:solidFill>
                <a:latin typeface="Arial Narrow" panose="020B0606020202030204" pitchFamily="34" charset="0"/>
              </a:rPr>
              <a:pPr/>
              <a:t>21</a:t>
            </a:fld>
            <a:endParaRPr lang="fr-FR" altLang="tr-TR" sz="1400">
              <a:solidFill>
                <a:srgbClr val="A50021"/>
              </a:solidFill>
              <a:latin typeface="Arial Narrow" panose="020B0606020202030204" pitchFamily="34" charset="0"/>
            </a:endParaRPr>
          </a:p>
        </p:txBody>
      </p:sp>
      <p:sp>
        <p:nvSpPr>
          <p:cNvPr id="29700" name="Rectangle 2"/>
          <p:cNvSpPr>
            <a:spLocks noGrp="1" noChangeArrowheads="1"/>
          </p:cNvSpPr>
          <p:nvPr>
            <p:ph type="title"/>
          </p:nvPr>
        </p:nvSpPr>
        <p:spPr>
          <a:xfrm>
            <a:off x="323850" y="260350"/>
            <a:ext cx="6911975" cy="720725"/>
          </a:xfrm>
        </p:spPr>
        <p:txBody>
          <a:bodyPr/>
          <a:lstStyle/>
          <a:p>
            <a:r>
              <a:rPr lang="fr-FR" altLang="tr-TR" smtClean="0"/>
              <a:t>In case of placental retention … </a:t>
            </a:r>
          </a:p>
        </p:txBody>
      </p:sp>
      <p:sp>
        <p:nvSpPr>
          <p:cNvPr id="900099" name="Rectangle 3"/>
          <p:cNvSpPr>
            <a:spLocks noGrp="1" noChangeArrowheads="1"/>
          </p:cNvSpPr>
          <p:nvPr>
            <p:ph type="body" idx="1"/>
          </p:nvPr>
        </p:nvSpPr>
        <p:spPr>
          <a:xfrm>
            <a:off x="323850" y="1125538"/>
            <a:ext cx="8494713" cy="4967287"/>
          </a:xfrm>
        </p:spPr>
        <p:txBody>
          <a:bodyPr/>
          <a:lstStyle/>
          <a:p>
            <a:pPr>
              <a:lnSpc>
                <a:spcPct val="90000"/>
              </a:lnSpc>
            </a:pPr>
            <a:r>
              <a:rPr lang="fr-FR" altLang="tr-TR" u="sng" smtClean="0"/>
              <a:t>First step </a:t>
            </a:r>
            <a:r>
              <a:rPr lang="fr-FR" altLang="tr-TR" smtClean="0"/>
              <a:t>(after 24 hours) </a:t>
            </a:r>
          </a:p>
          <a:p>
            <a:pPr lvl="1">
              <a:lnSpc>
                <a:spcPct val="90000"/>
              </a:lnSpc>
            </a:pPr>
            <a:r>
              <a:rPr lang="fr-FR" altLang="tr-TR" smtClean="0"/>
              <a:t>General exam (T° )….</a:t>
            </a:r>
          </a:p>
          <a:p>
            <a:pPr lvl="1">
              <a:lnSpc>
                <a:spcPct val="90000"/>
              </a:lnSpc>
            </a:pPr>
            <a:r>
              <a:rPr lang="fr-FR" altLang="tr-TR" smtClean="0"/>
              <a:t>Genital tract examination </a:t>
            </a:r>
          </a:p>
          <a:p>
            <a:pPr lvl="2">
              <a:lnSpc>
                <a:spcPct val="90000"/>
              </a:lnSpc>
            </a:pPr>
            <a:r>
              <a:rPr lang="fr-FR" altLang="tr-TR" smtClean="0"/>
              <a:t>Hygienic</a:t>
            </a:r>
          </a:p>
          <a:p>
            <a:pPr lvl="2">
              <a:lnSpc>
                <a:spcPct val="90000"/>
              </a:lnSpc>
            </a:pPr>
            <a:r>
              <a:rPr lang="fr-FR" altLang="tr-TR" smtClean="0"/>
              <a:t>Identification of lesions </a:t>
            </a:r>
          </a:p>
          <a:p>
            <a:pPr lvl="2">
              <a:lnSpc>
                <a:spcPct val="90000"/>
              </a:lnSpc>
            </a:pPr>
            <a:r>
              <a:rPr lang="fr-FR" altLang="tr-TR" smtClean="0"/>
              <a:t>Differential diagnosis between primary or secondary placental retention</a:t>
            </a:r>
          </a:p>
          <a:p>
            <a:pPr>
              <a:lnSpc>
                <a:spcPct val="90000"/>
              </a:lnSpc>
            </a:pPr>
            <a:r>
              <a:rPr lang="fr-FR" altLang="tr-TR" u="sng" smtClean="0"/>
              <a:t>Step 2</a:t>
            </a:r>
            <a:r>
              <a:rPr lang="fr-FR" altLang="tr-TR" smtClean="0"/>
              <a:t> : </a:t>
            </a:r>
          </a:p>
          <a:p>
            <a:pPr lvl="1">
              <a:lnSpc>
                <a:spcPct val="90000"/>
              </a:lnSpc>
            </a:pPr>
            <a:r>
              <a:rPr lang="fr-FR" altLang="tr-TR" smtClean="0"/>
              <a:t>Manual extraction if possible : quickly and complete </a:t>
            </a:r>
          </a:p>
          <a:p>
            <a:pPr lvl="1">
              <a:lnSpc>
                <a:spcPct val="90000"/>
              </a:lnSpc>
            </a:pPr>
            <a:r>
              <a:rPr lang="fr-FR" altLang="tr-TR" smtClean="0"/>
              <a:t>If not : general antibiotherapy </a:t>
            </a:r>
          </a:p>
          <a:p>
            <a:pPr lvl="1">
              <a:lnSpc>
                <a:spcPct val="90000"/>
              </a:lnSpc>
            </a:pPr>
            <a:r>
              <a:rPr lang="fr-FR" altLang="tr-TR" smtClean="0"/>
              <a:t>No effects of oxytocine or PGF2a </a:t>
            </a:r>
          </a:p>
          <a:p>
            <a:pPr>
              <a:lnSpc>
                <a:spcPct val="90000"/>
              </a:lnSpc>
            </a:pPr>
            <a:r>
              <a:rPr lang="fr-FR" altLang="tr-TR" u="sng" smtClean="0"/>
              <a:t>Step 3 </a:t>
            </a:r>
            <a:r>
              <a:rPr lang="fr-FR" altLang="tr-TR" smtClean="0"/>
              <a:t>: </a:t>
            </a:r>
          </a:p>
          <a:p>
            <a:pPr lvl="1">
              <a:lnSpc>
                <a:spcPct val="90000"/>
              </a:lnSpc>
            </a:pPr>
            <a:r>
              <a:rPr lang="fr-FR" altLang="tr-TR" smtClean="0"/>
              <a:t>Individual follow-up during the next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00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009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00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00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00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0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A05C1A-CF9C-4115-941F-E16790D92E64}" type="slidenum">
              <a:rPr lang="fr-FR" altLang="tr-TR" sz="1400">
                <a:solidFill>
                  <a:srgbClr val="A50021"/>
                </a:solidFill>
                <a:latin typeface="Arial Narrow" panose="020B0606020202030204" pitchFamily="34" charset="0"/>
              </a:rPr>
              <a:pPr/>
              <a:t>22</a:t>
            </a:fld>
            <a:endParaRPr lang="fr-FR" altLang="tr-TR" sz="1400">
              <a:solidFill>
                <a:srgbClr val="A50021"/>
              </a:solidFill>
              <a:latin typeface="Arial Narrow" panose="020B0606020202030204" pitchFamily="34" charset="0"/>
            </a:endParaRPr>
          </a:p>
        </p:txBody>
      </p:sp>
      <p:pic>
        <p:nvPicPr>
          <p:cNvPr id="30724"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ECD2107-753B-4E88-9504-87E5DC769418}" type="slidenum">
              <a:rPr lang="fr-FR" altLang="tr-TR" sz="1400">
                <a:solidFill>
                  <a:srgbClr val="A50021"/>
                </a:solidFill>
                <a:latin typeface="Arial Narrow" panose="020B0606020202030204" pitchFamily="34" charset="0"/>
              </a:rPr>
              <a:pPr/>
              <a:t>23</a:t>
            </a:fld>
            <a:endParaRPr lang="fr-FR" altLang="tr-TR" sz="1400">
              <a:solidFill>
                <a:srgbClr val="A50021"/>
              </a:solidFill>
              <a:latin typeface="Arial Narrow" panose="020B0606020202030204" pitchFamily="34" charset="0"/>
            </a:endParaRPr>
          </a:p>
        </p:txBody>
      </p:sp>
      <p:sp>
        <p:nvSpPr>
          <p:cNvPr id="31748" name="Rectangle 2"/>
          <p:cNvSpPr>
            <a:spLocks noGrp="1" noChangeArrowheads="1"/>
          </p:cNvSpPr>
          <p:nvPr>
            <p:ph type="ctrTitle"/>
          </p:nvPr>
        </p:nvSpPr>
        <p:spPr>
          <a:xfrm>
            <a:off x="395288" y="2276475"/>
            <a:ext cx="8064500" cy="2016125"/>
          </a:xfrm>
          <a:solidFill>
            <a:srgbClr val="000066"/>
          </a:solidFill>
          <a:ln>
            <a:solidFill>
              <a:schemeClr val="tx1"/>
            </a:solidFill>
            <a:miter lim="800000"/>
            <a:headEnd/>
            <a:tailEnd/>
          </a:ln>
        </p:spPr>
        <p:txBody>
          <a:bodyPr/>
          <a:lstStyle/>
          <a:p>
            <a:pPr algn="ctr"/>
            <a:r>
              <a:rPr lang="fr-FR" altLang="tr-TR" sz="4400" smtClean="0"/>
              <a:t>Uterine involution in the cow and delay of uterine involution</a:t>
            </a:r>
            <a:r>
              <a:rPr lang="fr-FR" altLang="tr-TR" sz="3800" smtClean="0"/>
              <a:t> </a:t>
            </a:r>
            <a:endParaRPr lang="fr-FR" altLang="tr-TR" sz="2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B55B36-5263-4D2F-8F9F-02F49E3E8CC1}" type="slidenum">
              <a:rPr lang="fr-FR" altLang="tr-TR" sz="1400">
                <a:solidFill>
                  <a:srgbClr val="A50021"/>
                </a:solidFill>
                <a:latin typeface="Arial Narrow" panose="020B0606020202030204" pitchFamily="34" charset="0"/>
              </a:rPr>
              <a:pPr/>
              <a:t>24</a:t>
            </a:fld>
            <a:endParaRPr lang="fr-FR" altLang="tr-TR" sz="1400">
              <a:solidFill>
                <a:srgbClr val="A50021"/>
              </a:solidFill>
              <a:latin typeface="Arial Narrow" panose="020B0606020202030204" pitchFamily="34" charset="0"/>
            </a:endParaRPr>
          </a:p>
        </p:txBody>
      </p:sp>
      <p:sp>
        <p:nvSpPr>
          <p:cNvPr id="32772" name="Rectangle 2"/>
          <p:cNvSpPr>
            <a:spLocks noGrp="1" noChangeArrowheads="1"/>
          </p:cNvSpPr>
          <p:nvPr>
            <p:ph type="title"/>
          </p:nvPr>
        </p:nvSpPr>
        <p:spPr>
          <a:solidFill>
            <a:srgbClr val="FFFF66"/>
          </a:solidFill>
          <a:ln>
            <a:solidFill>
              <a:schemeClr val="tx2"/>
            </a:solidFill>
            <a:miter lim="800000"/>
            <a:headEnd/>
            <a:tailEnd/>
          </a:ln>
        </p:spPr>
        <p:txBody>
          <a:bodyPr/>
          <a:lstStyle/>
          <a:p>
            <a:r>
              <a:rPr lang="fr-FR" altLang="tr-TR" smtClean="0">
                <a:solidFill>
                  <a:srgbClr val="000099"/>
                </a:solidFill>
              </a:rPr>
              <a:t>Uterine involution: definition</a:t>
            </a:r>
          </a:p>
        </p:txBody>
      </p:sp>
      <p:sp>
        <p:nvSpPr>
          <p:cNvPr id="32773" name="Rectangle 3"/>
          <p:cNvSpPr>
            <a:spLocks noGrp="1" noChangeArrowheads="1"/>
          </p:cNvSpPr>
          <p:nvPr>
            <p:ph type="body" idx="1"/>
          </p:nvPr>
        </p:nvSpPr>
        <p:spPr/>
        <p:txBody>
          <a:bodyPr/>
          <a:lstStyle/>
          <a:p>
            <a:r>
              <a:rPr lang="fr-FR" altLang="tr-TR" smtClean="0"/>
              <a:t>= anatomical, histological, bacteriological, hormonal and biochemical modifications of the uterus observed during the post-partum </a:t>
            </a:r>
          </a:p>
          <a:p>
            <a:endParaRPr lang="fr-FR" altLang="tr-TR" smtClean="0"/>
          </a:p>
          <a:p>
            <a:r>
              <a:rPr lang="fr-FR" altLang="tr-TR" smtClean="0"/>
              <a:t>Duration (anatomical criteria) : 30 days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288484-0017-4730-BF82-557605EE8423}" type="slidenum">
              <a:rPr lang="fr-FR" altLang="tr-TR" sz="1400">
                <a:solidFill>
                  <a:srgbClr val="A50021"/>
                </a:solidFill>
                <a:latin typeface="Arial Narrow" panose="020B0606020202030204" pitchFamily="34" charset="0"/>
              </a:rPr>
              <a:pPr/>
              <a:t>25</a:t>
            </a:fld>
            <a:endParaRPr lang="fr-FR" altLang="tr-TR" sz="1400">
              <a:solidFill>
                <a:srgbClr val="A50021"/>
              </a:solidFill>
              <a:latin typeface="Arial Narrow" panose="020B0606020202030204" pitchFamily="34" charset="0"/>
            </a:endParaRPr>
          </a:p>
        </p:txBody>
      </p:sp>
      <p:sp>
        <p:nvSpPr>
          <p:cNvPr id="33796" name="Rectangle 2"/>
          <p:cNvSpPr>
            <a:spLocks noGrp="1" noChangeArrowheads="1"/>
          </p:cNvSpPr>
          <p:nvPr>
            <p:ph type="title"/>
          </p:nvPr>
        </p:nvSpPr>
        <p:spPr>
          <a:xfrm>
            <a:off x="395288" y="260350"/>
            <a:ext cx="8353425" cy="936625"/>
          </a:xfrm>
          <a:solidFill>
            <a:srgbClr val="FFFF66"/>
          </a:solidFill>
          <a:ln>
            <a:solidFill>
              <a:schemeClr val="tx2"/>
            </a:solidFill>
            <a:miter lim="800000"/>
            <a:headEnd/>
            <a:tailEnd/>
          </a:ln>
        </p:spPr>
        <p:txBody>
          <a:bodyPr/>
          <a:lstStyle/>
          <a:p>
            <a:r>
              <a:rPr lang="fr-FR" altLang="tr-TR" smtClean="0">
                <a:solidFill>
                  <a:srgbClr val="000099"/>
                </a:solidFill>
              </a:rPr>
              <a:t>Uterine involution delay : definition </a:t>
            </a:r>
          </a:p>
        </p:txBody>
      </p:sp>
      <p:sp>
        <p:nvSpPr>
          <p:cNvPr id="33797" name="Rectangle 3"/>
          <p:cNvSpPr>
            <a:spLocks noGrp="1" noChangeArrowheads="1"/>
          </p:cNvSpPr>
          <p:nvPr>
            <p:ph type="body" idx="1"/>
          </p:nvPr>
        </p:nvSpPr>
        <p:spPr>
          <a:xfrm>
            <a:off x="323850" y="1557338"/>
            <a:ext cx="8494713" cy="4535487"/>
          </a:xfrm>
        </p:spPr>
        <p:txBody>
          <a:bodyPr/>
          <a:lstStyle/>
          <a:p>
            <a:r>
              <a:rPr lang="fr-FR" altLang="tr-TR" sz="2800" smtClean="0"/>
              <a:t>Definition </a:t>
            </a:r>
          </a:p>
          <a:p>
            <a:pPr lvl="1"/>
            <a:r>
              <a:rPr lang="fr-FR" altLang="tr-TR" sz="2800" smtClean="0"/>
              <a:t>identification after day 30 by manual palpation of one or two uterine horn with a diameter more than 5 cm associated or not with an uterine infection and independently of the position of the uterus in the abdominal cavity. </a:t>
            </a:r>
          </a:p>
          <a:p>
            <a:r>
              <a:rPr lang="fr-FR" altLang="tr-TR" sz="2800" smtClean="0"/>
              <a:t>Frequency : 7 % (d30-d50)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12"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72115E-6F58-443C-A099-AC88AC467CA7}" type="slidenum">
              <a:rPr lang="fr-FR" altLang="tr-TR" sz="1400">
                <a:solidFill>
                  <a:srgbClr val="A50021"/>
                </a:solidFill>
                <a:latin typeface="Arial Narrow" panose="020B0606020202030204" pitchFamily="34" charset="0"/>
              </a:rPr>
              <a:pPr/>
              <a:t>26</a:t>
            </a:fld>
            <a:endParaRPr lang="fr-FR" altLang="tr-TR" sz="1400">
              <a:solidFill>
                <a:srgbClr val="A50021"/>
              </a:solidFill>
              <a:latin typeface="Arial Narrow" panose="020B0606020202030204" pitchFamily="34" charset="0"/>
            </a:endParaRPr>
          </a:p>
        </p:txBody>
      </p:sp>
      <p:sp>
        <p:nvSpPr>
          <p:cNvPr id="34820" name="Rectangle 2"/>
          <p:cNvSpPr>
            <a:spLocks noGrp="1" noChangeArrowheads="1"/>
          </p:cNvSpPr>
          <p:nvPr>
            <p:ph type="title"/>
          </p:nvPr>
        </p:nvSpPr>
        <p:spPr>
          <a:solidFill>
            <a:srgbClr val="FFFF66"/>
          </a:solidFill>
          <a:ln>
            <a:solidFill>
              <a:schemeClr val="tx2"/>
            </a:solidFill>
            <a:miter lim="800000"/>
            <a:headEnd/>
            <a:tailEnd/>
          </a:ln>
        </p:spPr>
        <p:txBody>
          <a:bodyPr/>
          <a:lstStyle/>
          <a:p>
            <a:r>
              <a:rPr lang="fr-FR" altLang="tr-TR" smtClean="0">
                <a:solidFill>
                  <a:srgbClr val="000099"/>
                </a:solidFill>
              </a:rPr>
              <a:t>Anatomical aspect of uterine involution</a:t>
            </a:r>
          </a:p>
        </p:txBody>
      </p:sp>
      <p:sp>
        <p:nvSpPr>
          <p:cNvPr id="34821" name="Rectangle 3"/>
          <p:cNvSpPr>
            <a:spLocks noGrp="1" noChangeArrowheads="1"/>
          </p:cNvSpPr>
          <p:nvPr>
            <p:ph type="body" idx="1"/>
          </p:nvPr>
        </p:nvSpPr>
        <p:spPr/>
        <p:txBody>
          <a:bodyPr/>
          <a:lstStyle/>
          <a:p>
            <a:r>
              <a:rPr lang="fr-FR" altLang="tr-TR" smtClean="0"/>
              <a:t>Parameter :   	Diameter	Weight		Lenght</a:t>
            </a:r>
          </a:p>
          <a:p>
            <a:endParaRPr lang="fr-FR" altLang="tr-TR" smtClean="0"/>
          </a:p>
          <a:p>
            <a:pPr lvl="1"/>
            <a:r>
              <a:rPr lang="fr-FR" altLang="tr-TR" smtClean="0"/>
              <a:t>At calving  :  	40 cm		10 kgs		1 m</a:t>
            </a:r>
          </a:p>
          <a:p>
            <a:pPr lvl="1"/>
            <a:endParaRPr lang="fr-FR" altLang="tr-TR" smtClean="0"/>
          </a:p>
          <a:p>
            <a:pPr lvl="1"/>
            <a:r>
              <a:rPr lang="fr-FR" altLang="tr-TR" smtClean="0"/>
              <a:t>« Half-live : 	5 jours       	7 jours       	15 J</a:t>
            </a:r>
          </a:p>
          <a:p>
            <a:pPr lvl="1"/>
            <a:endParaRPr lang="fr-FR" altLang="tr-TR" smtClean="0"/>
          </a:p>
          <a:p>
            <a:pPr lvl="1"/>
            <a:endParaRPr lang="fr-FR" altLang="tr-TR" smtClean="0"/>
          </a:p>
          <a:p>
            <a:r>
              <a:rPr lang="fr-FR" altLang="tr-TR" smtClean="0"/>
              <a:t>d15 : palpation of the all uterus </a:t>
            </a:r>
          </a:p>
          <a:p>
            <a:endParaRPr lang="fr-FR" altLang="tr-TR" smtClean="0"/>
          </a:p>
          <a:p>
            <a:endParaRPr lang="fr-FR" altLang="tr-TR" smtClean="0"/>
          </a:p>
        </p:txBody>
      </p:sp>
      <p:sp>
        <p:nvSpPr>
          <p:cNvPr id="34822" name="Line 4"/>
          <p:cNvSpPr>
            <a:spLocks noChangeShapeType="1"/>
          </p:cNvSpPr>
          <p:nvPr/>
        </p:nvSpPr>
        <p:spPr bwMode="auto">
          <a:xfrm>
            <a:off x="971550" y="2133600"/>
            <a:ext cx="7129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3" name="Line 5"/>
          <p:cNvSpPr>
            <a:spLocks noChangeShapeType="1"/>
          </p:cNvSpPr>
          <p:nvPr/>
        </p:nvSpPr>
        <p:spPr bwMode="auto">
          <a:xfrm>
            <a:off x="900113" y="2997200"/>
            <a:ext cx="7129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4" name="Line 6"/>
          <p:cNvSpPr>
            <a:spLocks noChangeShapeType="1"/>
          </p:cNvSpPr>
          <p:nvPr/>
        </p:nvSpPr>
        <p:spPr bwMode="auto">
          <a:xfrm>
            <a:off x="1042988" y="3933825"/>
            <a:ext cx="7129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5" name="Line 7"/>
          <p:cNvSpPr>
            <a:spLocks noChangeShapeType="1"/>
          </p:cNvSpPr>
          <p:nvPr/>
        </p:nvSpPr>
        <p:spPr bwMode="auto">
          <a:xfrm>
            <a:off x="2987675" y="1412875"/>
            <a:ext cx="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6" name="Line 8"/>
          <p:cNvSpPr>
            <a:spLocks noChangeShapeType="1"/>
          </p:cNvSpPr>
          <p:nvPr/>
        </p:nvSpPr>
        <p:spPr bwMode="auto">
          <a:xfrm>
            <a:off x="6372225" y="1412875"/>
            <a:ext cx="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7" name="Line 9"/>
          <p:cNvSpPr>
            <a:spLocks noChangeShapeType="1"/>
          </p:cNvSpPr>
          <p:nvPr/>
        </p:nvSpPr>
        <p:spPr bwMode="auto">
          <a:xfrm>
            <a:off x="4572000" y="1484313"/>
            <a:ext cx="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4828" name="Line 10"/>
          <p:cNvSpPr>
            <a:spLocks noChangeShapeType="1"/>
          </p:cNvSpPr>
          <p:nvPr/>
        </p:nvSpPr>
        <p:spPr bwMode="auto">
          <a:xfrm>
            <a:off x="7885113" y="1341438"/>
            <a:ext cx="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7"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0811E8-7181-46D6-84E2-1D32FE915152}" type="slidenum">
              <a:rPr lang="fr-FR" altLang="tr-TR" sz="1400">
                <a:solidFill>
                  <a:srgbClr val="A50021"/>
                </a:solidFill>
                <a:latin typeface="Arial Narrow" panose="020B0606020202030204" pitchFamily="34" charset="0"/>
              </a:rPr>
              <a:pPr/>
              <a:t>27</a:t>
            </a:fld>
            <a:endParaRPr lang="fr-FR" altLang="tr-TR" sz="1400">
              <a:solidFill>
                <a:srgbClr val="A50021"/>
              </a:solidFill>
              <a:latin typeface="Arial Narrow" panose="020B0606020202030204" pitchFamily="34" charset="0"/>
            </a:endParaRPr>
          </a:p>
        </p:txBody>
      </p:sp>
      <p:pic>
        <p:nvPicPr>
          <p:cNvPr id="35844" name="Picture 2" descr="dia0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2717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dia07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81075"/>
            <a:ext cx="27844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dia07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981075"/>
            <a:ext cx="27368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5"/>
          <p:cNvSpPr txBox="1">
            <a:spLocks noChangeArrowheads="1"/>
          </p:cNvSpPr>
          <p:nvPr/>
        </p:nvSpPr>
        <p:spPr bwMode="auto">
          <a:xfrm>
            <a:off x="1116013" y="5656263"/>
            <a:ext cx="4967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solidFill>
                  <a:srgbClr val="990000"/>
                </a:solidFill>
                <a:latin typeface="Arial Narrow" panose="020B0606020202030204" pitchFamily="34" charset="0"/>
              </a:rPr>
              <a:t>A noter l’aspect plissé de la surface utérine</a:t>
            </a:r>
            <a:endParaRPr lang="fr-FR" altLang="tr-TR">
              <a:solidFill>
                <a:srgbClr val="9900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8341D2-A00F-41FB-9CA0-5560CA581BBA}" type="slidenum">
              <a:rPr lang="fr-FR" altLang="tr-TR" sz="1400">
                <a:solidFill>
                  <a:srgbClr val="A50021"/>
                </a:solidFill>
                <a:latin typeface="Arial Narrow" panose="020B0606020202030204" pitchFamily="34" charset="0"/>
              </a:rPr>
              <a:pPr/>
              <a:t>28</a:t>
            </a:fld>
            <a:endParaRPr lang="fr-FR" altLang="tr-TR" sz="1400">
              <a:solidFill>
                <a:srgbClr val="A50021"/>
              </a:solidFill>
              <a:latin typeface="Arial Narrow" panose="020B0606020202030204" pitchFamily="34" charset="0"/>
            </a:endParaRPr>
          </a:p>
        </p:txBody>
      </p:sp>
      <p:pic>
        <p:nvPicPr>
          <p:cNvPr id="36868" name="Picture 2" descr="dia0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36613"/>
            <a:ext cx="36353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descr="dia07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836613"/>
            <a:ext cx="36004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132598-98EB-46D7-A338-4C4A1C0B587F}" type="slidenum">
              <a:rPr lang="fr-FR" altLang="tr-TR" sz="1400">
                <a:solidFill>
                  <a:srgbClr val="A50021"/>
                </a:solidFill>
                <a:latin typeface="Arial Narrow" panose="020B0606020202030204" pitchFamily="34" charset="0"/>
              </a:rPr>
              <a:pPr/>
              <a:t>29</a:t>
            </a:fld>
            <a:endParaRPr lang="fr-FR" altLang="tr-TR" sz="1400">
              <a:solidFill>
                <a:srgbClr val="A50021"/>
              </a:solidFill>
              <a:latin typeface="Arial Narrow" panose="020B0606020202030204" pitchFamily="34" charset="0"/>
            </a:endParaRPr>
          </a:p>
        </p:txBody>
      </p:sp>
      <p:sp>
        <p:nvSpPr>
          <p:cNvPr id="2053" name="Rectangle 2"/>
          <p:cNvSpPr>
            <a:spLocks noGrp="1" noChangeArrowheads="1"/>
          </p:cNvSpPr>
          <p:nvPr>
            <p:ph type="title"/>
          </p:nvPr>
        </p:nvSpPr>
        <p:spPr>
          <a:xfrm>
            <a:off x="395288" y="260350"/>
            <a:ext cx="8208962" cy="936625"/>
          </a:xfrm>
          <a:solidFill>
            <a:srgbClr val="FFFF66"/>
          </a:solidFill>
          <a:ln>
            <a:solidFill>
              <a:schemeClr val="tx2"/>
            </a:solidFill>
            <a:miter lim="800000"/>
            <a:headEnd/>
            <a:tailEnd/>
          </a:ln>
        </p:spPr>
        <p:txBody>
          <a:bodyPr/>
          <a:lstStyle/>
          <a:p>
            <a:r>
              <a:rPr lang="fr-FR" altLang="tr-TR" smtClean="0">
                <a:solidFill>
                  <a:srgbClr val="990000"/>
                </a:solidFill>
              </a:rPr>
              <a:t>Bacteriological aspects of uterine involution </a:t>
            </a:r>
            <a:r>
              <a:rPr lang="fr-FR" altLang="tr-TR" sz="1900" smtClean="0">
                <a:solidFill>
                  <a:srgbClr val="990000"/>
                </a:solidFill>
              </a:rPr>
              <a:t>(Elliot et al. Amer.J.Vet.Res.,1978,29,77)</a:t>
            </a:r>
            <a:endParaRPr lang="fr-FR" altLang="tr-TR" smtClean="0">
              <a:solidFill>
                <a:srgbClr val="990000"/>
              </a:solidFill>
            </a:endParaRPr>
          </a:p>
        </p:txBody>
      </p:sp>
      <p:graphicFrame>
        <p:nvGraphicFramePr>
          <p:cNvPr id="2" name="Object 3"/>
          <p:cNvGraphicFramePr>
            <a:graphicFrameLocks noGrp="1" noChangeAspect="1"/>
          </p:cNvGraphicFramePr>
          <p:nvPr>
            <p:ph type="chart" idx="1"/>
          </p:nvPr>
        </p:nvGraphicFramePr>
        <p:xfrm>
          <a:off x="661988" y="1176338"/>
          <a:ext cx="7459662" cy="50815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14"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17FFFD-B14D-4AEC-99E1-781F0D949D23}" type="slidenum">
              <a:rPr lang="fr-FR" altLang="tr-TR" sz="1400">
                <a:solidFill>
                  <a:srgbClr val="A50021"/>
                </a:solidFill>
                <a:latin typeface="Arial Narrow" panose="020B0606020202030204" pitchFamily="34" charset="0"/>
              </a:rPr>
              <a:pPr/>
              <a:t>3</a:t>
            </a:fld>
            <a:endParaRPr lang="fr-FR" altLang="tr-TR" sz="1400">
              <a:solidFill>
                <a:srgbClr val="A50021"/>
              </a:solidFill>
              <a:latin typeface="Arial Narrow" panose="020B0606020202030204" pitchFamily="34" charset="0"/>
            </a:endParaRPr>
          </a:p>
        </p:txBody>
      </p:sp>
      <p:sp>
        <p:nvSpPr>
          <p:cNvPr id="846850" name="Freeform 2"/>
          <p:cNvSpPr>
            <a:spLocks/>
          </p:cNvSpPr>
          <p:nvPr/>
        </p:nvSpPr>
        <p:spPr bwMode="auto">
          <a:xfrm>
            <a:off x="611188" y="1412875"/>
            <a:ext cx="7410450" cy="3203575"/>
          </a:xfrm>
          <a:custGeom>
            <a:avLst/>
            <a:gdLst>
              <a:gd name="T0" fmla="*/ 1277937 w 4668"/>
              <a:gd name="T1" fmla="*/ 2295525 h 2018"/>
              <a:gd name="T2" fmla="*/ 1198562 w 4668"/>
              <a:gd name="T3" fmla="*/ 1900238 h 2018"/>
              <a:gd name="T4" fmla="*/ 788987 w 4668"/>
              <a:gd name="T5" fmla="*/ 1458913 h 2018"/>
              <a:gd name="T6" fmla="*/ 1055687 w 4668"/>
              <a:gd name="T7" fmla="*/ 592138 h 2018"/>
              <a:gd name="T8" fmla="*/ 1323975 w 4668"/>
              <a:gd name="T9" fmla="*/ 419100 h 2018"/>
              <a:gd name="T10" fmla="*/ 1624012 w 4668"/>
              <a:gd name="T11" fmla="*/ 307975 h 2018"/>
              <a:gd name="T12" fmla="*/ 2870200 w 4668"/>
              <a:gd name="T13" fmla="*/ 307975 h 2018"/>
              <a:gd name="T14" fmla="*/ 3011487 w 4668"/>
              <a:gd name="T15" fmla="*/ 528638 h 2018"/>
              <a:gd name="T16" fmla="*/ 3090862 w 4668"/>
              <a:gd name="T17" fmla="*/ 671513 h 2018"/>
              <a:gd name="T18" fmla="*/ 3216274 w 4668"/>
              <a:gd name="T19" fmla="*/ 939800 h 2018"/>
              <a:gd name="T20" fmla="*/ 3248024 w 4668"/>
              <a:gd name="T21" fmla="*/ 1033463 h 2018"/>
              <a:gd name="T22" fmla="*/ 3248024 w 4668"/>
              <a:gd name="T23" fmla="*/ 1490663 h 2018"/>
              <a:gd name="T24" fmla="*/ 2963862 w 4668"/>
              <a:gd name="T25" fmla="*/ 1774825 h 2018"/>
              <a:gd name="T26" fmla="*/ 2727325 w 4668"/>
              <a:gd name="T27" fmla="*/ 1838325 h 2018"/>
              <a:gd name="T28" fmla="*/ 2238375 w 4668"/>
              <a:gd name="T29" fmla="*/ 1916113 h 2018"/>
              <a:gd name="T30" fmla="*/ 2017712 w 4668"/>
              <a:gd name="T31" fmla="*/ 2089150 h 2018"/>
              <a:gd name="T32" fmla="*/ 4949824 w 4668"/>
              <a:gd name="T33" fmla="*/ 1947863 h 2018"/>
              <a:gd name="T34" fmla="*/ 4683125 w 4668"/>
              <a:gd name="T35" fmla="*/ 1884363 h 2018"/>
              <a:gd name="T36" fmla="*/ 4556125 w 4668"/>
              <a:gd name="T37" fmla="*/ 1806575 h 2018"/>
              <a:gd name="T38" fmla="*/ 4351337 w 4668"/>
              <a:gd name="T39" fmla="*/ 1601788 h 2018"/>
              <a:gd name="T40" fmla="*/ 4271962 w 4668"/>
              <a:gd name="T41" fmla="*/ 1506538 h 2018"/>
              <a:gd name="T42" fmla="*/ 4225925 w 4668"/>
              <a:gd name="T43" fmla="*/ 892175 h 2018"/>
              <a:gd name="T44" fmla="*/ 4287837 w 4668"/>
              <a:gd name="T45" fmla="*/ 387350 h 2018"/>
              <a:gd name="T46" fmla="*/ 5470524 w 4668"/>
              <a:gd name="T47" fmla="*/ 103188 h 2018"/>
              <a:gd name="T48" fmla="*/ 6321424 w 4668"/>
              <a:gd name="T49" fmla="*/ 150813 h 2018"/>
              <a:gd name="T50" fmla="*/ 6700838 w 4668"/>
              <a:gd name="T51" fmla="*/ 323850 h 2018"/>
              <a:gd name="T52" fmla="*/ 6794500 w 4668"/>
              <a:gd name="T53" fmla="*/ 387350 h 2018"/>
              <a:gd name="T54" fmla="*/ 6905625 w 4668"/>
              <a:gd name="T55" fmla="*/ 496888 h 2018"/>
              <a:gd name="T56" fmla="*/ 6953250 w 4668"/>
              <a:gd name="T57" fmla="*/ 592138 h 2018"/>
              <a:gd name="T58" fmla="*/ 6999288 w 4668"/>
              <a:gd name="T59" fmla="*/ 1128713 h 2018"/>
              <a:gd name="T60" fmla="*/ 6748463 w 4668"/>
              <a:gd name="T61" fmla="*/ 1522413 h 2018"/>
              <a:gd name="T62" fmla="*/ 6589713 w 4668"/>
              <a:gd name="T63" fmla="*/ 1743075 h 2018"/>
              <a:gd name="T64" fmla="*/ 6116636 w 4668"/>
              <a:gd name="T65" fmla="*/ 1916113 h 2018"/>
              <a:gd name="T66" fmla="*/ 5849937 w 4668"/>
              <a:gd name="T67" fmla="*/ 1979613 h 2018"/>
              <a:gd name="T68" fmla="*/ 7410450 w 4668"/>
              <a:gd name="T69" fmla="*/ 2311400 h 20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68"/>
              <a:gd name="T106" fmla="*/ 0 h 2018"/>
              <a:gd name="T107" fmla="*/ 4668 w 4668"/>
              <a:gd name="T108" fmla="*/ 2018 h 20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68" h="2018">
                <a:moveTo>
                  <a:pt x="0" y="1456"/>
                </a:moveTo>
                <a:cubicBezTo>
                  <a:pt x="268" y="1453"/>
                  <a:pt x="537" y="1452"/>
                  <a:pt x="805" y="1446"/>
                </a:cubicBezTo>
                <a:cubicBezTo>
                  <a:pt x="840" y="1445"/>
                  <a:pt x="835" y="1433"/>
                  <a:pt x="844" y="1406"/>
                </a:cubicBezTo>
                <a:cubicBezTo>
                  <a:pt x="835" y="1318"/>
                  <a:pt x="832" y="1249"/>
                  <a:pt x="755" y="1197"/>
                </a:cubicBezTo>
                <a:cubicBezTo>
                  <a:pt x="722" y="1150"/>
                  <a:pt x="670" y="1116"/>
                  <a:pt x="616" y="1098"/>
                </a:cubicBezTo>
                <a:cubicBezTo>
                  <a:pt x="567" y="1049"/>
                  <a:pt x="519" y="986"/>
                  <a:pt x="497" y="919"/>
                </a:cubicBezTo>
                <a:cubicBezTo>
                  <a:pt x="505" y="775"/>
                  <a:pt x="510" y="620"/>
                  <a:pt x="556" y="482"/>
                </a:cubicBezTo>
                <a:cubicBezTo>
                  <a:pt x="563" y="460"/>
                  <a:pt x="645" y="389"/>
                  <a:pt x="665" y="373"/>
                </a:cubicBezTo>
                <a:cubicBezTo>
                  <a:pt x="684" y="358"/>
                  <a:pt x="725" y="333"/>
                  <a:pt x="725" y="333"/>
                </a:cubicBezTo>
                <a:cubicBezTo>
                  <a:pt x="752" y="293"/>
                  <a:pt x="792" y="285"/>
                  <a:pt x="834" y="264"/>
                </a:cubicBezTo>
                <a:cubicBezTo>
                  <a:pt x="890" y="235"/>
                  <a:pt x="837" y="250"/>
                  <a:pt x="894" y="234"/>
                </a:cubicBezTo>
                <a:cubicBezTo>
                  <a:pt x="934" y="223"/>
                  <a:pt x="988" y="217"/>
                  <a:pt x="1023" y="194"/>
                </a:cubicBezTo>
                <a:cubicBezTo>
                  <a:pt x="1055" y="172"/>
                  <a:pt x="1085" y="166"/>
                  <a:pt x="1122" y="155"/>
                </a:cubicBezTo>
                <a:cubicBezTo>
                  <a:pt x="1563" y="162"/>
                  <a:pt x="1547" y="142"/>
                  <a:pt x="1808" y="194"/>
                </a:cubicBezTo>
                <a:cubicBezTo>
                  <a:pt x="1828" y="207"/>
                  <a:pt x="1859" y="211"/>
                  <a:pt x="1867" y="234"/>
                </a:cubicBezTo>
                <a:cubicBezTo>
                  <a:pt x="1878" y="267"/>
                  <a:pt x="1887" y="300"/>
                  <a:pt x="1897" y="333"/>
                </a:cubicBezTo>
                <a:cubicBezTo>
                  <a:pt x="1898" y="336"/>
                  <a:pt x="1912" y="396"/>
                  <a:pt x="1917" y="403"/>
                </a:cubicBezTo>
                <a:cubicBezTo>
                  <a:pt x="1925" y="412"/>
                  <a:pt x="1937" y="416"/>
                  <a:pt x="1947" y="423"/>
                </a:cubicBezTo>
                <a:cubicBezTo>
                  <a:pt x="1966" y="479"/>
                  <a:pt x="1958" y="500"/>
                  <a:pt x="2006" y="532"/>
                </a:cubicBezTo>
                <a:cubicBezTo>
                  <a:pt x="2013" y="552"/>
                  <a:pt x="2019" y="572"/>
                  <a:pt x="2026" y="592"/>
                </a:cubicBezTo>
                <a:cubicBezTo>
                  <a:pt x="2029" y="602"/>
                  <a:pt x="2033" y="611"/>
                  <a:pt x="2036" y="621"/>
                </a:cubicBezTo>
                <a:cubicBezTo>
                  <a:pt x="2039" y="631"/>
                  <a:pt x="2043" y="641"/>
                  <a:pt x="2046" y="651"/>
                </a:cubicBezTo>
                <a:cubicBezTo>
                  <a:pt x="2049" y="661"/>
                  <a:pt x="2056" y="681"/>
                  <a:pt x="2056" y="681"/>
                </a:cubicBezTo>
                <a:cubicBezTo>
                  <a:pt x="2053" y="767"/>
                  <a:pt x="2059" y="854"/>
                  <a:pt x="2046" y="939"/>
                </a:cubicBezTo>
                <a:cubicBezTo>
                  <a:pt x="2042" y="963"/>
                  <a:pt x="2019" y="979"/>
                  <a:pt x="2006" y="999"/>
                </a:cubicBezTo>
                <a:cubicBezTo>
                  <a:pt x="1975" y="1045"/>
                  <a:pt x="1919" y="1101"/>
                  <a:pt x="1867" y="1118"/>
                </a:cubicBezTo>
                <a:cubicBezTo>
                  <a:pt x="1837" y="1148"/>
                  <a:pt x="1813" y="1155"/>
                  <a:pt x="1778" y="1177"/>
                </a:cubicBezTo>
                <a:cubicBezTo>
                  <a:pt x="1758" y="1171"/>
                  <a:pt x="1739" y="1157"/>
                  <a:pt x="1718" y="1158"/>
                </a:cubicBezTo>
                <a:cubicBezTo>
                  <a:pt x="1645" y="1161"/>
                  <a:pt x="1500" y="1177"/>
                  <a:pt x="1500" y="1177"/>
                </a:cubicBezTo>
                <a:cubicBezTo>
                  <a:pt x="1470" y="1187"/>
                  <a:pt x="1440" y="1197"/>
                  <a:pt x="1410" y="1207"/>
                </a:cubicBezTo>
                <a:cubicBezTo>
                  <a:pt x="1400" y="1210"/>
                  <a:pt x="1381" y="1217"/>
                  <a:pt x="1381" y="1217"/>
                </a:cubicBezTo>
                <a:cubicBezTo>
                  <a:pt x="1353" y="1260"/>
                  <a:pt x="1308" y="1281"/>
                  <a:pt x="1271" y="1316"/>
                </a:cubicBezTo>
                <a:cubicBezTo>
                  <a:pt x="1325" y="2018"/>
                  <a:pt x="2352" y="1450"/>
                  <a:pt x="3148" y="1446"/>
                </a:cubicBezTo>
                <a:cubicBezTo>
                  <a:pt x="3251" y="1377"/>
                  <a:pt x="3190" y="1288"/>
                  <a:pt x="3118" y="1227"/>
                </a:cubicBezTo>
                <a:cubicBezTo>
                  <a:pt x="3107" y="1218"/>
                  <a:pt x="3103" y="1200"/>
                  <a:pt x="3089" y="1197"/>
                </a:cubicBezTo>
                <a:cubicBezTo>
                  <a:pt x="3044" y="1186"/>
                  <a:pt x="2996" y="1190"/>
                  <a:pt x="2950" y="1187"/>
                </a:cubicBezTo>
                <a:cubicBezTo>
                  <a:pt x="2930" y="1181"/>
                  <a:pt x="2910" y="1174"/>
                  <a:pt x="2890" y="1168"/>
                </a:cubicBezTo>
                <a:cubicBezTo>
                  <a:pt x="2879" y="1164"/>
                  <a:pt x="2878" y="1146"/>
                  <a:pt x="2870" y="1138"/>
                </a:cubicBezTo>
                <a:cubicBezTo>
                  <a:pt x="2812" y="1080"/>
                  <a:pt x="2868" y="1162"/>
                  <a:pt x="2811" y="1088"/>
                </a:cubicBezTo>
                <a:cubicBezTo>
                  <a:pt x="2751" y="1010"/>
                  <a:pt x="2798" y="1045"/>
                  <a:pt x="2741" y="1009"/>
                </a:cubicBezTo>
                <a:cubicBezTo>
                  <a:pt x="2734" y="999"/>
                  <a:pt x="2729" y="988"/>
                  <a:pt x="2721" y="979"/>
                </a:cubicBezTo>
                <a:cubicBezTo>
                  <a:pt x="2712" y="968"/>
                  <a:pt x="2700" y="960"/>
                  <a:pt x="2691" y="949"/>
                </a:cubicBezTo>
                <a:cubicBezTo>
                  <a:pt x="2676" y="930"/>
                  <a:pt x="2652" y="889"/>
                  <a:pt x="2652" y="889"/>
                </a:cubicBezTo>
                <a:cubicBezTo>
                  <a:pt x="2624" y="782"/>
                  <a:pt x="2640" y="669"/>
                  <a:pt x="2662" y="562"/>
                </a:cubicBezTo>
                <a:cubicBezTo>
                  <a:pt x="2668" y="463"/>
                  <a:pt x="2664" y="359"/>
                  <a:pt x="2721" y="274"/>
                </a:cubicBezTo>
                <a:cubicBezTo>
                  <a:pt x="2714" y="264"/>
                  <a:pt x="2699" y="256"/>
                  <a:pt x="2701" y="244"/>
                </a:cubicBezTo>
                <a:cubicBezTo>
                  <a:pt x="2703" y="230"/>
                  <a:pt x="2750" y="201"/>
                  <a:pt x="2761" y="194"/>
                </a:cubicBezTo>
                <a:cubicBezTo>
                  <a:pt x="2891" y="0"/>
                  <a:pt x="3310" y="68"/>
                  <a:pt x="3446" y="65"/>
                </a:cubicBezTo>
                <a:cubicBezTo>
                  <a:pt x="3631" y="44"/>
                  <a:pt x="3599" y="44"/>
                  <a:pt x="3893" y="65"/>
                </a:cubicBezTo>
                <a:cubicBezTo>
                  <a:pt x="3924" y="67"/>
                  <a:pt x="3956" y="78"/>
                  <a:pt x="3982" y="95"/>
                </a:cubicBezTo>
                <a:cubicBezTo>
                  <a:pt x="4027" y="125"/>
                  <a:pt x="4082" y="152"/>
                  <a:pt x="4131" y="174"/>
                </a:cubicBezTo>
                <a:cubicBezTo>
                  <a:pt x="4160" y="187"/>
                  <a:pt x="4191" y="194"/>
                  <a:pt x="4221" y="204"/>
                </a:cubicBezTo>
                <a:cubicBezTo>
                  <a:pt x="4231" y="207"/>
                  <a:pt x="4251" y="214"/>
                  <a:pt x="4251" y="214"/>
                </a:cubicBezTo>
                <a:cubicBezTo>
                  <a:pt x="4261" y="224"/>
                  <a:pt x="4268" y="236"/>
                  <a:pt x="4280" y="244"/>
                </a:cubicBezTo>
                <a:cubicBezTo>
                  <a:pt x="4289" y="250"/>
                  <a:pt x="4302" y="247"/>
                  <a:pt x="4310" y="254"/>
                </a:cubicBezTo>
                <a:cubicBezTo>
                  <a:pt x="4327" y="271"/>
                  <a:pt x="4350" y="313"/>
                  <a:pt x="4350" y="313"/>
                </a:cubicBezTo>
                <a:cubicBezTo>
                  <a:pt x="4353" y="323"/>
                  <a:pt x="4355" y="334"/>
                  <a:pt x="4360" y="343"/>
                </a:cubicBezTo>
                <a:cubicBezTo>
                  <a:pt x="4365" y="354"/>
                  <a:pt x="4375" y="362"/>
                  <a:pt x="4380" y="373"/>
                </a:cubicBezTo>
                <a:cubicBezTo>
                  <a:pt x="4399" y="416"/>
                  <a:pt x="4404" y="467"/>
                  <a:pt x="4419" y="512"/>
                </a:cubicBezTo>
                <a:cubicBezTo>
                  <a:pt x="4416" y="578"/>
                  <a:pt x="4415" y="645"/>
                  <a:pt x="4409" y="711"/>
                </a:cubicBezTo>
                <a:cubicBezTo>
                  <a:pt x="4405" y="764"/>
                  <a:pt x="4337" y="830"/>
                  <a:pt x="4310" y="870"/>
                </a:cubicBezTo>
                <a:cubicBezTo>
                  <a:pt x="4283" y="910"/>
                  <a:pt x="4291" y="932"/>
                  <a:pt x="4251" y="959"/>
                </a:cubicBezTo>
                <a:cubicBezTo>
                  <a:pt x="4225" y="998"/>
                  <a:pt x="4232" y="1012"/>
                  <a:pt x="4191" y="1038"/>
                </a:cubicBezTo>
                <a:cubicBezTo>
                  <a:pt x="4174" y="1089"/>
                  <a:pt x="4192" y="1050"/>
                  <a:pt x="4151" y="1098"/>
                </a:cubicBezTo>
                <a:cubicBezTo>
                  <a:pt x="4140" y="1111"/>
                  <a:pt x="4133" y="1126"/>
                  <a:pt x="4121" y="1138"/>
                </a:cubicBezTo>
                <a:cubicBezTo>
                  <a:pt x="4067" y="1193"/>
                  <a:pt x="3919" y="1199"/>
                  <a:pt x="3853" y="1207"/>
                </a:cubicBezTo>
                <a:cubicBezTo>
                  <a:pt x="3807" y="1212"/>
                  <a:pt x="3714" y="1227"/>
                  <a:pt x="3714" y="1227"/>
                </a:cubicBezTo>
                <a:cubicBezTo>
                  <a:pt x="3704" y="1234"/>
                  <a:pt x="3691" y="1237"/>
                  <a:pt x="3685" y="1247"/>
                </a:cubicBezTo>
                <a:cubicBezTo>
                  <a:pt x="3674" y="1265"/>
                  <a:pt x="3665" y="1307"/>
                  <a:pt x="3665" y="1307"/>
                </a:cubicBezTo>
                <a:cubicBezTo>
                  <a:pt x="3700" y="1754"/>
                  <a:pt x="3981" y="1456"/>
                  <a:pt x="4668" y="1456"/>
                </a:cubicBezTo>
              </a:path>
            </a:pathLst>
          </a:custGeom>
          <a:noFill/>
          <a:ln w="28575" cmpd="sng">
            <a:solidFill>
              <a:srgbClr val="FF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46851" name="Freeform 3"/>
          <p:cNvSpPr>
            <a:spLocks/>
          </p:cNvSpPr>
          <p:nvPr/>
        </p:nvSpPr>
        <p:spPr bwMode="auto">
          <a:xfrm>
            <a:off x="646113" y="1069975"/>
            <a:ext cx="7410450" cy="2816225"/>
          </a:xfrm>
          <a:custGeom>
            <a:avLst/>
            <a:gdLst>
              <a:gd name="T0" fmla="*/ 1087437 w 4668"/>
              <a:gd name="T1" fmla="*/ 2398713 h 1774"/>
              <a:gd name="T2" fmla="*/ 993775 w 4668"/>
              <a:gd name="T3" fmla="*/ 2271713 h 1774"/>
              <a:gd name="T4" fmla="*/ 850900 w 4668"/>
              <a:gd name="T5" fmla="*/ 2193925 h 1774"/>
              <a:gd name="T6" fmla="*/ 741362 w 4668"/>
              <a:gd name="T7" fmla="*/ 2082800 h 1774"/>
              <a:gd name="T8" fmla="*/ 693737 w 4668"/>
              <a:gd name="T9" fmla="*/ 1327150 h 1774"/>
              <a:gd name="T10" fmla="*/ 725487 w 4668"/>
              <a:gd name="T11" fmla="*/ 1042988 h 1774"/>
              <a:gd name="T12" fmla="*/ 820738 w 4668"/>
              <a:gd name="T13" fmla="*/ 963613 h 1774"/>
              <a:gd name="T14" fmla="*/ 977900 w 4668"/>
              <a:gd name="T15" fmla="*/ 806450 h 1774"/>
              <a:gd name="T16" fmla="*/ 2033587 w 4668"/>
              <a:gd name="T17" fmla="*/ 458788 h 1774"/>
              <a:gd name="T18" fmla="*/ 2979737 w 4668"/>
              <a:gd name="T19" fmla="*/ 458788 h 1774"/>
              <a:gd name="T20" fmla="*/ 3263900 w 4668"/>
              <a:gd name="T21" fmla="*/ 1058863 h 1774"/>
              <a:gd name="T22" fmla="*/ 3373438 w 4668"/>
              <a:gd name="T23" fmla="*/ 1357313 h 1774"/>
              <a:gd name="T24" fmla="*/ 3248024 w 4668"/>
              <a:gd name="T25" fmla="*/ 2114550 h 1774"/>
              <a:gd name="T26" fmla="*/ 3090862 w 4668"/>
              <a:gd name="T27" fmla="*/ 2287588 h 1774"/>
              <a:gd name="T28" fmla="*/ 2208212 w 4668"/>
              <a:gd name="T29" fmla="*/ 2492375 h 1774"/>
              <a:gd name="T30" fmla="*/ 3484563 w 4668"/>
              <a:gd name="T31" fmla="*/ 2744788 h 1774"/>
              <a:gd name="T32" fmla="*/ 4651375 w 4668"/>
              <a:gd name="T33" fmla="*/ 2555875 h 1774"/>
              <a:gd name="T34" fmla="*/ 4856162 w 4668"/>
              <a:gd name="T35" fmla="*/ 2462213 h 1774"/>
              <a:gd name="T36" fmla="*/ 4603750 w 4668"/>
              <a:gd name="T37" fmla="*/ 2319338 h 1774"/>
              <a:gd name="T38" fmla="*/ 4414837 w 4668"/>
              <a:gd name="T39" fmla="*/ 2225675 h 1774"/>
              <a:gd name="T40" fmla="*/ 4287837 w 4668"/>
              <a:gd name="T41" fmla="*/ 2130425 h 1774"/>
              <a:gd name="T42" fmla="*/ 4210050 w 4668"/>
              <a:gd name="T43" fmla="*/ 2051050 h 1774"/>
              <a:gd name="T44" fmla="*/ 4021137 w 4668"/>
              <a:gd name="T45" fmla="*/ 1720850 h 1774"/>
              <a:gd name="T46" fmla="*/ 4098925 w 4668"/>
              <a:gd name="T47" fmla="*/ 585788 h 1774"/>
              <a:gd name="T48" fmla="*/ 6022974 w 4668"/>
              <a:gd name="T49" fmla="*/ 269875 h 1774"/>
              <a:gd name="T50" fmla="*/ 6480174 w 4668"/>
              <a:gd name="T51" fmla="*/ 381000 h 1774"/>
              <a:gd name="T52" fmla="*/ 6764338 w 4668"/>
              <a:gd name="T53" fmla="*/ 442913 h 1774"/>
              <a:gd name="T54" fmla="*/ 6858000 w 4668"/>
              <a:gd name="T55" fmla="*/ 490538 h 1774"/>
              <a:gd name="T56" fmla="*/ 7094538 w 4668"/>
              <a:gd name="T57" fmla="*/ 790575 h 1774"/>
              <a:gd name="T58" fmla="*/ 7015163 w 4668"/>
              <a:gd name="T59" fmla="*/ 1830388 h 1774"/>
              <a:gd name="T60" fmla="*/ 6858000 w 4668"/>
              <a:gd name="T61" fmla="*/ 1989138 h 1774"/>
              <a:gd name="T62" fmla="*/ 6780213 w 4668"/>
              <a:gd name="T63" fmla="*/ 2066925 h 1774"/>
              <a:gd name="T64" fmla="*/ 6621463 w 4668"/>
              <a:gd name="T65" fmla="*/ 2287588 h 1774"/>
              <a:gd name="T66" fmla="*/ 6022974 w 4668"/>
              <a:gd name="T67" fmla="*/ 2587625 h 1774"/>
              <a:gd name="T68" fmla="*/ 6748463 w 4668"/>
              <a:gd name="T69" fmla="*/ 2540000 h 1774"/>
              <a:gd name="T70" fmla="*/ 7410450 w 4668"/>
              <a:gd name="T71" fmla="*/ 2508250 h 17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68"/>
              <a:gd name="T109" fmla="*/ 0 h 1774"/>
              <a:gd name="T110" fmla="*/ 4668 w 4668"/>
              <a:gd name="T111" fmla="*/ 1774 h 17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68" h="1774">
                <a:moveTo>
                  <a:pt x="0" y="1570"/>
                </a:moveTo>
                <a:cubicBezTo>
                  <a:pt x="204" y="1441"/>
                  <a:pt x="604" y="1753"/>
                  <a:pt x="685" y="1511"/>
                </a:cubicBezTo>
                <a:cubicBezTo>
                  <a:pt x="666" y="1453"/>
                  <a:pt x="690" y="1506"/>
                  <a:pt x="646" y="1461"/>
                </a:cubicBezTo>
                <a:cubicBezTo>
                  <a:pt x="638" y="1452"/>
                  <a:pt x="635" y="1439"/>
                  <a:pt x="626" y="1431"/>
                </a:cubicBezTo>
                <a:cubicBezTo>
                  <a:pt x="618" y="1424"/>
                  <a:pt x="605" y="1426"/>
                  <a:pt x="596" y="1421"/>
                </a:cubicBezTo>
                <a:cubicBezTo>
                  <a:pt x="575" y="1410"/>
                  <a:pt x="536" y="1382"/>
                  <a:pt x="536" y="1382"/>
                </a:cubicBezTo>
                <a:cubicBezTo>
                  <a:pt x="484" y="1299"/>
                  <a:pt x="553" y="1395"/>
                  <a:pt x="487" y="1342"/>
                </a:cubicBezTo>
                <a:cubicBezTo>
                  <a:pt x="478" y="1334"/>
                  <a:pt x="475" y="1321"/>
                  <a:pt x="467" y="1312"/>
                </a:cubicBezTo>
                <a:cubicBezTo>
                  <a:pt x="442" y="1282"/>
                  <a:pt x="438" y="1282"/>
                  <a:pt x="407" y="1263"/>
                </a:cubicBezTo>
                <a:cubicBezTo>
                  <a:pt x="362" y="1128"/>
                  <a:pt x="355" y="955"/>
                  <a:pt x="437" y="836"/>
                </a:cubicBezTo>
                <a:cubicBezTo>
                  <a:pt x="440" y="826"/>
                  <a:pt x="446" y="816"/>
                  <a:pt x="447" y="806"/>
                </a:cubicBezTo>
                <a:cubicBezTo>
                  <a:pt x="453" y="757"/>
                  <a:pt x="446" y="705"/>
                  <a:pt x="457" y="657"/>
                </a:cubicBezTo>
                <a:cubicBezTo>
                  <a:pt x="460" y="645"/>
                  <a:pt x="478" y="645"/>
                  <a:pt x="487" y="637"/>
                </a:cubicBezTo>
                <a:cubicBezTo>
                  <a:pt x="498" y="628"/>
                  <a:pt x="506" y="616"/>
                  <a:pt x="517" y="607"/>
                </a:cubicBezTo>
                <a:cubicBezTo>
                  <a:pt x="536" y="592"/>
                  <a:pt x="576" y="567"/>
                  <a:pt x="576" y="567"/>
                </a:cubicBezTo>
                <a:cubicBezTo>
                  <a:pt x="588" y="533"/>
                  <a:pt x="583" y="534"/>
                  <a:pt x="616" y="508"/>
                </a:cubicBezTo>
                <a:cubicBezTo>
                  <a:pt x="635" y="493"/>
                  <a:pt x="675" y="468"/>
                  <a:pt x="675" y="468"/>
                </a:cubicBezTo>
                <a:cubicBezTo>
                  <a:pt x="805" y="272"/>
                  <a:pt x="1080" y="303"/>
                  <a:pt x="1281" y="289"/>
                </a:cubicBezTo>
                <a:cubicBezTo>
                  <a:pt x="1328" y="273"/>
                  <a:pt x="1370" y="266"/>
                  <a:pt x="1420" y="260"/>
                </a:cubicBezTo>
                <a:cubicBezTo>
                  <a:pt x="1764" y="268"/>
                  <a:pt x="1699" y="244"/>
                  <a:pt x="1877" y="289"/>
                </a:cubicBezTo>
                <a:cubicBezTo>
                  <a:pt x="1951" y="363"/>
                  <a:pt x="1992" y="460"/>
                  <a:pt x="2026" y="557"/>
                </a:cubicBezTo>
                <a:cubicBezTo>
                  <a:pt x="2039" y="595"/>
                  <a:pt x="2032" y="632"/>
                  <a:pt x="2056" y="667"/>
                </a:cubicBezTo>
                <a:cubicBezTo>
                  <a:pt x="2102" y="735"/>
                  <a:pt x="2088" y="703"/>
                  <a:pt x="2106" y="756"/>
                </a:cubicBezTo>
                <a:cubicBezTo>
                  <a:pt x="2113" y="802"/>
                  <a:pt x="2113" y="814"/>
                  <a:pt x="2125" y="855"/>
                </a:cubicBezTo>
                <a:cubicBezTo>
                  <a:pt x="2131" y="875"/>
                  <a:pt x="2145" y="915"/>
                  <a:pt x="2145" y="915"/>
                </a:cubicBezTo>
                <a:cubicBezTo>
                  <a:pt x="2139" y="1098"/>
                  <a:pt x="2193" y="1234"/>
                  <a:pt x="2046" y="1332"/>
                </a:cubicBezTo>
                <a:cubicBezTo>
                  <a:pt x="2008" y="1389"/>
                  <a:pt x="2047" y="1339"/>
                  <a:pt x="1996" y="1382"/>
                </a:cubicBezTo>
                <a:cubicBezTo>
                  <a:pt x="1976" y="1399"/>
                  <a:pt x="1967" y="1425"/>
                  <a:pt x="1947" y="1441"/>
                </a:cubicBezTo>
                <a:cubicBezTo>
                  <a:pt x="1829" y="1533"/>
                  <a:pt x="1543" y="1499"/>
                  <a:pt x="1460" y="1501"/>
                </a:cubicBezTo>
                <a:cubicBezTo>
                  <a:pt x="1420" y="1514"/>
                  <a:pt x="1404" y="1530"/>
                  <a:pt x="1391" y="1570"/>
                </a:cubicBezTo>
                <a:cubicBezTo>
                  <a:pt x="1396" y="1636"/>
                  <a:pt x="1382" y="1710"/>
                  <a:pt x="1440" y="1749"/>
                </a:cubicBezTo>
                <a:cubicBezTo>
                  <a:pt x="1692" y="1745"/>
                  <a:pt x="1947" y="1774"/>
                  <a:pt x="2195" y="1729"/>
                </a:cubicBezTo>
                <a:cubicBezTo>
                  <a:pt x="2241" y="1721"/>
                  <a:pt x="2269" y="1681"/>
                  <a:pt x="2314" y="1670"/>
                </a:cubicBezTo>
                <a:cubicBezTo>
                  <a:pt x="2507" y="1622"/>
                  <a:pt x="2733" y="1618"/>
                  <a:pt x="2930" y="1610"/>
                </a:cubicBezTo>
                <a:cubicBezTo>
                  <a:pt x="3005" y="1585"/>
                  <a:pt x="2969" y="1594"/>
                  <a:pt x="3039" y="1580"/>
                </a:cubicBezTo>
                <a:cubicBezTo>
                  <a:pt x="3046" y="1570"/>
                  <a:pt x="3057" y="1563"/>
                  <a:pt x="3059" y="1551"/>
                </a:cubicBezTo>
                <a:cubicBezTo>
                  <a:pt x="3061" y="1541"/>
                  <a:pt x="3054" y="1530"/>
                  <a:pt x="3049" y="1521"/>
                </a:cubicBezTo>
                <a:cubicBezTo>
                  <a:pt x="3020" y="1463"/>
                  <a:pt x="2957" y="1480"/>
                  <a:pt x="2900" y="1461"/>
                </a:cubicBezTo>
                <a:cubicBezTo>
                  <a:pt x="2880" y="1454"/>
                  <a:pt x="2840" y="1441"/>
                  <a:pt x="2840" y="1441"/>
                </a:cubicBezTo>
                <a:cubicBezTo>
                  <a:pt x="2820" y="1428"/>
                  <a:pt x="2801" y="1415"/>
                  <a:pt x="2781" y="1402"/>
                </a:cubicBezTo>
                <a:cubicBezTo>
                  <a:pt x="2771" y="1395"/>
                  <a:pt x="2751" y="1382"/>
                  <a:pt x="2751" y="1382"/>
                </a:cubicBezTo>
                <a:cubicBezTo>
                  <a:pt x="2692" y="1293"/>
                  <a:pt x="2772" y="1400"/>
                  <a:pt x="2701" y="1342"/>
                </a:cubicBezTo>
                <a:cubicBezTo>
                  <a:pt x="2692" y="1335"/>
                  <a:pt x="2690" y="1320"/>
                  <a:pt x="2682" y="1312"/>
                </a:cubicBezTo>
                <a:cubicBezTo>
                  <a:pt x="2674" y="1303"/>
                  <a:pt x="2662" y="1299"/>
                  <a:pt x="2652" y="1292"/>
                </a:cubicBezTo>
                <a:cubicBezTo>
                  <a:pt x="2633" y="1236"/>
                  <a:pt x="2581" y="1197"/>
                  <a:pt x="2562" y="1143"/>
                </a:cubicBezTo>
                <a:cubicBezTo>
                  <a:pt x="2548" y="1103"/>
                  <a:pt x="2557" y="1123"/>
                  <a:pt x="2533" y="1084"/>
                </a:cubicBezTo>
                <a:cubicBezTo>
                  <a:pt x="2536" y="892"/>
                  <a:pt x="2537" y="700"/>
                  <a:pt x="2543" y="508"/>
                </a:cubicBezTo>
                <a:cubicBezTo>
                  <a:pt x="2544" y="474"/>
                  <a:pt x="2547" y="397"/>
                  <a:pt x="2582" y="369"/>
                </a:cubicBezTo>
                <a:cubicBezTo>
                  <a:pt x="2605" y="351"/>
                  <a:pt x="2654" y="348"/>
                  <a:pt x="2682" y="339"/>
                </a:cubicBezTo>
                <a:cubicBezTo>
                  <a:pt x="2897" y="0"/>
                  <a:pt x="3564" y="173"/>
                  <a:pt x="3794" y="170"/>
                </a:cubicBezTo>
                <a:cubicBezTo>
                  <a:pt x="3863" y="173"/>
                  <a:pt x="3933" y="174"/>
                  <a:pt x="4002" y="180"/>
                </a:cubicBezTo>
                <a:cubicBezTo>
                  <a:pt x="4048" y="184"/>
                  <a:pt x="4040" y="229"/>
                  <a:pt x="4082" y="240"/>
                </a:cubicBezTo>
                <a:cubicBezTo>
                  <a:pt x="4111" y="247"/>
                  <a:pt x="4141" y="247"/>
                  <a:pt x="4171" y="250"/>
                </a:cubicBezTo>
                <a:cubicBezTo>
                  <a:pt x="4241" y="272"/>
                  <a:pt x="4211" y="262"/>
                  <a:pt x="4261" y="279"/>
                </a:cubicBezTo>
                <a:cubicBezTo>
                  <a:pt x="4271" y="286"/>
                  <a:pt x="4280" y="294"/>
                  <a:pt x="4290" y="299"/>
                </a:cubicBezTo>
                <a:cubicBezTo>
                  <a:pt x="4299" y="304"/>
                  <a:pt x="4313" y="302"/>
                  <a:pt x="4320" y="309"/>
                </a:cubicBezTo>
                <a:cubicBezTo>
                  <a:pt x="4437" y="426"/>
                  <a:pt x="4305" y="332"/>
                  <a:pt x="4390" y="389"/>
                </a:cubicBezTo>
                <a:cubicBezTo>
                  <a:pt x="4419" y="431"/>
                  <a:pt x="4452" y="447"/>
                  <a:pt x="4469" y="498"/>
                </a:cubicBezTo>
                <a:cubicBezTo>
                  <a:pt x="4474" y="597"/>
                  <a:pt x="4489" y="696"/>
                  <a:pt x="4489" y="796"/>
                </a:cubicBezTo>
                <a:cubicBezTo>
                  <a:pt x="4489" y="914"/>
                  <a:pt x="4532" y="1078"/>
                  <a:pt x="4419" y="1153"/>
                </a:cubicBezTo>
                <a:cubicBezTo>
                  <a:pt x="4371" y="1229"/>
                  <a:pt x="4433" y="1140"/>
                  <a:pt x="4370" y="1203"/>
                </a:cubicBezTo>
                <a:cubicBezTo>
                  <a:pt x="4303" y="1270"/>
                  <a:pt x="4400" y="1200"/>
                  <a:pt x="4320" y="1253"/>
                </a:cubicBezTo>
                <a:cubicBezTo>
                  <a:pt x="4313" y="1263"/>
                  <a:pt x="4308" y="1274"/>
                  <a:pt x="4300" y="1282"/>
                </a:cubicBezTo>
                <a:cubicBezTo>
                  <a:pt x="4292" y="1290"/>
                  <a:pt x="4279" y="1293"/>
                  <a:pt x="4271" y="1302"/>
                </a:cubicBezTo>
                <a:cubicBezTo>
                  <a:pt x="4232" y="1347"/>
                  <a:pt x="4228" y="1381"/>
                  <a:pt x="4181" y="1412"/>
                </a:cubicBezTo>
                <a:cubicBezTo>
                  <a:pt x="4178" y="1422"/>
                  <a:pt x="4179" y="1435"/>
                  <a:pt x="4171" y="1441"/>
                </a:cubicBezTo>
                <a:cubicBezTo>
                  <a:pt x="4083" y="1503"/>
                  <a:pt x="3798" y="1490"/>
                  <a:pt x="3764" y="1491"/>
                </a:cubicBezTo>
                <a:cubicBezTo>
                  <a:pt x="3744" y="1550"/>
                  <a:pt x="3738" y="1593"/>
                  <a:pt x="3794" y="1630"/>
                </a:cubicBezTo>
                <a:cubicBezTo>
                  <a:pt x="3926" y="1627"/>
                  <a:pt x="4059" y="1629"/>
                  <a:pt x="4191" y="1620"/>
                </a:cubicBezTo>
                <a:cubicBezTo>
                  <a:pt x="4212" y="1619"/>
                  <a:pt x="4230" y="1604"/>
                  <a:pt x="4251" y="1600"/>
                </a:cubicBezTo>
                <a:cubicBezTo>
                  <a:pt x="4271" y="1597"/>
                  <a:pt x="4290" y="1591"/>
                  <a:pt x="4310" y="1590"/>
                </a:cubicBezTo>
                <a:cubicBezTo>
                  <a:pt x="4515" y="1580"/>
                  <a:pt x="4546" y="1580"/>
                  <a:pt x="4668" y="158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46852" name="Oval 4"/>
          <p:cNvSpPr>
            <a:spLocks noChangeArrowheads="1"/>
          </p:cNvSpPr>
          <p:nvPr/>
        </p:nvSpPr>
        <p:spPr bwMode="auto">
          <a:xfrm>
            <a:off x="4284663" y="692150"/>
            <a:ext cx="3816350" cy="360045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846856" name="Line 8"/>
          <p:cNvSpPr>
            <a:spLocks noChangeShapeType="1"/>
          </p:cNvSpPr>
          <p:nvPr/>
        </p:nvSpPr>
        <p:spPr bwMode="auto">
          <a:xfrm flipV="1">
            <a:off x="2843213" y="836613"/>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46857" name="Text Box 9"/>
          <p:cNvSpPr txBox="1">
            <a:spLocks noChangeArrowheads="1"/>
          </p:cNvSpPr>
          <p:nvPr/>
        </p:nvSpPr>
        <p:spPr bwMode="auto">
          <a:xfrm>
            <a:off x="1619250" y="333375"/>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latin typeface="Arial Narrow" panose="020B0606020202030204" pitchFamily="34" charset="0"/>
              </a:rPr>
              <a:t>Cotyledon (fœtal part)</a:t>
            </a:r>
          </a:p>
        </p:txBody>
      </p:sp>
      <p:sp>
        <p:nvSpPr>
          <p:cNvPr id="846858" name="Line 10"/>
          <p:cNvSpPr>
            <a:spLocks noChangeShapeType="1"/>
          </p:cNvSpPr>
          <p:nvPr/>
        </p:nvSpPr>
        <p:spPr bwMode="auto">
          <a:xfrm>
            <a:off x="1258888" y="3716338"/>
            <a:ext cx="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46859" name="Text Box 11"/>
          <p:cNvSpPr txBox="1">
            <a:spLocks noChangeArrowheads="1"/>
          </p:cNvSpPr>
          <p:nvPr/>
        </p:nvSpPr>
        <p:spPr bwMode="auto">
          <a:xfrm>
            <a:off x="395288" y="4581525"/>
            <a:ext cx="1825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latin typeface="Arial Narrow" panose="020B0606020202030204" pitchFamily="34" charset="0"/>
              </a:rPr>
              <a:t>Caroncula</a:t>
            </a:r>
          </a:p>
          <a:p>
            <a:r>
              <a:rPr lang="fr-BE" altLang="tr-TR">
                <a:latin typeface="Arial Narrow" panose="020B0606020202030204" pitchFamily="34" charset="0"/>
              </a:rPr>
              <a:t>(maternal part)</a:t>
            </a:r>
          </a:p>
        </p:txBody>
      </p:sp>
      <p:sp>
        <p:nvSpPr>
          <p:cNvPr id="12299" name="Text Box 12"/>
          <p:cNvSpPr txBox="1">
            <a:spLocks noChangeArrowheads="1"/>
          </p:cNvSpPr>
          <p:nvPr/>
        </p:nvSpPr>
        <p:spPr bwMode="auto">
          <a:xfrm>
            <a:off x="1835150" y="5805488"/>
            <a:ext cx="526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solidFill>
                  <a:srgbClr val="FFFF00"/>
                </a:solidFill>
                <a:latin typeface="Arial Narrow" panose="020B0606020202030204" pitchFamily="34" charset="0"/>
              </a:rPr>
              <a:t>Cotyledonary placentation (+/- 100 caroncula)</a:t>
            </a:r>
          </a:p>
        </p:txBody>
      </p:sp>
      <p:sp>
        <p:nvSpPr>
          <p:cNvPr id="12300" name="Freeform 13"/>
          <p:cNvSpPr>
            <a:spLocks/>
          </p:cNvSpPr>
          <p:nvPr/>
        </p:nvSpPr>
        <p:spPr bwMode="auto">
          <a:xfrm>
            <a:off x="665163" y="3978275"/>
            <a:ext cx="7469187" cy="427038"/>
          </a:xfrm>
          <a:custGeom>
            <a:avLst/>
            <a:gdLst>
              <a:gd name="T0" fmla="*/ 0 w 4705"/>
              <a:gd name="T1" fmla="*/ 0 h 269"/>
              <a:gd name="T2" fmla="*/ 949325 w 4705"/>
              <a:gd name="T3" fmla="*/ 11113 h 269"/>
              <a:gd name="T4" fmla="*/ 1389062 w 4705"/>
              <a:gd name="T5" fmla="*/ 82550 h 269"/>
              <a:gd name="T6" fmla="*/ 1770062 w 4705"/>
              <a:gd name="T7" fmla="*/ 95250 h 269"/>
              <a:gd name="T8" fmla="*/ 1876425 w 4705"/>
              <a:gd name="T9" fmla="*/ 130175 h 269"/>
              <a:gd name="T10" fmla="*/ 1958975 w 4705"/>
              <a:gd name="T11" fmla="*/ 177800 h 269"/>
              <a:gd name="T12" fmla="*/ 2136775 w 4705"/>
              <a:gd name="T13" fmla="*/ 285750 h 269"/>
              <a:gd name="T14" fmla="*/ 2232025 w 4705"/>
              <a:gd name="T15" fmla="*/ 307975 h 269"/>
              <a:gd name="T16" fmla="*/ 2303462 w 4705"/>
              <a:gd name="T17" fmla="*/ 331788 h 269"/>
              <a:gd name="T18" fmla="*/ 2481262 w 4705"/>
              <a:gd name="T19" fmla="*/ 427038 h 269"/>
              <a:gd name="T20" fmla="*/ 2992437 w 4705"/>
              <a:gd name="T21" fmla="*/ 415925 h 269"/>
              <a:gd name="T22" fmla="*/ 3241674 w 4705"/>
              <a:gd name="T23" fmla="*/ 320675 h 269"/>
              <a:gd name="T24" fmla="*/ 3503612 w 4705"/>
              <a:gd name="T25" fmla="*/ 261938 h 269"/>
              <a:gd name="T26" fmla="*/ 3787775 w 4705"/>
              <a:gd name="T27" fmla="*/ 190500 h 269"/>
              <a:gd name="T28" fmla="*/ 3965575 w 4705"/>
              <a:gd name="T29" fmla="*/ 119063 h 269"/>
              <a:gd name="T30" fmla="*/ 4465637 w 4705"/>
              <a:gd name="T31" fmla="*/ 106363 h 269"/>
              <a:gd name="T32" fmla="*/ 4643437 w 4705"/>
              <a:gd name="T33" fmla="*/ 47625 h 269"/>
              <a:gd name="T34" fmla="*/ 5676899 w 4705"/>
              <a:gd name="T35" fmla="*/ 58738 h 269"/>
              <a:gd name="T36" fmla="*/ 5854699 w 4705"/>
              <a:gd name="T37" fmla="*/ 153988 h 269"/>
              <a:gd name="T38" fmla="*/ 6222999 w 4705"/>
              <a:gd name="T39" fmla="*/ 166688 h 269"/>
              <a:gd name="T40" fmla="*/ 7065962 w 4705"/>
              <a:gd name="T41" fmla="*/ 166688 h 269"/>
              <a:gd name="T42" fmla="*/ 7469187 w 4705"/>
              <a:gd name="T43" fmla="*/ 130175 h 2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5"/>
              <a:gd name="T67" fmla="*/ 0 h 269"/>
              <a:gd name="T68" fmla="*/ 4705 w 4705"/>
              <a:gd name="T69" fmla="*/ 269 h 2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5" h="269">
                <a:moveTo>
                  <a:pt x="0" y="0"/>
                </a:moveTo>
                <a:cubicBezTo>
                  <a:pt x="199" y="2"/>
                  <a:pt x="399" y="3"/>
                  <a:pt x="598" y="7"/>
                </a:cubicBezTo>
                <a:cubicBezTo>
                  <a:pt x="696" y="9"/>
                  <a:pt x="780" y="47"/>
                  <a:pt x="875" y="52"/>
                </a:cubicBezTo>
                <a:cubicBezTo>
                  <a:pt x="955" y="56"/>
                  <a:pt x="1035" y="57"/>
                  <a:pt x="1115" y="60"/>
                </a:cubicBezTo>
                <a:cubicBezTo>
                  <a:pt x="1137" y="67"/>
                  <a:pt x="1159" y="75"/>
                  <a:pt x="1182" y="82"/>
                </a:cubicBezTo>
                <a:cubicBezTo>
                  <a:pt x="1279" y="156"/>
                  <a:pt x="1163" y="73"/>
                  <a:pt x="1234" y="112"/>
                </a:cubicBezTo>
                <a:cubicBezTo>
                  <a:pt x="1271" y="133"/>
                  <a:pt x="1304" y="169"/>
                  <a:pt x="1346" y="180"/>
                </a:cubicBezTo>
                <a:cubicBezTo>
                  <a:pt x="1366" y="185"/>
                  <a:pt x="1386" y="189"/>
                  <a:pt x="1406" y="194"/>
                </a:cubicBezTo>
                <a:cubicBezTo>
                  <a:pt x="1421" y="198"/>
                  <a:pt x="1451" y="209"/>
                  <a:pt x="1451" y="209"/>
                </a:cubicBezTo>
                <a:cubicBezTo>
                  <a:pt x="1485" y="231"/>
                  <a:pt x="1524" y="257"/>
                  <a:pt x="1563" y="269"/>
                </a:cubicBezTo>
                <a:cubicBezTo>
                  <a:pt x="1670" y="267"/>
                  <a:pt x="1778" y="267"/>
                  <a:pt x="1885" y="262"/>
                </a:cubicBezTo>
                <a:cubicBezTo>
                  <a:pt x="1938" y="260"/>
                  <a:pt x="1993" y="218"/>
                  <a:pt x="2042" y="202"/>
                </a:cubicBezTo>
                <a:cubicBezTo>
                  <a:pt x="2096" y="167"/>
                  <a:pt x="2139" y="170"/>
                  <a:pt x="2207" y="165"/>
                </a:cubicBezTo>
                <a:cubicBezTo>
                  <a:pt x="2267" y="149"/>
                  <a:pt x="2327" y="137"/>
                  <a:pt x="2386" y="120"/>
                </a:cubicBezTo>
                <a:cubicBezTo>
                  <a:pt x="2423" y="110"/>
                  <a:pt x="2458" y="77"/>
                  <a:pt x="2498" y="75"/>
                </a:cubicBezTo>
                <a:cubicBezTo>
                  <a:pt x="2603" y="70"/>
                  <a:pt x="2708" y="70"/>
                  <a:pt x="2813" y="67"/>
                </a:cubicBezTo>
                <a:cubicBezTo>
                  <a:pt x="2858" y="53"/>
                  <a:pt x="2874" y="38"/>
                  <a:pt x="2925" y="30"/>
                </a:cubicBezTo>
                <a:cubicBezTo>
                  <a:pt x="3142" y="32"/>
                  <a:pt x="3359" y="32"/>
                  <a:pt x="3576" y="37"/>
                </a:cubicBezTo>
                <a:cubicBezTo>
                  <a:pt x="3620" y="38"/>
                  <a:pt x="3641" y="94"/>
                  <a:pt x="3688" y="97"/>
                </a:cubicBezTo>
                <a:cubicBezTo>
                  <a:pt x="3765" y="102"/>
                  <a:pt x="3843" y="102"/>
                  <a:pt x="3920" y="105"/>
                </a:cubicBezTo>
                <a:cubicBezTo>
                  <a:pt x="4091" y="137"/>
                  <a:pt x="4279" y="110"/>
                  <a:pt x="4451" y="105"/>
                </a:cubicBezTo>
                <a:cubicBezTo>
                  <a:pt x="4537" y="96"/>
                  <a:pt x="4619" y="82"/>
                  <a:pt x="4705" y="82"/>
                </a:cubicBez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tr-TR"/>
          </a:p>
        </p:txBody>
      </p:sp>
      <p:sp>
        <p:nvSpPr>
          <p:cNvPr id="846862" name="Text Box 14"/>
          <p:cNvSpPr txBox="1">
            <a:spLocks noChangeArrowheads="1"/>
          </p:cNvSpPr>
          <p:nvPr/>
        </p:nvSpPr>
        <p:spPr bwMode="auto">
          <a:xfrm>
            <a:off x="6011863" y="4941888"/>
            <a:ext cx="149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latin typeface="Arial Narrow" panose="020B0606020202030204" pitchFamily="34" charset="0"/>
              </a:rPr>
              <a:t>Uterine wall</a:t>
            </a:r>
          </a:p>
        </p:txBody>
      </p:sp>
      <p:sp>
        <p:nvSpPr>
          <p:cNvPr id="12302" name="Line 15"/>
          <p:cNvSpPr>
            <a:spLocks noChangeShapeType="1"/>
          </p:cNvSpPr>
          <p:nvPr/>
        </p:nvSpPr>
        <p:spPr bwMode="auto">
          <a:xfrm>
            <a:off x="7380288" y="4149725"/>
            <a:ext cx="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6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68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68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68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468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468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68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2" grpId="0" animBg="1"/>
      <p:bldP spid="846857" grpId="0"/>
      <p:bldP spid="846859" grpId="0"/>
      <p:bldP spid="8468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7"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815B0B-865C-491A-A39F-A11ED031041E}" type="slidenum">
              <a:rPr lang="fr-FR" altLang="tr-TR" sz="1400">
                <a:solidFill>
                  <a:srgbClr val="A50021"/>
                </a:solidFill>
                <a:latin typeface="Arial Narrow" panose="020B0606020202030204" pitchFamily="34" charset="0"/>
              </a:rPr>
              <a:pPr/>
              <a:t>30</a:t>
            </a:fld>
            <a:endParaRPr lang="fr-FR" altLang="tr-TR" sz="1400">
              <a:solidFill>
                <a:srgbClr val="A50021"/>
              </a:solidFill>
              <a:latin typeface="Arial Narrow" panose="020B0606020202030204" pitchFamily="34" charset="0"/>
            </a:endParaRPr>
          </a:p>
        </p:txBody>
      </p:sp>
      <p:sp>
        <p:nvSpPr>
          <p:cNvPr id="37892" name="Text Box 2"/>
          <p:cNvSpPr txBox="1">
            <a:spLocks noChangeArrowheads="1"/>
          </p:cNvSpPr>
          <p:nvPr/>
        </p:nvSpPr>
        <p:spPr bwMode="auto">
          <a:xfrm>
            <a:off x="971550" y="1628775"/>
            <a:ext cx="4248150" cy="1385888"/>
          </a:xfrm>
          <a:prstGeom prst="rect">
            <a:avLst/>
          </a:prstGeom>
          <a:solidFill>
            <a:srgbClr val="000099"/>
          </a:solidFill>
          <a:ln w="12700">
            <a:solidFill>
              <a:schemeClr val="tx2"/>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fr-FR" altLang="tr-TR" sz="2800">
                <a:solidFill>
                  <a:srgbClr val="FFFF00"/>
                </a:solidFill>
                <a:latin typeface="Arial Narrow" panose="020B0606020202030204" pitchFamily="34" charset="0"/>
              </a:rPr>
              <a:t>Cellular</a:t>
            </a:r>
            <a:endParaRPr lang="fr-FR" altLang="tr-TR" sz="2800">
              <a:latin typeface="Arial Narrow" panose="020B0606020202030204" pitchFamily="34" charset="0"/>
            </a:endParaRPr>
          </a:p>
          <a:p>
            <a:pPr algn="just"/>
            <a:r>
              <a:rPr lang="fr-FR" altLang="tr-TR" sz="2800">
                <a:latin typeface="Arial Narrow" panose="020B0606020202030204" pitchFamily="34" charset="0"/>
              </a:rPr>
              <a:t>Neutrophiles  : phagocytose</a:t>
            </a:r>
          </a:p>
          <a:p>
            <a:pPr algn="just"/>
            <a:r>
              <a:rPr lang="fr-FR" altLang="tr-TR" sz="2800">
                <a:latin typeface="Arial Narrow" panose="020B0606020202030204" pitchFamily="34" charset="0"/>
              </a:rPr>
              <a:t>Lymphocytes :  immunity</a:t>
            </a:r>
          </a:p>
        </p:txBody>
      </p:sp>
      <p:sp>
        <p:nvSpPr>
          <p:cNvPr id="930819" name="Text Box 3"/>
          <p:cNvSpPr txBox="1">
            <a:spLocks noChangeArrowheads="1"/>
          </p:cNvSpPr>
          <p:nvPr/>
        </p:nvSpPr>
        <p:spPr bwMode="auto">
          <a:xfrm>
            <a:off x="5435600" y="1844675"/>
            <a:ext cx="3311525" cy="2667000"/>
          </a:xfrm>
          <a:prstGeom prst="rect">
            <a:avLst/>
          </a:prstGeom>
          <a:solidFill>
            <a:srgbClr val="000099"/>
          </a:solidFill>
          <a:ln w="12700">
            <a:solidFill>
              <a:schemeClr val="tx2"/>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fr-FR" altLang="tr-TR" sz="2800">
                <a:solidFill>
                  <a:srgbClr val="FFFF00"/>
                </a:solidFill>
                <a:latin typeface="Arial Narrow" panose="020B0606020202030204" pitchFamily="34" charset="0"/>
              </a:rPr>
              <a:t>Hormonal</a:t>
            </a:r>
            <a:endParaRPr lang="fr-FR" altLang="tr-TR" sz="2800">
              <a:latin typeface="Arial Narrow" panose="020B0606020202030204" pitchFamily="34" charset="0"/>
            </a:endParaRPr>
          </a:p>
          <a:p>
            <a:pPr algn="just"/>
            <a:r>
              <a:rPr lang="fr-FR" altLang="tr-TR" sz="2800">
                <a:latin typeface="Arial Narrow" panose="020B0606020202030204" pitchFamily="34" charset="0"/>
              </a:rPr>
              <a:t>Oestrogens</a:t>
            </a:r>
          </a:p>
          <a:p>
            <a:pPr algn="just"/>
            <a:r>
              <a:rPr lang="fr-FR" altLang="tr-TR" sz="2800">
                <a:latin typeface="Arial Narrow" panose="020B0606020202030204" pitchFamily="34" charset="0"/>
              </a:rPr>
              <a:t>Oxytocin</a:t>
            </a:r>
          </a:p>
          <a:p>
            <a:pPr algn="just"/>
            <a:r>
              <a:rPr lang="fr-FR" altLang="tr-TR" sz="2800">
                <a:solidFill>
                  <a:srgbClr val="FF0066"/>
                </a:solidFill>
                <a:latin typeface="Arial Narrow" panose="020B0606020202030204" pitchFamily="34" charset="0"/>
              </a:rPr>
              <a:t>Progesterone</a:t>
            </a:r>
          </a:p>
          <a:p>
            <a:pPr algn="just"/>
            <a:r>
              <a:rPr lang="fr-FR" altLang="tr-TR" sz="2800">
                <a:latin typeface="Arial Narrow" panose="020B0606020202030204" pitchFamily="34" charset="0"/>
              </a:rPr>
              <a:t>PGF / </a:t>
            </a:r>
            <a:r>
              <a:rPr lang="fr-FR" altLang="tr-TR" sz="2800">
                <a:solidFill>
                  <a:srgbClr val="FF0066"/>
                </a:solidFill>
                <a:latin typeface="Arial Narrow" panose="020B0606020202030204" pitchFamily="34" charset="0"/>
              </a:rPr>
              <a:t>PGE</a:t>
            </a:r>
          </a:p>
          <a:p>
            <a:pPr algn="just"/>
            <a:r>
              <a:rPr lang="fr-FR" altLang="tr-TR" sz="2800">
                <a:latin typeface="Arial Narrow" panose="020B0606020202030204" pitchFamily="34" charset="0"/>
              </a:rPr>
              <a:t>LTB4</a:t>
            </a:r>
          </a:p>
        </p:txBody>
      </p:sp>
      <p:sp>
        <p:nvSpPr>
          <p:cNvPr id="930820" name="Text Box 4"/>
          <p:cNvSpPr txBox="1">
            <a:spLocks noChangeArrowheads="1"/>
          </p:cNvSpPr>
          <p:nvPr/>
        </p:nvSpPr>
        <p:spPr bwMode="auto">
          <a:xfrm>
            <a:off x="971550" y="3284538"/>
            <a:ext cx="4248150" cy="1385887"/>
          </a:xfrm>
          <a:prstGeom prst="rect">
            <a:avLst/>
          </a:prstGeom>
          <a:solidFill>
            <a:srgbClr val="000099"/>
          </a:solidFill>
          <a:ln w="12700">
            <a:solidFill>
              <a:schemeClr val="tx2"/>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800">
                <a:solidFill>
                  <a:srgbClr val="FFFF00"/>
                </a:solidFill>
                <a:latin typeface="Arial Narrow" panose="020B0606020202030204" pitchFamily="34" charset="0"/>
              </a:rPr>
              <a:t>Bacteria</a:t>
            </a:r>
          </a:p>
          <a:p>
            <a:r>
              <a:rPr lang="fr-FR" altLang="tr-TR" sz="2800">
                <a:solidFill>
                  <a:srgbClr val="FF0066"/>
                </a:solidFill>
                <a:latin typeface="Arial Narrow" panose="020B0606020202030204" pitchFamily="34" charset="0"/>
              </a:rPr>
              <a:t>Lipopolysaccharides</a:t>
            </a:r>
          </a:p>
          <a:p>
            <a:r>
              <a:rPr lang="fr-FR" altLang="tr-TR" sz="2800">
                <a:solidFill>
                  <a:srgbClr val="FF0066"/>
                </a:solidFill>
                <a:latin typeface="Arial Narrow" panose="020B0606020202030204" pitchFamily="34" charset="0"/>
              </a:rPr>
              <a:t>Endotoxines</a:t>
            </a:r>
          </a:p>
        </p:txBody>
      </p:sp>
      <p:sp>
        <p:nvSpPr>
          <p:cNvPr id="37895" name="Rectangle 5"/>
          <p:cNvSpPr>
            <a:spLocks noGrp="1" noChangeArrowheads="1"/>
          </p:cNvSpPr>
          <p:nvPr>
            <p:ph type="title"/>
          </p:nvPr>
        </p:nvSpPr>
        <p:spPr>
          <a:solidFill>
            <a:srgbClr val="FFFF66"/>
          </a:solidFill>
          <a:ln>
            <a:solidFill>
              <a:schemeClr val="tx2"/>
            </a:solidFill>
            <a:miter lim="800000"/>
            <a:headEnd/>
            <a:tailEnd/>
          </a:ln>
        </p:spPr>
        <p:txBody>
          <a:bodyPr/>
          <a:lstStyle/>
          <a:p>
            <a:r>
              <a:rPr lang="fr-FR" altLang="tr-TR" smtClean="0">
                <a:solidFill>
                  <a:srgbClr val="000099"/>
                </a:solidFill>
              </a:rPr>
              <a:t>Factors involved in uterine involution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0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9" grpId="0" animBg="1"/>
      <p:bldP spid="9308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34A196-42F9-4361-AC0D-EBA5F6E85A59}" type="slidenum">
              <a:rPr lang="fr-FR" altLang="tr-TR" sz="1400">
                <a:solidFill>
                  <a:srgbClr val="A50021"/>
                </a:solidFill>
                <a:latin typeface="Arial Narrow" panose="020B0606020202030204" pitchFamily="34" charset="0"/>
              </a:rPr>
              <a:pPr/>
              <a:t>31</a:t>
            </a:fld>
            <a:endParaRPr lang="fr-FR" altLang="tr-TR" sz="1400">
              <a:solidFill>
                <a:srgbClr val="A50021"/>
              </a:solidFill>
              <a:latin typeface="Arial Narrow" panose="020B0606020202030204" pitchFamily="34" charset="0"/>
            </a:endParaRPr>
          </a:p>
        </p:txBody>
      </p:sp>
      <p:sp>
        <p:nvSpPr>
          <p:cNvPr id="38916" name="Rectangle 2"/>
          <p:cNvSpPr>
            <a:spLocks noGrp="1" noChangeArrowheads="1"/>
          </p:cNvSpPr>
          <p:nvPr>
            <p:ph type="title"/>
          </p:nvPr>
        </p:nvSpPr>
        <p:spPr>
          <a:solidFill>
            <a:srgbClr val="FFFF66"/>
          </a:solidFill>
          <a:ln>
            <a:solidFill>
              <a:schemeClr val="tx2"/>
            </a:solidFill>
            <a:miter lim="800000"/>
            <a:headEnd/>
            <a:tailEnd/>
          </a:ln>
        </p:spPr>
        <p:txBody>
          <a:bodyPr/>
          <a:lstStyle/>
          <a:p>
            <a:r>
              <a:rPr lang="fr-FR" altLang="tr-TR" sz="2600" smtClean="0">
                <a:solidFill>
                  <a:srgbClr val="000099"/>
                </a:solidFill>
              </a:rPr>
              <a:t>Risk factors of uterine involution delay (Hanzen et al. 1995)</a:t>
            </a:r>
          </a:p>
        </p:txBody>
      </p:sp>
      <p:sp>
        <p:nvSpPr>
          <p:cNvPr id="38917" name="Rectangle 3"/>
          <p:cNvSpPr>
            <a:spLocks noGrp="1" noChangeArrowheads="1"/>
          </p:cNvSpPr>
          <p:nvPr>
            <p:ph type="body" idx="1"/>
          </p:nvPr>
        </p:nvSpPr>
        <p:spPr/>
        <p:txBody>
          <a:bodyPr/>
          <a:lstStyle/>
          <a:p>
            <a:pPr>
              <a:buFont typeface="Mistral" panose="03090702030407020403" pitchFamily="66" charset="0"/>
              <a:buNone/>
            </a:pPr>
            <a:r>
              <a:rPr lang="fr-FR" altLang="tr-TR" sz="2200" smtClean="0"/>
              <a:t>						Meat	Dairy</a:t>
            </a:r>
          </a:p>
          <a:p>
            <a:pPr>
              <a:buFont typeface="Mistral" panose="03090702030407020403" pitchFamily="66" charset="0"/>
              <a:buNone/>
            </a:pPr>
            <a:r>
              <a:rPr lang="fr-FR" altLang="tr-TR" sz="2200" smtClean="0"/>
              <a:t>-----------------------------------------------------------------------------------------------------</a:t>
            </a:r>
          </a:p>
          <a:p>
            <a:pPr>
              <a:buFont typeface="Mistral" panose="03090702030407020403" pitchFamily="66" charset="0"/>
              <a:buNone/>
            </a:pPr>
            <a:r>
              <a:rPr lang="fr-FR" altLang="tr-TR" sz="2200" smtClean="0"/>
              <a:t>Increase of number of lactation		+	+</a:t>
            </a:r>
          </a:p>
          <a:p>
            <a:pPr>
              <a:buFont typeface="Mistral" panose="03090702030407020403" pitchFamily="66" charset="0"/>
              <a:buNone/>
            </a:pPr>
            <a:r>
              <a:rPr lang="fr-FR" altLang="tr-TR" sz="2200" smtClean="0"/>
              <a:t>Acute metrtis				+	+</a:t>
            </a:r>
          </a:p>
          <a:p>
            <a:pPr>
              <a:buFont typeface="Mistral" panose="03090702030407020403" pitchFamily="66" charset="0"/>
              <a:buNone/>
            </a:pPr>
            <a:r>
              <a:rPr lang="fr-FR" altLang="tr-TR" sz="2200" smtClean="0"/>
              <a:t>Increase of pregnancy lenght		+	+</a:t>
            </a:r>
          </a:p>
          <a:p>
            <a:pPr>
              <a:buFont typeface="Mistral" panose="03090702030407020403" pitchFamily="66" charset="0"/>
              <a:buNone/>
            </a:pPr>
            <a:r>
              <a:rPr lang="fr-FR" altLang="tr-TR" sz="2200" smtClean="0"/>
              <a:t>Dystocia					T	-</a:t>
            </a:r>
          </a:p>
          <a:p>
            <a:pPr>
              <a:buFont typeface="Mistral" panose="03090702030407020403" pitchFamily="66" charset="0"/>
              <a:buNone/>
            </a:pPr>
            <a:r>
              <a:rPr lang="fr-FR" altLang="tr-TR" sz="2200" smtClean="0"/>
              <a:t>Placental retention			+	+</a:t>
            </a:r>
          </a:p>
          <a:p>
            <a:pPr>
              <a:buFont typeface="Mistral" panose="03090702030407020403" pitchFamily="66" charset="0"/>
              <a:buNone/>
            </a:pPr>
            <a:r>
              <a:rPr lang="fr-FR" altLang="tr-TR" sz="2200" smtClean="0"/>
              <a:t>Milk fever					+</a:t>
            </a:r>
          </a:p>
          <a:p>
            <a:pPr>
              <a:buFont typeface="Mistral" panose="03090702030407020403" pitchFamily="66" charset="0"/>
              <a:buNone/>
            </a:pPr>
            <a:r>
              <a:rPr lang="fr-FR" altLang="tr-TR" sz="2200" smtClean="0"/>
              <a:t>Twinning				+	+</a:t>
            </a:r>
          </a:p>
          <a:p>
            <a:pPr>
              <a:buFont typeface="Mistral" panose="03090702030407020403" pitchFamily="66" charset="0"/>
              <a:buNone/>
            </a:pPr>
            <a:r>
              <a:rPr lang="fr-FR" altLang="tr-TR" sz="2200" smtClean="0"/>
              <a:t>Calf mortality				+	+</a:t>
            </a:r>
          </a:p>
          <a:p>
            <a:pPr>
              <a:buFont typeface="Mistral" panose="03090702030407020403" pitchFamily="66" charset="0"/>
              <a:buNone/>
            </a:pPr>
            <a:r>
              <a:rPr lang="fr-FR" altLang="tr-TR" sz="220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C3B7D1-E031-4BF7-A669-F6507DD51577}" type="slidenum">
              <a:rPr lang="fr-FR" altLang="tr-TR" sz="1400">
                <a:solidFill>
                  <a:srgbClr val="A50021"/>
                </a:solidFill>
                <a:latin typeface="Arial Narrow" panose="020B0606020202030204" pitchFamily="34" charset="0"/>
              </a:rPr>
              <a:pPr/>
              <a:t>32</a:t>
            </a:fld>
            <a:endParaRPr lang="fr-FR" altLang="tr-TR" sz="1400">
              <a:solidFill>
                <a:srgbClr val="A50021"/>
              </a:solidFill>
              <a:latin typeface="Arial Narrow" panose="020B0606020202030204" pitchFamily="34" charset="0"/>
            </a:endParaRPr>
          </a:p>
        </p:txBody>
      </p:sp>
      <p:sp>
        <p:nvSpPr>
          <p:cNvPr id="39940" name="Rectangle 2"/>
          <p:cNvSpPr>
            <a:spLocks noGrp="1" noChangeArrowheads="1"/>
          </p:cNvSpPr>
          <p:nvPr>
            <p:ph type="title"/>
          </p:nvPr>
        </p:nvSpPr>
        <p:spPr>
          <a:xfrm>
            <a:off x="468313" y="2636838"/>
            <a:ext cx="8132762" cy="720725"/>
          </a:xfrm>
          <a:solidFill>
            <a:srgbClr val="FFFF66"/>
          </a:solidFill>
        </p:spPr>
        <p:txBody>
          <a:bodyPr/>
          <a:lstStyle/>
          <a:p>
            <a:r>
              <a:rPr lang="fr-BE" altLang="tr-TR" smtClean="0">
                <a:solidFill>
                  <a:srgbClr val="000099"/>
                </a:solidFill>
              </a:rPr>
              <a:t>Specific treatment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C2299D-E142-47A1-B8A5-4AE657E7EA9F}" type="slidenum">
              <a:rPr lang="fr-FR" altLang="tr-TR" sz="1400">
                <a:solidFill>
                  <a:srgbClr val="A50021"/>
                </a:solidFill>
                <a:latin typeface="Arial Narrow" panose="020B0606020202030204" pitchFamily="34" charset="0"/>
              </a:rPr>
              <a:pPr/>
              <a:t>33</a:t>
            </a:fld>
            <a:endParaRPr lang="fr-FR" altLang="tr-TR" sz="1400">
              <a:solidFill>
                <a:srgbClr val="A50021"/>
              </a:solidFill>
              <a:latin typeface="Arial Narrow" panose="020B0606020202030204" pitchFamily="34" charset="0"/>
            </a:endParaRPr>
          </a:p>
        </p:txBody>
      </p:sp>
      <p:sp>
        <p:nvSpPr>
          <p:cNvPr id="40964" name="Rectangle 2"/>
          <p:cNvSpPr>
            <a:spLocks noGrp="1" noChangeArrowheads="1"/>
          </p:cNvSpPr>
          <p:nvPr>
            <p:ph type="ctrTitle"/>
          </p:nvPr>
        </p:nvSpPr>
        <p:spPr>
          <a:xfrm>
            <a:off x="395288" y="2349500"/>
            <a:ext cx="8137525" cy="1439863"/>
          </a:xfrm>
          <a:solidFill>
            <a:srgbClr val="000066"/>
          </a:solidFill>
          <a:ln>
            <a:solidFill>
              <a:schemeClr val="tx1"/>
            </a:solidFill>
            <a:miter lim="800000"/>
            <a:headEnd/>
            <a:tailEnd/>
          </a:ln>
        </p:spPr>
        <p:txBody>
          <a:bodyPr/>
          <a:lstStyle/>
          <a:p>
            <a:pPr algn="ctr"/>
            <a:r>
              <a:rPr lang="fr-FR" altLang="tr-TR" sz="4500" smtClean="0"/>
              <a:t>Uterine infections in the cow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B0D99C-67B0-4B2D-BE41-9D43A42104C1}" type="slidenum">
              <a:rPr lang="fr-FR" altLang="tr-TR" sz="1400">
                <a:solidFill>
                  <a:srgbClr val="A50021"/>
                </a:solidFill>
                <a:latin typeface="Arial Narrow" panose="020B0606020202030204" pitchFamily="34" charset="0"/>
              </a:rPr>
              <a:pPr/>
              <a:t>34</a:t>
            </a:fld>
            <a:endParaRPr lang="fr-FR" altLang="tr-TR" sz="1400">
              <a:solidFill>
                <a:srgbClr val="A50021"/>
              </a:solidFill>
              <a:latin typeface="Arial Narrow" panose="020B0606020202030204" pitchFamily="34" charset="0"/>
            </a:endParaRPr>
          </a:p>
        </p:txBody>
      </p:sp>
      <p:sp>
        <p:nvSpPr>
          <p:cNvPr id="41988" name="Rectangle 2"/>
          <p:cNvSpPr>
            <a:spLocks noGrp="1" noChangeArrowheads="1"/>
          </p:cNvSpPr>
          <p:nvPr>
            <p:ph type="title"/>
          </p:nvPr>
        </p:nvSpPr>
        <p:spPr>
          <a:xfrm>
            <a:off x="539750" y="2349500"/>
            <a:ext cx="8135938" cy="1439863"/>
          </a:xfrm>
          <a:solidFill>
            <a:schemeClr val="tx1"/>
          </a:solidFill>
        </p:spPr>
        <p:txBody>
          <a:bodyPr/>
          <a:lstStyle/>
          <a:p>
            <a:r>
              <a:rPr lang="fr-BE" altLang="tr-TR" sz="4500" smtClean="0">
                <a:solidFill>
                  <a:srgbClr val="000066"/>
                </a:solidFill>
              </a:rPr>
              <a:t>Definition and symptoms </a:t>
            </a:r>
            <a:endParaRPr lang="fr-FR" altLang="tr-TR" smtClean="0">
              <a:solidFill>
                <a:srgbClr val="00006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C5556F-B291-4094-A3E4-82B56D411F10}" type="slidenum">
              <a:rPr lang="fr-FR" altLang="tr-TR" sz="1400">
                <a:solidFill>
                  <a:srgbClr val="A50021"/>
                </a:solidFill>
                <a:latin typeface="Arial Narrow" panose="020B0606020202030204" pitchFamily="34" charset="0"/>
              </a:rPr>
              <a:pPr/>
              <a:t>35</a:t>
            </a:fld>
            <a:endParaRPr lang="fr-FR" altLang="tr-TR" sz="1400">
              <a:solidFill>
                <a:srgbClr val="A50021"/>
              </a:solidFill>
              <a:latin typeface="Arial Narrow" panose="020B0606020202030204" pitchFamily="34" charset="0"/>
            </a:endParaRPr>
          </a:p>
        </p:txBody>
      </p:sp>
      <p:sp>
        <p:nvSpPr>
          <p:cNvPr id="43012" name="Rectangle 2"/>
          <p:cNvSpPr>
            <a:spLocks noGrp="1" noChangeArrowheads="1"/>
          </p:cNvSpPr>
          <p:nvPr>
            <p:ph type="title"/>
          </p:nvPr>
        </p:nvSpPr>
        <p:spPr/>
        <p:txBody>
          <a:bodyPr/>
          <a:lstStyle/>
          <a:p>
            <a:r>
              <a:rPr lang="fr-FR" altLang="tr-TR" smtClean="0"/>
              <a:t>Definition and symptoms</a:t>
            </a:r>
            <a:endParaRPr lang="fr-FR" altLang="tr-TR" sz="1700" smtClean="0"/>
          </a:p>
        </p:txBody>
      </p:sp>
      <p:sp>
        <p:nvSpPr>
          <p:cNvPr id="43013" name="Rectangle 3"/>
          <p:cNvSpPr>
            <a:spLocks noGrp="1" noChangeArrowheads="1"/>
          </p:cNvSpPr>
          <p:nvPr>
            <p:ph type="body" idx="1"/>
          </p:nvPr>
        </p:nvSpPr>
        <p:spPr/>
        <p:txBody>
          <a:bodyPr/>
          <a:lstStyle/>
          <a:p>
            <a:r>
              <a:rPr lang="fr-FR" altLang="tr-TR" smtClean="0"/>
              <a:t>Many terms (15) in the litterature to define the same pathology</a:t>
            </a:r>
          </a:p>
          <a:p>
            <a:r>
              <a:rPr lang="fr-FR" altLang="tr-TR" smtClean="0"/>
              <a:t>Consensus proposed by Sheldon en 2006 (</a:t>
            </a:r>
            <a:r>
              <a:rPr lang="de-DE" altLang="tr-TR" smtClean="0"/>
              <a:t>Sheldon IM, Lewis G, LeBlanc S, Gilbert RO. </a:t>
            </a:r>
            <a:r>
              <a:rPr lang="en-GB" altLang="tr-TR" smtClean="0"/>
              <a:t>Defining postpartum uterine disease in cattle. Theriogenology, 2006, 65, 1516-1530).</a:t>
            </a:r>
            <a:r>
              <a:rPr lang="fr-FR" altLang="tr-TR" smtClean="0"/>
              <a:t> </a:t>
            </a:r>
          </a:p>
          <a:p>
            <a:endParaRPr lang="fr-FR" altLang="tr-TR" smtClean="0"/>
          </a:p>
          <a:p>
            <a:pPr>
              <a:buClr>
                <a:srgbClr val="FFFF66"/>
              </a:buClr>
            </a:pPr>
            <a:r>
              <a:rPr lang="fr-FR" altLang="tr-TR" smtClean="0">
                <a:solidFill>
                  <a:srgbClr val="FFFF66"/>
                </a:solidFill>
              </a:rPr>
              <a:t>Acute or puerperal metritis : &lt; 21 days PP </a:t>
            </a:r>
          </a:p>
          <a:p>
            <a:pPr>
              <a:buClr>
                <a:srgbClr val="FFFF66"/>
              </a:buClr>
            </a:pPr>
            <a:r>
              <a:rPr lang="fr-FR" altLang="tr-TR" smtClean="0">
                <a:solidFill>
                  <a:srgbClr val="FFFF66"/>
                </a:solidFill>
              </a:rPr>
              <a:t>Clinical endometritis : &gt; 21 days</a:t>
            </a:r>
          </a:p>
          <a:p>
            <a:pPr>
              <a:buClr>
                <a:srgbClr val="FFFF66"/>
              </a:buClr>
            </a:pPr>
            <a:r>
              <a:rPr lang="fr-FR" altLang="tr-TR" smtClean="0">
                <a:solidFill>
                  <a:srgbClr val="FFFF66"/>
                </a:solidFill>
              </a:rPr>
              <a:t>Pyometra </a:t>
            </a:r>
          </a:p>
          <a:p>
            <a:pPr>
              <a:buClr>
                <a:srgbClr val="FFFF66"/>
              </a:buClr>
            </a:pPr>
            <a:r>
              <a:rPr lang="fr-FR" altLang="tr-TR" smtClean="0">
                <a:solidFill>
                  <a:srgbClr val="FFFF66"/>
                </a:solidFill>
              </a:rPr>
              <a:t>Subclinical endometritis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10"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0BFEF-DDE6-4078-8004-562C17CD7530}" type="slidenum">
              <a:rPr lang="fr-FR" altLang="tr-TR" sz="1400">
                <a:solidFill>
                  <a:srgbClr val="A50021"/>
                </a:solidFill>
                <a:latin typeface="Arial Narrow" panose="020B0606020202030204" pitchFamily="34" charset="0"/>
              </a:rPr>
              <a:pPr/>
              <a:t>36</a:t>
            </a:fld>
            <a:endParaRPr lang="fr-FR" altLang="tr-TR" sz="1400">
              <a:solidFill>
                <a:srgbClr val="A50021"/>
              </a:solidFill>
              <a:latin typeface="Arial Narrow" panose="020B0606020202030204" pitchFamily="34" charset="0"/>
            </a:endParaRPr>
          </a:p>
        </p:txBody>
      </p:sp>
      <p:sp>
        <p:nvSpPr>
          <p:cNvPr id="44036" name="Rectangle 2"/>
          <p:cNvSpPr>
            <a:spLocks noGrp="1" noChangeArrowheads="1"/>
          </p:cNvSpPr>
          <p:nvPr>
            <p:ph type="ctrTitle"/>
          </p:nvPr>
        </p:nvSpPr>
        <p:spPr>
          <a:xfrm>
            <a:off x="395288" y="476250"/>
            <a:ext cx="7561262" cy="1368425"/>
          </a:xfrm>
          <a:noFill/>
          <a:ln>
            <a:solidFill>
              <a:schemeClr val="tx1"/>
            </a:solidFill>
            <a:miter lim="800000"/>
            <a:headEnd/>
            <a:tailEnd/>
          </a:ln>
        </p:spPr>
        <p:txBody>
          <a:bodyPr/>
          <a:lstStyle/>
          <a:p>
            <a:r>
              <a:rPr lang="fr-BE" altLang="tr-TR" smtClean="0"/>
              <a:t>Contamination = physiological process </a:t>
            </a:r>
            <a:br>
              <a:rPr lang="fr-BE" altLang="tr-TR" smtClean="0"/>
            </a:br>
            <a:r>
              <a:rPr lang="fr-BE" altLang="tr-TR" smtClean="0">
                <a:solidFill>
                  <a:srgbClr val="FFFF00"/>
                </a:solidFill>
              </a:rPr>
              <a:t>Infection = pathological process</a:t>
            </a:r>
            <a:r>
              <a:rPr lang="fr-BE" altLang="tr-TR" smtClean="0">
                <a:solidFill>
                  <a:srgbClr val="FF0000"/>
                </a:solidFill>
              </a:rPr>
              <a:t> </a:t>
            </a:r>
            <a:endParaRPr lang="fr-FR" altLang="tr-TR" sz="2800" smtClean="0">
              <a:solidFill>
                <a:srgbClr val="CC0000"/>
              </a:solidFill>
            </a:endParaRPr>
          </a:p>
        </p:txBody>
      </p:sp>
      <p:sp>
        <p:nvSpPr>
          <p:cNvPr id="44037" name="Rectangle 3"/>
          <p:cNvSpPr>
            <a:spLocks noGrp="1" noChangeArrowheads="1"/>
          </p:cNvSpPr>
          <p:nvPr>
            <p:ph type="subTitle" idx="1"/>
          </p:nvPr>
        </p:nvSpPr>
        <p:spPr/>
        <p:txBody>
          <a:bodyPr/>
          <a:lstStyle/>
          <a:p>
            <a:endParaRPr lang="fr-BE" altLang="tr-TR" smtClean="0"/>
          </a:p>
          <a:p>
            <a:endParaRPr lang="fr-FR" altLang="tr-TR" smtClean="0"/>
          </a:p>
        </p:txBody>
      </p:sp>
      <p:sp>
        <p:nvSpPr>
          <p:cNvPr id="44038" name="Text Box 4"/>
          <p:cNvSpPr txBox="1">
            <a:spLocks noChangeArrowheads="1"/>
          </p:cNvSpPr>
          <p:nvPr/>
        </p:nvSpPr>
        <p:spPr bwMode="auto">
          <a:xfrm>
            <a:off x="1908175" y="1268413"/>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tr-TR">
              <a:solidFill>
                <a:schemeClr val="tx2"/>
              </a:solidFill>
              <a:latin typeface="Arial Narrow" panose="020B0606020202030204" pitchFamily="34" charset="0"/>
            </a:endParaRPr>
          </a:p>
          <a:p>
            <a:pPr eaLnBrk="1" hangingPunct="1"/>
            <a:endParaRPr lang="fr-FR" altLang="tr-TR">
              <a:solidFill>
                <a:srgbClr val="006600"/>
              </a:solidFill>
              <a:latin typeface="Arial Narrow" panose="020B0606020202030204" pitchFamily="34" charset="0"/>
            </a:endParaRPr>
          </a:p>
        </p:txBody>
      </p:sp>
      <p:sp>
        <p:nvSpPr>
          <p:cNvPr id="44039" name="Rectangle 5"/>
          <p:cNvSpPr>
            <a:spLocks noChangeArrowheads="1"/>
          </p:cNvSpPr>
          <p:nvPr/>
        </p:nvSpPr>
        <p:spPr bwMode="auto">
          <a:xfrm>
            <a:off x="1476375" y="2276475"/>
            <a:ext cx="5400675" cy="3960813"/>
          </a:xfrm>
          <a:prstGeom prst="rect">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nvGrpSpPr>
          <p:cNvPr id="2" name="Group 6"/>
          <p:cNvGrpSpPr>
            <a:grpSpLocks/>
          </p:cNvGrpSpPr>
          <p:nvPr/>
        </p:nvGrpSpPr>
        <p:grpSpPr bwMode="auto">
          <a:xfrm>
            <a:off x="1692275" y="2349500"/>
            <a:ext cx="5057775" cy="3725863"/>
            <a:chOff x="1458" y="1874"/>
            <a:chExt cx="2794" cy="1953"/>
          </a:xfrm>
        </p:grpSpPr>
        <p:pic>
          <p:nvPicPr>
            <p:cNvPr id="44041" name="Picture 7" descr="Full Siz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 y="1874"/>
              <a:ext cx="2794" cy="195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42" name="Freeform 8"/>
            <p:cNvSpPr>
              <a:spLocks/>
            </p:cNvSpPr>
            <p:nvPr/>
          </p:nvSpPr>
          <p:spPr bwMode="auto">
            <a:xfrm>
              <a:off x="1885" y="2202"/>
              <a:ext cx="1743" cy="1262"/>
            </a:xfrm>
            <a:custGeom>
              <a:avLst/>
              <a:gdLst>
                <a:gd name="T0" fmla="*/ 0 w 1980"/>
                <a:gd name="T1" fmla="*/ 10 h 1476"/>
                <a:gd name="T2" fmla="*/ 343 w 1980"/>
                <a:gd name="T3" fmla="*/ 10 h 1476"/>
                <a:gd name="T4" fmla="*/ 465 w 1980"/>
                <a:gd name="T5" fmla="*/ 36 h 1476"/>
                <a:gd name="T6" fmla="*/ 539 w 1980"/>
                <a:gd name="T7" fmla="*/ 72 h 1476"/>
                <a:gd name="T8" fmla="*/ 549 w 1980"/>
                <a:gd name="T9" fmla="*/ 87 h 1476"/>
                <a:gd name="T10" fmla="*/ 565 w 1980"/>
                <a:gd name="T11" fmla="*/ 97 h 1476"/>
                <a:gd name="T12" fmla="*/ 586 w 1980"/>
                <a:gd name="T13" fmla="*/ 118 h 1476"/>
                <a:gd name="T14" fmla="*/ 634 w 1980"/>
                <a:gd name="T15" fmla="*/ 174 h 1476"/>
                <a:gd name="T16" fmla="*/ 671 w 1980"/>
                <a:gd name="T17" fmla="*/ 205 h 1476"/>
                <a:gd name="T18" fmla="*/ 708 w 1980"/>
                <a:gd name="T19" fmla="*/ 246 h 1476"/>
                <a:gd name="T20" fmla="*/ 724 w 1980"/>
                <a:gd name="T21" fmla="*/ 251 h 1476"/>
                <a:gd name="T22" fmla="*/ 755 w 1980"/>
                <a:gd name="T23" fmla="*/ 272 h 1476"/>
                <a:gd name="T24" fmla="*/ 798 w 1980"/>
                <a:gd name="T25" fmla="*/ 328 h 1476"/>
                <a:gd name="T26" fmla="*/ 840 w 1980"/>
                <a:gd name="T27" fmla="*/ 369 h 1476"/>
                <a:gd name="T28" fmla="*/ 872 w 1980"/>
                <a:gd name="T29" fmla="*/ 390 h 1476"/>
                <a:gd name="T30" fmla="*/ 951 w 1980"/>
                <a:gd name="T31" fmla="*/ 482 h 1476"/>
                <a:gd name="T32" fmla="*/ 1046 w 1980"/>
                <a:gd name="T33" fmla="*/ 575 h 1476"/>
                <a:gd name="T34" fmla="*/ 1056 w 1980"/>
                <a:gd name="T35" fmla="*/ 590 h 1476"/>
                <a:gd name="T36" fmla="*/ 1072 w 1980"/>
                <a:gd name="T37" fmla="*/ 595 h 1476"/>
                <a:gd name="T38" fmla="*/ 1077 w 1980"/>
                <a:gd name="T39" fmla="*/ 610 h 1476"/>
                <a:gd name="T40" fmla="*/ 1093 w 1980"/>
                <a:gd name="T41" fmla="*/ 621 h 1476"/>
                <a:gd name="T42" fmla="*/ 1125 w 1980"/>
                <a:gd name="T43" fmla="*/ 657 h 1476"/>
                <a:gd name="T44" fmla="*/ 1183 w 1980"/>
                <a:gd name="T45" fmla="*/ 749 h 1476"/>
                <a:gd name="T46" fmla="*/ 1210 w 1980"/>
                <a:gd name="T47" fmla="*/ 780 h 1476"/>
                <a:gd name="T48" fmla="*/ 1257 w 1980"/>
                <a:gd name="T49" fmla="*/ 826 h 1476"/>
                <a:gd name="T50" fmla="*/ 1268 w 1980"/>
                <a:gd name="T51" fmla="*/ 841 h 1476"/>
                <a:gd name="T52" fmla="*/ 1283 w 1980"/>
                <a:gd name="T53" fmla="*/ 852 h 1476"/>
                <a:gd name="T54" fmla="*/ 1363 w 1980"/>
                <a:gd name="T55" fmla="*/ 934 h 1476"/>
                <a:gd name="T56" fmla="*/ 1373 w 1980"/>
                <a:gd name="T57" fmla="*/ 954 h 1476"/>
                <a:gd name="T58" fmla="*/ 1421 w 1980"/>
                <a:gd name="T59" fmla="*/ 985 h 1476"/>
                <a:gd name="T60" fmla="*/ 1500 w 1980"/>
                <a:gd name="T61" fmla="*/ 1036 h 1476"/>
                <a:gd name="T62" fmla="*/ 1511 w 1980"/>
                <a:gd name="T63" fmla="*/ 1052 h 1476"/>
                <a:gd name="T64" fmla="*/ 1526 w 1980"/>
                <a:gd name="T65" fmla="*/ 1062 h 1476"/>
                <a:gd name="T66" fmla="*/ 1548 w 1980"/>
                <a:gd name="T67" fmla="*/ 1088 h 1476"/>
                <a:gd name="T68" fmla="*/ 1569 w 1980"/>
                <a:gd name="T69" fmla="*/ 1118 h 1476"/>
                <a:gd name="T70" fmla="*/ 1585 w 1980"/>
                <a:gd name="T71" fmla="*/ 1129 h 1476"/>
                <a:gd name="T72" fmla="*/ 1680 w 1980"/>
                <a:gd name="T73" fmla="*/ 1221 h 1476"/>
                <a:gd name="T74" fmla="*/ 1727 w 1980"/>
                <a:gd name="T75" fmla="*/ 1252 h 1476"/>
                <a:gd name="T76" fmla="*/ 1743 w 1980"/>
                <a:gd name="T77" fmla="*/ 1262 h 14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80"/>
                <a:gd name="T118" fmla="*/ 0 h 1476"/>
                <a:gd name="T119" fmla="*/ 1980 w 1980"/>
                <a:gd name="T120" fmla="*/ 1476 h 14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80" h="1476">
                  <a:moveTo>
                    <a:pt x="0" y="12"/>
                  </a:moveTo>
                  <a:cubicBezTo>
                    <a:pt x="136" y="8"/>
                    <a:pt x="255" y="0"/>
                    <a:pt x="390" y="12"/>
                  </a:cubicBezTo>
                  <a:cubicBezTo>
                    <a:pt x="433" y="16"/>
                    <a:pt x="472" y="37"/>
                    <a:pt x="528" y="42"/>
                  </a:cubicBezTo>
                  <a:cubicBezTo>
                    <a:pt x="558" y="52"/>
                    <a:pt x="582" y="72"/>
                    <a:pt x="612" y="84"/>
                  </a:cubicBezTo>
                  <a:cubicBezTo>
                    <a:pt x="616" y="90"/>
                    <a:pt x="619" y="97"/>
                    <a:pt x="624" y="102"/>
                  </a:cubicBezTo>
                  <a:cubicBezTo>
                    <a:pt x="629" y="107"/>
                    <a:pt x="637" y="108"/>
                    <a:pt x="642" y="114"/>
                  </a:cubicBezTo>
                  <a:cubicBezTo>
                    <a:pt x="665" y="143"/>
                    <a:pt x="627" y="125"/>
                    <a:pt x="666" y="138"/>
                  </a:cubicBezTo>
                  <a:cubicBezTo>
                    <a:pt x="673" y="160"/>
                    <a:pt x="702" y="186"/>
                    <a:pt x="720" y="204"/>
                  </a:cubicBezTo>
                  <a:cubicBezTo>
                    <a:pt x="728" y="229"/>
                    <a:pt x="741" y="226"/>
                    <a:pt x="762" y="240"/>
                  </a:cubicBezTo>
                  <a:cubicBezTo>
                    <a:pt x="768" y="249"/>
                    <a:pt x="796" y="282"/>
                    <a:pt x="804" y="288"/>
                  </a:cubicBezTo>
                  <a:cubicBezTo>
                    <a:pt x="809" y="292"/>
                    <a:pt x="816" y="291"/>
                    <a:pt x="822" y="294"/>
                  </a:cubicBezTo>
                  <a:cubicBezTo>
                    <a:pt x="835" y="301"/>
                    <a:pt x="858" y="318"/>
                    <a:pt x="858" y="318"/>
                  </a:cubicBezTo>
                  <a:cubicBezTo>
                    <a:pt x="873" y="340"/>
                    <a:pt x="884" y="370"/>
                    <a:pt x="906" y="384"/>
                  </a:cubicBezTo>
                  <a:cubicBezTo>
                    <a:pt x="918" y="403"/>
                    <a:pt x="936" y="418"/>
                    <a:pt x="954" y="432"/>
                  </a:cubicBezTo>
                  <a:cubicBezTo>
                    <a:pt x="965" y="441"/>
                    <a:pt x="990" y="456"/>
                    <a:pt x="990" y="456"/>
                  </a:cubicBezTo>
                  <a:cubicBezTo>
                    <a:pt x="1016" y="495"/>
                    <a:pt x="1051" y="527"/>
                    <a:pt x="1080" y="564"/>
                  </a:cubicBezTo>
                  <a:cubicBezTo>
                    <a:pt x="1112" y="605"/>
                    <a:pt x="1135" y="654"/>
                    <a:pt x="1188" y="672"/>
                  </a:cubicBezTo>
                  <a:cubicBezTo>
                    <a:pt x="1192" y="678"/>
                    <a:pt x="1194" y="685"/>
                    <a:pt x="1200" y="690"/>
                  </a:cubicBezTo>
                  <a:cubicBezTo>
                    <a:pt x="1205" y="694"/>
                    <a:pt x="1214" y="692"/>
                    <a:pt x="1218" y="696"/>
                  </a:cubicBezTo>
                  <a:cubicBezTo>
                    <a:pt x="1222" y="700"/>
                    <a:pt x="1220" y="709"/>
                    <a:pt x="1224" y="714"/>
                  </a:cubicBezTo>
                  <a:cubicBezTo>
                    <a:pt x="1229" y="720"/>
                    <a:pt x="1236" y="722"/>
                    <a:pt x="1242" y="726"/>
                  </a:cubicBezTo>
                  <a:cubicBezTo>
                    <a:pt x="1256" y="747"/>
                    <a:pt x="1253" y="760"/>
                    <a:pt x="1278" y="768"/>
                  </a:cubicBezTo>
                  <a:cubicBezTo>
                    <a:pt x="1293" y="812"/>
                    <a:pt x="1318" y="840"/>
                    <a:pt x="1344" y="876"/>
                  </a:cubicBezTo>
                  <a:cubicBezTo>
                    <a:pt x="1372" y="915"/>
                    <a:pt x="1339" y="888"/>
                    <a:pt x="1374" y="912"/>
                  </a:cubicBezTo>
                  <a:cubicBezTo>
                    <a:pt x="1382" y="935"/>
                    <a:pt x="1405" y="958"/>
                    <a:pt x="1428" y="966"/>
                  </a:cubicBezTo>
                  <a:cubicBezTo>
                    <a:pt x="1432" y="972"/>
                    <a:pt x="1435" y="979"/>
                    <a:pt x="1440" y="984"/>
                  </a:cubicBezTo>
                  <a:cubicBezTo>
                    <a:pt x="1445" y="989"/>
                    <a:pt x="1453" y="991"/>
                    <a:pt x="1458" y="996"/>
                  </a:cubicBezTo>
                  <a:cubicBezTo>
                    <a:pt x="1489" y="1031"/>
                    <a:pt x="1500" y="1076"/>
                    <a:pt x="1548" y="1092"/>
                  </a:cubicBezTo>
                  <a:cubicBezTo>
                    <a:pt x="1552" y="1100"/>
                    <a:pt x="1554" y="1110"/>
                    <a:pt x="1560" y="1116"/>
                  </a:cubicBezTo>
                  <a:cubicBezTo>
                    <a:pt x="1560" y="1116"/>
                    <a:pt x="1605" y="1146"/>
                    <a:pt x="1614" y="1152"/>
                  </a:cubicBezTo>
                  <a:cubicBezTo>
                    <a:pt x="1641" y="1170"/>
                    <a:pt x="1674" y="1202"/>
                    <a:pt x="1704" y="1212"/>
                  </a:cubicBezTo>
                  <a:cubicBezTo>
                    <a:pt x="1708" y="1218"/>
                    <a:pt x="1711" y="1225"/>
                    <a:pt x="1716" y="1230"/>
                  </a:cubicBezTo>
                  <a:cubicBezTo>
                    <a:pt x="1721" y="1235"/>
                    <a:pt x="1729" y="1236"/>
                    <a:pt x="1734" y="1242"/>
                  </a:cubicBezTo>
                  <a:cubicBezTo>
                    <a:pt x="1767" y="1283"/>
                    <a:pt x="1706" y="1238"/>
                    <a:pt x="1758" y="1272"/>
                  </a:cubicBezTo>
                  <a:cubicBezTo>
                    <a:pt x="1766" y="1284"/>
                    <a:pt x="1770" y="1300"/>
                    <a:pt x="1782" y="1308"/>
                  </a:cubicBezTo>
                  <a:cubicBezTo>
                    <a:pt x="1788" y="1312"/>
                    <a:pt x="1795" y="1315"/>
                    <a:pt x="1800" y="1320"/>
                  </a:cubicBezTo>
                  <a:cubicBezTo>
                    <a:pt x="1838" y="1363"/>
                    <a:pt x="1859" y="1396"/>
                    <a:pt x="1908" y="1428"/>
                  </a:cubicBezTo>
                  <a:cubicBezTo>
                    <a:pt x="1926" y="1440"/>
                    <a:pt x="1944" y="1452"/>
                    <a:pt x="1962" y="1464"/>
                  </a:cubicBezTo>
                  <a:cubicBezTo>
                    <a:pt x="1968" y="1468"/>
                    <a:pt x="1980" y="1476"/>
                    <a:pt x="1980" y="147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38292D-57E5-4B05-836D-6CF9B9AB8A3E}" type="slidenum">
              <a:rPr lang="fr-FR" altLang="tr-TR" sz="1400">
                <a:solidFill>
                  <a:srgbClr val="A50021"/>
                </a:solidFill>
                <a:latin typeface="Arial Narrow" panose="020B0606020202030204" pitchFamily="34" charset="0"/>
              </a:rPr>
              <a:pPr/>
              <a:t>37</a:t>
            </a:fld>
            <a:endParaRPr lang="fr-FR" altLang="tr-TR" sz="1400">
              <a:solidFill>
                <a:srgbClr val="A50021"/>
              </a:solidFill>
              <a:latin typeface="Arial Narrow" panose="020B0606020202030204" pitchFamily="34" charset="0"/>
            </a:endParaRPr>
          </a:p>
        </p:txBody>
      </p:sp>
      <p:sp>
        <p:nvSpPr>
          <p:cNvPr id="45060" name="Rectangle 2"/>
          <p:cNvSpPr>
            <a:spLocks noGrp="1" noChangeArrowheads="1"/>
          </p:cNvSpPr>
          <p:nvPr>
            <p:ph type="title"/>
          </p:nvPr>
        </p:nvSpPr>
        <p:spPr>
          <a:xfrm>
            <a:off x="323850" y="260350"/>
            <a:ext cx="8280400" cy="865188"/>
          </a:xfrm>
          <a:ln>
            <a:solidFill>
              <a:schemeClr val="tx1"/>
            </a:solidFill>
            <a:miter lim="800000"/>
            <a:headEnd/>
            <a:tailEnd/>
          </a:ln>
        </p:spPr>
        <p:txBody>
          <a:bodyPr/>
          <a:lstStyle/>
          <a:p>
            <a:r>
              <a:rPr lang="fr-BE" altLang="tr-TR" smtClean="0"/>
              <a:t>Acute or puerperal metritis</a:t>
            </a:r>
            <a:endParaRPr lang="fr-FR" altLang="tr-TR" smtClean="0"/>
          </a:p>
        </p:txBody>
      </p:sp>
      <p:sp>
        <p:nvSpPr>
          <p:cNvPr id="45061" name="Rectangle 3"/>
          <p:cNvSpPr>
            <a:spLocks noGrp="1" noChangeArrowheads="1"/>
          </p:cNvSpPr>
          <p:nvPr>
            <p:ph type="body" idx="1"/>
          </p:nvPr>
        </p:nvSpPr>
        <p:spPr/>
        <p:txBody>
          <a:bodyPr/>
          <a:lstStyle/>
          <a:p>
            <a:r>
              <a:rPr lang="fr-FR" altLang="tr-TR" sz="2800" smtClean="0"/>
              <a:t>&lt; 21 days PP </a:t>
            </a:r>
          </a:p>
          <a:p>
            <a:r>
              <a:rPr lang="fr-FR" altLang="tr-TR" sz="2800" u="sng" smtClean="0"/>
              <a:t>General symptoms </a:t>
            </a:r>
            <a:r>
              <a:rPr lang="fr-FR" altLang="tr-TR" sz="2800" smtClean="0"/>
              <a:t>:  </a:t>
            </a:r>
          </a:p>
          <a:p>
            <a:pPr lvl="1"/>
            <a:r>
              <a:rPr lang="fr-FR" altLang="tr-TR" sz="2800" smtClean="0"/>
              <a:t>decrease of appetite and milk production </a:t>
            </a:r>
          </a:p>
          <a:p>
            <a:pPr lvl="1"/>
            <a:r>
              <a:rPr lang="fr-FR" altLang="tr-TR" sz="2800" smtClean="0"/>
              <a:t>Increase of T° &gt; </a:t>
            </a:r>
            <a:r>
              <a:rPr lang="fr-FR" altLang="tr-TR" sz="2800" smtClean="0">
                <a:solidFill>
                  <a:srgbClr val="FFFF00"/>
                </a:solidFill>
              </a:rPr>
              <a:t>39.4-39,5°C</a:t>
            </a:r>
          </a:p>
          <a:p>
            <a:pPr lvl="1"/>
            <a:r>
              <a:rPr lang="fr-FR" altLang="tr-TR" sz="2800" smtClean="0"/>
              <a:t>Acetonemia, mastitis, abomasum displacement…</a:t>
            </a:r>
          </a:p>
          <a:p>
            <a:r>
              <a:rPr lang="fr-FR" altLang="tr-TR" sz="2800" u="sng" smtClean="0"/>
              <a:t>Local symptoms </a:t>
            </a:r>
            <a:r>
              <a:rPr lang="fr-FR" altLang="tr-TR" sz="2800" smtClean="0"/>
              <a:t>: </a:t>
            </a:r>
          </a:p>
          <a:p>
            <a:pPr lvl="1"/>
            <a:r>
              <a:rPr lang="fr-FR" altLang="tr-TR" sz="2800" smtClean="0"/>
              <a:t>fetid red-brown watery uterine discharge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38D178-E0EB-4F29-AD17-B470EC77CF81}" type="slidenum">
              <a:rPr lang="fr-FR" altLang="tr-TR" sz="1400">
                <a:solidFill>
                  <a:srgbClr val="A50021"/>
                </a:solidFill>
                <a:latin typeface="Arial Narrow" panose="020B0606020202030204" pitchFamily="34" charset="0"/>
              </a:rPr>
              <a:pPr/>
              <a:t>38</a:t>
            </a:fld>
            <a:endParaRPr lang="fr-FR" altLang="tr-TR" sz="1400">
              <a:solidFill>
                <a:srgbClr val="A50021"/>
              </a:solidFill>
              <a:latin typeface="Arial Narrow" panose="020B0606020202030204" pitchFamily="34" charset="0"/>
            </a:endParaRPr>
          </a:p>
        </p:txBody>
      </p:sp>
      <p:sp>
        <p:nvSpPr>
          <p:cNvPr id="46084" name="Rectangle 2"/>
          <p:cNvSpPr>
            <a:spLocks noGrp="1" noChangeArrowheads="1"/>
          </p:cNvSpPr>
          <p:nvPr>
            <p:ph type="title"/>
          </p:nvPr>
        </p:nvSpPr>
        <p:spPr/>
        <p:txBody>
          <a:bodyPr/>
          <a:lstStyle/>
          <a:p>
            <a:r>
              <a:rPr lang="fr-BE" altLang="tr-TR" smtClean="0"/>
              <a:t>Acute metritis : discharge</a:t>
            </a:r>
            <a:endParaRPr lang="fr-FR" altLang="tr-TR" smtClean="0"/>
          </a:p>
        </p:txBody>
      </p:sp>
      <p:pic>
        <p:nvPicPr>
          <p:cNvPr id="46085" name="Picture 3" descr="Ecoulements va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41438"/>
            <a:ext cx="6624637"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4"/>
          <p:cNvSpPr txBox="1">
            <a:spLocks noChangeArrowheads="1"/>
          </p:cNvSpPr>
          <p:nvPr/>
        </p:nvSpPr>
        <p:spPr bwMode="auto">
          <a:xfrm>
            <a:off x="1311275" y="164465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b="1">
                <a:latin typeface="Arial Narrow" panose="020B0606020202030204" pitchFamily="34" charset="0"/>
              </a:rPr>
              <a:t>ENVA</a:t>
            </a:r>
            <a:endParaRPr lang="fr-FR" altLang="tr-TR" b="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36F7FE-0B29-4198-A118-1FF5B419B46C}" type="slidenum">
              <a:rPr lang="fr-FR" altLang="tr-TR" sz="1400">
                <a:solidFill>
                  <a:srgbClr val="A50021"/>
                </a:solidFill>
                <a:latin typeface="Arial Narrow" panose="020B0606020202030204" pitchFamily="34" charset="0"/>
              </a:rPr>
              <a:pPr/>
              <a:t>39</a:t>
            </a:fld>
            <a:endParaRPr lang="fr-FR" altLang="tr-TR" sz="1400">
              <a:solidFill>
                <a:srgbClr val="A50021"/>
              </a:solidFill>
              <a:latin typeface="Arial Narrow" panose="020B0606020202030204" pitchFamily="34" charset="0"/>
            </a:endParaRPr>
          </a:p>
        </p:txBody>
      </p:sp>
      <p:sp>
        <p:nvSpPr>
          <p:cNvPr id="47108" name="Rectangle 2"/>
          <p:cNvSpPr>
            <a:spLocks noGrp="1" noChangeArrowheads="1"/>
          </p:cNvSpPr>
          <p:nvPr>
            <p:ph type="title"/>
          </p:nvPr>
        </p:nvSpPr>
        <p:spPr>
          <a:ln>
            <a:solidFill>
              <a:schemeClr val="tx1"/>
            </a:solidFill>
            <a:miter lim="800000"/>
            <a:headEnd/>
            <a:tailEnd/>
          </a:ln>
        </p:spPr>
        <p:txBody>
          <a:bodyPr/>
          <a:lstStyle/>
          <a:p>
            <a:r>
              <a:rPr lang="fr-BE" altLang="tr-TR" smtClean="0"/>
              <a:t>Clinical endometritis  </a:t>
            </a:r>
            <a:endParaRPr lang="fr-FR" altLang="tr-TR" smtClean="0"/>
          </a:p>
        </p:txBody>
      </p:sp>
      <p:sp>
        <p:nvSpPr>
          <p:cNvPr id="47109" name="Rectangle 3"/>
          <p:cNvSpPr>
            <a:spLocks noGrp="1" noChangeArrowheads="1"/>
          </p:cNvSpPr>
          <p:nvPr>
            <p:ph type="body" idx="1"/>
          </p:nvPr>
        </p:nvSpPr>
        <p:spPr>
          <a:xfrm>
            <a:off x="395288" y="1196975"/>
            <a:ext cx="8423275" cy="4968875"/>
          </a:xfrm>
        </p:spPr>
        <p:txBody>
          <a:bodyPr/>
          <a:lstStyle/>
          <a:p>
            <a:r>
              <a:rPr lang="fr-FR" altLang="tr-TR" sz="2800" smtClean="0">
                <a:solidFill>
                  <a:srgbClr val="FFFF00"/>
                </a:solidFill>
              </a:rPr>
              <a:t>Generally, absence of general symptoms</a:t>
            </a:r>
            <a:r>
              <a:rPr lang="fr-FR" altLang="tr-TR" sz="2800" smtClean="0"/>
              <a:t> </a:t>
            </a:r>
          </a:p>
          <a:p>
            <a:r>
              <a:rPr lang="fr-FR" altLang="tr-TR" sz="2800" smtClean="0"/>
              <a:t>&gt; 21 days postpartum</a:t>
            </a:r>
          </a:p>
          <a:p>
            <a:r>
              <a:rPr lang="fr-BE" altLang="tr-TR" sz="2800" smtClean="0"/>
              <a:t>Purulent or mucopurulent or pus flakes discharge</a:t>
            </a:r>
          </a:p>
          <a:p>
            <a:r>
              <a:rPr lang="fr-BE" altLang="tr-TR" sz="2800" smtClean="0"/>
              <a:t>Delayed uterine and or cervical involution</a:t>
            </a:r>
          </a:p>
          <a:p>
            <a:endParaRPr lang="fr-FR" altLang="tr-T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627316-BF5A-43F2-9179-731D675231EA}" type="slidenum">
              <a:rPr lang="fr-FR" altLang="tr-TR" sz="1400">
                <a:solidFill>
                  <a:srgbClr val="A50021"/>
                </a:solidFill>
                <a:latin typeface="Arial Narrow" panose="020B0606020202030204" pitchFamily="34" charset="0"/>
              </a:rPr>
              <a:pPr/>
              <a:t>4</a:t>
            </a:fld>
            <a:endParaRPr lang="fr-FR" altLang="tr-TR" sz="1400">
              <a:solidFill>
                <a:srgbClr val="A50021"/>
              </a:solidFill>
              <a:latin typeface="Arial Narrow" panose="020B0606020202030204" pitchFamily="34" charset="0"/>
            </a:endParaRPr>
          </a:p>
        </p:txBody>
      </p:sp>
      <p:pic>
        <p:nvPicPr>
          <p:cNvPr id="13316" name="Picture 2" descr="Place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8243887"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3"/>
          <p:cNvSpPr txBox="1">
            <a:spLocks noChangeArrowheads="1"/>
          </p:cNvSpPr>
          <p:nvPr/>
        </p:nvSpPr>
        <p:spPr bwMode="auto">
          <a:xfrm>
            <a:off x="4932363" y="5661025"/>
            <a:ext cx="3724275" cy="4667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solidFill>
                  <a:srgbClr val="FFFF00"/>
                </a:solidFill>
                <a:latin typeface="Arial Narrow" panose="020B0606020202030204" pitchFamily="34" charset="0"/>
              </a:rPr>
              <a:t>Photo Lopez-Gatius Lleda 2008</a:t>
            </a:r>
            <a:endParaRPr lang="fr-FR" altLang="tr-TR">
              <a:solidFill>
                <a:srgbClr val="FFFF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4FA17E-7F27-4397-9FC4-129CA0CBF235}" type="slidenum">
              <a:rPr lang="fr-FR" altLang="tr-TR" sz="1400">
                <a:solidFill>
                  <a:srgbClr val="A50021"/>
                </a:solidFill>
                <a:latin typeface="Arial Narrow" panose="020B0606020202030204" pitchFamily="34" charset="0"/>
              </a:rPr>
              <a:pPr/>
              <a:t>40</a:t>
            </a:fld>
            <a:endParaRPr lang="fr-FR" altLang="tr-TR" sz="1400">
              <a:solidFill>
                <a:srgbClr val="A50021"/>
              </a:solidFill>
              <a:latin typeface="Arial Narrow" panose="020B0606020202030204" pitchFamily="34" charset="0"/>
            </a:endParaRPr>
          </a:p>
        </p:txBody>
      </p:sp>
      <p:sp>
        <p:nvSpPr>
          <p:cNvPr id="48132" name="Rectangle 2"/>
          <p:cNvSpPr>
            <a:spLocks noGrp="1" noChangeArrowheads="1"/>
          </p:cNvSpPr>
          <p:nvPr>
            <p:ph type="title"/>
          </p:nvPr>
        </p:nvSpPr>
        <p:spPr>
          <a:xfrm>
            <a:off x="457200" y="274638"/>
            <a:ext cx="8218488" cy="850900"/>
          </a:xfrm>
          <a:ln>
            <a:solidFill>
              <a:schemeClr val="tx1"/>
            </a:solidFill>
            <a:miter lim="800000"/>
            <a:headEnd/>
            <a:tailEnd/>
          </a:ln>
        </p:spPr>
        <p:txBody>
          <a:bodyPr/>
          <a:lstStyle/>
          <a:p>
            <a:r>
              <a:rPr lang="fr-BE" altLang="tr-TR" smtClean="0"/>
              <a:t>Clinical endometritis </a:t>
            </a:r>
            <a:endParaRPr lang="fr-FR" altLang="tr-TR" smtClean="0"/>
          </a:p>
        </p:txBody>
      </p:sp>
      <p:pic>
        <p:nvPicPr>
          <p:cNvPr id="48133" name="Picture 3" descr="clinique endomet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75914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4"/>
          <p:cNvSpPr txBox="1">
            <a:spLocks noChangeArrowheads="1"/>
          </p:cNvSpPr>
          <p:nvPr/>
        </p:nvSpPr>
        <p:spPr bwMode="auto">
          <a:xfrm>
            <a:off x="611188" y="6021388"/>
            <a:ext cx="7815262"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tr-TR" sz="1600">
                <a:latin typeface="Arial Narrow" panose="020B0606020202030204" pitchFamily="34" charset="0"/>
              </a:rPr>
              <a:t>Williams E. J., Fischer D. P., Pfeiffer D. U., England  G. C. W., Noakes D. E., Dobson H., Sheldon I. M.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287F23-B7BE-44B2-81EB-93F01C2EA7E2}" type="slidenum">
              <a:rPr lang="fr-FR" altLang="tr-TR" sz="1400">
                <a:solidFill>
                  <a:srgbClr val="A50021"/>
                </a:solidFill>
                <a:latin typeface="Arial Narrow" panose="020B0606020202030204" pitchFamily="34" charset="0"/>
              </a:rPr>
              <a:pPr/>
              <a:t>41</a:t>
            </a:fld>
            <a:endParaRPr lang="fr-FR" altLang="tr-TR" sz="1400">
              <a:solidFill>
                <a:srgbClr val="A50021"/>
              </a:solidFill>
              <a:latin typeface="Arial Narrow" panose="020B0606020202030204" pitchFamily="34" charset="0"/>
            </a:endParaRPr>
          </a:p>
        </p:txBody>
      </p:sp>
      <p:sp>
        <p:nvSpPr>
          <p:cNvPr id="49156" name="Rectangle 2"/>
          <p:cNvSpPr>
            <a:spLocks noGrp="1" noChangeArrowheads="1"/>
          </p:cNvSpPr>
          <p:nvPr>
            <p:ph type="title"/>
          </p:nvPr>
        </p:nvSpPr>
        <p:spPr>
          <a:xfrm>
            <a:off x="457200" y="228600"/>
            <a:ext cx="7772400" cy="609600"/>
          </a:xfrm>
          <a:ln>
            <a:solidFill>
              <a:schemeClr val="tx1"/>
            </a:solidFill>
            <a:miter lim="800000"/>
            <a:headEnd/>
            <a:tailEnd/>
          </a:ln>
        </p:spPr>
        <p:txBody>
          <a:bodyPr/>
          <a:lstStyle/>
          <a:p>
            <a:r>
              <a:rPr lang="fr-FR" altLang="tr-TR" smtClean="0"/>
              <a:t>Purulent discharge</a:t>
            </a:r>
          </a:p>
        </p:txBody>
      </p:sp>
      <p:pic>
        <p:nvPicPr>
          <p:cNvPr id="49157" name="Grafik 2" descr="Image18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47529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Grafik 1" descr="Image0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068638"/>
            <a:ext cx="44640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36E48E-C2FE-4E06-A52F-1A9FEB1978CC}" type="slidenum">
              <a:rPr lang="fr-FR" altLang="tr-TR" sz="1400">
                <a:solidFill>
                  <a:srgbClr val="A50021"/>
                </a:solidFill>
                <a:latin typeface="Arial Narrow" panose="020B0606020202030204" pitchFamily="34" charset="0"/>
              </a:rPr>
              <a:pPr/>
              <a:t>42</a:t>
            </a:fld>
            <a:endParaRPr lang="fr-FR" altLang="tr-TR" sz="1400">
              <a:solidFill>
                <a:srgbClr val="A50021"/>
              </a:solidFill>
              <a:latin typeface="Arial Narrow" panose="020B0606020202030204" pitchFamily="34" charset="0"/>
            </a:endParaRPr>
          </a:p>
        </p:txBody>
      </p:sp>
      <p:sp>
        <p:nvSpPr>
          <p:cNvPr id="50180" name="Rectangle 2"/>
          <p:cNvSpPr>
            <a:spLocks noGrp="1" noChangeArrowheads="1"/>
          </p:cNvSpPr>
          <p:nvPr>
            <p:ph type="title"/>
          </p:nvPr>
        </p:nvSpPr>
        <p:spPr>
          <a:xfrm>
            <a:off x="323850" y="260350"/>
            <a:ext cx="2016125" cy="720725"/>
          </a:xfrm>
          <a:ln>
            <a:solidFill>
              <a:schemeClr val="tx1"/>
            </a:solidFill>
            <a:miter lim="800000"/>
            <a:headEnd/>
            <a:tailEnd/>
          </a:ln>
        </p:spPr>
        <p:txBody>
          <a:bodyPr/>
          <a:lstStyle/>
          <a:p>
            <a:r>
              <a:rPr lang="fr-BE" altLang="tr-TR" smtClean="0"/>
              <a:t>Pyometra </a:t>
            </a:r>
            <a:endParaRPr lang="fr-FR" altLang="tr-TR" smtClean="0"/>
          </a:p>
        </p:txBody>
      </p:sp>
      <p:sp>
        <p:nvSpPr>
          <p:cNvPr id="50181" name="Rectangle 3"/>
          <p:cNvSpPr>
            <a:spLocks noGrp="1" noChangeArrowheads="1"/>
          </p:cNvSpPr>
          <p:nvPr>
            <p:ph type="body" idx="1"/>
          </p:nvPr>
        </p:nvSpPr>
        <p:spPr/>
        <p:txBody>
          <a:bodyPr/>
          <a:lstStyle/>
          <a:p>
            <a:pPr>
              <a:lnSpc>
                <a:spcPct val="130000"/>
              </a:lnSpc>
            </a:pPr>
            <a:r>
              <a:rPr lang="fr-FR" altLang="tr-TR" smtClean="0"/>
              <a:t>ccumulation of purulent or mucopurulent material within the uterine lumen</a:t>
            </a:r>
          </a:p>
          <a:p>
            <a:pPr>
              <a:lnSpc>
                <a:spcPct val="130000"/>
              </a:lnSpc>
            </a:pPr>
            <a:r>
              <a:rPr lang="fr-FR" altLang="tr-TR" smtClean="0"/>
              <a:t>distension of the uterus, </a:t>
            </a:r>
          </a:p>
          <a:p>
            <a:pPr>
              <a:lnSpc>
                <a:spcPct val="130000"/>
              </a:lnSpc>
            </a:pPr>
            <a:r>
              <a:rPr lang="fr-FR" altLang="tr-TR" smtClean="0"/>
              <a:t>presence of an active corpus luteum</a:t>
            </a:r>
          </a:p>
          <a:p>
            <a:pPr>
              <a:lnSpc>
                <a:spcPct val="130000"/>
              </a:lnSpc>
            </a:pPr>
            <a:r>
              <a:rPr lang="fr-BE" altLang="tr-TR" smtClean="0"/>
              <a:t>pathological anoestrus by suppression of endometrial syntheis of PGF2a</a:t>
            </a:r>
            <a:endParaRPr lang="fr-FR" altLang="tr-TR" smtClean="0"/>
          </a:p>
          <a:p>
            <a:endParaRPr lang="fr-FR" altLang="tr-TR" smtClean="0"/>
          </a:p>
          <a:p>
            <a:pPr lvl="1"/>
            <a:endParaRPr lang="fr-FR" altLang="tr-TR"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9"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B86959-B807-4695-A1DE-01117D6A8E74}" type="slidenum">
              <a:rPr lang="fr-FR" altLang="tr-TR" sz="1400">
                <a:solidFill>
                  <a:srgbClr val="A50021"/>
                </a:solidFill>
                <a:latin typeface="Arial Narrow" panose="020B0606020202030204" pitchFamily="34" charset="0"/>
              </a:rPr>
              <a:pPr/>
              <a:t>43</a:t>
            </a:fld>
            <a:endParaRPr lang="fr-FR" altLang="tr-TR" sz="1400">
              <a:solidFill>
                <a:srgbClr val="A50021"/>
              </a:solidFill>
              <a:latin typeface="Arial Narrow" panose="020B0606020202030204" pitchFamily="34" charset="0"/>
            </a:endParaRPr>
          </a:p>
        </p:txBody>
      </p:sp>
      <p:pic>
        <p:nvPicPr>
          <p:cNvPr id="51204" name="Picture 2" descr="dia07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23256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descr="dia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125538"/>
            <a:ext cx="1711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descr="dia1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052513"/>
            <a:ext cx="223202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8469" name="Picture 5" descr="3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149725"/>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8470" name="Picture 6" descr="dia17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357563"/>
            <a:ext cx="275113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tangle 7"/>
          <p:cNvSpPr>
            <a:spLocks noGrp="1" noChangeArrowheads="1"/>
          </p:cNvSpPr>
          <p:nvPr>
            <p:ph type="title"/>
          </p:nvPr>
        </p:nvSpPr>
        <p:spPr>
          <a:xfrm>
            <a:off x="457200" y="274638"/>
            <a:ext cx="1811338" cy="706437"/>
          </a:xfrm>
          <a:noFill/>
          <a:ln>
            <a:solidFill>
              <a:schemeClr val="tx1"/>
            </a:solidFill>
            <a:miter lim="800000"/>
            <a:headEnd/>
            <a:tailEnd/>
          </a:ln>
        </p:spPr>
        <p:txBody>
          <a:bodyPr/>
          <a:lstStyle/>
          <a:p>
            <a:r>
              <a:rPr lang="fr-BE" altLang="tr-TR" smtClean="0"/>
              <a:t>Pyometra  </a:t>
            </a:r>
            <a:endParaRPr lang="fr-FR" altLang="tr-T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84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8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6D4CC1-BB1F-4B1A-AEED-A48FFFFE5CCF}" type="slidenum">
              <a:rPr lang="fr-FR" altLang="tr-TR" sz="1400">
                <a:solidFill>
                  <a:srgbClr val="A50021"/>
                </a:solidFill>
                <a:latin typeface="Arial Narrow" panose="020B0606020202030204" pitchFamily="34" charset="0"/>
              </a:rPr>
              <a:pPr/>
              <a:t>44</a:t>
            </a:fld>
            <a:endParaRPr lang="fr-FR" altLang="tr-TR" sz="1400">
              <a:solidFill>
                <a:srgbClr val="A50021"/>
              </a:solidFill>
              <a:latin typeface="Arial Narrow" panose="020B0606020202030204" pitchFamily="34" charset="0"/>
            </a:endParaRPr>
          </a:p>
        </p:txBody>
      </p:sp>
      <p:sp>
        <p:nvSpPr>
          <p:cNvPr id="52228" name="Rectangle 2"/>
          <p:cNvSpPr>
            <a:spLocks noGrp="1" noChangeArrowheads="1"/>
          </p:cNvSpPr>
          <p:nvPr>
            <p:ph type="title"/>
          </p:nvPr>
        </p:nvSpPr>
        <p:spPr>
          <a:ln>
            <a:solidFill>
              <a:schemeClr val="tx1"/>
            </a:solidFill>
            <a:miter lim="800000"/>
            <a:headEnd/>
            <a:tailEnd/>
          </a:ln>
        </p:spPr>
        <p:txBody>
          <a:bodyPr/>
          <a:lstStyle/>
          <a:p>
            <a:r>
              <a:rPr lang="fr-BE" altLang="tr-TR" smtClean="0"/>
              <a:t>Subclinical endometritis </a:t>
            </a:r>
            <a:endParaRPr lang="fr-FR" altLang="tr-TR" smtClean="0"/>
          </a:p>
        </p:txBody>
      </p:sp>
      <p:sp>
        <p:nvSpPr>
          <p:cNvPr id="52229" name="Rectangle 3"/>
          <p:cNvSpPr>
            <a:spLocks noGrp="1" noChangeArrowheads="1"/>
          </p:cNvSpPr>
          <p:nvPr>
            <p:ph type="body" idx="1"/>
          </p:nvPr>
        </p:nvSpPr>
        <p:spPr/>
        <p:txBody>
          <a:bodyPr/>
          <a:lstStyle/>
          <a:p>
            <a:pPr>
              <a:lnSpc>
                <a:spcPct val="120000"/>
              </a:lnSpc>
            </a:pPr>
            <a:r>
              <a:rPr lang="fr-FR" altLang="tr-TR" smtClean="0"/>
              <a:t>endometrial inflammation of the uterus</a:t>
            </a:r>
          </a:p>
          <a:p>
            <a:pPr>
              <a:lnSpc>
                <a:spcPct val="120000"/>
              </a:lnSpc>
            </a:pPr>
            <a:r>
              <a:rPr lang="fr-FR" altLang="tr-TR" smtClean="0"/>
              <a:t>absence of purulent material in the vagina</a:t>
            </a:r>
          </a:p>
          <a:p>
            <a:pPr>
              <a:lnSpc>
                <a:spcPct val="120000"/>
              </a:lnSpc>
            </a:pPr>
            <a:r>
              <a:rPr lang="fr-FR" altLang="tr-TR" smtClean="0"/>
              <a:t>diagnosed by cytological analysis (neutrophils)</a:t>
            </a:r>
          </a:p>
          <a:p>
            <a:pPr lvl="1">
              <a:lnSpc>
                <a:spcPct val="120000"/>
              </a:lnSpc>
            </a:pPr>
            <a:r>
              <a:rPr lang="fr-FR" altLang="tr-TR" sz="2600" smtClean="0"/>
              <a:t>J 21 à J 33 : &gt; 18 %</a:t>
            </a:r>
          </a:p>
          <a:p>
            <a:pPr lvl="1">
              <a:lnSpc>
                <a:spcPct val="120000"/>
              </a:lnSpc>
            </a:pPr>
            <a:r>
              <a:rPr lang="fr-FR" altLang="tr-TR" sz="2600" smtClean="0"/>
              <a:t>J 34 à J 37 : &gt; 10 %</a:t>
            </a:r>
          </a:p>
          <a:p>
            <a:pPr lvl="1">
              <a:lnSpc>
                <a:spcPct val="120000"/>
              </a:lnSpc>
            </a:pPr>
            <a:r>
              <a:rPr lang="fr-FR" altLang="tr-TR" sz="2600" smtClean="0"/>
              <a:t>J 28 à J 41 : &gt; 8 %</a:t>
            </a:r>
          </a:p>
          <a:p>
            <a:pPr lvl="1">
              <a:lnSpc>
                <a:spcPct val="120000"/>
              </a:lnSpc>
            </a:pPr>
            <a:r>
              <a:rPr lang="fr-FR" altLang="tr-TR" sz="2600" smtClean="0"/>
              <a:t>J 40 à J 60 : &gt; 5 %</a:t>
            </a:r>
          </a:p>
          <a:p>
            <a:pPr>
              <a:lnSpc>
                <a:spcPct val="120000"/>
              </a:lnSpc>
            </a:pPr>
            <a:r>
              <a:rPr lang="fr-BE" altLang="tr-TR" smtClean="0">
                <a:solidFill>
                  <a:srgbClr val="FFFF00"/>
                </a:solidFill>
              </a:rPr>
              <a:t>Negative effect on fertility </a:t>
            </a:r>
            <a:endParaRPr lang="fr-FR" altLang="tr-T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E6582A-BEDA-40ED-B92B-6C878B2E2600}" type="slidenum">
              <a:rPr lang="fr-FR" altLang="tr-TR" sz="1400">
                <a:solidFill>
                  <a:srgbClr val="A50021"/>
                </a:solidFill>
                <a:latin typeface="Arial Narrow" panose="020B0606020202030204" pitchFamily="34" charset="0"/>
              </a:rPr>
              <a:pPr/>
              <a:t>45</a:t>
            </a:fld>
            <a:endParaRPr lang="fr-FR" altLang="tr-TR" sz="1400">
              <a:solidFill>
                <a:srgbClr val="A50021"/>
              </a:solidFill>
              <a:latin typeface="Arial Narrow" panose="020B0606020202030204" pitchFamily="34" charset="0"/>
            </a:endParaRPr>
          </a:p>
        </p:txBody>
      </p:sp>
      <p:sp>
        <p:nvSpPr>
          <p:cNvPr id="53252" name="Rectangle 2"/>
          <p:cNvSpPr>
            <a:spLocks noGrp="1" noChangeArrowheads="1"/>
          </p:cNvSpPr>
          <p:nvPr>
            <p:ph type="title"/>
          </p:nvPr>
        </p:nvSpPr>
        <p:spPr>
          <a:xfrm>
            <a:off x="323850" y="2565400"/>
            <a:ext cx="8135938" cy="1439863"/>
          </a:xfrm>
          <a:solidFill>
            <a:schemeClr val="tx1"/>
          </a:solidFill>
        </p:spPr>
        <p:txBody>
          <a:bodyPr/>
          <a:lstStyle/>
          <a:p>
            <a:r>
              <a:rPr lang="fr-BE" altLang="tr-TR" sz="4500" smtClean="0">
                <a:solidFill>
                  <a:srgbClr val="000066"/>
                </a:solidFill>
              </a:rPr>
              <a:t>Diagnostic methods </a:t>
            </a:r>
            <a:endParaRPr lang="fr-FR" altLang="tr-TR" smtClean="0">
              <a:solidFill>
                <a:srgbClr val="000066"/>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5B40C2-BE82-480E-88B6-7C8E4DA0B405}" type="slidenum">
              <a:rPr lang="fr-FR" altLang="tr-TR" sz="1400">
                <a:solidFill>
                  <a:srgbClr val="A50021"/>
                </a:solidFill>
                <a:latin typeface="Arial Narrow" panose="020B0606020202030204" pitchFamily="34" charset="0"/>
              </a:rPr>
              <a:pPr/>
              <a:t>46</a:t>
            </a:fld>
            <a:endParaRPr lang="fr-FR" altLang="tr-TR" sz="1400">
              <a:solidFill>
                <a:srgbClr val="A50021"/>
              </a:solidFill>
              <a:latin typeface="Arial Narrow" panose="020B0606020202030204" pitchFamily="34" charset="0"/>
            </a:endParaRPr>
          </a:p>
        </p:txBody>
      </p:sp>
      <p:sp>
        <p:nvSpPr>
          <p:cNvPr id="54276" name="Rectangle 2"/>
          <p:cNvSpPr>
            <a:spLocks noGrp="1" noChangeArrowheads="1"/>
          </p:cNvSpPr>
          <p:nvPr>
            <p:ph type="title"/>
          </p:nvPr>
        </p:nvSpPr>
        <p:spPr/>
        <p:txBody>
          <a:bodyPr/>
          <a:lstStyle/>
          <a:p>
            <a:r>
              <a:rPr lang="fr-FR" altLang="tr-TR" smtClean="0"/>
              <a:t>Le diagnostic : stratégies</a:t>
            </a:r>
            <a:endParaRPr lang="fr-FR" altLang="tr-TR" sz="1700" smtClean="0"/>
          </a:p>
        </p:txBody>
      </p:sp>
      <p:sp>
        <p:nvSpPr>
          <p:cNvPr id="54277" name="Rectangle 3"/>
          <p:cNvSpPr>
            <a:spLocks noGrp="1" noChangeArrowheads="1"/>
          </p:cNvSpPr>
          <p:nvPr>
            <p:ph type="body" idx="1"/>
          </p:nvPr>
        </p:nvSpPr>
        <p:spPr/>
        <p:txBody>
          <a:bodyPr/>
          <a:lstStyle/>
          <a:p>
            <a:r>
              <a:rPr lang="fr-FR" altLang="tr-TR" smtClean="0"/>
              <a:t>Approche individuelle = sous-estimation</a:t>
            </a:r>
          </a:p>
          <a:p>
            <a:pPr lvl="1"/>
            <a:r>
              <a:rPr lang="fr-FR" altLang="tr-TR" sz="2600" smtClean="0"/>
              <a:t>  les seuls cas de rétention placentaire</a:t>
            </a:r>
          </a:p>
          <a:p>
            <a:pPr lvl="1"/>
            <a:r>
              <a:rPr lang="fr-FR" altLang="tr-TR" sz="2600" smtClean="0"/>
              <a:t>  les cas observés par l’éleveur</a:t>
            </a:r>
          </a:p>
          <a:p>
            <a:pPr lvl="1"/>
            <a:r>
              <a:rPr lang="fr-FR" altLang="tr-TR" sz="2600" smtClean="0"/>
              <a:t>  les repeat-breeders</a:t>
            </a:r>
          </a:p>
          <a:p>
            <a:r>
              <a:rPr lang="fr-FR" altLang="tr-TR" smtClean="0"/>
              <a:t>Approche systématique = objectivation</a:t>
            </a:r>
          </a:p>
          <a:p>
            <a:pPr lvl="1"/>
            <a:r>
              <a:rPr lang="fr-FR" altLang="tr-TR" sz="2600" smtClean="0"/>
              <a:t>Importance du choix d ’une méthode de diagnostic</a:t>
            </a:r>
          </a:p>
          <a:p>
            <a:pPr lvl="1"/>
            <a:r>
              <a:rPr lang="fr-FR" altLang="tr-TR" sz="2600" smtClean="0"/>
              <a:t>Importance du choix d ’un moment de diagnostic : Inv utérine </a:t>
            </a:r>
          </a:p>
          <a:p>
            <a:pPr lvl="1"/>
            <a:r>
              <a:rPr lang="fr-FR" altLang="tr-TR" sz="2600" smtClean="0"/>
              <a:t>Intérêt : précocité du diagnostic et donc du traitement</a:t>
            </a:r>
          </a:p>
          <a:p>
            <a:endParaRPr lang="fr-FR" altLang="tr-TR"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E6C620-0894-41B3-B3BF-885F81C9210A}" type="slidenum">
              <a:rPr lang="fr-FR" altLang="tr-TR" sz="1400">
                <a:solidFill>
                  <a:srgbClr val="A50021"/>
                </a:solidFill>
                <a:latin typeface="Arial Narrow" panose="020B0606020202030204" pitchFamily="34" charset="0"/>
              </a:rPr>
              <a:pPr/>
              <a:t>47</a:t>
            </a:fld>
            <a:endParaRPr lang="fr-FR" altLang="tr-TR" sz="1400">
              <a:solidFill>
                <a:srgbClr val="A50021"/>
              </a:solidFill>
              <a:latin typeface="Arial Narrow" panose="020B0606020202030204" pitchFamily="34" charset="0"/>
            </a:endParaRPr>
          </a:p>
        </p:txBody>
      </p:sp>
      <p:sp>
        <p:nvSpPr>
          <p:cNvPr id="55300" name="Rectangle 2"/>
          <p:cNvSpPr>
            <a:spLocks noGrp="1" noChangeArrowheads="1"/>
          </p:cNvSpPr>
          <p:nvPr>
            <p:ph type="title"/>
          </p:nvPr>
        </p:nvSpPr>
        <p:spPr/>
        <p:txBody>
          <a:bodyPr/>
          <a:lstStyle/>
          <a:p>
            <a:r>
              <a:rPr lang="fr-FR" altLang="tr-TR" smtClean="0"/>
              <a:t>Methods of diagnostic </a:t>
            </a:r>
            <a:endParaRPr lang="fr-FR" altLang="tr-TR" sz="1700" smtClean="0"/>
          </a:p>
        </p:txBody>
      </p:sp>
      <p:sp>
        <p:nvSpPr>
          <p:cNvPr id="55301" name="Rectangle 3"/>
          <p:cNvSpPr>
            <a:spLocks noGrp="1" noChangeArrowheads="1"/>
          </p:cNvSpPr>
          <p:nvPr>
            <p:ph type="body" idx="1"/>
          </p:nvPr>
        </p:nvSpPr>
        <p:spPr/>
        <p:txBody>
          <a:bodyPr/>
          <a:lstStyle/>
          <a:p>
            <a:pPr>
              <a:buFontTx/>
              <a:buChar char="•"/>
            </a:pPr>
            <a:r>
              <a:rPr lang="fr-FR" altLang="tr-TR" smtClean="0"/>
              <a:t>Anamnese</a:t>
            </a:r>
          </a:p>
          <a:p>
            <a:pPr>
              <a:buFontTx/>
              <a:buChar char="•"/>
            </a:pPr>
            <a:r>
              <a:rPr lang="fr-FR" altLang="tr-TR" smtClean="0"/>
              <a:t>General examination and local inspection</a:t>
            </a:r>
          </a:p>
          <a:p>
            <a:pPr>
              <a:buFontTx/>
              <a:buChar char="•"/>
            </a:pPr>
            <a:r>
              <a:rPr lang="fr-FR" altLang="tr-TR" smtClean="0"/>
              <a:t>Rectal palpation</a:t>
            </a:r>
          </a:p>
          <a:p>
            <a:pPr>
              <a:buFontTx/>
              <a:buChar char="•"/>
            </a:pPr>
            <a:r>
              <a:rPr lang="fr-FR" altLang="tr-TR" smtClean="0">
                <a:solidFill>
                  <a:srgbClr val="FFFF00"/>
                </a:solidFill>
              </a:rPr>
              <a:t>Vaginoscopy</a:t>
            </a:r>
          </a:p>
          <a:p>
            <a:pPr>
              <a:buFontTx/>
              <a:buChar char="•"/>
            </a:pPr>
            <a:r>
              <a:rPr lang="fr-FR" altLang="tr-TR" smtClean="0"/>
              <a:t>Echography </a:t>
            </a:r>
          </a:p>
          <a:p>
            <a:pPr>
              <a:buFontTx/>
              <a:buChar char="•"/>
            </a:pPr>
            <a:r>
              <a:rPr lang="fr-FR" altLang="tr-TR" smtClean="0"/>
              <a:t>Bacteriology</a:t>
            </a:r>
          </a:p>
          <a:p>
            <a:pPr>
              <a:buFontTx/>
              <a:buChar char="•"/>
            </a:pPr>
            <a:r>
              <a:rPr lang="fr-FR" altLang="tr-TR" smtClean="0"/>
              <a:t>Cytology </a:t>
            </a:r>
          </a:p>
          <a:p>
            <a:pPr>
              <a:buFontTx/>
              <a:buChar char="•"/>
            </a:pPr>
            <a:r>
              <a:rPr lang="fr-BE" altLang="tr-TR" smtClean="0"/>
              <a:t>Anatomopathology </a:t>
            </a:r>
            <a:endParaRPr lang="fr-FR" altLang="tr-TR" smtClean="0"/>
          </a:p>
          <a:p>
            <a:pPr>
              <a:buFontTx/>
              <a:buChar char="•"/>
            </a:pPr>
            <a:r>
              <a:rPr lang="fr-FR" altLang="tr-TR" smtClean="0"/>
              <a:t>Biochemistry (haptoglobine, P4)</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10"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522BB1-108A-4AEC-9D37-16279123E184}" type="slidenum">
              <a:rPr lang="fr-FR" altLang="tr-TR" sz="1400">
                <a:solidFill>
                  <a:srgbClr val="A50021"/>
                </a:solidFill>
                <a:latin typeface="Arial Narrow" panose="020B0606020202030204" pitchFamily="34" charset="0"/>
              </a:rPr>
              <a:pPr/>
              <a:t>48</a:t>
            </a:fld>
            <a:endParaRPr lang="fr-FR" altLang="tr-TR" sz="1400">
              <a:solidFill>
                <a:srgbClr val="A50021"/>
              </a:solidFill>
              <a:latin typeface="Arial Narrow" panose="020B0606020202030204" pitchFamily="34" charset="0"/>
            </a:endParaRPr>
          </a:p>
        </p:txBody>
      </p:sp>
      <p:pic>
        <p:nvPicPr>
          <p:cNvPr id="56324" name="Picture 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50825" y="1341438"/>
            <a:ext cx="4321175"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03" name="Picture 3" descr="corps ja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789363"/>
            <a:ext cx="41751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4"/>
          <p:cNvSpPr>
            <a:spLocks noGrp="1" noChangeArrowheads="1"/>
          </p:cNvSpPr>
          <p:nvPr>
            <p:ph type="title"/>
          </p:nvPr>
        </p:nvSpPr>
        <p:spPr>
          <a:xfrm>
            <a:off x="323850" y="260350"/>
            <a:ext cx="6029325" cy="720725"/>
          </a:xfrm>
        </p:spPr>
        <p:txBody>
          <a:bodyPr/>
          <a:lstStyle/>
          <a:p>
            <a:r>
              <a:rPr lang="fr-BE" altLang="tr-TR" smtClean="0">
                <a:solidFill>
                  <a:srgbClr val="FFFF00"/>
                </a:solidFill>
              </a:rPr>
              <a:t>Echography and metritis</a:t>
            </a:r>
            <a:endParaRPr lang="fr-FR" altLang="tr-TR" smtClean="0">
              <a:solidFill>
                <a:srgbClr val="FFFF00"/>
              </a:solidFill>
            </a:endParaRPr>
          </a:p>
        </p:txBody>
      </p:sp>
      <p:pic>
        <p:nvPicPr>
          <p:cNvPr id="972805" name="Picture 5" descr="endometrite 2eme deg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16338"/>
            <a:ext cx="431006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p:cNvPicPr>
            <a:picLocks noChangeAspect="1" noChangeArrowheads="1"/>
          </p:cNvPicPr>
          <p:nvPr/>
        </p:nvPicPr>
        <p:blipFill>
          <a:blip r:embed="rId5">
            <a:extLst>
              <a:ext uri="{28A0092B-C50C-407E-A947-70E740481C1C}">
                <a14:useLocalDpi xmlns:a14="http://schemas.microsoft.com/office/drawing/2010/main" val="0"/>
              </a:ext>
            </a:extLst>
          </a:blip>
          <a:srcRect l="45000" t="12283" r="1418" b="42520"/>
          <a:stretch>
            <a:fillRect/>
          </a:stretch>
        </p:blipFill>
        <p:spPr bwMode="auto">
          <a:xfrm>
            <a:off x="5508625" y="981075"/>
            <a:ext cx="3098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Line 7"/>
          <p:cNvSpPr>
            <a:spLocks noChangeShapeType="1"/>
          </p:cNvSpPr>
          <p:nvPr/>
        </p:nvSpPr>
        <p:spPr bwMode="auto">
          <a:xfrm flipH="1">
            <a:off x="4572000" y="21336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6330" name="Text Box 8"/>
          <p:cNvSpPr txBox="1">
            <a:spLocks noChangeArrowheads="1"/>
          </p:cNvSpPr>
          <p:nvPr/>
        </p:nvSpPr>
        <p:spPr bwMode="auto">
          <a:xfrm>
            <a:off x="7720013" y="422275"/>
            <a:ext cx="1154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800">
                <a:latin typeface="Arial Narrow" panose="020B0606020202030204" pitchFamily="34" charset="0"/>
              </a:rPr>
              <a:t>(ENV Lyon)</a:t>
            </a:r>
            <a:endParaRPr lang="fr-FR" altLang="tr-TR" sz="180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873F7F-8B5F-41FF-82F2-11078E03D5F0}" type="slidenum">
              <a:rPr lang="fr-FR" altLang="tr-TR" sz="1400">
                <a:solidFill>
                  <a:srgbClr val="A50021"/>
                </a:solidFill>
                <a:latin typeface="Arial Narrow" panose="020B0606020202030204" pitchFamily="34" charset="0"/>
              </a:rPr>
              <a:pPr/>
              <a:t>49</a:t>
            </a:fld>
            <a:endParaRPr lang="fr-FR" altLang="tr-TR" sz="1400">
              <a:solidFill>
                <a:srgbClr val="A50021"/>
              </a:solidFill>
              <a:latin typeface="Arial Narrow" panose="020B0606020202030204" pitchFamily="34" charset="0"/>
            </a:endParaRPr>
          </a:p>
        </p:txBody>
      </p:sp>
      <p:sp>
        <p:nvSpPr>
          <p:cNvPr id="57348" name="Rectangle 2"/>
          <p:cNvSpPr>
            <a:spLocks noGrp="1" noChangeArrowheads="1"/>
          </p:cNvSpPr>
          <p:nvPr>
            <p:ph type="title"/>
          </p:nvPr>
        </p:nvSpPr>
        <p:spPr>
          <a:ln>
            <a:solidFill>
              <a:srgbClr val="FFFF00"/>
            </a:solidFill>
            <a:miter lim="800000"/>
            <a:headEnd/>
            <a:tailEnd/>
          </a:ln>
        </p:spPr>
        <p:txBody>
          <a:bodyPr/>
          <a:lstStyle/>
          <a:p>
            <a:r>
              <a:rPr lang="fr-BE" altLang="tr-TR" sz="3400" smtClean="0">
                <a:solidFill>
                  <a:srgbClr val="FFFF00"/>
                </a:solidFill>
              </a:rPr>
              <a:t>Cytology </a:t>
            </a:r>
            <a:r>
              <a:rPr lang="fr-BE" altLang="tr-TR" sz="3400" smtClean="0"/>
              <a:t> </a:t>
            </a:r>
            <a:r>
              <a:rPr lang="fr-BE" altLang="tr-TR" sz="2600" smtClean="0"/>
              <a:t>(</a:t>
            </a:r>
            <a:r>
              <a:rPr lang="fr-FR" altLang="tr-TR" sz="2600" smtClean="0">
                <a:hlinkClick r:id="rId2"/>
              </a:rPr>
              <a:t>http://www.be.fishersci.com/</a:t>
            </a:r>
            <a:r>
              <a:rPr lang="fr-FR" altLang="tr-TR" sz="2600" smtClean="0"/>
              <a:t>) </a:t>
            </a:r>
            <a:r>
              <a:rPr lang="fr-BE" altLang="tr-TR" sz="2400" smtClean="0">
                <a:solidFill>
                  <a:srgbClr val="FFFF00"/>
                </a:solidFill>
              </a:rPr>
              <a:t>(Deguillaume 2007)</a:t>
            </a:r>
            <a:endParaRPr lang="fr-FR" altLang="tr-TR" sz="2400" smtClean="0">
              <a:solidFill>
                <a:srgbClr val="FFFF00"/>
              </a:solidFill>
            </a:endParaRPr>
          </a:p>
        </p:txBody>
      </p:sp>
      <p:pic>
        <p:nvPicPr>
          <p:cNvPr id="57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73437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573463"/>
            <a:ext cx="56896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B85715-9A6A-4EEC-9E92-B9EB7E4300F3}" type="slidenum">
              <a:rPr lang="fr-FR" altLang="tr-TR" sz="1400">
                <a:solidFill>
                  <a:srgbClr val="A50021"/>
                </a:solidFill>
                <a:latin typeface="Arial Narrow" panose="020B0606020202030204" pitchFamily="34" charset="0"/>
              </a:rPr>
              <a:pPr/>
              <a:t>5</a:t>
            </a:fld>
            <a:endParaRPr lang="fr-FR" altLang="tr-TR" sz="1400">
              <a:solidFill>
                <a:srgbClr val="A50021"/>
              </a:solidFill>
              <a:latin typeface="Arial Narrow" panose="020B0606020202030204" pitchFamily="34" charset="0"/>
            </a:endParaRPr>
          </a:p>
        </p:txBody>
      </p:sp>
      <p:pic>
        <p:nvPicPr>
          <p:cNvPr id="14340" name="Picture 2" descr="Placent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
          <p:cNvSpPr txBox="1">
            <a:spLocks noChangeArrowheads="1"/>
          </p:cNvSpPr>
          <p:nvPr/>
        </p:nvSpPr>
        <p:spPr bwMode="auto">
          <a:xfrm>
            <a:off x="5419725" y="5661025"/>
            <a:ext cx="3724275" cy="4667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solidFill>
                  <a:srgbClr val="FFFF00"/>
                </a:solidFill>
                <a:latin typeface="Arial Narrow" panose="020B0606020202030204" pitchFamily="34" charset="0"/>
              </a:rPr>
              <a:t>Photo Lopez-Gatius Lleda 2008</a:t>
            </a:r>
            <a:endParaRPr lang="fr-FR" altLang="tr-TR">
              <a:solidFill>
                <a:srgbClr val="FFFF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11"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03159E-D55F-4539-9ADA-289E5A2CD3F6}" type="slidenum">
              <a:rPr lang="fr-FR" altLang="tr-TR" sz="1400">
                <a:solidFill>
                  <a:srgbClr val="A50021"/>
                </a:solidFill>
                <a:latin typeface="Arial Narrow" panose="020B0606020202030204" pitchFamily="34" charset="0"/>
              </a:rPr>
              <a:pPr/>
              <a:t>50</a:t>
            </a:fld>
            <a:endParaRPr lang="fr-FR" altLang="tr-TR" sz="1400">
              <a:solidFill>
                <a:srgbClr val="A50021"/>
              </a:solidFill>
              <a:latin typeface="Arial Narrow" panose="020B0606020202030204" pitchFamily="34" charset="0"/>
            </a:endParaRPr>
          </a:p>
        </p:txBody>
      </p:sp>
      <p:sp>
        <p:nvSpPr>
          <p:cNvPr id="58372" name="Rectangle 2"/>
          <p:cNvSpPr>
            <a:spLocks noGrp="1" noChangeArrowheads="1"/>
          </p:cNvSpPr>
          <p:nvPr>
            <p:ph type="title"/>
          </p:nvPr>
        </p:nvSpPr>
        <p:spPr/>
        <p:txBody>
          <a:bodyPr/>
          <a:lstStyle/>
          <a:p>
            <a:r>
              <a:rPr lang="fr-BE" altLang="tr-TR" smtClean="0">
                <a:solidFill>
                  <a:srgbClr val="FFFF00"/>
                </a:solidFill>
              </a:rPr>
              <a:t>L’examen cytologique</a:t>
            </a:r>
            <a:r>
              <a:rPr lang="fr-BE" altLang="tr-TR" smtClean="0"/>
              <a:t> </a:t>
            </a:r>
            <a:r>
              <a:rPr lang="fr-BE" altLang="tr-TR" sz="2000" smtClean="0">
                <a:solidFill>
                  <a:srgbClr val="FFFF00"/>
                </a:solidFill>
              </a:rPr>
              <a:t>(Deguillaume 2007)</a:t>
            </a:r>
            <a:endParaRPr lang="fr-FR" altLang="tr-TR" sz="2200" smtClean="0">
              <a:solidFill>
                <a:srgbClr val="FFFF00"/>
              </a:solidFill>
            </a:endParaRPr>
          </a:p>
        </p:txBody>
      </p:sp>
      <p:pic>
        <p:nvPicPr>
          <p:cNvPr id="583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68413"/>
            <a:ext cx="66960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4"/>
          <p:cNvSpPr txBox="1">
            <a:spLocks noChangeArrowheads="1"/>
          </p:cNvSpPr>
          <p:nvPr/>
        </p:nvSpPr>
        <p:spPr bwMode="auto">
          <a:xfrm>
            <a:off x="2916238" y="1773238"/>
            <a:ext cx="1295400"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solidFill>
                  <a:srgbClr val="FF3300"/>
                </a:solidFill>
                <a:latin typeface="Arial Narrow" panose="020B0606020202030204" pitchFamily="34" charset="0"/>
              </a:rPr>
              <a:t>Erythrocyte</a:t>
            </a:r>
          </a:p>
        </p:txBody>
      </p:sp>
      <p:sp>
        <p:nvSpPr>
          <p:cNvPr id="58375" name="Text Box 5"/>
          <p:cNvSpPr txBox="1">
            <a:spLocks noChangeArrowheads="1"/>
          </p:cNvSpPr>
          <p:nvPr/>
        </p:nvSpPr>
        <p:spPr bwMode="auto">
          <a:xfrm>
            <a:off x="5724525" y="1484313"/>
            <a:ext cx="1943100"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solidFill>
                  <a:srgbClr val="FF3300"/>
                </a:solidFill>
                <a:latin typeface="Arial Narrow" panose="020B0606020202030204" pitchFamily="34" charset="0"/>
              </a:rPr>
              <a:t>Cellule épithéliale</a:t>
            </a:r>
          </a:p>
        </p:txBody>
      </p:sp>
      <p:sp>
        <p:nvSpPr>
          <p:cNvPr id="58376" name="Text Box 6"/>
          <p:cNvSpPr txBox="1">
            <a:spLocks noChangeArrowheads="1"/>
          </p:cNvSpPr>
          <p:nvPr/>
        </p:nvSpPr>
        <p:spPr bwMode="auto">
          <a:xfrm>
            <a:off x="3708400" y="4941888"/>
            <a:ext cx="1800225"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solidFill>
                  <a:srgbClr val="FF3300"/>
                </a:solidFill>
                <a:latin typeface="Arial Narrow" panose="020B0606020202030204" pitchFamily="34" charset="0"/>
              </a:rPr>
              <a:t>Neutrophile (GNN)</a:t>
            </a:r>
            <a:endParaRPr lang="fr-FR" altLang="tr-TR" sz="1800">
              <a:solidFill>
                <a:srgbClr val="FF3300"/>
              </a:solidFill>
              <a:latin typeface="Arial Narrow" panose="020B0606020202030204" pitchFamily="34" charset="0"/>
            </a:endParaRPr>
          </a:p>
        </p:txBody>
      </p:sp>
      <p:sp>
        <p:nvSpPr>
          <p:cNvPr id="58377" name="Line 7"/>
          <p:cNvSpPr>
            <a:spLocks noChangeShapeType="1"/>
          </p:cNvSpPr>
          <p:nvPr/>
        </p:nvSpPr>
        <p:spPr bwMode="auto">
          <a:xfrm>
            <a:off x="3492500" y="2133600"/>
            <a:ext cx="431800" cy="431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8378" name="Line 8"/>
          <p:cNvSpPr>
            <a:spLocks noChangeShapeType="1"/>
          </p:cNvSpPr>
          <p:nvPr/>
        </p:nvSpPr>
        <p:spPr bwMode="auto">
          <a:xfrm>
            <a:off x="6156325" y="1844675"/>
            <a:ext cx="0" cy="2159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8379" name="Line 9"/>
          <p:cNvSpPr>
            <a:spLocks noChangeShapeType="1"/>
          </p:cNvSpPr>
          <p:nvPr/>
        </p:nvSpPr>
        <p:spPr bwMode="auto">
          <a:xfrm flipV="1">
            <a:off x="4356100" y="4652963"/>
            <a:ext cx="0" cy="2889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AB1E76-DE36-4177-94AC-18B24E8692C9}" type="slidenum">
              <a:rPr lang="fr-FR" altLang="tr-TR" sz="1400">
                <a:solidFill>
                  <a:srgbClr val="A50021"/>
                </a:solidFill>
                <a:latin typeface="Arial Narrow" panose="020B0606020202030204" pitchFamily="34" charset="0"/>
              </a:rPr>
              <a:pPr/>
              <a:t>51</a:t>
            </a:fld>
            <a:endParaRPr lang="fr-FR" altLang="tr-TR" sz="1400">
              <a:solidFill>
                <a:srgbClr val="A50021"/>
              </a:solidFill>
              <a:latin typeface="Arial Narrow" panose="020B0606020202030204" pitchFamily="34" charset="0"/>
            </a:endParaRPr>
          </a:p>
        </p:txBody>
      </p:sp>
      <p:sp>
        <p:nvSpPr>
          <p:cNvPr id="59396" name="Rectangle 2"/>
          <p:cNvSpPr>
            <a:spLocks noGrp="1" noChangeArrowheads="1"/>
          </p:cNvSpPr>
          <p:nvPr>
            <p:ph type="title"/>
          </p:nvPr>
        </p:nvSpPr>
        <p:spPr>
          <a:xfrm>
            <a:off x="395288" y="2420938"/>
            <a:ext cx="3744912" cy="1079500"/>
          </a:xfrm>
          <a:solidFill>
            <a:schemeClr val="tx1"/>
          </a:solidFill>
          <a:ln>
            <a:solidFill>
              <a:schemeClr val="tx1"/>
            </a:solidFill>
            <a:miter lim="800000"/>
            <a:headEnd/>
            <a:tailEnd/>
          </a:ln>
        </p:spPr>
        <p:txBody>
          <a:bodyPr/>
          <a:lstStyle/>
          <a:p>
            <a:r>
              <a:rPr lang="fr-BE" altLang="tr-TR" sz="6000" smtClean="0">
                <a:solidFill>
                  <a:srgbClr val="000066"/>
                </a:solidFill>
              </a:rPr>
              <a:t>Frequency</a:t>
            </a:r>
            <a:endParaRPr lang="fr-FR" altLang="tr-TR" sz="6000" smtClean="0">
              <a:solidFill>
                <a:srgbClr val="000066"/>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11"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D00217-0749-4EE2-9884-E3973B5C4D2C}" type="slidenum">
              <a:rPr lang="fr-FR" altLang="tr-TR" sz="1400">
                <a:solidFill>
                  <a:srgbClr val="A50021"/>
                </a:solidFill>
                <a:latin typeface="Arial Narrow" panose="020B0606020202030204" pitchFamily="34" charset="0"/>
              </a:rPr>
              <a:pPr/>
              <a:t>52</a:t>
            </a:fld>
            <a:endParaRPr lang="fr-FR" altLang="tr-TR" sz="1400">
              <a:solidFill>
                <a:srgbClr val="A50021"/>
              </a:solidFill>
              <a:latin typeface="Arial Narrow" panose="020B0606020202030204" pitchFamily="34" charset="0"/>
            </a:endParaRPr>
          </a:p>
        </p:txBody>
      </p:sp>
      <p:sp>
        <p:nvSpPr>
          <p:cNvPr id="60420" name="Rectangle 4"/>
          <p:cNvSpPr>
            <a:spLocks noGrp="1" noChangeArrowheads="1"/>
          </p:cNvSpPr>
          <p:nvPr>
            <p:ph type="title" idx="4294967295"/>
          </p:nvPr>
        </p:nvSpPr>
        <p:spPr>
          <a:xfrm>
            <a:off x="900113" y="333375"/>
            <a:ext cx="5976937" cy="865188"/>
          </a:xfrm>
          <a:solidFill>
            <a:srgbClr val="000066"/>
          </a:solidFill>
        </p:spPr>
        <p:txBody>
          <a:bodyPr/>
          <a:lstStyle/>
          <a:p>
            <a:r>
              <a:rPr lang="fr-BE" altLang="tr-TR" sz="2800" smtClean="0"/>
              <a:t>(Sheldon et al. Biol Reprod 2009, 981,1025)</a:t>
            </a:r>
            <a:endParaRPr lang="fr-FR" altLang="tr-TR" sz="2800" smtClean="0"/>
          </a:p>
        </p:txBody>
      </p:sp>
      <p:pic>
        <p:nvPicPr>
          <p:cNvPr id="60421" name="Picture 5" descr="Endometrite fréquence Sheldon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2009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Text Box 6"/>
          <p:cNvSpPr txBox="1">
            <a:spLocks noChangeArrowheads="1"/>
          </p:cNvSpPr>
          <p:nvPr/>
        </p:nvSpPr>
        <p:spPr bwMode="auto">
          <a:xfrm>
            <a:off x="250825" y="5084763"/>
            <a:ext cx="1323975" cy="466725"/>
          </a:xfrm>
          <a:prstGeom prst="rect">
            <a:avLst/>
          </a:prstGeom>
          <a:noFill/>
          <a:ln w="9525">
            <a:solidFill>
              <a:schemeClr val="bg1"/>
            </a:solidFill>
            <a:miter lim="800000"/>
            <a:headEnd/>
            <a:tailEnd/>
          </a:ln>
          <a:effectLst>
            <a:prstShdw prst="shdw17" dist="17961" dir="2700000">
              <a:schemeClr val="bg1">
                <a:gamma/>
                <a:shade val="60000"/>
                <a:invGamma/>
              </a:schemeClr>
            </a:prstShdw>
          </a:effectLst>
        </p:spPr>
        <p:txBody>
          <a:bodyPr wrap="none">
            <a:spAutoFit/>
          </a:bodyPr>
          <a:lstStyle/>
          <a:p>
            <a:pPr>
              <a:defRPr/>
            </a:pPr>
            <a:r>
              <a:rPr lang="fr-BE">
                <a:solidFill>
                  <a:schemeClr val="accent2"/>
                </a:solidFill>
                <a:latin typeface="Arial Narrow" pitchFamily="34" charset="0"/>
              </a:rPr>
              <a:t>18 à 21 %</a:t>
            </a:r>
            <a:endParaRPr lang="fr-FR">
              <a:solidFill>
                <a:schemeClr val="accent2"/>
              </a:solidFill>
              <a:latin typeface="Arial Narrow" pitchFamily="34" charset="0"/>
            </a:endParaRPr>
          </a:p>
        </p:txBody>
      </p:sp>
      <p:sp>
        <p:nvSpPr>
          <p:cNvPr id="151559" name="Text Box 7"/>
          <p:cNvSpPr txBox="1">
            <a:spLocks noChangeArrowheads="1"/>
          </p:cNvSpPr>
          <p:nvPr/>
        </p:nvSpPr>
        <p:spPr bwMode="auto">
          <a:xfrm>
            <a:off x="5724525" y="6165850"/>
            <a:ext cx="1323975" cy="466725"/>
          </a:xfrm>
          <a:prstGeom prst="rect">
            <a:avLst/>
          </a:prstGeom>
          <a:noFill/>
          <a:ln w="9525">
            <a:solidFill>
              <a:schemeClr val="bg1"/>
            </a:solidFill>
            <a:miter lim="800000"/>
            <a:headEnd/>
            <a:tailEnd/>
          </a:ln>
          <a:effectLst>
            <a:prstShdw prst="shdw17" dist="17961" dir="2700000">
              <a:schemeClr val="bg1">
                <a:gamma/>
                <a:shade val="60000"/>
                <a:invGamma/>
              </a:schemeClr>
            </a:prstShdw>
          </a:effectLst>
        </p:spPr>
        <p:txBody>
          <a:bodyPr wrap="none">
            <a:spAutoFit/>
          </a:bodyPr>
          <a:lstStyle/>
          <a:p>
            <a:pPr>
              <a:defRPr/>
            </a:pPr>
            <a:r>
              <a:rPr lang="fr-BE">
                <a:solidFill>
                  <a:schemeClr val="accent2"/>
                </a:solidFill>
                <a:latin typeface="Arial Narrow" pitchFamily="34" charset="0"/>
              </a:rPr>
              <a:t>15 à 20 %</a:t>
            </a:r>
            <a:endParaRPr lang="fr-FR">
              <a:solidFill>
                <a:schemeClr val="accent2"/>
              </a:solidFill>
              <a:latin typeface="Arial Narrow" pitchFamily="34" charset="0"/>
            </a:endParaRPr>
          </a:p>
        </p:txBody>
      </p:sp>
      <p:sp>
        <p:nvSpPr>
          <p:cNvPr id="151560" name="Text Box 8"/>
          <p:cNvSpPr txBox="1">
            <a:spLocks noChangeArrowheads="1"/>
          </p:cNvSpPr>
          <p:nvPr/>
        </p:nvSpPr>
        <p:spPr bwMode="auto">
          <a:xfrm>
            <a:off x="2339975" y="3357563"/>
            <a:ext cx="863600" cy="466725"/>
          </a:xfrm>
          <a:prstGeom prst="rect">
            <a:avLst/>
          </a:prstGeom>
          <a:noFill/>
          <a:ln w="9525">
            <a:solidFill>
              <a:schemeClr val="bg1"/>
            </a:solidFill>
            <a:miter lim="800000"/>
            <a:headEnd/>
            <a:tailEnd/>
          </a:ln>
          <a:effectLst>
            <a:prstShdw prst="shdw17" dist="17961" dir="2700000">
              <a:schemeClr val="bg1">
                <a:gamma/>
                <a:shade val="60000"/>
                <a:invGamma/>
              </a:schemeClr>
            </a:prstShdw>
          </a:effectLst>
        </p:spPr>
        <p:txBody>
          <a:bodyPr>
            <a:spAutoFit/>
          </a:bodyPr>
          <a:lstStyle/>
          <a:p>
            <a:pPr>
              <a:defRPr/>
            </a:pPr>
            <a:r>
              <a:rPr lang="fr-BE">
                <a:solidFill>
                  <a:schemeClr val="accent2"/>
                </a:solidFill>
                <a:latin typeface="Arial Narrow" pitchFamily="34" charset="0"/>
              </a:rPr>
              <a:t>30 %</a:t>
            </a:r>
            <a:endParaRPr lang="fr-FR">
              <a:solidFill>
                <a:schemeClr val="accent2"/>
              </a:solidFill>
              <a:latin typeface="Arial Narrow" pitchFamily="34" charset="0"/>
            </a:endParaRPr>
          </a:p>
        </p:txBody>
      </p:sp>
      <p:sp>
        <p:nvSpPr>
          <p:cNvPr id="151561" name="Line 9"/>
          <p:cNvSpPr>
            <a:spLocks noChangeShapeType="1"/>
          </p:cNvSpPr>
          <p:nvPr/>
        </p:nvSpPr>
        <p:spPr bwMode="auto">
          <a:xfrm>
            <a:off x="6300788" y="5589588"/>
            <a:ext cx="0" cy="503237"/>
          </a:xfrm>
          <a:prstGeom prst="line">
            <a:avLst/>
          </a:prstGeom>
          <a:noFill/>
          <a:ln w="3175">
            <a:solidFill>
              <a:schemeClr val="bg1"/>
            </a:solidFill>
            <a:round/>
            <a:headEnd/>
            <a:tailEnd type="triangle" w="med" len="med"/>
          </a:ln>
          <a:effectLst>
            <a:prstShdw prst="shdw17" dist="17961" dir="2700000">
              <a:schemeClr val="bg1">
                <a:gamma/>
                <a:shade val="60000"/>
                <a:invGamma/>
              </a:schemeClr>
            </a:prstShdw>
          </a:effectLst>
        </p:spPr>
        <p:txBody>
          <a:bodyPr/>
          <a:lstStyle/>
          <a:p>
            <a:pPr>
              <a:defRPr/>
            </a:pPr>
            <a:endParaRPr lang="en-US"/>
          </a:p>
        </p:txBody>
      </p:sp>
      <p:sp>
        <p:nvSpPr>
          <p:cNvPr id="151562" name="Line 10"/>
          <p:cNvSpPr>
            <a:spLocks noChangeShapeType="1"/>
          </p:cNvSpPr>
          <p:nvPr/>
        </p:nvSpPr>
        <p:spPr bwMode="auto">
          <a:xfrm flipH="1">
            <a:off x="1547813" y="5300663"/>
            <a:ext cx="576262" cy="0"/>
          </a:xfrm>
          <a:prstGeom prst="line">
            <a:avLst/>
          </a:prstGeom>
          <a:noFill/>
          <a:ln w="3175">
            <a:solidFill>
              <a:schemeClr val="bg1"/>
            </a:solidFill>
            <a:round/>
            <a:headEnd/>
            <a:tailEnd type="triangle" w="med" len="med"/>
          </a:ln>
          <a:effectLst>
            <a:prstShdw prst="shdw17" dist="17961" dir="2700000">
              <a:schemeClr val="bg1">
                <a:gamma/>
                <a:shade val="60000"/>
                <a:invGamma/>
              </a:schemeClr>
            </a:prstShdw>
          </a:effectLst>
        </p:spPr>
        <p:txBody>
          <a:bodyPr/>
          <a:lstStyle/>
          <a:p>
            <a:pPr>
              <a:defRPr/>
            </a:pPr>
            <a:endParaRPr lang="en-US"/>
          </a:p>
        </p:txBody>
      </p:sp>
      <p:sp>
        <p:nvSpPr>
          <p:cNvPr id="151563" name="Line 11"/>
          <p:cNvSpPr>
            <a:spLocks noChangeShapeType="1"/>
          </p:cNvSpPr>
          <p:nvPr/>
        </p:nvSpPr>
        <p:spPr bwMode="auto">
          <a:xfrm flipH="1" flipV="1">
            <a:off x="3276600" y="3860800"/>
            <a:ext cx="574675" cy="288925"/>
          </a:xfrm>
          <a:prstGeom prst="line">
            <a:avLst/>
          </a:prstGeom>
          <a:noFill/>
          <a:ln w="9525">
            <a:solidFill>
              <a:schemeClr val="bg1"/>
            </a:solidFill>
            <a:round/>
            <a:headEnd/>
            <a:tailEnd type="triangle" w="med" len="med"/>
          </a:ln>
          <a:effectLst>
            <a:prstShdw prst="shdw17" dist="17961" dir="2700000">
              <a:schemeClr val="bg1">
                <a:gamma/>
                <a:shade val="60000"/>
                <a:invGamma/>
              </a:schemeClr>
            </a:prst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FDB460-AF09-4F31-83A4-0642A11CFFB1}" type="slidenum">
              <a:rPr lang="fr-FR" altLang="tr-TR" sz="1400">
                <a:solidFill>
                  <a:srgbClr val="A50021"/>
                </a:solidFill>
                <a:latin typeface="Arial Narrow" panose="020B0606020202030204" pitchFamily="34" charset="0"/>
              </a:rPr>
              <a:pPr/>
              <a:t>53</a:t>
            </a:fld>
            <a:endParaRPr lang="fr-FR" altLang="tr-TR" sz="1400">
              <a:solidFill>
                <a:srgbClr val="A50021"/>
              </a:solidFill>
              <a:latin typeface="Arial Narrow" panose="020B0606020202030204" pitchFamily="34" charset="0"/>
            </a:endParaRPr>
          </a:p>
        </p:txBody>
      </p:sp>
      <p:sp>
        <p:nvSpPr>
          <p:cNvPr id="61444" name="Rectangle 2"/>
          <p:cNvSpPr>
            <a:spLocks noGrp="1" noChangeArrowheads="1"/>
          </p:cNvSpPr>
          <p:nvPr>
            <p:ph type="title"/>
          </p:nvPr>
        </p:nvSpPr>
        <p:spPr>
          <a:xfrm>
            <a:off x="395288" y="2420938"/>
            <a:ext cx="4824412" cy="1152525"/>
          </a:xfrm>
          <a:solidFill>
            <a:schemeClr val="tx1"/>
          </a:solidFill>
          <a:ln>
            <a:solidFill>
              <a:schemeClr val="tx1"/>
            </a:solidFill>
            <a:miter lim="800000"/>
            <a:headEnd/>
            <a:tailEnd/>
          </a:ln>
        </p:spPr>
        <p:txBody>
          <a:bodyPr/>
          <a:lstStyle/>
          <a:p>
            <a:r>
              <a:rPr lang="fr-BE" altLang="tr-TR" sz="6000" smtClean="0">
                <a:solidFill>
                  <a:srgbClr val="000066"/>
                </a:solidFill>
              </a:rPr>
              <a:t>Etiology</a:t>
            </a:r>
            <a:endParaRPr lang="fr-FR" altLang="tr-TR" sz="6000" smtClean="0">
              <a:solidFill>
                <a:srgbClr val="000066"/>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12"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178EAA-EE88-4992-A2B4-67A247921F81}" type="slidenum">
              <a:rPr lang="fr-FR" altLang="tr-TR" sz="1400">
                <a:solidFill>
                  <a:srgbClr val="A50021"/>
                </a:solidFill>
                <a:latin typeface="Arial Narrow" panose="020B0606020202030204" pitchFamily="34" charset="0"/>
              </a:rPr>
              <a:pPr/>
              <a:t>54</a:t>
            </a:fld>
            <a:endParaRPr lang="fr-FR" altLang="tr-TR" sz="1400">
              <a:solidFill>
                <a:srgbClr val="A50021"/>
              </a:solidFill>
              <a:latin typeface="Arial Narrow" panose="020B0606020202030204" pitchFamily="34" charset="0"/>
            </a:endParaRPr>
          </a:p>
        </p:txBody>
      </p:sp>
      <p:pic>
        <p:nvPicPr>
          <p:cNvPr id="6246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28775"/>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3"/>
          <p:cNvSpPr>
            <a:spLocks noGrp="1" noChangeArrowheads="1"/>
          </p:cNvSpPr>
          <p:nvPr>
            <p:ph type="title"/>
          </p:nvPr>
        </p:nvSpPr>
        <p:spPr>
          <a:ln>
            <a:solidFill>
              <a:schemeClr val="tx1"/>
            </a:solidFill>
            <a:miter lim="800000"/>
            <a:headEnd/>
            <a:tailEnd/>
          </a:ln>
        </p:spPr>
        <p:txBody>
          <a:bodyPr/>
          <a:lstStyle/>
          <a:p>
            <a:r>
              <a:rPr lang="fr-FR" altLang="tr-TR" smtClean="0"/>
              <a:t>    Etio-pathogeny of uterine infections</a:t>
            </a:r>
            <a:endParaRPr lang="fr-FR" altLang="tr-TR" sz="1700" smtClean="0"/>
          </a:p>
        </p:txBody>
      </p:sp>
      <p:sp>
        <p:nvSpPr>
          <p:cNvPr id="1003525" name="Rectangle 5"/>
          <p:cNvSpPr>
            <a:spLocks noChangeArrowheads="1"/>
          </p:cNvSpPr>
          <p:nvPr/>
        </p:nvSpPr>
        <p:spPr bwMode="auto">
          <a:xfrm>
            <a:off x="6227763" y="2060575"/>
            <a:ext cx="2663825" cy="1565275"/>
          </a:xfrm>
          <a:prstGeom prst="rect">
            <a:avLst/>
          </a:prstGeom>
          <a:solidFill>
            <a:srgbClr val="000066"/>
          </a:solidFill>
          <a:ln w="12700">
            <a:solidFill>
              <a:schemeClr val="tx1"/>
            </a:solidFill>
            <a:miter lim="800000"/>
            <a:headEnd/>
            <a:tailEnd/>
          </a:ln>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a:solidFill>
                  <a:srgbClr val="FF3399"/>
                </a:solidFill>
                <a:latin typeface="Arial Narrow" panose="020B0606020202030204" pitchFamily="34" charset="0"/>
              </a:rPr>
              <a:t>Determing factors</a:t>
            </a:r>
          </a:p>
          <a:p>
            <a:r>
              <a:rPr lang="fr-FR" altLang="tr-TR">
                <a:latin typeface="Arial Narrow" panose="020B0606020202030204" pitchFamily="34" charset="0"/>
              </a:rPr>
              <a:t>Bacteria</a:t>
            </a:r>
          </a:p>
          <a:p>
            <a:r>
              <a:rPr lang="fr-FR" altLang="tr-TR">
                <a:latin typeface="Arial Narrow" panose="020B0606020202030204" pitchFamily="34" charset="0"/>
              </a:rPr>
              <a:t>Gram - : &lt; 7 days PP</a:t>
            </a:r>
          </a:p>
          <a:p>
            <a:r>
              <a:rPr lang="fr-FR" altLang="tr-TR">
                <a:latin typeface="Arial Narrow" panose="020B0606020202030204" pitchFamily="34" charset="0"/>
              </a:rPr>
              <a:t>Gram + : &gt; 7 days PP </a:t>
            </a:r>
          </a:p>
        </p:txBody>
      </p:sp>
      <p:sp>
        <p:nvSpPr>
          <p:cNvPr id="1003526" name="Rectangle 6"/>
          <p:cNvSpPr>
            <a:spLocks noChangeArrowheads="1"/>
          </p:cNvSpPr>
          <p:nvPr/>
        </p:nvSpPr>
        <p:spPr bwMode="auto">
          <a:xfrm>
            <a:off x="5940425" y="4005263"/>
            <a:ext cx="2951163" cy="1200150"/>
          </a:xfrm>
          <a:prstGeom prst="rect">
            <a:avLst/>
          </a:prstGeom>
          <a:solidFill>
            <a:srgbClr val="000066"/>
          </a:solidFill>
          <a:ln w="12700">
            <a:solidFill>
              <a:schemeClr val="tx1"/>
            </a:solidFill>
            <a:miter lim="800000"/>
            <a:headEnd/>
            <a:tailEnd/>
          </a:ln>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a:solidFill>
                  <a:srgbClr val="FF3399"/>
                </a:solidFill>
                <a:latin typeface="Arial Narrow" panose="020B0606020202030204" pitchFamily="34" charset="0"/>
              </a:rPr>
              <a:t>Predisposing factors</a:t>
            </a:r>
          </a:p>
          <a:p>
            <a:r>
              <a:rPr lang="fr-FR" altLang="tr-TR">
                <a:latin typeface="Arial Narrow" panose="020B0606020202030204" pitchFamily="34" charset="0"/>
              </a:rPr>
              <a:t>NL, season, dystocia</a:t>
            </a:r>
          </a:p>
          <a:p>
            <a:r>
              <a:rPr lang="fr-FR" altLang="tr-TR">
                <a:latin typeface="Arial Narrow" panose="020B0606020202030204" pitchFamily="34" charset="0"/>
              </a:rPr>
              <a:t>PR, nutrition …</a:t>
            </a:r>
          </a:p>
        </p:txBody>
      </p:sp>
      <p:sp>
        <p:nvSpPr>
          <p:cNvPr id="1003527" name="Rectangle 7"/>
          <p:cNvSpPr>
            <a:spLocks noChangeArrowheads="1"/>
          </p:cNvSpPr>
          <p:nvPr/>
        </p:nvSpPr>
        <p:spPr bwMode="auto">
          <a:xfrm>
            <a:off x="179388" y="3789363"/>
            <a:ext cx="5184775" cy="2295525"/>
          </a:xfrm>
          <a:prstGeom prst="rect">
            <a:avLst/>
          </a:prstGeom>
          <a:solidFill>
            <a:srgbClr val="000066"/>
          </a:solidFill>
          <a:ln w="12700">
            <a:solidFill>
              <a:schemeClr val="tx1"/>
            </a:solidFill>
            <a:miter lim="800000"/>
            <a:headEnd/>
            <a:tailEnd/>
          </a:ln>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a:solidFill>
                  <a:srgbClr val="FF3399"/>
                </a:solidFill>
                <a:latin typeface="Arial Narrow" panose="020B0606020202030204" pitchFamily="34" charset="0"/>
              </a:rPr>
              <a:t>Defense mechanisms</a:t>
            </a:r>
          </a:p>
          <a:p>
            <a:r>
              <a:rPr lang="fr-FR" altLang="tr-TR">
                <a:latin typeface="Arial Narrow" panose="020B0606020202030204" pitchFamily="34" charset="0"/>
              </a:rPr>
              <a:t>Cellular : </a:t>
            </a:r>
          </a:p>
          <a:p>
            <a:r>
              <a:rPr lang="fr-FR" altLang="tr-TR">
                <a:latin typeface="Arial Narrow" panose="020B0606020202030204" pitchFamily="34" charset="0"/>
              </a:rPr>
              <a:t>	phagocytose (neutrophiles), 	lymphocytes (immunology)</a:t>
            </a:r>
          </a:p>
          <a:p>
            <a:r>
              <a:rPr lang="fr-FR" altLang="tr-TR">
                <a:latin typeface="Arial Narrow" panose="020B0606020202030204" pitchFamily="34" charset="0"/>
              </a:rPr>
              <a:t>Hormonal : oestrogens, PGF</a:t>
            </a:r>
          </a:p>
          <a:p>
            <a:r>
              <a:rPr lang="fr-FR" altLang="tr-TR">
                <a:latin typeface="Arial Narrow" panose="020B0606020202030204" pitchFamily="34" charset="0"/>
              </a:rPr>
              <a:t>Mecanical : uterine contractions</a:t>
            </a:r>
          </a:p>
        </p:txBody>
      </p:sp>
      <p:sp>
        <p:nvSpPr>
          <p:cNvPr id="62473" name="Line 8"/>
          <p:cNvSpPr>
            <a:spLocks noChangeShapeType="1"/>
          </p:cNvSpPr>
          <p:nvPr/>
        </p:nvSpPr>
        <p:spPr bwMode="auto">
          <a:xfrm flipH="1">
            <a:off x="1908175" y="2708275"/>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74" name="Line 9"/>
          <p:cNvSpPr>
            <a:spLocks noChangeShapeType="1"/>
          </p:cNvSpPr>
          <p:nvPr/>
        </p:nvSpPr>
        <p:spPr bwMode="auto">
          <a:xfrm>
            <a:off x="1908175" y="2708275"/>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2475" name="Line 10"/>
          <p:cNvSpPr>
            <a:spLocks noChangeShapeType="1"/>
          </p:cNvSpPr>
          <p:nvPr/>
        </p:nvSpPr>
        <p:spPr bwMode="auto">
          <a:xfrm>
            <a:off x="5364163" y="29972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2476" name="Line 11"/>
          <p:cNvSpPr>
            <a:spLocks noChangeShapeType="1"/>
          </p:cNvSpPr>
          <p:nvPr/>
        </p:nvSpPr>
        <p:spPr bwMode="auto">
          <a:xfrm>
            <a:off x="5148263" y="3357563"/>
            <a:ext cx="7921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5" grpId="0" animBg="1"/>
      <p:bldP spid="1003526" grpId="0" animBg="1"/>
      <p:bldP spid="10035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951A92-86F1-40F2-A652-2320ADED70D8}" type="slidenum">
              <a:rPr lang="fr-FR" altLang="tr-TR" sz="1400">
                <a:solidFill>
                  <a:srgbClr val="A50021"/>
                </a:solidFill>
                <a:latin typeface="Arial Narrow" panose="020B0606020202030204" pitchFamily="34" charset="0"/>
              </a:rPr>
              <a:pPr/>
              <a:t>55</a:t>
            </a:fld>
            <a:endParaRPr lang="fr-FR" altLang="tr-TR" sz="1400">
              <a:solidFill>
                <a:srgbClr val="A50021"/>
              </a:solidFill>
              <a:latin typeface="Arial Narrow" panose="020B0606020202030204" pitchFamily="34" charset="0"/>
            </a:endParaRPr>
          </a:p>
        </p:txBody>
      </p:sp>
      <p:sp>
        <p:nvSpPr>
          <p:cNvPr id="63492" name="Rectangle 2"/>
          <p:cNvSpPr>
            <a:spLocks noGrp="1" noChangeArrowheads="1"/>
          </p:cNvSpPr>
          <p:nvPr>
            <p:ph type="title"/>
          </p:nvPr>
        </p:nvSpPr>
        <p:spPr/>
        <p:txBody>
          <a:bodyPr/>
          <a:lstStyle/>
          <a:p>
            <a:r>
              <a:rPr lang="fr-BE" altLang="tr-TR" sz="2600" smtClean="0"/>
              <a:t>Main bacteria isolated in endométritis (Louis et Dohmen 1994)</a:t>
            </a:r>
            <a:endParaRPr lang="fr-FR" altLang="tr-TR" sz="2600" smtClean="0"/>
          </a:p>
        </p:txBody>
      </p:sp>
      <p:pic>
        <p:nvPicPr>
          <p:cNvPr id="63493" name="Picture 3" descr="Métrite bactério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981075"/>
            <a:ext cx="705643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7"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2601E0-3892-4227-AA28-C415C29E619C}" type="slidenum">
              <a:rPr lang="fr-FR" altLang="tr-TR" sz="1400">
                <a:solidFill>
                  <a:srgbClr val="A50021"/>
                </a:solidFill>
                <a:latin typeface="Arial Narrow" panose="020B0606020202030204" pitchFamily="34" charset="0"/>
              </a:rPr>
              <a:pPr/>
              <a:t>56</a:t>
            </a:fld>
            <a:endParaRPr lang="fr-FR" altLang="tr-TR" sz="1400">
              <a:solidFill>
                <a:srgbClr val="A50021"/>
              </a:solidFill>
              <a:latin typeface="Arial Narrow" panose="020B0606020202030204" pitchFamily="34" charset="0"/>
            </a:endParaRPr>
          </a:p>
        </p:txBody>
      </p:sp>
      <p:sp>
        <p:nvSpPr>
          <p:cNvPr id="5" name="Espace réservé du numéro de diapositive 4"/>
          <p:cNvSpPr txBox="1">
            <a:spLocks noGrp="1"/>
          </p:cNvSpPr>
          <p:nvPr/>
        </p:nvSpPr>
        <p:spPr bwMode="auto">
          <a:xfrm>
            <a:off x="6804025" y="6381750"/>
            <a:ext cx="2133600" cy="476250"/>
          </a:xfrm>
          <a:prstGeom prst="rect">
            <a:avLst/>
          </a:prstGeom>
          <a:noFill/>
          <a:ln>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7F5C2A4-A5F5-4389-89A5-4431613A81E7}" type="slidenum">
              <a:rPr lang="fr-FR" altLang="tr-TR" sz="1400" b="1">
                <a:solidFill>
                  <a:srgbClr val="A50021"/>
                </a:solidFill>
                <a:latin typeface="Arial Narrow" panose="020B0606020202030204" pitchFamily="34" charset="0"/>
              </a:rPr>
              <a:pPr algn="r"/>
              <a:t>56</a:t>
            </a:fld>
            <a:endParaRPr lang="fr-FR" altLang="tr-TR" sz="1400" b="1">
              <a:solidFill>
                <a:srgbClr val="A50021"/>
              </a:solidFill>
              <a:latin typeface="Arial Narrow" panose="020B0606020202030204" pitchFamily="34" charset="0"/>
            </a:endParaRPr>
          </a:p>
        </p:txBody>
      </p:sp>
      <p:sp>
        <p:nvSpPr>
          <p:cNvPr id="64517" name="Rectangle 2"/>
          <p:cNvSpPr>
            <a:spLocks noGrp="1" noChangeArrowheads="1"/>
          </p:cNvSpPr>
          <p:nvPr>
            <p:ph type="title" idx="4294967295"/>
          </p:nvPr>
        </p:nvSpPr>
        <p:spPr>
          <a:solidFill>
            <a:schemeClr val="tx1"/>
          </a:solidFill>
          <a:ln>
            <a:solidFill>
              <a:schemeClr val="tx2"/>
            </a:solidFill>
            <a:miter lim="800000"/>
            <a:headEnd/>
            <a:tailEnd/>
          </a:ln>
        </p:spPr>
        <p:txBody>
          <a:bodyPr/>
          <a:lstStyle/>
          <a:p>
            <a:r>
              <a:rPr lang="fr-BE" altLang="tr-TR" smtClean="0">
                <a:solidFill>
                  <a:srgbClr val="000066"/>
                </a:solidFill>
              </a:rPr>
              <a:t>Economical consequences of uterine infections</a:t>
            </a:r>
            <a:endParaRPr lang="fr-FR" altLang="tr-TR" smtClean="0">
              <a:solidFill>
                <a:srgbClr val="000066"/>
              </a:solidFill>
            </a:endParaRPr>
          </a:p>
        </p:txBody>
      </p:sp>
      <p:sp>
        <p:nvSpPr>
          <p:cNvPr id="64518" name="Rectangle 3"/>
          <p:cNvSpPr>
            <a:spLocks noGrp="1" noChangeArrowheads="1"/>
          </p:cNvSpPr>
          <p:nvPr>
            <p:ph type="body" idx="4294967295"/>
          </p:nvPr>
        </p:nvSpPr>
        <p:spPr>
          <a:xfrm>
            <a:off x="323850" y="1628775"/>
            <a:ext cx="8424863" cy="4465638"/>
          </a:xfrm>
        </p:spPr>
        <p:txBody>
          <a:bodyPr/>
          <a:lstStyle/>
          <a:p>
            <a:r>
              <a:rPr lang="fr-BE" altLang="tr-TR" smtClean="0"/>
              <a:t>Drillich et al. JDS 2001 84,2010-2017</a:t>
            </a:r>
          </a:p>
          <a:p>
            <a:pPr lvl="1"/>
            <a:r>
              <a:rPr lang="fr-BE" altLang="tr-TR" smtClean="0"/>
              <a:t>By case :  292 Euros</a:t>
            </a:r>
          </a:p>
          <a:p>
            <a:r>
              <a:rPr lang="fr-BE" altLang="tr-TR" smtClean="0"/>
              <a:t>At european level</a:t>
            </a:r>
          </a:p>
          <a:p>
            <a:pPr lvl="1"/>
            <a:r>
              <a:rPr lang="fr-BE" altLang="tr-TR" smtClean="0"/>
              <a:t>24.146.000 dairy cows (Ataide Dias et al. </a:t>
            </a:r>
            <a:r>
              <a:rPr lang="fr-BE" altLang="tr-TR" smtClean="0">
                <a:solidFill>
                  <a:srgbClr val="990000"/>
                </a:solidFill>
                <a:hlinkClick r:id="rId2"/>
              </a:rPr>
              <a:t>www.eds-destatis.de</a:t>
            </a:r>
            <a:r>
              <a:rPr lang="fr-BE" altLang="tr-TR" smtClean="0"/>
              <a:t> )</a:t>
            </a:r>
          </a:p>
          <a:p>
            <a:pPr lvl="1"/>
            <a:r>
              <a:rPr lang="fr-BE" altLang="tr-TR" smtClean="0"/>
              <a:t>1,4 billion d’Euros (Sheldon et al. Biol Reprod 2009,81,1025-1032)</a:t>
            </a:r>
          </a:p>
          <a:p>
            <a:r>
              <a:rPr lang="fr-BE" altLang="tr-TR" smtClean="0"/>
              <a:t>At american (USA) level </a:t>
            </a:r>
          </a:p>
          <a:p>
            <a:pPr lvl="1"/>
            <a:r>
              <a:rPr lang="fr-BE" altLang="tr-TR" smtClean="0"/>
              <a:t>8.495.000 dairy cows (</a:t>
            </a:r>
            <a:r>
              <a:rPr lang="fr-BE" altLang="tr-TR" smtClean="0">
                <a:hlinkClick r:id="rId3"/>
              </a:rPr>
              <a:t>www.ers.usda.gov/publications</a:t>
            </a:r>
            <a:r>
              <a:rPr lang="fr-BE" altLang="tr-TR" smtClean="0"/>
              <a:t> )</a:t>
            </a:r>
          </a:p>
          <a:p>
            <a:pPr lvl="1"/>
            <a:r>
              <a:rPr lang="fr-BE" altLang="tr-TR" smtClean="0"/>
              <a:t>650 billions dollars (Sheldon et al. Biol Reprod 2009,81,1025-1032)</a:t>
            </a:r>
          </a:p>
          <a:p>
            <a:pPr lvl="1">
              <a:buFont typeface="Wingdings" panose="05000000000000000000" pitchFamily="2" charset="2"/>
              <a:buNone/>
            </a:pPr>
            <a:endParaRPr lang="fr-BE" altLang="tr-TR"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1662FF-7BDF-4497-B524-667573874814}" type="slidenum">
              <a:rPr lang="fr-FR" altLang="tr-TR" sz="1400">
                <a:solidFill>
                  <a:srgbClr val="A50021"/>
                </a:solidFill>
                <a:latin typeface="Arial Narrow" panose="020B0606020202030204" pitchFamily="34" charset="0"/>
              </a:rPr>
              <a:pPr/>
              <a:t>57</a:t>
            </a:fld>
            <a:endParaRPr lang="fr-FR" altLang="tr-TR" sz="1400">
              <a:solidFill>
                <a:srgbClr val="A50021"/>
              </a:solidFill>
              <a:latin typeface="Arial Narrow" panose="020B0606020202030204" pitchFamily="34" charset="0"/>
            </a:endParaRPr>
          </a:p>
        </p:txBody>
      </p:sp>
      <p:sp>
        <p:nvSpPr>
          <p:cNvPr id="65540" name="Rectangle 2"/>
          <p:cNvSpPr>
            <a:spLocks noGrp="1" noChangeArrowheads="1"/>
          </p:cNvSpPr>
          <p:nvPr>
            <p:ph type="title"/>
          </p:nvPr>
        </p:nvSpPr>
        <p:spPr>
          <a:xfrm>
            <a:off x="395288" y="2420938"/>
            <a:ext cx="3671887" cy="1295400"/>
          </a:xfrm>
          <a:solidFill>
            <a:schemeClr val="tx1"/>
          </a:solidFill>
        </p:spPr>
        <p:txBody>
          <a:bodyPr/>
          <a:lstStyle/>
          <a:p>
            <a:r>
              <a:rPr lang="fr-BE" altLang="tr-TR" sz="5000" smtClean="0">
                <a:solidFill>
                  <a:srgbClr val="000066"/>
                </a:solidFill>
              </a:rPr>
              <a:t>Treatments</a:t>
            </a:r>
            <a:endParaRPr lang="fr-FR" altLang="tr-TR" sz="5000" smtClean="0">
              <a:solidFill>
                <a:srgbClr val="000066"/>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9A7CDE-F4A8-4C35-8FD6-CE0F1578D335}" type="slidenum">
              <a:rPr lang="fr-FR" altLang="tr-TR" sz="1400">
                <a:solidFill>
                  <a:srgbClr val="A50021"/>
                </a:solidFill>
                <a:latin typeface="Arial Narrow" panose="020B0606020202030204" pitchFamily="34" charset="0"/>
              </a:rPr>
              <a:pPr/>
              <a:t>58</a:t>
            </a:fld>
            <a:endParaRPr lang="fr-FR" altLang="tr-TR" sz="1400">
              <a:solidFill>
                <a:srgbClr val="A50021"/>
              </a:solidFill>
              <a:latin typeface="Arial Narrow" panose="020B0606020202030204" pitchFamily="34" charset="0"/>
            </a:endParaRPr>
          </a:p>
        </p:txBody>
      </p:sp>
      <p:sp>
        <p:nvSpPr>
          <p:cNvPr id="66564" name="Rectangle 2"/>
          <p:cNvSpPr>
            <a:spLocks noGrp="1" noChangeArrowheads="1"/>
          </p:cNvSpPr>
          <p:nvPr>
            <p:ph type="title"/>
          </p:nvPr>
        </p:nvSpPr>
        <p:spPr/>
        <p:txBody>
          <a:bodyPr/>
          <a:lstStyle/>
          <a:p>
            <a:r>
              <a:rPr lang="fr-FR" altLang="tr-TR" smtClean="0"/>
              <a:t>Preliminary remarks</a:t>
            </a:r>
            <a:endParaRPr lang="fr-FR" altLang="tr-TR" sz="1700" smtClean="0"/>
          </a:p>
        </p:txBody>
      </p:sp>
      <p:sp>
        <p:nvSpPr>
          <p:cNvPr id="66565" name="Rectangle 3"/>
          <p:cNvSpPr>
            <a:spLocks noGrp="1" noChangeArrowheads="1"/>
          </p:cNvSpPr>
          <p:nvPr>
            <p:ph type="body" idx="1"/>
          </p:nvPr>
        </p:nvSpPr>
        <p:spPr/>
        <p:txBody>
          <a:bodyPr/>
          <a:lstStyle/>
          <a:p>
            <a:pPr>
              <a:lnSpc>
                <a:spcPct val="150000"/>
              </a:lnSpc>
            </a:pPr>
            <a:r>
              <a:rPr lang="fr-FR" altLang="tr-TR" smtClean="0"/>
              <a:t>No standard method for diagnosis</a:t>
            </a:r>
          </a:p>
          <a:p>
            <a:pPr>
              <a:lnSpc>
                <a:spcPct val="150000"/>
              </a:lnSpc>
            </a:pPr>
            <a:r>
              <a:rPr lang="fr-FR" altLang="tr-TR" smtClean="0"/>
              <a:t>No general method to quantify the problem</a:t>
            </a:r>
          </a:p>
          <a:p>
            <a:pPr>
              <a:lnSpc>
                <a:spcPct val="150000"/>
              </a:lnSpc>
            </a:pPr>
            <a:r>
              <a:rPr lang="fr-FR" altLang="tr-TR" smtClean="0"/>
              <a:t>Infleuenc factors are not taken in account to evaluate the efficacy of the treatments</a:t>
            </a:r>
          </a:p>
          <a:p>
            <a:pPr>
              <a:lnSpc>
                <a:spcPct val="150000"/>
              </a:lnSpc>
            </a:pPr>
            <a:r>
              <a:rPr lang="fr-FR" altLang="tr-TR" smtClean="0"/>
              <a:t>No comparison with non treated animals</a:t>
            </a:r>
          </a:p>
          <a:p>
            <a:pPr>
              <a:lnSpc>
                <a:spcPct val="150000"/>
              </a:lnSpc>
            </a:pPr>
            <a:r>
              <a:rPr lang="fr-BE" altLang="tr-TR" smtClean="0"/>
              <a:t>Results based on clinical and not bacteriological healing</a:t>
            </a:r>
            <a:endParaRPr lang="fr-FR" altLang="tr-TR"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1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F6E8D7-D8A6-4AAA-A7D7-EBCFF5F68802}" type="slidenum">
              <a:rPr lang="fr-FR" altLang="tr-TR" sz="1400">
                <a:solidFill>
                  <a:srgbClr val="A50021"/>
                </a:solidFill>
                <a:latin typeface="Arial Narrow" panose="020B0606020202030204" pitchFamily="34" charset="0"/>
              </a:rPr>
              <a:pPr/>
              <a:t>59</a:t>
            </a:fld>
            <a:endParaRPr lang="fr-FR" altLang="tr-TR" sz="1400">
              <a:solidFill>
                <a:srgbClr val="A50021"/>
              </a:solidFill>
              <a:latin typeface="Arial Narrow" panose="020B0606020202030204" pitchFamily="34" charset="0"/>
            </a:endParaRPr>
          </a:p>
        </p:txBody>
      </p:sp>
      <p:sp>
        <p:nvSpPr>
          <p:cNvPr id="67588" name="Rectangle 2"/>
          <p:cNvSpPr>
            <a:spLocks noGrp="1" noChangeArrowheads="1"/>
          </p:cNvSpPr>
          <p:nvPr>
            <p:ph type="title"/>
          </p:nvPr>
        </p:nvSpPr>
        <p:spPr>
          <a:xfrm>
            <a:off x="250825" y="404813"/>
            <a:ext cx="3744913" cy="738187"/>
          </a:xfrm>
          <a:ln>
            <a:solidFill>
              <a:schemeClr val="tx1"/>
            </a:solidFill>
            <a:miter lim="800000"/>
            <a:headEnd/>
            <a:tailEnd/>
          </a:ln>
        </p:spPr>
        <p:txBody>
          <a:bodyPr/>
          <a:lstStyle/>
          <a:p>
            <a:r>
              <a:rPr lang="fr-FR" altLang="tr-TR" smtClean="0"/>
              <a:t>Strategy of treatment</a:t>
            </a:r>
          </a:p>
        </p:txBody>
      </p:sp>
      <p:sp>
        <p:nvSpPr>
          <p:cNvPr id="1031171" name="Text Box 3"/>
          <p:cNvSpPr txBox="1">
            <a:spLocks noChangeArrowheads="1"/>
          </p:cNvSpPr>
          <p:nvPr/>
        </p:nvSpPr>
        <p:spPr bwMode="auto">
          <a:xfrm>
            <a:off x="2771775" y="1773238"/>
            <a:ext cx="3732213" cy="5016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600">
                <a:solidFill>
                  <a:srgbClr val="FFFF00"/>
                </a:solidFill>
                <a:latin typeface="Arial Narrow" panose="020B0606020202030204" pitchFamily="34" charset="0"/>
              </a:rPr>
              <a:t>Quantification of the problem </a:t>
            </a:r>
          </a:p>
        </p:txBody>
      </p:sp>
      <p:sp>
        <p:nvSpPr>
          <p:cNvPr id="1031172" name="Text Box 4"/>
          <p:cNvSpPr txBox="1">
            <a:spLocks noChangeArrowheads="1"/>
          </p:cNvSpPr>
          <p:nvPr/>
        </p:nvSpPr>
        <p:spPr bwMode="auto">
          <a:xfrm>
            <a:off x="611188" y="2781300"/>
            <a:ext cx="2016125" cy="531813"/>
          </a:xfrm>
          <a:prstGeom prst="rect">
            <a:avLst/>
          </a:prstGeom>
          <a:solidFill>
            <a:srgbClr val="000066"/>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800">
                <a:solidFill>
                  <a:srgbClr val="FF6600"/>
                </a:solidFill>
                <a:latin typeface="Arial Narrow" panose="020B0606020202030204" pitchFamily="34" charset="0"/>
              </a:rPr>
              <a:t>  Individuel</a:t>
            </a:r>
          </a:p>
        </p:txBody>
      </p:sp>
      <p:sp>
        <p:nvSpPr>
          <p:cNvPr id="1031173" name="Text Box 5"/>
          <p:cNvSpPr txBox="1">
            <a:spLocks noChangeArrowheads="1"/>
          </p:cNvSpPr>
          <p:nvPr/>
        </p:nvSpPr>
        <p:spPr bwMode="auto">
          <a:xfrm>
            <a:off x="6372225" y="2709863"/>
            <a:ext cx="1008063" cy="531812"/>
          </a:xfrm>
          <a:prstGeom prst="rect">
            <a:avLst/>
          </a:prstGeom>
          <a:solidFill>
            <a:srgbClr val="000066"/>
          </a:solidFill>
          <a:ln w="12700">
            <a:solidFill>
              <a:schemeClr val="tx1"/>
            </a:solidFill>
            <a:miter lim="800000"/>
            <a:headEnd type="none" w="sm" len="sm"/>
            <a:tailEnd type="none" w="sm" len="sm"/>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800">
                <a:solidFill>
                  <a:srgbClr val="FF6600"/>
                </a:solidFill>
                <a:latin typeface="Arial Narrow" panose="020B0606020202030204" pitchFamily="34" charset="0"/>
              </a:rPr>
              <a:t>Herd</a:t>
            </a:r>
          </a:p>
        </p:txBody>
      </p:sp>
      <p:sp>
        <p:nvSpPr>
          <p:cNvPr id="1031174" name="Text Box 6"/>
          <p:cNvSpPr txBox="1">
            <a:spLocks noChangeArrowheads="1"/>
          </p:cNvSpPr>
          <p:nvPr/>
        </p:nvSpPr>
        <p:spPr bwMode="auto">
          <a:xfrm>
            <a:off x="395288" y="4221163"/>
            <a:ext cx="4321175" cy="126206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800">
                <a:solidFill>
                  <a:srgbClr val="FF3399"/>
                </a:solidFill>
                <a:latin typeface="Arial Narrow" panose="020B0606020202030204" pitchFamily="34" charset="0"/>
              </a:rPr>
              <a:t>Curative approach : choice of </a:t>
            </a:r>
          </a:p>
          <a:p>
            <a:r>
              <a:rPr lang="fr-FR" altLang="tr-TR">
                <a:latin typeface="Arial Narrow" panose="020B0606020202030204" pitchFamily="34" charset="0"/>
              </a:rPr>
              <a:t>- Treatment : Ab, AS, PGF2a</a:t>
            </a:r>
          </a:p>
          <a:p>
            <a:r>
              <a:rPr lang="fr-FR" altLang="tr-TR">
                <a:latin typeface="Arial Narrow" panose="020B0606020202030204" pitchFamily="34" charset="0"/>
              </a:rPr>
              <a:t>- the moment of treatment </a:t>
            </a:r>
          </a:p>
        </p:txBody>
      </p:sp>
      <p:sp>
        <p:nvSpPr>
          <p:cNvPr id="1031175" name="Text Box 7"/>
          <p:cNvSpPr txBox="1">
            <a:spLocks noChangeArrowheads="1"/>
          </p:cNvSpPr>
          <p:nvPr/>
        </p:nvSpPr>
        <p:spPr bwMode="auto">
          <a:xfrm>
            <a:off x="5435600" y="4367213"/>
            <a:ext cx="3240088" cy="89693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800">
                <a:solidFill>
                  <a:srgbClr val="FF3399"/>
                </a:solidFill>
                <a:latin typeface="Arial Narrow" panose="020B0606020202030204" pitchFamily="34" charset="0"/>
              </a:rPr>
              <a:t>Preventive approach : </a:t>
            </a:r>
            <a:r>
              <a:rPr lang="fr-FR" altLang="tr-TR">
                <a:solidFill>
                  <a:srgbClr val="FF3399"/>
                </a:solidFill>
                <a:latin typeface="Arial Narrow" panose="020B0606020202030204" pitchFamily="34" charset="0"/>
              </a:rPr>
              <a:t>relation with risk factors</a:t>
            </a:r>
          </a:p>
        </p:txBody>
      </p:sp>
      <p:sp>
        <p:nvSpPr>
          <p:cNvPr id="1031177" name="Text Box 9"/>
          <p:cNvSpPr txBox="1">
            <a:spLocks noChangeArrowheads="1"/>
          </p:cNvSpPr>
          <p:nvPr/>
        </p:nvSpPr>
        <p:spPr bwMode="auto">
          <a:xfrm>
            <a:off x="6154738" y="5661025"/>
            <a:ext cx="2266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000">
                <a:latin typeface="Arial Narrow" panose="020B0606020202030204" pitchFamily="34" charset="0"/>
              </a:rPr>
              <a:t>Identification de la </a:t>
            </a:r>
          </a:p>
          <a:p>
            <a:r>
              <a:rPr lang="fr-FR" altLang="tr-TR" sz="2000">
                <a:latin typeface="Arial Narrow" panose="020B0606020202030204" pitchFamily="34" charset="0"/>
              </a:rPr>
              <a:t>relation existante (OR)</a:t>
            </a:r>
          </a:p>
        </p:txBody>
      </p:sp>
      <p:sp>
        <p:nvSpPr>
          <p:cNvPr id="1031178" name="Line 10"/>
          <p:cNvSpPr>
            <a:spLocks noChangeShapeType="1"/>
          </p:cNvSpPr>
          <p:nvPr/>
        </p:nvSpPr>
        <p:spPr bwMode="auto">
          <a:xfrm>
            <a:off x="4498975" y="2276475"/>
            <a:ext cx="0" cy="720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1179" name="Line 11"/>
          <p:cNvSpPr>
            <a:spLocks noChangeShapeType="1"/>
          </p:cNvSpPr>
          <p:nvPr/>
        </p:nvSpPr>
        <p:spPr bwMode="auto">
          <a:xfrm flipH="1">
            <a:off x="1763713" y="3429000"/>
            <a:ext cx="0" cy="7921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031180" name="Line 12"/>
          <p:cNvSpPr>
            <a:spLocks noChangeShapeType="1"/>
          </p:cNvSpPr>
          <p:nvPr/>
        </p:nvSpPr>
        <p:spPr bwMode="auto">
          <a:xfrm>
            <a:off x="7091363" y="3284538"/>
            <a:ext cx="0" cy="1081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031182" name="Line 14"/>
          <p:cNvSpPr>
            <a:spLocks noChangeShapeType="1"/>
          </p:cNvSpPr>
          <p:nvPr/>
        </p:nvSpPr>
        <p:spPr bwMode="auto">
          <a:xfrm flipH="1">
            <a:off x="2627313" y="2997200"/>
            <a:ext cx="18716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1183" name="Line 15"/>
          <p:cNvSpPr>
            <a:spLocks noChangeShapeType="1"/>
          </p:cNvSpPr>
          <p:nvPr/>
        </p:nvSpPr>
        <p:spPr bwMode="auto">
          <a:xfrm>
            <a:off x="4859338" y="2276475"/>
            <a:ext cx="0" cy="720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31184" name="Line 16"/>
          <p:cNvSpPr>
            <a:spLocks noChangeShapeType="1"/>
          </p:cNvSpPr>
          <p:nvPr/>
        </p:nvSpPr>
        <p:spPr bwMode="auto">
          <a:xfrm>
            <a:off x="4859338" y="2997200"/>
            <a:ext cx="14398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1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1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1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11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11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1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311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117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3117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031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11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1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1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1" grpId="0" animBg="1"/>
      <p:bldP spid="1031172" grpId="0" animBg="1"/>
      <p:bldP spid="1031173" grpId="0" animBg="1"/>
      <p:bldP spid="1031174" grpId="0" animBg="1"/>
      <p:bldP spid="1031174" grpId="1" animBg="1"/>
      <p:bldP spid="1031175" grpId="0" animBg="1"/>
      <p:bldP spid="10311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80"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3E2111-1580-4D1D-8289-370D533B604F}" type="slidenum">
              <a:rPr lang="fr-FR" altLang="tr-TR" sz="1400">
                <a:solidFill>
                  <a:srgbClr val="A50021"/>
                </a:solidFill>
                <a:latin typeface="Arial Narrow" panose="020B0606020202030204" pitchFamily="34" charset="0"/>
              </a:rPr>
              <a:pPr/>
              <a:t>6</a:t>
            </a:fld>
            <a:endParaRPr lang="fr-FR" altLang="tr-TR" sz="1400">
              <a:solidFill>
                <a:srgbClr val="A50021"/>
              </a:solidFill>
              <a:latin typeface="Arial Narrow" panose="020B0606020202030204" pitchFamily="34" charset="0"/>
            </a:endParaRPr>
          </a:p>
        </p:txBody>
      </p:sp>
      <p:sp>
        <p:nvSpPr>
          <p:cNvPr id="15364" name="Text Box 2"/>
          <p:cNvSpPr txBox="1">
            <a:spLocks noChangeArrowheads="1"/>
          </p:cNvSpPr>
          <p:nvPr/>
        </p:nvSpPr>
        <p:spPr bwMode="auto">
          <a:xfrm>
            <a:off x="755650" y="260350"/>
            <a:ext cx="5013325" cy="55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3000">
                <a:solidFill>
                  <a:srgbClr val="FFFF00"/>
                </a:solidFill>
                <a:latin typeface="Arial Narrow" panose="020B0606020202030204" pitchFamily="34" charset="0"/>
              </a:rPr>
              <a:t>Maturation and placental expulsion</a:t>
            </a:r>
          </a:p>
        </p:txBody>
      </p:sp>
      <p:grpSp>
        <p:nvGrpSpPr>
          <p:cNvPr id="15365" name="Group 3"/>
          <p:cNvGrpSpPr>
            <a:grpSpLocks/>
          </p:cNvGrpSpPr>
          <p:nvPr/>
        </p:nvGrpSpPr>
        <p:grpSpPr bwMode="auto">
          <a:xfrm>
            <a:off x="611188" y="1700213"/>
            <a:ext cx="2801937" cy="2473325"/>
            <a:chOff x="2839" y="602"/>
            <a:chExt cx="2586" cy="2184"/>
          </a:xfrm>
        </p:grpSpPr>
        <p:grpSp>
          <p:nvGrpSpPr>
            <p:cNvPr id="15382" name="Group 4"/>
            <p:cNvGrpSpPr>
              <a:grpSpLocks/>
            </p:cNvGrpSpPr>
            <p:nvPr/>
          </p:nvGrpSpPr>
          <p:grpSpPr bwMode="auto">
            <a:xfrm>
              <a:off x="2839" y="783"/>
              <a:ext cx="2495" cy="1944"/>
              <a:chOff x="3107" y="1199"/>
              <a:chExt cx="2117" cy="1771"/>
            </a:xfrm>
          </p:grpSpPr>
          <p:sp>
            <p:nvSpPr>
              <p:cNvPr id="15425" name="Freeform 5"/>
              <p:cNvSpPr>
                <a:spLocks/>
              </p:cNvSpPr>
              <p:nvPr/>
            </p:nvSpPr>
            <p:spPr bwMode="auto">
              <a:xfrm>
                <a:off x="3372" y="2395"/>
                <a:ext cx="190" cy="288"/>
              </a:xfrm>
              <a:custGeom>
                <a:avLst/>
                <a:gdLst>
                  <a:gd name="T0" fmla="*/ 183 w 287"/>
                  <a:gd name="T1" fmla="*/ 227 h 470"/>
                  <a:gd name="T2" fmla="*/ 164 w 287"/>
                  <a:gd name="T3" fmla="*/ 69 h 470"/>
                  <a:gd name="T4" fmla="*/ 144 w 287"/>
                  <a:gd name="T5" fmla="*/ 26 h 470"/>
                  <a:gd name="T6" fmla="*/ 124 w 287"/>
                  <a:gd name="T7" fmla="*/ 20 h 470"/>
                  <a:gd name="T8" fmla="*/ 32 w 287"/>
                  <a:gd name="T9" fmla="*/ 32 h 470"/>
                  <a:gd name="T10" fmla="*/ 45 w 287"/>
                  <a:gd name="T11" fmla="*/ 251 h 470"/>
                  <a:gd name="T12" fmla="*/ 183 w 287"/>
                  <a:gd name="T13" fmla="*/ 227 h 470"/>
                  <a:gd name="T14" fmla="*/ 0 60000 65536"/>
                  <a:gd name="T15" fmla="*/ 0 60000 65536"/>
                  <a:gd name="T16" fmla="*/ 0 60000 65536"/>
                  <a:gd name="T17" fmla="*/ 0 60000 65536"/>
                  <a:gd name="T18" fmla="*/ 0 60000 65536"/>
                  <a:gd name="T19" fmla="*/ 0 60000 65536"/>
                  <a:gd name="T20" fmla="*/ 0 60000 65536"/>
                  <a:gd name="T21" fmla="*/ 0 w 287"/>
                  <a:gd name="T22" fmla="*/ 0 h 470"/>
                  <a:gd name="T23" fmla="*/ 287 w 287"/>
                  <a:gd name="T24" fmla="*/ 470 h 4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470">
                    <a:moveTo>
                      <a:pt x="277" y="370"/>
                    </a:moveTo>
                    <a:cubicBezTo>
                      <a:pt x="270" y="283"/>
                      <a:pt x="264" y="198"/>
                      <a:pt x="247" y="112"/>
                    </a:cubicBezTo>
                    <a:cubicBezTo>
                      <a:pt x="243" y="90"/>
                      <a:pt x="237" y="58"/>
                      <a:pt x="217" y="42"/>
                    </a:cubicBezTo>
                    <a:cubicBezTo>
                      <a:pt x="209" y="36"/>
                      <a:pt x="197" y="36"/>
                      <a:pt x="187" y="33"/>
                    </a:cubicBezTo>
                    <a:cubicBezTo>
                      <a:pt x="137" y="0"/>
                      <a:pt x="84" y="1"/>
                      <a:pt x="48" y="52"/>
                    </a:cubicBezTo>
                    <a:cubicBezTo>
                      <a:pt x="33" y="169"/>
                      <a:pt x="0" y="308"/>
                      <a:pt x="68" y="410"/>
                    </a:cubicBezTo>
                    <a:cubicBezTo>
                      <a:pt x="287" y="400"/>
                      <a:pt x="277" y="470"/>
                      <a:pt x="277" y="370"/>
                    </a:cubicBezTo>
                    <a:close/>
                  </a:path>
                </a:pathLst>
              </a:custGeom>
              <a:solidFill>
                <a:schemeClr val="accent2"/>
              </a:solidFill>
              <a:ln w="9525">
                <a:solidFill>
                  <a:schemeClr val="tx1"/>
                </a:solidFill>
                <a:round/>
                <a:headEnd/>
                <a:tailEnd/>
              </a:ln>
            </p:spPr>
            <p:txBody>
              <a:bodyPr/>
              <a:lstStyle/>
              <a:p>
                <a:endParaRPr lang="tr-TR"/>
              </a:p>
            </p:txBody>
          </p:sp>
          <p:sp>
            <p:nvSpPr>
              <p:cNvPr id="15426" name="Freeform 6"/>
              <p:cNvSpPr>
                <a:spLocks/>
              </p:cNvSpPr>
              <p:nvPr/>
            </p:nvSpPr>
            <p:spPr bwMode="auto">
              <a:xfrm>
                <a:off x="3292" y="2098"/>
                <a:ext cx="257" cy="351"/>
              </a:xfrm>
              <a:custGeom>
                <a:avLst/>
                <a:gdLst>
                  <a:gd name="T0" fmla="*/ 184 w 389"/>
                  <a:gd name="T1" fmla="*/ 286 h 572"/>
                  <a:gd name="T2" fmla="*/ 80 w 389"/>
                  <a:gd name="T3" fmla="*/ 293 h 572"/>
                  <a:gd name="T4" fmla="*/ 67 w 389"/>
                  <a:gd name="T5" fmla="*/ 256 h 572"/>
                  <a:gd name="T6" fmla="*/ 60 w 389"/>
                  <a:gd name="T7" fmla="*/ 237 h 572"/>
                  <a:gd name="T8" fmla="*/ 106 w 389"/>
                  <a:gd name="T9" fmla="*/ 0 h 572"/>
                  <a:gd name="T10" fmla="*/ 191 w 389"/>
                  <a:gd name="T11" fmla="*/ 146 h 572"/>
                  <a:gd name="T12" fmla="*/ 184 w 389"/>
                  <a:gd name="T13" fmla="*/ 286 h 572"/>
                  <a:gd name="T14" fmla="*/ 0 60000 65536"/>
                  <a:gd name="T15" fmla="*/ 0 60000 65536"/>
                  <a:gd name="T16" fmla="*/ 0 60000 65536"/>
                  <a:gd name="T17" fmla="*/ 0 60000 65536"/>
                  <a:gd name="T18" fmla="*/ 0 60000 65536"/>
                  <a:gd name="T19" fmla="*/ 0 60000 65536"/>
                  <a:gd name="T20" fmla="*/ 0 60000 65536"/>
                  <a:gd name="T21" fmla="*/ 0 w 389"/>
                  <a:gd name="T22" fmla="*/ 0 h 572"/>
                  <a:gd name="T23" fmla="*/ 389 w 389"/>
                  <a:gd name="T24" fmla="*/ 572 h 5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 h="572">
                    <a:moveTo>
                      <a:pt x="279" y="466"/>
                    </a:moveTo>
                    <a:cubicBezTo>
                      <a:pt x="327" y="516"/>
                      <a:pt x="389" y="572"/>
                      <a:pt x="121" y="477"/>
                    </a:cubicBezTo>
                    <a:cubicBezTo>
                      <a:pt x="101" y="470"/>
                      <a:pt x="108" y="437"/>
                      <a:pt x="101" y="417"/>
                    </a:cubicBezTo>
                    <a:cubicBezTo>
                      <a:pt x="98" y="407"/>
                      <a:pt x="91" y="387"/>
                      <a:pt x="91" y="387"/>
                    </a:cubicBezTo>
                    <a:cubicBezTo>
                      <a:pt x="97" y="158"/>
                      <a:pt x="0" y="53"/>
                      <a:pt x="160" y="0"/>
                    </a:cubicBezTo>
                    <a:cubicBezTo>
                      <a:pt x="337" y="16"/>
                      <a:pt x="279" y="20"/>
                      <a:pt x="289" y="238"/>
                    </a:cubicBezTo>
                    <a:cubicBezTo>
                      <a:pt x="300" y="485"/>
                      <a:pt x="369" y="515"/>
                      <a:pt x="279" y="466"/>
                    </a:cubicBezTo>
                    <a:close/>
                  </a:path>
                </a:pathLst>
              </a:custGeom>
              <a:solidFill>
                <a:schemeClr val="accent2"/>
              </a:solidFill>
              <a:ln w="9525">
                <a:solidFill>
                  <a:schemeClr val="tx1"/>
                </a:solidFill>
                <a:round/>
                <a:headEnd/>
                <a:tailEnd/>
              </a:ln>
            </p:spPr>
            <p:txBody>
              <a:bodyPr/>
              <a:lstStyle/>
              <a:p>
                <a:endParaRPr lang="tr-TR"/>
              </a:p>
            </p:txBody>
          </p:sp>
          <p:sp>
            <p:nvSpPr>
              <p:cNvPr id="15427" name="Freeform 7"/>
              <p:cNvSpPr>
                <a:spLocks/>
              </p:cNvSpPr>
              <p:nvPr/>
            </p:nvSpPr>
            <p:spPr bwMode="auto">
              <a:xfrm>
                <a:off x="3343" y="1830"/>
                <a:ext cx="169" cy="269"/>
              </a:xfrm>
              <a:custGeom>
                <a:avLst/>
                <a:gdLst>
                  <a:gd name="T0" fmla="*/ 127 w 255"/>
                  <a:gd name="T1" fmla="*/ 268 h 439"/>
                  <a:gd name="T2" fmla="*/ 15 w 255"/>
                  <a:gd name="T3" fmla="*/ 249 h 439"/>
                  <a:gd name="T4" fmla="*/ 2 w 255"/>
                  <a:gd name="T5" fmla="*/ 213 h 439"/>
                  <a:gd name="T6" fmla="*/ 22 w 255"/>
                  <a:gd name="T7" fmla="*/ 85 h 439"/>
                  <a:gd name="T8" fmla="*/ 34 w 255"/>
                  <a:gd name="T9" fmla="*/ 49 h 439"/>
                  <a:gd name="T10" fmla="*/ 41 w 255"/>
                  <a:gd name="T11" fmla="*/ 12 h 439"/>
                  <a:gd name="T12" fmla="*/ 94 w 255"/>
                  <a:gd name="T13" fmla="*/ 0 h 439"/>
                  <a:gd name="T14" fmla="*/ 166 w 255"/>
                  <a:gd name="T15" fmla="*/ 31 h 439"/>
                  <a:gd name="T16" fmla="*/ 160 w 255"/>
                  <a:gd name="T17" fmla="*/ 232 h 439"/>
                  <a:gd name="T18" fmla="*/ 127 w 255"/>
                  <a:gd name="T19" fmla="*/ 268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439"/>
                  <a:gd name="T32" fmla="*/ 255 w 255"/>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439">
                    <a:moveTo>
                      <a:pt x="192" y="437"/>
                    </a:moveTo>
                    <a:cubicBezTo>
                      <a:pt x="97" y="405"/>
                      <a:pt x="153" y="419"/>
                      <a:pt x="23" y="407"/>
                    </a:cubicBezTo>
                    <a:cubicBezTo>
                      <a:pt x="16" y="387"/>
                      <a:pt x="0" y="369"/>
                      <a:pt x="3" y="348"/>
                    </a:cubicBezTo>
                    <a:cubicBezTo>
                      <a:pt x="11" y="280"/>
                      <a:pt x="19" y="206"/>
                      <a:pt x="33" y="139"/>
                    </a:cubicBezTo>
                    <a:cubicBezTo>
                      <a:pt x="37" y="119"/>
                      <a:pt x="49" y="100"/>
                      <a:pt x="52" y="80"/>
                    </a:cubicBezTo>
                    <a:cubicBezTo>
                      <a:pt x="55" y="60"/>
                      <a:pt x="52" y="38"/>
                      <a:pt x="62" y="20"/>
                    </a:cubicBezTo>
                    <a:cubicBezTo>
                      <a:pt x="66" y="14"/>
                      <a:pt x="130" y="2"/>
                      <a:pt x="142" y="0"/>
                    </a:cubicBezTo>
                    <a:cubicBezTo>
                      <a:pt x="198" y="9"/>
                      <a:pt x="220" y="4"/>
                      <a:pt x="251" y="50"/>
                    </a:cubicBezTo>
                    <a:cubicBezTo>
                      <a:pt x="248" y="159"/>
                      <a:pt x="255" y="270"/>
                      <a:pt x="241" y="378"/>
                    </a:cubicBezTo>
                    <a:cubicBezTo>
                      <a:pt x="233" y="439"/>
                      <a:pt x="221" y="437"/>
                      <a:pt x="192" y="437"/>
                    </a:cubicBezTo>
                    <a:close/>
                  </a:path>
                </a:pathLst>
              </a:custGeom>
              <a:solidFill>
                <a:srgbClr val="CC0000"/>
              </a:solidFill>
              <a:ln w="9525">
                <a:solidFill>
                  <a:schemeClr val="tx1"/>
                </a:solidFill>
                <a:round/>
                <a:headEnd/>
                <a:tailEnd/>
              </a:ln>
            </p:spPr>
            <p:txBody>
              <a:bodyPr/>
              <a:lstStyle/>
              <a:p>
                <a:endParaRPr lang="tr-TR"/>
              </a:p>
            </p:txBody>
          </p:sp>
          <p:sp>
            <p:nvSpPr>
              <p:cNvPr id="15428" name="Freeform 8"/>
              <p:cNvSpPr>
                <a:spLocks/>
              </p:cNvSpPr>
              <p:nvPr/>
            </p:nvSpPr>
            <p:spPr bwMode="auto">
              <a:xfrm>
                <a:off x="3390" y="1544"/>
                <a:ext cx="263" cy="305"/>
              </a:xfrm>
              <a:custGeom>
                <a:avLst/>
                <a:gdLst>
                  <a:gd name="T0" fmla="*/ 126 w 399"/>
                  <a:gd name="T1" fmla="*/ 298 h 497"/>
                  <a:gd name="T2" fmla="*/ 47 w 399"/>
                  <a:gd name="T3" fmla="*/ 279 h 497"/>
                  <a:gd name="T4" fmla="*/ 28 w 399"/>
                  <a:gd name="T5" fmla="*/ 273 h 497"/>
                  <a:gd name="T6" fmla="*/ 15 w 399"/>
                  <a:gd name="T7" fmla="*/ 194 h 497"/>
                  <a:gd name="T8" fmla="*/ 67 w 399"/>
                  <a:gd name="T9" fmla="*/ 121 h 497"/>
                  <a:gd name="T10" fmla="*/ 139 w 399"/>
                  <a:gd name="T11" fmla="*/ 5 h 497"/>
                  <a:gd name="T12" fmla="*/ 231 w 399"/>
                  <a:gd name="T13" fmla="*/ 60 h 497"/>
                  <a:gd name="T14" fmla="*/ 198 w 399"/>
                  <a:gd name="T15" fmla="*/ 243 h 497"/>
                  <a:gd name="T16" fmla="*/ 185 w 399"/>
                  <a:gd name="T17" fmla="*/ 261 h 497"/>
                  <a:gd name="T18" fmla="*/ 146 w 399"/>
                  <a:gd name="T19" fmla="*/ 273 h 497"/>
                  <a:gd name="T20" fmla="*/ 139 w 399"/>
                  <a:gd name="T21" fmla="*/ 291 h 497"/>
                  <a:gd name="T22" fmla="*/ 119 w 399"/>
                  <a:gd name="T23" fmla="*/ 304 h 497"/>
                  <a:gd name="T24" fmla="*/ 126 w 399"/>
                  <a:gd name="T25" fmla="*/ 298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497"/>
                  <a:gd name="T41" fmla="*/ 399 w 399"/>
                  <a:gd name="T42" fmla="*/ 497 h 4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497">
                    <a:moveTo>
                      <a:pt x="191" y="485"/>
                    </a:moveTo>
                    <a:cubicBezTo>
                      <a:pt x="110" y="471"/>
                      <a:pt x="151" y="482"/>
                      <a:pt x="72" y="455"/>
                    </a:cubicBezTo>
                    <a:cubicBezTo>
                      <a:pt x="62" y="452"/>
                      <a:pt x="42" y="445"/>
                      <a:pt x="42" y="445"/>
                    </a:cubicBezTo>
                    <a:cubicBezTo>
                      <a:pt x="12" y="401"/>
                      <a:pt x="0" y="373"/>
                      <a:pt x="22" y="316"/>
                    </a:cubicBezTo>
                    <a:cubicBezTo>
                      <a:pt x="36" y="279"/>
                      <a:pt x="79" y="232"/>
                      <a:pt x="102" y="197"/>
                    </a:cubicBezTo>
                    <a:cubicBezTo>
                      <a:pt x="142" y="137"/>
                      <a:pt x="135" y="33"/>
                      <a:pt x="211" y="8"/>
                    </a:cubicBezTo>
                    <a:cubicBezTo>
                      <a:pt x="325" y="18"/>
                      <a:pt x="330" y="0"/>
                      <a:pt x="350" y="98"/>
                    </a:cubicBezTo>
                    <a:cubicBezTo>
                      <a:pt x="348" y="141"/>
                      <a:pt x="399" y="363"/>
                      <a:pt x="300" y="396"/>
                    </a:cubicBezTo>
                    <a:cubicBezTo>
                      <a:pt x="293" y="406"/>
                      <a:pt x="290" y="419"/>
                      <a:pt x="280" y="425"/>
                    </a:cubicBezTo>
                    <a:cubicBezTo>
                      <a:pt x="262" y="436"/>
                      <a:pt x="221" y="445"/>
                      <a:pt x="221" y="445"/>
                    </a:cubicBezTo>
                    <a:cubicBezTo>
                      <a:pt x="218" y="455"/>
                      <a:pt x="218" y="467"/>
                      <a:pt x="211" y="475"/>
                    </a:cubicBezTo>
                    <a:cubicBezTo>
                      <a:pt x="203" y="484"/>
                      <a:pt x="192" y="490"/>
                      <a:pt x="181" y="495"/>
                    </a:cubicBezTo>
                    <a:cubicBezTo>
                      <a:pt x="177" y="497"/>
                      <a:pt x="188" y="488"/>
                      <a:pt x="191" y="485"/>
                    </a:cubicBezTo>
                    <a:close/>
                  </a:path>
                </a:pathLst>
              </a:custGeom>
              <a:solidFill>
                <a:schemeClr val="accent2"/>
              </a:solidFill>
              <a:ln w="9525">
                <a:solidFill>
                  <a:schemeClr val="tx1"/>
                </a:solidFill>
                <a:round/>
                <a:headEnd/>
                <a:tailEnd/>
              </a:ln>
            </p:spPr>
            <p:txBody>
              <a:bodyPr/>
              <a:lstStyle/>
              <a:p>
                <a:endParaRPr lang="tr-TR"/>
              </a:p>
            </p:txBody>
          </p:sp>
          <p:sp>
            <p:nvSpPr>
              <p:cNvPr id="15429" name="Freeform 9"/>
              <p:cNvSpPr>
                <a:spLocks/>
              </p:cNvSpPr>
              <p:nvPr/>
            </p:nvSpPr>
            <p:spPr bwMode="auto">
              <a:xfrm>
                <a:off x="3543" y="1329"/>
                <a:ext cx="307" cy="268"/>
              </a:xfrm>
              <a:custGeom>
                <a:avLst/>
                <a:gdLst>
                  <a:gd name="T0" fmla="*/ 98 w 465"/>
                  <a:gd name="T1" fmla="*/ 251 h 436"/>
                  <a:gd name="T2" fmla="*/ 19 w 465"/>
                  <a:gd name="T3" fmla="*/ 227 h 436"/>
                  <a:gd name="T4" fmla="*/ 6 w 465"/>
                  <a:gd name="T5" fmla="*/ 208 h 436"/>
                  <a:gd name="T6" fmla="*/ 104 w 465"/>
                  <a:gd name="T7" fmla="*/ 56 h 436"/>
                  <a:gd name="T8" fmla="*/ 123 w 465"/>
                  <a:gd name="T9" fmla="*/ 44 h 436"/>
                  <a:gd name="T10" fmla="*/ 137 w 465"/>
                  <a:gd name="T11" fmla="*/ 26 h 436"/>
                  <a:gd name="T12" fmla="*/ 196 w 465"/>
                  <a:gd name="T13" fmla="*/ 1 h 436"/>
                  <a:gd name="T14" fmla="*/ 268 w 465"/>
                  <a:gd name="T15" fmla="*/ 20 h 436"/>
                  <a:gd name="T16" fmla="*/ 294 w 465"/>
                  <a:gd name="T17" fmla="*/ 56 h 436"/>
                  <a:gd name="T18" fmla="*/ 275 w 465"/>
                  <a:gd name="T19" fmla="*/ 178 h 436"/>
                  <a:gd name="T20" fmla="*/ 189 w 465"/>
                  <a:gd name="T21" fmla="*/ 208 h 436"/>
                  <a:gd name="T22" fmla="*/ 150 w 465"/>
                  <a:gd name="T23" fmla="*/ 221 h 436"/>
                  <a:gd name="T24" fmla="*/ 130 w 465"/>
                  <a:gd name="T25" fmla="*/ 227 h 436"/>
                  <a:gd name="T26" fmla="*/ 111 w 465"/>
                  <a:gd name="T27" fmla="*/ 239 h 436"/>
                  <a:gd name="T28" fmla="*/ 104 w 465"/>
                  <a:gd name="T29" fmla="*/ 258 h 436"/>
                  <a:gd name="T30" fmla="*/ 85 w 465"/>
                  <a:gd name="T31" fmla="*/ 264 h 436"/>
                  <a:gd name="T32" fmla="*/ 98 w 465"/>
                  <a:gd name="T33" fmla="*/ 251 h 4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5"/>
                  <a:gd name="T52" fmla="*/ 0 h 436"/>
                  <a:gd name="T53" fmla="*/ 465 w 465"/>
                  <a:gd name="T54" fmla="*/ 436 h 4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5" h="436">
                    <a:moveTo>
                      <a:pt x="148" y="409"/>
                    </a:moveTo>
                    <a:cubicBezTo>
                      <a:pt x="96" y="400"/>
                      <a:pt x="70" y="398"/>
                      <a:pt x="29" y="369"/>
                    </a:cubicBezTo>
                    <a:cubicBezTo>
                      <a:pt x="22" y="359"/>
                      <a:pt x="10" y="351"/>
                      <a:pt x="9" y="339"/>
                    </a:cubicBezTo>
                    <a:cubicBezTo>
                      <a:pt x="0" y="247"/>
                      <a:pt x="70" y="120"/>
                      <a:pt x="158" y="91"/>
                    </a:cubicBezTo>
                    <a:cubicBezTo>
                      <a:pt x="168" y="84"/>
                      <a:pt x="179" y="79"/>
                      <a:pt x="187" y="71"/>
                    </a:cubicBezTo>
                    <a:cubicBezTo>
                      <a:pt x="195" y="63"/>
                      <a:pt x="198" y="49"/>
                      <a:pt x="207" y="42"/>
                    </a:cubicBezTo>
                    <a:cubicBezTo>
                      <a:pt x="217" y="34"/>
                      <a:pt x="282" y="7"/>
                      <a:pt x="297" y="2"/>
                    </a:cubicBezTo>
                    <a:cubicBezTo>
                      <a:pt x="335" y="7"/>
                      <a:pt x="378" y="0"/>
                      <a:pt x="406" y="32"/>
                    </a:cubicBezTo>
                    <a:cubicBezTo>
                      <a:pt x="422" y="50"/>
                      <a:pt x="446" y="91"/>
                      <a:pt x="446" y="91"/>
                    </a:cubicBezTo>
                    <a:cubicBezTo>
                      <a:pt x="446" y="95"/>
                      <a:pt x="465" y="251"/>
                      <a:pt x="416" y="290"/>
                    </a:cubicBezTo>
                    <a:cubicBezTo>
                      <a:pt x="388" y="312"/>
                      <a:pt x="322" y="328"/>
                      <a:pt x="287" y="339"/>
                    </a:cubicBezTo>
                    <a:cubicBezTo>
                      <a:pt x="267" y="345"/>
                      <a:pt x="247" y="352"/>
                      <a:pt x="227" y="359"/>
                    </a:cubicBezTo>
                    <a:cubicBezTo>
                      <a:pt x="217" y="362"/>
                      <a:pt x="197" y="369"/>
                      <a:pt x="197" y="369"/>
                    </a:cubicBezTo>
                    <a:cubicBezTo>
                      <a:pt x="187" y="376"/>
                      <a:pt x="175" y="380"/>
                      <a:pt x="168" y="389"/>
                    </a:cubicBezTo>
                    <a:cubicBezTo>
                      <a:pt x="162" y="397"/>
                      <a:pt x="165" y="412"/>
                      <a:pt x="158" y="419"/>
                    </a:cubicBezTo>
                    <a:cubicBezTo>
                      <a:pt x="151" y="426"/>
                      <a:pt x="135" y="436"/>
                      <a:pt x="128" y="429"/>
                    </a:cubicBezTo>
                    <a:cubicBezTo>
                      <a:pt x="121" y="422"/>
                      <a:pt x="141" y="416"/>
                      <a:pt x="148" y="409"/>
                    </a:cubicBezTo>
                    <a:close/>
                  </a:path>
                </a:pathLst>
              </a:custGeom>
              <a:solidFill>
                <a:schemeClr val="accent2"/>
              </a:solidFill>
              <a:ln w="9525">
                <a:solidFill>
                  <a:schemeClr val="tx1"/>
                </a:solidFill>
                <a:round/>
                <a:headEnd/>
                <a:tailEnd/>
              </a:ln>
            </p:spPr>
            <p:txBody>
              <a:bodyPr/>
              <a:lstStyle/>
              <a:p>
                <a:endParaRPr lang="tr-TR"/>
              </a:p>
            </p:txBody>
          </p:sp>
          <p:sp>
            <p:nvSpPr>
              <p:cNvPr id="15430" name="Freeform 10"/>
              <p:cNvSpPr>
                <a:spLocks/>
              </p:cNvSpPr>
              <p:nvPr/>
            </p:nvSpPr>
            <p:spPr bwMode="auto">
              <a:xfrm>
                <a:off x="3818" y="1199"/>
                <a:ext cx="393" cy="260"/>
              </a:xfrm>
              <a:custGeom>
                <a:avLst/>
                <a:gdLst>
                  <a:gd name="T0" fmla="*/ 33 w 596"/>
                  <a:gd name="T1" fmla="*/ 248 h 423"/>
                  <a:gd name="T2" fmla="*/ 13 w 596"/>
                  <a:gd name="T3" fmla="*/ 174 h 423"/>
                  <a:gd name="T4" fmla="*/ 0 w 596"/>
                  <a:gd name="T5" fmla="*/ 138 h 423"/>
                  <a:gd name="T6" fmla="*/ 39 w 596"/>
                  <a:gd name="T7" fmla="*/ 46 h 423"/>
                  <a:gd name="T8" fmla="*/ 340 w 596"/>
                  <a:gd name="T9" fmla="*/ 52 h 423"/>
                  <a:gd name="T10" fmla="*/ 334 w 596"/>
                  <a:gd name="T11" fmla="*/ 229 h 423"/>
                  <a:gd name="T12" fmla="*/ 315 w 596"/>
                  <a:gd name="T13" fmla="*/ 235 h 423"/>
                  <a:gd name="T14" fmla="*/ 190 w 596"/>
                  <a:gd name="T15" fmla="*/ 242 h 423"/>
                  <a:gd name="T16" fmla="*/ 105 w 596"/>
                  <a:gd name="T17" fmla="*/ 259 h 423"/>
                  <a:gd name="T18" fmla="*/ 33 w 596"/>
                  <a:gd name="T19" fmla="*/ 248 h 4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6"/>
                  <a:gd name="T31" fmla="*/ 0 h 423"/>
                  <a:gd name="T32" fmla="*/ 596 w 596"/>
                  <a:gd name="T33" fmla="*/ 423 h 4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6" h="423">
                    <a:moveTo>
                      <a:pt x="50" y="403"/>
                    </a:moveTo>
                    <a:cubicBezTo>
                      <a:pt x="37" y="324"/>
                      <a:pt x="46" y="360"/>
                      <a:pt x="20" y="283"/>
                    </a:cubicBezTo>
                    <a:cubicBezTo>
                      <a:pt x="13" y="263"/>
                      <a:pt x="0" y="224"/>
                      <a:pt x="0" y="224"/>
                    </a:cubicBezTo>
                    <a:cubicBezTo>
                      <a:pt x="10" y="162"/>
                      <a:pt x="16" y="120"/>
                      <a:pt x="59" y="75"/>
                    </a:cubicBezTo>
                    <a:cubicBezTo>
                      <a:pt x="211" y="78"/>
                      <a:pt x="389" y="0"/>
                      <a:pt x="516" y="85"/>
                    </a:cubicBezTo>
                    <a:cubicBezTo>
                      <a:pt x="596" y="138"/>
                      <a:pt x="518" y="278"/>
                      <a:pt x="506" y="373"/>
                    </a:cubicBezTo>
                    <a:cubicBezTo>
                      <a:pt x="505" y="383"/>
                      <a:pt x="487" y="382"/>
                      <a:pt x="477" y="383"/>
                    </a:cubicBezTo>
                    <a:cubicBezTo>
                      <a:pt x="414" y="389"/>
                      <a:pt x="351" y="390"/>
                      <a:pt x="288" y="393"/>
                    </a:cubicBezTo>
                    <a:cubicBezTo>
                      <a:pt x="271" y="396"/>
                      <a:pt x="177" y="423"/>
                      <a:pt x="159" y="422"/>
                    </a:cubicBezTo>
                    <a:cubicBezTo>
                      <a:pt x="122" y="420"/>
                      <a:pt x="86" y="409"/>
                      <a:pt x="50" y="403"/>
                    </a:cubicBezTo>
                    <a:close/>
                  </a:path>
                </a:pathLst>
              </a:custGeom>
              <a:solidFill>
                <a:srgbClr val="CC0000"/>
              </a:solidFill>
              <a:ln w="9525">
                <a:solidFill>
                  <a:schemeClr val="tx1"/>
                </a:solidFill>
                <a:round/>
                <a:headEnd/>
                <a:tailEnd/>
              </a:ln>
            </p:spPr>
            <p:txBody>
              <a:bodyPr/>
              <a:lstStyle/>
              <a:p>
                <a:endParaRPr lang="tr-TR"/>
              </a:p>
            </p:txBody>
          </p:sp>
          <p:sp>
            <p:nvSpPr>
              <p:cNvPr id="15431" name="Freeform 11"/>
              <p:cNvSpPr>
                <a:spLocks/>
              </p:cNvSpPr>
              <p:nvPr/>
            </p:nvSpPr>
            <p:spPr bwMode="auto">
              <a:xfrm>
                <a:off x="4152" y="1243"/>
                <a:ext cx="348" cy="174"/>
              </a:xfrm>
              <a:custGeom>
                <a:avLst/>
                <a:gdLst>
                  <a:gd name="T0" fmla="*/ 7 w 528"/>
                  <a:gd name="T1" fmla="*/ 166 h 284"/>
                  <a:gd name="T2" fmla="*/ 13 w 528"/>
                  <a:gd name="T3" fmla="*/ 38 h 284"/>
                  <a:gd name="T4" fmla="*/ 66 w 528"/>
                  <a:gd name="T5" fmla="*/ 8 h 284"/>
                  <a:gd name="T6" fmla="*/ 85 w 528"/>
                  <a:gd name="T7" fmla="*/ 2 h 284"/>
                  <a:gd name="T8" fmla="*/ 301 w 528"/>
                  <a:gd name="T9" fmla="*/ 8 h 284"/>
                  <a:gd name="T10" fmla="*/ 308 w 528"/>
                  <a:gd name="T11" fmla="*/ 26 h 284"/>
                  <a:gd name="T12" fmla="*/ 281 w 528"/>
                  <a:gd name="T13" fmla="*/ 172 h 284"/>
                  <a:gd name="T14" fmla="*/ 20 w 528"/>
                  <a:gd name="T15" fmla="*/ 166 h 284"/>
                  <a:gd name="T16" fmla="*/ 0 w 528"/>
                  <a:gd name="T17" fmla="*/ 123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
                  <a:gd name="T28" fmla="*/ 0 h 284"/>
                  <a:gd name="T29" fmla="*/ 528 w 528"/>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 h="284">
                    <a:moveTo>
                      <a:pt x="10" y="271"/>
                    </a:moveTo>
                    <a:cubicBezTo>
                      <a:pt x="13" y="201"/>
                      <a:pt x="11" y="131"/>
                      <a:pt x="20" y="62"/>
                    </a:cubicBezTo>
                    <a:cubicBezTo>
                      <a:pt x="25" y="25"/>
                      <a:pt x="78" y="20"/>
                      <a:pt x="100" y="13"/>
                    </a:cubicBezTo>
                    <a:cubicBezTo>
                      <a:pt x="110" y="10"/>
                      <a:pt x="129" y="3"/>
                      <a:pt x="129" y="3"/>
                    </a:cubicBezTo>
                    <a:cubicBezTo>
                      <a:pt x="238" y="6"/>
                      <a:pt x="348" y="0"/>
                      <a:pt x="457" y="13"/>
                    </a:cubicBezTo>
                    <a:cubicBezTo>
                      <a:pt x="467" y="14"/>
                      <a:pt x="467" y="32"/>
                      <a:pt x="467" y="43"/>
                    </a:cubicBezTo>
                    <a:cubicBezTo>
                      <a:pt x="467" y="278"/>
                      <a:pt x="528" y="247"/>
                      <a:pt x="427" y="281"/>
                    </a:cubicBezTo>
                    <a:cubicBezTo>
                      <a:pt x="295" y="278"/>
                      <a:pt x="162" y="284"/>
                      <a:pt x="30" y="271"/>
                    </a:cubicBezTo>
                    <a:cubicBezTo>
                      <a:pt x="5" y="269"/>
                      <a:pt x="0" y="201"/>
                      <a:pt x="0" y="201"/>
                    </a:cubicBezTo>
                  </a:path>
                </a:pathLst>
              </a:custGeom>
              <a:solidFill>
                <a:schemeClr val="accent2"/>
              </a:solidFill>
              <a:ln w="9525">
                <a:solidFill>
                  <a:schemeClr val="tx1"/>
                </a:solidFill>
                <a:round/>
                <a:headEnd/>
                <a:tailEnd/>
              </a:ln>
            </p:spPr>
            <p:txBody>
              <a:bodyPr/>
              <a:lstStyle/>
              <a:p>
                <a:endParaRPr lang="tr-TR"/>
              </a:p>
            </p:txBody>
          </p:sp>
          <p:sp>
            <p:nvSpPr>
              <p:cNvPr id="15432" name="Freeform 12"/>
              <p:cNvSpPr>
                <a:spLocks/>
              </p:cNvSpPr>
              <p:nvPr/>
            </p:nvSpPr>
            <p:spPr bwMode="auto">
              <a:xfrm>
                <a:off x="4438" y="1215"/>
                <a:ext cx="314" cy="276"/>
              </a:xfrm>
              <a:custGeom>
                <a:avLst/>
                <a:gdLst>
                  <a:gd name="T0" fmla="*/ 29 w 476"/>
                  <a:gd name="T1" fmla="*/ 201 h 450"/>
                  <a:gd name="T2" fmla="*/ 212 w 476"/>
                  <a:gd name="T3" fmla="*/ 42 h 450"/>
                  <a:gd name="T4" fmla="*/ 232 w 476"/>
                  <a:gd name="T5" fmla="*/ 48 h 450"/>
                  <a:gd name="T6" fmla="*/ 245 w 476"/>
                  <a:gd name="T7" fmla="*/ 66 h 450"/>
                  <a:gd name="T8" fmla="*/ 284 w 476"/>
                  <a:gd name="T9" fmla="*/ 79 h 450"/>
                  <a:gd name="T10" fmla="*/ 304 w 476"/>
                  <a:gd name="T11" fmla="*/ 151 h 450"/>
                  <a:gd name="T12" fmla="*/ 298 w 476"/>
                  <a:gd name="T13" fmla="*/ 261 h 450"/>
                  <a:gd name="T14" fmla="*/ 245 w 476"/>
                  <a:gd name="T15" fmla="*/ 267 h 450"/>
                  <a:gd name="T16" fmla="*/ 147 w 476"/>
                  <a:gd name="T17" fmla="*/ 261 h 450"/>
                  <a:gd name="T18" fmla="*/ 49 w 476"/>
                  <a:gd name="T19" fmla="*/ 213 h 450"/>
                  <a:gd name="T20" fmla="*/ 29 w 476"/>
                  <a:gd name="T21" fmla="*/ 121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6"/>
                  <a:gd name="T34" fmla="*/ 0 h 450"/>
                  <a:gd name="T35" fmla="*/ 476 w 476"/>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6" h="450">
                    <a:moveTo>
                      <a:pt x="44" y="327"/>
                    </a:moveTo>
                    <a:cubicBezTo>
                      <a:pt x="57" y="0"/>
                      <a:pt x="0" y="55"/>
                      <a:pt x="322" y="69"/>
                    </a:cubicBezTo>
                    <a:cubicBezTo>
                      <a:pt x="332" y="72"/>
                      <a:pt x="344" y="73"/>
                      <a:pt x="352" y="79"/>
                    </a:cubicBezTo>
                    <a:cubicBezTo>
                      <a:pt x="361" y="86"/>
                      <a:pt x="362" y="102"/>
                      <a:pt x="372" y="108"/>
                    </a:cubicBezTo>
                    <a:cubicBezTo>
                      <a:pt x="390" y="119"/>
                      <a:pt x="431" y="128"/>
                      <a:pt x="431" y="128"/>
                    </a:cubicBezTo>
                    <a:cubicBezTo>
                      <a:pt x="457" y="207"/>
                      <a:pt x="447" y="167"/>
                      <a:pt x="461" y="247"/>
                    </a:cubicBezTo>
                    <a:cubicBezTo>
                      <a:pt x="458" y="307"/>
                      <a:pt x="476" y="372"/>
                      <a:pt x="451" y="426"/>
                    </a:cubicBezTo>
                    <a:cubicBezTo>
                      <a:pt x="440" y="450"/>
                      <a:pt x="399" y="436"/>
                      <a:pt x="372" y="436"/>
                    </a:cubicBezTo>
                    <a:cubicBezTo>
                      <a:pt x="322" y="436"/>
                      <a:pt x="273" y="429"/>
                      <a:pt x="223" y="426"/>
                    </a:cubicBezTo>
                    <a:cubicBezTo>
                      <a:pt x="176" y="394"/>
                      <a:pt x="121" y="379"/>
                      <a:pt x="74" y="347"/>
                    </a:cubicBezTo>
                    <a:cubicBezTo>
                      <a:pt x="37" y="291"/>
                      <a:pt x="44" y="274"/>
                      <a:pt x="44" y="198"/>
                    </a:cubicBezTo>
                  </a:path>
                </a:pathLst>
              </a:custGeom>
              <a:solidFill>
                <a:schemeClr val="accent2"/>
              </a:solidFill>
              <a:ln w="9525">
                <a:solidFill>
                  <a:schemeClr val="tx1"/>
                </a:solidFill>
                <a:round/>
                <a:headEnd/>
                <a:tailEnd/>
              </a:ln>
            </p:spPr>
            <p:txBody>
              <a:bodyPr/>
              <a:lstStyle/>
              <a:p>
                <a:endParaRPr lang="tr-TR"/>
              </a:p>
            </p:txBody>
          </p:sp>
          <p:sp>
            <p:nvSpPr>
              <p:cNvPr id="15433" name="Freeform 13"/>
              <p:cNvSpPr>
                <a:spLocks/>
              </p:cNvSpPr>
              <p:nvPr/>
            </p:nvSpPr>
            <p:spPr bwMode="auto">
              <a:xfrm>
                <a:off x="4735" y="1360"/>
                <a:ext cx="269" cy="270"/>
              </a:xfrm>
              <a:custGeom>
                <a:avLst/>
                <a:gdLst>
                  <a:gd name="T0" fmla="*/ 20 w 407"/>
                  <a:gd name="T1" fmla="*/ 13 h 441"/>
                  <a:gd name="T2" fmla="*/ 145 w 407"/>
                  <a:gd name="T3" fmla="*/ 19 h 441"/>
                  <a:gd name="T4" fmla="*/ 164 w 407"/>
                  <a:gd name="T5" fmla="*/ 31 h 441"/>
                  <a:gd name="T6" fmla="*/ 190 w 407"/>
                  <a:gd name="T7" fmla="*/ 56 h 441"/>
                  <a:gd name="T8" fmla="*/ 217 w 407"/>
                  <a:gd name="T9" fmla="*/ 92 h 441"/>
                  <a:gd name="T10" fmla="*/ 250 w 407"/>
                  <a:gd name="T11" fmla="*/ 141 h 441"/>
                  <a:gd name="T12" fmla="*/ 269 w 407"/>
                  <a:gd name="T13" fmla="*/ 177 h 441"/>
                  <a:gd name="T14" fmla="*/ 197 w 407"/>
                  <a:gd name="T15" fmla="*/ 268 h 441"/>
                  <a:gd name="T16" fmla="*/ 79 w 407"/>
                  <a:gd name="T17" fmla="*/ 244 h 441"/>
                  <a:gd name="T18" fmla="*/ 46 w 407"/>
                  <a:gd name="T19" fmla="*/ 214 h 441"/>
                  <a:gd name="T20" fmla="*/ 13 w 407"/>
                  <a:gd name="T21" fmla="*/ 159 h 441"/>
                  <a:gd name="T22" fmla="*/ 0 w 407"/>
                  <a:gd name="T23" fmla="*/ 129 h 4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441"/>
                  <a:gd name="T38" fmla="*/ 407 w 407"/>
                  <a:gd name="T39" fmla="*/ 441 h 4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441">
                    <a:moveTo>
                      <a:pt x="30" y="21"/>
                    </a:moveTo>
                    <a:cubicBezTo>
                      <a:pt x="92" y="0"/>
                      <a:pt x="157" y="10"/>
                      <a:pt x="219" y="31"/>
                    </a:cubicBezTo>
                    <a:cubicBezTo>
                      <a:pt x="229" y="38"/>
                      <a:pt x="241" y="42"/>
                      <a:pt x="248" y="51"/>
                    </a:cubicBezTo>
                    <a:cubicBezTo>
                      <a:pt x="285" y="99"/>
                      <a:pt x="224" y="70"/>
                      <a:pt x="288" y="91"/>
                    </a:cubicBezTo>
                    <a:cubicBezTo>
                      <a:pt x="301" y="111"/>
                      <a:pt x="320" y="127"/>
                      <a:pt x="328" y="150"/>
                    </a:cubicBezTo>
                    <a:cubicBezTo>
                      <a:pt x="352" y="221"/>
                      <a:pt x="330" y="198"/>
                      <a:pt x="378" y="230"/>
                    </a:cubicBezTo>
                    <a:cubicBezTo>
                      <a:pt x="386" y="243"/>
                      <a:pt x="407" y="271"/>
                      <a:pt x="407" y="289"/>
                    </a:cubicBezTo>
                    <a:cubicBezTo>
                      <a:pt x="407" y="345"/>
                      <a:pt x="349" y="423"/>
                      <a:pt x="298" y="438"/>
                    </a:cubicBezTo>
                    <a:cubicBezTo>
                      <a:pt x="210" y="431"/>
                      <a:pt x="182" y="441"/>
                      <a:pt x="119" y="399"/>
                    </a:cubicBezTo>
                    <a:cubicBezTo>
                      <a:pt x="71" y="323"/>
                      <a:pt x="133" y="412"/>
                      <a:pt x="70" y="349"/>
                    </a:cubicBezTo>
                    <a:cubicBezTo>
                      <a:pt x="46" y="325"/>
                      <a:pt x="39" y="288"/>
                      <a:pt x="20" y="260"/>
                    </a:cubicBezTo>
                    <a:cubicBezTo>
                      <a:pt x="8" y="223"/>
                      <a:pt x="15" y="239"/>
                      <a:pt x="0" y="210"/>
                    </a:cubicBezTo>
                  </a:path>
                </a:pathLst>
              </a:custGeom>
              <a:solidFill>
                <a:srgbClr val="CC0000"/>
              </a:solidFill>
              <a:ln w="9525">
                <a:solidFill>
                  <a:schemeClr val="tx1"/>
                </a:solidFill>
                <a:round/>
                <a:headEnd/>
                <a:tailEnd/>
              </a:ln>
            </p:spPr>
            <p:txBody>
              <a:bodyPr/>
              <a:lstStyle/>
              <a:p>
                <a:endParaRPr lang="tr-TR"/>
              </a:p>
            </p:txBody>
          </p:sp>
          <p:sp>
            <p:nvSpPr>
              <p:cNvPr id="15434" name="Freeform 14"/>
              <p:cNvSpPr>
                <a:spLocks/>
              </p:cNvSpPr>
              <p:nvPr/>
            </p:nvSpPr>
            <p:spPr bwMode="auto">
              <a:xfrm>
                <a:off x="4932" y="1574"/>
                <a:ext cx="223" cy="275"/>
              </a:xfrm>
              <a:custGeom>
                <a:avLst/>
                <a:gdLst>
                  <a:gd name="T0" fmla="*/ 7 w 338"/>
                  <a:gd name="T1" fmla="*/ 49 h 449"/>
                  <a:gd name="T2" fmla="*/ 79 w 338"/>
                  <a:gd name="T3" fmla="*/ 0 h 449"/>
                  <a:gd name="T4" fmla="*/ 118 w 338"/>
                  <a:gd name="T5" fmla="*/ 6 h 449"/>
                  <a:gd name="T6" fmla="*/ 151 w 338"/>
                  <a:gd name="T7" fmla="*/ 61 h 449"/>
                  <a:gd name="T8" fmla="*/ 190 w 338"/>
                  <a:gd name="T9" fmla="*/ 110 h 449"/>
                  <a:gd name="T10" fmla="*/ 216 w 338"/>
                  <a:gd name="T11" fmla="*/ 164 h 449"/>
                  <a:gd name="T12" fmla="*/ 98 w 338"/>
                  <a:gd name="T13" fmla="*/ 255 h 449"/>
                  <a:gd name="T14" fmla="*/ 79 w 338"/>
                  <a:gd name="T15" fmla="*/ 262 h 449"/>
                  <a:gd name="T16" fmla="*/ 59 w 338"/>
                  <a:gd name="T17" fmla="*/ 225 h 449"/>
                  <a:gd name="T18" fmla="*/ 13 w 338"/>
                  <a:gd name="T19" fmla="*/ 152 h 449"/>
                  <a:gd name="T20" fmla="*/ 0 w 338"/>
                  <a:gd name="T21" fmla="*/ 116 h 449"/>
                  <a:gd name="T22" fmla="*/ 13 w 338"/>
                  <a:gd name="T23" fmla="*/ 61 h 449"/>
                  <a:gd name="T24" fmla="*/ 26 w 338"/>
                  <a:gd name="T25" fmla="*/ 43 h 449"/>
                  <a:gd name="T26" fmla="*/ 7 w 338"/>
                  <a:gd name="T27" fmla="*/ 49 h 4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8"/>
                  <a:gd name="T43" fmla="*/ 0 h 449"/>
                  <a:gd name="T44" fmla="*/ 338 w 338"/>
                  <a:gd name="T45" fmla="*/ 449 h 4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8" h="449">
                    <a:moveTo>
                      <a:pt x="10" y="80"/>
                    </a:moveTo>
                    <a:cubicBezTo>
                      <a:pt x="67" y="61"/>
                      <a:pt x="74" y="31"/>
                      <a:pt x="119" y="0"/>
                    </a:cubicBezTo>
                    <a:cubicBezTo>
                      <a:pt x="139" y="3"/>
                      <a:pt x="161" y="1"/>
                      <a:pt x="179" y="10"/>
                    </a:cubicBezTo>
                    <a:cubicBezTo>
                      <a:pt x="199" y="20"/>
                      <a:pt x="216" y="81"/>
                      <a:pt x="229" y="99"/>
                    </a:cubicBezTo>
                    <a:cubicBezTo>
                      <a:pt x="241" y="139"/>
                      <a:pt x="253" y="156"/>
                      <a:pt x="288" y="179"/>
                    </a:cubicBezTo>
                    <a:cubicBezTo>
                      <a:pt x="299" y="212"/>
                      <a:pt x="317" y="235"/>
                      <a:pt x="328" y="268"/>
                    </a:cubicBezTo>
                    <a:cubicBezTo>
                      <a:pt x="314" y="449"/>
                      <a:pt x="338" y="403"/>
                      <a:pt x="149" y="417"/>
                    </a:cubicBezTo>
                    <a:cubicBezTo>
                      <a:pt x="139" y="420"/>
                      <a:pt x="129" y="431"/>
                      <a:pt x="119" y="427"/>
                    </a:cubicBezTo>
                    <a:cubicBezTo>
                      <a:pt x="100" y="419"/>
                      <a:pt x="97" y="383"/>
                      <a:pt x="90" y="368"/>
                    </a:cubicBezTo>
                    <a:cubicBezTo>
                      <a:pt x="69" y="326"/>
                      <a:pt x="46" y="287"/>
                      <a:pt x="20" y="248"/>
                    </a:cubicBezTo>
                    <a:cubicBezTo>
                      <a:pt x="8" y="231"/>
                      <a:pt x="0" y="189"/>
                      <a:pt x="0" y="189"/>
                    </a:cubicBezTo>
                    <a:cubicBezTo>
                      <a:pt x="4" y="167"/>
                      <a:pt x="8" y="123"/>
                      <a:pt x="20" y="99"/>
                    </a:cubicBezTo>
                    <a:cubicBezTo>
                      <a:pt x="25" y="89"/>
                      <a:pt x="45" y="80"/>
                      <a:pt x="40" y="70"/>
                    </a:cubicBezTo>
                    <a:cubicBezTo>
                      <a:pt x="35" y="61"/>
                      <a:pt x="20" y="77"/>
                      <a:pt x="10" y="80"/>
                    </a:cubicBezTo>
                    <a:close/>
                  </a:path>
                </a:pathLst>
              </a:custGeom>
              <a:solidFill>
                <a:schemeClr val="accent2"/>
              </a:solidFill>
              <a:ln w="9525">
                <a:solidFill>
                  <a:schemeClr val="tx1"/>
                </a:solidFill>
                <a:round/>
                <a:headEnd/>
                <a:tailEnd/>
              </a:ln>
            </p:spPr>
            <p:txBody>
              <a:bodyPr/>
              <a:lstStyle/>
              <a:p>
                <a:endParaRPr lang="tr-TR"/>
              </a:p>
            </p:txBody>
          </p:sp>
          <p:sp>
            <p:nvSpPr>
              <p:cNvPr id="15435" name="Freeform 15"/>
              <p:cNvSpPr>
                <a:spLocks/>
              </p:cNvSpPr>
              <p:nvPr/>
            </p:nvSpPr>
            <p:spPr bwMode="auto">
              <a:xfrm>
                <a:off x="5004" y="1799"/>
                <a:ext cx="216" cy="350"/>
              </a:xfrm>
              <a:custGeom>
                <a:avLst/>
                <a:gdLst>
                  <a:gd name="T0" fmla="*/ 28 w 327"/>
                  <a:gd name="T1" fmla="*/ 26 h 570"/>
                  <a:gd name="T2" fmla="*/ 179 w 327"/>
                  <a:gd name="T3" fmla="*/ 203 h 570"/>
                  <a:gd name="T4" fmla="*/ 172 w 327"/>
                  <a:gd name="T5" fmla="*/ 306 h 570"/>
                  <a:gd name="T6" fmla="*/ 41 w 327"/>
                  <a:gd name="T7" fmla="*/ 282 h 570"/>
                  <a:gd name="T8" fmla="*/ 28 w 327"/>
                  <a:gd name="T9" fmla="*/ 26 h 570"/>
                  <a:gd name="T10" fmla="*/ 0 60000 65536"/>
                  <a:gd name="T11" fmla="*/ 0 60000 65536"/>
                  <a:gd name="T12" fmla="*/ 0 60000 65536"/>
                  <a:gd name="T13" fmla="*/ 0 60000 65536"/>
                  <a:gd name="T14" fmla="*/ 0 60000 65536"/>
                  <a:gd name="T15" fmla="*/ 0 w 327"/>
                  <a:gd name="T16" fmla="*/ 0 h 570"/>
                  <a:gd name="T17" fmla="*/ 327 w 327"/>
                  <a:gd name="T18" fmla="*/ 570 h 570"/>
                </a:gdLst>
                <a:ahLst/>
                <a:cxnLst>
                  <a:cxn ang="T10">
                    <a:pos x="T0" y="T1"/>
                  </a:cxn>
                  <a:cxn ang="T11">
                    <a:pos x="T2" y="T3"/>
                  </a:cxn>
                  <a:cxn ang="T12">
                    <a:pos x="T4" y="T5"/>
                  </a:cxn>
                  <a:cxn ang="T13">
                    <a:pos x="T6" y="T7"/>
                  </a:cxn>
                  <a:cxn ang="T14">
                    <a:pos x="T8" y="T9"/>
                  </a:cxn>
                </a:cxnLst>
                <a:rect l="T15" t="T16" r="T17" b="T18"/>
                <a:pathLst>
                  <a:path w="327" h="570">
                    <a:moveTo>
                      <a:pt x="42" y="42"/>
                    </a:moveTo>
                    <a:cubicBezTo>
                      <a:pt x="327" y="57"/>
                      <a:pt x="259" y="0"/>
                      <a:pt x="271" y="330"/>
                    </a:cubicBezTo>
                    <a:cubicBezTo>
                      <a:pt x="268" y="386"/>
                      <a:pt x="304" y="463"/>
                      <a:pt x="261" y="499"/>
                    </a:cubicBezTo>
                    <a:cubicBezTo>
                      <a:pt x="177" y="570"/>
                      <a:pt x="94" y="522"/>
                      <a:pt x="62" y="459"/>
                    </a:cubicBezTo>
                    <a:cubicBezTo>
                      <a:pt x="0" y="335"/>
                      <a:pt x="46" y="181"/>
                      <a:pt x="42" y="42"/>
                    </a:cubicBezTo>
                    <a:close/>
                  </a:path>
                </a:pathLst>
              </a:custGeom>
              <a:solidFill>
                <a:srgbClr val="CC0000"/>
              </a:solidFill>
              <a:ln w="9525">
                <a:solidFill>
                  <a:schemeClr val="tx1"/>
                </a:solidFill>
                <a:round/>
                <a:headEnd/>
                <a:tailEnd/>
              </a:ln>
            </p:spPr>
            <p:txBody>
              <a:bodyPr/>
              <a:lstStyle/>
              <a:p>
                <a:endParaRPr lang="tr-TR"/>
              </a:p>
            </p:txBody>
          </p:sp>
          <p:sp>
            <p:nvSpPr>
              <p:cNvPr id="15436" name="Freeform 16"/>
              <p:cNvSpPr>
                <a:spLocks/>
              </p:cNvSpPr>
              <p:nvPr/>
            </p:nvSpPr>
            <p:spPr bwMode="auto">
              <a:xfrm>
                <a:off x="4998" y="2123"/>
                <a:ext cx="226" cy="298"/>
              </a:xfrm>
              <a:custGeom>
                <a:avLst/>
                <a:gdLst>
                  <a:gd name="T0" fmla="*/ 98 w 343"/>
                  <a:gd name="T1" fmla="*/ 0 h 486"/>
                  <a:gd name="T2" fmla="*/ 177 w 343"/>
                  <a:gd name="T3" fmla="*/ 6 h 486"/>
                  <a:gd name="T4" fmla="*/ 196 w 343"/>
                  <a:gd name="T5" fmla="*/ 12 h 486"/>
                  <a:gd name="T6" fmla="*/ 151 w 343"/>
                  <a:gd name="T7" fmla="*/ 250 h 486"/>
                  <a:gd name="T8" fmla="*/ 72 w 343"/>
                  <a:gd name="T9" fmla="*/ 298 h 486"/>
                  <a:gd name="T10" fmla="*/ 0 w 343"/>
                  <a:gd name="T11" fmla="*/ 213 h 486"/>
                  <a:gd name="T12" fmla="*/ 79 w 343"/>
                  <a:gd name="T13" fmla="*/ 31 h 486"/>
                  <a:gd name="T14" fmla="*/ 98 w 343"/>
                  <a:gd name="T15" fmla="*/ 0 h 486"/>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486"/>
                  <a:gd name="T26" fmla="*/ 343 w 343"/>
                  <a:gd name="T27" fmla="*/ 486 h 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486">
                    <a:moveTo>
                      <a:pt x="149" y="0"/>
                    </a:moveTo>
                    <a:cubicBezTo>
                      <a:pt x="189" y="3"/>
                      <a:pt x="229" y="5"/>
                      <a:pt x="269" y="10"/>
                    </a:cubicBezTo>
                    <a:cubicBezTo>
                      <a:pt x="279" y="11"/>
                      <a:pt x="297" y="10"/>
                      <a:pt x="298" y="20"/>
                    </a:cubicBezTo>
                    <a:cubicBezTo>
                      <a:pt x="308" y="190"/>
                      <a:pt x="343" y="312"/>
                      <a:pt x="229" y="407"/>
                    </a:cubicBezTo>
                    <a:cubicBezTo>
                      <a:pt x="190" y="439"/>
                      <a:pt x="159" y="471"/>
                      <a:pt x="110" y="486"/>
                    </a:cubicBezTo>
                    <a:cubicBezTo>
                      <a:pt x="57" y="452"/>
                      <a:pt x="20" y="407"/>
                      <a:pt x="0" y="347"/>
                    </a:cubicBezTo>
                    <a:cubicBezTo>
                      <a:pt x="32" y="254"/>
                      <a:pt x="27" y="109"/>
                      <a:pt x="120" y="50"/>
                    </a:cubicBezTo>
                    <a:cubicBezTo>
                      <a:pt x="133" y="11"/>
                      <a:pt x="123" y="28"/>
                      <a:pt x="149" y="0"/>
                    </a:cubicBezTo>
                    <a:close/>
                  </a:path>
                </a:pathLst>
              </a:custGeom>
              <a:solidFill>
                <a:schemeClr val="accent2"/>
              </a:solidFill>
              <a:ln w="9525">
                <a:solidFill>
                  <a:schemeClr val="tx1"/>
                </a:solidFill>
                <a:round/>
                <a:headEnd/>
                <a:tailEnd/>
              </a:ln>
            </p:spPr>
            <p:txBody>
              <a:bodyPr/>
              <a:lstStyle/>
              <a:p>
                <a:endParaRPr lang="tr-TR"/>
              </a:p>
            </p:txBody>
          </p:sp>
          <p:sp>
            <p:nvSpPr>
              <p:cNvPr id="15437" name="Freeform 17"/>
              <p:cNvSpPr>
                <a:spLocks/>
              </p:cNvSpPr>
              <p:nvPr/>
            </p:nvSpPr>
            <p:spPr bwMode="auto">
              <a:xfrm>
                <a:off x="4827" y="2385"/>
                <a:ext cx="307" cy="262"/>
              </a:xfrm>
              <a:custGeom>
                <a:avLst/>
                <a:gdLst>
                  <a:gd name="T0" fmla="*/ 164 w 465"/>
                  <a:gd name="T1" fmla="*/ 0 h 427"/>
                  <a:gd name="T2" fmla="*/ 250 w 465"/>
                  <a:gd name="T3" fmla="*/ 6 h 427"/>
                  <a:gd name="T4" fmla="*/ 289 w 465"/>
                  <a:gd name="T5" fmla="*/ 18 h 427"/>
                  <a:gd name="T6" fmla="*/ 275 w 465"/>
                  <a:gd name="T7" fmla="*/ 128 h 427"/>
                  <a:gd name="T8" fmla="*/ 197 w 465"/>
                  <a:gd name="T9" fmla="*/ 164 h 427"/>
                  <a:gd name="T10" fmla="*/ 158 w 465"/>
                  <a:gd name="T11" fmla="*/ 189 h 427"/>
                  <a:gd name="T12" fmla="*/ 125 w 465"/>
                  <a:gd name="T13" fmla="*/ 219 h 427"/>
                  <a:gd name="T14" fmla="*/ 112 w 465"/>
                  <a:gd name="T15" fmla="*/ 237 h 427"/>
                  <a:gd name="T16" fmla="*/ 72 w 465"/>
                  <a:gd name="T17" fmla="*/ 262 h 427"/>
                  <a:gd name="T18" fmla="*/ 0 w 465"/>
                  <a:gd name="T19" fmla="*/ 152 h 427"/>
                  <a:gd name="T20" fmla="*/ 40 w 465"/>
                  <a:gd name="T21" fmla="*/ 104 h 427"/>
                  <a:gd name="T22" fmla="*/ 79 w 465"/>
                  <a:gd name="T23" fmla="*/ 91 h 427"/>
                  <a:gd name="T24" fmla="*/ 98 w 465"/>
                  <a:gd name="T25" fmla="*/ 85 h 427"/>
                  <a:gd name="T26" fmla="*/ 112 w 465"/>
                  <a:gd name="T27" fmla="*/ 67 h 427"/>
                  <a:gd name="T28" fmla="*/ 131 w 465"/>
                  <a:gd name="T29" fmla="*/ 55 h 427"/>
                  <a:gd name="T30" fmla="*/ 145 w 465"/>
                  <a:gd name="T31" fmla="*/ 18 h 427"/>
                  <a:gd name="T32" fmla="*/ 170 w 465"/>
                  <a:gd name="T33" fmla="*/ 12 h 427"/>
                  <a:gd name="T34" fmla="*/ 164 w 465"/>
                  <a:gd name="T35" fmla="*/ 0 h 4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5"/>
                  <a:gd name="T55" fmla="*/ 0 h 427"/>
                  <a:gd name="T56" fmla="*/ 465 w 465"/>
                  <a:gd name="T57" fmla="*/ 427 h 4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5" h="427">
                    <a:moveTo>
                      <a:pt x="249" y="0"/>
                    </a:moveTo>
                    <a:cubicBezTo>
                      <a:pt x="292" y="3"/>
                      <a:pt x="335" y="3"/>
                      <a:pt x="378" y="10"/>
                    </a:cubicBezTo>
                    <a:cubicBezTo>
                      <a:pt x="399" y="13"/>
                      <a:pt x="437" y="30"/>
                      <a:pt x="437" y="30"/>
                    </a:cubicBezTo>
                    <a:cubicBezTo>
                      <a:pt x="456" y="85"/>
                      <a:pt x="465" y="166"/>
                      <a:pt x="417" y="208"/>
                    </a:cubicBezTo>
                    <a:cubicBezTo>
                      <a:pt x="368" y="251"/>
                      <a:pt x="356" y="249"/>
                      <a:pt x="298" y="268"/>
                    </a:cubicBezTo>
                    <a:cubicBezTo>
                      <a:pt x="275" y="276"/>
                      <a:pt x="239" y="308"/>
                      <a:pt x="239" y="308"/>
                    </a:cubicBezTo>
                    <a:cubicBezTo>
                      <a:pt x="185" y="389"/>
                      <a:pt x="256" y="291"/>
                      <a:pt x="189" y="357"/>
                    </a:cubicBezTo>
                    <a:cubicBezTo>
                      <a:pt x="180" y="365"/>
                      <a:pt x="178" y="379"/>
                      <a:pt x="169" y="387"/>
                    </a:cubicBezTo>
                    <a:cubicBezTo>
                      <a:pt x="151" y="403"/>
                      <a:pt x="109" y="427"/>
                      <a:pt x="109" y="427"/>
                    </a:cubicBezTo>
                    <a:cubicBezTo>
                      <a:pt x="89" y="360"/>
                      <a:pt x="49" y="297"/>
                      <a:pt x="0" y="248"/>
                    </a:cubicBezTo>
                    <a:cubicBezTo>
                      <a:pt x="12" y="213"/>
                      <a:pt x="24" y="185"/>
                      <a:pt x="60" y="169"/>
                    </a:cubicBezTo>
                    <a:cubicBezTo>
                      <a:pt x="79" y="160"/>
                      <a:pt x="99" y="156"/>
                      <a:pt x="119" y="149"/>
                    </a:cubicBezTo>
                    <a:cubicBezTo>
                      <a:pt x="129" y="146"/>
                      <a:pt x="149" y="139"/>
                      <a:pt x="149" y="139"/>
                    </a:cubicBezTo>
                    <a:cubicBezTo>
                      <a:pt x="156" y="129"/>
                      <a:pt x="161" y="117"/>
                      <a:pt x="169" y="109"/>
                    </a:cubicBezTo>
                    <a:cubicBezTo>
                      <a:pt x="177" y="101"/>
                      <a:pt x="193" y="99"/>
                      <a:pt x="199" y="89"/>
                    </a:cubicBezTo>
                    <a:cubicBezTo>
                      <a:pt x="210" y="71"/>
                      <a:pt x="199" y="35"/>
                      <a:pt x="219" y="30"/>
                    </a:cubicBezTo>
                    <a:cubicBezTo>
                      <a:pt x="232" y="27"/>
                      <a:pt x="249" y="29"/>
                      <a:pt x="258" y="20"/>
                    </a:cubicBezTo>
                    <a:cubicBezTo>
                      <a:pt x="263" y="15"/>
                      <a:pt x="252" y="7"/>
                      <a:pt x="249" y="0"/>
                    </a:cubicBezTo>
                    <a:close/>
                  </a:path>
                </a:pathLst>
              </a:custGeom>
              <a:solidFill>
                <a:srgbClr val="CC0000"/>
              </a:solidFill>
              <a:ln w="9525">
                <a:solidFill>
                  <a:schemeClr val="tx1"/>
                </a:solidFill>
                <a:round/>
                <a:headEnd/>
                <a:tailEnd/>
              </a:ln>
            </p:spPr>
            <p:txBody>
              <a:bodyPr/>
              <a:lstStyle/>
              <a:p>
                <a:endParaRPr lang="tr-TR"/>
              </a:p>
            </p:txBody>
          </p:sp>
          <p:sp>
            <p:nvSpPr>
              <p:cNvPr id="15438" name="Freeform 18"/>
              <p:cNvSpPr>
                <a:spLocks/>
              </p:cNvSpPr>
              <p:nvPr/>
            </p:nvSpPr>
            <p:spPr bwMode="auto">
              <a:xfrm>
                <a:off x="4650" y="2561"/>
                <a:ext cx="276" cy="294"/>
              </a:xfrm>
              <a:custGeom>
                <a:avLst/>
                <a:gdLst>
                  <a:gd name="T0" fmla="*/ 177 w 417"/>
                  <a:gd name="T1" fmla="*/ 0 h 478"/>
                  <a:gd name="T2" fmla="*/ 237 w 417"/>
                  <a:gd name="T3" fmla="*/ 6 h 478"/>
                  <a:gd name="T4" fmla="*/ 256 w 417"/>
                  <a:gd name="T5" fmla="*/ 12 h 478"/>
                  <a:gd name="T6" fmla="*/ 263 w 417"/>
                  <a:gd name="T7" fmla="*/ 55 h 478"/>
                  <a:gd name="T8" fmla="*/ 276 w 417"/>
                  <a:gd name="T9" fmla="*/ 92 h 478"/>
                  <a:gd name="T10" fmla="*/ 224 w 417"/>
                  <a:gd name="T11" fmla="*/ 189 h 478"/>
                  <a:gd name="T12" fmla="*/ 191 w 417"/>
                  <a:gd name="T13" fmla="*/ 220 h 478"/>
                  <a:gd name="T14" fmla="*/ 177 w 417"/>
                  <a:gd name="T15" fmla="*/ 238 h 478"/>
                  <a:gd name="T16" fmla="*/ 79 w 417"/>
                  <a:gd name="T17" fmla="*/ 293 h 478"/>
                  <a:gd name="T18" fmla="*/ 26 w 417"/>
                  <a:gd name="T19" fmla="*/ 250 h 478"/>
                  <a:gd name="T20" fmla="*/ 13 w 417"/>
                  <a:gd name="T21" fmla="*/ 232 h 478"/>
                  <a:gd name="T22" fmla="*/ 0 w 417"/>
                  <a:gd name="T23" fmla="*/ 196 h 478"/>
                  <a:gd name="T24" fmla="*/ 7 w 417"/>
                  <a:gd name="T25" fmla="*/ 177 h 478"/>
                  <a:gd name="T26" fmla="*/ 33 w 417"/>
                  <a:gd name="T27" fmla="*/ 140 h 478"/>
                  <a:gd name="T28" fmla="*/ 40 w 417"/>
                  <a:gd name="T29" fmla="*/ 122 h 478"/>
                  <a:gd name="T30" fmla="*/ 79 w 417"/>
                  <a:gd name="T31" fmla="*/ 98 h 478"/>
                  <a:gd name="T32" fmla="*/ 118 w 417"/>
                  <a:gd name="T33" fmla="*/ 49 h 478"/>
                  <a:gd name="T34" fmla="*/ 132 w 417"/>
                  <a:gd name="T35" fmla="*/ 31 h 478"/>
                  <a:gd name="T36" fmla="*/ 177 w 41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478"/>
                  <a:gd name="T59" fmla="*/ 417 w 41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478">
                    <a:moveTo>
                      <a:pt x="268" y="0"/>
                    </a:moveTo>
                    <a:cubicBezTo>
                      <a:pt x="298" y="3"/>
                      <a:pt x="328" y="5"/>
                      <a:pt x="358" y="10"/>
                    </a:cubicBezTo>
                    <a:cubicBezTo>
                      <a:pt x="368" y="12"/>
                      <a:pt x="382" y="11"/>
                      <a:pt x="387" y="20"/>
                    </a:cubicBezTo>
                    <a:cubicBezTo>
                      <a:pt x="397" y="41"/>
                      <a:pt x="392" y="66"/>
                      <a:pt x="397" y="89"/>
                    </a:cubicBezTo>
                    <a:cubicBezTo>
                      <a:pt x="402" y="110"/>
                      <a:pt x="417" y="149"/>
                      <a:pt x="417" y="149"/>
                    </a:cubicBezTo>
                    <a:cubicBezTo>
                      <a:pt x="408" y="222"/>
                      <a:pt x="399" y="267"/>
                      <a:pt x="338" y="308"/>
                    </a:cubicBezTo>
                    <a:cubicBezTo>
                      <a:pt x="284" y="389"/>
                      <a:pt x="355" y="291"/>
                      <a:pt x="288" y="357"/>
                    </a:cubicBezTo>
                    <a:cubicBezTo>
                      <a:pt x="279" y="365"/>
                      <a:pt x="276" y="379"/>
                      <a:pt x="268" y="387"/>
                    </a:cubicBezTo>
                    <a:cubicBezTo>
                      <a:pt x="228" y="427"/>
                      <a:pt x="173" y="459"/>
                      <a:pt x="119" y="477"/>
                    </a:cubicBezTo>
                    <a:cubicBezTo>
                      <a:pt x="57" y="461"/>
                      <a:pt x="87" y="478"/>
                      <a:pt x="40" y="407"/>
                    </a:cubicBezTo>
                    <a:cubicBezTo>
                      <a:pt x="33" y="397"/>
                      <a:pt x="24" y="388"/>
                      <a:pt x="20" y="377"/>
                    </a:cubicBezTo>
                    <a:cubicBezTo>
                      <a:pt x="13" y="357"/>
                      <a:pt x="0" y="318"/>
                      <a:pt x="0" y="318"/>
                    </a:cubicBezTo>
                    <a:cubicBezTo>
                      <a:pt x="3" y="308"/>
                      <a:pt x="5" y="297"/>
                      <a:pt x="10" y="288"/>
                    </a:cubicBezTo>
                    <a:cubicBezTo>
                      <a:pt x="22" y="267"/>
                      <a:pt x="42" y="251"/>
                      <a:pt x="50" y="228"/>
                    </a:cubicBezTo>
                    <a:cubicBezTo>
                      <a:pt x="53" y="218"/>
                      <a:pt x="53" y="206"/>
                      <a:pt x="60" y="199"/>
                    </a:cubicBezTo>
                    <a:cubicBezTo>
                      <a:pt x="77" y="182"/>
                      <a:pt x="119" y="159"/>
                      <a:pt x="119" y="159"/>
                    </a:cubicBezTo>
                    <a:cubicBezTo>
                      <a:pt x="145" y="120"/>
                      <a:pt x="139" y="106"/>
                      <a:pt x="179" y="79"/>
                    </a:cubicBezTo>
                    <a:cubicBezTo>
                      <a:pt x="186" y="69"/>
                      <a:pt x="191" y="58"/>
                      <a:pt x="199" y="50"/>
                    </a:cubicBezTo>
                    <a:cubicBezTo>
                      <a:pt x="225" y="24"/>
                      <a:pt x="252" y="33"/>
                      <a:pt x="268" y="0"/>
                    </a:cubicBezTo>
                    <a:close/>
                  </a:path>
                </a:pathLst>
              </a:custGeom>
              <a:solidFill>
                <a:schemeClr val="accent2"/>
              </a:solidFill>
              <a:ln w="9525">
                <a:solidFill>
                  <a:schemeClr val="tx1"/>
                </a:solidFill>
                <a:round/>
                <a:headEnd/>
                <a:tailEnd/>
              </a:ln>
            </p:spPr>
            <p:txBody>
              <a:bodyPr/>
              <a:lstStyle/>
              <a:p>
                <a:endParaRPr lang="tr-TR"/>
              </a:p>
            </p:txBody>
          </p:sp>
          <p:sp>
            <p:nvSpPr>
              <p:cNvPr id="15439" name="Freeform 19"/>
              <p:cNvSpPr>
                <a:spLocks/>
              </p:cNvSpPr>
              <p:nvPr/>
            </p:nvSpPr>
            <p:spPr bwMode="auto">
              <a:xfrm>
                <a:off x="4644" y="2745"/>
                <a:ext cx="411" cy="225"/>
              </a:xfrm>
              <a:custGeom>
                <a:avLst/>
                <a:gdLst>
                  <a:gd name="T0" fmla="*/ 59 w 622"/>
                  <a:gd name="T1" fmla="*/ 14 h 366"/>
                  <a:gd name="T2" fmla="*/ 289 w 622"/>
                  <a:gd name="T3" fmla="*/ 20 h 366"/>
                  <a:gd name="T4" fmla="*/ 387 w 622"/>
                  <a:gd name="T5" fmla="*/ 45 h 366"/>
                  <a:gd name="T6" fmla="*/ 341 w 622"/>
                  <a:gd name="T7" fmla="*/ 173 h 366"/>
                  <a:gd name="T8" fmla="*/ 0 w 622"/>
                  <a:gd name="T9" fmla="*/ 87 h 366"/>
                  <a:gd name="T10" fmla="*/ 59 w 622"/>
                  <a:gd name="T11" fmla="*/ 14 h 366"/>
                  <a:gd name="T12" fmla="*/ 0 60000 65536"/>
                  <a:gd name="T13" fmla="*/ 0 60000 65536"/>
                  <a:gd name="T14" fmla="*/ 0 60000 65536"/>
                  <a:gd name="T15" fmla="*/ 0 60000 65536"/>
                  <a:gd name="T16" fmla="*/ 0 60000 65536"/>
                  <a:gd name="T17" fmla="*/ 0 60000 65536"/>
                  <a:gd name="T18" fmla="*/ 0 w 622"/>
                  <a:gd name="T19" fmla="*/ 0 h 366"/>
                  <a:gd name="T20" fmla="*/ 622 w 622"/>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622" h="366">
                    <a:moveTo>
                      <a:pt x="89" y="23"/>
                    </a:moveTo>
                    <a:cubicBezTo>
                      <a:pt x="205" y="26"/>
                      <a:pt x="321" y="28"/>
                      <a:pt x="437" y="33"/>
                    </a:cubicBezTo>
                    <a:cubicBezTo>
                      <a:pt x="585" y="39"/>
                      <a:pt x="562" y="0"/>
                      <a:pt x="586" y="73"/>
                    </a:cubicBezTo>
                    <a:cubicBezTo>
                      <a:pt x="577" y="226"/>
                      <a:pt x="622" y="246"/>
                      <a:pt x="516" y="281"/>
                    </a:cubicBezTo>
                    <a:cubicBezTo>
                      <a:pt x="302" y="276"/>
                      <a:pt x="75" y="366"/>
                      <a:pt x="0" y="142"/>
                    </a:cubicBezTo>
                    <a:cubicBezTo>
                      <a:pt x="10" y="92"/>
                      <a:pt x="18" y="23"/>
                      <a:pt x="89" y="23"/>
                    </a:cubicBezTo>
                    <a:close/>
                  </a:path>
                </a:pathLst>
              </a:custGeom>
              <a:solidFill>
                <a:schemeClr val="accent2"/>
              </a:solidFill>
              <a:ln w="9525">
                <a:solidFill>
                  <a:schemeClr val="tx1"/>
                </a:solidFill>
                <a:round/>
                <a:headEnd/>
                <a:tailEnd/>
              </a:ln>
            </p:spPr>
            <p:txBody>
              <a:bodyPr/>
              <a:lstStyle/>
              <a:p>
                <a:endParaRPr lang="tr-TR"/>
              </a:p>
            </p:txBody>
          </p:sp>
          <p:sp>
            <p:nvSpPr>
              <p:cNvPr id="15440" name="Freeform 20"/>
              <p:cNvSpPr>
                <a:spLocks/>
              </p:cNvSpPr>
              <p:nvPr/>
            </p:nvSpPr>
            <p:spPr bwMode="auto">
              <a:xfrm>
                <a:off x="3107" y="2621"/>
                <a:ext cx="514" cy="194"/>
              </a:xfrm>
              <a:custGeom>
                <a:avLst/>
                <a:gdLst>
                  <a:gd name="T0" fmla="*/ 311 w 778"/>
                  <a:gd name="T1" fmla="*/ 25 h 316"/>
                  <a:gd name="T2" fmla="*/ 461 w 778"/>
                  <a:gd name="T3" fmla="*/ 31 h 316"/>
                  <a:gd name="T4" fmla="*/ 435 w 778"/>
                  <a:gd name="T5" fmla="*/ 159 h 316"/>
                  <a:gd name="T6" fmla="*/ 199 w 778"/>
                  <a:gd name="T7" fmla="*/ 177 h 316"/>
                  <a:gd name="T8" fmla="*/ 48 w 778"/>
                  <a:gd name="T9" fmla="*/ 165 h 316"/>
                  <a:gd name="T10" fmla="*/ 35 w 778"/>
                  <a:gd name="T11" fmla="*/ 147 h 316"/>
                  <a:gd name="T12" fmla="*/ 15 w 778"/>
                  <a:gd name="T13" fmla="*/ 135 h 316"/>
                  <a:gd name="T14" fmla="*/ 22 w 778"/>
                  <a:gd name="T15" fmla="*/ 50 h 316"/>
                  <a:gd name="T16" fmla="*/ 61 w 778"/>
                  <a:gd name="T17" fmla="*/ 37 h 316"/>
                  <a:gd name="T18" fmla="*/ 350 w 778"/>
                  <a:gd name="T19" fmla="*/ 31 h 316"/>
                  <a:gd name="T20" fmla="*/ 422 w 778"/>
                  <a:gd name="T21" fmla="*/ 19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8"/>
                  <a:gd name="T34" fmla="*/ 0 h 316"/>
                  <a:gd name="T35" fmla="*/ 778 w 778"/>
                  <a:gd name="T36" fmla="*/ 316 h 3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8" h="316">
                    <a:moveTo>
                      <a:pt x="470" y="41"/>
                    </a:moveTo>
                    <a:cubicBezTo>
                      <a:pt x="546" y="44"/>
                      <a:pt x="642" y="0"/>
                      <a:pt x="698" y="51"/>
                    </a:cubicBezTo>
                    <a:cubicBezTo>
                      <a:pt x="778" y="124"/>
                      <a:pt x="725" y="230"/>
                      <a:pt x="659" y="259"/>
                    </a:cubicBezTo>
                    <a:cubicBezTo>
                      <a:pt x="543" y="309"/>
                      <a:pt x="438" y="284"/>
                      <a:pt x="301" y="289"/>
                    </a:cubicBezTo>
                    <a:cubicBezTo>
                      <a:pt x="225" y="285"/>
                      <a:pt x="133" y="316"/>
                      <a:pt x="73" y="269"/>
                    </a:cubicBezTo>
                    <a:cubicBezTo>
                      <a:pt x="64" y="262"/>
                      <a:pt x="61" y="248"/>
                      <a:pt x="53" y="240"/>
                    </a:cubicBezTo>
                    <a:cubicBezTo>
                      <a:pt x="44" y="232"/>
                      <a:pt x="33" y="227"/>
                      <a:pt x="23" y="220"/>
                    </a:cubicBezTo>
                    <a:cubicBezTo>
                      <a:pt x="12" y="186"/>
                      <a:pt x="0" y="104"/>
                      <a:pt x="33" y="81"/>
                    </a:cubicBezTo>
                    <a:cubicBezTo>
                      <a:pt x="50" y="69"/>
                      <a:pt x="73" y="68"/>
                      <a:pt x="93" y="61"/>
                    </a:cubicBezTo>
                    <a:cubicBezTo>
                      <a:pt x="231" y="15"/>
                      <a:pt x="384" y="54"/>
                      <a:pt x="530" y="51"/>
                    </a:cubicBezTo>
                    <a:cubicBezTo>
                      <a:pt x="632" y="30"/>
                      <a:pt x="595" y="31"/>
                      <a:pt x="639" y="31"/>
                    </a:cubicBezTo>
                  </a:path>
                </a:pathLst>
              </a:custGeom>
              <a:solidFill>
                <a:srgbClr val="CC0000"/>
              </a:solidFill>
              <a:ln w="9525">
                <a:solidFill>
                  <a:schemeClr val="tx1"/>
                </a:solidFill>
                <a:round/>
                <a:headEnd/>
                <a:tailEnd/>
              </a:ln>
            </p:spPr>
            <p:txBody>
              <a:bodyPr/>
              <a:lstStyle/>
              <a:p>
                <a:endParaRPr lang="tr-TR"/>
              </a:p>
            </p:txBody>
          </p:sp>
        </p:grpSp>
        <p:grpSp>
          <p:nvGrpSpPr>
            <p:cNvPr id="15383" name="Group 21"/>
            <p:cNvGrpSpPr>
              <a:grpSpLocks/>
            </p:cNvGrpSpPr>
            <p:nvPr/>
          </p:nvGrpSpPr>
          <p:grpSpPr bwMode="auto">
            <a:xfrm>
              <a:off x="2930" y="602"/>
              <a:ext cx="2495" cy="2184"/>
              <a:chOff x="2930" y="602"/>
              <a:chExt cx="2495" cy="2184"/>
            </a:xfrm>
          </p:grpSpPr>
          <p:grpSp>
            <p:nvGrpSpPr>
              <p:cNvPr id="15384" name="Group 22"/>
              <p:cNvGrpSpPr>
                <a:grpSpLocks/>
              </p:cNvGrpSpPr>
              <p:nvPr/>
            </p:nvGrpSpPr>
            <p:grpSpPr bwMode="auto">
              <a:xfrm>
                <a:off x="3816" y="1624"/>
                <a:ext cx="722" cy="749"/>
                <a:chOff x="2164" y="1907"/>
                <a:chExt cx="1093" cy="1221"/>
              </a:xfrm>
            </p:grpSpPr>
            <p:sp>
              <p:nvSpPr>
                <p:cNvPr id="15421" name="Freeform 23"/>
                <p:cNvSpPr>
                  <a:spLocks/>
                </p:cNvSpPr>
                <p:nvPr/>
              </p:nvSpPr>
              <p:spPr bwMode="auto">
                <a:xfrm>
                  <a:off x="2164" y="2327"/>
                  <a:ext cx="239" cy="742"/>
                </a:xfrm>
                <a:custGeom>
                  <a:avLst/>
                  <a:gdLst>
                    <a:gd name="T0" fmla="*/ 239 w 239"/>
                    <a:gd name="T1" fmla="*/ 742 h 742"/>
                    <a:gd name="T2" fmla="*/ 70 w 239"/>
                    <a:gd name="T3" fmla="*/ 483 h 742"/>
                    <a:gd name="T4" fmla="*/ 41 w 239"/>
                    <a:gd name="T5" fmla="*/ 424 h 742"/>
                    <a:gd name="T6" fmla="*/ 1 w 239"/>
                    <a:gd name="T7" fmla="*/ 364 h 742"/>
                    <a:gd name="T8" fmla="*/ 11 w 239"/>
                    <a:gd name="T9" fmla="*/ 66 h 742"/>
                    <a:gd name="T10" fmla="*/ 31 w 239"/>
                    <a:gd name="T11" fmla="*/ 66 h 742"/>
                    <a:gd name="T12" fmla="*/ 160 w 239"/>
                    <a:gd name="T13" fmla="*/ 513 h 742"/>
                    <a:gd name="T14" fmla="*/ 190 w 239"/>
                    <a:gd name="T15" fmla="*/ 603 h 742"/>
                    <a:gd name="T16" fmla="*/ 200 w 239"/>
                    <a:gd name="T17" fmla="*/ 632 h 742"/>
                    <a:gd name="T18" fmla="*/ 229 w 239"/>
                    <a:gd name="T19" fmla="*/ 652 h 742"/>
                    <a:gd name="T20" fmla="*/ 239 w 239"/>
                    <a:gd name="T21" fmla="*/ 742 h 7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9"/>
                    <a:gd name="T34" fmla="*/ 0 h 742"/>
                    <a:gd name="T35" fmla="*/ 239 w 239"/>
                    <a:gd name="T36" fmla="*/ 742 h 7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9" h="742">
                      <a:moveTo>
                        <a:pt x="239" y="742"/>
                      </a:moveTo>
                      <a:cubicBezTo>
                        <a:pt x="160" y="688"/>
                        <a:pt x="111" y="567"/>
                        <a:pt x="70" y="483"/>
                      </a:cubicBezTo>
                      <a:cubicBezTo>
                        <a:pt x="60" y="463"/>
                        <a:pt x="52" y="443"/>
                        <a:pt x="41" y="424"/>
                      </a:cubicBezTo>
                      <a:cubicBezTo>
                        <a:pt x="29" y="403"/>
                        <a:pt x="1" y="364"/>
                        <a:pt x="1" y="364"/>
                      </a:cubicBezTo>
                      <a:cubicBezTo>
                        <a:pt x="4" y="265"/>
                        <a:pt x="5" y="165"/>
                        <a:pt x="11" y="66"/>
                      </a:cubicBezTo>
                      <a:cubicBezTo>
                        <a:pt x="15" y="0"/>
                        <a:pt x="27" y="54"/>
                        <a:pt x="31" y="66"/>
                      </a:cubicBezTo>
                      <a:cubicBezTo>
                        <a:pt x="35" y="173"/>
                        <a:pt x="0" y="460"/>
                        <a:pt x="160" y="513"/>
                      </a:cubicBezTo>
                      <a:cubicBezTo>
                        <a:pt x="170" y="543"/>
                        <a:pt x="180" y="573"/>
                        <a:pt x="190" y="603"/>
                      </a:cubicBezTo>
                      <a:cubicBezTo>
                        <a:pt x="193" y="613"/>
                        <a:pt x="192" y="626"/>
                        <a:pt x="200" y="632"/>
                      </a:cubicBezTo>
                      <a:cubicBezTo>
                        <a:pt x="210" y="639"/>
                        <a:pt x="225" y="641"/>
                        <a:pt x="229" y="652"/>
                      </a:cubicBezTo>
                      <a:cubicBezTo>
                        <a:pt x="239" y="680"/>
                        <a:pt x="236" y="712"/>
                        <a:pt x="239" y="742"/>
                      </a:cubicBezTo>
                      <a:close/>
                    </a:path>
                  </a:pathLst>
                </a:custGeom>
                <a:solidFill>
                  <a:schemeClr val="accent1"/>
                </a:solidFill>
                <a:ln w="9525">
                  <a:solidFill>
                    <a:schemeClr val="tx1"/>
                  </a:solidFill>
                  <a:round/>
                  <a:headEnd/>
                  <a:tailEnd/>
                </a:ln>
              </p:spPr>
              <p:txBody>
                <a:bodyPr/>
                <a:lstStyle/>
                <a:p>
                  <a:endParaRPr lang="tr-TR"/>
                </a:p>
              </p:txBody>
            </p:sp>
            <p:sp>
              <p:nvSpPr>
                <p:cNvPr id="15422" name="Freeform 24"/>
                <p:cNvSpPr>
                  <a:spLocks/>
                </p:cNvSpPr>
                <p:nvPr/>
              </p:nvSpPr>
              <p:spPr bwMode="auto">
                <a:xfrm>
                  <a:off x="2175" y="1907"/>
                  <a:ext cx="591" cy="509"/>
                </a:xfrm>
                <a:custGeom>
                  <a:avLst/>
                  <a:gdLst>
                    <a:gd name="T0" fmla="*/ 69 w 591"/>
                    <a:gd name="T1" fmla="*/ 506 h 509"/>
                    <a:gd name="T2" fmla="*/ 129 w 591"/>
                    <a:gd name="T3" fmla="*/ 109 h 509"/>
                    <a:gd name="T4" fmla="*/ 208 w 591"/>
                    <a:gd name="T5" fmla="*/ 30 h 509"/>
                    <a:gd name="T6" fmla="*/ 238 w 591"/>
                    <a:gd name="T7" fmla="*/ 20 h 509"/>
                    <a:gd name="T8" fmla="*/ 268 w 591"/>
                    <a:gd name="T9" fmla="*/ 0 h 509"/>
                    <a:gd name="T10" fmla="*/ 546 w 591"/>
                    <a:gd name="T11" fmla="*/ 10 h 509"/>
                    <a:gd name="T12" fmla="*/ 586 w 591"/>
                    <a:gd name="T13" fmla="*/ 20 h 509"/>
                    <a:gd name="T14" fmla="*/ 556 w 591"/>
                    <a:gd name="T15" fmla="*/ 30 h 509"/>
                    <a:gd name="T16" fmla="*/ 288 w 591"/>
                    <a:gd name="T17" fmla="*/ 39 h 509"/>
                    <a:gd name="T18" fmla="*/ 169 w 591"/>
                    <a:gd name="T19" fmla="*/ 129 h 509"/>
                    <a:gd name="T20" fmla="*/ 129 w 591"/>
                    <a:gd name="T21" fmla="*/ 238 h 509"/>
                    <a:gd name="T22" fmla="*/ 109 w 591"/>
                    <a:gd name="T23" fmla="*/ 298 h 509"/>
                    <a:gd name="T24" fmla="*/ 89 w 591"/>
                    <a:gd name="T25" fmla="*/ 476 h 509"/>
                    <a:gd name="T26" fmla="*/ 69 w 591"/>
                    <a:gd name="T27" fmla="*/ 506 h 5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1"/>
                    <a:gd name="T43" fmla="*/ 0 h 509"/>
                    <a:gd name="T44" fmla="*/ 591 w 591"/>
                    <a:gd name="T45" fmla="*/ 509 h 5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1" h="509">
                      <a:moveTo>
                        <a:pt x="69" y="506"/>
                      </a:moveTo>
                      <a:cubicBezTo>
                        <a:pt x="74" y="336"/>
                        <a:pt x="0" y="195"/>
                        <a:pt x="129" y="109"/>
                      </a:cubicBezTo>
                      <a:cubicBezTo>
                        <a:pt x="148" y="80"/>
                        <a:pt x="179" y="49"/>
                        <a:pt x="208" y="30"/>
                      </a:cubicBezTo>
                      <a:cubicBezTo>
                        <a:pt x="217" y="24"/>
                        <a:pt x="229" y="25"/>
                        <a:pt x="238" y="20"/>
                      </a:cubicBezTo>
                      <a:cubicBezTo>
                        <a:pt x="249" y="15"/>
                        <a:pt x="258" y="7"/>
                        <a:pt x="268" y="0"/>
                      </a:cubicBezTo>
                      <a:cubicBezTo>
                        <a:pt x="361" y="3"/>
                        <a:pt x="453" y="4"/>
                        <a:pt x="546" y="10"/>
                      </a:cubicBezTo>
                      <a:cubicBezTo>
                        <a:pt x="560" y="11"/>
                        <a:pt x="580" y="8"/>
                        <a:pt x="586" y="20"/>
                      </a:cubicBezTo>
                      <a:cubicBezTo>
                        <a:pt x="591" y="29"/>
                        <a:pt x="567" y="29"/>
                        <a:pt x="556" y="30"/>
                      </a:cubicBezTo>
                      <a:cubicBezTo>
                        <a:pt x="467" y="36"/>
                        <a:pt x="377" y="36"/>
                        <a:pt x="288" y="39"/>
                      </a:cubicBezTo>
                      <a:cubicBezTo>
                        <a:pt x="245" y="68"/>
                        <a:pt x="211" y="101"/>
                        <a:pt x="169" y="129"/>
                      </a:cubicBezTo>
                      <a:cubicBezTo>
                        <a:pt x="157" y="191"/>
                        <a:pt x="152" y="187"/>
                        <a:pt x="129" y="238"/>
                      </a:cubicBezTo>
                      <a:cubicBezTo>
                        <a:pt x="120" y="257"/>
                        <a:pt x="109" y="298"/>
                        <a:pt x="109" y="298"/>
                      </a:cubicBezTo>
                      <a:cubicBezTo>
                        <a:pt x="105" y="345"/>
                        <a:pt x="99" y="425"/>
                        <a:pt x="89" y="476"/>
                      </a:cubicBezTo>
                      <a:cubicBezTo>
                        <a:pt x="82" y="509"/>
                        <a:pt x="88" y="506"/>
                        <a:pt x="69" y="506"/>
                      </a:cubicBezTo>
                      <a:close/>
                    </a:path>
                  </a:pathLst>
                </a:custGeom>
                <a:solidFill>
                  <a:schemeClr val="accent1"/>
                </a:solidFill>
                <a:ln w="9525">
                  <a:solidFill>
                    <a:schemeClr val="tx1"/>
                  </a:solidFill>
                  <a:round/>
                  <a:headEnd/>
                  <a:tailEnd/>
                </a:ln>
              </p:spPr>
              <p:txBody>
                <a:bodyPr/>
                <a:lstStyle/>
                <a:p>
                  <a:endParaRPr lang="tr-TR"/>
                </a:p>
              </p:txBody>
            </p:sp>
            <p:sp>
              <p:nvSpPr>
                <p:cNvPr id="15423" name="Freeform 25"/>
                <p:cNvSpPr>
                  <a:spLocks/>
                </p:cNvSpPr>
                <p:nvPr/>
              </p:nvSpPr>
              <p:spPr bwMode="auto">
                <a:xfrm>
                  <a:off x="2824" y="1907"/>
                  <a:ext cx="433" cy="486"/>
                </a:xfrm>
                <a:custGeom>
                  <a:avLst/>
                  <a:gdLst>
                    <a:gd name="T0" fmla="*/ 16 w 433"/>
                    <a:gd name="T1" fmla="*/ 0 h 486"/>
                    <a:gd name="T2" fmla="*/ 245 w 433"/>
                    <a:gd name="T3" fmla="*/ 20 h 486"/>
                    <a:gd name="T4" fmla="*/ 265 w 433"/>
                    <a:gd name="T5" fmla="*/ 49 h 486"/>
                    <a:gd name="T6" fmla="*/ 294 w 433"/>
                    <a:gd name="T7" fmla="*/ 59 h 486"/>
                    <a:gd name="T8" fmla="*/ 404 w 433"/>
                    <a:gd name="T9" fmla="*/ 99 h 486"/>
                    <a:gd name="T10" fmla="*/ 433 w 433"/>
                    <a:gd name="T11" fmla="*/ 198 h 486"/>
                    <a:gd name="T12" fmla="*/ 423 w 433"/>
                    <a:gd name="T13" fmla="*/ 457 h 486"/>
                    <a:gd name="T14" fmla="*/ 414 w 433"/>
                    <a:gd name="T15" fmla="*/ 486 h 486"/>
                    <a:gd name="T16" fmla="*/ 394 w 433"/>
                    <a:gd name="T17" fmla="*/ 457 h 486"/>
                    <a:gd name="T18" fmla="*/ 344 w 433"/>
                    <a:gd name="T19" fmla="*/ 188 h 486"/>
                    <a:gd name="T20" fmla="*/ 265 w 433"/>
                    <a:gd name="T21" fmla="*/ 119 h 486"/>
                    <a:gd name="T22" fmla="*/ 36 w 433"/>
                    <a:gd name="T23" fmla="*/ 39 h 486"/>
                    <a:gd name="T24" fmla="*/ 16 w 433"/>
                    <a:gd name="T25" fmla="*/ 0 h 4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486"/>
                    <a:gd name="T41" fmla="*/ 433 w 433"/>
                    <a:gd name="T42" fmla="*/ 486 h 4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486">
                      <a:moveTo>
                        <a:pt x="16" y="0"/>
                      </a:moveTo>
                      <a:cubicBezTo>
                        <a:pt x="92" y="7"/>
                        <a:pt x="169" y="13"/>
                        <a:pt x="245" y="20"/>
                      </a:cubicBezTo>
                      <a:cubicBezTo>
                        <a:pt x="257" y="21"/>
                        <a:pt x="256" y="42"/>
                        <a:pt x="265" y="49"/>
                      </a:cubicBezTo>
                      <a:cubicBezTo>
                        <a:pt x="273" y="55"/>
                        <a:pt x="284" y="56"/>
                        <a:pt x="294" y="59"/>
                      </a:cubicBezTo>
                      <a:cubicBezTo>
                        <a:pt x="340" y="71"/>
                        <a:pt x="365" y="73"/>
                        <a:pt x="404" y="99"/>
                      </a:cubicBezTo>
                      <a:cubicBezTo>
                        <a:pt x="415" y="132"/>
                        <a:pt x="422" y="165"/>
                        <a:pt x="433" y="198"/>
                      </a:cubicBezTo>
                      <a:cubicBezTo>
                        <a:pt x="430" y="284"/>
                        <a:pt x="429" y="371"/>
                        <a:pt x="423" y="457"/>
                      </a:cubicBezTo>
                      <a:cubicBezTo>
                        <a:pt x="422" y="467"/>
                        <a:pt x="424" y="486"/>
                        <a:pt x="414" y="486"/>
                      </a:cubicBezTo>
                      <a:cubicBezTo>
                        <a:pt x="402" y="486"/>
                        <a:pt x="401" y="467"/>
                        <a:pt x="394" y="457"/>
                      </a:cubicBezTo>
                      <a:cubicBezTo>
                        <a:pt x="390" y="359"/>
                        <a:pt x="429" y="245"/>
                        <a:pt x="344" y="188"/>
                      </a:cubicBezTo>
                      <a:cubicBezTo>
                        <a:pt x="311" y="140"/>
                        <a:pt x="333" y="165"/>
                        <a:pt x="265" y="119"/>
                      </a:cubicBezTo>
                      <a:cubicBezTo>
                        <a:pt x="165" y="51"/>
                        <a:pt x="170" y="51"/>
                        <a:pt x="36" y="39"/>
                      </a:cubicBezTo>
                      <a:cubicBezTo>
                        <a:pt x="0" y="16"/>
                        <a:pt x="1" y="31"/>
                        <a:pt x="16" y="0"/>
                      </a:cubicBezTo>
                      <a:close/>
                    </a:path>
                  </a:pathLst>
                </a:custGeom>
                <a:solidFill>
                  <a:schemeClr val="accent1"/>
                </a:solidFill>
                <a:ln w="9525">
                  <a:solidFill>
                    <a:schemeClr val="tx1"/>
                  </a:solidFill>
                  <a:round/>
                  <a:headEnd/>
                  <a:tailEnd/>
                </a:ln>
              </p:spPr>
              <p:txBody>
                <a:bodyPr/>
                <a:lstStyle/>
                <a:p>
                  <a:endParaRPr lang="tr-TR"/>
                </a:p>
              </p:txBody>
            </p:sp>
            <p:sp>
              <p:nvSpPr>
                <p:cNvPr id="15424" name="Freeform 26"/>
                <p:cNvSpPr>
                  <a:spLocks/>
                </p:cNvSpPr>
                <p:nvPr/>
              </p:nvSpPr>
              <p:spPr bwMode="auto">
                <a:xfrm>
                  <a:off x="2606" y="2423"/>
                  <a:ext cx="575" cy="705"/>
                </a:xfrm>
                <a:custGeom>
                  <a:avLst/>
                  <a:gdLst>
                    <a:gd name="T0" fmla="*/ 572 w 575"/>
                    <a:gd name="T1" fmla="*/ 0 h 705"/>
                    <a:gd name="T2" fmla="*/ 492 w 575"/>
                    <a:gd name="T3" fmla="*/ 219 h 705"/>
                    <a:gd name="T4" fmla="*/ 423 w 575"/>
                    <a:gd name="T5" fmla="*/ 298 h 705"/>
                    <a:gd name="T6" fmla="*/ 353 w 575"/>
                    <a:gd name="T7" fmla="*/ 378 h 705"/>
                    <a:gd name="T8" fmla="*/ 304 w 575"/>
                    <a:gd name="T9" fmla="*/ 427 h 705"/>
                    <a:gd name="T10" fmla="*/ 254 w 575"/>
                    <a:gd name="T11" fmla="*/ 477 h 705"/>
                    <a:gd name="T12" fmla="*/ 204 w 575"/>
                    <a:gd name="T13" fmla="*/ 527 h 705"/>
                    <a:gd name="T14" fmla="*/ 155 w 575"/>
                    <a:gd name="T15" fmla="*/ 576 h 705"/>
                    <a:gd name="T16" fmla="*/ 105 w 575"/>
                    <a:gd name="T17" fmla="*/ 626 h 705"/>
                    <a:gd name="T18" fmla="*/ 26 w 575"/>
                    <a:gd name="T19" fmla="*/ 705 h 705"/>
                    <a:gd name="T20" fmla="*/ 6 w 575"/>
                    <a:gd name="T21" fmla="*/ 675 h 705"/>
                    <a:gd name="T22" fmla="*/ 85 w 575"/>
                    <a:gd name="T23" fmla="*/ 566 h 705"/>
                    <a:gd name="T24" fmla="*/ 155 w 575"/>
                    <a:gd name="T25" fmla="*/ 497 h 705"/>
                    <a:gd name="T26" fmla="*/ 185 w 575"/>
                    <a:gd name="T27" fmla="*/ 477 h 705"/>
                    <a:gd name="T28" fmla="*/ 204 w 575"/>
                    <a:gd name="T29" fmla="*/ 447 h 705"/>
                    <a:gd name="T30" fmla="*/ 264 w 575"/>
                    <a:gd name="T31" fmla="*/ 407 h 705"/>
                    <a:gd name="T32" fmla="*/ 334 w 575"/>
                    <a:gd name="T33" fmla="*/ 328 h 705"/>
                    <a:gd name="T34" fmla="*/ 383 w 575"/>
                    <a:gd name="T35" fmla="*/ 278 h 705"/>
                    <a:gd name="T36" fmla="*/ 423 w 575"/>
                    <a:gd name="T37" fmla="*/ 219 h 705"/>
                    <a:gd name="T38" fmla="*/ 492 w 575"/>
                    <a:gd name="T39" fmla="*/ 109 h 705"/>
                    <a:gd name="T40" fmla="*/ 572 w 575"/>
                    <a:gd name="T41" fmla="*/ 0 h 7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705"/>
                    <a:gd name="T65" fmla="*/ 575 w 575"/>
                    <a:gd name="T66" fmla="*/ 705 h 7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705">
                      <a:moveTo>
                        <a:pt x="572" y="0"/>
                      </a:moveTo>
                      <a:cubicBezTo>
                        <a:pt x="565" y="103"/>
                        <a:pt x="575" y="163"/>
                        <a:pt x="492" y="219"/>
                      </a:cubicBezTo>
                      <a:cubicBezTo>
                        <a:pt x="446" y="288"/>
                        <a:pt x="473" y="265"/>
                        <a:pt x="423" y="298"/>
                      </a:cubicBezTo>
                      <a:cubicBezTo>
                        <a:pt x="376" y="368"/>
                        <a:pt x="403" y="345"/>
                        <a:pt x="353" y="378"/>
                      </a:cubicBezTo>
                      <a:cubicBezTo>
                        <a:pt x="303" y="454"/>
                        <a:pt x="369" y="362"/>
                        <a:pt x="304" y="427"/>
                      </a:cubicBezTo>
                      <a:cubicBezTo>
                        <a:pt x="237" y="494"/>
                        <a:pt x="334" y="424"/>
                        <a:pt x="254" y="477"/>
                      </a:cubicBezTo>
                      <a:cubicBezTo>
                        <a:pt x="201" y="557"/>
                        <a:pt x="271" y="460"/>
                        <a:pt x="204" y="527"/>
                      </a:cubicBezTo>
                      <a:cubicBezTo>
                        <a:pt x="138" y="593"/>
                        <a:pt x="237" y="522"/>
                        <a:pt x="155" y="576"/>
                      </a:cubicBezTo>
                      <a:cubicBezTo>
                        <a:pt x="102" y="656"/>
                        <a:pt x="172" y="559"/>
                        <a:pt x="105" y="626"/>
                      </a:cubicBezTo>
                      <a:cubicBezTo>
                        <a:pt x="77" y="654"/>
                        <a:pt x="61" y="682"/>
                        <a:pt x="26" y="705"/>
                      </a:cubicBezTo>
                      <a:cubicBezTo>
                        <a:pt x="19" y="695"/>
                        <a:pt x="8" y="687"/>
                        <a:pt x="6" y="675"/>
                      </a:cubicBezTo>
                      <a:cubicBezTo>
                        <a:pt x="0" y="637"/>
                        <a:pt x="54" y="587"/>
                        <a:pt x="85" y="566"/>
                      </a:cubicBezTo>
                      <a:cubicBezTo>
                        <a:pt x="103" y="513"/>
                        <a:pt x="86" y="542"/>
                        <a:pt x="155" y="497"/>
                      </a:cubicBezTo>
                      <a:cubicBezTo>
                        <a:pt x="165" y="490"/>
                        <a:pt x="185" y="477"/>
                        <a:pt x="185" y="477"/>
                      </a:cubicBezTo>
                      <a:cubicBezTo>
                        <a:pt x="191" y="467"/>
                        <a:pt x="195" y="455"/>
                        <a:pt x="204" y="447"/>
                      </a:cubicBezTo>
                      <a:cubicBezTo>
                        <a:pt x="222" y="431"/>
                        <a:pt x="264" y="407"/>
                        <a:pt x="264" y="407"/>
                      </a:cubicBezTo>
                      <a:cubicBezTo>
                        <a:pt x="311" y="338"/>
                        <a:pt x="284" y="361"/>
                        <a:pt x="334" y="328"/>
                      </a:cubicBezTo>
                      <a:cubicBezTo>
                        <a:pt x="400" y="224"/>
                        <a:pt x="302" y="369"/>
                        <a:pt x="383" y="278"/>
                      </a:cubicBezTo>
                      <a:cubicBezTo>
                        <a:pt x="399" y="260"/>
                        <a:pt x="423" y="219"/>
                        <a:pt x="423" y="219"/>
                      </a:cubicBezTo>
                      <a:cubicBezTo>
                        <a:pt x="441" y="164"/>
                        <a:pt x="444" y="142"/>
                        <a:pt x="492" y="109"/>
                      </a:cubicBezTo>
                      <a:cubicBezTo>
                        <a:pt x="511" y="53"/>
                        <a:pt x="542" y="45"/>
                        <a:pt x="572" y="0"/>
                      </a:cubicBezTo>
                      <a:close/>
                    </a:path>
                  </a:pathLst>
                </a:custGeom>
                <a:solidFill>
                  <a:schemeClr val="accent1"/>
                </a:solidFill>
                <a:ln w="9525">
                  <a:solidFill>
                    <a:schemeClr val="tx1"/>
                  </a:solidFill>
                  <a:round/>
                  <a:headEnd/>
                  <a:tailEnd/>
                </a:ln>
              </p:spPr>
              <p:txBody>
                <a:bodyPr/>
                <a:lstStyle/>
                <a:p>
                  <a:endParaRPr lang="tr-TR"/>
                </a:p>
              </p:txBody>
            </p:sp>
          </p:grpSp>
          <p:sp>
            <p:nvSpPr>
              <p:cNvPr id="15385" name="Freeform 27"/>
              <p:cNvSpPr>
                <a:spLocks/>
              </p:cNvSpPr>
              <p:nvPr/>
            </p:nvSpPr>
            <p:spPr bwMode="auto">
              <a:xfrm>
                <a:off x="3540" y="2041"/>
                <a:ext cx="222" cy="287"/>
              </a:xfrm>
              <a:custGeom>
                <a:avLst/>
                <a:gdLst>
                  <a:gd name="T0" fmla="*/ 99 w 336"/>
                  <a:gd name="T1" fmla="*/ 262 h 467"/>
                  <a:gd name="T2" fmla="*/ 80 w 336"/>
                  <a:gd name="T3" fmla="*/ 250 h 467"/>
                  <a:gd name="T4" fmla="*/ 73 w 336"/>
                  <a:gd name="T5" fmla="*/ 232 h 467"/>
                  <a:gd name="T6" fmla="*/ 20 w 336"/>
                  <a:gd name="T7" fmla="*/ 141 h 467"/>
                  <a:gd name="T8" fmla="*/ 60 w 336"/>
                  <a:gd name="T9" fmla="*/ 6 h 467"/>
                  <a:gd name="T10" fmla="*/ 165 w 336"/>
                  <a:gd name="T11" fmla="*/ 12 h 467"/>
                  <a:gd name="T12" fmla="*/ 172 w 336"/>
                  <a:gd name="T13" fmla="*/ 49 h 467"/>
                  <a:gd name="T14" fmla="*/ 178 w 336"/>
                  <a:gd name="T15" fmla="*/ 104 h 467"/>
                  <a:gd name="T16" fmla="*/ 192 w 336"/>
                  <a:gd name="T17" fmla="*/ 141 h 467"/>
                  <a:gd name="T18" fmla="*/ 106 w 336"/>
                  <a:gd name="T19" fmla="*/ 275 h 467"/>
                  <a:gd name="T20" fmla="*/ 99 w 336"/>
                  <a:gd name="T21" fmla="*/ 262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467"/>
                  <a:gd name="T35" fmla="*/ 336 w 336"/>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467">
                    <a:moveTo>
                      <a:pt x="150" y="427"/>
                    </a:moveTo>
                    <a:cubicBezTo>
                      <a:pt x="140" y="420"/>
                      <a:pt x="128" y="416"/>
                      <a:pt x="121" y="407"/>
                    </a:cubicBezTo>
                    <a:cubicBezTo>
                      <a:pt x="115" y="399"/>
                      <a:pt x="116" y="386"/>
                      <a:pt x="111" y="377"/>
                    </a:cubicBezTo>
                    <a:cubicBezTo>
                      <a:pt x="82" y="326"/>
                      <a:pt x="50" y="285"/>
                      <a:pt x="31" y="229"/>
                    </a:cubicBezTo>
                    <a:cubicBezTo>
                      <a:pt x="36" y="139"/>
                      <a:pt x="0" y="40"/>
                      <a:pt x="91" y="10"/>
                    </a:cubicBezTo>
                    <a:cubicBezTo>
                      <a:pt x="144" y="13"/>
                      <a:pt x="201" y="0"/>
                      <a:pt x="250" y="20"/>
                    </a:cubicBezTo>
                    <a:cubicBezTo>
                      <a:pt x="269" y="28"/>
                      <a:pt x="257" y="60"/>
                      <a:pt x="260" y="80"/>
                    </a:cubicBezTo>
                    <a:cubicBezTo>
                      <a:pt x="264" y="110"/>
                      <a:pt x="264" y="140"/>
                      <a:pt x="270" y="169"/>
                    </a:cubicBezTo>
                    <a:cubicBezTo>
                      <a:pt x="274" y="190"/>
                      <a:pt x="290" y="229"/>
                      <a:pt x="290" y="229"/>
                    </a:cubicBezTo>
                    <a:cubicBezTo>
                      <a:pt x="280" y="446"/>
                      <a:pt x="336" y="467"/>
                      <a:pt x="160" y="447"/>
                    </a:cubicBezTo>
                    <a:cubicBezTo>
                      <a:pt x="126" y="423"/>
                      <a:pt x="119" y="427"/>
                      <a:pt x="150" y="427"/>
                    </a:cubicBezTo>
                    <a:close/>
                  </a:path>
                </a:pathLst>
              </a:custGeom>
              <a:solidFill>
                <a:srgbClr val="FF0066"/>
              </a:solidFill>
              <a:ln w="9525">
                <a:solidFill>
                  <a:schemeClr val="tx1"/>
                </a:solidFill>
                <a:round/>
                <a:headEnd/>
                <a:tailEnd/>
              </a:ln>
            </p:spPr>
            <p:txBody>
              <a:bodyPr/>
              <a:lstStyle/>
              <a:p>
                <a:endParaRPr lang="tr-TR"/>
              </a:p>
            </p:txBody>
          </p:sp>
          <p:sp>
            <p:nvSpPr>
              <p:cNvPr id="15386" name="Freeform 28"/>
              <p:cNvSpPr>
                <a:spLocks/>
              </p:cNvSpPr>
              <p:nvPr/>
            </p:nvSpPr>
            <p:spPr bwMode="auto">
              <a:xfrm>
                <a:off x="3554" y="1778"/>
                <a:ext cx="179" cy="306"/>
              </a:xfrm>
              <a:custGeom>
                <a:avLst/>
                <a:gdLst>
                  <a:gd name="T0" fmla="*/ 143 w 272"/>
                  <a:gd name="T1" fmla="*/ 272 h 498"/>
                  <a:gd name="T2" fmla="*/ 20 w 272"/>
                  <a:gd name="T3" fmla="*/ 257 h 498"/>
                  <a:gd name="T4" fmla="*/ 13 w 272"/>
                  <a:gd name="T5" fmla="*/ 171 h 498"/>
                  <a:gd name="T6" fmla="*/ 33 w 272"/>
                  <a:gd name="T7" fmla="*/ 86 h 498"/>
                  <a:gd name="T8" fmla="*/ 39 w 272"/>
                  <a:gd name="T9" fmla="*/ 31 h 498"/>
                  <a:gd name="T10" fmla="*/ 46 w 272"/>
                  <a:gd name="T11" fmla="*/ 13 h 498"/>
                  <a:gd name="T12" fmla="*/ 85 w 272"/>
                  <a:gd name="T13" fmla="*/ 1 h 498"/>
                  <a:gd name="T14" fmla="*/ 164 w 272"/>
                  <a:gd name="T15" fmla="*/ 7 h 498"/>
                  <a:gd name="T16" fmla="*/ 177 w 272"/>
                  <a:gd name="T17" fmla="*/ 25 h 498"/>
                  <a:gd name="T18" fmla="*/ 170 w 272"/>
                  <a:gd name="T19" fmla="*/ 269 h 498"/>
                  <a:gd name="T20" fmla="*/ 143 w 272"/>
                  <a:gd name="T21" fmla="*/ 272 h 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498"/>
                  <a:gd name="T35" fmla="*/ 272 w 272"/>
                  <a:gd name="T36" fmla="*/ 498 h 4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498">
                    <a:moveTo>
                      <a:pt x="217" y="443"/>
                    </a:moveTo>
                    <a:cubicBezTo>
                      <a:pt x="154" y="435"/>
                      <a:pt x="93" y="425"/>
                      <a:pt x="30" y="418"/>
                    </a:cubicBezTo>
                    <a:cubicBezTo>
                      <a:pt x="0" y="330"/>
                      <a:pt x="9" y="384"/>
                      <a:pt x="20" y="279"/>
                    </a:cubicBezTo>
                    <a:cubicBezTo>
                      <a:pt x="33" y="155"/>
                      <a:pt x="9" y="201"/>
                      <a:pt x="50" y="140"/>
                    </a:cubicBezTo>
                    <a:cubicBezTo>
                      <a:pt x="53" y="110"/>
                      <a:pt x="55" y="80"/>
                      <a:pt x="60" y="51"/>
                    </a:cubicBezTo>
                    <a:cubicBezTo>
                      <a:pt x="62" y="41"/>
                      <a:pt x="61" y="27"/>
                      <a:pt x="70" y="21"/>
                    </a:cubicBezTo>
                    <a:cubicBezTo>
                      <a:pt x="87" y="9"/>
                      <a:pt x="129" y="1"/>
                      <a:pt x="129" y="1"/>
                    </a:cubicBezTo>
                    <a:cubicBezTo>
                      <a:pt x="169" y="4"/>
                      <a:pt x="210" y="0"/>
                      <a:pt x="249" y="11"/>
                    </a:cubicBezTo>
                    <a:cubicBezTo>
                      <a:pt x="261" y="14"/>
                      <a:pt x="269" y="29"/>
                      <a:pt x="269" y="41"/>
                    </a:cubicBezTo>
                    <a:cubicBezTo>
                      <a:pt x="272" y="173"/>
                      <a:pt x="272" y="306"/>
                      <a:pt x="259" y="438"/>
                    </a:cubicBezTo>
                    <a:cubicBezTo>
                      <a:pt x="253" y="498"/>
                      <a:pt x="221" y="448"/>
                      <a:pt x="217" y="443"/>
                    </a:cubicBezTo>
                    <a:close/>
                  </a:path>
                </a:pathLst>
              </a:custGeom>
              <a:solidFill>
                <a:srgbClr val="FF0066"/>
              </a:solidFill>
              <a:ln w="9525">
                <a:solidFill>
                  <a:schemeClr val="tx1"/>
                </a:solidFill>
                <a:round/>
                <a:headEnd/>
                <a:tailEnd/>
              </a:ln>
            </p:spPr>
            <p:txBody>
              <a:bodyPr/>
              <a:lstStyle/>
              <a:p>
                <a:endParaRPr lang="tr-TR"/>
              </a:p>
            </p:txBody>
          </p:sp>
          <p:sp>
            <p:nvSpPr>
              <p:cNvPr id="15387" name="Freeform 29"/>
              <p:cNvSpPr>
                <a:spLocks/>
              </p:cNvSpPr>
              <p:nvPr/>
            </p:nvSpPr>
            <p:spPr bwMode="auto">
              <a:xfrm>
                <a:off x="3607" y="1529"/>
                <a:ext cx="228" cy="272"/>
              </a:xfrm>
              <a:custGeom>
                <a:avLst/>
                <a:gdLst>
                  <a:gd name="T0" fmla="*/ 120 w 346"/>
                  <a:gd name="T1" fmla="*/ 243 h 444"/>
                  <a:gd name="T2" fmla="*/ 0 w 346"/>
                  <a:gd name="T3" fmla="*/ 225 h 444"/>
                  <a:gd name="T4" fmla="*/ 13 w 346"/>
                  <a:gd name="T5" fmla="*/ 140 h 444"/>
                  <a:gd name="T6" fmla="*/ 52 w 346"/>
                  <a:gd name="T7" fmla="*/ 86 h 444"/>
                  <a:gd name="T8" fmla="*/ 85 w 346"/>
                  <a:gd name="T9" fmla="*/ 37 h 444"/>
                  <a:gd name="T10" fmla="*/ 137 w 346"/>
                  <a:gd name="T11" fmla="*/ 7 h 444"/>
                  <a:gd name="T12" fmla="*/ 157 w 346"/>
                  <a:gd name="T13" fmla="*/ 1 h 444"/>
                  <a:gd name="T14" fmla="*/ 203 w 346"/>
                  <a:gd name="T15" fmla="*/ 7 h 444"/>
                  <a:gd name="T16" fmla="*/ 210 w 346"/>
                  <a:gd name="T17" fmla="*/ 25 h 444"/>
                  <a:gd name="T18" fmla="*/ 222 w 346"/>
                  <a:gd name="T19" fmla="*/ 86 h 444"/>
                  <a:gd name="T20" fmla="*/ 216 w 346"/>
                  <a:gd name="T21" fmla="*/ 202 h 444"/>
                  <a:gd name="T22" fmla="*/ 177 w 346"/>
                  <a:gd name="T23" fmla="*/ 225 h 444"/>
                  <a:gd name="T24" fmla="*/ 120 w 346"/>
                  <a:gd name="T25" fmla="*/ 243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6"/>
                  <a:gd name="T40" fmla="*/ 0 h 444"/>
                  <a:gd name="T41" fmla="*/ 346 w 346"/>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6" h="444">
                    <a:moveTo>
                      <a:pt x="182" y="396"/>
                    </a:moveTo>
                    <a:cubicBezTo>
                      <a:pt x="119" y="419"/>
                      <a:pt x="25" y="444"/>
                      <a:pt x="0" y="368"/>
                    </a:cubicBezTo>
                    <a:cubicBezTo>
                      <a:pt x="8" y="322"/>
                      <a:pt x="4" y="273"/>
                      <a:pt x="20" y="229"/>
                    </a:cubicBezTo>
                    <a:cubicBezTo>
                      <a:pt x="20" y="228"/>
                      <a:pt x="69" y="155"/>
                      <a:pt x="79" y="140"/>
                    </a:cubicBezTo>
                    <a:cubicBezTo>
                      <a:pt x="146" y="40"/>
                      <a:pt x="57" y="108"/>
                      <a:pt x="129" y="60"/>
                    </a:cubicBezTo>
                    <a:cubicBezTo>
                      <a:pt x="161" y="14"/>
                      <a:pt x="138" y="35"/>
                      <a:pt x="208" y="11"/>
                    </a:cubicBezTo>
                    <a:cubicBezTo>
                      <a:pt x="218" y="8"/>
                      <a:pt x="238" y="1"/>
                      <a:pt x="238" y="1"/>
                    </a:cubicBezTo>
                    <a:cubicBezTo>
                      <a:pt x="261" y="4"/>
                      <a:pt x="287" y="0"/>
                      <a:pt x="308" y="11"/>
                    </a:cubicBezTo>
                    <a:cubicBezTo>
                      <a:pt x="317" y="16"/>
                      <a:pt x="316" y="31"/>
                      <a:pt x="318" y="41"/>
                    </a:cubicBezTo>
                    <a:cubicBezTo>
                      <a:pt x="343" y="167"/>
                      <a:pt x="315" y="67"/>
                      <a:pt x="337" y="140"/>
                    </a:cubicBezTo>
                    <a:cubicBezTo>
                      <a:pt x="334" y="203"/>
                      <a:pt x="346" y="269"/>
                      <a:pt x="328" y="329"/>
                    </a:cubicBezTo>
                    <a:cubicBezTo>
                      <a:pt x="321" y="352"/>
                      <a:pt x="288" y="355"/>
                      <a:pt x="268" y="368"/>
                    </a:cubicBezTo>
                    <a:cubicBezTo>
                      <a:pt x="230" y="393"/>
                      <a:pt x="223" y="415"/>
                      <a:pt x="182" y="396"/>
                    </a:cubicBezTo>
                    <a:close/>
                  </a:path>
                </a:pathLst>
              </a:custGeom>
              <a:solidFill>
                <a:srgbClr val="FF0066"/>
              </a:solidFill>
              <a:ln w="9525">
                <a:solidFill>
                  <a:schemeClr val="tx1"/>
                </a:solidFill>
                <a:round/>
                <a:headEnd/>
                <a:tailEnd/>
              </a:ln>
            </p:spPr>
            <p:txBody>
              <a:bodyPr/>
              <a:lstStyle/>
              <a:p>
                <a:endParaRPr lang="tr-TR"/>
              </a:p>
            </p:txBody>
          </p:sp>
          <p:sp>
            <p:nvSpPr>
              <p:cNvPr id="15388" name="Freeform 30"/>
              <p:cNvSpPr>
                <a:spLocks/>
              </p:cNvSpPr>
              <p:nvPr/>
            </p:nvSpPr>
            <p:spPr bwMode="auto">
              <a:xfrm>
                <a:off x="3746" y="1332"/>
                <a:ext cx="335" cy="246"/>
              </a:xfrm>
              <a:custGeom>
                <a:avLst/>
                <a:gdLst>
                  <a:gd name="T0" fmla="*/ 71 w 507"/>
                  <a:gd name="T1" fmla="*/ 245 h 402"/>
                  <a:gd name="T2" fmla="*/ 18 w 507"/>
                  <a:gd name="T3" fmla="*/ 203 h 402"/>
                  <a:gd name="T4" fmla="*/ 51 w 507"/>
                  <a:gd name="T5" fmla="*/ 75 h 402"/>
                  <a:gd name="T6" fmla="*/ 143 w 507"/>
                  <a:gd name="T7" fmla="*/ 27 h 402"/>
                  <a:gd name="T8" fmla="*/ 182 w 507"/>
                  <a:gd name="T9" fmla="*/ 9 h 402"/>
                  <a:gd name="T10" fmla="*/ 280 w 507"/>
                  <a:gd name="T11" fmla="*/ 209 h 402"/>
                  <a:gd name="T12" fmla="*/ 261 w 507"/>
                  <a:gd name="T13" fmla="*/ 215 h 402"/>
                  <a:gd name="T14" fmla="*/ 241 w 507"/>
                  <a:gd name="T15" fmla="*/ 228 h 402"/>
                  <a:gd name="T16" fmla="*/ 83 w 507"/>
                  <a:gd name="T17" fmla="*/ 239 h 402"/>
                  <a:gd name="T18" fmla="*/ 71 w 507"/>
                  <a:gd name="T19" fmla="*/ 245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402"/>
                  <a:gd name="T32" fmla="*/ 507 w 507"/>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402">
                    <a:moveTo>
                      <a:pt x="107" y="400"/>
                    </a:moveTo>
                    <a:cubicBezTo>
                      <a:pt x="74" y="379"/>
                      <a:pt x="59" y="354"/>
                      <a:pt x="27" y="332"/>
                    </a:cubicBezTo>
                    <a:cubicBezTo>
                      <a:pt x="0" y="250"/>
                      <a:pt x="6" y="170"/>
                      <a:pt x="77" y="123"/>
                    </a:cubicBezTo>
                    <a:cubicBezTo>
                      <a:pt x="120" y="58"/>
                      <a:pt x="160" y="81"/>
                      <a:pt x="216" y="44"/>
                    </a:cubicBezTo>
                    <a:cubicBezTo>
                      <a:pt x="255" y="18"/>
                      <a:pt x="235" y="28"/>
                      <a:pt x="275" y="14"/>
                    </a:cubicBezTo>
                    <a:cubicBezTo>
                      <a:pt x="507" y="32"/>
                      <a:pt x="466" y="0"/>
                      <a:pt x="424" y="342"/>
                    </a:cubicBezTo>
                    <a:cubicBezTo>
                      <a:pt x="423" y="352"/>
                      <a:pt x="404" y="347"/>
                      <a:pt x="395" y="352"/>
                    </a:cubicBezTo>
                    <a:cubicBezTo>
                      <a:pt x="384" y="357"/>
                      <a:pt x="377" y="370"/>
                      <a:pt x="365" y="372"/>
                    </a:cubicBezTo>
                    <a:cubicBezTo>
                      <a:pt x="286" y="385"/>
                      <a:pt x="205" y="382"/>
                      <a:pt x="126" y="391"/>
                    </a:cubicBezTo>
                    <a:cubicBezTo>
                      <a:pt x="94" y="402"/>
                      <a:pt x="87" y="402"/>
                      <a:pt x="107" y="400"/>
                    </a:cubicBezTo>
                    <a:close/>
                  </a:path>
                </a:pathLst>
              </a:custGeom>
              <a:solidFill>
                <a:srgbClr val="FF0066"/>
              </a:solidFill>
              <a:ln w="9525">
                <a:solidFill>
                  <a:schemeClr val="tx1"/>
                </a:solidFill>
                <a:round/>
                <a:headEnd/>
                <a:tailEnd/>
              </a:ln>
            </p:spPr>
            <p:txBody>
              <a:bodyPr/>
              <a:lstStyle/>
              <a:p>
                <a:endParaRPr lang="tr-TR"/>
              </a:p>
            </p:txBody>
          </p:sp>
          <p:sp>
            <p:nvSpPr>
              <p:cNvPr id="15389" name="Freeform 31"/>
              <p:cNvSpPr>
                <a:spLocks/>
              </p:cNvSpPr>
              <p:nvPr/>
            </p:nvSpPr>
            <p:spPr bwMode="auto">
              <a:xfrm>
                <a:off x="4000" y="1306"/>
                <a:ext cx="336" cy="260"/>
              </a:xfrm>
              <a:custGeom>
                <a:avLst/>
                <a:gdLst>
                  <a:gd name="T0" fmla="*/ 46 w 509"/>
                  <a:gd name="T1" fmla="*/ 236 h 423"/>
                  <a:gd name="T2" fmla="*/ 92 w 509"/>
                  <a:gd name="T3" fmla="*/ 41 h 423"/>
                  <a:gd name="T4" fmla="*/ 296 w 509"/>
                  <a:gd name="T5" fmla="*/ 83 h 423"/>
                  <a:gd name="T6" fmla="*/ 250 w 509"/>
                  <a:gd name="T7" fmla="*/ 260 h 423"/>
                  <a:gd name="T8" fmla="*/ 46 w 509"/>
                  <a:gd name="T9" fmla="*/ 236 h 423"/>
                  <a:gd name="T10" fmla="*/ 0 60000 65536"/>
                  <a:gd name="T11" fmla="*/ 0 60000 65536"/>
                  <a:gd name="T12" fmla="*/ 0 60000 65536"/>
                  <a:gd name="T13" fmla="*/ 0 60000 65536"/>
                  <a:gd name="T14" fmla="*/ 0 60000 65536"/>
                  <a:gd name="T15" fmla="*/ 0 w 509"/>
                  <a:gd name="T16" fmla="*/ 0 h 423"/>
                  <a:gd name="T17" fmla="*/ 509 w 509"/>
                  <a:gd name="T18" fmla="*/ 423 h 423"/>
                </a:gdLst>
                <a:ahLst/>
                <a:cxnLst>
                  <a:cxn ang="T10">
                    <a:pos x="T0" y="T1"/>
                  </a:cxn>
                  <a:cxn ang="T11">
                    <a:pos x="T2" y="T3"/>
                  </a:cxn>
                  <a:cxn ang="T12">
                    <a:pos x="T4" y="T5"/>
                  </a:cxn>
                  <a:cxn ang="T13">
                    <a:pos x="T6" y="T7"/>
                  </a:cxn>
                  <a:cxn ang="T14">
                    <a:pos x="T8" y="T9"/>
                  </a:cxn>
                </a:cxnLst>
                <a:rect l="T15" t="T16" r="T17" b="T18"/>
                <a:pathLst>
                  <a:path w="509" h="423">
                    <a:moveTo>
                      <a:pt x="70" y="384"/>
                    </a:moveTo>
                    <a:cubicBezTo>
                      <a:pt x="77" y="177"/>
                      <a:pt x="0" y="113"/>
                      <a:pt x="140" y="66"/>
                    </a:cubicBezTo>
                    <a:cubicBezTo>
                      <a:pt x="343" y="73"/>
                      <a:pt x="401" y="0"/>
                      <a:pt x="448" y="135"/>
                    </a:cubicBezTo>
                    <a:cubicBezTo>
                      <a:pt x="441" y="320"/>
                      <a:pt x="509" y="384"/>
                      <a:pt x="378" y="423"/>
                    </a:cubicBezTo>
                    <a:cubicBezTo>
                      <a:pt x="261" y="417"/>
                      <a:pt x="178" y="411"/>
                      <a:pt x="70" y="384"/>
                    </a:cubicBezTo>
                    <a:close/>
                  </a:path>
                </a:pathLst>
              </a:custGeom>
              <a:solidFill>
                <a:srgbClr val="FF0066"/>
              </a:solidFill>
              <a:ln w="9525">
                <a:solidFill>
                  <a:schemeClr val="tx1"/>
                </a:solidFill>
                <a:round/>
                <a:headEnd/>
                <a:tailEnd/>
              </a:ln>
            </p:spPr>
            <p:txBody>
              <a:bodyPr/>
              <a:lstStyle/>
              <a:p>
                <a:endParaRPr lang="tr-TR"/>
              </a:p>
            </p:txBody>
          </p:sp>
          <p:sp>
            <p:nvSpPr>
              <p:cNvPr id="15390" name="Freeform 32"/>
              <p:cNvSpPr>
                <a:spLocks/>
              </p:cNvSpPr>
              <p:nvPr/>
            </p:nvSpPr>
            <p:spPr bwMode="auto">
              <a:xfrm>
                <a:off x="4266" y="1354"/>
                <a:ext cx="276" cy="262"/>
              </a:xfrm>
              <a:custGeom>
                <a:avLst/>
                <a:gdLst>
                  <a:gd name="T0" fmla="*/ 1 w 418"/>
                  <a:gd name="T1" fmla="*/ 155 h 427"/>
                  <a:gd name="T2" fmla="*/ 20 w 418"/>
                  <a:gd name="T3" fmla="*/ 0 h 427"/>
                  <a:gd name="T4" fmla="*/ 203 w 418"/>
                  <a:gd name="T5" fmla="*/ 6 h 427"/>
                  <a:gd name="T6" fmla="*/ 236 w 418"/>
                  <a:gd name="T7" fmla="*/ 55 h 427"/>
                  <a:gd name="T8" fmla="*/ 243 w 418"/>
                  <a:gd name="T9" fmla="*/ 74 h 427"/>
                  <a:gd name="T10" fmla="*/ 191 w 418"/>
                  <a:gd name="T11" fmla="*/ 262 h 427"/>
                  <a:gd name="T12" fmla="*/ 59 w 418"/>
                  <a:gd name="T13" fmla="*/ 244 h 427"/>
                  <a:gd name="T14" fmla="*/ 13 w 418"/>
                  <a:gd name="T15" fmla="*/ 171 h 427"/>
                  <a:gd name="T16" fmla="*/ 1 w 418"/>
                  <a:gd name="T17" fmla="*/ 134 h 427"/>
                  <a:gd name="T18" fmla="*/ 1 w 418"/>
                  <a:gd name="T19" fmla="*/ 155 h 4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427"/>
                  <a:gd name="T32" fmla="*/ 418 w 418"/>
                  <a:gd name="T33" fmla="*/ 427 h 4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427">
                    <a:moveTo>
                      <a:pt x="2" y="252"/>
                    </a:moveTo>
                    <a:cubicBezTo>
                      <a:pt x="25" y="169"/>
                      <a:pt x="3" y="82"/>
                      <a:pt x="30" y="0"/>
                    </a:cubicBezTo>
                    <a:cubicBezTo>
                      <a:pt x="123" y="3"/>
                      <a:pt x="216" y="1"/>
                      <a:pt x="308" y="10"/>
                    </a:cubicBezTo>
                    <a:cubicBezTo>
                      <a:pt x="346" y="14"/>
                      <a:pt x="351" y="68"/>
                      <a:pt x="358" y="90"/>
                    </a:cubicBezTo>
                    <a:cubicBezTo>
                      <a:pt x="361" y="100"/>
                      <a:pt x="368" y="120"/>
                      <a:pt x="368" y="120"/>
                    </a:cubicBezTo>
                    <a:cubicBezTo>
                      <a:pt x="363" y="243"/>
                      <a:pt x="418" y="387"/>
                      <a:pt x="289" y="427"/>
                    </a:cubicBezTo>
                    <a:cubicBezTo>
                      <a:pt x="223" y="417"/>
                      <a:pt x="157" y="406"/>
                      <a:pt x="90" y="398"/>
                    </a:cubicBezTo>
                    <a:cubicBezTo>
                      <a:pt x="41" y="365"/>
                      <a:pt x="36" y="332"/>
                      <a:pt x="20" y="278"/>
                    </a:cubicBezTo>
                    <a:cubicBezTo>
                      <a:pt x="14" y="258"/>
                      <a:pt x="0" y="198"/>
                      <a:pt x="1" y="219"/>
                    </a:cubicBezTo>
                    <a:cubicBezTo>
                      <a:pt x="1" y="230"/>
                      <a:pt x="2" y="241"/>
                      <a:pt x="2" y="252"/>
                    </a:cubicBezTo>
                    <a:close/>
                  </a:path>
                </a:pathLst>
              </a:custGeom>
              <a:solidFill>
                <a:srgbClr val="CC0000"/>
              </a:solidFill>
              <a:ln w="9525">
                <a:solidFill>
                  <a:schemeClr val="tx1"/>
                </a:solidFill>
                <a:round/>
                <a:headEnd/>
                <a:tailEnd/>
              </a:ln>
            </p:spPr>
            <p:txBody>
              <a:bodyPr/>
              <a:lstStyle/>
              <a:p>
                <a:endParaRPr lang="tr-TR"/>
              </a:p>
            </p:txBody>
          </p:sp>
          <p:sp>
            <p:nvSpPr>
              <p:cNvPr id="15391" name="Freeform 33"/>
              <p:cNvSpPr>
                <a:spLocks/>
              </p:cNvSpPr>
              <p:nvPr/>
            </p:nvSpPr>
            <p:spPr bwMode="auto">
              <a:xfrm>
                <a:off x="4476" y="1410"/>
                <a:ext cx="263" cy="268"/>
              </a:xfrm>
              <a:custGeom>
                <a:avLst/>
                <a:gdLst>
                  <a:gd name="T0" fmla="*/ 15 w 399"/>
                  <a:gd name="T1" fmla="*/ 128 h 436"/>
                  <a:gd name="T2" fmla="*/ 86 w 399"/>
                  <a:gd name="T3" fmla="*/ 0 h 436"/>
                  <a:gd name="T4" fmla="*/ 185 w 399"/>
                  <a:gd name="T5" fmla="*/ 25 h 436"/>
                  <a:gd name="T6" fmla="*/ 223 w 399"/>
                  <a:gd name="T7" fmla="*/ 85 h 436"/>
                  <a:gd name="T8" fmla="*/ 256 w 399"/>
                  <a:gd name="T9" fmla="*/ 165 h 436"/>
                  <a:gd name="T10" fmla="*/ 263 w 399"/>
                  <a:gd name="T11" fmla="*/ 183 h 436"/>
                  <a:gd name="T12" fmla="*/ 223 w 399"/>
                  <a:gd name="T13" fmla="*/ 238 h 436"/>
                  <a:gd name="T14" fmla="*/ 100 w 399"/>
                  <a:gd name="T15" fmla="*/ 257 h 436"/>
                  <a:gd name="T16" fmla="*/ 40 w 399"/>
                  <a:gd name="T17" fmla="*/ 226 h 436"/>
                  <a:gd name="T18" fmla="*/ 1 w 399"/>
                  <a:gd name="T19" fmla="*/ 135 h 436"/>
                  <a:gd name="T20" fmla="*/ 15 w 399"/>
                  <a:gd name="T21" fmla="*/ 128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9"/>
                  <a:gd name="T34" fmla="*/ 0 h 436"/>
                  <a:gd name="T35" fmla="*/ 399 w 399"/>
                  <a:gd name="T36" fmla="*/ 436 h 4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9" h="436">
                    <a:moveTo>
                      <a:pt x="22" y="209"/>
                    </a:moveTo>
                    <a:cubicBezTo>
                      <a:pt x="30" y="97"/>
                      <a:pt x="23" y="36"/>
                      <a:pt x="131" y="0"/>
                    </a:cubicBezTo>
                    <a:cubicBezTo>
                      <a:pt x="243" y="13"/>
                      <a:pt x="200" y="13"/>
                      <a:pt x="280" y="40"/>
                    </a:cubicBezTo>
                    <a:cubicBezTo>
                      <a:pt x="313" y="89"/>
                      <a:pt x="289" y="106"/>
                      <a:pt x="339" y="139"/>
                    </a:cubicBezTo>
                    <a:cubicBezTo>
                      <a:pt x="366" y="179"/>
                      <a:pt x="373" y="223"/>
                      <a:pt x="389" y="269"/>
                    </a:cubicBezTo>
                    <a:cubicBezTo>
                      <a:pt x="392" y="279"/>
                      <a:pt x="399" y="298"/>
                      <a:pt x="399" y="298"/>
                    </a:cubicBezTo>
                    <a:cubicBezTo>
                      <a:pt x="389" y="348"/>
                      <a:pt x="389" y="371"/>
                      <a:pt x="339" y="388"/>
                    </a:cubicBezTo>
                    <a:cubicBezTo>
                      <a:pt x="270" y="436"/>
                      <a:pt x="306" y="418"/>
                      <a:pt x="151" y="418"/>
                    </a:cubicBezTo>
                    <a:cubicBezTo>
                      <a:pt x="117" y="418"/>
                      <a:pt x="61" y="368"/>
                      <a:pt x="61" y="368"/>
                    </a:cubicBezTo>
                    <a:cubicBezTo>
                      <a:pt x="31" y="323"/>
                      <a:pt x="19" y="270"/>
                      <a:pt x="2" y="219"/>
                    </a:cubicBezTo>
                    <a:cubicBezTo>
                      <a:pt x="0" y="212"/>
                      <a:pt x="15" y="212"/>
                      <a:pt x="22" y="209"/>
                    </a:cubicBezTo>
                    <a:close/>
                  </a:path>
                </a:pathLst>
              </a:custGeom>
              <a:solidFill>
                <a:srgbClr val="FF0066"/>
              </a:solidFill>
              <a:ln w="9525">
                <a:solidFill>
                  <a:schemeClr val="tx1"/>
                </a:solidFill>
                <a:round/>
                <a:headEnd/>
                <a:tailEnd/>
              </a:ln>
            </p:spPr>
            <p:txBody>
              <a:bodyPr/>
              <a:lstStyle/>
              <a:p>
                <a:endParaRPr lang="tr-TR"/>
              </a:p>
            </p:txBody>
          </p:sp>
          <p:sp>
            <p:nvSpPr>
              <p:cNvPr id="15392" name="Freeform 34"/>
              <p:cNvSpPr>
                <a:spLocks/>
              </p:cNvSpPr>
              <p:nvPr/>
            </p:nvSpPr>
            <p:spPr bwMode="auto">
              <a:xfrm>
                <a:off x="4625" y="1577"/>
                <a:ext cx="244" cy="282"/>
              </a:xfrm>
              <a:custGeom>
                <a:avLst/>
                <a:gdLst>
                  <a:gd name="T0" fmla="*/ 7 w 369"/>
                  <a:gd name="T1" fmla="*/ 67 h 459"/>
                  <a:gd name="T2" fmla="*/ 20 w 369"/>
                  <a:gd name="T3" fmla="*/ 31 h 459"/>
                  <a:gd name="T4" fmla="*/ 39 w 369"/>
                  <a:gd name="T5" fmla="*/ 18 h 459"/>
                  <a:gd name="T6" fmla="*/ 112 w 369"/>
                  <a:gd name="T7" fmla="*/ 0 h 459"/>
                  <a:gd name="T8" fmla="*/ 164 w 369"/>
                  <a:gd name="T9" fmla="*/ 6 h 459"/>
                  <a:gd name="T10" fmla="*/ 190 w 369"/>
                  <a:gd name="T11" fmla="*/ 67 h 459"/>
                  <a:gd name="T12" fmla="*/ 224 w 369"/>
                  <a:gd name="T13" fmla="*/ 171 h 459"/>
                  <a:gd name="T14" fmla="*/ 224 w 369"/>
                  <a:gd name="T15" fmla="*/ 268 h 459"/>
                  <a:gd name="T16" fmla="*/ 184 w 369"/>
                  <a:gd name="T17" fmla="*/ 281 h 459"/>
                  <a:gd name="T18" fmla="*/ 46 w 369"/>
                  <a:gd name="T19" fmla="*/ 275 h 459"/>
                  <a:gd name="T20" fmla="*/ 0 w 369"/>
                  <a:gd name="T21" fmla="*/ 165 h 459"/>
                  <a:gd name="T22" fmla="*/ 7 w 369"/>
                  <a:gd name="T23" fmla="*/ 6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459"/>
                  <a:gd name="T38" fmla="*/ 369 w 369"/>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459">
                    <a:moveTo>
                      <a:pt x="10" y="109"/>
                    </a:moveTo>
                    <a:cubicBezTo>
                      <a:pt x="17" y="89"/>
                      <a:pt x="23" y="70"/>
                      <a:pt x="30" y="50"/>
                    </a:cubicBezTo>
                    <a:cubicBezTo>
                      <a:pt x="34" y="39"/>
                      <a:pt x="48" y="34"/>
                      <a:pt x="59" y="30"/>
                    </a:cubicBezTo>
                    <a:cubicBezTo>
                      <a:pt x="95" y="17"/>
                      <a:pt x="133" y="12"/>
                      <a:pt x="169" y="0"/>
                    </a:cubicBezTo>
                    <a:cubicBezTo>
                      <a:pt x="195" y="3"/>
                      <a:pt x="223" y="0"/>
                      <a:pt x="248" y="10"/>
                    </a:cubicBezTo>
                    <a:cubicBezTo>
                      <a:pt x="273" y="20"/>
                      <a:pt x="283" y="89"/>
                      <a:pt x="288" y="109"/>
                    </a:cubicBezTo>
                    <a:cubicBezTo>
                      <a:pt x="296" y="197"/>
                      <a:pt x="283" y="223"/>
                      <a:pt x="338" y="278"/>
                    </a:cubicBezTo>
                    <a:cubicBezTo>
                      <a:pt x="354" y="332"/>
                      <a:pt x="369" y="369"/>
                      <a:pt x="338" y="437"/>
                    </a:cubicBezTo>
                    <a:cubicBezTo>
                      <a:pt x="329" y="456"/>
                      <a:pt x="278" y="457"/>
                      <a:pt x="278" y="457"/>
                    </a:cubicBezTo>
                    <a:cubicBezTo>
                      <a:pt x="208" y="454"/>
                      <a:pt x="138" y="459"/>
                      <a:pt x="69" y="447"/>
                    </a:cubicBezTo>
                    <a:cubicBezTo>
                      <a:pt x="35" y="441"/>
                      <a:pt x="0" y="305"/>
                      <a:pt x="0" y="268"/>
                    </a:cubicBezTo>
                    <a:cubicBezTo>
                      <a:pt x="0" y="215"/>
                      <a:pt x="7" y="162"/>
                      <a:pt x="10" y="109"/>
                    </a:cubicBezTo>
                    <a:close/>
                  </a:path>
                </a:pathLst>
              </a:custGeom>
              <a:solidFill>
                <a:srgbClr val="FF0066"/>
              </a:solidFill>
              <a:ln w="9525">
                <a:solidFill>
                  <a:schemeClr val="tx1"/>
                </a:solidFill>
                <a:round/>
                <a:headEnd/>
                <a:tailEnd/>
              </a:ln>
            </p:spPr>
            <p:txBody>
              <a:bodyPr/>
              <a:lstStyle/>
              <a:p>
                <a:endParaRPr lang="tr-TR"/>
              </a:p>
            </p:txBody>
          </p:sp>
          <p:sp>
            <p:nvSpPr>
              <p:cNvPr id="15393" name="Freeform 35"/>
              <p:cNvSpPr>
                <a:spLocks/>
              </p:cNvSpPr>
              <p:nvPr/>
            </p:nvSpPr>
            <p:spPr bwMode="auto">
              <a:xfrm>
                <a:off x="4524" y="1845"/>
                <a:ext cx="295" cy="339"/>
              </a:xfrm>
              <a:custGeom>
                <a:avLst/>
                <a:gdLst>
                  <a:gd name="T0" fmla="*/ 151 w 446"/>
                  <a:gd name="T1" fmla="*/ 13 h 552"/>
                  <a:gd name="T2" fmla="*/ 276 w 446"/>
                  <a:gd name="T3" fmla="*/ 19 h 552"/>
                  <a:gd name="T4" fmla="*/ 250 w 446"/>
                  <a:gd name="T5" fmla="*/ 171 h 552"/>
                  <a:gd name="T6" fmla="*/ 224 w 446"/>
                  <a:gd name="T7" fmla="*/ 202 h 552"/>
                  <a:gd name="T8" fmla="*/ 171 w 446"/>
                  <a:gd name="T9" fmla="*/ 269 h 552"/>
                  <a:gd name="T10" fmla="*/ 145 w 446"/>
                  <a:gd name="T11" fmla="*/ 300 h 552"/>
                  <a:gd name="T12" fmla="*/ 112 w 446"/>
                  <a:gd name="T13" fmla="*/ 330 h 552"/>
                  <a:gd name="T14" fmla="*/ 92 w 446"/>
                  <a:gd name="T15" fmla="*/ 324 h 552"/>
                  <a:gd name="T16" fmla="*/ 53 w 446"/>
                  <a:gd name="T17" fmla="*/ 300 h 552"/>
                  <a:gd name="T18" fmla="*/ 40 w 446"/>
                  <a:gd name="T19" fmla="*/ 281 h 552"/>
                  <a:gd name="T20" fmla="*/ 20 w 446"/>
                  <a:gd name="T21" fmla="*/ 269 h 552"/>
                  <a:gd name="T22" fmla="*/ 7 w 446"/>
                  <a:gd name="T23" fmla="*/ 233 h 552"/>
                  <a:gd name="T24" fmla="*/ 0 w 446"/>
                  <a:gd name="T25" fmla="*/ 214 h 552"/>
                  <a:gd name="T26" fmla="*/ 46 w 446"/>
                  <a:gd name="T27" fmla="*/ 123 h 552"/>
                  <a:gd name="T28" fmla="*/ 79 w 446"/>
                  <a:gd name="T29" fmla="*/ 86 h 552"/>
                  <a:gd name="T30" fmla="*/ 112 w 446"/>
                  <a:gd name="T31" fmla="*/ 37 h 552"/>
                  <a:gd name="T32" fmla="*/ 151 w 446"/>
                  <a:gd name="T33" fmla="*/ 13 h 5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6"/>
                  <a:gd name="T52" fmla="*/ 0 h 552"/>
                  <a:gd name="T53" fmla="*/ 446 w 446"/>
                  <a:gd name="T54" fmla="*/ 552 h 5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6" h="552">
                    <a:moveTo>
                      <a:pt x="229" y="21"/>
                    </a:moveTo>
                    <a:cubicBezTo>
                      <a:pt x="291" y="0"/>
                      <a:pt x="356" y="11"/>
                      <a:pt x="417" y="31"/>
                    </a:cubicBezTo>
                    <a:cubicBezTo>
                      <a:pt x="446" y="117"/>
                      <a:pt x="441" y="216"/>
                      <a:pt x="378" y="279"/>
                    </a:cubicBezTo>
                    <a:cubicBezTo>
                      <a:pt x="359" y="337"/>
                      <a:pt x="383" y="284"/>
                      <a:pt x="338" y="329"/>
                    </a:cubicBezTo>
                    <a:cubicBezTo>
                      <a:pt x="297" y="370"/>
                      <a:pt x="318" y="398"/>
                      <a:pt x="258" y="438"/>
                    </a:cubicBezTo>
                    <a:cubicBezTo>
                      <a:pt x="239" y="496"/>
                      <a:pt x="263" y="443"/>
                      <a:pt x="219" y="488"/>
                    </a:cubicBezTo>
                    <a:cubicBezTo>
                      <a:pt x="156" y="552"/>
                      <a:pt x="245" y="487"/>
                      <a:pt x="169" y="538"/>
                    </a:cubicBezTo>
                    <a:cubicBezTo>
                      <a:pt x="159" y="535"/>
                      <a:pt x="148" y="533"/>
                      <a:pt x="139" y="528"/>
                    </a:cubicBezTo>
                    <a:cubicBezTo>
                      <a:pt x="118" y="516"/>
                      <a:pt x="80" y="488"/>
                      <a:pt x="80" y="488"/>
                    </a:cubicBezTo>
                    <a:cubicBezTo>
                      <a:pt x="73" y="478"/>
                      <a:pt x="68" y="466"/>
                      <a:pt x="60" y="458"/>
                    </a:cubicBezTo>
                    <a:cubicBezTo>
                      <a:pt x="52" y="450"/>
                      <a:pt x="36" y="448"/>
                      <a:pt x="30" y="438"/>
                    </a:cubicBezTo>
                    <a:cubicBezTo>
                      <a:pt x="19" y="420"/>
                      <a:pt x="17" y="399"/>
                      <a:pt x="10" y="379"/>
                    </a:cubicBezTo>
                    <a:cubicBezTo>
                      <a:pt x="7" y="369"/>
                      <a:pt x="0" y="349"/>
                      <a:pt x="0" y="349"/>
                    </a:cubicBezTo>
                    <a:cubicBezTo>
                      <a:pt x="8" y="287"/>
                      <a:pt x="3" y="222"/>
                      <a:pt x="70" y="200"/>
                    </a:cubicBezTo>
                    <a:cubicBezTo>
                      <a:pt x="84" y="179"/>
                      <a:pt x="107" y="163"/>
                      <a:pt x="119" y="140"/>
                    </a:cubicBezTo>
                    <a:cubicBezTo>
                      <a:pt x="166" y="54"/>
                      <a:pt x="108" y="102"/>
                      <a:pt x="169" y="61"/>
                    </a:cubicBezTo>
                    <a:cubicBezTo>
                      <a:pt x="197" y="20"/>
                      <a:pt x="177" y="34"/>
                      <a:pt x="229" y="21"/>
                    </a:cubicBezTo>
                    <a:close/>
                  </a:path>
                </a:pathLst>
              </a:custGeom>
              <a:solidFill>
                <a:srgbClr val="FF0066"/>
              </a:solidFill>
              <a:ln w="9525">
                <a:solidFill>
                  <a:schemeClr val="tx1"/>
                </a:solidFill>
                <a:round/>
                <a:headEnd/>
                <a:tailEnd/>
              </a:ln>
            </p:spPr>
            <p:txBody>
              <a:bodyPr/>
              <a:lstStyle/>
              <a:p>
                <a:endParaRPr lang="tr-TR"/>
              </a:p>
            </p:txBody>
          </p:sp>
          <p:sp>
            <p:nvSpPr>
              <p:cNvPr id="15394" name="Freeform 36"/>
              <p:cNvSpPr>
                <a:spLocks/>
              </p:cNvSpPr>
              <p:nvPr/>
            </p:nvSpPr>
            <p:spPr bwMode="auto">
              <a:xfrm>
                <a:off x="4326" y="2101"/>
                <a:ext cx="297" cy="300"/>
              </a:xfrm>
              <a:custGeom>
                <a:avLst/>
                <a:gdLst>
                  <a:gd name="T0" fmla="*/ 198 w 449"/>
                  <a:gd name="T1" fmla="*/ 1 h 489"/>
                  <a:gd name="T2" fmla="*/ 245 w 449"/>
                  <a:gd name="T3" fmla="*/ 7 h 489"/>
                  <a:gd name="T4" fmla="*/ 258 w 449"/>
                  <a:gd name="T5" fmla="*/ 50 h 489"/>
                  <a:gd name="T6" fmla="*/ 297 w 449"/>
                  <a:gd name="T7" fmla="*/ 63 h 489"/>
                  <a:gd name="T8" fmla="*/ 290 w 449"/>
                  <a:gd name="T9" fmla="*/ 160 h 489"/>
                  <a:gd name="T10" fmla="*/ 284 w 449"/>
                  <a:gd name="T11" fmla="*/ 178 h 489"/>
                  <a:gd name="T12" fmla="*/ 225 w 449"/>
                  <a:gd name="T13" fmla="*/ 209 h 489"/>
                  <a:gd name="T14" fmla="*/ 166 w 449"/>
                  <a:gd name="T15" fmla="*/ 252 h 489"/>
                  <a:gd name="T16" fmla="*/ 93 w 449"/>
                  <a:gd name="T17" fmla="*/ 300 h 489"/>
                  <a:gd name="T18" fmla="*/ 54 w 449"/>
                  <a:gd name="T19" fmla="*/ 269 h 489"/>
                  <a:gd name="T20" fmla="*/ 48 w 449"/>
                  <a:gd name="T21" fmla="*/ 252 h 489"/>
                  <a:gd name="T22" fmla="*/ 21 w 449"/>
                  <a:gd name="T23" fmla="*/ 215 h 489"/>
                  <a:gd name="T24" fmla="*/ 8 w 449"/>
                  <a:gd name="T25" fmla="*/ 178 h 489"/>
                  <a:gd name="T26" fmla="*/ 34 w 449"/>
                  <a:gd name="T27" fmla="*/ 148 h 489"/>
                  <a:gd name="T28" fmla="*/ 41 w 449"/>
                  <a:gd name="T29" fmla="*/ 129 h 489"/>
                  <a:gd name="T30" fmla="*/ 80 w 449"/>
                  <a:gd name="T31" fmla="*/ 105 h 489"/>
                  <a:gd name="T32" fmla="*/ 93 w 449"/>
                  <a:gd name="T33" fmla="*/ 87 h 489"/>
                  <a:gd name="T34" fmla="*/ 133 w 449"/>
                  <a:gd name="T35" fmla="*/ 63 h 489"/>
                  <a:gd name="T36" fmla="*/ 198 w 449"/>
                  <a:gd name="T37" fmla="*/ 1 h 4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489"/>
                  <a:gd name="T59" fmla="*/ 449 w 449"/>
                  <a:gd name="T60" fmla="*/ 489 h 4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489">
                    <a:moveTo>
                      <a:pt x="300" y="2"/>
                    </a:moveTo>
                    <a:cubicBezTo>
                      <a:pt x="323" y="5"/>
                      <a:pt x="350" y="0"/>
                      <a:pt x="370" y="12"/>
                    </a:cubicBezTo>
                    <a:cubicBezTo>
                      <a:pt x="384" y="21"/>
                      <a:pt x="374" y="71"/>
                      <a:pt x="390" y="82"/>
                    </a:cubicBezTo>
                    <a:cubicBezTo>
                      <a:pt x="407" y="94"/>
                      <a:pt x="449" y="102"/>
                      <a:pt x="449" y="102"/>
                    </a:cubicBezTo>
                    <a:cubicBezTo>
                      <a:pt x="446" y="155"/>
                      <a:pt x="445" y="208"/>
                      <a:pt x="439" y="261"/>
                    </a:cubicBezTo>
                    <a:cubicBezTo>
                      <a:pt x="438" y="271"/>
                      <a:pt x="436" y="283"/>
                      <a:pt x="429" y="290"/>
                    </a:cubicBezTo>
                    <a:cubicBezTo>
                      <a:pt x="365" y="354"/>
                      <a:pt x="391" y="315"/>
                      <a:pt x="340" y="340"/>
                    </a:cubicBezTo>
                    <a:cubicBezTo>
                      <a:pt x="306" y="357"/>
                      <a:pt x="282" y="388"/>
                      <a:pt x="251" y="410"/>
                    </a:cubicBezTo>
                    <a:cubicBezTo>
                      <a:pt x="223" y="451"/>
                      <a:pt x="187" y="474"/>
                      <a:pt x="141" y="489"/>
                    </a:cubicBezTo>
                    <a:cubicBezTo>
                      <a:pt x="123" y="471"/>
                      <a:pt x="98" y="459"/>
                      <a:pt x="82" y="439"/>
                    </a:cubicBezTo>
                    <a:cubicBezTo>
                      <a:pt x="76" y="431"/>
                      <a:pt x="77" y="419"/>
                      <a:pt x="72" y="410"/>
                    </a:cubicBezTo>
                    <a:cubicBezTo>
                      <a:pt x="60" y="389"/>
                      <a:pt x="45" y="370"/>
                      <a:pt x="32" y="350"/>
                    </a:cubicBezTo>
                    <a:cubicBezTo>
                      <a:pt x="20" y="332"/>
                      <a:pt x="12" y="290"/>
                      <a:pt x="12" y="290"/>
                    </a:cubicBezTo>
                    <a:cubicBezTo>
                      <a:pt x="38" y="216"/>
                      <a:pt x="0" y="306"/>
                      <a:pt x="52" y="241"/>
                    </a:cubicBezTo>
                    <a:cubicBezTo>
                      <a:pt x="59" y="233"/>
                      <a:pt x="55" y="219"/>
                      <a:pt x="62" y="211"/>
                    </a:cubicBezTo>
                    <a:cubicBezTo>
                      <a:pt x="79" y="194"/>
                      <a:pt x="121" y="171"/>
                      <a:pt x="121" y="171"/>
                    </a:cubicBezTo>
                    <a:cubicBezTo>
                      <a:pt x="128" y="161"/>
                      <a:pt x="132" y="149"/>
                      <a:pt x="141" y="141"/>
                    </a:cubicBezTo>
                    <a:cubicBezTo>
                      <a:pt x="159" y="125"/>
                      <a:pt x="201" y="102"/>
                      <a:pt x="201" y="102"/>
                    </a:cubicBezTo>
                    <a:cubicBezTo>
                      <a:pt x="229" y="60"/>
                      <a:pt x="272" y="44"/>
                      <a:pt x="300" y="2"/>
                    </a:cubicBezTo>
                    <a:close/>
                  </a:path>
                </a:pathLst>
              </a:custGeom>
              <a:solidFill>
                <a:srgbClr val="FF0066"/>
              </a:solidFill>
              <a:ln w="9525">
                <a:solidFill>
                  <a:schemeClr val="tx1"/>
                </a:solidFill>
                <a:round/>
                <a:headEnd/>
                <a:tailEnd/>
              </a:ln>
            </p:spPr>
            <p:txBody>
              <a:bodyPr/>
              <a:lstStyle/>
              <a:p>
                <a:endParaRPr lang="tr-TR"/>
              </a:p>
            </p:txBody>
          </p:sp>
          <p:sp>
            <p:nvSpPr>
              <p:cNvPr id="15395" name="Freeform 37"/>
              <p:cNvSpPr>
                <a:spLocks/>
              </p:cNvSpPr>
              <p:nvPr/>
            </p:nvSpPr>
            <p:spPr bwMode="auto">
              <a:xfrm>
                <a:off x="3637" y="2273"/>
                <a:ext cx="281" cy="237"/>
              </a:xfrm>
              <a:custGeom>
                <a:avLst/>
                <a:gdLst>
                  <a:gd name="T0" fmla="*/ 22 w 426"/>
                  <a:gd name="T1" fmla="*/ 24 h 387"/>
                  <a:gd name="T2" fmla="*/ 80 w 426"/>
                  <a:gd name="T3" fmla="*/ 0 h 387"/>
                  <a:gd name="T4" fmla="*/ 199 w 426"/>
                  <a:gd name="T5" fmla="*/ 31 h 387"/>
                  <a:gd name="T6" fmla="*/ 232 w 426"/>
                  <a:gd name="T7" fmla="*/ 97 h 387"/>
                  <a:gd name="T8" fmla="*/ 146 w 426"/>
                  <a:gd name="T9" fmla="*/ 237 h 387"/>
                  <a:gd name="T10" fmla="*/ 94 w 426"/>
                  <a:gd name="T11" fmla="*/ 219 h 387"/>
                  <a:gd name="T12" fmla="*/ 28 w 426"/>
                  <a:gd name="T13" fmla="*/ 152 h 387"/>
                  <a:gd name="T14" fmla="*/ 22 w 426"/>
                  <a:gd name="T15" fmla="*/ 134 h 387"/>
                  <a:gd name="T16" fmla="*/ 2 w 426"/>
                  <a:gd name="T17" fmla="*/ 116 h 387"/>
                  <a:gd name="T18" fmla="*/ 15 w 426"/>
                  <a:gd name="T19" fmla="*/ 48 h 387"/>
                  <a:gd name="T20" fmla="*/ 28 w 426"/>
                  <a:gd name="T21" fmla="*/ 31 h 387"/>
                  <a:gd name="T22" fmla="*/ 22 w 426"/>
                  <a:gd name="T23" fmla="*/ 24 h 3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387"/>
                  <a:gd name="T38" fmla="*/ 426 w 426"/>
                  <a:gd name="T39" fmla="*/ 387 h 3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387">
                    <a:moveTo>
                      <a:pt x="33" y="40"/>
                    </a:moveTo>
                    <a:cubicBezTo>
                      <a:pt x="65" y="29"/>
                      <a:pt x="90" y="11"/>
                      <a:pt x="122" y="0"/>
                    </a:cubicBezTo>
                    <a:cubicBezTo>
                      <a:pt x="192" y="8"/>
                      <a:pt x="244" y="12"/>
                      <a:pt x="301" y="50"/>
                    </a:cubicBezTo>
                    <a:cubicBezTo>
                      <a:pt x="310" y="106"/>
                      <a:pt x="305" y="128"/>
                      <a:pt x="351" y="159"/>
                    </a:cubicBezTo>
                    <a:cubicBezTo>
                      <a:pt x="426" y="272"/>
                      <a:pt x="315" y="355"/>
                      <a:pt x="222" y="387"/>
                    </a:cubicBezTo>
                    <a:cubicBezTo>
                      <a:pt x="195" y="382"/>
                      <a:pt x="162" y="381"/>
                      <a:pt x="142" y="358"/>
                    </a:cubicBezTo>
                    <a:cubicBezTo>
                      <a:pt x="100" y="310"/>
                      <a:pt x="96" y="284"/>
                      <a:pt x="43" y="248"/>
                    </a:cubicBezTo>
                    <a:cubicBezTo>
                      <a:pt x="40" y="238"/>
                      <a:pt x="39" y="227"/>
                      <a:pt x="33" y="218"/>
                    </a:cubicBezTo>
                    <a:cubicBezTo>
                      <a:pt x="25" y="206"/>
                      <a:pt x="6" y="203"/>
                      <a:pt x="3" y="189"/>
                    </a:cubicBezTo>
                    <a:cubicBezTo>
                      <a:pt x="0" y="175"/>
                      <a:pt x="10" y="105"/>
                      <a:pt x="23" y="79"/>
                    </a:cubicBezTo>
                    <a:cubicBezTo>
                      <a:pt x="28" y="69"/>
                      <a:pt x="40" y="61"/>
                      <a:pt x="43" y="50"/>
                    </a:cubicBezTo>
                    <a:cubicBezTo>
                      <a:pt x="44" y="45"/>
                      <a:pt x="36" y="43"/>
                      <a:pt x="33" y="40"/>
                    </a:cubicBezTo>
                    <a:close/>
                  </a:path>
                </a:pathLst>
              </a:custGeom>
              <a:solidFill>
                <a:srgbClr val="FF0066"/>
              </a:solidFill>
              <a:ln w="9525">
                <a:solidFill>
                  <a:schemeClr val="tx1"/>
                </a:solidFill>
                <a:round/>
                <a:headEnd/>
                <a:tailEnd/>
              </a:ln>
            </p:spPr>
            <p:txBody>
              <a:bodyPr/>
              <a:lstStyle/>
              <a:p>
                <a:endParaRPr lang="tr-TR"/>
              </a:p>
            </p:txBody>
          </p:sp>
          <p:sp>
            <p:nvSpPr>
              <p:cNvPr id="15396" name="Freeform 38"/>
              <p:cNvSpPr>
                <a:spLocks/>
              </p:cNvSpPr>
              <p:nvPr/>
            </p:nvSpPr>
            <p:spPr bwMode="auto">
              <a:xfrm>
                <a:off x="4176" y="2301"/>
                <a:ext cx="256" cy="291"/>
              </a:xfrm>
              <a:custGeom>
                <a:avLst/>
                <a:gdLst>
                  <a:gd name="T0" fmla="*/ 177 w 387"/>
                  <a:gd name="T1" fmla="*/ 0 h 475"/>
                  <a:gd name="T2" fmla="*/ 224 w 387"/>
                  <a:gd name="T3" fmla="*/ 43 h 475"/>
                  <a:gd name="T4" fmla="*/ 256 w 387"/>
                  <a:gd name="T5" fmla="*/ 97 h 475"/>
                  <a:gd name="T6" fmla="*/ 250 w 387"/>
                  <a:gd name="T7" fmla="*/ 189 h 475"/>
                  <a:gd name="T8" fmla="*/ 132 w 387"/>
                  <a:gd name="T9" fmla="*/ 238 h 475"/>
                  <a:gd name="T10" fmla="*/ 72 w 387"/>
                  <a:gd name="T11" fmla="*/ 268 h 475"/>
                  <a:gd name="T12" fmla="*/ 33 w 387"/>
                  <a:gd name="T13" fmla="*/ 274 h 475"/>
                  <a:gd name="T14" fmla="*/ 13 w 387"/>
                  <a:gd name="T15" fmla="*/ 219 h 475"/>
                  <a:gd name="T16" fmla="*/ 7 w 387"/>
                  <a:gd name="T17" fmla="*/ 201 h 475"/>
                  <a:gd name="T18" fmla="*/ 0 w 387"/>
                  <a:gd name="T19" fmla="*/ 183 h 475"/>
                  <a:gd name="T20" fmla="*/ 7 w 387"/>
                  <a:gd name="T21" fmla="*/ 158 h 475"/>
                  <a:gd name="T22" fmla="*/ 79 w 387"/>
                  <a:gd name="T23" fmla="*/ 91 h 475"/>
                  <a:gd name="T24" fmla="*/ 118 w 387"/>
                  <a:gd name="T25" fmla="*/ 43 h 475"/>
                  <a:gd name="T26" fmla="*/ 138 w 387"/>
                  <a:gd name="T27" fmla="*/ 31 h 475"/>
                  <a:gd name="T28" fmla="*/ 158 w 387"/>
                  <a:gd name="T29" fmla="*/ 25 h 475"/>
                  <a:gd name="T30" fmla="*/ 177 w 387"/>
                  <a:gd name="T31" fmla="*/ 0 h 4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7"/>
                  <a:gd name="T49" fmla="*/ 0 h 475"/>
                  <a:gd name="T50" fmla="*/ 387 w 387"/>
                  <a:gd name="T51" fmla="*/ 475 h 4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7" h="475">
                    <a:moveTo>
                      <a:pt x="268" y="0"/>
                    </a:moveTo>
                    <a:cubicBezTo>
                      <a:pt x="310" y="28"/>
                      <a:pt x="296" y="42"/>
                      <a:pt x="338" y="70"/>
                    </a:cubicBezTo>
                    <a:cubicBezTo>
                      <a:pt x="358" y="99"/>
                      <a:pt x="368" y="129"/>
                      <a:pt x="387" y="159"/>
                    </a:cubicBezTo>
                    <a:cubicBezTo>
                      <a:pt x="384" y="209"/>
                      <a:pt x="386" y="259"/>
                      <a:pt x="378" y="308"/>
                    </a:cubicBezTo>
                    <a:cubicBezTo>
                      <a:pt x="365" y="386"/>
                      <a:pt x="248" y="383"/>
                      <a:pt x="199" y="388"/>
                    </a:cubicBezTo>
                    <a:cubicBezTo>
                      <a:pt x="130" y="433"/>
                      <a:pt x="162" y="419"/>
                      <a:pt x="109" y="437"/>
                    </a:cubicBezTo>
                    <a:cubicBezTo>
                      <a:pt x="94" y="447"/>
                      <a:pt x="70" y="475"/>
                      <a:pt x="50" y="447"/>
                    </a:cubicBezTo>
                    <a:cubicBezTo>
                      <a:pt x="49" y="446"/>
                      <a:pt x="25" y="373"/>
                      <a:pt x="20" y="358"/>
                    </a:cubicBezTo>
                    <a:cubicBezTo>
                      <a:pt x="17" y="348"/>
                      <a:pt x="13" y="338"/>
                      <a:pt x="10" y="328"/>
                    </a:cubicBezTo>
                    <a:cubicBezTo>
                      <a:pt x="7" y="318"/>
                      <a:pt x="0" y="298"/>
                      <a:pt x="0" y="298"/>
                    </a:cubicBezTo>
                    <a:cubicBezTo>
                      <a:pt x="3" y="285"/>
                      <a:pt x="6" y="271"/>
                      <a:pt x="10" y="258"/>
                    </a:cubicBezTo>
                    <a:cubicBezTo>
                      <a:pt x="40" y="158"/>
                      <a:pt x="21" y="169"/>
                      <a:pt x="119" y="149"/>
                    </a:cubicBezTo>
                    <a:cubicBezTo>
                      <a:pt x="165" y="118"/>
                      <a:pt x="144" y="105"/>
                      <a:pt x="179" y="70"/>
                    </a:cubicBezTo>
                    <a:cubicBezTo>
                      <a:pt x="187" y="62"/>
                      <a:pt x="198" y="55"/>
                      <a:pt x="209" y="50"/>
                    </a:cubicBezTo>
                    <a:cubicBezTo>
                      <a:pt x="218" y="45"/>
                      <a:pt x="231" y="47"/>
                      <a:pt x="239" y="40"/>
                    </a:cubicBezTo>
                    <a:cubicBezTo>
                      <a:pt x="252" y="29"/>
                      <a:pt x="258" y="13"/>
                      <a:pt x="268" y="0"/>
                    </a:cubicBezTo>
                    <a:close/>
                  </a:path>
                </a:pathLst>
              </a:custGeom>
              <a:solidFill>
                <a:srgbClr val="FF0066"/>
              </a:solidFill>
              <a:ln w="9525">
                <a:solidFill>
                  <a:schemeClr val="tx1"/>
                </a:solidFill>
                <a:round/>
                <a:headEnd/>
                <a:tailEnd/>
              </a:ln>
            </p:spPr>
            <p:txBody>
              <a:bodyPr/>
              <a:lstStyle/>
              <a:p>
                <a:endParaRPr lang="tr-TR"/>
              </a:p>
            </p:txBody>
          </p:sp>
          <p:sp>
            <p:nvSpPr>
              <p:cNvPr id="15397" name="Freeform 39"/>
              <p:cNvSpPr>
                <a:spLocks/>
              </p:cNvSpPr>
              <p:nvPr/>
            </p:nvSpPr>
            <p:spPr bwMode="auto">
              <a:xfrm>
                <a:off x="4121" y="2505"/>
                <a:ext cx="261" cy="281"/>
              </a:xfrm>
              <a:custGeom>
                <a:avLst/>
                <a:gdLst>
                  <a:gd name="T0" fmla="*/ 52 w 395"/>
                  <a:gd name="T1" fmla="*/ 1 h 458"/>
                  <a:gd name="T2" fmla="*/ 144 w 395"/>
                  <a:gd name="T3" fmla="*/ 7 h 458"/>
                  <a:gd name="T4" fmla="*/ 157 w 395"/>
                  <a:gd name="T5" fmla="*/ 25 h 458"/>
                  <a:gd name="T6" fmla="*/ 204 w 395"/>
                  <a:gd name="T7" fmla="*/ 110 h 458"/>
                  <a:gd name="T8" fmla="*/ 236 w 395"/>
                  <a:gd name="T9" fmla="*/ 134 h 458"/>
                  <a:gd name="T10" fmla="*/ 256 w 395"/>
                  <a:gd name="T11" fmla="*/ 171 h 458"/>
                  <a:gd name="T12" fmla="*/ 236 w 395"/>
                  <a:gd name="T13" fmla="*/ 256 h 458"/>
                  <a:gd name="T14" fmla="*/ 197 w 395"/>
                  <a:gd name="T15" fmla="*/ 281 h 458"/>
                  <a:gd name="T16" fmla="*/ 72 w 395"/>
                  <a:gd name="T17" fmla="*/ 275 h 458"/>
                  <a:gd name="T18" fmla="*/ 46 w 395"/>
                  <a:gd name="T19" fmla="*/ 244 h 458"/>
                  <a:gd name="T20" fmla="*/ 0 w 395"/>
                  <a:gd name="T21" fmla="*/ 171 h 458"/>
                  <a:gd name="T22" fmla="*/ 7 w 395"/>
                  <a:gd name="T23" fmla="*/ 49 h 458"/>
                  <a:gd name="T24" fmla="*/ 52 w 395"/>
                  <a:gd name="T25" fmla="*/ 1 h 4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5"/>
                  <a:gd name="T40" fmla="*/ 0 h 458"/>
                  <a:gd name="T41" fmla="*/ 395 w 395"/>
                  <a:gd name="T42" fmla="*/ 458 h 4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5" h="458">
                    <a:moveTo>
                      <a:pt x="79" y="1"/>
                    </a:moveTo>
                    <a:cubicBezTo>
                      <a:pt x="125" y="4"/>
                      <a:pt x="173" y="0"/>
                      <a:pt x="218" y="11"/>
                    </a:cubicBezTo>
                    <a:cubicBezTo>
                      <a:pt x="230" y="14"/>
                      <a:pt x="233" y="30"/>
                      <a:pt x="238" y="41"/>
                    </a:cubicBezTo>
                    <a:cubicBezTo>
                      <a:pt x="263" y="97"/>
                      <a:pt x="257" y="146"/>
                      <a:pt x="308" y="180"/>
                    </a:cubicBezTo>
                    <a:cubicBezTo>
                      <a:pt x="362" y="262"/>
                      <a:pt x="290" y="165"/>
                      <a:pt x="357" y="219"/>
                    </a:cubicBezTo>
                    <a:cubicBezTo>
                      <a:pt x="375" y="233"/>
                      <a:pt x="380" y="259"/>
                      <a:pt x="387" y="279"/>
                    </a:cubicBezTo>
                    <a:cubicBezTo>
                      <a:pt x="383" y="318"/>
                      <a:pt x="395" y="385"/>
                      <a:pt x="357" y="418"/>
                    </a:cubicBezTo>
                    <a:cubicBezTo>
                      <a:pt x="339" y="434"/>
                      <a:pt x="298" y="458"/>
                      <a:pt x="298" y="458"/>
                    </a:cubicBezTo>
                    <a:cubicBezTo>
                      <a:pt x="235" y="455"/>
                      <a:pt x="172" y="457"/>
                      <a:pt x="109" y="448"/>
                    </a:cubicBezTo>
                    <a:cubicBezTo>
                      <a:pt x="71" y="443"/>
                      <a:pt x="82" y="421"/>
                      <a:pt x="69" y="398"/>
                    </a:cubicBezTo>
                    <a:cubicBezTo>
                      <a:pt x="45" y="354"/>
                      <a:pt x="16" y="326"/>
                      <a:pt x="0" y="279"/>
                    </a:cubicBezTo>
                    <a:cubicBezTo>
                      <a:pt x="3" y="213"/>
                      <a:pt x="1" y="146"/>
                      <a:pt x="10" y="80"/>
                    </a:cubicBezTo>
                    <a:cubicBezTo>
                      <a:pt x="14" y="53"/>
                      <a:pt x="64" y="24"/>
                      <a:pt x="79" y="1"/>
                    </a:cubicBezTo>
                    <a:close/>
                  </a:path>
                </a:pathLst>
              </a:custGeom>
              <a:solidFill>
                <a:srgbClr val="FF0066"/>
              </a:solidFill>
              <a:ln w="9525">
                <a:solidFill>
                  <a:schemeClr val="tx1"/>
                </a:solidFill>
                <a:round/>
                <a:headEnd/>
                <a:tailEnd/>
              </a:ln>
            </p:spPr>
            <p:txBody>
              <a:bodyPr/>
              <a:lstStyle/>
              <a:p>
                <a:endParaRPr lang="tr-TR"/>
              </a:p>
            </p:txBody>
          </p:sp>
          <p:sp>
            <p:nvSpPr>
              <p:cNvPr id="15398" name="Freeform 40"/>
              <p:cNvSpPr>
                <a:spLocks/>
              </p:cNvSpPr>
              <p:nvPr/>
            </p:nvSpPr>
            <p:spPr bwMode="auto">
              <a:xfrm>
                <a:off x="3626" y="2423"/>
                <a:ext cx="289" cy="345"/>
              </a:xfrm>
              <a:custGeom>
                <a:avLst/>
                <a:gdLst>
                  <a:gd name="T0" fmla="*/ 141 w 438"/>
                  <a:gd name="T1" fmla="*/ 40 h 562"/>
                  <a:gd name="T2" fmla="*/ 278 w 438"/>
                  <a:gd name="T3" fmla="*/ 52 h 562"/>
                  <a:gd name="T4" fmla="*/ 265 w 438"/>
                  <a:gd name="T5" fmla="*/ 211 h 562"/>
                  <a:gd name="T6" fmla="*/ 187 w 438"/>
                  <a:gd name="T7" fmla="*/ 302 h 562"/>
                  <a:gd name="T8" fmla="*/ 147 w 438"/>
                  <a:gd name="T9" fmla="*/ 345 h 562"/>
                  <a:gd name="T10" fmla="*/ 62 w 438"/>
                  <a:gd name="T11" fmla="*/ 333 h 562"/>
                  <a:gd name="T12" fmla="*/ 23 w 438"/>
                  <a:gd name="T13" fmla="*/ 308 h 562"/>
                  <a:gd name="T14" fmla="*/ 75 w 438"/>
                  <a:gd name="T15" fmla="*/ 168 h 562"/>
                  <a:gd name="T16" fmla="*/ 95 w 438"/>
                  <a:gd name="T17" fmla="*/ 64 h 562"/>
                  <a:gd name="T18" fmla="*/ 141 w 438"/>
                  <a:gd name="T19" fmla="*/ 40 h 5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8"/>
                  <a:gd name="T31" fmla="*/ 0 h 562"/>
                  <a:gd name="T32" fmla="*/ 438 w 438"/>
                  <a:gd name="T33" fmla="*/ 562 h 5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8" h="562">
                    <a:moveTo>
                      <a:pt x="213" y="65"/>
                    </a:moveTo>
                    <a:cubicBezTo>
                      <a:pt x="278" y="24"/>
                      <a:pt x="394" y="0"/>
                      <a:pt x="422" y="85"/>
                    </a:cubicBezTo>
                    <a:cubicBezTo>
                      <a:pt x="418" y="171"/>
                      <a:pt x="438" y="265"/>
                      <a:pt x="402" y="343"/>
                    </a:cubicBezTo>
                    <a:cubicBezTo>
                      <a:pt x="378" y="396"/>
                      <a:pt x="324" y="452"/>
                      <a:pt x="283" y="492"/>
                    </a:cubicBezTo>
                    <a:cubicBezTo>
                      <a:pt x="270" y="531"/>
                      <a:pt x="263" y="549"/>
                      <a:pt x="223" y="562"/>
                    </a:cubicBezTo>
                    <a:cubicBezTo>
                      <a:pt x="209" y="561"/>
                      <a:pt x="125" y="559"/>
                      <a:pt x="94" y="542"/>
                    </a:cubicBezTo>
                    <a:cubicBezTo>
                      <a:pt x="73" y="530"/>
                      <a:pt x="35" y="502"/>
                      <a:pt x="35" y="502"/>
                    </a:cubicBezTo>
                    <a:cubicBezTo>
                      <a:pt x="0" y="400"/>
                      <a:pt x="34" y="328"/>
                      <a:pt x="114" y="274"/>
                    </a:cubicBezTo>
                    <a:cubicBezTo>
                      <a:pt x="117" y="254"/>
                      <a:pt x="140" y="114"/>
                      <a:pt x="144" y="105"/>
                    </a:cubicBezTo>
                    <a:cubicBezTo>
                      <a:pt x="154" y="81"/>
                      <a:pt x="197" y="83"/>
                      <a:pt x="213" y="65"/>
                    </a:cubicBezTo>
                    <a:close/>
                  </a:path>
                </a:pathLst>
              </a:custGeom>
              <a:solidFill>
                <a:srgbClr val="FF0066"/>
              </a:solidFill>
              <a:ln w="9525">
                <a:solidFill>
                  <a:schemeClr val="tx1"/>
                </a:solidFill>
                <a:round/>
                <a:headEnd/>
                <a:tailEnd/>
              </a:ln>
            </p:spPr>
            <p:txBody>
              <a:bodyPr/>
              <a:lstStyle/>
              <a:p>
                <a:endParaRPr lang="tr-TR"/>
              </a:p>
            </p:txBody>
          </p:sp>
          <p:grpSp>
            <p:nvGrpSpPr>
              <p:cNvPr id="15399" name="Group 41"/>
              <p:cNvGrpSpPr>
                <a:grpSpLocks/>
              </p:cNvGrpSpPr>
              <p:nvPr/>
            </p:nvGrpSpPr>
            <p:grpSpPr bwMode="auto">
              <a:xfrm>
                <a:off x="2930" y="602"/>
                <a:ext cx="2495" cy="1905"/>
                <a:chOff x="1142" y="610"/>
                <a:chExt cx="3138" cy="2685"/>
              </a:xfrm>
            </p:grpSpPr>
            <p:sp>
              <p:nvSpPr>
                <p:cNvPr id="15415" name="Freeform 42"/>
                <p:cNvSpPr>
                  <a:spLocks/>
                </p:cNvSpPr>
                <p:nvPr/>
              </p:nvSpPr>
              <p:spPr bwMode="auto">
                <a:xfrm>
                  <a:off x="1162" y="2000"/>
                  <a:ext cx="112" cy="1079"/>
                </a:xfrm>
                <a:custGeom>
                  <a:avLst/>
                  <a:gdLst>
                    <a:gd name="T0" fmla="*/ 79 w 112"/>
                    <a:gd name="T1" fmla="*/ 1029 h 1079"/>
                    <a:gd name="T2" fmla="*/ 50 w 112"/>
                    <a:gd name="T3" fmla="*/ 374 h 1079"/>
                    <a:gd name="T4" fmla="*/ 40 w 112"/>
                    <a:gd name="T5" fmla="*/ 66 h 1079"/>
                    <a:gd name="T6" fmla="*/ 0 w 112"/>
                    <a:gd name="T7" fmla="*/ 105 h 1079"/>
                    <a:gd name="T8" fmla="*/ 10 w 112"/>
                    <a:gd name="T9" fmla="*/ 1009 h 1079"/>
                    <a:gd name="T10" fmla="*/ 69 w 112"/>
                    <a:gd name="T11" fmla="*/ 1079 h 1079"/>
                    <a:gd name="T12" fmla="*/ 79 w 112"/>
                    <a:gd name="T13" fmla="*/ 1029 h 1079"/>
                    <a:gd name="T14" fmla="*/ 0 60000 65536"/>
                    <a:gd name="T15" fmla="*/ 0 60000 65536"/>
                    <a:gd name="T16" fmla="*/ 0 60000 65536"/>
                    <a:gd name="T17" fmla="*/ 0 60000 65536"/>
                    <a:gd name="T18" fmla="*/ 0 60000 65536"/>
                    <a:gd name="T19" fmla="*/ 0 60000 65536"/>
                    <a:gd name="T20" fmla="*/ 0 60000 65536"/>
                    <a:gd name="T21" fmla="*/ 0 w 112"/>
                    <a:gd name="T22" fmla="*/ 0 h 1079"/>
                    <a:gd name="T23" fmla="*/ 112 w 112"/>
                    <a:gd name="T24" fmla="*/ 1079 h 10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079">
                      <a:moveTo>
                        <a:pt x="79" y="1029"/>
                      </a:moveTo>
                      <a:cubicBezTo>
                        <a:pt x="71" y="540"/>
                        <a:pt x="112" y="614"/>
                        <a:pt x="50" y="374"/>
                      </a:cubicBezTo>
                      <a:cubicBezTo>
                        <a:pt x="47" y="271"/>
                        <a:pt x="54" y="168"/>
                        <a:pt x="40" y="66"/>
                      </a:cubicBezTo>
                      <a:cubicBezTo>
                        <a:pt x="31" y="0"/>
                        <a:pt x="1" y="102"/>
                        <a:pt x="0" y="105"/>
                      </a:cubicBezTo>
                      <a:cubicBezTo>
                        <a:pt x="3" y="406"/>
                        <a:pt x="0" y="708"/>
                        <a:pt x="10" y="1009"/>
                      </a:cubicBezTo>
                      <a:cubicBezTo>
                        <a:pt x="11" y="1038"/>
                        <a:pt x="46" y="1071"/>
                        <a:pt x="69" y="1079"/>
                      </a:cubicBezTo>
                      <a:cubicBezTo>
                        <a:pt x="67" y="1072"/>
                        <a:pt x="47" y="997"/>
                        <a:pt x="79" y="1029"/>
                      </a:cubicBezTo>
                      <a:close/>
                    </a:path>
                  </a:pathLst>
                </a:custGeom>
                <a:solidFill>
                  <a:schemeClr val="accent1"/>
                </a:solidFill>
                <a:ln w="9525">
                  <a:solidFill>
                    <a:schemeClr val="tx1"/>
                  </a:solidFill>
                  <a:round/>
                  <a:headEnd/>
                  <a:tailEnd/>
                </a:ln>
              </p:spPr>
              <p:txBody>
                <a:bodyPr/>
                <a:lstStyle/>
                <a:p>
                  <a:endParaRPr lang="tr-TR"/>
                </a:p>
              </p:txBody>
            </p:sp>
            <p:sp>
              <p:nvSpPr>
                <p:cNvPr id="15416" name="Freeform 43"/>
                <p:cNvSpPr>
                  <a:spLocks/>
                </p:cNvSpPr>
                <p:nvPr/>
              </p:nvSpPr>
              <p:spPr bwMode="auto">
                <a:xfrm>
                  <a:off x="1142" y="966"/>
                  <a:ext cx="441" cy="1056"/>
                </a:xfrm>
                <a:custGeom>
                  <a:avLst/>
                  <a:gdLst>
                    <a:gd name="T0" fmla="*/ 80 w 441"/>
                    <a:gd name="T1" fmla="*/ 990 h 1056"/>
                    <a:gd name="T2" fmla="*/ 159 w 441"/>
                    <a:gd name="T3" fmla="*/ 663 h 1056"/>
                    <a:gd name="T4" fmla="*/ 258 w 441"/>
                    <a:gd name="T5" fmla="*/ 524 h 1056"/>
                    <a:gd name="T6" fmla="*/ 298 w 441"/>
                    <a:gd name="T7" fmla="*/ 464 h 1056"/>
                    <a:gd name="T8" fmla="*/ 328 w 441"/>
                    <a:gd name="T9" fmla="*/ 375 h 1056"/>
                    <a:gd name="T10" fmla="*/ 368 w 441"/>
                    <a:gd name="T11" fmla="*/ 285 h 1056"/>
                    <a:gd name="T12" fmla="*/ 387 w 441"/>
                    <a:gd name="T13" fmla="*/ 196 h 1056"/>
                    <a:gd name="T14" fmla="*/ 407 w 441"/>
                    <a:gd name="T15" fmla="*/ 166 h 1056"/>
                    <a:gd name="T16" fmla="*/ 437 w 441"/>
                    <a:gd name="T17" fmla="*/ 57 h 1056"/>
                    <a:gd name="T18" fmla="*/ 427 w 441"/>
                    <a:gd name="T19" fmla="*/ 7 h 1056"/>
                    <a:gd name="T20" fmla="*/ 397 w 441"/>
                    <a:gd name="T21" fmla="*/ 27 h 1056"/>
                    <a:gd name="T22" fmla="*/ 358 w 441"/>
                    <a:gd name="T23" fmla="*/ 116 h 1056"/>
                    <a:gd name="T24" fmla="*/ 328 w 441"/>
                    <a:gd name="T25" fmla="*/ 146 h 1056"/>
                    <a:gd name="T26" fmla="*/ 308 w 441"/>
                    <a:gd name="T27" fmla="*/ 176 h 1056"/>
                    <a:gd name="T28" fmla="*/ 288 w 441"/>
                    <a:gd name="T29" fmla="*/ 236 h 1056"/>
                    <a:gd name="T30" fmla="*/ 278 w 441"/>
                    <a:gd name="T31" fmla="*/ 375 h 1056"/>
                    <a:gd name="T32" fmla="*/ 219 w 441"/>
                    <a:gd name="T33" fmla="*/ 454 h 1056"/>
                    <a:gd name="T34" fmla="*/ 109 w 441"/>
                    <a:gd name="T35" fmla="*/ 563 h 1056"/>
                    <a:gd name="T36" fmla="*/ 40 w 441"/>
                    <a:gd name="T37" fmla="*/ 742 h 1056"/>
                    <a:gd name="T38" fmla="*/ 30 w 441"/>
                    <a:gd name="T39" fmla="*/ 782 h 1056"/>
                    <a:gd name="T40" fmla="*/ 10 w 441"/>
                    <a:gd name="T41" fmla="*/ 841 h 1056"/>
                    <a:gd name="T42" fmla="*/ 20 w 441"/>
                    <a:gd name="T43" fmla="*/ 1040 h 1056"/>
                    <a:gd name="T44" fmla="*/ 70 w 441"/>
                    <a:gd name="T45" fmla="*/ 1030 h 1056"/>
                    <a:gd name="T46" fmla="*/ 80 w 441"/>
                    <a:gd name="T47" fmla="*/ 990 h 10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1"/>
                    <a:gd name="T73" fmla="*/ 0 h 1056"/>
                    <a:gd name="T74" fmla="*/ 441 w 441"/>
                    <a:gd name="T75" fmla="*/ 1056 h 10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1" h="1056">
                      <a:moveTo>
                        <a:pt x="80" y="990"/>
                      </a:moveTo>
                      <a:cubicBezTo>
                        <a:pt x="89" y="868"/>
                        <a:pt x="90" y="764"/>
                        <a:pt x="159" y="663"/>
                      </a:cubicBezTo>
                      <a:cubicBezTo>
                        <a:pt x="178" y="607"/>
                        <a:pt x="209" y="556"/>
                        <a:pt x="258" y="524"/>
                      </a:cubicBezTo>
                      <a:cubicBezTo>
                        <a:pt x="271" y="504"/>
                        <a:pt x="285" y="484"/>
                        <a:pt x="298" y="464"/>
                      </a:cubicBezTo>
                      <a:cubicBezTo>
                        <a:pt x="315" y="438"/>
                        <a:pt x="311" y="401"/>
                        <a:pt x="328" y="375"/>
                      </a:cubicBezTo>
                      <a:cubicBezTo>
                        <a:pt x="351" y="340"/>
                        <a:pt x="359" y="334"/>
                        <a:pt x="368" y="285"/>
                      </a:cubicBezTo>
                      <a:cubicBezTo>
                        <a:pt x="370" y="272"/>
                        <a:pt x="380" y="211"/>
                        <a:pt x="387" y="196"/>
                      </a:cubicBezTo>
                      <a:cubicBezTo>
                        <a:pt x="392" y="185"/>
                        <a:pt x="402" y="177"/>
                        <a:pt x="407" y="166"/>
                      </a:cubicBezTo>
                      <a:cubicBezTo>
                        <a:pt x="426" y="124"/>
                        <a:pt x="428" y="100"/>
                        <a:pt x="437" y="57"/>
                      </a:cubicBezTo>
                      <a:cubicBezTo>
                        <a:pt x="434" y="40"/>
                        <a:pt x="441" y="17"/>
                        <a:pt x="427" y="7"/>
                      </a:cubicBezTo>
                      <a:cubicBezTo>
                        <a:pt x="417" y="0"/>
                        <a:pt x="405" y="18"/>
                        <a:pt x="397" y="27"/>
                      </a:cubicBezTo>
                      <a:cubicBezTo>
                        <a:pt x="379" y="50"/>
                        <a:pt x="374" y="92"/>
                        <a:pt x="358" y="116"/>
                      </a:cubicBezTo>
                      <a:cubicBezTo>
                        <a:pt x="350" y="128"/>
                        <a:pt x="337" y="135"/>
                        <a:pt x="328" y="146"/>
                      </a:cubicBezTo>
                      <a:cubicBezTo>
                        <a:pt x="320" y="155"/>
                        <a:pt x="313" y="165"/>
                        <a:pt x="308" y="176"/>
                      </a:cubicBezTo>
                      <a:cubicBezTo>
                        <a:pt x="299" y="195"/>
                        <a:pt x="288" y="236"/>
                        <a:pt x="288" y="236"/>
                      </a:cubicBezTo>
                      <a:cubicBezTo>
                        <a:pt x="285" y="282"/>
                        <a:pt x="286" y="329"/>
                        <a:pt x="278" y="375"/>
                      </a:cubicBezTo>
                      <a:cubicBezTo>
                        <a:pt x="272" y="406"/>
                        <a:pt x="240" y="435"/>
                        <a:pt x="219" y="454"/>
                      </a:cubicBezTo>
                      <a:cubicBezTo>
                        <a:pt x="181" y="488"/>
                        <a:pt x="151" y="536"/>
                        <a:pt x="109" y="563"/>
                      </a:cubicBezTo>
                      <a:cubicBezTo>
                        <a:pt x="68" y="626"/>
                        <a:pt x="55" y="669"/>
                        <a:pt x="40" y="742"/>
                      </a:cubicBezTo>
                      <a:cubicBezTo>
                        <a:pt x="37" y="755"/>
                        <a:pt x="34" y="769"/>
                        <a:pt x="30" y="782"/>
                      </a:cubicBezTo>
                      <a:cubicBezTo>
                        <a:pt x="24" y="802"/>
                        <a:pt x="10" y="841"/>
                        <a:pt x="10" y="841"/>
                      </a:cubicBezTo>
                      <a:cubicBezTo>
                        <a:pt x="13" y="907"/>
                        <a:pt x="0" y="977"/>
                        <a:pt x="20" y="1040"/>
                      </a:cubicBezTo>
                      <a:cubicBezTo>
                        <a:pt x="25" y="1056"/>
                        <a:pt x="57" y="1041"/>
                        <a:pt x="70" y="1030"/>
                      </a:cubicBezTo>
                      <a:cubicBezTo>
                        <a:pt x="81" y="1021"/>
                        <a:pt x="77" y="1003"/>
                        <a:pt x="80" y="990"/>
                      </a:cubicBezTo>
                      <a:close/>
                    </a:path>
                  </a:pathLst>
                </a:custGeom>
                <a:solidFill>
                  <a:schemeClr val="accent1"/>
                </a:solidFill>
                <a:ln w="9525">
                  <a:solidFill>
                    <a:schemeClr val="tx1"/>
                  </a:solidFill>
                  <a:round/>
                  <a:headEnd/>
                  <a:tailEnd/>
                </a:ln>
              </p:spPr>
              <p:txBody>
                <a:bodyPr/>
                <a:lstStyle/>
                <a:p>
                  <a:endParaRPr lang="tr-TR"/>
                </a:p>
              </p:txBody>
            </p:sp>
            <p:sp>
              <p:nvSpPr>
                <p:cNvPr id="15417" name="Freeform 44"/>
                <p:cNvSpPr>
                  <a:spLocks/>
                </p:cNvSpPr>
                <p:nvPr/>
              </p:nvSpPr>
              <p:spPr bwMode="auto">
                <a:xfrm>
                  <a:off x="1660" y="610"/>
                  <a:ext cx="1298" cy="303"/>
                </a:xfrm>
                <a:custGeom>
                  <a:avLst/>
                  <a:gdLst>
                    <a:gd name="T0" fmla="*/ 48 w 1298"/>
                    <a:gd name="T1" fmla="*/ 274 h 303"/>
                    <a:gd name="T2" fmla="*/ 277 w 1298"/>
                    <a:gd name="T3" fmla="*/ 184 h 303"/>
                    <a:gd name="T4" fmla="*/ 455 w 1298"/>
                    <a:gd name="T5" fmla="*/ 175 h 303"/>
                    <a:gd name="T6" fmla="*/ 773 w 1298"/>
                    <a:gd name="T7" fmla="*/ 145 h 303"/>
                    <a:gd name="T8" fmla="*/ 1150 w 1298"/>
                    <a:gd name="T9" fmla="*/ 155 h 303"/>
                    <a:gd name="T10" fmla="*/ 1280 w 1298"/>
                    <a:gd name="T11" fmla="*/ 145 h 303"/>
                    <a:gd name="T12" fmla="*/ 1240 w 1298"/>
                    <a:gd name="T13" fmla="*/ 105 h 303"/>
                    <a:gd name="T14" fmla="*/ 1160 w 1298"/>
                    <a:gd name="T15" fmla="*/ 95 h 303"/>
                    <a:gd name="T16" fmla="*/ 396 w 1298"/>
                    <a:gd name="T17" fmla="*/ 85 h 303"/>
                    <a:gd name="T18" fmla="*/ 187 w 1298"/>
                    <a:gd name="T19" fmla="*/ 125 h 303"/>
                    <a:gd name="T20" fmla="*/ 98 w 1298"/>
                    <a:gd name="T21" fmla="*/ 175 h 303"/>
                    <a:gd name="T22" fmla="*/ 38 w 1298"/>
                    <a:gd name="T23" fmla="*/ 194 h 303"/>
                    <a:gd name="T24" fmla="*/ 18 w 1298"/>
                    <a:gd name="T25" fmla="*/ 254 h 303"/>
                    <a:gd name="T26" fmla="*/ 8 w 1298"/>
                    <a:gd name="T27" fmla="*/ 294 h 303"/>
                    <a:gd name="T28" fmla="*/ 38 w 1298"/>
                    <a:gd name="T29" fmla="*/ 284 h 303"/>
                    <a:gd name="T30" fmla="*/ 48 w 1298"/>
                    <a:gd name="T31" fmla="*/ 274 h 3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8"/>
                    <a:gd name="T49" fmla="*/ 0 h 303"/>
                    <a:gd name="T50" fmla="*/ 1298 w 1298"/>
                    <a:gd name="T51" fmla="*/ 303 h 3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8" h="303">
                      <a:moveTo>
                        <a:pt x="48" y="274"/>
                      </a:moveTo>
                      <a:cubicBezTo>
                        <a:pt x="82" y="252"/>
                        <a:pt x="231" y="188"/>
                        <a:pt x="277" y="184"/>
                      </a:cubicBezTo>
                      <a:cubicBezTo>
                        <a:pt x="336" y="179"/>
                        <a:pt x="396" y="179"/>
                        <a:pt x="455" y="175"/>
                      </a:cubicBezTo>
                      <a:cubicBezTo>
                        <a:pt x="562" y="169"/>
                        <a:pt x="666" y="155"/>
                        <a:pt x="773" y="145"/>
                      </a:cubicBezTo>
                      <a:cubicBezTo>
                        <a:pt x="899" y="148"/>
                        <a:pt x="1024" y="155"/>
                        <a:pt x="1150" y="155"/>
                      </a:cubicBezTo>
                      <a:cubicBezTo>
                        <a:pt x="1193" y="155"/>
                        <a:pt x="1239" y="159"/>
                        <a:pt x="1280" y="145"/>
                      </a:cubicBezTo>
                      <a:cubicBezTo>
                        <a:pt x="1298" y="139"/>
                        <a:pt x="1259" y="108"/>
                        <a:pt x="1240" y="105"/>
                      </a:cubicBezTo>
                      <a:cubicBezTo>
                        <a:pt x="1214" y="100"/>
                        <a:pt x="1187" y="98"/>
                        <a:pt x="1160" y="95"/>
                      </a:cubicBezTo>
                      <a:cubicBezTo>
                        <a:pt x="878" y="0"/>
                        <a:pt x="1122" y="75"/>
                        <a:pt x="396" y="85"/>
                      </a:cubicBezTo>
                      <a:cubicBezTo>
                        <a:pt x="326" y="108"/>
                        <a:pt x="261" y="116"/>
                        <a:pt x="187" y="125"/>
                      </a:cubicBezTo>
                      <a:cubicBezTo>
                        <a:pt x="134" y="143"/>
                        <a:pt x="166" y="129"/>
                        <a:pt x="98" y="175"/>
                      </a:cubicBezTo>
                      <a:cubicBezTo>
                        <a:pt x="81" y="187"/>
                        <a:pt x="58" y="187"/>
                        <a:pt x="38" y="194"/>
                      </a:cubicBezTo>
                      <a:cubicBezTo>
                        <a:pt x="31" y="214"/>
                        <a:pt x="25" y="234"/>
                        <a:pt x="18" y="254"/>
                      </a:cubicBezTo>
                      <a:cubicBezTo>
                        <a:pt x="14" y="267"/>
                        <a:pt x="0" y="283"/>
                        <a:pt x="8" y="294"/>
                      </a:cubicBezTo>
                      <a:cubicBezTo>
                        <a:pt x="14" y="303"/>
                        <a:pt x="29" y="289"/>
                        <a:pt x="38" y="284"/>
                      </a:cubicBezTo>
                      <a:cubicBezTo>
                        <a:pt x="42" y="282"/>
                        <a:pt x="45" y="277"/>
                        <a:pt x="48" y="274"/>
                      </a:cubicBezTo>
                      <a:close/>
                    </a:path>
                  </a:pathLst>
                </a:custGeom>
                <a:solidFill>
                  <a:schemeClr val="accent1"/>
                </a:solidFill>
                <a:ln w="9525">
                  <a:solidFill>
                    <a:schemeClr val="tx1"/>
                  </a:solidFill>
                  <a:round/>
                  <a:headEnd/>
                  <a:tailEnd/>
                </a:ln>
              </p:spPr>
              <p:txBody>
                <a:bodyPr/>
                <a:lstStyle/>
                <a:p>
                  <a:endParaRPr lang="tr-TR"/>
                </a:p>
              </p:txBody>
            </p:sp>
            <p:sp>
              <p:nvSpPr>
                <p:cNvPr id="15418" name="Freeform 45"/>
                <p:cNvSpPr>
                  <a:spLocks/>
                </p:cNvSpPr>
                <p:nvPr/>
              </p:nvSpPr>
              <p:spPr bwMode="auto">
                <a:xfrm>
                  <a:off x="3070" y="701"/>
                  <a:ext cx="1087" cy="810"/>
                </a:xfrm>
                <a:custGeom>
                  <a:avLst/>
                  <a:gdLst>
                    <a:gd name="T0" fmla="*/ 48 w 1087"/>
                    <a:gd name="T1" fmla="*/ 4 h 810"/>
                    <a:gd name="T2" fmla="*/ 565 w 1087"/>
                    <a:gd name="T3" fmla="*/ 54 h 810"/>
                    <a:gd name="T4" fmla="*/ 624 w 1087"/>
                    <a:gd name="T5" fmla="*/ 103 h 810"/>
                    <a:gd name="T6" fmla="*/ 674 w 1087"/>
                    <a:gd name="T7" fmla="*/ 143 h 810"/>
                    <a:gd name="T8" fmla="*/ 724 w 1087"/>
                    <a:gd name="T9" fmla="*/ 183 h 810"/>
                    <a:gd name="T10" fmla="*/ 773 w 1087"/>
                    <a:gd name="T11" fmla="*/ 223 h 810"/>
                    <a:gd name="T12" fmla="*/ 912 w 1087"/>
                    <a:gd name="T13" fmla="*/ 332 h 810"/>
                    <a:gd name="T14" fmla="*/ 942 w 1087"/>
                    <a:gd name="T15" fmla="*/ 352 h 810"/>
                    <a:gd name="T16" fmla="*/ 972 w 1087"/>
                    <a:gd name="T17" fmla="*/ 372 h 810"/>
                    <a:gd name="T18" fmla="*/ 1032 w 1087"/>
                    <a:gd name="T19" fmla="*/ 451 h 810"/>
                    <a:gd name="T20" fmla="*/ 1051 w 1087"/>
                    <a:gd name="T21" fmla="*/ 511 h 810"/>
                    <a:gd name="T22" fmla="*/ 1061 w 1087"/>
                    <a:gd name="T23" fmla="*/ 759 h 810"/>
                    <a:gd name="T24" fmla="*/ 1032 w 1087"/>
                    <a:gd name="T25" fmla="*/ 699 h 810"/>
                    <a:gd name="T26" fmla="*/ 1012 w 1087"/>
                    <a:gd name="T27" fmla="*/ 640 h 810"/>
                    <a:gd name="T28" fmla="*/ 952 w 1087"/>
                    <a:gd name="T29" fmla="*/ 471 h 810"/>
                    <a:gd name="T30" fmla="*/ 892 w 1087"/>
                    <a:gd name="T31" fmla="*/ 431 h 810"/>
                    <a:gd name="T32" fmla="*/ 843 w 1087"/>
                    <a:gd name="T33" fmla="*/ 391 h 810"/>
                    <a:gd name="T34" fmla="*/ 783 w 1087"/>
                    <a:gd name="T35" fmla="*/ 342 h 810"/>
                    <a:gd name="T36" fmla="*/ 704 w 1087"/>
                    <a:gd name="T37" fmla="*/ 282 h 810"/>
                    <a:gd name="T38" fmla="*/ 614 w 1087"/>
                    <a:gd name="T39" fmla="*/ 203 h 810"/>
                    <a:gd name="T40" fmla="*/ 505 w 1087"/>
                    <a:gd name="T41" fmla="*/ 143 h 810"/>
                    <a:gd name="T42" fmla="*/ 297 w 1087"/>
                    <a:gd name="T43" fmla="*/ 84 h 810"/>
                    <a:gd name="T44" fmla="*/ 38 w 1087"/>
                    <a:gd name="T45" fmla="*/ 74 h 810"/>
                    <a:gd name="T46" fmla="*/ 9 w 1087"/>
                    <a:gd name="T47" fmla="*/ 64 h 810"/>
                    <a:gd name="T48" fmla="*/ 48 w 1087"/>
                    <a:gd name="T49" fmla="*/ 4 h 8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7"/>
                    <a:gd name="T76" fmla="*/ 0 h 810"/>
                    <a:gd name="T77" fmla="*/ 1087 w 1087"/>
                    <a:gd name="T78" fmla="*/ 810 h 8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7" h="810">
                      <a:moveTo>
                        <a:pt x="48" y="4"/>
                      </a:moveTo>
                      <a:cubicBezTo>
                        <a:pt x="217" y="12"/>
                        <a:pt x="402" y="0"/>
                        <a:pt x="565" y="54"/>
                      </a:cubicBezTo>
                      <a:cubicBezTo>
                        <a:pt x="571" y="60"/>
                        <a:pt x="616" y="95"/>
                        <a:pt x="624" y="103"/>
                      </a:cubicBezTo>
                      <a:cubicBezTo>
                        <a:pt x="669" y="148"/>
                        <a:pt x="616" y="124"/>
                        <a:pt x="674" y="143"/>
                      </a:cubicBezTo>
                      <a:cubicBezTo>
                        <a:pt x="731" y="229"/>
                        <a:pt x="655" y="128"/>
                        <a:pt x="724" y="183"/>
                      </a:cubicBezTo>
                      <a:cubicBezTo>
                        <a:pt x="789" y="235"/>
                        <a:pt x="699" y="197"/>
                        <a:pt x="773" y="223"/>
                      </a:cubicBezTo>
                      <a:cubicBezTo>
                        <a:pt x="807" y="272"/>
                        <a:pt x="863" y="299"/>
                        <a:pt x="912" y="332"/>
                      </a:cubicBezTo>
                      <a:cubicBezTo>
                        <a:pt x="922" y="339"/>
                        <a:pt x="932" y="345"/>
                        <a:pt x="942" y="352"/>
                      </a:cubicBezTo>
                      <a:cubicBezTo>
                        <a:pt x="952" y="359"/>
                        <a:pt x="972" y="372"/>
                        <a:pt x="972" y="372"/>
                      </a:cubicBezTo>
                      <a:cubicBezTo>
                        <a:pt x="995" y="405"/>
                        <a:pt x="1020" y="413"/>
                        <a:pt x="1032" y="451"/>
                      </a:cubicBezTo>
                      <a:cubicBezTo>
                        <a:pt x="1038" y="471"/>
                        <a:pt x="1051" y="511"/>
                        <a:pt x="1051" y="511"/>
                      </a:cubicBezTo>
                      <a:cubicBezTo>
                        <a:pt x="1063" y="592"/>
                        <a:pt x="1087" y="680"/>
                        <a:pt x="1061" y="759"/>
                      </a:cubicBezTo>
                      <a:cubicBezTo>
                        <a:pt x="1026" y="653"/>
                        <a:pt x="1081" y="810"/>
                        <a:pt x="1032" y="699"/>
                      </a:cubicBezTo>
                      <a:cubicBezTo>
                        <a:pt x="1024" y="680"/>
                        <a:pt x="1012" y="640"/>
                        <a:pt x="1012" y="640"/>
                      </a:cubicBezTo>
                      <a:cubicBezTo>
                        <a:pt x="1006" y="589"/>
                        <a:pt x="1004" y="505"/>
                        <a:pt x="952" y="471"/>
                      </a:cubicBezTo>
                      <a:cubicBezTo>
                        <a:pt x="932" y="458"/>
                        <a:pt x="892" y="431"/>
                        <a:pt x="892" y="431"/>
                      </a:cubicBezTo>
                      <a:cubicBezTo>
                        <a:pt x="852" y="367"/>
                        <a:pt x="898" y="427"/>
                        <a:pt x="843" y="391"/>
                      </a:cubicBezTo>
                      <a:cubicBezTo>
                        <a:pt x="821" y="377"/>
                        <a:pt x="804" y="356"/>
                        <a:pt x="783" y="342"/>
                      </a:cubicBezTo>
                      <a:cubicBezTo>
                        <a:pt x="753" y="297"/>
                        <a:pt x="741" y="315"/>
                        <a:pt x="704" y="282"/>
                      </a:cubicBezTo>
                      <a:cubicBezTo>
                        <a:pt x="601" y="192"/>
                        <a:pt x="682" y="248"/>
                        <a:pt x="614" y="203"/>
                      </a:cubicBezTo>
                      <a:cubicBezTo>
                        <a:pt x="588" y="162"/>
                        <a:pt x="551" y="155"/>
                        <a:pt x="505" y="143"/>
                      </a:cubicBezTo>
                      <a:cubicBezTo>
                        <a:pt x="479" y="136"/>
                        <a:pt x="322" y="85"/>
                        <a:pt x="297" y="84"/>
                      </a:cubicBezTo>
                      <a:cubicBezTo>
                        <a:pt x="211" y="81"/>
                        <a:pt x="124" y="77"/>
                        <a:pt x="38" y="74"/>
                      </a:cubicBezTo>
                      <a:cubicBezTo>
                        <a:pt x="28" y="71"/>
                        <a:pt x="13" y="73"/>
                        <a:pt x="9" y="64"/>
                      </a:cubicBezTo>
                      <a:cubicBezTo>
                        <a:pt x="0" y="45"/>
                        <a:pt x="43" y="10"/>
                        <a:pt x="48" y="4"/>
                      </a:cubicBezTo>
                      <a:close/>
                    </a:path>
                  </a:pathLst>
                </a:custGeom>
                <a:solidFill>
                  <a:schemeClr val="accent1"/>
                </a:solidFill>
                <a:ln w="9525">
                  <a:solidFill>
                    <a:schemeClr val="tx1"/>
                  </a:solidFill>
                  <a:round/>
                  <a:headEnd/>
                  <a:tailEnd/>
                </a:ln>
              </p:spPr>
              <p:txBody>
                <a:bodyPr/>
                <a:lstStyle/>
                <a:p>
                  <a:endParaRPr lang="tr-TR"/>
                </a:p>
              </p:txBody>
            </p:sp>
            <p:sp>
              <p:nvSpPr>
                <p:cNvPr id="15419" name="Freeform 46"/>
                <p:cNvSpPr>
                  <a:spLocks/>
                </p:cNvSpPr>
                <p:nvPr/>
              </p:nvSpPr>
              <p:spPr bwMode="auto">
                <a:xfrm>
                  <a:off x="4164" y="1524"/>
                  <a:ext cx="116" cy="1106"/>
                </a:xfrm>
                <a:custGeom>
                  <a:avLst/>
                  <a:gdLst>
                    <a:gd name="T0" fmla="*/ 17 w 116"/>
                    <a:gd name="T1" fmla="*/ 15 h 1106"/>
                    <a:gd name="T2" fmla="*/ 17 w 116"/>
                    <a:gd name="T3" fmla="*/ 631 h 1106"/>
                    <a:gd name="T4" fmla="*/ 47 w 116"/>
                    <a:gd name="T5" fmla="*/ 740 h 1106"/>
                    <a:gd name="T6" fmla="*/ 57 w 116"/>
                    <a:gd name="T7" fmla="*/ 1038 h 1106"/>
                    <a:gd name="T8" fmla="*/ 77 w 116"/>
                    <a:gd name="T9" fmla="*/ 1038 h 1106"/>
                    <a:gd name="T10" fmla="*/ 86 w 116"/>
                    <a:gd name="T11" fmla="*/ 899 h 1106"/>
                    <a:gd name="T12" fmla="*/ 106 w 116"/>
                    <a:gd name="T13" fmla="*/ 840 h 1106"/>
                    <a:gd name="T14" fmla="*/ 116 w 116"/>
                    <a:gd name="T15" fmla="*/ 810 h 1106"/>
                    <a:gd name="T16" fmla="*/ 106 w 116"/>
                    <a:gd name="T17" fmla="*/ 413 h 1106"/>
                    <a:gd name="T18" fmla="*/ 96 w 116"/>
                    <a:gd name="T19" fmla="*/ 383 h 1106"/>
                    <a:gd name="T20" fmla="*/ 86 w 116"/>
                    <a:gd name="T21" fmla="*/ 125 h 1106"/>
                    <a:gd name="T22" fmla="*/ 17 w 116"/>
                    <a:gd name="T23" fmla="*/ 15 h 1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106"/>
                    <a:gd name="T38" fmla="*/ 116 w 116"/>
                    <a:gd name="T39" fmla="*/ 1106 h 1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106">
                      <a:moveTo>
                        <a:pt x="17" y="15"/>
                      </a:moveTo>
                      <a:cubicBezTo>
                        <a:pt x="2" y="304"/>
                        <a:pt x="0" y="237"/>
                        <a:pt x="17" y="631"/>
                      </a:cubicBezTo>
                      <a:cubicBezTo>
                        <a:pt x="19" y="669"/>
                        <a:pt x="47" y="740"/>
                        <a:pt x="47" y="740"/>
                      </a:cubicBezTo>
                      <a:cubicBezTo>
                        <a:pt x="50" y="839"/>
                        <a:pt x="51" y="939"/>
                        <a:pt x="57" y="1038"/>
                      </a:cubicBezTo>
                      <a:cubicBezTo>
                        <a:pt x="61" y="1106"/>
                        <a:pt x="73" y="1050"/>
                        <a:pt x="77" y="1038"/>
                      </a:cubicBezTo>
                      <a:cubicBezTo>
                        <a:pt x="80" y="992"/>
                        <a:pt x="79" y="945"/>
                        <a:pt x="86" y="899"/>
                      </a:cubicBezTo>
                      <a:cubicBezTo>
                        <a:pt x="89" y="878"/>
                        <a:pt x="99" y="860"/>
                        <a:pt x="106" y="840"/>
                      </a:cubicBezTo>
                      <a:cubicBezTo>
                        <a:pt x="109" y="830"/>
                        <a:pt x="116" y="810"/>
                        <a:pt x="116" y="810"/>
                      </a:cubicBezTo>
                      <a:cubicBezTo>
                        <a:pt x="113" y="678"/>
                        <a:pt x="112" y="545"/>
                        <a:pt x="106" y="413"/>
                      </a:cubicBezTo>
                      <a:cubicBezTo>
                        <a:pt x="106" y="402"/>
                        <a:pt x="97" y="394"/>
                        <a:pt x="96" y="383"/>
                      </a:cubicBezTo>
                      <a:cubicBezTo>
                        <a:pt x="90" y="297"/>
                        <a:pt x="99" y="210"/>
                        <a:pt x="86" y="125"/>
                      </a:cubicBezTo>
                      <a:cubicBezTo>
                        <a:pt x="85" y="117"/>
                        <a:pt x="17" y="0"/>
                        <a:pt x="17" y="15"/>
                      </a:cubicBezTo>
                      <a:close/>
                    </a:path>
                  </a:pathLst>
                </a:custGeom>
                <a:solidFill>
                  <a:schemeClr val="accent1"/>
                </a:solidFill>
                <a:ln w="9525">
                  <a:solidFill>
                    <a:schemeClr val="tx1"/>
                  </a:solidFill>
                  <a:round/>
                  <a:headEnd/>
                  <a:tailEnd/>
                </a:ln>
              </p:spPr>
              <p:txBody>
                <a:bodyPr/>
                <a:lstStyle/>
                <a:p>
                  <a:endParaRPr lang="tr-TR"/>
                </a:p>
              </p:txBody>
            </p:sp>
            <p:sp>
              <p:nvSpPr>
                <p:cNvPr id="15420" name="Freeform 47"/>
                <p:cNvSpPr>
                  <a:spLocks/>
                </p:cNvSpPr>
                <p:nvPr/>
              </p:nvSpPr>
              <p:spPr bwMode="auto">
                <a:xfrm>
                  <a:off x="3841" y="2674"/>
                  <a:ext cx="435" cy="621"/>
                </a:xfrm>
                <a:custGeom>
                  <a:avLst/>
                  <a:gdLst>
                    <a:gd name="T0" fmla="*/ 400 w 435"/>
                    <a:gd name="T1" fmla="*/ 57 h 621"/>
                    <a:gd name="T2" fmla="*/ 340 w 435"/>
                    <a:gd name="T3" fmla="*/ 87 h 621"/>
                    <a:gd name="T4" fmla="*/ 310 w 435"/>
                    <a:gd name="T5" fmla="*/ 117 h 621"/>
                    <a:gd name="T6" fmla="*/ 280 w 435"/>
                    <a:gd name="T7" fmla="*/ 136 h 621"/>
                    <a:gd name="T8" fmla="*/ 211 w 435"/>
                    <a:gd name="T9" fmla="*/ 256 h 621"/>
                    <a:gd name="T10" fmla="*/ 191 w 435"/>
                    <a:gd name="T11" fmla="*/ 315 h 621"/>
                    <a:gd name="T12" fmla="*/ 171 w 435"/>
                    <a:gd name="T13" fmla="*/ 345 h 621"/>
                    <a:gd name="T14" fmla="*/ 102 w 435"/>
                    <a:gd name="T15" fmla="*/ 454 h 621"/>
                    <a:gd name="T16" fmla="*/ 52 w 435"/>
                    <a:gd name="T17" fmla="*/ 514 h 621"/>
                    <a:gd name="T18" fmla="*/ 42 w 435"/>
                    <a:gd name="T19" fmla="*/ 544 h 621"/>
                    <a:gd name="T20" fmla="*/ 22 w 435"/>
                    <a:gd name="T21" fmla="*/ 573 h 621"/>
                    <a:gd name="T22" fmla="*/ 12 w 435"/>
                    <a:gd name="T23" fmla="*/ 613 h 621"/>
                    <a:gd name="T24" fmla="*/ 102 w 435"/>
                    <a:gd name="T25" fmla="*/ 593 h 621"/>
                    <a:gd name="T26" fmla="*/ 161 w 435"/>
                    <a:gd name="T27" fmla="*/ 464 h 621"/>
                    <a:gd name="T28" fmla="*/ 181 w 435"/>
                    <a:gd name="T29" fmla="*/ 434 h 621"/>
                    <a:gd name="T30" fmla="*/ 280 w 435"/>
                    <a:gd name="T31" fmla="*/ 295 h 621"/>
                    <a:gd name="T32" fmla="*/ 360 w 435"/>
                    <a:gd name="T33" fmla="*/ 216 h 621"/>
                    <a:gd name="T34" fmla="*/ 419 w 435"/>
                    <a:gd name="T35" fmla="*/ 127 h 621"/>
                    <a:gd name="T36" fmla="*/ 409 w 435"/>
                    <a:gd name="T37" fmla="*/ 17 h 621"/>
                    <a:gd name="T38" fmla="*/ 370 w 435"/>
                    <a:gd name="T39" fmla="*/ 77 h 621"/>
                    <a:gd name="T40" fmla="*/ 400 w 435"/>
                    <a:gd name="T41" fmla="*/ 57 h 6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5"/>
                    <a:gd name="T64" fmla="*/ 0 h 621"/>
                    <a:gd name="T65" fmla="*/ 435 w 435"/>
                    <a:gd name="T66" fmla="*/ 621 h 6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5" h="621">
                      <a:moveTo>
                        <a:pt x="400" y="57"/>
                      </a:moveTo>
                      <a:cubicBezTo>
                        <a:pt x="381" y="69"/>
                        <a:pt x="359" y="75"/>
                        <a:pt x="340" y="87"/>
                      </a:cubicBezTo>
                      <a:cubicBezTo>
                        <a:pt x="328" y="95"/>
                        <a:pt x="321" y="108"/>
                        <a:pt x="310" y="117"/>
                      </a:cubicBezTo>
                      <a:cubicBezTo>
                        <a:pt x="301" y="124"/>
                        <a:pt x="290" y="130"/>
                        <a:pt x="280" y="136"/>
                      </a:cubicBezTo>
                      <a:cubicBezTo>
                        <a:pt x="255" y="175"/>
                        <a:pt x="230" y="214"/>
                        <a:pt x="211" y="256"/>
                      </a:cubicBezTo>
                      <a:cubicBezTo>
                        <a:pt x="202" y="275"/>
                        <a:pt x="203" y="298"/>
                        <a:pt x="191" y="315"/>
                      </a:cubicBezTo>
                      <a:cubicBezTo>
                        <a:pt x="184" y="325"/>
                        <a:pt x="176" y="334"/>
                        <a:pt x="171" y="345"/>
                      </a:cubicBezTo>
                      <a:cubicBezTo>
                        <a:pt x="146" y="402"/>
                        <a:pt x="154" y="418"/>
                        <a:pt x="102" y="454"/>
                      </a:cubicBezTo>
                      <a:cubicBezTo>
                        <a:pt x="88" y="476"/>
                        <a:pt x="66" y="492"/>
                        <a:pt x="52" y="514"/>
                      </a:cubicBezTo>
                      <a:cubicBezTo>
                        <a:pt x="46" y="523"/>
                        <a:pt x="47" y="535"/>
                        <a:pt x="42" y="544"/>
                      </a:cubicBezTo>
                      <a:cubicBezTo>
                        <a:pt x="37" y="554"/>
                        <a:pt x="29" y="563"/>
                        <a:pt x="22" y="573"/>
                      </a:cubicBezTo>
                      <a:cubicBezTo>
                        <a:pt x="19" y="586"/>
                        <a:pt x="0" y="606"/>
                        <a:pt x="12" y="613"/>
                      </a:cubicBezTo>
                      <a:cubicBezTo>
                        <a:pt x="25" y="621"/>
                        <a:pt x="83" y="599"/>
                        <a:pt x="102" y="593"/>
                      </a:cubicBezTo>
                      <a:cubicBezTo>
                        <a:pt x="154" y="557"/>
                        <a:pt x="138" y="517"/>
                        <a:pt x="161" y="464"/>
                      </a:cubicBezTo>
                      <a:cubicBezTo>
                        <a:pt x="166" y="453"/>
                        <a:pt x="176" y="445"/>
                        <a:pt x="181" y="434"/>
                      </a:cubicBezTo>
                      <a:cubicBezTo>
                        <a:pt x="211" y="368"/>
                        <a:pt x="215" y="340"/>
                        <a:pt x="280" y="295"/>
                      </a:cubicBezTo>
                      <a:cubicBezTo>
                        <a:pt x="303" y="261"/>
                        <a:pt x="326" y="239"/>
                        <a:pt x="360" y="216"/>
                      </a:cubicBezTo>
                      <a:cubicBezTo>
                        <a:pt x="372" y="179"/>
                        <a:pt x="398" y="160"/>
                        <a:pt x="419" y="127"/>
                      </a:cubicBezTo>
                      <a:cubicBezTo>
                        <a:pt x="416" y="90"/>
                        <a:pt x="435" y="43"/>
                        <a:pt x="409" y="17"/>
                      </a:cubicBezTo>
                      <a:cubicBezTo>
                        <a:pt x="392" y="0"/>
                        <a:pt x="383" y="57"/>
                        <a:pt x="370" y="77"/>
                      </a:cubicBezTo>
                      <a:cubicBezTo>
                        <a:pt x="363" y="87"/>
                        <a:pt x="390" y="64"/>
                        <a:pt x="400" y="57"/>
                      </a:cubicBezTo>
                      <a:close/>
                    </a:path>
                  </a:pathLst>
                </a:custGeom>
                <a:solidFill>
                  <a:schemeClr val="accent1"/>
                </a:solidFill>
                <a:ln w="9525">
                  <a:solidFill>
                    <a:schemeClr val="tx1"/>
                  </a:solidFill>
                  <a:round/>
                  <a:headEnd/>
                  <a:tailEnd/>
                </a:ln>
              </p:spPr>
              <p:txBody>
                <a:bodyPr/>
                <a:lstStyle/>
                <a:p>
                  <a:endParaRPr lang="tr-TR"/>
                </a:p>
              </p:txBody>
            </p:sp>
          </p:grpSp>
          <p:sp>
            <p:nvSpPr>
              <p:cNvPr id="15400" name="Oval 48"/>
              <p:cNvSpPr>
                <a:spLocks noChangeArrowheads="1"/>
              </p:cNvSpPr>
              <p:nvPr/>
            </p:nvSpPr>
            <p:spPr bwMode="auto">
              <a:xfrm>
                <a:off x="3610" y="1237"/>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1" name="Oval 49"/>
              <p:cNvSpPr>
                <a:spLocks noChangeArrowheads="1"/>
              </p:cNvSpPr>
              <p:nvPr/>
            </p:nvSpPr>
            <p:spPr bwMode="auto">
              <a:xfrm>
                <a:off x="4699" y="2189"/>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2" name="Oval 50"/>
              <p:cNvSpPr>
                <a:spLocks noChangeArrowheads="1"/>
              </p:cNvSpPr>
              <p:nvPr/>
            </p:nvSpPr>
            <p:spPr bwMode="auto">
              <a:xfrm>
                <a:off x="4881" y="1418"/>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3" name="Oval 51"/>
              <p:cNvSpPr>
                <a:spLocks noChangeArrowheads="1"/>
              </p:cNvSpPr>
              <p:nvPr/>
            </p:nvSpPr>
            <p:spPr bwMode="auto">
              <a:xfrm>
                <a:off x="3384" y="1917"/>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4" name="Oval 52"/>
              <p:cNvSpPr>
                <a:spLocks noChangeArrowheads="1"/>
              </p:cNvSpPr>
              <p:nvPr/>
            </p:nvSpPr>
            <p:spPr bwMode="auto">
              <a:xfrm>
                <a:off x="3474" y="1373"/>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5" name="Oval 53"/>
              <p:cNvSpPr>
                <a:spLocks noChangeArrowheads="1"/>
              </p:cNvSpPr>
              <p:nvPr/>
            </p:nvSpPr>
            <p:spPr bwMode="auto">
              <a:xfrm>
                <a:off x="3429" y="2189"/>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6" name="Oval 54"/>
              <p:cNvSpPr>
                <a:spLocks noChangeArrowheads="1"/>
              </p:cNvSpPr>
              <p:nvPr/>
            </p:nvSpPr>
            <p:spPr bwMode="auto">
              <a:xfrm>
                <a:off x="3384" y="1736"/>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7" name="Oval 55"/>
              <p:cNvSpPr>
                <a:spLocks noChangeArrowheads="1"/>
              </p:cNvSpPr>
              <p:nvPr/>
            </p:nvSpPr>
            <p:spPr bwMode="auto">
              <a:xfrm>
                <a:off x="4971" y="1826"/>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8" name="Oval 56"/>
              <p:cNvSpPr>
                <a:spLocks noChangeArrowheads="1"/>
              </p:cNvSpPr>
              <p:nvPr/>
            </p:nvSpPr>
            <p:spPr bwMode="auto">
              <a:xfrm>
                <a:off x="4971" y="1599"/>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09" name="Oval 57"/>
              <p:cNvSpPr>
                <a:spLocks noChangeArrowheads="1"/>
              </p:cNvSpPr>
              <p:nvPr/>
            </p:nvSpPr>
            <p:spPr bwMode="auto">
              <a:xfrm>
                <a:off x="4790" y="1282"/>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10" name="Oval 58"/>
              <p:cNvSpPr>
                <a:spLocks noChangeArrowheads="1"/>
              </p:cNvSpPr>
              <p:nvPr/>
            </p:nvSpPr>
            <p:spPr bwMode="auto">
              <a:xfrm>
                <a:off x="4518" y="1146"/>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11" name="Oval 59"/>
              <p:cNvSpPr>
                <a:spLocks noChangeArrowheads="1"/>
              </p:cNvSpPr>
              <p:nvPr/>
            </p:nvSpPr>
            <p:spPr bwMode="auto">
              <a:xfrm>
                <a:off x="4291" y="1146"/>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12" name="Oval 60"/>
              <p:cNvSpPr>
                <a:spLocks noChangeArrowheads="1"/>
              </p:cNvSpPr>
              <p:nvPr/>
            </p:nvSpPr>
            <p:spPr bwMode="auto">
              <a:xfrm>
                <a:off x="4881" y="2053"/>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13" name="Oval 61"/>
              <p:cNvSpPr>
                <a:spLocks noChangeArrowheads="1"/>
              </p:cNvSpPr>
              <p:nvPr/>
            </p:nvSpPr>
            <p:spPr bwMode="auto">
              <a:xfrm>
                <a:off x="4064" y="1101"/>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5414" name="Oval 62"/>
              <p:cNvSpPr>
                <a:spLocks noChangeArrowheads="1"/>
              </p:cNvSpPr>
              <p:nvPr/>
            </p:nvSpPr>
            <p:spPr bwMode="auto">
              <a:xfrm>
                <a:off x="3837" y="1101"/>
                <a:ext cx="91" cy="9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sp>
        <p:nvSpPr>
          <p:cNvPr id="854079" name="Text Box 63"/>
          <p:cNvSpPr txBox="1">
            <a:spLocks noChangeArrowheads="1"/>
          </p:cNvSpPr>
          <p:nvPr/>
        </p:nvSpPr>
        <p:spPr bwMode="auto">
          <a:xfrm>
            <a:off x="2268538" y="4508500"/>
            <a:ext cx="3786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Leucocytes : synthesis of collagenases</a:t>
            </a:r>
          </a:p>
        </p:txBody>
      </p:sp>
      <p:sp>
        <p:nvSpPr>
          <p:cNvPr id="854080" name="Text Box 64"/>
          <p:cNvSpPr txBox="1">
            <a:spLocks noChangeArrowheads="1"/>
          </p:cNvSpPr>
          <p:nvPr/>
        </p:nvSpPr>
        <p:spPr bwMode="auto">
          <a:xfrm>
            <a:off x="4067175" y="2636838"/>
            <a:ext cx="246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P4 decrease: </a:t>
            </a:r>
          </a:p>
          <a:p>
            <a:r>
              <a:rPr lang="fr-BE" altLang="tr-TR" sz="2000">
                <a:latin typeface="Arial Narrow" panose="020B0606020202030204" pitchFamily="34" charset="0"/>
              </a:rPr>
              <a:t>activation of collagénase</a:t>
            </a:r>
          </a:p>
        </p:txBody>
      </p:sp>
      <p:sp>
        <p:nvSpPr>
          <p:cNvPr id="854081" name="Line 65"/>
          <p:cNvSpPr>
            <a:spLocks noChangeShapeType="1"/>
          </p:cNvSpPr>
          <p:nvPr/>
        </p:nvSpPr>
        <p:spPr bwMode="auto">
          <a:xfrm>
            <a:off x="2700338" y="3573463"/>
            <a:ext cx="0" cy="935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854082" name="Line 66"/>
          <p:cNvSpPr>
            <a:spLocks noChangeShapeType="1"/>
          </p:cNvSpPr>
          <p:nvPr/>
        </p:nvSpPr>
        <p:spPr bwMode="auto">
          <a:xfrm>
            <a:off x="5003800" y="3429000"/>
            <a:ext cx="0"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854083" name="Text Box 67"/>
          <p:cNvSpPr txBox="1">
            <a:spLocks noChangeArrowheads="1"/>
          </p:cNvSpPr>
          <p:nvPr/>
        </p:nvSpPr>
        <p:spPr bwMode="auto">
          <a:xfrm>
            <a:off x="3924300" y="1268413"/>
            <a:ext cx="1458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PGF increase</a:t>
            </a:r>
          </a:p>
        </p:txBody>
      </p:sp>
      <p:sp>
        <p:nvSpPr>
          <p:cNvPr id="854084" name="Line 68"/>
          <p:cNvSpPr>
            <a:spLocks noChangeShapeType="1"/>
          </p:cNvSpPr>
          <p:nvPr/>
        </p:nvSpPr>
        <p:spPr bwMode="auto">
          <a:xfrm>
            <a:off x="5003800" y="1700213"/>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tr-TR"/>
          </a:p>
        </p:txBody>
      </p:sp>
      <p:sp>
        <p:nvSpPr>
          <p:cNvPr id="854085" name="Text Box 69"/>
          <p:cNvSpPr txBox="1">
            <a:spLocks noChangeArrowheads="1"/>
          </p:cNvSpPr>
          <p:nvPr/>
        </p:nvSpPr>
        <p:spPr bwMode="auto">
          <a:xfrm>
            <a:off x="5724525" y="1916113"/>
            <a:ext cx="99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Oxytocin</a:t>
            </a:r>
          </a:p>
        </p:txBody>
      </p:sp>
      <p:sp>
        <p:nvSpPr>
          <p:cNvPr id="854086" name="Line 70"/>
          <p:cNvSpPr>
            <a:spLocks noChangeShapeType="1"/>
          </p:cNvSpPr>
          <p:nvPr/>
        </p:nvSpPr>
        <p:spPr bwMode="auto">
          <a:xfrm>
            <a:off x="5364163" y="1484313"/>
            <a:ext cx="2520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854087" name="Line 71"/>
          <p:cNvSpPr>
            <a:spLocks noChangeShapeType="1"/>
          </p:cNvSpPr>
          <p:nvPr/>
        </p:nvSpPr>
        <p:spPr bwMode="auto">
          <a:xfrm>
            <a:off x="6877050" y="2133600"/>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tr-TR"/>
          </a:p>
        </p:txBody>
      </p:sp>
      <p:sp>
        <p:nvSpPr>
          <p:cNvPr id="854088" name="Text Box 72"/>
          <p:cNvSpPr txBox="1">
            <a:spLocks noChangeArrowheads="1"/>
          </p:cNvSpPr>
          <p:nvPr/>
        </p:nvSpPr>
        <p:spPr bwMode="auto">
          <a:xfrm>
            <a:off x="7235825" y="5516563"/>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Ischemia</a:t>
            </a:r>
          </a:p>
        </p:txBody>
      </p:sp>
      <p:sp>
        <p:nvSpPr>
          <p:cNvPr id="854089" name="Text Box 73"/>
          <p:cNvSpPr txBox="1">
            <a:spLocks noChangeArrowheads="1"/>
          </p:cNvSpPr>
          <p:nvPr/>
        </p:nvSpPr>
        <p:spPr bwMode="auto">
          <a:xfrm>
            <a:off x="7092950" y="4149725"/>
            <a:ext cx="1308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Myometrial </a:t>
            </a:r>
          </a:p>
          <a:p>
            <a:r>
              <a:rPr lang="fr-BE" altLang="tr-TR" sz="2000">
                <a:latin typeface="Arial Narrow" panose="020B0606020202030204" pitchFamily="34" charset="0"/>
              </a:rPr>
              <a:t>contractions</a:t>
            </a:r>
          </a:p>
        </p:txBody>
      </p:sp>
      <p:sp>
        <p:nvSpPr>
          <p:cNvPr id="854090" name="Text Box 74"/>
          <p:cNvSpPr txBox="1">
            <a:spLocks noChangeArrowheads="1"/>
          </p:cNvSpPr>
          <p:nvPr/>
        </p:nvSpPr>
        <p:spPr bwMode="auto">
          <a:xfrm>
            <a:off x="1187450" y="5516563"/>
            <a:ext cx="3609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000">
                <a:latin typeface="Arial Narrow" panose="020B0606020202030204" pitchFamily="34" charset="0"/>
              </a:rPr>
              <a:t>Separation and expulsion of placenta</a:t>
            </a:r>
          </a:p>
        </p:txBody>
      </p:sp>
      <p:sp>
        <p:nvSpPr>
          <p:cNvPr id="854091" name="Line 75"/>
          <p:cNvSpPr>
            <a:spLocks noChangeShapeType="1"/>
          </p:cNvSpPr>
          <p:nvPr/>
        </p:nvSpPr>
        <p:spPr bwMode="auto">
          <a:xfrm>
            <a:off x="7308850" y="2133600"/>
            <a:ext cx="0" cy="1943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tr-TR"/>
          </a:p>
        </p:txBody>
      </p:sp>
      <p:sp>
        <p:nvSpPr>
          <p:cNvPr id="854092" name="Line 76"/>
          <p:cNvSpPr>
            <a:spLocks noChangeShapeType="1"/>
          </p:cNvSpPr>
          <p:nvPr/>
        </p:nvSpPr>
        <p:spPr bwMode="auto">
          <a:xfrm>
            <a:off x="7885113" y="1484313"/>
            <a:ext cx="0" cy="2592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tr-TR"/>
          </a:p>
        </p:txBody>
      </p:sp>
      <p:sp>
        <p:nvSpPr>
          <p:cNvPr id="854093" name="Line 77"/>
          <p:cNvSpPr>
            <a:spLocks noChangeShapeType="1"/>
          </p:cNvSpPr>
          <p:nvPr/>
        </p:nvSpPr>
        <p:spPr bwMode="auto">
          <a:xfrm>
            <a:off x="7740650" y="4868863"/>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tr-TR"/>
          </a:p>
        </p:txBody>
      </p:sp>
      <p:sp>
        <p:nvSpPr>
          <p:cNvPr id="854094" name="Line 78"/>
          <p:cNvSpPr>
            <a:spLocks noChangeShapeType="1"/>
          </p:cNvSpPr>
          <p:nvPr/>
        </p:nvSpPr>
        <p:spPr bwMode="auto">
          <a:xfrm flipH="1">
            <a:off x="4859338" y="5734050"/>
            <a:ext cx="23764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4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4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40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40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4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40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540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40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40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40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409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408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408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8540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408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540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4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79" grpId="0"/>
      <p:bldP spid="854080" grpId="0"/>
      <p:bldP spid="854083" grpId="0"/>
      <p:bldP spid="854083" grpId="1"/>
      <p:bldP spid="854085" grpId="0"/>
      <p:bldP spid="854088" grpId="0"/>
      <p:bldP spid="854089" grpId="0"/>
      <p:bldP spid="85409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590D5B-D208-48C4-B159-4BA146B7048C}" type="slidenum">
              <a:rPr lang="fr-FR" altLang="tr-TR" sz="1400">
                <a:solidFill>
                  <a:srgbClr val="A50021"/>
                </a:solidFill>
                <a:latin typeface="Arial Narrow" panose="020B0606020202030204" pitchFamily="34" charset="0"/>
              </a:rPr>
              <a:pPr/>
              <a:t>60</a:t>
            </a:fld>
            <a:endParaRPr lang="fr-FR" altLang="tr-TR" sz="1400">
              <a:solidFill>
                <a:srgbClr val="A50021"/>
              </a:solidFill>
              <a:latin typeface="Arial Narrow" panose="020B0606020202030204" pitchFamily="34" charset="0"/>
            </a:endParaRPr>
          </a:p>
        </p:txBody>
      </p:sp>
      <p:sp>
        <p:nvSpPr>
          <p:cNvPr id="68612" name="Rectangle 2"/>
          <p:cNvSpPr>
            <a:spLocks noGrp="1" noChangeArrowheads="1"/>
          </p:cNvSpPr>
          <p:nvPr>
            <p:ph type="title"/>
          </p:nvPr>
        </p:nvSpPr>
        <p:spPr>
          <a:ln>
            <a:solidFill>
              <a:schemeClr val="tx1"/>
            </a:solidFill>
            <a:miter lim="800000"/>
            <a:headEnd/>
            <a:tailEnd/>
          </a:ln>
        </p:spPr>
        <p:txBody>
          <a:bodyPr/>
          <a:lstStyle/>
          <a:p>
            <a:r>
              <a:rPr lang="fr-FR" altLang="tr-TR" smtClean="0"/>
              <a:t>Which way  : IM route </a:t>
            </a:r>
          </a:p>
        </p:txBody>
      </p:sp>
      <p:sp>
        <p:nvSpPr>
          <p:cNvPr id="68613" name="Rectangle 3"/>
          <p:cNvSpPr>
            <a:spLocks noGrp="1" noChangeArrowheads="1"/>
          </p:cNvSpPr>
          <p:nvPr>
            <p:ph type="body" idx="1"/>
          </p:nvPr>
        </p:nvSpPr>
        <p:spPr>
          <a:xfrm>
            <a:off x="323850" y="1341438"/>
            <a:ext cx="8496300" cy="4895850"/>
          </a:xfrm>
        </p:spPr>
        <p:txBody>
          <a:bodyPr/>
          <a:lstStyle/>
          <a:p>
            <a:r>
              <a:rPr lang="fr-FR" altLang="tr-TR" smtClean="0"/>
              <a:t>IM Injection Avantages  </a:t>
            </a:r>
          </a:p>
          <a:p>
            <a:pPr lvl="1"/>
            <a:r>
              <a:rPr lang="fr-FR" altLang="tr-TR" smtClean="0"/>
              <a:t>Best concentrations il all the genital tract </a:t>
            </a:r>
          </a:p>
          <a:p>
            <a:pPr lvl="1"/>
            <a:r>
              <a:rPr lang="fr-FR" altLang="tr-TR" smtClean="0"/>
              <a:t>Distibution not influenced by uterine content </a:t>
            </a:r>
          </a:p>
          <a:p>
            <a:pPr lvl="1"/>
            <a:r>
              <a:rPr lang="fr-FR" altLang="tr-TR" smtClean="0"/>
              <a:t>No adverse reactions on phagocytosis </a:t>
            </a:r>
          </a:p>
          <a:p>
            <a:pPr lvl="1"/>
            <a:r>
              <a:rPr lang="fr-BE" altLang="tr-TR" smtClean="0"/>
              <a:t>No risk of lesions of the genital tract </a:t>
            </a:r>
            <a:endParaRPr lang="fr-FR" altLang="tr-TR" smtClean="0"/>
          </a:p>
          <a:p>
            <a:r>
              <a:rPr lang="fr-FR" altLang="tr-TR" smtClean="0"/>
              <a:t>IM injection disadvantages : DIY possible</a:t>
            </a:r>
          </a:p>
          <a:p>
            <a:r>
              <a:rPr lang="fr-FR" altLang="tr-TR" smtClean="0"/>
              <a:t>Exemples </a:t>
            </a:r>
            <a:endParaRPr lang="fr-BE" altLang="tr-TR" smtClean="0"/>
          </a:p>
          <a:p>
            <a:pPr lvl="1"/>
            <a:r>
              <a:rPr lang="fr-FR" altLang="tr-TR" smtClean="0"/>
              <a:t>Pénicillines, 20 à 30.000 UI/Kg, IM, 2X/J</a:t>
            </a:r>
            <a:endParaRPr lang="fr-BE" altLang="tr-TR" smtClean="0"/>
          </a:p>
          <a:p>
            <a:pPr lvl="1"/>
            <a:r>
              <a:rPr lang="fr-FR" altLang="tr-TR" smtClean="0"/>
              <a:t>Céftiofur, 1mg/Kg,  2X/J pdt 3 SC</a:t>
            </a:r>
          </a:p>
          <a:p>
            <a:pPr lvl="1"/>
            <a:r>
              <a:rPr lang="fr-FR" altLang="tr-TR" smtClean="0"/>
              <a:t>Oxytétracycline : 10 mg/kg/jour pdt 5 j. en IM</a:t>
            </a:r>
          </a:p>
          <a:p>
            <a:endParaRPr lang="fr-FR" altLang="tr-TR"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7"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2A41D0-6218-4C89-8902-8648D5C93976}" type="slidenum">
              <a:rPr lang="fr-FR" altLang="tr-TR" sz="1400">
                <a:solidFill>
                  <a:srgbClr val="A50021"/>
                </a:solidFill>
                <a:latin typeface="Arial Narrow" panose="020B0606020202030204" pitchFamily="34" charset="0"/>
              </a:rPr>
              <a:pPr/>
              <a:t>61</a:t>
            </a:fld>
            <a:endParaRPr lang="fr-FR" altLang="tr-TR" sz="1400">
              <a:solidFill>
                <a:srgbClr val="A50021"/>
              </a:solidFill>
              <a:latin typeface="Arial Narrow" panose="020B0606020202030204" pitchFamily="34" charset="0"/>
            </a:endParaRPr>
          </a:p>
        </p:txBody>
      </p:sp>
      <p:sp>
        <p:nvSpPr>
          <p:cNvPr id="69636" name="Rectangle 2"/>
          <p:cNvSpPr>
            <a:spLocks noGrp="1" noChangeArrowheads="1"/>
          </p:cNvSpPr>
          <p:nvPr>
            <p:ph type="title"/>
          </p:nvPr>
        </p:nvSpPr>
        <p:spPr>
          <a:xfrm>
            <a:off x="323850" y="260350"/>
            <a:ext cx="5616575" cy="720725"/>
          </a:xfrm>
          <a:ln>
            <a:solidFill>
              <a:schemeClr val="tx1"/>
            </a:solidFill>
            <a:miter lim="800000"/>
            <a:headEnd/>
            <a:tailEnd/>
          </a:ln>
        </p:spPr>
        <p:txBody>
          <a:bodyPr/>
          <a:lstStyle/>
          <a:p>
            <a:r>
              <a:rPr lang="fr-FR" altLang="tr-TR" smtClean="0"/>
              <a:t>Which way  : Intra uterine injections</a:t>
            </a:r>
          </a:p>
        </p:txBody>
      </p:sp>
      <p:sp>
        <p:nvSpPr>
          <p:cNvPr id="69637" name="Rectangle 3"/>
          <p:cNvSpPr>
            <a:spLocks noGrp="1" noChangeArrowheads="1"/>
          </p:cNvSpPr>
          <p:nvPr>
            <p:ph type="body" idx="1"/>
          </p:nvPr>
        </p:nvSpPr>
        <p:spPr/>
        <p:txBody>
          <a:bodyPr/>
          <a:lstStyle/>
          <a:p>
            <a:r>
              <a:rPr lang="fr-FR" altLang="tr-TR" smtClean="0"/>
              <a:t>Difficulty to obtain an effect on all the uterus and oviduct</a:t>
            </a:r>
          </a:p>
          <a:p>
            <a:r>
              <a:rPr lang="fr-FR" altLang="tr-TR" smtClean="0"/>
              <a:t>Negative effect on phagocytosis</a:t>
            </a:r>
          </a:p>
          <a:p>
            <a:r>
              <a:rPr lang="fr-BE" altLang="tr-TR" smtClean="0"/>
              <a:t>Residus in milk (as by IM route)</a:t>
            </a:r>
            <a:endParaRPr lang="fr-FR" altLang="tr-TR" smtClean="0"/>
          </a:p>
          <a:p>
            <a:r>
              <a:rPr lang="fr-FR" altLang="tr-TR" smtClean="0"/>
              <a:t>Very few Ab registered for such injections</a:t>
            </a:r>
          </a:p>
          <a:p>
            <a:r>
              <a:rPr lang="fr-BE" altLang="tr-TR" smtClean="0">
                <a:solidFill>
                  <a:srgbClr val="FFFF00"/>
                </a:solidFill>
              </a:rPr>
              <a:t>Very low efficacy of preventive and systematic treatments</a:t>
            </a:r>
            <a:r>
              <a:rPr lang="fr-BE" altLang="tr-TR" smtClean="0"/>
              <a:t> </a:t>
            </a:r>
            <a:endParaRPr lang="fr-FR" altLang="tr-TR" smtClean="0"/>
          </a:p>
        </p:txBody>
      </p:sp>
      <p:pic>
        <p:nvPicPr>
          <p:cNvPr id="69638" name="Picture 4" descr="PICT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365625"/>
            <a:ext cx="75136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5"/>
          <p:cNvSpPr txBox="1">
            <a:spLocks noChangeArrowheads="1"/>
          </p:cNvSpPr>
          <p:nvPr/>
        </p:nvSpPr>
        <p:spPr bwMode="auto">
          <a:xfrm>
            <a:off x="1311275" y="4379913"/>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b="1">
                <a:latin typeface="Arial Narrow" panose="020B0606020202030204" pitchFamily="34" charset="0"/>
              </a:rPr>
              <a:t>ENVA</a:t>
            </a:r>
            <a:endParaRPr lang="fr-FR" altLang="tr-TR" b="1">
              <a:latin typeface="Arial Narrow" panose="020B0606020202030204"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A49984-3183-4ED4-BA70-60CE1DB84D59}" type="slidenum">
              <a:rPr lang="fr-FR" altLang="tr-TR" sz="1400">
                <a:solidFill>
                  <a:srgbClr val="A50021"/>
                </a:solidFill>
                <a:latin typeface="Arial Narrow" panose="020B0606020202030204" pitchFamily="34" charset="0"/>
              </a:rPr>
              <a:pPr/>
              <a:t>62</a:t>
            </a:fld>
            <a:endParaRPr lang="fr-FR" altLang="tr-TR" sz="1400">
              <a:solidFill>
                <a:srgbClr val="A50021"/>
              </a:solidFill>
              <a:latin typeface="Arial Narrow" panose="020B0606020202030204" pitchFamily="34" charset="0"/>
            </a:endParaRPr>
          </a:p>
        </p:txBody>
      </p:sp>
      <p:sp>
        <p:nvSpPr>
          <p:cNvPr id="70660" name="Rectangle 2"/>
          <p:cNvSpPr>
            <a:spLocks noGrp="1" noChangeArrowheads="1"/>
          </p:cNvSpPr>
          <p:nvPr>
            <p:ph type="title"/>
          </p:nvPr>
        </p:nvSpPr>
        <p:spPr>
          <a:xfrm>
            <a:off x="323850" y="188913"/>
            <a:ext cx="8569325" cy="720725"/>
          </a:xfrm>
          <a:ln>
            <a:solidFill>
              <a:schemeClr val="tx1"/>
            </a:solidFill>
            <a:miter lim="800000"/>
            <a:headEnd/>
            <a:tailEnd/>
          </a:ln>
        </p:spPr>
        <p:txBody>
          <a:bodyPr/>
          <a:lstStyle/>
          <a:p>
            <a:r>
              <a:rPr lang="fr-BE" altLang="tr-TR" sz="2600" smtClean="0"/>
              <a:t>Some specialities (Belgium) </a:t>
            </a:r>
            <a:br>
              <a:rPr lang="fr-BE" altLang="tr-TR" sz="2600" smtClean="0"/>
            </a:br>
            <a:r>
              <a:rPr lang="fr-BE" altLang="tr-TR" sz="2000" smtClean="0">
                <a:solidFill>
                  <a:srgbClr val="FFFF66"/>
                </a:solidFill>
              </a:rPr>
              <a:t>(</a:t>
            </a:r>
            <a:r>
              <a:rPr lang="fr-FR" altLang="tr-TR" sz="2000" smtClean="0">
                <a:solidFill>
                  <a:srgbClr val="FFFF66"/>
                </a:solidFill>
              </a:rPr>
              <a:t>http://www.cbip-vet.be/fr/texts/FIUTOOL1AL2o.php</a:t>
            </a:r>
          </a:p>
        </p:txBody>
      </p:sp>
      <p:sp>
        <p:nvSpPr>
          <p:cNvPr id="70661" name="Rectangle 3"/>
          <p:cNvSpPr>
            <a:spLocks noGrp="1" noChangeArrowheads="1"/>
          </p:cNvSpPr>
          <p:nvPr>
            <p:ph type="body" idx="1"/>
          </p:nvPr>
        </p:nvSpPr>
        <p:spPr>
          <a:xfrm>
            <a:off x="250825" y="1125538"/>
            <a:ext cx="8494713" cy="5543550"/>
          </a:xfrm>
        </p:spPr>
        <p:txBody>
          <a:bodyPr/>
          <a:lstStyle/>
          <a:p>
            <a:pPr>
              <a:lnSpc>
                <a:spcPct val="80000"/>
              </a:lnSpc>
            </a:pPr>
            <a:r>
              <a:rPr lang="fr-FR" altLang="tr-TR" sz="1600" smtClean="0"/>
              <a:t>CHLORTETRACYCLINE 2000 U-BATON ERNST (Friedrich Ernst) </a:t>
            </a:r>
          </a:p>
          <a:p>
            <a:pPr lvl="1">
              <a:lnSpc>
                <a:spcPct val="80000"/>
              </a:lnSpc>
            </a:pPr>
            <a:r>
              <a:rPr lang="fr-FR" altLang="tr-TR" sz="1600" smtClean="0">
                <a:solidFill>
                  <a:srgbClr val="FFFF66"/>
                </a:solidFill>
              </a:rPr>
              <a:t>chlortétracycline</a:t>
            </a:r>
            <a:r>
              <a:rPr lang="fr-FR" altLang="tr-TR" sz="1600" smtClean="0"/>
              <a:t> chlorhydrate: 2.000 mg bâton iu </a:t>
            </a:r>
          </a:p>
          <a:p>
            <a:pPr lvl="1">
              <a:lnSpc>
                <a:spcPct val="80000"/>
              </a:lnSpc>
            </a:pPr>
            <a:r>
              <a:rPr lang="fr-FR" altLang="tr-TR" sz="1600" smtClean="0"/>
              <a:t>Posologie: Bo: 1000 - 2000 mg/animal </a:t>
            </a:r>
          </a:p>
          <a:p>
            <a:pPr lvl="1">
              <a:lnSpc>
                <a:spcPct val="80000"/>
              </a:lnSpc>
            </a:pPr>
            <a:r>
              <a:rPr lang="fr-FR" altLang="tr-TR" sz="1600" smtClean="0"/>
              <a:t>Viande: 10 j, Lait: 4 j </a:t>
            </a:r>
          </a:p>
          <a:p>
            <a:pPr>
              <a:lnSpc>
                <a:spcPct val="80000"/>
              </a:lnSpc>
            </a:pPr>
            <a:r>
              <a:rPr lang="fr-FR" altLang="tr-TR" sz="1600" smtClean="0"/>
              <a:t>EMDOMETRIN 2000 (Emdoka) </a:t>
            </a:r>
          </a:p>
          <a:p>
            <a:pPr lvl="1">
              <a:lnSpc>
                <a:spcPct val="80000"/>
              </a:lnSpc>
            </a:pPr>
            <a:r>
              <a:rPr lang="fr-FR" altLang="tr-TR" sz="1600" smtClean="0">
                <a:solidFill>
                  <a:srgbClr val="FFFF66"/>
                </a:solidFill>
              </a:rPr>
              <a:t>chlortétracycline</a:t>
            </a:r>
            <a:r>
              <a:rPr lang="fr-FR" altLang="tr-TR" sz="1600" smtClean="0"/>
              <a:t> chlorhydrate: 2.000 mg bâton iu </a:t>
            </a:r>
          </a:p>
          <a:p>
            <a:pPr lvl="1">
              <a:lnSpc>
                <a:spcPct val="80000"/>
              </a:lnSpc>
            </a:pPr>
            <a:r>
              <a:rPr lang="fr-FR" altLang="tr-TR" sz="1600" smtClean="0"/>
              <a:t>Posologie: Bo: 1.000 - 2.000 mg </a:t>
            </a:r>
          </a:p>
          <a:p>
            <a:pPr lvl="1">
              <a:lnSpc>
                <a:spcPct val="80000"/>
              </a:lnSpc>
            </a:pPr>
            <a:r>
              <a:rPr lang="fr-FR" altLang="tr-TR" sz="1600" smtClean="0"/>
              <a:t>Viande: 10 j, Lait: 4 j </a:t>
            </a:r>
          </a:p>
          <a:p>
            <a:pPr>
              <a:lnSpc>
                <a:spcPct val="80000"/>
              </a:lnSpc>
            </a:pPr>
            <a:r>
              <a:rPr lang="fr-FR" altLang="tr-TR" sz="1600" smtClean="0"/>
              <a:t>METRICURE (Intervet) </a:t>
            </a:r>
          </a:p>
          <a:p>
            <a:pPr lvl="1">
              <a:lnSpc>
                <a:spcPct val="80000"/>
              </a:lnSpc>
            </a:pPr>
            <a:r>
              <a:rPr lang="fr-FR" altLang="tr-TR" sz="1600" smtClean="0">
                <a:solidFill>
                  <a:srgbClr val="FFFF66"/>
                </a:solidFill>
              </a:rPr>
              <a:t>céfapirine</a:t>
            </a:r>
            <a:r>
              <a:rPr lang="fr-FR" altLang="tr-TR" sz="1600" smtClean="0"/>
              <a:t> (benzathine): 500 mg suspension iu (Céphalosporine)</a:t>
            </a:r>
          </a:p>
          <a:p>
            <a:pPr lvl="1">
              <a:lnSpc>
                <a:spcPct val="80000"/>
              </a:lnSpc>
            </a:pPr>
            <a:r>
              <a:rPr lang="fr-FR" altLang="tr-TR" sz="1600" smtClean="0"/>
              <a:t>Posologie: Bo: 500 mg </a:t>
            </a:r>
          </a:p>
          <a:p>
            <a:pPr lvl="1">
              <a:lnSpc>
                <a:spcPct val="80000"/>
              </a:lnSpc>
            </a:pPr>
            <a:r>
              <a:rPr lang="fr-FR" altLang="tr-TR" sz="1600" smtClean="0"/>
              <a:t>Viande: 2 j, Lait: 0 h </a:t>
            </a:r>
          </a:p>
          <a:p>
            <a:pPr>
              <a:lnSpc>
                <a:spcPct val="80000"/>
              </a:lnSpc>
            </a:pPr>
            <a:r>
              <a:rPr lang="fr-FR" altLang="tr-TR" sz="1600" smtClean="0"/>
              <a:t>METRICYCLIN (Kela Laboratoria) </a:t>
            </a:r>
          </a:p>
          <a:p>
            <a:pPr lvl="1">
              <a:lnSpc>
                <a:spcPct val="80000"/>
              </a:lnSpc>
            </a:pPr>
            <a:r>
              <a:rPr lang="fr-FR" altLang="tr-TR" sz="1600" smtClean="0">
                <a:solidFill>
                  <a:srgbClr val="FFFF66"/>
                </a:solidFill>
              </a:rPr>
              <a:t>chlortétracycline </a:t>
            </a:r>
            <a:r>
              <a:rPr lang="fr-FR" altLang="tr-TR" sz="1600" smtClean="0"/>
              <a:t>chlorhydrate: 1 g comprimé (oblet) iu </a:t>
            </a:r>
          </a:p>
          <a:p>
            <a:pPr lvl="1">
              <a:lnSpc>
                <a:spcPct val="80000"/>
              </a:lnSpc>
            </a:pPr>
            <a:r>
              <a:rPr lang="fr-FR" altLang="tr-TR" sz="1600" smtClean="0"/>
              <a:t>Posologie: Bo:  traitement préventif: 1 g  traitement curatif: 1 - 2 g </a:t>
            </a:r>
          </a:p>
          <a:p>
            <a:pPr lvl="1">
              <a:lnSpc>
                <a:spcPct val="80000"/>
              </a:lnSpc>
            </a:pPr>
            <a:r>
              <a:rPr lang="fr-FR" altLang="tr-TR" sz="1600" smtClean="0"/>
              <a:t>Viande: 10 j, Lait: 4 j </a:t>
            </a:r>
          </a:p>
          <a:p>
            <a:pPr>
              <a:lnSpc>
                <a:spcPct val="80000"/>
              </a:lnSpc>
            </a:pPr>
            <a:r>
              <a:rPr lang="fr-FR" altLang="tr-TR" sz="1600" smtClean="0"/>
              <a:t>OBLETS GYNECOLOGIQUES (VMD) </a:t>
            </a:r>
          </a:p>
          <a:p>
            <a:pPr lvl="1">
              <a:lnSpc>
                <a:spcPct val="80000"/>
              </a:lnSpc>
            </a:pPr>
            <a:r>
              <a:rPr lang="fr-FR" altLang="tr-TR" sz="1600" smtClean="0">
                <a:solidFill>
                  <a:srgbClr val="FFFF66"/>
                </a:solidFill>
              </a:rPr>
              <a:t>chlortétracycline</a:t>
            </a:r>
            <a:r>
              <a:rPr lang="fr-FR" altLang="tr-TR" sz="1600" smtClean="0"/>
              <a:t> chlorhydrate: 1.000 mg comprimé iu </a:t>
            </a:r>
          </a:p>
          <a:p>
            <a:pPr lvl="1">
              <a:lnSpc>
                <a:spcPct val="80000"/>
              </a:lnSpc>
            </a:pPr>
            <a:r>
              <a:rPr lang="fr-FR" altLang="tr-TR" sz="1600" smtClean="0"/>
              <a:t>Posologie: Bo: 1.000 mg (1 - 3 j) </a:t>
            </a:r>
          </a:p>
          <a:p>
            <a:pPr lvl="1">
              <a:lnSpc>
                <a:spcPct val="80000"/>
              </a:lnSpc>
            </a:pPr>
            <a:r>
              <a:rPr lang="fr-FR" altLang="tr-TR" sz="1600" smtClean="0"/>
              <a:t>Viande: 7 j, Lait: 3 j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E15970-58A9-41B4-86FC-ACE800193942}" type="slidenum">
              <a:rPr lang="fr-FR" altLang="tr-TR" sz="1400">
                <a:solidFill>
                  <a:srgbClr val="A50021"/>
                </a:solidFill>
                <a:latin typeface="Arial Narrow" panose="020B0606020202030204" pitchFamily="34" charset="0"/>
              </a:rPr>
              <a:pPr/>
              <a:t>63</a:t>
            </a:fld>
            <a:endParaRPr lang="fr-FR" altLang="tr-TR" sz="1400">
              <a:solidFill>
                <a:srgbClr val="A50021"/>
              </a:solidFill>
              <a:latin typeface="Arial Narrow" panose="020B0606020202030204" pitchFamily="34" charset="0"/>
            </a:endParaRPr>
          </a:p>
        </p:txBody>
      </p:sp>
      <p:sp>
        <p:nvSpPr>
          <p:cNvPr id="71684" name="Rectangle 3"/>
          <p:cNvSpPr>
            <a:spLocks noGrp="1" noChangeArrowheads="1"/>
          </p:cNvSpPr>
          <p:nvPr>
            <p:ph type="body" idx="1"/>
          </p:nvPr>
        </p:nvSpPr>
        <p:spPr>
          <a:xfrm>
            <a:off x="395288" y="1341438"/>
            <a:ext cx="8423275" cy="4751387"/>
          </a:xfrm>
        </p:spPr>
        <p:txBody>
          <a:bodyPr/>
          <a:lstStyle/>
          <a:p>
            <a:pPr lvl="1"/>
            <a:endParaRPr lang="fr-FR" altLang="tr-TR" smtClean="0"/>
          </a:p>
          <a:p>
            <a:pPr>
              <a:lnSpc>
                <a:spcPct val="140000"/>
              </a:lnSpc>
            </a:pPr>
            <a:r>
              <a:rPr lang="fr-FR" altLang="tr-TR" smtClean="0"/>
              <a:t>As soon as possible : importance of early detection</a:t>
            </a:r>
          </a:p>
          <a:p>
            <a:pPr lvl="1">
              <a:lnSpc>
                <a:spcPct val="140000"/>
              </a:lnSpc>
            </a:pPr>
            <a:r>
              <a:rPr lang="fr-FR" altLang="tr-TR" smtClean="0"/>
              <a:t>Temperature if placental retention</a:t>
            </a:r>
          </a:p>
          <a:p>
            <a:pPr lvl="1">
              <a:lnSpc>
                <a:spcPct val="140000"/>
              </a:lnSpc>
            </a:pPr>
            <a:r>
              <a:rPr lang="fr-FR" altLang="tr-TR" smtClean="0"/>
              <a:t>Systematic involution control </a:t>
            </a:r>
          </a:p>
          <a:p>
            <a:pPr>
              <a:lnSpc>
                <a:spcPct val="140000"/>
              </a:lnSpc>
            </a:pPr>
            <a:r>
              <a:rPr lang="fr-FR" altLang="tr-TR" smtClean="0"/>
              <a:t>If possible : when the cow is under oestrogenic influence and never under progesteronic influence </a:t>
            </a:r>
          </a:p>
          <a:p>
            <a:pPr lvl="1">
              <a:lnSpc>
                <a:spcPct val="140000"/>
              </a:lnSpc>
            </a:pPr>
            <a:r>
              <a:rPr lang="fr-BE" altLang="tr-TR" smtClean="0"/>
              <a:t>Interest of PGF2a to induce an oestrogenic phase (if a corpus luteum is present)</a:t>
            </a:r>
            <a:endParaRPr lang="fr-FR" altLang="tr-TR" smtClean="0"/>
          </a:p>
        </p:txBody>
      </p:sp>
      <p:sp>
        <p:nvSpPr>
          <p:cNvPr id="71685" name="Rectangle 4"/>
          <p:cNvSpPr>
            <a:spLocks noChangeArrowheads="1"/>
          </p:cNvSpPr>
          <p:nvPr/>
        </p:nvSpPr>
        <p:spPr bwMode="auto">
          <a:xfrm>
            <a:off x="468313" y="404813"/>
            <a:ext cx="3743325"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3000">
                <a:latin typeface="Arial Narrow" panose="020B0606020202030204" pitchFamily="34" charset="0"/>
              </a:rPr>
              <a:t>When to treat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94C41A-FA0F-4CEC-9AD0-DEC5866A1674}" type="slidenum">
              <a:rPr lang="fr-FR" altLang="tr-TR" sz="1400">
                <a:solidFill>
                  <a:srgbClr val="A50021"/>
                </a:solidFill>
                <a:latin typeface="Arial Narrow" panose="020B0606020202030204" pitchFamily="34" charset="0"/>
              </a:rPr>
              <a:pPr/>
              <a:t>64</a:t>
            </a:fld>
            <a:endParaRPr lang="fr-FR" altLang="tr-TR" sz="1400">
              <a:solidFill>
                <a:srgbClr val="A50021"/>
              </a:solidFill>
              <a:latin typeface="Arial Narrow" panose="020B0606020202030204" pitchFamily="34" charset="0"/>
            </a:endParaRPr>
          </a:p>
        </p:txBody>
      </p:sp>
      <p:sp>
        <p:nvSpPr>
          <p:cNvPr id="72708" name="Rectangle 2"/>
          <p:cNvSpPr>
            <a:spLocks noChangeArrowheads="1"/>
          </p:cNvSpPr>
          <p:nvPr/>
        </p:nvSpPr>
        <p:spPr bwMode="auto">
          <a:xfrm>
            <a:off x="755650" y="1844675"/>
            <a:ext cx="7129463" cy="22098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tr-TR" sz="6000">
                <a:latin typeface="Arial Narrow" panose="020B0606020202030204" pitchFamily="34" charset="0"/>
              </a:rPr>
              <a:t>Ovarian cysts in the cow</a:t>
            </a:r>
            <a:endParaRPr lang="fr-FR" altLang="tr-TR" sz="6000">
              <a:latin typeface="Arial Narrow" panose="020B0606020202030204" pitchFamily="34" charset="0"/>
            </a:endParaRPr>
          </a:p>
        </p:txBody>
      </p:sp>
      <p:sp>
        <p:nvSpPr>
          <p:cNvPr id="72709" name="Rectangle 3"/>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fr-FR" altLang="tr-TR" sz="1800">
                <a:latin typeface="Soopafresh" pitchFamily="2" charset="0"/>
              </a:rPr>
              <a:t>	</a:t>
            </a:r>
            <a:endParaRPr lang="fr-FR" altLang="tr-TR">
              <a:latin typeface="Soopafresh" pitchFamily="2"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C18484-5D52-4070-8F69-98477BAB5F00}" type="slidenum">
              <a:rPr lang="fr-FR" altLang="tr-TR" sz="1400">
                <a:solidFill>
                  <a:srgbClr val="A50021"/>
                </a:solidFill>
                <a:latin typeface="Arial Narrow" panose="020B0606020202030204" pitchFamily="34" charset="0"/>
              </a:rPr>
              <a:pPr/>
              <a:t>65</a:t>
            </a:fld>
            <a:endParaRPr lang="fr-FR" altLang="tr-TR" sz="1400">
              <a:solidFill>
                <a:srgbClr val="A50021"/>
              </a:solidFill>
              <a:latin typeface="Arial Narrow" panose="020B0606020202030204" pitchFamily="34" charset="0"/>
            </a:endParaRPr>
          </a:p>
        </p:txBody>
      </p:sp>
      <p:sp>
        <p:nvSpPr>
          <p:cNvPr id="73732" name="Rectangle 2"/>
          <p:cNvSpPr>
            <a:spLocks noGrp="1" noChangeArrowheads="1"/>
          </p:cNvSpPr>
          <p:nvPr>
            <p:ph type="title"/>
          </p:nvPr>
        </p:nvSpPr>
        <p:spPr>
          <a:xfrm>
            <a:off x="539750" y="2636838"/>
            <a:ext cx="3095625" cy="1143000"/>
          </a:xfrm>
          <a:solidFill>
            <a:schemeClr val="tx1"/>
          </a:solidFill>
        </p:spPr>
        <p:txBody>
          <a:bodyPr/>
          <a:lstStyle/>
          <a:p>
            <a:r>
              <a:rPr lang="fr-BE" altLang="tr-TR" sz="6000" smtClean="0">
                <a:solidFill>
                  <a:srgbClr val="000066"/>
                </a:solidFill>
              </a:rPr>
              <a:t>Definition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230"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045AC-B98A-4E94-B775-97F7E22B5BB6}" type="slidenum">
              <a:rPr lang="fr-FR" altLang="tr-TR" sz="1400">
                <a:solidFill>
                  <a:srgbClr val="A50021"/>
                </a:solidFill>
                <a:latin typeface="Arial Narrow" panose="020B0606020202030204" pitchFamily="34" charset="0"/>
              </a:rPr>
              <a:pPr/>
              <a:t>66</a:t>
            </a:fld>
            <a:endParaRPr lang="fr-FR" altLang="tr-TR" sz="1400">
              <a:solidFill>
                <a:srgbClr val="A50021"/>
              </a:solidFill>
              <a:latin typeface="Arial Narrow" panose="020B0606020202030204" pitchFamily="34" charset="0"/>
            </a:endParaRPr>
          </a:p>
        </p:txBody>
      </p:sp>
      <p:sp>
        <p:nvSpPr>
          <p:cNvPr id="74756" name="Line 2"/>
          <p:cNvSpPr>
            <a:spLocks noChangeShapeType="1"/>
          </p:cNvSpPr>
          <p:nvPr/>
        </p:nvSpPr>
        <p:spPr bwMode="auto">
          <a:xfrm flipV="1">
            <a:off x="1482725" y="3848100"/>
            <a:ext cx="1588" cy="3746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57" name="Line 3"/>
          <p:cNvSpPr>
            <a:spLocks noChangeShapeType="1"/>
          </p:cNvSpPr>
          <p:nvPr/>
        </p:nvSpPr>
        <p:spPr bwMode="auto">
          <a:xfrm flipV="1">
            <a:off x="1698625" y="4008438"/>
            <a:ext cx="76200" cy="19367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58" name="Line 4"/>
          <p:cNvSpPr>
            <a:spLocks noChangeShapeType="1"/>
          </p:cNvSpPr>
          <p:nvPr/>
        </p:nvSpPr>
        <p:spPr bwMode="auto">
          <a:xfrm>
            <a:off x="3597275" y="3879850"/>
            <a:ext cx="207963" cy="936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59" name="Line 5"/>
          <p:cNvSpPr>
            <a:spLocks noChangeShapeType="1"/>
          </p:cNvSpPr>
          <p:nvPr/>
        </p:nvSpPr>
        <p:spPr bwMode="auto">
          <a:xfrm flipH="1">
            <a:off x="3198813" y="4311650"/>
            <a:ext cx="76200" cy="296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0" name="Line 6"/>
          <p:cNvSpPr>
            <a:spLocks noChangeShapeType="1"/>
          </p:cNvSpPr>
          <p:nvPr/>
        </p:nvSpPr>
        <p:spPr bwMode="auto">
          <a:xfrm>
            <a:off x="3055938" y="4338638"/>
            <a:ext cx="101600" cy="1952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1" name="Line 7"/>
          <p:cNvSpPr>
            <a:spLocks noChangeShapeType="1"/>
          </p:cNvSpPr>
          <p:nvPr/>
        </p:nvSpPr>
        <p:spPr bwMode="auto">
          <a:xfrm flipH="1">
            <a:off x="3405188" y="4440238"/>
            <a:ext cx="158750" cy="1555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2" name="Line 8"/>
          <p:cNvSpPr>
            <a:spLocks noChangeShapeType="1"/>
          </p:cNvSpPr>
          <p:nvPr/>
        </p:nvSpPr>
        <p:spPr bwMode="auto">
          <a:xfrm>
            <a:off x="3895725" y="4033838"/>
            <a:ext cx="114300" cy="2032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3" name="Line 9"/>
          <p:cNvSpPr>
            <a:spLocks noChangeShapeType="1"/>
          </p:cNvSpPr>
          <p:nvPr/>
        </p:nvSpPr>
        <p:spPr bwMode="auto">
          <a:xfrm flipH="1">
            <a:off x="3527425" y="3551238"/>
            <a:ext cx="225425" cy="2698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4" name="Line 10"/>
          <p:cNvSpPr>
            <a:spLocks noChangeShapeType="1"/>
          </p:cNvSpPr>
          <p:nvPr/>
        </p:nvSpPr>
        <p:spPr bwMode="auto">
          <a:xfrm flipV="1">
            <a:off x="1470025" y="3465513"/>
            <a:ext cx="100013" cy="26193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5" name="Line 11"/>
          <p:cNvSpPr>
            <a:spLocks noChangeShapeType="1"/>
          </p:cNvSpPr>
          <p:nvPr/>
        </p:nvSpPr>
        <p:spPr bwMode="auto">
          <a:xfrm flipV="1">
            <a:off x="1665288" y="3059113"/>
            <a:ext cx="153987" cy="2635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6" name="Line 12"/>
          <p:cNvSpPr>
            <a:spLocks noChangeShapeType="1"/>
          </p:cNvSpPr>
          <p:nvPr/>
        </p:nvSpPr>
        <p:spPr bwMode="auto">
          <a:xfrm flipV="1">
            <a:off x="1987550" y="2690813"/>
            <a:ext cx="206375" cy="212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7" name="Line 13"/>
          <p:cNvSpPr>
            <a:spLocks noChangeShapeType="1"/>
          </p:cNvSpPr>
          <p:nvPr/>
        </p:nvSpPr>
        <p:spPr bwMode="auto">
          <a:xfrm>
            <a:off x="2389188" y="2695575"/>
            <a:ext cx="371475" cy="158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8" name="Line 14"/>
          <p:cNvSpPr>
            <a:spLocks noChangeShapeType="1"/>
          </p:cNvSpPr>
          <p:nvPr/>
        </p:nvSpPr>
        <p:spPr bwMode="auto">
          <a:xfrm>
            <a:off x="2935288" y="2713038"/>
            <a:ext cx="369887" cy="428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69" name="Line 15"/>
          <p:cNvSpPr>
            <a:spLocks noChangeShapeType="1"/>
          </p:cNvSpPr>
          <p:nvPr/>
        </p:nvSpPr>
        <p:spPr bwMode="auto">
          <a:xfrm>
            <a:off x="4194175" y="3475038"/>
            <a:ext cx="155575" cy="3460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0" name="Line 16"/>
          <p:cNvSpPr>
            <a:spLocks noChangeShapeType="1"/>
          </p:cNvSpPr>
          <p:nvPr/>
        </p:nvSpPr>
        <p:spPr bwMode="auto">
          <a:xfrm flipV="1">
            <a:off x="1870075" y="4186238"/>
            <a:ext cx="103188" cy="13176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1" name="Line 17"/>
          <p:cNvSpPr>
            <a:spLocks noChangeShapeType="1"/>
          </p:cNvSpPr>
          <p:nvPr/>
        </p:nvSpPr>
        <p:spPr bwMode="auto">
          <a:xfrm>
            <a:off x="2139950" y="4148138"/>
            <a:ext cx="125413" cy="428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2" name="Line 18"/>
          <p:cNvSpPr>
            <a:spLocks noChangeShapeType="1"/>
          </p:cNvSpPr>
          <p:nvPr/>
        </p:nvSpPr>
        <p:spPr bwMode="auto">
          <a:xfrm flipV="1">
            <a:off x="1897063" y="3805238"/>
            <a:ext cx="101600" cy="8096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3" name="Line 19"/>
          <p:cNvSpPr>
            <a:spLocks noChangeShapeType="1"/>
          </p:cNvSpPr>
          <p:nvPr/>
        </p:nvSpPr>
        <p:spPr bwMode="auto">
          <a:xfrm flipV="1">
            <a:off x="3287713" y="3871913"/>
            <a:ext cx="233362" cy="4159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4" name="Line 20"/>
          <p:cNvSpPr>
            <a:spLocks noChangeShapeType="1"/>
          </p:cNvSpPr>
          <p:nvPr/>
        </p:nvSpPr>
        <p:spPr bwMode="auto">
          <a:xfrm flipV="1">
            <a:off x="3846513" y="3160713"/>
            <a:ext cx="207962" cy="2127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5" name="Line 21"/>
          <p:cNvSpPr>
            <a:spLocks noChangeShapeType="1"/>
          </p:cNvSpPr>
          <p:nvPr/>
        </p:nvSpPr>
        <p:spPr bwMode="auto">
          <a:xfrm flipV="1">
            <a:off x="4291013" y="2728913"/>
            <a:ext cx="274637" cy="21272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6" name="Line 22"/>
          <p:cNvSpPr>
            <a:spLocks noChangeShapeType="1"/>
          </p:cNvSpPr>
          <p:nvPr/>
        </p:nvSpPr>
        <p:spPr bwMode="auto">
          <a:xfrm flipV="1">
            <a:off x="4714875" y="2171700"/>
            <a:ext cx="531813" cy="4127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7" name="Line 23"/>
          <p:cNvSpPr>
            <a:spLocks noChangeShapeType="1"/>
          </p:cNvSpPr>
          <p:nvPr/>
        </p:nvSpPr>
        <p:spPr bwMode="auto">
          <a:xfrm flipH="1">
            <a:off x="3332163" y="4298950"/>
            <a:ext cx="146050" cy="2460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8" name="Line 24"/>
          <p:cNvSpPr>
            <a:spLocks noChangeShapeType="1"/>
          </p:cNvSpPr>
          <p:nvPr/>
        </p:nvSpPr>
        <p:spPr bwMode="auto">
          <a:xfrm>
            <a:off x="2162175" y="3829050"/>
            <a:ext cx="152400" cy="428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79" name="Line 25"/>
          <p:cNvSpPr>
            <a:spLocks noChangeShapeType="1"/>
          </p:cNvSpPr>
          <p:nvPr/>
        </p:nvSpPr>
        <p:spPr bwMode="auto">
          <a:xfrm>
            <a:off x="2462213" y="3932238"/>
            <a:ext cx="98425" cy="920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80" name="Line 26"/>
          <p:cNvSpPr>
            <a:spLocks noChangeShapeType="1"/>
          </p:cNvSpPr>
          <p:nvPr/>
        </p:nvSpPr>
        <p:spPr bwMode="auto">
          <a:xfrm flipH="1">
            <a:off x="1609725" y="4338638"/>
            <a:ext cx="66675" cy="1428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81" name="Line 27"/>
          <p:cNvSpPr>
            <a:spLocks noChangeShapeType="1"/>
          </p:cNvSpPr>
          <p:nvPr/>
        </p:nvSpPr>
        <p:spPr bwMode="auto">
          <a:xfrm flipH="1">
            <a:off x="1709738" y="4440238"/>
            <a:ext cx="117475" cy="1444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82" name="Line 28"/>
          <p:cNvSpPr>
            <a:spLocks noChangeShapeType="1"/>
          </p:cNvSpPr>
          <p:nvPr/>
        </p:nvSpPr>
        <p:spPr bwMode="auto">
          <a:xfrm>
            <a:off x="3517900" y="2878138"/>
            <a:ext cx="96838" cy="920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83" name="Line 29"/>
          <p:cNvSpPr>
            <a:spLocks noChangeShapeType="1"/>
          </p:cNvSpPr>
          <p:nvPr/>
        </p:nvSpPr>
        <p:spPr bwMode="auto">
          <a:xfrm>
            <a:off x="3857625" y="3132138"/>
            <a:ext cx="247650" cy="2063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84" name="Line 30"/>
          <p:cNvSpPr>
            <a:spLocks noChangeShapeType="1"/>
          </p:cNvSpPr>
          <p:nvPr/>
        </p:nvSpPr>
        <p:spPr bwMode="auto">
          <a:xfrm flipV="1">
            <a:off x="2713038" y="2573338"/>
            <a:ext cx="117475" cy="9366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785" name="Line 31"/>
          <p:cNvSpPr>
            <a:spLocks noChangeShapeType="1"/>
          </p:cNvSpPr>
          <p:nvPr/>
        </p:nvSpPr>
        <p:spPr bwMode="auto">
          <a:xfrm flipV="1">
            <a:off x="1455738" y="4186238"/>
            <a:ext cx="4762" cy="28733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grpSp>
        <p:nvGrpSpPr>
          <p:cNvPr id="74786" name="Group 32"/>
          <p:cNvGrpSpPr>
            <a:grpSpLocks/>
          </p:cNvGrpSpPr>
          <p:nvPr/>
        </p:nvGrpSpPr>
        <p:grpSpPr bwMode="auto">
          <a:xfrm>
            <a:off x="911225" y="5041900"/>
            <a:ext cx="5003800" cy="30163"/>
            <a:chOff x="1315" y="3957"/>
            <a:chExt cx="4435" cy="29"/>
          </a:xfrm>
        </p:grpSpPr>
        <p:sp>
          <p:nvSpPr>
            <p:cNvPr id="1072161" name="Line 33"/>
            <p:cNvSpPr>
              <a:spLocks noChangeShapeType="1"/>
            </p:cNvSpPr>
            <p:nvPr/>
          </p:nvSpPr>
          <p:spPr bwMode="auto">
            <a:xfrm flipV="1">
              <a:off x="1315"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2" name="Line 34"/>
            <p:cNvSpPr>
              <a:spLocks noChangeShapeType="1"/>
            </p:cNvSpPr>
            <p:nvPr/>
          </p:nvSpPr>
          <p:spPr bwMode="auto">
            <a:xfrm flipV="1">
              <a:off x="1516"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3" name="Line 35"/>
            <p:cNvSpPr>
              <a:spLocks noChangeShapeType="1"/>
            </p:cNvSpPr>
            <p:nvPr/>
          </p:nvSpPr>
          <p:spPr bwMode="auto">
            <a:xfrm flipV="1">
              <a:off x="1717"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4" name="Line 36"/>
            <p:cNvSpPr>
              <a:spLocks noChangeShapeType="1"/>
            </p:cNvSpPr>
            <p:nvPr/>
          </p:nvSpPr>
          <p:spPr bwMode="auto">
            <a:xfrm flipV="1">
              <a:off x="1920"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5" name="Line 37"/>
            <p:cNvSpPr>
              <a:spLocks noChangeShapeType="1"/>
            </p:cNvSpPr>
            <p:nvPr/>
          </p:nvSpPr>
          <p:spPr bwMode="auto">
            <a:xfrm flipV="1">
              <a:off x="2121"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6" name="Line 38"/>
            <p:cNvSpPr>
              <a:spLocks noChangeShapeType="1"/>
            </p:cNvSpPr>
            <p:nvPr/>
          </p:nvSpPr>
          <p:spPr bwMode="auto">
            <a:xfrm flipV="1">
              <a:off x="2322"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7" name="Line 39"/>
            <p:cNvSpPr>
              <a:spLocks noChangeShapeType="1"/>
            </p:cNvSpPr>
            <p:nvPr/>
          </p:nvSpPr>
          <p:spPr bwMode="auto">
            <a:xfrm flipV="1">
              <a:off x="2524"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8" name="Line 40"/>
            <p:cNvSpPr>
              <a:spLocks noChangeShapeType="1"/>
            </p:cNvSpPr>
            <p:nvPr/>
          </p:nvSpPr>
          <p:spPr bwMode="auto">
            <a:xfrm flipV="1">
              <a:off x="2726"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69" name="Line 41"/>
            <p:cNvSpPr>
              <a:spLocks noChangeShapeType="1"/>
            </p:cNvSpPr>
            <p:nvPr/>
          </p:nvSpPr>
          <p:spPr bwMode="auto">
            <a:xfrm flipV="1">
              <a:off x="2927"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0" name="Line 42"/>
            <p:cNvSpPr>
              <a:spLocks noChangeShapeType="1"/>
            </p:cNvSpPr>
            <p:nvPr/>
          </p:nvSpPr>
          <p:spPr bwMode="auto">
            <a:xfrm flipV="1">
              <a:off x="3129"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1" name="Line 43"/>
            <p:cNvSpPr>
              <a:spLocks noChangeShapeType="1"/>
            </p:cNvSpPr>
            <p:nvPr/>
          </p:nvSpPr>
          <p:spPr bwMode="auto">
            <a:xfrm flipV="1">
              <a:off x="3331"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2" name="Line 44"/>
            <p:cNvSpPr>
              <a:spLocks noChangeShapeType="1"/>
            </p:cNvSpPr>
            <p:nvPr/>
          </p:nvSpPr>
          <p:spPr bwMode="auto">
            <a:xfrm flipV="1">
              <a:off x="3532"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3" name="Line 45"/>
            <p:cNvSpPr>
              <a:spLocks noChangeShapeType="1"/>
            </p:cNvSpPr>
            <p:nvPr/>
          </p:nvSpPr>
          <p:spPr bwMode="auto">
            <a:xfrm flipV="1">
              <a:off x="3734"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4" name="Line 46"/>
            <p:cNvSpPr>
              <a:spLocks noChangeShapeType="1"/>
            </p:cNvSpPr>
            <p:nvPr/>
          </p:nvSpPr>
          <p:spPr bwMode="auto">
            <a:xfrm flipV="1">
              <a:off x="3936"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5" name="Line 47"/>
            <p:cNvSpPr>
              <a:spLocks noChangeShapeType="1"/>
            </p:cNvSpPr>
            <p:nvPr/>
          </p:nvSpPr>
          <p:spPr bwMode="auto">
            <a:xfrm flipV="1">
              <a:off x="4138"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6" name="Line 48"/>
            <p:cNvSpPr>
              <a:spLocks noChangeShapeType="1"/>
            </p:cNvSpPr>
            <p:nvPr/>
          </p:nvSpPr>
          <p:spPr bwMode="auto">
            <a:xfrm flipV="1">
              <a:off x="4339"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7" name="Line 49"/>
            <p:cNvSpPr>
              <a:spLocks noChangeShapeType="1"/>
            </p:cNvSpPr>
            <p:nvPr/>
          </p:nvSpPr>
          <p:spPr bwMode="auto">
            <a:xfrm flipV="1">
              <a:off x="4541"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8" name="Line 50"/>
            <p:cNvSpPr>
              <a:spLocks noChangeShapeType="1"/>
            </p:cNvSpPr>
            <p:nvPr/>
          </p:nvSpPr>
          <p:spPr bwMode="auto">
            <a:xfrm flipV="1">
              <a:off x="4743"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79" name="Line 51"/>
            <p:cNvSpPr>
              <a:spLocks noChangeShapeType="1"/>
            </p:cNvSpPr>
            <p:nvPr/>
          </p:nvSpPr>
          <p:spPr bwMode="auto">
            <a:xfrm flipV="1">
              <a:off x="4944"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80" name="Line 52"/>
            <p:cNvSpPr>
              <a:spLocks noChangeShapeType="1"/>
            </p:cNvSpPr>
            <p:nvPr/>
          </p:nvSpPr>
          <p:spPr bwMode="auto">
            <a:xfrm flipV="1">
              <a:off x="5145"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81" name="Line 53"/>
            <p:cNvSpPr>
              <a:spLocks noChangeShapeType="1"/>
            </p:cNvSpPr>
            <p:nvPr/>
          </p:nvSpPr>
          <p:spPr bwMode="auto">
            <a:xfrm flipV="1">
              <a:off x="5348"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82" name="Line 54"/>
            <p:cNvSpPr>
              <a:spLocks noChangeShapeType="1"/>
            </p:cNvSpPr>
            <p:nvPr/>
          </p:nvSpPr>
          <p:spPr bwMode="auto">
            <a:xfrm flipV="1">
              <a:off x="5549"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83" name="Line 55"/>
            <p:cNvSpPr>
              <a:spLocks noChangeShapeType="1"/>
            </p:cNvSpPr>
            <p:nvPr/>
          </p:nvSpPr>
          <p:spPr bwMode="auto">
            <a:xfrm flipV="1">
              <a:off x="5750" y="3957"/>
              <a:ext cx="0" cy="29"/>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184" name="Line 56"/>
            <p:cNvSpPr>
              <a:spLocks noChangeShapeType="1"/>
            </p:cNvSpPr>
            <p:nvPr/>
          </p:nvSpPr>
          <p:spPr bwMode="auto">
            <a:xfrm>
              <a:off x="1315" y="3965"/>
              <a:ext cx="4429"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grpSp>
      <p:sp>
        <p:nvSpPr>
          <p:cNvPr id="74787" name="Oval 57"/>
          <p:cNvSpPr>
            <a:spLocks noChangeArrowheads="1"/>
          </p:cNvSpPr>
          <p:nvPr/>
        </p:nvSpPr>
        <p:spPr bwMode="auto">
          <a:xfrm>
            <a:off x="1408113" y="45402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88" name="Oval 58"/>
          <p:cNvSpPr>
            <a:spLocks noChangeArrowheads="1"/>
          </p:cNvSpPr>
          <p:nvPr/>
        </p:nvSpPr>
        <p:spPr bwMode="auto">
          <a:xfrm>
            <a:off x="1333500" y="46307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89" name="Oval 59"/>
          <p:cNvSpPr>
            <a:spLocks noChangeArrowheads="1"/>
          </p:cNvSpPr>
          <p:nvPr/>
        </p:nvSpPr>
        <p:spPr bwMode="auto">
          <a:xfrm>
            <a:off x="1147763" y="46307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0" name="Oval 60"/>
          <p:cNvSpPr>
            <a:spLocks noChangeArrowheads="1"/>
          </p:cNvSpPr>
          <p:nvPr/>
        </p:nvSpPr>
        <p:spPr bwMode="auto">
          <a:xfrm>
            <a:off x="1147763" y="4491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1" name="Oval 61"/>
          <p:cNvSpPr>
            <a:spLocks noChangeArrowheads="1"/>
          </p:cNvSpPr>
          <p:nvPr/>
        </p:nvSpPr>
        <p:spPr bwMode="auto">
          <a:xfrm>
            <a:off x="1235075" y="45545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2" name="Oval 62"/>
          <p:cNvSpPr>
            <a:spLocks noChangeArrowheads="1"/>
          </p:cNvSpPr>
          <p:nvPr/>
        </p:nvSpPr>
        <p:spPr bwMode="auto">
          <a:xfrm>
            <a:off x="1508125" y="46434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3" name="Oval 63"/>
          <p:cNvSpPr>
            <a:spLocks noChangeArrowheads="1"/>
          </p:cNvSpPr>
          <p:nvPr/>
        </p:nvSpPr>
        <p:spPr bwMode="auto">
          <a:xfrm>
            <a:off x="1147763" y="47958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4" name="Oval 64"/>
          <p:cNvSpPr>
            <a:spLocks noChangeArrowheads="1"/>
          </p:cNvSpPr>
          <p:nvPr/>
        </p:nvSpPr>
        <p:spPr bwMode="auto">
          <a:xfrm>
            <a:off x="1408113" y="47323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5" name="Oval 65"/>
          <p:cNvSpPr>
            <a:spLocks noChangeArrowheads="1"/>
          </p:cNvSpPr>
          <p:nvPr/>
        </p:nvSpPr>
        <p:spPr bwMode="auto">
          <a:xfrm>
            <a:off x="1249363" y="47069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6" name="Oval 66"/>
          <p:cNvSpPr>
            <a:spLocks noChangeArrowheads="1"/>
          </p:cNvSpPr>
          <p:nvPr/>
        </p:nvSpPr>
        <p:spPr bwMode="auto">
          <a:xfrm>
            <a:off x="2933700" y="46545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7" name="Oval 67"/>
          <p:cNvSpPr>
            <a:spLocks noChangeArrowheads="1"/>
          </p:cNvSpPr>
          <p:nvPr/>
        </p:nvSpPr>
        <p:spPr bwMode="auto">
          <a:xfrm>
            <a:off x="1892300" y="46545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8" name="Oval 68"/>
          <p:cNvSpPr>
            <a:spLocks noChangeArrowheads="1"/>
          </p:cNvSpPr>
          <p:nvPr/>
        </p:nvSpPr>
        <p:spPr bwMode="auto">
          <a:xfrm>
            <a:off x="1757363" y="47196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799" name="Oval 69"/>
          <p:cNvSpPr>
            <a:spLocks noChangeArrowheads="1"/>
          </p:cNvSpPr>
          <p:nvPr/>
        </p:nvSpPr>
        <p:spPr bwMode="auto">
          <a:xfrm>
            <a:off x="1644650" y="46053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0" name="Oval 70"/>
          <p:cNvSpPr>
            <a:spLocks noChangeArrowheads="1"/>
          </p:cNvSpPr>
          <p:nvPr/>
        </p:nvSpPr>
        <p:spPr bwMode="auto">
          <a:xfrm>
            <a:off x="1296988" y="48339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1" name="Oval 71"/>
          <p:cNvSpPr>
            <a:spLocks noChangeArrowheads="1"/>
          </p:cNvSpPr>
          <p:nvPr/>
        </p:nvSpPr>
        <p:spPr bwMode="auto">
          <a:xfrm>
            <a:off x="2376488" y="44402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2" name="Oval 72"/>
          <p:cNvSpPr>
            <a:spLocks noChangeArrowheads="1"/>
          </p:cNvSpPr>
          <p:nvPr/>
        </p:nvSpPr>
        <p:spPr bwMode="auto">
          <a:xfrm>
            <a:off x="2290763" y="4692650"/>
            <a:ext cx="69850"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3" name="Oval 73"/>
          <p:cNvSpPr>
            <a:spLocks noChangeArrowheads="1"/>
          </p:cNvSpPr>
          <p:nvPr/>
        </p:nvSpPr>
        <p:spPr bwMode="auto">
          <a:xfrm>
            <a:off x="2030413" y="46926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4" name="Oval 74"/>
          <p:cNvSpPr>
            <a:spLocks noChangeArrowheads="1"/>
          </p:cNvSpPr>
          <p:nvPr/>
        </p:nvSpPr>
        <p:spPr bwMode="auto">
          <a:xfrm>
            <a:off x="3071813" y="46053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5" name="Oval 75"/>
          <p:cNvSpPr>
            <a:spLocks noChangeArrowheads="1"/>
          </p:cNvSpPr>
          <p:nvPr/>
        </p:nvSpPr>
        <p:spPr bwMode="auto">
          <a:xfrm>
            <a:off x="2487613" y="44910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6" name="Oval 76"/>
          <p:cNvSpPr>
            <a:spLocks noChangeArrowheads="1"/>
          </p:cNvSpPr>
          <p:nvPr/>
        </p:nvSpPr>
        <p:spPr bwMode="auto">
          <a:xfrm>
            <a:off x="2339975" y="4565650"/>
            <a:ext cx="71438"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7" name="Oval 77"/>
          <p:cNvSpPr>
            <a:spLocks noChangeArrowheads="1"/>
          </p:cNvSpPr>
          <p:nvPr/>
        </p:nvSpPr>
        <p:spPr bwMode="auto">
          <a:xfrm>
            <a:off x="2190750" y="4618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8" name="Oval 78"/>
          <p:cNvSpPr>
            <a:spLocks noChangeArrowheads="1"/>
          </p:cNvSpPr>
          <p:nvPr/>
        </p:nvSpPr>
        <p:spPr bwMode="auto">
          <a:xfrm>
            <a:off x="2636838" y="45402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09" name="Oval 79"/>
          <p:cNvSpPr>
            <a:spLocks noChangeArrowheads="1"/>
          </p:cNvSpPr>
          <p:nvPr/>
        </p:nvSpPr>
        <p:spPr bwMode="auto">
          <a:xfrm>
            <a:off x="2501900" y="46180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0" name="Oval 80"/>
          <p:cNvSpPr>
            <a:spLocks noChangeArrowheads="1"/>
          </p:cNvSpPr>
          <p:nvPr/>
        </p:nvSpPr>
        <p:spPr bwMode="auto">
          <a:xfrm>
            <a:off x="2152650" y="4745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1" name="Oval 81"/>
          <p:cNvSpPr>
            <a:spLocks noChangeArrowheads="1"/>
          </p:cNvSpPr>
          <p:nvPr/>
        </p:nvSpPr>
        <p:spPr bwMode="auto">
          <a:xfrm>
            <a:off x="2735263" y="46545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2" name="Oval 82"/>
          <p:cNvSpPr>
            <a:spLocks noChangeArrowheads="1"/>
          </p:cNvSpPr>
          <p:nvPr/>
        </p:nvSpPr>
        <p:spPr bwMode="auto">
          <a:xfrm>
            <a:off x="2774950" y="4451350"/>
            <a:ext cx="69850"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3" name="Oval 83"/>
          <p:cNvSpPr>
            <a:spLocks noChangeArrowheads="1"/>
          </p:cNvSpPr>
          <p:nvPr/>
        </p:nvSpPr>
        <p:spPr bwMode="auto">
          <a:xfrm>
            <a:off x="2822575" y="4565650"/>
            <a:ext cx="71438"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4" name="Oval 84"/>
          <p:cNvSpPr>
            <a:spLocks noChangeArrowheads="1"/>
          </p:cNvSpPr>
          <p:nvPr/>
        </p:nvSpPr>
        <p:spPr bwMode="auto">
          <a:xfrm>
            <a:off x="2960688" y="4502150"/>
            <a:ext cx="69850"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5" name="Oval 85"/>
          <p:cNvSpPr>
            <a:spLocks noChangeArrowheads="1"/>
          </p:cNvSpPr>
          <p:nvPr/>
        </p:nvSpPr>
        <p:spPr bwMode="auto">
          <a:xfrm>
            <a:off x="2613025" y="4413250"/>
            <a:ext cx="71438"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6" name="Oval 86"/>
          <p:cNvSpPr>
            <a:spLocks noChangeArrowheads="1"/>
          </p:cNvSpPr>
          <p:nvPr/>
        </p:nvSpPr>
        <p:spPr bwMode="auto">
          <a:xfrm>
            <a:off x="3840163" y="46307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7" name="Oval 87"/>
          <p:cNvSpPr>
            <a:spLocks noChangeArrowheads="1"/>
          </p:cNvSpPr>
          <p:nvPr/>
        </p:nvSpPr>
        <p:spPr bwMode="auto">
          <a:xfrm>
            <a:off x="3963988" y="47323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8" name="Oval 88"/>
          <p:cNvSpPr>
            <a:spLocks noChangeArrowheads="1"/>
          </p:cNvSpPr>
          <p:nvPr/>
        </p:nvSpPr>
        <p:spPr bwMode="auto">
          <a:xfrm>
            <a:off x="4002088" y="45799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19" name="Oval 89"/>
          <p:cNvSpPr>
            <a:spLocks noChangeArrowheads="1"/>
          </p:cNvSpPr>
          <p:nvPr/>
        </p:nvSpPr>
        <p:spPr bwMode="auto">
          <a:xfrm>
            <a:off x="4138613" y="44910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0" name="Oval 90"/>
          <p:cNvSpPr>
            <a:spLocks noChangeArrowheads="1"/>
          </p:cNvSpPr>
          <p:nvPr/>
        </p:nvSpPr>
        <p:spPr bwMode="auto">
          <a:xfrm>
            <a:off x="3914775" y="4872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1" name="Oval 91"/>
          <p:cNvSpPr>
            <a:spLocks noChangeArrowheads="1"/>
          </p:cNvSpPr>
          <p:nvPr/>
        </p:nvSpPr>
        <p:spPr bwMode="auto">
          <a:xfrm>
            <a:off x="3182938" y="46688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2" name="Oval 92"/>
          <p:cNvSpPr>
            <a:spLocks noChangeArrowheads="1"/>
          </p:cNvSpPr>
          <p:nvPr/>
        </p:nvSpPr>
        <p:spPr bwMode="auto">
          <a:xfrm>
            <a:off x="3556000" y="47450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3" name="Oval 93"/>
          <p:cNvSpPr>
            <a:spLocks noChangeArrowheads="1"/>
          </p:cNvSpPr>
          <p:nvPr/>
        </p:nvSpPr>
        <p:spPr bwMode="auto">
          <a:xfrm>
            <a:off x="4610100" y="4529138"/>
            <a:ext cx="69850"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4" name="Oval 94"/>
          <p:cNvSpPr>
            <a:spLocks noChangeArrowheads="1"/>
          </p:cNvSpPr>
          <p:nvPr/>
        </p:nvSpPr>
        <p:spPr bwMode="auto">
          <a:xfrm>
            <a:off x="4262438" y="45402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5" name="Oval 95"/>
          <p:cNvSpPr>
            <a:spLocks noChangeArrowheads="1"/>
          </p:cNvSpPr>
          <p:nvPr/>
        </p:nvSpPr>
        <p:spPr bwMode="auto">
          <a:xfrm>
            <a:off x="5538788" y="44783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6" name="Oval 96"/>
          <p:cNvSpPr>
            <a:spLocks noChangeArrowheads="1"/>
          </p:cNvSpPr>
          <p:nvPr/>
        </p:nvSpPr>
        <p:spPr bwMode="auto">
          <a:xfrm>
            <a:off x="5414963" y="44513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7" name="Oval 97"/>
          <p:cNvSpPr>
            <a:spLocks noChangeArrowheads="1"/>
          </p:cNvSpPr>
          <p:nvPr/>
        </p:nvSpPr>
        <p:spPr bwMode="auto">
          <a:xfrm>
            <a:off x="5291138" y="47815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8" name="Oval 98"/>
          <p:cNvSpPr>
            <a:spLocks noChangeArrowheads="1"/>
          </p:cNvSpPr>
          <p:nvPr/>
        </p:nvSpPr>
        <p:spPr bwMode="auto">
          <a:xfrm>
            <a:off x="4794250" y="45402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29" name="Oval 99"/>
          <p:cNvSpPr>
            <a:spLocks noChangeArrowheads="1"/>
          </p:cNvSpPr>
          <p:nvPr/>
        </p:nvSpPr>
        <p:spPr bwMode="auto">
          <a:xfrm>
            <a:off x="4894263" y="46434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0" name="Oval 100"/>
          <p:cNvSpPr>
            <a:spLocks noChangeArrowheads="1"/>
          </p:cNvSpPr>
          <p:nvPr/>
        </p:nvSpPr>
        <p:spPr bwMode="auto">
          <a:xfrm>
            <a:off x="4819650" y="47323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1" name="Oval 101"/>
          <p:cNvSpPr>
            <a:spLocks noChangeArrowheads="1"/>
          </p:cNvSpPr>
          <p:nvPr/>
        </p:nvSpPr>
        <p:spPr bwMode="auto">
          <a:xfrm>
            <a:off x="4719638" y="46545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2" name="Oval 102"/>
          <p:cNvSpPr>
            <a:spLocks noChangeArrowheads="1"/>
          </p:cNvSpPr>
          <p:nvPr/>
        </p:nvSpPr>
        <p:spPr bwMode="auto">
          <a:xfrm>
            <a:off x="4856163" y="44783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3" name="Oval 103"/>
          <p:cNvSpPr>
            <a:spLocks noChangeArrowheads="1"/>
          </p:cNvSpPr>
          <p:nvPr/>
        </p:nvSpPr>
        <p:spPr bwMode="auto">
          <a:xfrm>
            <a:off x="4894263" y="48339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4" name="Oval 104"/>
          <p:cNvSpPr>
            <a:spLocks noChangeArrowheads="1"/>
          </p:cNvSpPr>
          <p:nvPr/>
        </p:nvSpPr>
        <p:spPr bwMode="auto">
          <a:xfrm>
            <a:off x="4732338" y="4806950"/>
            <a:ext cx="73025"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5" name="Oval 105"/>
          <p:cNvSpPr>
            <a:spLocks noChangeArrowheads="1"/>
          </p:cNvSpPr>
          <p:nvPr/>
        </p:nvSpPr>
        <p:spPr bwMode="auto">
          <a:xfrm>
            <a:off x="4160838" y="46307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6" name="Oval 106"/>
          <p:cNvSpPr>
            <a:spLocks noChangeArrowheads="1"/>
          </p:cNvSpPr>
          <p:nvPr/>
        </p:nvSpPr>
        <p:spPr bwMode="auto">
          <a:xfrm>
            <a:off x="5018088" y="45021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7" name="Oval 107"/>
          <p:cNvSpPr>
            <a:spLocks noChangeArrowheads="1"/>
          </p:cNvSpPr>
          <p:nvPr/>
        </p:nvSpPr>
        <p:spPr bwMode="auto">
          <a:xfrm>
            <a:off x="5178425" y="46053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8" name="Oval 108"/>
          <p:cNvSpPr>
            <a:spLocks noChangeArrowheads="1"/>
          </p:cNvSpPr>
          <p:nvPr/>
        </p:nvSpPr>
        <p:spPr bwMode="auto">
          <a:xfrm>
            <a:off x="5105400" y="4692650"/>
            <a:ext cx="71438"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39" name="Oval 109"/>
          <p:cNvSpPr>
            <a:spLocks noChangeArrowheads="1"/>
          </p:cNvSpPr>
          <p:nvPr/>
        </p:nvSpPr>
        <p:spPr bwMode="auto">
          <a:xfrm>
            <a:off x="5005388" y="46180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0" name="Oval 110"/>
          <p:cNvSpPr>
            <a:spLocks noChangeArrowheads="1"/>
          </p:cNvSpPr>
          <p:nvPr/>
        </p:nvSpPr>
        <p:spPr bwMode="auto">
          <a:xfrm>
            <a:off x="5141913" y="44910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1" name="Oval 111"/>
          <p:cNvSpPr>
            <a:spLocks noChangeArrowheads="1"/>
          </p:cNvSpPr>
          <p:nvPr/>
        </p:nvSpPr>
        <p:spPr bwMode="auto">
          <a:xfrm>
            <a:off x="5178425" y="47958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2" name="Oval 112"/>
          <p:cNvSpPr>
            <a:spLocks noChangeArrowheads="1"/>
          </p:cNvSpPr>
          <p:nvPr/>
        </p:nvSpPr>
        <p:spPr bwMode="auto">
          <a:xfrm>
            <a:off x="5018088" y="47704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3" name="Oval 113"/>
          <p:cNvSpPr>
            <a:spLocks noChangeArrowheads="1"/>
          </p:cNvSpPr>
          <p:nvPr/>
        </p:nvSpPr>
        <p:spPr bwMode="auto">
          <a:xfrm>
            <a:off x="5080000" y="48593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4" name="Oval 114"/>
          <p:cNvSpPr>
            <a:spLocks noChangeArrowheads="1"/>
          </p:cNvSpPr>
          <p:nvPr/>
        </p:nvSpPr>
        <p:spPr bwMode="auto">
          <a:xfrm>
            <a:off x="5378450" y="46180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5" name="Oval 115"/>
          <p:cNvSpPr>
            <a:spLocks noChangeArrowheads="1"/>
          </p:cNvSpPr>
          <p:nvPr/>
        </p:nvSpPr>
        <p:spPr bwMode="auto">
          <a:xfrm>
            <a:off x="5489575" y="4654550"/>
            <a:ext cx="69850"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6" name="Oval 116"/>
          <p:cNvSpPr>
            <a:spLocks noChangeArrowheads="1"/>
          </p:cNvSpPr>
          <p:nvPr/>
        </p:nvSpPr>
        <p:spPr bwMode="auto">
          <a:xfrm>
            <a:off x="5589588" y="47577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7" name="Oval 117"/>
          <p:cNvSpPr>
            <a:spLocks noChangeArrowheads="1"/>
          </p:cNvSpPr>
          <p:nvPr/>
        </p:nvSpPr>
        <p:spPr bwMode="auto">
          <a:xfrm>
            <a:off x="5513388" y="4845050"/>
            <a:ext cx="73025"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8" name="Oval 118"/>
          <p:cNvSpPr>
            <a:spLocks noChangeArrowheads="1"/>
          </p:cNvSpPr>
          <p:nvPr/>
        </p:nvSpPr>
        <p:spPr bwMode="auto">
          <a:xfrm>
            <a:off x="5414963" y="47704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49" name="Oval 119"/>
          <p:cNvSpPr>
            <a:spLocks noChangeArrowheads="1"/>
          </p:cNvSpPr>
          <p:nvPr/>
        </p:nvSpPr>
        <p:spPr bwMode="auto">
          <a:xfrm>
            <a:off x="5551488" y="45910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0" name="Oval 120"/>
          <p:cNvSpPr>
            <a:spLocks noChangeArrowheads="1"/>
          </p:cNvSpPr>
          <p:nvPr/>
        </p:nvSpPr>
        <p:spPr bwMode="auto">
          <a:xfrm>
            <a:off x="5278438" y="4491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1" name="Oval 121"/>
          <p:cNvSpPr>
            <a:spLocks noChangeArrowheads="1"/>
          </p:cNvSpPr>
          <p:nvPr/>
        </p:nvSpPr>
        <p:spPr bwMode="auto">
          <a:xfrm>
            <a:off x="5327650" y="4872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2" name="Oval 122"/>
          <p:cNvSpPr>
            <a:spLocks noChangeArrowheads="1"/>
          </p:cNvSpPr>
          <p:nvPr/>
        </p:nvSpPr>
        <p:spPr bwMode="auto">
          <a:xfrm>
            <a:off x="5303838" y="4692650"/>
            <a:ext cx="69850"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3" name="Oval 123"/>
          <p:cNvSpPr>
            <a:spLocks noChangeArrowheads="1"/>
          </p:cNvSpPr>
          <p:nvPr/>
        </p:nvSpPr>
        <p:spPr bwMode="auto">
          <a:xfrm>
            <a:off x="4398963" y="45799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4" name="Oval 124"/>
          <p:cNvSpPr>
            <a:spLocks noChangeArrowheads="1"/>
          </p:cNvSpPr>
          <p:nvPr/>
        </p:nvSpPr>
        <p:spPr bwMode="auto">
          <a:xfrm>
            <a:off x="4495800" y="46815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5" name="Oval 125"/>
          <p:cNvSpPr>
            <a:spLocks noChangeArrowheads="1"/>
          </p:cNvSpPr>
          <p:nvPr/>
        </p:nvSpPr>
        <p:spPr bwMode="auto">
          <a:xfrm>
            <a:off x="4597400" y="4781550"/>
            <a:ext cx="69850"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6" name="Oval 126"/>
          <p:cNvSpPr>
            <a:spLocks noChangeArrowheads="1"/>
          </p:cNvSpPr>
          <p:nvPr/>
        </p:nvSpPr>
        <p:spPr bwMode="auto">
          <a:xfrm>
            <a:off x="4298950" y="4845050"/>
            <a:ext cx="71438"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7" name="Oval 127"/>
          <p:cNvSpPr>
            <a:spLocks noChangeArrowheads="1"/>
          </p:cNvSpPr>
          <p:nvPr/>
        </p:nvSpPr>
        <p:spPr bwMode="auto">
          <a:xfrm>
            <a:off x="4421188" y="47958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8" name="Oval 128"/>
          <p:cNvSpPr>
            <a:spLocks noChangeArrowheads="1"/>
          </p:cNvSpPr>
          <p:nvPr/>
        </p:nvSpPr>
        <p:spPr bwMode="auto">
          <a:xfrm>
            <a:off x="4559300" y="46180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59" name="Oval 129"/>
          <p:cNvSpPr>
            <a:spLocks noChangeArrowheads="1"/>
          </p:cNvSpPr>
          <p:nvPr/>
        </p:nvSpPr>
        <p:spPr bwMode="auto">
          <a:xfrm>
            <a:off x="4535488" y="4883150"/>
            <a:ext cx="71437"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0" name="Oval 130"/>
          <p:cNvSpPr>
            <a:spLocks noChangeArrowheads="1"/>
          </p:cNvSpPr>
          <p:nvPr/>
        </p:nvSpPr>
        <p:spPr bwMode="auto">
          <a:xfrm>
            <a:off x="4310063" y="47069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1" name="Oval 131"/>
          <p:cNvSpPr>
            <a:spLocks noChangeArrowheads="1"/>
          </p:cNvSpPr>
          <p:nvPr/>
        </p:nvSpPr>
        <p:spPr bwMode="auto">
          <a:xfrm>
            <a:off x="4149725" y="47450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2" name="Oval 132"/>
          <p:cNvSpPr>
            <a:spLocks noChangeArrowheads="1"/>
          </p:cNvSpPr>
          <p:nvPr/>
        </p:nvSpPr>
        <p:spPr bwMode="auto">
          <a:xfrm>
            <a:off x="2822575" y="4770438"/>
            <a:ext cx="71438"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3" name="Oval 133"/>
          <p:cNvSpPr>
            <a:spLocks noChangeArrowheads="1"/>
          </p:cNvSpPr>
          <p:nvPr/>
        </p:nvSpPr>
        <p:spPr bwMode="auto">
          <a:xfrm>
            <a:off x="2387600" y="4745038"/>
            <a:ext cx="74613"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4" name="Oval 134"/>
          <p:cNvSpPr>
            <a:spLocks noChangeArrowheads="1"/>
          </p:cNvSpPr>
          <p:nvPr/>
        </p:nvSpPr>
        <p:spPr bwMode="auto">
          <a:xfrm>
            <a:off x="2649538" y="48720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5" name="Oval 135"/>
          <p:cNvSpPr>
            <a:spLocks noChangeArrowheads="1"/>
          </p:cNvSpPr>
          <p:nvPr/>
        </p:nvSpPr>
        <p:spPr bwMode="auto">
          <a:xfrm>
            <a:off x="2476500" y="4845050"/>
            <a:ext cx="69850"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6" name="Oval 136"/>
          <p:cNvSpPr>
            <a:spLocks noChangeArrowheads="1"/>
          </p:cNvSpPr>
          <p:nvPr/>
        </p:nvSpPr>
        <p:spPr bwMode="auto">
          <a:xfrm>
            <a:off x="2574925" y="47323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7" name="Oval 137"/>
          <p:cNvSpPr>
            <a:spLocks noChangeArrowheads="1"/>
          </p:cNvSpPr>
          <p:nvPr/>
        </p:nvSpPr>
        <p:spPr bwMode="auto">
          <a:xfrm>
            <a:off x="3827463" y="47815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8" name="Oval 138"/>
          <p:cNvSpPr>
            <a:spLocks noChangeArrowheads="1"/>
          </p:cNvSpPr>
          <p:nvPr/>
        </p:nvSpPr>
        <p:spPr bwMode="auto">
          <a:xfrm>
            <a:off x="3095625" y="47450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69" name="Oval 139"/>
          <p:cNvSpPr>
            <a:spLocks noChangeArrowheads="1"/>
          </p:cNvSpPr>
          <p:nvPr/>
        </p:nvSpPr>
        <p:spPr bwMode="auto">
          <a:xfrm>
            <a:off x="2290763" y="4845050"/>
            <a:ext cx="69850"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0" name="Oval 140"/>
          <p:cNvSpPr>
            <a:spLocks noChangeArrowheads="1"/>
          </p:cNvSpPr>
          <p:nvPr/>
        </p:nvSpPr>
        <p:spPr bwMode="auto">
          <a:xfrm>
            <a:off x="3443288" y="47958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1" name="Oval 141"/>
          <p:cNvSpPr>
            <a:spLocks noChangeArrowheads="1"/>
          </p:cNvSpPr>
          <p:nvPr/>
        </p:nvSpPr>
        <p:spPr bwMode="auto">
          <a:xfrm>
            <a:off x="3741738" y="48593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2" name="Oval 142"/>
          <p:cNvSpPr>
            <a:spLocks noChangeArrowheads="1"/>
          </p:cNvSpPr>
          <p:nvPr/>
        </p:nvSpPr>
        <p:spPr bwMode="auto">
          <a:xfrm>
            <a:off x="4051300" y="48593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3" name="Oval 143"/>
          <p:cNvSpPr>
            <a:spLocks noChangeArrowheads="1"/>
          </p:cNvSpPr>
          <p:nvPr/>
        </p:nvSpPr>
        <p:spPr bwMode="auto">
          <a:xfrm>
            <a:off x="3332163" y="4845050"/>
            <a:ext cx="69850"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4" name="Oval 144"/>
          <p:cNvSpPr>
            <a:spLocks noChangeArrowheads="1"/>
          </p:cNvSpPr>
          <p:nvPr/>
        </p:nvSpPr>
        <p:spPr bwMode="auto">
          <a:xfrm>
            <a:off x="2960688" y="4845050"/>
            <a:ext cx="69850"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5" name="Oval 145"/>
          <p:cNvSpPr>
            <a:spLocks noChangeArrowheads="1"/>
          </p:cNvSpPr>
          <p:nvPr/>
        </p:nvSpPr>
        <p:spPr bwMode="auto">
          <a:xfrm>
            <a:off x="3195638" y="48339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6" name="Oval 146"/>
          <p:cNvSpPr>
            <a:spLocks noChangeArrowheads="1"/>
          </p:cNvSpPr>
          <p:nvPr/>
        </p:nvSpPr>
        <p:spPr bwMode="auto">
          <a:xfrm>
            <a:off x="3616325" y="48339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7" name="Oval 147"/>
          <p:cNvSpPr>
            <a:spLocks noChangeArrowheads="1"/>
          </p:cNvSpPr>
          <p:nvPr/>
        </p:nvSpPr>
        <p:spPr bwMode="auto">
          <a:xfrm>
            <a:off x="1508125" y="48339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8" name="Oval 148"/>
          <p:cNvSpPr>
            <a:spLocks noChangeArrowheads="1"/>
          </p:cNvSpPr>
          <p:nvPr/>
        </p:nvSpPr>
        <p:spPr bwMode="auto">
          <a:xfrm>
            <a:off x="1620838" y="4757738"/>
            <a:ext cx="71437" cy="55562"/>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79" name="Oval 149"/>
          <p:cNvSpPr>
            <a:spLocks noChangeArrowheads="1"/>
          </p:cNvSpPr>
          <p:nvPr/>
        </p:nvSpPr>
        <p:spPr bwMode="auto">
          <a:xfrm>
            <a:off x="1855788" y="4845050"/>
            <a:ext cx="71437"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0" name="Oval 150"/>
          <p:cNvSpPr>
            <a:spLocks noChangeArrowheads="1"/>
          </p:cNvSpPr>
          <p:nvPr/>
        </p:nvSpPr>
        <p:spPr bwMode="auto">
          <a:xfrm>
            <a:off x="2039938" y="4845050"/>
            <a:ext cx="73025" cy="5715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1" name="Oval 151"/>
          <p:cNvSpPr>
            <a:spLocks noChangeArrowheads="1"/>
          </p:cNvSpPr>
          <p:nvPr/>
        </p:nvSpPr>
        <p:spPr bwMode="auto">
          <a:xfrm>
            <a:off x="1352550" y="3627438"/>
            <a:ext cx="249238" cy="231775"/>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2" name="Oval 152"/>
          <p:cNvSpPr>
            <a:spLocks noChangeArrowheads="1"/>
          </p:cNvSpPr>
          <p:nvPr/>
        </p:nvSpPr>
        <p:spPr bwMode="auto">
          <a:xfrm>
            <a:off x="1951038" y="4033838"/>
            <a:ext cx="192087" cy="168275"/>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3" name="Oval 153"/>
          <p:cNvSpPr>
            <a:spLocks noChangeArrowheads="1"/>
          </p:cNvSpPr>
          <p:nvPr/>
        </p:nvSpPr>
        <p:spPr bwMode="auto">
          <a:xfrm>
            <a:off x="2247900" y="4148138"/>
            <a:ext cx="193675" cy="169862"/>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4" name="Oval 154"/>
          <p:cNvSpPr>
            <a:spLocks noChangeArrowheads="1"/>
          </p:cNvSpPr>
          <p:nvPr/>
        </p:nvSpPr>
        <p:spPr bwMode="auto">
          <a:xfrm>
            <a:off x="2298700" y="3817938"/>
            <a:ext cx="192088" cy="168275"/>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5" name="Oval 155"/>
          <p:cNvSpPr>
            <a:spLocks noChangeArrowheads="1"/>
          </p:cNvSpPr>
          <p:nvPr/>
        </p:nvSpPr>
        <p:spPr bwMode="auto">
          <a:xfrm>
            <a:off x="2557463" y="3995738"/>
            <a:ext cx="193675" cy="168275"/>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6" name="Oval 156"/>
          <p:cNvSpPr>
            <a:spLocks noChangeArrowheads="1"/>
          </p:cNvSpPr>
          <p:nvPr/>
        </p:nvSpPr>
        <p:spPr bwMode="auto">
          <a:xfrm>
            <a:off x="1285875" y="4465638"/>
            <a:ext cx="71438"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7" name="Oval 157"/>
          <p:cNvSpPr>
            <a:spLocks noChangeArrowheads="1"/>
          </p:cNvSpPr>
          <p:nvPr/>
        </p:nvSpPr>
        <p:spPr bwMode="auto">
          <a:xfrm>
            <a:off x="1681163" y="48831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8" name="Oval 158"/>
          <p:cNvSpPr>
            <a:spLocks noChangeArrowheads="1"/>
          </p:cNvSpPr>
          <p:nvPr/>
        </p:nvSpPr>
        <p:spPr bwMode="auto">
          <a:xfrm>
            <a:off x="1181100" y="4173538"/>
            <a:ext cx="153988" cy="144462"/>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89" name="Oval 159"/>
          <p:cNvSpPr>
            <a:spLocks noChangeArrowheads="1"/>
          </p:cNvSpPr>
          <p:nvPr/>
        </p:nvSpPr>
        <p:spPr bwMode="auto">
          <a:xfrm>
            <a:off x="1393825" y="4198938"/>
            <a:ext cx="152400" cy="144462"/>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0" name="Oval 160"/>
          <p:cNvSpPr>
            <a:spLocks noChangeArrowheads="1"/>
          </p:cNvSpPr>
          <p:nvPr/>
        </p:nvSpPr>
        <p:spPr bwMode="auto">
          <a:xfrm>
            <a:off x="1590675" y="4173538"/>
            <a:ext cx="155575" cy="144462"/>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1" name="Oval 161"/>
          <p:cNvSpPr>
            <a:spLocks noChangeArrowheads="1"/>
          </p:cNvSpPr>
          <p:nvPr/>
        </p:nvSpPr>
        <p:spPr bwMode="auto">
          <a:xfrm>
            <a:off x="1765300" y="4298950"/>
            <a:ext cx="152400" cy="144463"/>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2" name="Oval 162"/>
          <p:cNvSpPr>
            <a:spLocks noChangeArrowheads="1"/>
          </p:cNvSpPr>
          <p:nvPr/>
        </p:nvSpPr>
        <p:spPr bwMode="auto">
          <a:xfrm>
            <a:off x="1524000" y="3206750"/>
            <a:ext cx="276225" cy="284163"/>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3" name="Oval 163"/>
          <p:cNvSpPr>
            <a:spLocks noChangeArrowheads="1"/>
          </p:cNvSpPr>
          <p:nvPr/>
        </p:nvSpPr>
        <p:spPr bwMode="auto">
          <a:xfrm>
            <a:off x="1784350" y="2762250"/>
            <a:ext cx="317500" cy="298450"/>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4" name="Oval 164"/>
          <p:cNvSpPr>
            <a:spLocks noChangeArrowheads="1"/>
          </p:cNvSpPr>
          <p:nvPr/>
        </p:nvSpPr>
        <p:spPr bwMode="auto">
          <a:xfrm>
            <a:off x="2090738" y="2535238"/>
            <a:ext cx="411162" cy="371475"/>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5" name="Oval 165"/>
          <p:cNvSpPr>
            <a:spLocks noChangeArrowheads="1"/>
          </p:cNvSpPr>
          <p:nvPr/>
        </p:nvSpPr>
        <p:spPr bwMode="auto">
          <a:xfrm>
            <a:off x="2557463" y="2471738"/>
            <a:ext cx="504825" cy="47466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6" name="Oval 166"/>
          <p:cNvSpPr>
            <a:spLocks noChangeArrowheads="1"/>
          </p:cNvSpPr>
          <p:nvPr/>
        </p:nvSpPr>
        <p:spPr bwMode="auto">
          <a:xfrm>
            <a:off x="3608388" y="2878138"/>
            <a:ext cx="300037" cy="296862"/>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7" name="Oval 167"/>
          <p:cNvSpPr>
            <a:spLocks noChangeArrowheads="1"/>
          </p:cNvSpPr>
          <p:nvPr/>
        </p:nvSpPr>
        <p:spPr bwMode="auto">
          <a:xfrm>
            <a:off x="4043363" y="3295650"/>
            <a:ext cx="260350" cy="234950"/>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8" name="Oval 168"/>
          <p:cNvSpPr>
            <a:spLocks noChangeArrowheads="1"/>
          </p:cNvSpPr>
          <p:nvPr/>
        </p:nvSpPr>
        <p:spPr bwMode="auto">
          <a:xfrm>
            <a:off x="2994025" y="4249738"/>
            <a:ext cx="150813" cy="144462"/>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899" name="Oval 169"/>
          <p:cNvSpPr>
            <a:spLocks noChangeArrowheads="1"/>
          </p:cNvSpPr>
          <p:nvPr/>
        </p:nvSpPr>
        <p:spPr bwMode="auto">
          <a:xfrm>
            <a:off x="3205163" y="4211638"/>
            <a:ext cx="152400" cy="142875"/>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0" name="Oval 170"/>
          <p:cNvSpPr>
            <a:spLocks noChangeArrowheads="1"/>
          </p:cNvSpPr>
          <p:nvPr/>
        </p:nvSpPr>
        <p:spPr bwMode="auto">
          <a:xfrm>
            <a:off x="3402013" y="4198938"/>
            <a:ext cx="153987" cy="144462"/>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1" name="Oval 171"/>
          <p:cNvSpPr>
            <a:spLocks noChangeArrowheads="1"/>
          </p:cNvSpPr>
          <p:nvPr/>
        </p:nvSpPr>
        <p:spPr bwMode="auto">
          <a:xfrm>
            <a:off x="3540125" y="4325938"/>
            <a:ext cx="152400" cy="144462"/>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2" name="Oval 172"/>
          <p:cNvSpPr>
            <a:spLocks noChangeArrowheads="1"/>
          </p:cNvSpPr>
          <p:nvPr/>
        </p:nvSpPr>
        <p:spPr bwMode="auto">
          <a:xfrm>
            <a:off x="3975100" y="2840038"/>
            <a:ext cx="438150" cy="38576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3" name="Oval 173"/>
          <p:cNvSpPr>
            <a:spLocks noChangeArrowheads="1"/>
          </p:cNvSpPr>
          <p:nvPr/>
        </p:nvSpPr>
        <p:spPr bwMode="auto">
          <a:xfrm>
            <a:off x="4481513" y="2408238"/>
            <a:ext cx="477837" cy="42386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4" name="Oval 174"/>
          <p:cNvSpPr>
            <a:spLocks noChangeArrowheads="1"/>
          </p:cNvSpPr>
          <p:nvPr/>
        </p:nvSpPr>
        <p:spPr bwMode="auto">
          <a:xfrm>
            <a:off x="5041900" y="1881188"/>
            <a:ext cx="560388" cy="538162"/>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5" name="Oval 175"/>
          <p:cNvSpPr>
            <a:spLocks noChangeArrowheads="1"/>
          </p:cNvSpPr>
          <p:nvPr/>
        </p:nvSpPr>
        <p:spPr bwMode="auto">
          <a:xfrm>
            <a:off x="4794250" y="4883150"/>
            <a:ext cx="73025" cy="55563"/>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6" name="Oval 176"/>
          <p:cNvSpPr>
            <a:spLocks noChangeArrowheads="1"/>
          </p:cNvSpPr>
          <p:nvPr/>
        </p:nvSpPr>
        <p:spPr bwMode="auto">
          <a:xfrm>
            <a:off x="4268788" y="3767138"/>
            <a:ext cx="193675" cy="168275"/>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07" name="Rectangle 177"/>
          <p:cNvSpPr>
            <a:spLocks noChangeArrowheads="1"/>
          </p:cNvSpPr>
          <p:nvPr/>
        </p:nvSpPr>
        <p:spPr bwMode="auto">
          <a:xfrm>
            <a:off x="547688" y="1249363"/>
            <a:ext cx="476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Narrow" panose="020B0606020202030204" pitchFamily="34" charset="0"/>
              </a:rPr>
              <a:t>mm</a:t>
            </a:r>
          </a:p>
        </p:txBody>
      </p:sp>
      <p:sp>
        <p:nvSpPr>
          <p:cNvPr id="74908" name="Rectangle 178"/>
          <p:cNvSpPr>
            <a:spLocks noChangeArrowheads="1"/>
          </p:cNvSpPr>
          <p:nvPr/>
        </p:nvSpPr>
        <p:spPr bwMode="auto">
          <a:xfrm>
            <a:off x="601663" y="4648200"/>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panose="020B0604020202020204" pitchFamily="34" charset="0"/>
              </a:rPr>
              <a:t>2</a:t>
            </a:r>
          </a:p>
        </p:txBody>
      </p:sp>
      <p:sp>
        <p:nvSpPr>
          <p:cNvPr id="74909" name="Rectangle 179"/>
          <p:cNvSpPr>
            <a:spLocks noChangeArrowheads="1"/>
          </p:cNvSpPr>
          <p:nvPr/>
        </p:nvSpPr>
        <p:spPr bwMode="auto">
          <a:xfrm>
            <a:off x="601663" y="3516313"/>
            <a:ext cx="29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panose="020B0604020202020204" pitchFamily="34" charset="0"/>
              </a:rPr>
              <a:t>8</a:t>
            </a:r>
          </a:p>
        </p:txBody>
      </p:sp>
      <p:sp>
        <p:nvSpPr>
          <p:cNvPr id="74910" name="Rectangle 180"/>
          <p:cNvSpPr>
            <a:spLocks noChangeArrowheads="1"/>
          </p:cNvSpPr>
          <p:nvPr/>
        </p:nvSpPr>
        <p:spPr bwMode="auto">
          <a:xfrm>
            <a:off x="488950" y="31369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panose="020B0604020202020204" pitchFamily="34" charset="0"/>
              </a:rPr>
              <a:t>10</a:t>
            </a:r>
          </a:p>
        </p:txBody>
      </p:sp>
      <p:sp>
        <p:nvSpPr>
          <p:cNvPr id="74911" name="Rectangle 181"/>
          <p:cNvSpPr>
            <a:spLocks noChangeArrowheads="1"/>
          </p:cNvSpPr>
          <p:nvPr/>
        </p:nvSpPr>
        <p:spPr bwMode="auto">
          <a:xfrm>
            <a:off x="488950" y="275907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panose="020B0604020202020204" pitchFamily="34" charset="0"/>
              </a:rPr>
              <a:t>12</a:t>
            </a:r>
          </a:p>
        </p:txBody>
      </p:sp>
      <p:sp>
        <p:nvSpPr>
          <p:cNvPr id="74912" name="Rectangle 182"/>
          <p:cNvSpPr>
            <a:spLocks noChangeArrowheads="1"/>
          </p:cNvSpPr>
          <p:nvPr/>
        </p:nvSpPr>
        <p:spPr bwMode="auto">
          <a:xfrm>
            <a:off x="488950" y="2328863"/>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panose="020B0604020202020204" pitchFamily="34" charset="0"/>
              </a:rPr>
              <a:t>14</a:t>
            </a:r>
          </a:p>
        </p:txBody>
      </p:sp>
      <p:sp>
        <p:nvSpPr>
          <p:cNvPr id="74913" name="Rectangle 183"/>
          <p:cNvSpPr>
            <a:spLocks noChangeArrowheads="1"/>
          </p:cNvSpPr>
          <p:nvPr/>
        </p:nvSpPr>
        <p:spPr bwMode="auto">
          <a:xfrm>
            <a:off x="488950" y="194945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b="1">
                <a:latin typeface="Arial" panose="020B0604020202020204" pitchFamily="34" charset="0"/>
              </a:rPr>
              <a:t>16</a:t>
            </a:r>
          </a:p>
        </p:txBody>
      </p:sp>
      <p:sp>
        <p:nvSpPr>
          <p:cNvPr id="74914" name="Oval 184"/>
          <p:cNvSpPr>
            <a:spLocks noChangeArrowheads="1"/>
          </p:cNvSpPr>
          <p:nvPr/>
        </p:nvSpPr>
        <p:spPr bwMode="auto">
          <a:xfrm>
            <a:off x="3748088" y="3932238"/>
            <a:ext cx="193675" cy="169862"/>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15" name="Oval 185"/>
          <p:cNvSpPr>
            <a:spLocks noChangeArrowheads="1"/>
          </p:cNvSpPr>
          <p:nvPr/>
        </p:nvSpPr>
        <p:spPr bwMode="auto">
          <a:xfrm>
            <a:off x="3954463" y="4222750"/>
            <a:ext cx="152400" cy="144463"/>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16" name="Oval 186"/>
          <p:cNvSpPr>
            <a:spLocks noChangeArrowheads="1"/>
          </p:cNvSpPr>
          <p:nvPr/>
        </p:nvSpPr>
        <p:spPr bwMode="auto">
          <a:xfrm>
            <a:off x="3294063" y="4681538"/>
            <a:ext cx="71437"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17" name="Oval 187"/>
          <p:cNvSpPr>
            <a:spLocks noChangeArrowheads="1"/>
          </p:cNvSpPr>
          <p:nvPr/>
        </p:nvSpPr>
        <p:spPr bwMode="auto">
          <a:xfrm>
            <a:off x="3479800" y="4668838"/>
            <a:ext cx="73025"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18" name="Oval 188"/>
          <p:cNvSpPr>
            <a:spLocks noChangeArrowheads="1"/>
          </p:cNvSpPr>
          <p:nvPr/>
        </p:nvSpPr>
        <p:spPr bwMode="auto">
          <a:xfrm>
            <a:off x="3667125" y="4681538"/>
            <a:ext cx="69850" cy="53975"/>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19" name="Oval 189"/>
          <p:cNvSpPr>
            <a:spLocks noChangeArrowheads="1"/>
          </p:cNvSpPr>
          <p:nvPr/>
        </p:nvSpPr>
        <p:spPr bwMode="auto">
          <a:xfrm>
            <a:off x="1662113" y="3829050"/>
            <a:ext cx="249237" cy="233363"/>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20" name="Oval 190"/>
          <p:cNvSpPr>
            <a:spLocks noChangeArrowheads="1"/>
          </p:cNvSpPr>
          <p:nvPr/>
        </p:nvSpPr>
        <p:spPr bwMode="auto">
          <a:xfrm>
            <a:off x="1949450" y="3676650"/>
            <a:ext cx="246063" cy="234950"/>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21" name="Oval 191"/>
          <p:cNvSpPr>
            <a:spLocks noChangeArrowheads="1"/>
          </p:cNvSpPr>
          <p:nvPr/>
        </p:nvSpPr>
        <p:spPr bwMode="auto">
          <a:xfrm>
            <a:off x="3130550" y="2611438"/>
            <a:ext cx="427038" cy="41116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22" name="Oval 192"/>
          <p:cNvSpPr>
            <a:spLocks noChangeArrowheads="1"/>
          </p:cNvSpPr>
          <p:nvPr/>
        </p:nvSpPr>
        <p:spPr bwMode="auto">
          <a:xfrm>
            <a:off x="3644900" y="3348038"/>
            <a:ext cx="276225" cy="282575"/>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23" name="Oval 193"/>
          <p:cNvSpPr>
            <a:spLocks noChangeArrowheads="1"/>
          </p:cNvSpPr>
          <p:nvPr/>
        </p:nvSpPr>
        <p:spPr bwMode="auto">
          <a:xfrm>
            <a:off x="3373438" y="3779838"/>
            <a:ext cx="249237" cy="231775"/>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072322" name="Rectangle 194"/>
          <p:cNvSpPr>
            <a:spLocks noChangeArrowheads="1"/>
          </p:cNvSpPr>
          <p:nvPr/>
        </p:nvSpPr>
        <p:spPr bwMode="auto">
          <a:xfrm>
            <a:off x="4078288" y="1846263"/>
            <a:ext cx="866775" cy="201612"/>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74925" name="Line 195"/>
          <p:cNvSpPr>
            <a:spLocks noChangeShapeType="1"/>
          </p:cNvSpPr>
          <p:nvPr/>
        </p:nvSpPr>
        <p:spPr bwMode="auto">
          <a:xfrm>
            <a:off x="1274763" y="4338638"/>
            <a:ext cx="42862" cy="936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926" name="Line 196"/>
          <p:cNvSpPr>
            <a:spLocks noChangeShapeType="1"/>
          </p:cNvSpPr>
          <p:nvPr/>
        </p:nvSpPr>
        <p:spPr bwMode="auto">
          <a:xfrm flipV="1">
            <a:off x="4356100" y="2744788"/>
            <a:ext cx="158750" cy="1444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927" name="Line 197"/>
          <p:cNvSpPr>
            <a:spLocks noChangeShapeType="1"/>
          </p:cNvSpPr>
          <p:nvPr/>
        </p:nvSpPr>
        <p:spPr bwMode="auto">
          <a:xfrm flipH="1">
            <a:off x="3302000" y="3992563"/>
            <a:ext cx="157163" cy="23971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928" name="Line 198"/>
          <p:cNvSpPr>
            <a:spLocks noChangeShapeType="1"/>
          </p:cNvSpPr>
          <p:nvPr/>
        </p:nvSpPr>
        <p:spPr bwMode="auto">
          <a:xfrm flipV="1">
            <a:off x="3565525" y="3608388"/>
            <a:ext cx="104775" cy="19208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929" name="Line 199"/>
          <p:cNvSpPr>
            <a:spLocks noChangeShapeType="1"/>
          </p:cNvSpPr>
          <p:nvPr/>
        </p:nvSpPr>
        <p:spPr bwMode="auto">
          <a:xfrm flipH="1">
            <a:off x="3829050" y="3178175"/>
            <a:ext cx="211138" cy="19208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4930" name="Line 200"/>
          <p:cNvSpPr>
            <a:spLocks noChangeShapeType="1"/>
          </p:cNvSpPr>
          <p:nvPr/>
        </p:nvSpPr>
        <p:spPr bwMode="auto">
          <a:xfrm flipV="1">
            <a:off x="4884738" y="2312988"/>
            <a:ext cx="209550" cy="1444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072329" name="Rectangle 201"/>
          <p:cNvSpPr>
            <a:spLocks noChangeArrowheads="1"/>
          </p:cNvSpPr>
          <p:nvPr/>
        </p:nvSpPr>
        <p:spPr bwMode="auto">
          <a:xfrm>
            <a:off x="415925" y="1538288"/>
            <a:ext cx="512763" cy="333375"/>
          </a:xfrm>
          <a:prstGeom prst="rect">
            <a:avLst/>
          </a:prstGeom>
          <a:noFill/>
          <a:ln w="12700">
            <a:noFill/>
            <a:miter lim="800000"/>
            <a:headEnd/>
            <a:tailEnd/>
          </a:ln>
          <a:effectLst/>
        </p:spPr>
        <p:txBody>
          <a:bodyPr lIns="90488" tIns="44450" rIns="90488" bIns="44450">
            <a:spAutoFit/>
          </a:bodyPr>
          <a:lstStyle/>
          <a:p>
            <a:pPr>
              <a:defRPr/>
            </a:pPr>
            <a:r>
              <a:rPr lang="fr-FR" sz="1600" b="1">
                <a:effectLst>
                  <a:outerShdw blurRad="38100" dist="38100" dir="2700000" algn="tl">
                    <a:srgbClr val="000000"/>
                  </a:outerShdw>
                </a:effectLst>
                <a:latin typeface="Arial" charset="0"/>
              </a:rPr>
              <a:t>18</a:t>
            </a:r>
          </a:p>
        </p:txBody>
      </p:sp>
      <p:sp>
        <p:nvSpPr>
          <p:cNvPr id="1072330" name="Rectangle 202"/>
          <p:cNvSpPr>
            <a:spLocks noChangeArrowheads="1"/>
          </p:cNvSpPr>
          <p:nvPr/>
        </p:nvSpPr>
        <p:spPr bwMode="auto">
          <a:xfrm>
            <a:off x="601663" y="4216400"/>
            <a:ext cx="293687" cy="333375"/>
          </a:xfrm>
          <a:prstGeom prst="rect">
            <a:avLst/>
          </a:prstGeom>
          <a:noFill/>
          <a:ln w="12700">
            <a:noFill/>
            <a:miter lim="800000"/>
            <a:headEnd/>
            <a:tailEnd/>
          </a:ln>
          <a:effectLst/>
        </p:spPr>
        <p:txBody>
          <a:bodyPr wrap="none" lIns="90488" tIns="44450" rIns="90488" bIns="44450">
            <a:spAutoFit/>
          </a:bodyPr>
          <a:lstStyle/>
          <a:p>
            <a:pPr>
              <a:defRPr/>
            </a:pPr>
            <a:r>
              <a:rPr lang="fr-FR" sz="1600" b="1">
                <a:effectLst>
                  <a:outerShdw blurRad="38100" dist="38100" dir="2700000" algn="tl">
                    <a:srgbClr val="000000"/>
                  </a:outerShdw>
                </a:effectLst>
                <a:latin typeface="Arial" charset="0"/>
              </a:rPr>
              <a:t>4</a:t>
            </a:r>
          </a:p>
        </p:txBody>
      </p:sp>
      <p:sp>
        <p:nvSpPr>
          <p:cNvPr id="1072331" name="Rectangle 203"/>
          <p:cNvSpPr>
            <a:spLocks noChangeArrowheads="1"/>
          </p:cNvSpPr>
          <p:nvPr/>
        </p:nvSpPr>
        <p:spPr bwMode="auto">
          <a:xfrm>
            <a:off x="601663" y="3892550"/>
            <a:ext cx="293687" cy="333375"/>
          </a:xfrm>
          <a:prstGeom prst="rect">
            <a:avLst/>
          </a:prstGeom>
          <a:noFill/>
          <a:ln w="12700">
            <a:noFill/>
            <a:miter lim="800000"/>
            <a:headEnd/>
            <a:tailEnd/>
          </a:ln>
          <a:effectLst/>
        </p:spPr>
        <p:txBody>
          <a:bodyPr wrap="none" lIns="90488" tIns="44450" rIns="90488" bIns="44450">
            <a:spAutoFit/>
          </a:bodyPr>
          <a:lstStyle/>
          <a:p>
            <a:pPr>
              <a:defRPr/>
            </a:pPr>
            <a:r>
              <a:rPr lang="fr-FR" sz="1600" b="1">
                <a:effectLst>
                  <a:outerShdw blurRad="38100" dist="38100" dir="2700000" algn="tl">
                    <a:srgbClr val="000000"/>
                  </a:outerShdw>
                </a:effectLst>
                <a:latin typeface="Arial" charset="0"/>
              </a:rPr>
              <a:t>6</a:t>
            </a:r>
          </a:p>
        </p:txBody>
      </p:sp>
      <p:sp>
        <p:nvSpPr>
          <p:cNvPr id="1072332" name="Line 204"/>
          <p:cNvSpPr>
            <a:spLocks noChangeShapeType="1"/>
          </p:cNvSpPr>
          <p:nvPr/>
        </p:nvSpPr>
        <p:spPr bwMode="auto">
          <a:xfrm flipH="1">
            <a:off x="884238" y="5080000"/>
            <a:ext cx="60325"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3" name="Line 205"/>
          <p:cNvSpPr>
            <a:spLocks noChangeShapeType="1"/>
          </p:cNvSpPr>
          <p:nvPr/>
        </p:nvSpPr>
        <p:spPr bwMode="auto">
          <a:xfrm flipH="1">
            <a:off x="771525" y="4756150"/>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4" name="Line 206"/>
          <p:cNvSpPr>
            <a:spLocks noChangeShapeType="1"/>
          </p:cNvSpPr>
          <p:nvPr/>
        </p:nvSpPr>
        <p:spPr bwMode="auto">
          <a:xfrm>
            <a:off x="931863" y="4497388"/>
            <a:ext cx="0"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5" name="Line 207"/>
          <p:cNvSpPr>
            <a:spLocks noChangeShapeType="1"/>
          </p:cNvSpPr>
          <p:nvPr/>
        </p:nvSpPr>
        <p:spPr bwMode="auto">
          <a:xfrm flipH="1">
            <a:off x="771525" y="4378325"/>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6" name="Line 208"/>
          <p:cNvSpPr>
            <a:spLocks noChangeShapeType="1"/>
          </p:cNvSpPr>
          <p:nvPr/>
        </p:nvSpPr>
        <p:spPr bwMode="auto">
          <a:xfrm flipV="1">
            <a:off x="941388" y="1573213"/>
            <a:ext cx="0" cy="347980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7" name="Line 209"/>
          <p:cNvSpPr>
            <a:spLocks noChangeShapeType="1"/>
          </p:cNvSpPr>
          <p:nvPr/>
        </p:nvSpPr>
        <p:spPr bwMode="auto">
          <a:xfrm flipH="1">
            <a:off x="771525" y="4054475"/>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8" name="Line 210"/>
          <p:cNvSpPr>
            <a:spLocks noChangeShapeType="1"/>
          </p:cNvSpPr>
          <p:nvPr/>
        </p:nvSpPr>
        <p:spPr bwMode="auto">
          <a:xfrm flipH="1">
            <a:off x="771525" y="3676650"/>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39" name="Line 211"/>
          <p:cNvSpPr>
            <a:spLocks noChangeShapeType="1"/>
          </p:cNvSpPr>
          <p:nvPr/>
        </p:nvSpPr>
        <p:spPr bwMode="auto">
          <a:xfrm flipH="1">
            <a:off x="771525" y="3298825"/>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40" name="Line 212"/>
          <p:cNvSpPr>
            <a:spLocks noChangeShapeType="1"/>
          </p:cNvSpPr>
          <p:nvPr/>
        </p:nvSpPr>
        <p:spPr bwMode="auto">
          <a:xfrm flipH="1">
            <a:off x="771525" y="2922588"/>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41" name="Line 213"/>
          <p:cNvSpPr>
            <a:spLocks noChangeShapeType="1"/>
          </p:cNvSpPr>
          <p:nvPr/>
        </p:nvSpPr>
        <p:spPr bwMode="auto">
          <a:xfrm flipH="1">
            <a:off x="771525" y="1679575"/>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42" name="Line 214"/>
          <p:cNvSpPr>
            <a:spLocks noChangeShapeType="1"/>
          </p:cNvSpPr>
          <p:nvPr/>
        </p:nvSpPr>
        <p:spPr bwMode="auto">
          <a:xfrm flipH="1">
            <a:off x="771525" y="2111375"/>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2343" name="Line 215"/>
          <p:cNvSpPr>
            <a:spLocks noChangeShapeType="1"/>
          </p:cNvSpPr>
          <p:nvPr/>
        </p:nvSpPr>
        <p:spPr bwMode="auto">
          <a:xfrm flipH="1">
            <a:off x="771525" y="2489200"/>
            <a:ext cx="163513"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grpSp>
        <p:nvGrpSpPr>
          <p:cNvPr id="3" name="Group 216"/>
          <p:cNvGrpSpPr>
            <a:grpSpLocks/>
          </p:cNvGrpSpPr>
          <p:nvPr/>
        </p:nvGrpSpPr>
        <p:grpSpPr bwMode="auto">
          <a:xfrm>
            <a:off x="1065213" y="4130675"/>
            <a:ext cx="2243137" cy="2039938"/>
            <a:chOff x="671" y="2602"/>
            <a:chExt cx="1413" cy="1285"/>
          </a:xfrm>
        </p:grpSpPr>
        <p:sp>
          <p:nvSpPr>
            <p:cNvPr id="74956" name="Rectangle 217"/>
            <p:cNvSpPr>
              <a:spLocks noChangeArrowheads="1"/>
            </p:cNvSpPr>
            <p:nvPr/>
          </p:nvSpPr>
          <p:spPr bwMode="auto">
            <a:xfrm>
              <a:off x="671" y="2602"/>
              <a:ext cx="544"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57" name="Text Box 218"/>
            <p:cNvSpPr txBox="1">
              <a:spLocks noChangeArrowheads="1"/>
            </p:cNvSpPr>
            <p:nvPr/>
          </p:nvSpPr>
          <p:spPr bwMode="auto">
            <a:xfrm>
              <a:off x="703" y="3475"/>
              <a:ext cx="1381" cy="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b="1">
                  <a:solidFill>
                    <a:srgbClr val="FF3399"/>
                  </a:solidFill>
                  <a:latin typeface="Arial Narrow" panose="020B0606020202030204" pitchFamily="34" charset="0"/>
                </a:rPr>
                <a:t>Recruitment phase </a:t>
              </a:r>
              <a:r>
                <a:rPr lang="fr-FR" altLang="tr-TR" sz="1800">
                  <a:solidFill>
                    <a:srgbClr val="FF3399"/>
                  </a:solidFill>
                  <a:latin typeface="Arial Narrow" panose="020B0606020202030204" pitchFamily="34" charset="0"/>
                </a:rPr>
                <a:t>:</a:t>
              </a:r>
              <a:r>
                <a:rPr lang="fr-FR" altLang="tr-TR" sz="1800">
                  <a:latin typeface="Arial Narrow" panose="020B0606020202030204" pitchFamily="34" charset="0"/>
                </a:rPr>
                <a:t> </a:t>
              </a:r>
            </a:p>
            <a:p>
              <a:pPr eaLnBrk="1" hangingPunct="1"/>
              <a:r>
                <a:rPr lang="fr-FR" altLang="tr-TR" sz="1800">
                  <a:latin typeface="Arial Narrow" panose="020B0606020202030204" pitchFamily="34" charset="0"/>
                </a:rPr>
                <a:t>prepuberty, postpartum </a:t>
              </a:r>
            </a:p>
          </p:txBody>
        </p:sp>
        <p:sp>
          <p:nvSpPr>
            <p:cNvPr id="74958" name="Line 219"/>
            <p:cNvSpPr>
              <a:spLocks noChangeShapeType="1"/>
            </p:cNvSpPr>
            <p:nvPr/>
          </p:nvSpPr>
          <p:spPr bwMode="auto">
            <a:xfrm>
              <a:off x="807" y="3146"/>
              <a:ext cx="0" cy="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4" name="Group 220"/>
          <p:cNvGrpSpPr>
            <a:grpSpLocks/>
          </p:cNvGrpSpPr>
          <p:nvPr/>
        </p:nvGrpSpPr>
        <p:grpSpPr bwMode="auto">
          <a:xfrm>
            <a:off x="631825" y="385763"/>
            <a:ext cx="2903538" cy="3671887"/>
            <a:chOff x="398" y="243"/>
            <a:chExt cx="1829" cy="2313"/>
          </a:xfrm>
        </p:grpSpPr>
        <p:sp>
          <p:nvSpPr>
            <p:cNvPr id="74953" name="Rectangle 221"/>
            <p:cNvSpPr>
              <a:spLocks noChangeArrowheads="1"/>
            </p:cNvSpPr>
            <p:nvPr/>
          </p:nvSpPr>
          <p:spPr bwMode="auto">
            <a:xfrm>
              <a:off x="807" y="1967"/>
              <a:ext cx="816" cy="5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54" name="Text Box 222"/>
            <p:cNvSpPr txBox="1">
              <a:spLocks noChangeArrowheads="1"/>
            </p:cNvSpPr>
            <p:nvPr/>
          </p:nvSpPr>
          <p:spPr bwMode="auto">
            <a:xfrm>
              <a:off x="398" y="243"/>
              <a:ext cx="1829" cy="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b="1">
                  <a:solidFill>
                    <a:srgbClr val="FF3399"/>
                  </a:solidFill>
                  <a:latin typeface="Arial Narrow" panose="020B0606020202030204" pitchFamily="34" charset="0"/>
                </a:rPr>
                <a:t>Growth phase</a:t>
              </a:r>
              <a:r>
                <a:rPr lang="fr-FR" altLang="tr-TR" sz="1800">
                  <a:solidFill>
                    <a:srgbClr val="FF3399"/>
                  </a:solidFill>
                  <a:latin typeface="Arial Narrow" panose="020B0606020202030204" pitchFamily="34" charset="0"/>
                </a:rPr>
                <a:t> :</a:t>
              </a:r>
              <a:r>
                <a:rPr lang="fr-FR" altLang="tr-TR" sz="1800">
                  <a:latin typeface="Arial Narrow" panose="020B0606020202030204" pitchFamily="34" charset="0"/>
                </a:rPr>
                <a:t> </a:t>
              </a:r>
            </a:p>
            <a:p>
              <a:pPr eaLnBrk="1" hangingPunct="1"/>
              <a:r>
                <a:rPr lang="fr-FR" altLang="tr-TR" sz="1800">
                  <a:latin typeface="Arial Narrow" panose="020B0606020202030204" pitchFamily="34" charset="0"/>
                </a:rPr>
                <a:t>puberty, pregnancy, postpartum </a:t>
              </a:r>
            </a:p>
          </p:txBody>
        </p:sp>
        <p:sp>
          <p:nvSpPr>
            <p:cNvPr id="74955" name="Line 223"/>
            <p:cNvSpPr>
              <a:spLocks noChangeShapeType="1"/>
            </p:cNvSpPr>
            <p:nvPr/>
          </p:nvSpPr>
          <p:spPr bwMode="auto">
            <a:xfrm flipV="1">
              <a:off x="897" y="697"/>
              <a:ext cx="0" cy="127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5" name="Group 224"/>
          <p:cNvGrpSpPr>
            <a:grpSpLocks/>
          </p:cNvGrpSpPr>
          <p:nvPr/>
        </p:nvGrpSpPr>
        <p:grpSpPr bwMode="auto">
          <a:xfrm>
            <a:off x="1641475" y="241300"/>
            <a:ext cx="4511675" cy="2808288"/>
            <a:chOff x="1034" y="152"/>
            <a:chExt cx="2842" cy="1769"/>
          </a:xfrm>
        </p:grpSpPr>
        <p:sp>
          <p:nvSpPr>
            <p:cNvPr id="74950" name="Rectangle 225"/>
            <p:cNvSpPr>
              <a:spLocks noChangeArrowheads="1"/>
            </p:cNvSpPr>
            <p:nvPr/>
          </p:nvSpPr>
          <p:spPr bwMode="auto">
            <a:xfrm>
              <a:off x="1034" y="1105"/>
              <a:ext cx="2585" cy="8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4951" name="Text Box 226"/>
            <p:cNvSpPr txBox="1">
              <a:spLocks noChangeArrowheads="1"/>
            </p:cNvSpPr>
            <p:nvPr/>
          </p:nvSpPr>
          <p:spPr bwMode="auto">
            <a:xfrm>
              <a:off x="2621" y="152"/>
              <a:ext cx="1255" cy="7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b="1">
                  <a:solidFill>
                    <a:srgbClr val="FF3399"/>
                  </a:solidFill>
                  <a:latin typeface="Arial Narrow" panose="020B0606020202030204" pitchFamily="34" charset="0"/>
                </a:rPr>
                <a:t>Preovulatory phase</a:t>
              </a:r>
              <a:r>
                <a:rPr lang="fr-FR" altLang="tr-TR" sz="1800" b="1">
                  <a:latin typeface="Arial Narrow" panose="020B0606020202030204" pitchFamily="34" charset="0"/>
                </a:rPr>
                <a:t> </a:t>
              </a:r>
            </a:p>
            <a:p>
              <a:pPr eaLnBrk="1" hangingPunct="1"/>
              <a:r>
                <a:rPr lang="fr-FR" altLang="tr-TR" sz="1800">
                  <a:latin typeface="Arial Narrow" panose="020B0606020202030204" pitchFamily="34" charset="0"/>
                </a:rPr>
                <a:t>Post-partum</a:t>
              </a:r>
            </a:p>
            <a:p>
              <a:pPr eaLnBrk="1" hangingPunct="1"/>
              <a:r>
                <a:rPr lang="fr-FR" altLang="tr-TR" sz="1800">
                  <a:latin typeface="Arial Narrow" panose="020B0606020202030204" pitchFamily="34" charset="0"/>
                </a:rPr>
                <a:t>Reproduction period</a:t>
              </a:r>
            </a:p>
            <a:p>
              <a:pPr eaLnBrk="1" hangingPunct="1"/>
              <a:r>
                <a:rPr lang="fr-FR" altLang="tr-TR" sz="1800">
                  <a:latin typeface="Arial Narrow" panose="020B0606020202030204" pitchFamily="34" charset="0"/>
                </a:rPr>
                <a:t>Puberty</a:t>
              </a:r>
            </a:p>
          </p:txBody>
        </p:sp>
        <p:sp>
          <p:nvSpPr>
            <p:cNvPr id="74952" name="Line 227"/>
            <p:cNvSpPr>
              <a:spLocks noChangeShapeType="1"/>
            </p:cNvSpPr>
            <p:nvPr/>
          </p:nvSpPr>
          <p:spPr bwMode="auto">
            <a:xfrm flipV="1">
              <a:off x="3029" y="878"/>
              <a:ext cx="0" cy="22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74949" name="Text Box 228"/>
          <p:cNvSpPr txBox="1">
            <a:spLocks noChangeArrowheads="1"/>
          </p:cNvSpPr>
          <p:nvPr/>
        </p:nvSpPr>
        <p:spPr bwMode="auto">
          <a:xfrm>
            <a:off x="6588125" y="188913"/>
            <a:ext cx="2378075" cy="1196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a:latin typeface="Arial Narrow" panose="020B0606020202030204" pitchFamily="34" charset="0"/>
              </a:rPr>
              <a:t>Reproduction </a:t>
            </a:r>
          </a:p>
          <a:p>
            <a:pPr algn="ctr" eaLnBrk="1" hangingPunct="1"/>
            <a:r>
              <a:rPr lang="fr-FR" altLang="tr-TR">
                <a:latin typeface="Arial Narrow" panose="020B0606020202030204" pitchFamily="34" charset="0"/>
              </a:rPr>
              <a:t>periods and </a:t>
            </a:r>
          </a:p>
          <a:p>
            <a:pPr algn="ctr" eaLnBrk="1" hangingPunct="1"/>
            <a:r>
              <a:rPr lang="fr-FR" altLang="tr-TR">
                <a:latin typeface="Arial Narrow" panose="020B0606020202030204" pitchFamily="34" charset="0"/>
              </a:rPr>
              <a:t>anovulation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156"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0D49CE-88FC-40B1-AB7D-D79A5B6810A4}" type="slidenum">
              <a:rPr lang="fr-FR" altLang="tr-TR" sz="1400">
                <a:solidFill>
                  <a:srgbClr val="A50021"/>
                </a:solidFill>
                <a:latin typeface="Arial Narrow" panose="020B0606020202030204" pitchFamily="34" charset="0"/>
              </a:rPr>
              <a:pPr/>
              <a:t>67</a:t>
            </a:fld>
            <a:endParaRPr lang="fr-FR" altLang="tr-TR" sz="1400">
              <a:solidFill>
                <a:srgbClr val="A50021"/>
              </a:solidFill>
              <a:latin typeface="Arial Narrow" panose="020B0606020202030204" pitchFamily="34" charset="0"/>
            </a:endParaRPr>
          </a:p>
        </p:txBody>
      </p:sp>
      <p:grpSp>
        <p:nvGrpSpPr>
          <p:cNvPr id="75780" name="Group 2"/>
          <p:cNvGrpSpPr>
            <a:grpSpLocks/>
          </p:cNvGrpSpPr>
          <p:nvPr/>
        </p:nvGrpSpPr>
        <p:grpSpPr bwMode="auto">
          <a:xfrm>
            <a:off x="1041400" y="5888038"/>
            <a:ext cx="5584825" cy="301625"/>
            <a:chOff x="1285" y="4013"/>
            <a:chExt cx="4500" cy="241"/>
          </a:xfrm>
        </p:grpSpPr>
        <p:sp>
          <p:nvSpPr>
            <p:cNvPr id="1074179" name="Rectangle 3"/>
            <p:cNvSpPr>
              <a:spLocks noChangeArrowheads="1"/>
            </p:cNvSpPr>
            <p:nvPr/>
          </p:nvSpPr>
          <p:spPr bwMode="auto">
            <a:xfrm>
              <a:off x="1285"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a:t>
              </a:r>
            </a:p>
          </p:txBody>
        </p:sp>
        <p:sp>
          <p:nvSpPr>
            <p:cNvPr id="1074180" name="Rectangle 4"/>
            <p:cNvSpPr>
              <a:spLocks noChangeArrowheads="1"/>
            </p:cNvSpPr>
            <p:nvPr/>
          </p:nvSpPr>
          <p:spPr bwMode="auto">
            <a:xfrm>
              <a:off x="1486"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2</a:t>
              </a:r>
            </a:p>
          </p:txBody>
        </p:sp>
        <p:sp>
          <p:nvSpPr>
            <p:cNvPr id="1074181" name="Rectangle 5"/>
            <p:cNvSpPr>
              <a:spLocks noChangeArrowheads="1"/>
            </p:cNvSpPr>
            <p:nvPr/>
          </p:nvSpPr>
          <p:spPr bwMode="auto">
            <a:xfrm>
              <a:off x="1687"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3</a:t>
              </a:r>
            </a:p>
          </p:txBody>
        </p:sp>
        <p:sp>
          <p:nvSpPr>
            <p:cNvPr id="1074182" name="Rectangle 6"/>
            <p:cNvSpPr>
              <a:spLocks noChangeArrowheads="1"/>
            </p:cNvSpPr>
            <p:nvPr/>
          </p:nvSpPr>
          <p:spPr bwMode="auto">
            <a:xfrm>
              <a:off x="1887"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4</a:t>
              </a:r>
            </a:p>
          </p:txBody>
        </p:sp>
        <p:sp>
          <p:nvSpPr>
            <p:cNvPr id="1074183" name="Rectangle 7"/>
            <p:cNvSpPr>
              <a:spLocks noChangeArrowheads="1"/>
            </p:cNvSpPr>
            <p:nvPr/>
          </p:nvSpPr>
          <p:spPr bwMode="auto">
            <a:xfrm>
              <a:off x="2090"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5</a:t>
              </a:r>
            </a:p>
          </p:txBody>
        </p:sp>
        <p:sp>
          <p:nvSpPr>
            <p:cNvPr id="1074184" name="Rectangle 8"/>
            <p:cNvSpPr>
              <a:spLocks noChangeArrowheads="1"/>
            </p:cNvSpPr>
            <p:nvPr/>
          </p:nvSpPr>
          <p:spPr bwMode="auto">
            <a:xfrm>
              <a:off x="2289"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6</a:t>
              </a:r>
            </a:p>
          </p:txBody>
        </p:sp>
        <p:sp>
          <p:nvSpPr>
            <p:cNvPr id="1074185" name="Rectangle 9"/>
            <p:cNvSpPr>
              <a:spLocks noChangeArrowheads="1"/>
            </p:cNvSpPr>
            <p:nvPr/>
          </p:nvSpPr>
          <p:spPr bwMode="auto">
            <a:xfrm>
              <a:off x="2493"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7</a:t>
              </a:r>
            </a:p>
          </p:txBody>
        </p:sp>
        <p:sp>
          <p:nvSpPr>
            <p:cNvPr id="1074186" name="Rectangle 10"/>
            <p:cNvSpPr>
              <a:spLocks noChangeArrowheads="1"/>
            </p:cNvSpPr>
            <p:nvPr/>
          </p:nvSpPr>
          <p:spPr bwMode="auto">
            <a:xfrm>
              <a:off x="2691"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8</a:t>
              </a:r>
            </a:p>
          </p:txBody>
        </p:sp>
        <p:sp>
          <p:nvSpPr>
            <p:cNvPr id="1074187" name="Rectangle 11"/>
            <p:cNvSpPr>
              <a:spLocks noChangeArrowheads="1"/>
            </p:cNvSpPr>
            <p:nvPr/>
          </p:nvSpPr>
          <p:spPr bwMode="auto">
            <a:xfrm>
              <a:off x="2895" y="4013"/>
              <a:ext cx="225"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9</a:t>
              </a:r>
            </a:p>
          </p:txBody>
        </p:sp>
        <p:sp>
          <p:nvSpPr>
            <p:cNvPr id="1074188" name="Rectangle 12"/>
            <p:cNvSpPr>
              <a:spLocks noChangeArrowheads="1"/>
            </p:cNvSpPr>
            <p:nvPr/>
          </p:nvSpPr>
          <p:spPr bwMode="auto">
            <a:xfrm>
              <a:off x="3066"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10</a:t>
              </a:r>
            </a:p>
          </p:txBody>
        </p:sp>
        <p:sp>
          <p:nvSpPr>
            <p:cNvPr id="1074189" name="Rectangle 13"/>
            <p:cNvSpPr>
              <a:spLocks noChangeArrowheads="1"/>
            </p:cNvSpPr>
            <p:nvPr/>
          </p:nvSpPr>
          <p:spPr bwMode="auto">
            <a:xfrm>
              <a:off x="3266" y="4013"/>
              <a:ext cx="303"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11</a:t>
              </a:r>
            </a:p>
          </p:txBody>
        </p:sp>
        <p:sp>
          <p:nvSpPr>
            <p:cNvPr id="1074190" name="Rectangle 14"/>
            <p:cNvSpPr>
              <a:spLocks noChangeArrowheads="1"/>
            </p:cNvSpPr>
            <p:nvPr/>
          </p:nvSpPr>
          <p:spPr bwMode="auto">
            <a:xfrm>
              <a:off x="3468" y="4013"/>
              <a:ext cx="303"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12</a:t>
              </a:r>
            </a:p>
          </p:txBody>
        </p:sp>
        <p:sp>
          <p:nvSpPr>
            <p:cNvPr id="1074191" name="Rectangle 15"/>
            <p:cNvSpPr>
              <a:spLocks noChangeArrowheads="1"/>
            </p:cNvSpPr>
            <p:nvPr/>
          </p:nvSpPr>
          <p:spPr bwMode="auto">
            <a:xfrm>
              <a:off x="3669" y="4013"/>
              <a:ext cx="303"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13</a:t>
              </a:r>
            </a:p>
          </p:txBody>
        </p:sp>
        <p:sp>
          <p:nvSpPr>
            <p:cNvPr id="1074192" name="Rectangle 16"/>
            <p:cNvSpPr>
              <a:spLocks noChangeArrowheads="1"/>
            </p:cNvSpPr>
            <p:nvPr/>
          </p:nvSpPr>
          <p:spPr bwMode="auto">
            <a:xfrm>
              <a:off x="3871" y="4013"/>
              <a:ext cx="303"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14</a:t>
              </a:r>
            </a:p>
          </p:txBody>
        </p:sp>
        <p:sp>
          <p:nvSpPr>
            <p:cNvPr id="1074193" name="Rectangle 17"/>
            <p:cNvSpPr>
              <a:spLocks noChangeArrowheads="1"/>
            </p:cNvSpPr>
            <p:nvPr/>
          </p:nvSpPr>
          <p:spPr bwMode="auto">
            <a:xfrm>
              <a:off x="4071"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15</a:t>
              </a:r>
            </a:p>
          </p:txBody>
        </p:sp>
        <p:sp>
          <p:nvSpPr>
            <p:cNvPr id="1074194" name="Rectangle 18"/>
            <p:cNvSpPr>
              <a:spLocks noChangeArrowheads="1"/>
            </p:cNvSpPr>
            <p:nvPr/>
          </p:nvSpPr>
          <p:spPr bwMode="auto">
            <a:xfrm>
              <a:off x="4272"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16</a:t>
              </a:r>
            </a:p>
          </p:txBody>
        </p:sp>
        <p:sp>
          <p:nvSpPr>
            <p:cNvPr id="1074195" name="Rectangle 19"/>
            <p:cNvSpPr>
              <a:spLocks noChangeArrowheads="1"/>
            </p:cNvSpPr>
            <p:nvPr/>
          </p:nvSpPr>
          <p:spPr bwMode="auto">
            <a:xfrm>
              <a:off x="4473"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17</a:t>
              </a:r>
            </a:p>
          </p:txBody>
        </p:sp>
        <p:sp>
          <p:nvSpPr>
            <p:cNvPr id="1074196" name="Rectangle 20"/>
            <p:cNvSpPr>
              <a:spLocks noChangeArrowheads="1"/>
            </p:cNvSpPr>
            <p:nvPr/>
          </p:nvSpPr>
          <p:spPr bwMode="auto">
            <a:xfrm>
              <a:off x="4673" y="4013"/>
              <a:ext cx="303"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18</a:t>
              </a:r>
            </a:p>
          </p:txBody>
        </p:sp>
        <p:sp>
          <p:nvSpPr>
            <p:cNvPr id="1074197" name="Rectangle 21"/>
            <p:cNvSpPr>
              <a:spLocks noChangeArrowheads="1"/>
            </p:cNvSpPr>
            <p:nvPr/>
          </p:nvSpPr>
          <p:spPr bwMode="auto">
            <a:xfrm>
              <a:off x="4876"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19</a:t>
              </a:r>
            </a:p>
          </p:txBody>
        </p:sp>
        <p:sp>
          <p:nvSpPr>
            <p:cNvPr id="1074198" name="Rectangle 22"/>
            <p:cNvSpPr>
              <a:spLocks noChangeArrowheads="1"/>
            </p:cNvSpPr>
            <p:nvPr/>
          </p:nvSpPr>
          <p:spPr bwMode="auto">
            <a:xfrm>
              <a:off x="5078"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20</a:t>
              </a:r>
            </a:p>
          </p:txBody>
        </p:sp>
        <p:sp>
          <p:nvSpPr>
            <p:cNvPr id="1074199" name="Rectangle 23"/>
            <p:cNvSpPr>
              <a:spLocks noChangeArrowheads="1"/>
            </p:cNvSpPr>
            <p:nvPr/>
          </p:nvSpPr>
          <p:spPr bwMode="auto">
            <a:xfrm>
              <a:off x="5278" y="4013"/>
              <a:ext cx="303"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21</a:t>
              </a:r>
            </a:p>
          </p:txBody>
        </p:sp>
        <p:sp>
          <p:nvSpPr>
            <p:cNvPr id="1074200" name="Rectangle 24"/>
            <p:cNvSpPr>
              <a:spLocks noChangeArrowheads="1"/>
            </p:cNvSpPr>
            <p:nvPr/>
          </p:nvSpPr>
          <p:spPr bwMode="auto">
            <a:xfrm>
              <a:off x="5481" y="4013"/>
              <a:ext cx="304" cy="241"/>
            </a:xfrm>
            <a:prstGeom prst="rect">
              <a:avLst/>
            </a:prstGeom>
            <a:noFill/>
            <a:ln w="12700">
              <a:noFill/>
              <a:miter lim="800000"/>
              <a:headEnd/>
              <a:tailEnd/>
            </a:ln>
            <a:effectLst/>
          </p:spPr>
          <p:txBody>
            <a:bodyPr wrap="none" lIns="90488" tIns="44450" rIns="90488" bIns="44450">
              <a:spAutoFit/>
            </a:bodyPr>
            <a:lstStyle/>
            <a:p>
              <a:pPr>
                <a:defRPr/>
              </a:pPr>
              <a:r>
                <a:rPr lang="fr-FR" sz="1400">
                  <a:effectLst>
                    <a:outerShdw blurRad="38100" dist="38100" dir="2700000" algn="tl">
                      <a:srgbClr val="000000"/>
                    </a:outerShdw>
                  </a:effectLst>
                  <a:latin typeface="Arial" charset="0"/>
                </a:rPr>
                <a:t>22</a:t>
              </a:r>
            </a:p>
          </p:txBody>
        </p:sp>
      </p:grpSp>
      <p:grpSp>
        <p:nvGrpSpPr>
          <p:cNvPr id="75781" name="Group 25"/>
          <p:cNvGrpSpPr>
            <a:grpSpLocks/>
          </p:cNvGrpSpPr>
          <p:nvPr/>
        </p:nvGrpSpPr>
        <p:grpSpPr bwMode="auto">
          <a:xfrm>
            <a:off x="919163" y="5813425"/>
            <a:ext cx="5502275" cy="34925"/>
            <a:chOff x="1267" y="3957"/>
            <a:chExt cx="4435" cy="29"/>
          </a:xfrm>
        </p:grpSpPr>
        <p:sp>
          <p:nvSpPr>
            <p:cNvPr id="1074202" name="Line 26"/>
            <p:cNvSpPr>
              <a:spLocks noChangeShapeType="1"/>
            </p:cNvSpPr>
            <p:nvPr/>
          </p:nvSpPr>
          <p:spPr bwMode="auto">
            <a:xfrm flipV="1">
              <a:off x="1267"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3" name="Line 27"/>
            <p:cNvSpPr>
              <a:spLocks noChangeShapeType="1"/>
            </p:cNvSpPr>
            <p:nvPr/>
          </p:nvSpPr>
          <p:spPr bwMode="auto">
            <a:xfrm flipV="1">
              <a:off x="1468"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4" name="Line 28"/>
            <p:cNvSpPr>
              <a:spLocks noChangeShapeType="1"/>
            </p:cNvSpPr>
            <p:nvPr/>
          </p:nvSpPr>
          <p:spPr bwMode="auto">
            <a:xfrm flipV="1">
              <a:off x="1670"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5" name="Line 29"/>
            <p:cNvSpPr>
              <a:spLocks noChangeShapeType="1"/>
            </p:cNvSpPr>
            <p:nvPr/>
          </p:nvSpPr>
          <p:spPr bwMode="auto">
            <a:xfrm flipV="1">
              <a:off x="1872"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6" name="Line 30"/>
            <p:cNvSpPr>
              <a:spLocks noChangeShapeType="1"/>
            </p:cNvSpPr>
            <p:nvPr/>
          </p:nvSpPr>
          <p:spPr bwMode="auto">
            <a:xfrm flipV="1">
              <a:off x="2073"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7" name="Line 31"/>
            <p:cNvSpPr>
              <a:spLocks noChangeShapeType="1"/>
            </p:cNvSpPr>
            <p:nvPr/>
          </p:nvSpPr>
          <p:spPr bwMode="auto">
            <a:xfrm flipV="1">
              <a:off x="2275"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8" name="Line 32"/>
            <p:cNvSpPr>
              <a:spLocks noChangeShapeType="1"/>
            </p:cNvSpPr>
            <p:nvPr/>
          </p:nvSpPr>
          <p:spPr bwMode="auto">
            <a:xfrm flipV="1">
              <a:off x="2476"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09" name="Line 33"/>
            <p:cNvSpPr>
              <a:spLocks noChangeShapeType="1"/>
            </p:cNvSpPr>
            <p:nvPr/>
          </p:nvSpPr>
          <p:spPr bwMode="auto">
            <a:xfrm flipV="1">
              <a:off x="2678"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0" name="Line 34"/>
            <p:cNvSpPr>
              <a:spLocks noChangeShapeType="1"/>
            </p:cNvSpPr>
            <p:nvPr/>
          </p:nvSpPr>
          <p:spPr bwMode="auto">
            <a:xfrm flipV="1">
              <a:off x="2881"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1" name="Line 35"/>
            <p:cNvSpPr>
              <a:spLocks noChangeShapeType="1"/>
            </p:cNvSpPr>
            <p:nvPr/>
          </p:nvSpPr>
          <p:spPr bwMode="auto">
            <a:xfrm flipV="1">
              <a:off x="3081"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2" name="Line 36"/>
            <p:cNvSpPr>
              <a:spLocks noChangeShapeType="1"/>
            </p:cNvSpPr>
            <p:nvPr/>
          </p:nvSpPr>
          <p:spPr bwMode="auto">
            <a:xfrm flipV="1">
              <a:off x="3284"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3" name="Line 37"/>
            <p:cNvSpPr>
              <a:spLocks noChangeShapeType="1"/>
            </p:cNvSpPr>
            <p:nvPr/>
          </p:nvSpPr>
          <p:spPr bwMode="auto">
            <a:xfrm flipV="1">
              <a:off x="3484"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4" name="Line 38"/>
            <p:cNvSpPr>
              <a:spLocks noChangeShapeType="1"/>
            </p:cNvSpPr>
            <p:nvPr/>
          </p:nvSpPr>
          <p:spPr bwMode="auto">
            <a:xfrm flipV="1">
              <a:off x="3685"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5" name="Line 39"/>
            <p:cNvSpPr>
              <a:spLocks noChangeShapeType="1"/>
            </p:cNvSpPr>
            <p:nvPr/>
          </p:nvSpPr>
          <p:spPr bwMode="auto">
            <a:xfrm flipV="1">
              <a:off x="3888"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6" name="Line 40"/>
            <p:cNvSpPr>
              <a:spLocks noChangeShapeType="1"/>
            </p:cNvSpPr>
            <p:nvPr/>
          </p:nvSpPr>
          <p:spPr bwMode="auto">
            <a:xfrm flipV="1">
              <a:off x="4088"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7" name="Line 41"/>
            <p:cNvSpPr>
              <a:spLocks noChangeShapeType="1"/>
            </p:cNvSpPr>
            <p:nvPr/>
          </p:nvSpPr>
          <p:spPr bwMode="auto">
            <a:xfrm flipV="1">
              <a:off x="4291"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8" name="Line 42"/>
            <p:cNvSpPr>
              <a:spLocks noChangeShapeType="1"/>
            </p:cNvSpPr>
            <p:nvPr/>
          </p:nvSpPr>
          <p:spPr bwMode="auto">
            <a:xfrm flipV="1">
              <a:off x="4493"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19" name="Line 43"/>
            <p:cNvSpPr>
              <a:spLocks noChangeShapeType="1"/>
            </p:cNvSpPr>
            <p:nvPr/>
          </p:nvSpPr>
          <p:spPr bwMode="auto">
            <a:xfrm flipV="1">
              <a:off x="4694"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20" name="Line 44"/>
            <p:cNvSpPr>
              <a:spLocks noChangeShapeType="1"/>
            </p:cNvSpPr>
            <p:nvPr/>
          </p:nvSpPr>
          <p:spPr bwMode="auto">
            <a:xfrm flipV="1">
              <a:off x="4896"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21" name="Line 45"/>
            <p:cNvSpPr>
              <a:spLocks noChangeShapeType="1"/>
            </p:cNvSpPr>
            <p:nvPr/>
          </p:nvSpPr>
          <p:spPr bwMode="auto">
            <a:xfrm flipV="1">
              <a:off x="5097"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22" name="Line 46"/>
            <p:cNvSpPr>
              <a:spLocks noChangeShapeType="1"/>
            </p:cNvSpPr>
            <p:nvPr/>
          </p:nvSpPr>
          <p:spPr bwMode="auto">
            <a:xfrm flipV="1">
              <a:off x="5299"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23" name="Line 47"/>
            <p:cNvSpPr>
              <a:spLocks noChangeShapeType="1"/>
            </p:cNvSpPr>
            <p:nvPr/>
          </p:nvSpPr>
          <p:spPr bwMode="auto">
            <a:xfrm flipV="1">
              <a:off x="5501"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24" name="Line 48"/>
            <p:cNvSpPr>
              <a:spLocks noChangeShapeType="1"/>
            </p:cNvSpPr>
            <p:nvPr/>
          </p:nvSpPr>
          <p:spPr bwMode="auto">
            <a:xfrm flipV="1">
              <a:off x="5702" y="3957"/>
              <a:ext cx="0" cy="29"/>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25" name="Line 49"/>
            <p:cNvSpPr>
              <a:spLocks noChangeShapeType="1"/>
            </p:cNvSpPr>
            <p:nvPr/>
          </p:nvSpPr>
          <p:spPr bwMode="auto">
            <a:xfrm>
              <a:off x="1267" y="3965"/>
              <a:ext cx="4429"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grpSp>
      <p:sp>
        <p:nvSpPr>
          <p:cNvPr id="75782" name="Oval 50"/>
          <p:cNvSpPr>
            <a:spLocks noChangeArrowheads="1"/>
          </p:cNvSpPr>
          <p:nvPr/>
        </p:nvSpPr>
        <p:spPr bwMode="auto">
          <a:xfrm>
            <a:off x="2208213" y="5627688"/>
            <a:ext cx="77787" cy="66675"/>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3" name="Oval 51"/>
          <p:cNvSpPr>
            <a:spLocks noChangeArrowheads="1"/>
          </p:cNvSpPr>
          <p:nvPr/>
        </p:nvSpPr>
        <p:spPr bwMode="auto">
          <a:xfrm>
            <a:off x="1444625" y="5327650"/>
            <a:ext cx="79375" cy="65088"/>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4" name="Oval 52"/>
          <p:cNvSpPr>
            <a:spLocks noChangeArrowheads="1"/>
          </p:cNvSpPr>
          <p:nvPr/>
        </p:nvSpPr>
        <p:spPr bwMode="auto">
          <a:xfrm>
            <a:off x="1233488" y="5327650"/>
            <a:ext cx="77787" cy="65088"/>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5" name="Oval 53"/>
          <p:cNvSpPr>
            <a:spLocks noChangeArrowheads="1"/>
          </p:cNvSpPr>
          <p:nvPr/>
        </p:nvSpPr>
        <p:spPr bwMode="auto">
          <a:xfrm>
            <a:off x="2151063" y="5492750"/>
            <a:ext cx="80962" cy="65088"/>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6" name="Oval 54"/>
          <p:cNvSpPr>
            <a:spLocks noChangeArrowheads="1"/>
          </p:cNvSpPr>
          <p:nvPr/>
        </p:nvSpPr>
        <p:spPr bwMode="auto">
          <a:xfrm>
            <a:off x="1643063" y="5341938"/>
            <a:ext cx="77787" cy="66675"/>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7" name="Oval 55"/>
          <p:cNvSpPr>
            <a:spLocks noChangeArrowheads="1"/>
          </p:cNvSpPr>
          <p:nvPr/>
        </p:nvSpPr>
        <p:spPr bwMode="auto">
          <a:xfrm>
            <a:off x="1233488" y="5522913"/>
            <a:ext cx="77787"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8" name="Oval 56"/>
          <p:cNvSpPr>
            <a:spLocks noChangeArrowheads="1"/>
          </p:cNvSpPr>
          <p:nvPr/>
        </p:nvSpPr>
        <p:spPr bwMode="auto">
          <a:xfrm>
            <a:off x="1530350" y="5448300"/>
            <a:ext cx="77788" cy="65088"/>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89" name="Oval 57"/>
          <p:cNvSpPr>
            <a:spLocks noChangeArrowheads="1"/>
          </p:cNvSpPr>
          <p:nvPr/>
        </p:nvSpPr>
        <p:spPr bwMode="auto">
          <a:xfrm>
            <a:off x="1344613" y="5419725"/>
            <a:ext cx="80962" cy="63500"/>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0" name="Oval 58"/>
          <p:cNvSpPr>
            <a:spLocks noChangeArrowheads="1"/>
          </p:cNvSpPr>
          <p:nvPr/>
        </p:nvSpPr>
        <p:spPr bwMode="auto">
          <a:xfrm>
            <a:off x="2079625" y="5357813"/>
            <a:ext cx="79375"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1" name="Oval 59"/>
          <p:cNvSpPr>
            <a:spLocks noChangeArrowheads="1"/>
          </p:cNvSpPr>
          <p:nvPr/>
        </p:nvSpPr>
        <p:spPr bwMode="auto">
          <a:xfrm>
            <a:off x="1925638" y="5434013"/>
            <a:ext cx="77787"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2" name="Oval 60"/>
          <p:cNvSpPr>
            <a:spLocks noChangeArrowheads="1"/>
          </p:cNvSpPr>
          <p:nvPr/>
        </p:nvSpPr>
        <p:spPr bwMode="auto">
          <a:xfrm>
            <a:off x="1797050" y="5299075"/>
            <a:ext cx="79375" cy="63500"/>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3" name="Oval 61"/>
          <p:cNvSpPr>
            <a:spLocks noChangeArrowheads="1"/>
          </p:cNvSpPr>
          <p:nvPr/>
        </p:nvSpPr>
        <p:spPr bwMode="auto">
          <a:xfrm>
            <a:off x="1403350" y="5568950"/>
            <a:ext cx="77788" cy="63500"/>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4" name="Oval 62"/>
          <p:cNvSpPr>
            <a:spLocks noChangeArrowheads="1"/>
          </p:cNvSpPr>
          <p:nvPr/>
        </p:nvSpPr>
        <p:spPr bwMode="auto">
          <a:xfrm>
            <a:off x="1643063" y="5568950"/>
            <a:ext cx="77787" cy="63500"/>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5" name="Oval 63"/>
          <p:cNvSpPr>
            <a:spLocks noChangeArrowheads="1"/>
          </p:cNvSpPr>
          <p:nvPr/>
        </p:nvSpPr>
        <p:spPr bwMode="auto">
          <a:xfrm>
            <a:off x="1770063" y="5478463"/>
            <a:ext cx="79375"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6" name="Oval 64"/>
          <p:cNvSpPr>
            <a:spLocks noChangeArrowheads="1"/>
          </p:cNvSpPr>
          <p:nvPr/>
        </p:nvSpPr>
        <p:spPr bwMode="auto">
          <a:xfrm>
            <a:off x="2038350" y="5583238"/>
            <a:ext cx="77788"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797" name="Oval 65"/>
          <p:cNvSpPr>
            <a:spLocks noChangeArrowheads="1"/>
          </p:cNvSpPr>
          <p:nvPr/>
        </p:nvSpPr>
        <p:spPr bwMode="auto">
          <a:xfrm>
            <a:off x="1839913" y="5627688"/>
            <a:ext cx="79375" cy="66675"/>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074242" name="Rectangle 66"/>
          <p:cNvSpPr>
            <a:spLocks noChangeArrowheads="1"/>
          </p:cNvSpPr>
          <p:nvPr/>
        </p:nvSpPr>
        <p:spPr bwMode="auto">
          <a:xfrm>
            <a:off x="468313" y="1906588"/>
            <a:ext cx="476250" cy="333375"/>
          </a:xfrm>
          <a:prstGeom prst="rect">
            <a:avLst/>
          </a:prstGeom>
          <a:noFill/>
          <a:ln w="12700">
            <a:noFill/>
            <a:miter lim="800000"/>
            <a:headEnd/>
            <a:tailEnd/>
          </a:ln>
          <a:effectLst/>
        </p:spPr>
        <p:txBody>
          <a:bodyPr wrap="none" lIns="90488" tIns="44450" rIns="90488" bIns="44450">
            <a:spAutoFit/>
          </a:bodyPr>
          <a:lstStyle/>
          <a:p>
            <a:pPr>
              <a:defRPr/>
            </a:pPr>
            <a:r>
              <a:rPr lang="fr-FR" sz="1600" b="1">
                <a:effectLst>
                  <a:outerShdw blurRad="38100" dist="38100" dir="2700000" algn="tl">
                    <a:srgbClr val="000000"/>
                  </a:outerShdw>
                </a:effectLst>
                <a:latin typeface="Arial Narrow" pitchFamily="34" charset="0"/>
              </a:rPr>
              <a:t>mm</a:t>
            </a:r>
          </a:p>
        </p:txBody>
      </p:sp>
      <p:sp>
        <p:nvSpPr>
          <p:cNvPr id="1074243" name="Rectangle 67"/>
          <p:cNvSpPr>
            <a:spLocks noChangeArrowheads="1"/>
          </p:cNvSpPr>
          <p:nvPr/>
        </p:nvSpPr>
        <p:spPr bwMode="auto">
          <a:xfrm>
            <a:off x="635000" y="5595938"/>
            <a:ext cx="293688"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0</a:t>
            </a:r>
          </a:p>
        </p:txBody>
      </p:sp>
      <p:sp>
        <p:nvSpPr>
          <p:cNvPr id="1074244" name="Rectangle 68"/>
          <p:cNvSpPr>
            <a:spLocks noChangeArrowheads="1"/>
          </p:cNvSpPr>
          <p:nvPr/>
        </p:nvSpPr>
        <p:spPr bwMode="auto">
          <a:xfrm>
            <a:off x="523875" y="5292725"/>
            <a:ext cx="293688"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2</a:t>
            </a:r>
          </a:p>
        </p:txBody>
      </p:sp>
      <p:sp>
        <p:nvSpPr>
          <p:cNvPr id="1074245" name="Rectangle 69"/>
          <p:cNvSpPr>
            <a:spLocks noChangeArrowheads="1"/>
          </p:cNvSpPr>
          <p:nvPr/>
        </p:nvSpPr>
        <p:spPr bwMode="auto">
          <a:xfrm>
            <a:off x="523875" y="4887913"/>
            <a:ext cx="293688"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4</a:t>
            </a:r>
          </a:p>
        </p:txBody>
      </p:sp>
      <p:sp>
        <p:nvSpPr>
          <p:cNvPr id="1074246" name="Rectangle 70"/>
          <p:cNvSpPr>
            <a:spLocks noChangeArrowheads="1"/>
          </p:cNvSpPr>
          <p:nvPr/>
        </p:nvSpPr>
        <p:spPr bwMode="auto">
          <a:xfrm>
            <a:off x="523875" y="4535488"/>
            <a:ext cx="293688"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6</a:t>
            </a:r>
          </a:p>
        </p:txBody>
      </p:sp>
      <p:sp>
        <p:nvSpPr>
          <p:cNvPr id="1074247" name="Rectangle 71"/>
          <p:cNvSpPr>
            <a:spLocks noChangeArrowheads="1"/>
          </p:cNvSpPr>
          <p:nvPr/>
        </p:nvSpPr>
        <p:spPr bwMode="auto">
          <a:xfrm>
            <a:off x="523875" y="4178300"/>
            <a:ext cx="293688"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8</a:t>
            </a:r>
          </a:p>
        </p:txBody>
      </p:sp>
      <p:sp>
        <p:nvSpPr>
          <p:cNvPr id="1074248" name="Rectangle 72"/>
          <p:cNvSpPr>
            <a:spLocks noChangeArrowheads="1"/>
          </p:cNvSpPr>
          <p:nvPr/>
        </p:nvSpPr>
        <p:spPr bwMode="auto">
          <a:xfrm>
            <a:off x="468313" y="3776663"/>
            <a:ext cx="406400"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10</a:t>
            </a:r>
          </a:p>
        </p:txBody>
      </p:sp>
      <p:sp>
        <p:nvSpPr>
          <p:cNvPr id="1074249" name="Rectangle 73"/>
          <p:cNvSpPr>
            <a:spLocks noChangeArrowheads="1"/>
          </p:cNvSpPr>
          <p:nvPr/>
        </p:nvSpPr>
        <p:spPr bwMode="auto">
          <a:xfrm>
            <a:off x="468313" y="3421063"/>
            <a:ext cx="406400" cy="331787"/>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12</a:t>
            </a:r>
          </a:p>
        </p:txBody>
      </p:sp>
      <p:sp>
        <p:nvSpPr>
          <p:cNvPr id="1074250" name="Rectangle 74"/>
          <p:cNvSpPr>
            <a:spLocks noChangeArrowheads="1"/>
          </p:cNvSpPr>
          <p:nvPr/>
        </p:nvSpPr>
        <p:spPr bwMode="auto">
          <a:xfrm>
            <a:off x="468313" y="3017838"/>
            <a:ext cx="406400"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14</a:t>
            </a:r>
          </a:p>
        </p:txBody>
      </p:sp>
      <p:sp>
        <p:nvSpPr>
          <p:cNvPr id="1074251" name="Rectangle 75"/>
          <p:cNvSpPr>
            <a:spLocks noChangeArrowheads="1"/>
          </p:cNvSpPr>
          <p:nvPr/>
        </p:nvSpPr>
        <p:spPr bwMode="auto">
          <a:xfrm>
            <a:off x="468313" y="2614613"/>
            <a:ext cx="406400"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16</a:t>
            </a:r>
          </a:p>
        </p:txBody>
      </p:sp>
      <p:sp>
        <p:nvSpPr>
          <p:cNvPr id="1074252" name="Rectangle 76"/>
          <p:cNvSpPr>
            <a:spLocks noChangeArrowheads="1"/>
          </p:cNvSpPr>
          <p:nvPr/>
        </p:nvSpPr>
        <p:spPr bwMode="auto">
          <a:xfrm>
            <a:off x="468313" y="2209800"/>
            <a:ext cx="406400" cy="333375"/>
          </a:xfrm>
          <a:prstGeom prst="rect">
            <a:avLst/>
          </a:prstGeom>
          <a:noFill/>
          <a:ln w="12700">
            <a:noFill/>
            <a:miter lim="800000"/>
            <a:headEnd/>
            <a:tailEnd/>
          </a:ln>
          <a:effectLst/>
        </p:spPr>
        <p:txBody>
          <a:bodyPr wrap="none" lIns="90488" tIns="44450" rIns="90488" bIns="44450">
            <a:spAutoFit/>
          </a:bodyPr>
          <a:lstStyle/>
          <a:p>
            <a:pPr>
              <a:defRPr/>
            </a:pPr>
            <a:r>
              <a:rPr lang="fr-FR" sz="1600">
                <a:effectLst>
                  <a:outerShdw blurRad="38100" dist="38100" dir="2700000" algn="tl">
                    <a:srgbClr val="000000"/>
                  </a:outerShdw>
                </a:effectLst>
                <a:latin typeface="Arial" charset="0"/>
              </a:rPr>
              <a:t>18</a:t>
            </a:r>
          </a:p>
        </p:txBody>
      </p:sp>
      <p:sp>
        <p:nvSpPr>
          <p:cNvPr id="1074253" name="Line 77"/>
          <p:cNvSpPr>
            <a:spLocks noChangeShapeType="1"/>
          </p:cNvSpPr>
          <p:nvPr/>
        </p:nvSpPr>
        <p:spPr bwMode="auto">
          <a:xfrm flipH="1">
            <a:off x="849313" y="5824538"/>
            <a:ext cx="587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54" name="Line 78"/>
          <p:cNvSpPr>
            <a:spLocks noChangeShapeType="1"/>
          </p:cNvSpPr>
          <p:nvPr/>
        </p:nvSpPr>
        <p:spPr bwMode="auto">
          <a:xfrm flipH="1">
            <a:off x="747713" y="5443538"/>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55" name="Line 79"/>
          <p:cNvSpPr>
            <a:spLocks noChangeShapeType="1"/>
          </p:cNvSpPr>
          <p:nvPr/>
        </p:nvSpPr>
        <p:spPr bwMode="auto">
          <a:xfrm>
            <a:off x="906463" y="5302250"/>
            <a:ext cx="0"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56" name="Line 80"/>
          <p:cNvSpPr>
            <a:spLocks noChangeShapeType="1"/>
          </p:cNvSpPr>
          <p:nvPr/>
        </p:nvSpPr>
        <p:spPr bwMode="auto">
          <a:xfrm flipH="1">
            <a:off x="747713" y="5040313"/>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57" name="Line 81"/>
          <p:cNvSpPr>
            <a:spLocks noChangeShapeType="1"/>
          </p:cNvSpPr>
          <p:nvPr/>
        </p:nvSpPr>
        <p:spPr bwMode="auto">
          <a:xfrm flipV="1">
            <a:off x="917575" y="2311400"/>
            <a:ext cx="0" cy="351155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pPr>
              <a:defRPr/>
            </a:pPr>
            <a:endParaRPr lang="en-US"/>
          </a:p>
        </p:txBody>
      </p:sp>
      <p:sp>
        <p:nvSpPr>
          <p:cNvPr id="75814" name="Rectangle 82"/>
          <p:cNvSpPr>
            <a:spLocks noChangeArrowheads="1"/>
          </p:cNvSpPr>
          <p:nvPr/>
        </p:nvSpPr>
        <p:spPr bwMode="auto">
          <a:xfrm>
            <a:off x="2371725" y="5394325"/>
            <a:ext cx="14922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a:solidFill>
                  <a:srgbClr val="FF9933"/>
                </a:solidFill>
                <a:latin typeface="Arial Narrow" panose="020B0606020202030204" pitchFamily="34" charset="0"/>
              </a:rPr>
              <a:t>Follicular reserve </a:t>
            </a:r>
          </a:p>
        </p:txBody>
      </p:sp>
      <p:sp>
        <p:nvSpPr>
          <p:cNvPr id="1074259" name="Line 83"/>
          <p:cNvSpPr>
            <a:spLocks noChangeShapeType="1"/>
          </p:cNvSpPr>
          <p:nvPr/>
        </p:nvSpPr>
        <p:spPr bwMode="auto">
          <a:xfrm flipH="1">
            <a:off x="747713" y="4684713"/>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60" name="Line 84"/>
          <p:cNvSpPr>
            <a:spLocks noChangeShapeType="1"/>
          </p:cNvSpPr>
          <p:nvPr/>
        </p:nvSpPr>
        <p:spPr bwMode="auto">
          <a:xfrm flipH="1">
            <a:off x="747713" y="4332288"/>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61" name="Line 85"/>
          <p:cNvSpPr>
            <a:spLocks noChangeShapeType="1"/>
          </p:cNvSpPr>
          <p:nvPr/>
        </p:nvSpPr>
        <p:spPr bwMode="auto">
          <a:xfrm flipH="1">
            <a:off x="747713" y="3927475"/>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62" name="Line 86"/>
          <p:cNvSpPr>
            <a:spLocks noChangeShapeType="1"/>
          </p:cNvSpPr>
          <p:nvPr/>
        </p:nvSpPr>
        <p:spPr bwMode="auto">
          <a:xfrm flipH="1">
            <a:off x="747713" y="3573463"/>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63" name="Line 87"/>
          <p:cNvSpPr>
            <a:spLocks noChangeShapeType="1"/>
          </p:cNvSpPr>
          <p:nvPr/>
        </p:nvSpPr>
        <p:spPr bwMode="auto">
          <a:xfrm flipH="1">
            <a:off x="747713" y="2311400"/>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64" name="Line 88"/>
          <p:cNvSpPr>
            <a:spLocks noChangeShapeType="1"/>
          </p:cNvSpPr>
          <p:nvPr/>
        </p:nvSpPr>
        <p:spPr bwMode="auto">
          <a:xfrm flipH="1">
            <a:off x="747713" y="2765425"/>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1074265" name="Line 89"/>
          <p:cNvSpPr>
            <a:spLocks noChangeShapeType="1"/>
          </p:cNvSpPr>
          <p:nvPr/>
        </p:nvSpPr>
        <p:spPr bwMode="auto">
          <a:xfrm flipH="1">
            <a:off x="747713" y="3170238"/>
            <a:ext cx="160337"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pPr>
              <a:defRPr/>
            </a:pPr>
            <a:endParaRPr lang="en-US"/>
          </a:p>
        </p:txBody>
      </p:sp>
      <p:sp>
        <p:nvSpPr>
          <p:cNvPr id="75822" name="Oval 90"/>
          <p:cNvSpPr>
            <a:spLocks noChangeArrowheads="1"/>
          </p:cNvSpPr>
          <p:nvPr/>
        </p:nvSpPr>
        <p:spPr bwMode="auto">
          <a:xfrm>
            <a:off x="1531938" y="5646738"/>
            <a:ext cx="79375"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23" name="Oval 91"/>
          <p:cNvSpPr>
            <a:spLocks noChangeArrowheads="1"/>
          </p:cNvSpPr>
          <p:nvPr/>
        </p:nvSpPr>
        <p:spPr bwMode="auto">
          <a:xfrm>
            <a:off x="1978025" y="5646738"/>
            <a:ext cx="79375"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24" name="Oval 92"/>
          <p:cNvSpPr>
            <a:spLocks noChangeArrowheads="1"/>
          </p:cNvSpPr>
          <p:nvPr/>
        </p:nvSpPr>
        <p:spPr bwMode="auto">
          <a:xfrm>
            <a:off x="1252538" y="5646738"/>
            <a:ext cx="79375" cy="65087"/>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25" name="Rectangle 93"/>
          <p:cNvSpPr>
            <a:spLocks noChangeArrowheads="1"/>
          </p:cNvSpPr>
          <p:nvPr/>
        </p:nvSpPr>
        <p:spPr bwMode="auto">
          <a:xfrm>
            <a:off x="1135063" y="5218113"/>
            <a:ext cx="3976687" cy="55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26" name="Oval 94"/>
          <p:cNvSpPr>
            <a:spLocks noChangeArrowheads="1"/>
          </p:cNvSpPr>
          <p:nvPr/>
        </p:nvSpPr>
        <p:spPr bwMode="auto">
          <a:xfrm>
            <a:off x="1981200" y="5292725"/>
            <a:ext cx="80963" cy="63500"/>
          </a:xfrm>
          <a:prstGeom prst="ellipse">
            <a:avLst/>
          </a:prstGeom>
          <a:solidFill>
            <a:srgbClr val="FF993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nvGrpSpPr>
          <p:cNvPr id="4" name="Group 95"/>
          <p:cNvGrpSpPr>
            <a:grpSpLocks/>
          </p:cNvGrpSpPr>
          <p:nvPr/>
        </p:nvGrpSpPr>
        <p:grpSpPr bwMode="auto">
          <a:xfrm>
            <a:off x="1139825" y="4635500"/>
            <a:ext cx="3976688" cy="555625"/>
            <a:chOff x="797" y="2709"/>
            <a:chExt cx="2970" cy="428"/>
          </a:xfrm>
        </p:grpSpPr>
        <p:sp>
          <p:nvSpPr>
            <p:cNvPr id="75874" name="Line 96"/>
            <p:cNvSpPr>
              <a:spLocks noChangeShapeType="1"/>
            </p:cNvSpPr>
            <p:nvPr/>
          </p:nvSpPr>
          <p:spPr bwMode="auto">
            <a:xfrm flipV="1">
              <a:off x="1382" y="2864"/>
              <a:ext cx="85" cy="1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75" name="Line 97"/>
            <p:cNvSpPr>
              <a:spLocks noChangeShapeType="1"/>
            </p:cNvSpPr>
            <p:nvPr/>
          </p:nvSpPr>
          <p:spPr bwMode="auto">
            <a:xfrm flipV="1">
              <a:off x="1131" y="2864"/>
              <a:ext cx="53" cy="13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76" name="Oval 98"/>
            <p:cNvSpPr>
              <a:spLocks noChangeArrowheads="1"/>
            </p:cNvSpPr>
            <p:nvPr/>
          </p:nvSpPr>
          <p:spPr bwMode="auto">
            <a:xfrm>
              <a:off x="1048" y="2982"/>
              <a:ext cx="125" cy="131"/>
            </a:xfrm>
            <a:prstGeom prst="ellipse">
              <a:avLst/>
            </a:prstGeom>
            <a:solidFill>
              <a:srgbClr val="FC0128"/>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77" name="Oval 99"/>
            <p:cNvSpPr>
              <a:spLocks noChangeArrowheads="1"/>
            </p:cNvSpPr>
            <p:nvPr/>
          </p:nvSpPr>
          <p:spPr bwMode="auto">
            <a:xfrm>
              <a:off x="1299" y="2982"/>
              <a:ext cx="127" cy="131"/>
            </a:xfrm>
            <a:prstGeom prst="ellipse">
              <a:avLst/>
            </a:prstGeom>
            <a:solidFill>
              <a:srgbClr val="FC0128"/>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78" name="Oval 100"/>
            <p:cNvSpPr>
              <a:spLocks noChangeArrowheads="1"/>
            </p:cNvSpPr>
            <p:nvPr/>
          </p:nvSpPr>
          <p:spPr bwMode="auto">
            <a:xfrm>
              <a:off x="1131" y="2747"/>
              <a:ext cx="164" cy="173"/>
            </a:xfrm>
            <a:prstGeom prst="ellipse">
              <a:avLst/>
            </a:prstGeom>
            <a:solidFill>
              <a:srgbClr val="FF0000"/>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79" name="Rectangle 101"/>
            <p:cNvSpPr>
              <a:spLocks noChangeArrowheads="1"/>
            </p:cNvSpPr>
            <p:nvPr/>
          </p:nvSpPr>
          <p:spPr bwMode="auto">
            <a:xfrm>
              <a:off x="1926" y="2826"/>
              <a:ext cx="168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u="sng">
                  <a:solidFill>
                    <a:srgbClr val="FF0000"/>
                  </a:solidFill>
                  <a:latin typeface="Arial Narrow" panose="020B0606020202030204" pitchFamily="34" charset="0"/>
                </a:rPr>
                <a:t>1st group : recruted follicles </a:t>
              </a:r>
              <a:endParaRPr lang="fr-FR" altLang="tr-TR" sz="1600">
                <a:solidFill>
                  <a:srgbClr val="FF0000"/>
                </a:solidFill>
                <a:latin typeface="Arial Narrow" panose="020B0606020202030204" pitchFamily="34" charset="0"/>
              </a:endParaRPr>
            </a:p>
          </p:txBody>
        </p:sp>
        <p:sp>
          <p:nvSpPr>
            <p:cNvPr id="75880" name="Line 102"/>
            <p:cNvSpPr>
              <a:spLocks noChangeShapeType="1"/>
            </p:cNvSpPr>
            <p:nvPr/>
          </p:nvSpPr>
          <p:spPr bwMode="auto">
            <a:xfrm flipV="1">
              <a:off x="922" y="2826"/>
              <a:ext cx="43" cy="15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81" name="Line 103"/>
            <p:cNvSpPr>
              <a:spLocks noChangeShapeType="1"/>
            </p:cNvSpPr>
            <p:nvPr/>
          </p:nvSpPr>
          <p:spPr bwMode="auto">
            <a:xfrm>
              <a:off x="1508" y="2864"/>
              <a:ext cx="209" cy="7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82" name="Oval 104"/>
            <p:cNvSpPr>
              <a:spLocks noChangeArrowheads="1"/>
            </p:cNvSpPr>
            <p:nvPr/>
          </p:nvSpPr>
          <p:spPr bwMode="auto">
            <a:xfrm>
              <a:off x="1382" y="2787"/>
              <a:ext cx="160" cy="155"/>
            </a:xfrm>
            <a:prstGeom prst="ellipse">
              <a:avLst/>
            </a:prstGeom>
            <a:solidFill>
              <a:srgbClr val="FF0000"/>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83" name="Oval 105"/>
            <p:cNvSpPr>
              <a:spLocks noChangeArrowheads="1"/>
            </p:cNvSpPr>
            <p:nvPr/>
          </p:nvSpPr>
          <p:spPr bwMode="auto">
            <a:xfrm>
              <a:off x="1676" y="2904"/>
              <a:ext cx="125" cy="116"/>
            </a:xfrm>
            <a:prstGeom prst="ellipse">
              <a:avLst/>
            </a:prstGeom>
            <a:solidFill>
              <a:srgbClr val="FE9B03"/>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84" name="Oval 106"/>
            <p:cNvSpPr>
              <a:spLocks noChangeArrowheads="1"/>
            </p:cNvSpPr>
            <p:nvPr/>
          </p:nvSpPr>
          <p:spPr bwMode="auto">
            <a:xfrm>
              <a:off x="839" y="2982"/>
              <a:ext cx="126" cy="131"/>
            </a:xfrm>
            <a:prstGeom prst="ellipse">
              <a:avLst/>
            </a:prstGeom>
            <a:solidFill>
              <a:srgbClr val="FC0128"/>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85" name="Oval 107"/>
            <p:cNvSpPr>
              <a:spLocks noChangeArrowheads="1"/>
            </p:cNvSpPr>
            <p:nvPr/>
          </p:nvSpPr>
          <p:spPr bwMode="auto">
            <a:xfrm>
              <a:off x="881" y="2747"/>
              <a:ext cx="167" cy="178"/>
            </a:xfrm>
            <a:prstGeom prst="ellipse">
              <a:avLst/>
            </a:prstGeom>
            <a:solidFill>
              <a:srgbClr val="FC0128"/>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86" name="Rectangle 108"/>
            <p:cNvSpPr>
              <a:spLocks noChangeArrowheads="1"/>
            </p:cNvSpPr>
            <p:nvPr/>
          </p:nvSpPr>
          <p:spPr bwMode="auto">
            <a:xfrm>
              <a:off x="797" y="2709"/>
              <a:ext cx="2970" cy="4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5" name="Group 109"/>
          <p:cNvGrpSpPr>
            <a:grpSpLocks/>
          </p:cNvGrpSpPr>
          <p:nvPr/>
        </p:nvGrpSpPr>
        <p:grpSpPr bwMode="auto">
          <a:xfrm>
            <a:off x="1196975" y="1804988"/>
            <a:ext cx="3919538" cy="1162050"/>
            <a:chOff x="754" y="1137"/>
            <a:chExt cx="2469" cy="732"/>
          </a:xfrm>
        </p:grpSpPr>
        <p:sp>
          <p:nvSpPr>
            <p:cNvPr id="75866" name="Line 110"/>
            <p:cNvSpPr>
              <a:spLocks noChangeShapeType="1"/>
            </p:cNvSpPr>
            <p:nvPr/>
          </p:nvSpPr>
          <p:spPr bwMode="auto">
            <a:xfrm flipV="1">
              <a:off x="2059" y="1519"/>
              <a:ext cx="282" cy="9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67" name="Line 111"/>
            <p:cNvSpPr>
              <a:spLocks noChangeShapeType="1"/>
            </p:cNvSpPr>
            <p:nvPr/>
          </p:nvSpPr>
          <p:spPr bwMode="auto">
            <a:xfrm flipV="1">
              <a:off x="1777" y="1678"/>
              <a:ext cx="176" cy="19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68" name="Oval 112"/>
            <p:cNvSpPr>
              <a:spLocks noChangeArrowheads="1"/>
            </p:cNvSpPr>
            <p:nvPr/>
          </p:nvSpPr>
          <p:spPr bwMode="auto">
            <a:xfrm>
              <a:off x="1882" y="1423"/>
              <a:ext cx="318" cy="315"/>
            </a:xfrm>
            <a:prstGeom prst="ellipse">
              <a:avLst/>
            </a:prstGeom>
            <a:solidFill>
              <a:schemeClr val="hlink"/>
            </a:solidFill>
            <a:ln w="12700">
              <a:solidFill>
                <a:srgbClr val="333333"/>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69" name="Rectangle 113"/>
            <p:cNvSpPr>
              <a:spLocks noChangeArrowheads="1"/>
            </p:cNvSpPr>
            <p:nvPr/>
          </p:nvSpPr>
          <p:spPr bwMode="auto">
            <a:xfrm>
              <a:off x="754" y="1137"/>
              <a:ext cx="2469" cy="6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70" name="Rectangle 114"/>
            <p:cNvSpPr>
              <a:spLocks noChangeArrowheads="1"/>
            </p:cNvSpPr>
            <p:nvPr/>
          </p:nvSpPr>
          <p:spPr bwMode="auto">
            <a:xfrm>
              <a:off x="793" y="1207"/>
              <a:ext cx="1165"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u="sng">
                  <a:solidFill>
                    <a:schemeClr val="hlink"/>
                  </a:solidFill>
                  <a:latin typeface="Arial Narrow" panose="020B0606020202030204" pitchFamily="34" charset="0"/>
                </a:rPr>
                <a:t>4rd group : </a:t>
              </a:r>
            </a:p>
            <a:p>
              <a:r>
                <a:rPr lang="fr-FR" altLang="tr-TR" sz="1600" u="sng">
                  <a:solidFill>
                    <a:schemeClr val="hlink"/>
                  </a:solidFill>
                  <a:latin typeface="Arial Narrow" panose="020B0606020202030204" pitchFamily="34" charset="0"/>
                </a:rPr>
                <a:t>Preovulatory follicle</a:t>
              </a:r>
              <a:endParaRPr lang="fr-FR" altLang="tr-TR" sz="1600">
                <a:solidFill>
                  <a:schemeClr val="hlink"/>
                </a:solidFill>
                <a:latin typeface="Arial Narrow" panose="020B0606020202030204" pitchFamily="34" charset="0"/>
              </a:endParaRPr>
            </a:p>
          </p:txBody>
        </p:sp>
        <p:sp>
          <p:nvSpPr>
            <p:cNvPr id="75871" name="Line 115"/>
            <p:cNvSpPr>
              <a:spLocks noChangeShapeType="1"/>
            </p:cNvSpPr>
            <p:nvPr/>
          </p:nvSpPr>
          <p:spPr bwMode="auto">
            <a:xfrm>
              <a:off x="2623" y="1456"/>
              <a:ext cx="212"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72" name="Oval 116"/>
            <p:cNvSpPr>
              <a:spLocks noChangeArrowheads="1"/>
            </p:cNvSpPr>
            <p:nvPr/>
          </p:nvSpPr>
          <p:spPr bwMode="auto">
            <a:xfrm>
              <a:off x="2270" y="1296"/>
              <a:ext cx="389" cy="351"/>
            </a:xfrm>
            <a:prstGeom prst="ellipse">
              <a:avLst/>
            </a:prstGeom>
            <a:solidFill>
              <a:schemeClr val="hlink"/>
            </a:solidFill>
            <a:ln w="12700">
              <a:solidFill>
                <a:srgbClr val="333333"/>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73" name="Oval 117"/>
            <p:cNvSpPr>
              <a:spLocks noChangeArrowheads="1"/>
            </p:cNvSpPr>
            <p:nvPr/>
          </p:nvSpPr>
          <p:spPr bwMode="auto">
            <a:xfrm>
              <a:off x="2730" y="1264"/>
              <a:ext cx="422" cy="414"/>
            </a:xfrm>
            <a:prstGeom prst="ellipse">
              <a:avLst/>
            </a:prstGeom>
            <a:solidFill>
              <a:schemeClr val="hlink"/>
            </a:solidFill>
            <a:ln w="12700">
              <a:solidFill>
                <a:srgbClr val="333333"/>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6" name="Group 118"/>
          <p:cNvGrpSpPr>
            <a:grpSpLocks/>
          </p:cNvGrpSpPr>
          <p:nvPr/>
        </p:nvGrpSpPr>
        <p:grpSpPr bwMode="auto">
          <a:xfrm>
            <a:off x="1116013" y="2852738"/>
            <a:ext cx="4468812" cy="1262062"/>
            <a:chOff x="703" y="1797"/>
            <a:chExt cx="2815" cy="795"/>
          </a:xfrm>
        </p:grpSpPr>
        <p:sp>
          <p:nvSpPr>
            <p:cNvPr id="75856" name="Line 119"/>
            <p:cNvSpPr>
              <a:spLocks noChangeShapeType="1"/>
            </p:cNvSpPr>
            <p:nvPr/>
          </p:nvSpPr>
          <p:spPr bwMode="auto">
            <a:xfrm flipV="1">
              <a:off x="1318" y="2092"/>
              <a:ext cx="212" cy="19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57" name="Line 120"/>
            <p:cNvSpPr>
              <a:spLocks noChangeShapeType="1"/>
            </p:cNvSpPr>
            <p:nvPr/>
          </p:nvSpPr>
          <p:spPr bwMode="auto">
            <a:xfrm flipV="1">
              <a:off x="1550" y="1956"/>
              <a:ext cx="116" cy="9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58" name="Rectangle 121"/>
            <p:cNvSpPr>
              <a:spLocks noChangeArrowheads="1"/>
            </p:cNvSpPr>
            <p:nvPr/>
          </p:nvSpPr>
          <p:spPr bwMode="auto">
            <a:xfrm>
              <a:off x="2290" y="1933"/>
              <a:ext cx="122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u="sng">
                  <a:solidFill>
                    <a:srgbClr val="00FF00"/>
                  </a:solidFill>
                  <a:latin typeface="Arial Narrow" panose="020B0606020202030204" pitchFamily="34" charset="0"/>
                </a:rPr>
                <a:t>3rd group : </a:t>
              </a:r>
            </a:p>
            <a:p>
              <a:r>
                <a:rPr lang="fr-FR" altLang="tr-TR" sz="1600" u="sng">
                  <a:solidFill>
                    <a:srgbClr val="00FF00"/>
                  </a:solidFill>
                  <a:latin typeface="Arial Narrow" panose="020B0606020202030204" pitchFamily="34" charset="0"/>
                </a:rPr>
                <a:t>dominant follicle </a:t>
              </a:r>
            </a:p>
          </p:txBody>
        </p:sp>
        <p:sp>
          <p:nvSpPr>
            <p:cNvPr id="75859" name="Line 122"/>
            <p:cNvSpPr>
              <a:spLocks noChangeShapeType="1"/>
            </p:cNvSpPr>
            <p:nvPr/>
          </p:nvSpPr>
          <p:spPr bwMode="auto">
            <a:xfrm flipV="1">
              <a:off x="1091" y="2306"/>
              <a:ext cx="142" cy="28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60" name="Oval 123"/>
            <p:cNvSpPr>
              <a:spLocks noChangeArrowheads="1"/>
            </p:cNvSpPr>
            <p:nvPr/>
          </p:nvSpPr>
          <p:spPr bwMode="auto">
            <a:xfrm>
              <a:off x="1162" y="2179"/>
              <a:ext cx="212" cy="211"/>
            </a:xfrm>
            <a:prstGeom prst="ellipse">
              <a:avLst/>
            </a:prstGeom>
            <a:solidFill>
              <a:srgbClr val="00FF00"/>
            </a:solidFill>
            <a:ln w="12700">
              <a:solidFill>
                <a:srgbClr val="000066"/>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61" name="Oval 124"/>
            <p:cNvSpPr>
              <a:spLocks noChangeArrowheads="1"/>
            </p:cNvSpPr>
            <p:nvPr/>
          </p:nvSpPr>
          <p:spPr bwMode="auto">
            <a:xfrm>
              <a:off x="1338" y="1988"/>
              <a:ext cx="247" cy="242"/>
            </a:xfrm>
            <a:prstGeom prst="ellipse">
              <a:avLst/>
            </a:prstGeom>
            <a:solidFill>
              <a:srgbClr val="00FF00"/>
            </a:solidFill>
            <a:ln w="12700">
              <a:solidFill>
                <a:srgbClr val="000066"/>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62" name="Rectangle 125"/>
            <p:cNvSpPr>
              <a:spLocks noChangeArrowheads="1"/>
            </p:cNvSpPr>
            <p:nvPr/>
          </p:nvSpPr>
          <p:spPr bwMode="auto">
            <a:xfrm>
              <a:off x="703" y="1797"/>
              <a:ext cx="2505" cy="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63" name="Line 126"/>
            <p:cNvSpPr>
              <a:spLocks noChangeShapeType="1"/>
            </p:cNvSpPr>
            <p:nvPr/>
          </p:nvSpPr>
          <p:spPr bwMode="auto">
            <a:xfrm>
              <a:off x="1772" y="1981"/>
              <a:ext cx="229" cy="7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64" name="Oval 127"/>
            <p:cNvSpPr>
              <a:spLocks noChangeArrowheads="1"/>
            </p:cNvSpPr>
            <p:nvPr/>
          </p:nvSpPr>
          <p:spPr bwMode="auto">
            <a:xfrm>
              <a:off x="2001" y="1981"/>
              <a:ext cx="229" cy="222"/>
            </a:xfrm>
            <a:prstGeom prst="ellipse">
              <a:avLst/>
            </a:prstGeom>
            <a:solidFill>
              <a:srgbClr val="FE9B03"/>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65" name="Oval 128"/>
            <p:cNvSpPr>
              <a:spLocks noChangeArrowheads="1"/>
            </p:cNvSpPr>
            <p:nvPr/>
          </p:nvSpPr>
          <p:spPr bwMode="auto">
            <a:xfrm>
              <a:off x="1618" y="1833"/>
              <a:ext cx="247" cy="242"/>
            </a:xfrm>
            <a:prstGeom prst="ellipse">
              <a:avLst/>
            </a:prstGeom>
            <a:solidFill>
              <a:srgbClr val="00FF00"/>
            </a:solidFill>
            <a:ln w="12700">
              <a:solidFill>
                <a:srgbClr val="000066"/>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7" name="Group 129"/>
          <p:cNvGrpSpPr>
            <a:grpSpLocks/>
          </p:cNvGrpSpPr>
          <p:nvPr/>
        </p:nvGrpSpPr>
        <p:grpSpPr bwMode="auto">
          <a:xfrm>
            <a:off x="5003800" y="2492375"/>
            <a:ext cx="2698750" cy="2122488"/>
            <a:chOff x="3152" y="1570"/>
            <a:chExt cx="1700" cy="1337"/>
          </a:xfrm>
        </p:grpSpPr>
        <p:sp>
          <p:nvSpPr>
            <p:cNvPr id="75853" name="Rectangle 130"/>
            <p:cNvSpPr>
              <a:spLocks noChangeArrowheads="1"/>
            </p:cNvSpPr>
            <p:nvPr/>
          </p:nvSpPr>
          <p:spPr bwMode="auto">
            <a:xfrm>
              <a:off x="3470" y="2659"/>
              <a:ext cx="138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000">
                  <a:solidFill>
                    <a:srgbClr val="FF00FF"/>
                  </a:solidFill>
                  <a:latin typeface="Arial Narrow" panose="020B0606020202030204" pitchFamily="34" charset="0"/>
                </a:rPr>
                <a:t>Ovulation </a:t>
              </a:r>
            </a:p>
          </p:txBody>
        </p:sp>
        <p:sp>
          <p:nvSpPr>
            <p:cNvPr id="75854" name="Line 131"/>
            <p:cNvSpPr>
              <a:spLocks noChangeShapeType="1"/>
            </p:cNvSpPr>
            <p:nvPr/>
          </p:nvSpPr>
          <p:spPr bwMode="auto">
            <a:xfrm>
              <a:off x="3152" y="1570"/>
              <a:ext cx="544" cy="54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75855" name="Oval 132"/>
            <p:cNvSpPr>
              <a:spLocks noChangeArrowheads="1"/>
            </p:cNvSpPr>
            <p:nvPr/>
          </p:nvSpPr>
          <p:spPr bwMode="auto">
            <a:xfrm flipH="1">
              <a:off x="3696" y="2024"/>
              <a:ext cx="77" cy="556"/>
            </a:xfrm>
            <a:prstGeom prst="ellipse">
              <a:avLst/>
            </a:prstGeom>
            <a:solidFill>
              <a:srgbClr val="FF00FF"/>
            </a:solidFill>
            <a:ln w="12700">
              <a:solidFill>
                <a:srgbClr val="333333"/>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8" name="Group 133"/>
          <p:cNvGrpSpPr>
            <a:grpSpLocks/>
          </p:cNvGrpSpPr>
          <p:nvPr/>
        </p:nvGrpSpPr>
        <p:grpSpPr bwMode="auto">
          <a:xfrm>
            <a:off x="5003800" y="1196975"/>
            <a:ext cx="1801813" cy="1708150"/>
            <a:chOff x="3152" y="754"/>
            <a:chExt cx="1135" cy="1076"/>
          </a:xfrm>
        </p:grpSpPr>
        <p:sp>
          <p:nvSpPr>
            <p:cNvPr id="75850" name="Oval 134"/>
            <p:cNvSpPr>
              <a:spLocks noChangeArrowheads="1"/>
            </p:cNvSpPr>
            <p:nvPr/>
          </p:nvSpPr>
          <p:spPr bwMode="auto">
            <a:xfrm>
              <a:off x="3560" y="754"/>
              <a:ext cx="574" cy="519"/>
            </a:xfrm>
            <a:prstGeom prst="ellipse">
              <a:avLst/>
            </a:prstGeom>
            <a:solidFill>
              <a:srgbClr val="3333FF"/>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51" name="Rectangle 135"/>
            <p:cNvSpPr>
              <a:spLocks noChangeArrowheads="1"/>
            </p:cNvSpPr>
            <p:nvPr/>
          </p:nvSpPr>
          <p:spPr bwMode="auto">
            <a:xfrm>
              <a:off x="3560" y="1344"/>
              <a:ext cx="727" cy="4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000">
                  <a:latin typeface="Arial Narrow" panose="020B0606020202030204" pitchFamily="34" charset="0"/>
                </a:rPr>
                <a:t>Follicular cyst</a:t>
              </a:r>
              <a:r>
                <a:rPr lang="fr-FR" altLang="tr-TR">
                  <a:latin typeface="Arial Narrow" panose="020B0606020202030204" pitchFamily="34" charset="0"/>
                </a:rPr>
                <a:t> </a:t>
              </a:r>
            </a:p>
          </p:txBody>
        </p:sp>
        <p:sp>
          <p:nvSpPr>
            <p:cNvPr id="75852" name="Line 136"/>
            <p:cNvSpPr>
              <a:spLocks noChangeShapeType="1"/>
            </p:cNvSpPr>
            <p:nvPr/>
          </p:nvSpPr>
          <p:spPr bwMode="auto">
            <a:xfrm flipV="1">
              <a:off x="3152" y="1117"/>
              <a:ext cx="454" cy="31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9" name="Group 137"/>
          <p:cNvGrpSpPr>
            <a:grpSpLocks/>
          </p:cNvGrpSpPr>
          <p:nvPr/>
        </p:nvGrpSpPr>
        <p:grpSpPr bwMode="auto">
          <a:xfrm>
            <a:off x="6588125" y="1150938"/>
            <a:ext cx="1658938" cy="2058987"/>
            <a:chOff x="4150" y="725"/>
            <a:chExt cx="1045" cy="1297"/>
          </a:xfrm>
        </p:grpSpPr>
        <p:sp>
          <p:nvSpPr>
            <p:cNvPr id="75846" name="Oval 138"/>
            <p:cNvSpPr>
              <a:spLocks noChangeArrowheads="1"/>
            </p:cNvSpPr>
            <p:nvPr/>
          </p:nvSpPr>
          <p:spPr bwMode="auto">
            <a:xfrm>
              <a:off x="4481" y="725"/>
              <a:ext cx="573" cy="519"/>
            </a:xfrm>
            <a:prstGeom prst="ellipse">
              <a:avLst/>
            </a:prstGeom>
            <a:solidFill>
              <a:schemeClr val="tx2"/>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47" name="Line 139"/>
            <p:cNvSpPr>
              <a:spLocks noChangeShapeType="1"/>
            </p:cNvSpPr>
            <p:nvPr/>
          </p:nvSpPr>
          <p:spPr bwMode="auto">
            <a:xfrm>
              <a:off x="4150" y="981"/>
              <a:ext cx="31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5848" name="Oval 140"/>
            <p:cNvSpPr>
              <a:spLocks noChangeArrowheads="1"/>
            </p:cNvSpPr>
            <p:nvPr/>
          </p:nvSpPr>
          <p:spPr bwMode="auto">
            <a:xfrm>
              <a:off x="4558" y="799"/>
              <a:ext cx="421" cy="370"/>
            </a:xfrm>
            <a:prstGeom prst="ellipse">
              <a:avLst/>
            </a:prstGeom>
            <a:solidFill>
              <a:srgbClr val="0066FF"/>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49" name="Rectangle 141"/>
            <p:cNvSpPr>
              <a:spLocks noChangeArrowheads="1"/>
            </p:cNvSpPr>
            <p:nvPr/>
          </p:nvSpPr>
          <p:spPr bwMode="auto">
            <a:xfrm>
              <a:off x="4468" y="1344"/>
              <a:ext cx="727" cy="67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2000">
                  <a:latin typeface="Arial Narrow" panose="020B0606020202030204" pitchFamily="34" charset="0"/>
                </a:rPr>
                <a:t>Luteinizedfollicular cyst</a:t>
              </a:r>
              <a:r>
                <a:rPr lang="fr-FR" altLang="tr-TR">
                  <a:latin typeface="Arial Narrow" panose="020B0606020202030204" pitchFamily="34" charset="0"/>
                </a:rPr>
                <a:t> </a:t>
              </a:r>
            </a:p>
          </p:txBody>
        </p:sp>
      </p:grpSp>
      <p:sp>
        <p:nvSpPr>
          <p:cNvPr id="75833" name="Text Box 142"/>
          <p:cNvSpPr txBox="1">
            <a:spLocks noChangeArrowheads="1"/>
          </p:cNvSpPr>
          <p:nvPr/>
        </p:nvSpPr>
        <p:spPr bwMode="auto">
          <a:xfrm>
            <a:off x="1187450" y="404813"/>
            <a:ext cx="382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Cyst = abnormal follicular growth</a:t>
            </a:r>
            <a:endParaRPr lang="fr-FR" altLang="tr-TR">
              <a:latin typeface="Arial Narrow" panose="020B0606020202030204" pitchFamily="34" charset="0"/>
            </a:endParaRPr>
          </a:p>
        </p:txBody>
      </p:sp>
      <p:grpSp>
        <p:nvGrpSpPr>
          <p:cNvPr id="10" name="Group 143"/>
          <p:cNvGrpSpPr>
            <a:grpSpLocks/>
          </p:cNvGrpSpPr>
          <p:nvPr/>
        </p:nvGrpSpPr>
        <p:grpSpPr bwMode="auto">
          <a:xfrm>
            <a:off x="1139825" y="3927475"/>
            <a:ext cx="5097463" cy="809625"/>
            <a:chOff x="718" y="2474"/>
            <a:chExt cx="3211" cy="510"/>
          </a:xfrm>
        </p:grpSpPr>
        <p:sp>
          <p:nvSpPr>
            <p:cNvPr id="75838" name="Line 144"/>
            <p:cNvSpPr>
              <a:spLocks noChangeShapeType="1"/>
            </p:cNvSpPr>
            <p:nvPr/>
          </p:nvSpPr>
          <p:spPr bwMode="auto">
            <a:xfrm flipV="1">
              <a:off x="1106" y="2825"/>
              <a:ext cx="105" cy="15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39" name="Line 145"/>
            <p:cNvSpPr>
              <a:spLocks noChangeShapeType="1"/>
            </p:cNvSpPr>
            <p:nvPr/>
          </p:nvSpPr>
          <p:spPr bwMode="auto">
            <a:xfrm>
              <a:off x="1318" y="2761"/>
              <a:ext cx="176" cy="6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40" name="Rectangle 146"/>
            <p:cNvSpPr>
              <a:spLocks noChangeArrowheads="1"/>
            </p:cNvSpPr>
            <p:nvPr/>
          </p:nvSpPr>
          <p:spPr bwMode="auto">
            <a:xfrm>
              <a:off x="1530" y="2602"/>
              <a:ext cx="239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sz="1600" u="sng">
                  <a:solidFill>
                    <a:schemeClr val="tx2"/>
                  </a:solidFill>
                  <a:latin typeface="Arial Narrow" panose="020B0606020202030204" pitchFamily="34" charset="0"/>
                </a:rPr>
                <a:t>2</a:t>
              </a:r>
              <a:r>
                <a:rPr lang="fr-FR" altLang="tr-TR" sz="1600" u="sng" baseline="30000">
                  <a:solidFill>
                    <a:schemeClr val="tx2"/>
                  </a:solidFill>
                  <a:latin typeface="Arial Narrow" panose="020B0606020202030204" pitchFamily="34" charset="0"/>
                </a:rPr>
                <a:t>nd</a:t>
              </a:r>
              <a:r>
                <a:rPr lang="fr-FR" altLang="tr-TR" sz="1600" u="sng">
                  <a:solidFill>
                    <a:schemeClr val="tx2"/>
                  </a:solidFill>
                  <a:latin typeface="Arial Narrow" panose="020B0606020202030204" pitchFamily="34" charset="0"/>
                </a:rPr>
                <a:t> group : selected follicles</a:t>
              </a:r>
            </a:p>
          </p:txBody>
        </p:sp>
        <p:sp>
          <p:nvSpPr>
            <p:cNvPr id="75841" name="Oval 147"/>
            <p:cNvSpPr>
              <a:spLocks noChangeArrowheads="1"/>
            </p:cNvSpPr>
            <p:nvPr/>
          </p:nvSpPr>
          <p:spPr bwMode="auto">
            <a:xfrm>
              <a:off x="1177" y="2698"/>
              <a:ext cx="176" cy="154"/>
            </a:xfrm>
            <a:prstGeom prst="ellipse">
              <a:avLst/>
            </a:prstGeom>
            <a:solidFill>
              <a:schemeClr val="tx2"/>
            </a:solidFill>
            <a:ln w="12700">
              <a:solidFill>
                <a:srgbClr val="333333"/>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1800">
                <a:latin typeface="Arial" panose="020B0604020202020204" pitchFamily="34" charset="0"/>
              </a:endParaRPr>
            </a:p>
          </p:txBody>
        </p:sp>
        <p:sp>
          <p:nvSpPr>
            <p:cNvPr id="75842" name="Oval 148"/>
            <p:cNvSpPr>
              <a:spLocks noChangeArrowheads="1"/>
            </p:cNvSpPr>
            <p:nvPr/>
          </p:nvSpPr>
          <p:spPr bwMode="auto">
            <a:xfrm>
              <a:off x="1389" y="2761"/>
              <a:ext cx="105" cy="94"/>
            </a:xfrm>
            <a:prstGeom prst="ellipse">
              <a:avLst/>
            </a:prstGeom>
            <a:solidFill>
              <a:srgbClr val="FE9B03"/>
            </a:solidFill>
            <a:ln w="12700">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43" name="Line 149"/>
            <p:cNvSpPr>
              <a:spLocks noChangeShapeType="1"/>
            </p:cNvSpPr>
            <p:nvPr/>
          </p:nvSpPr>
          <p:spPr bwMode="auto">
            <a:xfrm flipV="1">
              <a:off x="894" y="2614"/>
              <a:ext cx="172" cy="37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75844" name="Rectangle 150"/>
            <p:cNvSpPr>
              <a:spLocks noChangeArrowheads="1"/>
            </p:cNvSpPr>
            <p:nvPr/>
          </p:nvSpPr>
          <p:spPr bwMode="auto">
            <a:xfrm>
              <a:off x="718" y="2474"/>
              <a:ext cx="2505" cy="4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75845" name="Oval 151"/>
            <p:cNvSpPr>
              <a:spLocks noChangeArrowheads="1"/>
            </p:cNvSpPr>
            <p:nvPr/>
          </p:nvSpPr>
          <p:spPr bwMode="auto">
            <a:xfrm>
              <a:off x="975" y="2523"/>
              <a:ext cx="213" cy="190"/>
            </a:xfrm>
            <a:prstGeom prst="ellipse">
              <a:avLst/>
            </a:prstGeom>
            <a:solidFill>
              <a:schemeClr val="tx2"/>
            </a:solidFill>
            <a:ln w="12700">
              <a:solidFill>
                <a:srgbClr val="333333"/>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11" name="Group 152"/>
          <p:cNvGrpSpPr>
            <a:grpSpLocks/>
          </p:cNvGrpSpPr>
          <p:nvPr/>
        </p:nvGrpSpPr>
        <p:grpSpPr bwMode="auto">
          <a:xfrm>
            <a:off x="5940425" y="4508500"/>
            <a:ext cx="2974975" cy="1311275"/>
            <a:chOff x="3742" y="2840"/>
            <a:chExt cx="1874" cy="826"/>
          </a:xfrm>
        </p:grpSpPr>
        <p:sp>
          <p:nvSpPr>
            <p:cNvPr id="75836" name="Rectangle 153"/>
            <p:cNvSpPr>
              <a:spLocks noChangeArrowheads="1"/>
            </p:cNvSpPr>
            <p:nvPr/>
          </p:nvSpPr>
          <p:spPr bwMode="auto">
            <a:xfrm>
              <a:off x="4422" y="2840"/>
              <a:ext cx="119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Three evolutions</a:t>
              </a:r>
              <a:r>
                <a:rPr lang="fr-BE" altLang="tr-TR" sz="2000">
                  <a:latin typeface="Arial Narrow" panose="020B0606020202030204" pitchFamily="34" charset="0"/>
                </a:rPr>
                <a:t> : </a:t>
              </a:r>
            </a:p>
            <a:p>
              <a:pPr eaLnBrk="1" hangingPunct="1">
                <a:buFontTx/>
                <a:buChar char="-"/>
              </a:pPr>
              <a:r>
                <a:rPr lang="fr-BE" altLang="tr-TR" sz="2000">
                  <a:latin typeface="Arial Narrow" panose="020B0606020202030204" pitchFamily="34" charset="0"/>
                </a:rPr>
                <a:t> Atresia</a:t>
              </a:r>
            </a:p>
            <a:p>
              <a:pPr eaLnBrk="1" hangingPunct="1">
                <a:buFontTx/>
                <a:buChar char="-"/>
              </a:pPr>
              <a:r>
                <a:rPr lang="fr-BE" altLang="tr-TR" sz="2000">
                  <a:latin typeface="Arial Narrow" panose="020B0606020202030204" pitchFamily="34" charset="0"/>
                </a:rPr>
                <a:t> Ovulation </a:t>
              </a:r>
            </a:p>
            <a:p>
              <a:pPr eaLnBrk="1" hangingPunct="1">
                <a:buFontTx/>
                <a:buChar char="-"/>
              </a:pPr>
              <a:r>
                <a:rPr lang="fr-BE" altLang="tr-TR" sz="2000">
                  <a:latin typeface="Arial Narrow" panose="020B0606020202030204" pitchFamily="34" charset="0"/>
                </a:rPr>
                <a:t> Cyst</a:t>
              </a:r>
              <a:endParaRPr lang="fr-FR" altLang="tr-TR" sz="2000">
                <a:latin typeface="Arial Narrow" panose="020B0606020202030204" pitchFamily="34" charset="0"/>
              </a:endParaRPr>
            </a:p>
          </p:txBody>
        </p:sp>
        <p:sp>
          <p:nvSpPr>
            <p:cNvPr id="75837" name="AutoShape 154"/>
            <p:cNvSpPr>
              <a:spLocks noChangeArrowheads="1"/>
            </p:cNvSpPr>
            <p:nvPr/>
          </p:nvSpPr>
          <p:spPr bwMode="auto">
            <a:xfrm>
              <a:off x="3742" y="3067"/>
              <a:ext cx="544" cy="409"/>
            </a:xfrm>
            <a:prstGeom prst="rightArrow">
              <a:avLst>
                <a:gd name="adj1" fmla="val 50000"/>
                <a:gd name="adj2" fmla="val 33252"/>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D93568-FCFC-4715-8CC1-D931169258BC}" type="slidenum">
              <a:rPr lang="fr-FR" altLang="tr-TR" sz="1400">
                <a:solidFill>
                  <a:srgbClr val="A50021"/>
                </a:solidFill>
                <a:latin typeface="Arial Narrow" panose="020B0606020202030204" pitchFamily="34" charset="0"/>
              </a:rPr>
              <a:pPr/>
              <a:t>68</a:t>
            </a:fld>
            <a:endParaRPr lang="fr-FR" altLang="tr-TR" sz="1400">
              <a:solidFill>
                <a:srgbClr val="A50021"/>
              </a:solidFill>
              <a:latin typeface="Arial Narrow" panose="020B0606020202030204" pitchFamily="34" charset="0"/>
            </a:endParaRPr>
          </a:p>
        </p:txBody>
      </p:sp>
      <p:sp>
        <p:nvSpPr>
          <p:cNvPr id="76804" name="Rectangle 2"/>
          <p:cNvSpPr>
            <a:spLocks noGrp="1" noChangeArrowheads="1"/>
          </p:cNvSpPr>
          <p:nvPr>
            <p:ph type="title"/>
          </p:nvPr>
        </p:nvSpPr>
        <p:spPr/>
        <p:txBody>
          <a:bodyPr/>
          <a:lstStyle/>
          <a:p>
            <a:r>
              <a:rPr lang="fr-BE" altLang="tr-TR" smtClean="0"/>
              <a:t>So, the cyst is an abnormal ovarian structure …</a:t>
            </a:r>
            <a:endParaRPr lang="fr-FR" altLang="tr-TR" smtClean="0"/>
          </a:p>
        </p:txBody>
      </p:sp>
      <p:sp>
        <p:nvSpPr>
          <p:cNvPr id="1076227" name="Rectangle 3"/>
          <p:cNvSpPr>
            <a:spLocks noGrp="1" noChangeArrowheads="1"/>
          </p:cNvSpPr>
          <p:nvPr>
            <p:ph type="body" idx="1"/>
          </p:nvPr>
        </p:nvSpPr>
        <p:spPr/>
        <p:txBody>
          <a:bodyPr/>
          <a:lstStyle/>
          <a:p>
            <a:pPr marL="533400" indent="-533400">
              <a:lnSpc>
                <a:spcPct val="140000"/>
              </a:lnSpc>
              <a:buFont typeface="Wingdings" panose="05000000000000000000" pitchFamily="2" charset="2"/>
              <a:buChar char="§"/>
            </a:pPr>
            <a:r>
              <a:rPr lang="fr-BE" altLang="tr-TR" smtClean="0"/>
              <a:t>In 30 to 40 % of cases : cyst coexists with a CL</a:t>
            </a:r>
          </a:p>
          <a:p>
            <a:pPr marL="952500" lvl="1" indent="-495300">
              <a:lnSpc>
                <a:spcPct val="140000"/>
              </a:lnSpc>
              <a:buFont typeface="Wingdings" panose="05000000000000000000" pitchFamily="2" charset="2"/>
              <a:buAutoNum type="arabicPeriod"/>
            </a:pPr>
            <a:r>
              <a:rPr lang="fr-BE" altLang="tr-TR" smtClean="0">
                <a:solidFill>
                  <a:srgbClr val="00FF00"/>
                </a:solidFill>
              </a:rPr>
              <a:t>Absence of corpus luteum</a:t>
            </a:r>
          </a:p>
          <a:p>
            <a:pPr marL="533400" indent="-533400">
              <a:lnSpc>
                <a:spcPct val="140000"/>
              </a:lnSpc>
              <a:buFont typeface="Wingdings" panose="05000000000000000000" pitchFamily="2" charset="2"/>
              <a:buChar char="§"/>
            </a:pPr>
            <a:r>
              <a:rPr lang="fr-BE" altLang="tr-TR" smtClean="0"/>
              <a:t>Duration of dominance : 5 to 6 days</a:t>
            </a:r>
          </a:p>
          <a:p>
            <a:pPr marL="952500" lvl="1" indent="-495300">
              <a:lnSpc>
                <a:spcPct val="140000"/>
              </a:lnSpc>
              <a:buFont typeface="Wingdings" panose="05000000000000000000" pitchFamily="2" charset="2"/>
              <a:buAutoNum type="arabicPeriod" startAt="2"/>
            </a:pPr>
            <a:r>
              <a:rPr lang="fr-BE" altLang="tr-TR" smtClean="0">
                <a:solidFill>
                  <a:srgbClr val="00FF00"/>
                </a:solidFill>
              </a:rPr>
              <a:t>More than 1 week</a:t>
            </a:r>
            <a:r>
              <a:rPr lang="fr-BE" altLang="tr-TR" smtClean="0"/>
              <a:t> </a:t>
            </a:r>
          </a:p>
          <a:p>
            <a:pPr marL="533400" indent="-533400">
              <a:lnSpc>
                <a:spcPct val="140000"/>
              </a:lnSpc>
              <a:buFont typeface="Wingdings" panose="05000000000000000000" pitchFamily="2" charset="2"/>
              <a:buChar char="§"/>
            </a:pPr>
            <a:r>
              <a:rPr lang="fr-BE" altLang="tr-TR" smtClean="0"/>
              <a:t>In the cow, ovulation between 13 to 19 mm </a:t>
            </a:r>
          </a:p>
          <a:p>
            <a:pPr marL="952500" lvl="1" indent="-495300">
              <a:lnSpc>
                <a:spcPct val="140000"/>
              </a:lnSpc>
              <a:buFont typeface="Wingdings" panose="05000000000000000000" pitchFamily="2" charset="2"/>
              <a:buAutoNum type="arabicPeriod" startAt="3"/>
            </a:pPr>
            <a:r>
              <a:rPr lang="fr-BE" altLang="tr-TR" smtClean="0">
                <a:solidFill>
                  <a:srgbClr val="00FF00"/>
                </a:solidFill>
              </a:rPr>
              <a:t>Diameter more than 20 to 24 mm</a:t>
            </a:r>
            <a:r>
              <a:rPr lang="fr-BE" altLang="tr-TR" smtClean="0">
                <a:solidFill>
                  <a:srgbClr val="FF3399"/>
                </a:solidFill>
              </a:rPr>
              <a:t> </a:t>
            </a:r>
            <a:endParaRPr lang="fr-FR" altLang="tr-TR" smtClean="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6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62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762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6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62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6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C230D0-625E-4D24-88B6-9C7B2B570CF1}" type="slidenum">
              <a:rPr lang="fr-FR" altLang="tr-TR" sz="1400">
                <a:solidFill>
                  <a:srgbClr val="A50021"/>
                </a:solidFill>
                <a:latin typeface="Arial Narrow" panose="020B0606020202030204" pitchFamily="34" charset="0"/>
              </a:rPr>
              <a:pPr/>
              <a:t>69</a:t>
            </a:fld>
            <a:endParaRPr lang="fr-FR" altLang="tr-TR" sz="1400">
              <a:solidFill>
                <a:srgbClr val="A50021"/>
              </a:solidFill>
              <a:latin typeface="Arial Narrow" panose="020B0606020202030204" pitchFamily="34" charset="0"/>
            </a:endParaRPr>
          </a:p>
        </p:txBody>
      </p:sp>
      <p:sp>
        <p:nvSpPr>
          <p:cNvPr id="77828" name="Rectangle 2"/>
          <p:cNvSpPr>
            <a:spLocks noGrp="1" noChangeArrowheads="1"/>
          </p:cNvSpPr>
          <p:nvPr>
            <p:ph type="title"/>
          </p:nvPr>
        </p:nvSpPr>
        <p:spPr>
          <a:xfrm>
            <a:off x="539750" y="2636838"/>
            <a:ext cx="3744913" cy="1143000"/>
          </a:xfrm>
          <a:solidFill>
            <a:schemeClr val="tx1"/>
          </a:solidFill>
        </p:spPr>
        <p:txBody>
          <a:bodyPr/>
          <a:lstStyle/>
          <a:p>
            <a:r>
              <a:rPr lang="fr-BE" altLang="tr-TR" sz="6000" smtClean="0">
                <a:solidFill>
                  <a:srgbClr val="000066"/>
                </a:solidFill>
              </a:rPr>
              <a:t>Frequency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1B951D-5587-4CED-9C7A-EDAC4869BBA3}" type="slidenum">
              <a:rPr lang="fr-FR" altLang="tr-TR" sz="1400">
                <a:solidFill>
                  <a:srgbClr val="A50021"/>
                </a:solidFill>
                <a:latin typeface="Arial Narrow" panose="020B0606020202030204" pitchFamily="34" charset="0"/>
              </a:rPr>
              <a:pPr/>
              <a:t>7</a:t>
            </a:fld>
            <a:endParaRPr lang="fr-FR" altLang="tr-TR" sz="1400">
              <a:solidFill>
                <a:srgbClr val="A50021"/>
              </a:solidFill>
              <a:latin typeface="Arial Narrow" panose="020B0606020202030204" pitchFamily="34" charset="0"/>
            </a:endParaRPr>
          </a:p>
        </p:txBody>
      </p:sp>
      <p:sp>
        <p:nvSpPr>
          <p:cNvPr id="16388" name="Rectangle 2"/>
          <p:cNvSpPr>
            <a:spLocks noGrp="1" noChangeArrowheads="1"/>
          </p:cNvSpPr>
          <p:nvPr>
            <p:ph type="title"/>
          </p:nvPr>
        </p:nvSpPr>
        <p:spPr/>
        <p:txBody>
          <a:bodyPr/>
          <a:lstStyle/>
          <a:p>
            <a:r>
              <a:rPr lang="fr-BE" altLang="tr-TR" smtClean="0"/>
              <a:t>Cow’placenta</a:t>
            </a:r>
            <a:endParaRPr lang="fr-BE" altLang="tr-TR" sz="1900" smtClean="0"/>
          </a:p>
        </p:txBody>
      </p:sp>
      <p:pic>
        <p:nvPicPr>
          <p:cNvPr id="16389" name="Picture 3" descr="292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196975"/>
            <a:ext cx="3529013" cy="4895850"/>
          </a:xfrm>
          <a:noFill/>
        </p:spPr>
      </p:pic>
      <p:pic>
        <p:nvPicPr>
          <p:cNvPr id="16390" name="Picture 4" descr="292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196975"/>
            <a:ext cx="3671887" cy="4895850"/>
          </a:xfr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78"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F97E87-32F7-4FDE-917F-760166646EAB}" type="slidenum">
              <a:rPr lang="fr-FR" altLang="tr-TR" sz="1400">
                <a:solidFill>
                  <a:srgbClr val="A50021"/>
                </a:solidFill>
                <a:latin typeface="Arial Narrow" panose="020B0606020202030204" pitchFamily="34" charset="0"/>
              </a:rPr>
              <a:pPr/>
              <a:t>70</a:t>
            </a:fld>
            <a:endParaRPr lang="fr-FR" altLang="tr-TR" sz="1400">
              <a:solidFill>
                <a:srgbClr val="A50021"/>
              </a:solidFill>
              <a:latin typeface="Arial Narrow" panose="020B0606020202030204" pitchFamily="34" charset="0"/>
            </a:endParaRPr>
          </a:p>
        </p:txBody>
      </p:sp>
      <p:sp>
        <p:nvSpPr>
          <p:cNvPr id="78852" name="Rectangle 2"/>
          <p:cNvSpPr>
            <a:spLocks noGrp="1" noChangeArrowheads="1"/>
          </p:cNvSpPr>
          <p:nvPr>
            <p:ph type="title"/>
          </p:nvPr>
        </p:nvSpPr>
        <p:spPr>
          <a:xfrm>
            <a:off x="395288" y="260350"/>
            <a:ext cx="8640762" cy="936625"/>
          </a:xfrm>
        </p:spPr>
        <p:txBody>
          <a:bodyPr/>
          <a:lstStyle/>
          <a:p>
            <a:r>
              <a:rPr lang="fr-BE" altLang="tr-TR" sz="2600" smtClean="0"/>
              <a:t>Frequency of ovarian cysts amongst different studies (1974 to 1994)</a:t>
            </a:r>
            <a:endParaRPr lang="fr-FR" altLang="tr-TR" sz="2600" smtClean="0"/>
          </a:p>
        </p:txBody>
      </p:sp>
      <p:sp>
        <p:nvSpPr>
          <p:cNvPr id="78853" name="Line 3"/>
          <p:cNvSpPr>
            <a:spLocks noChangeShapeType="1"/>
          </p:cNvSpPr>
          <p:nvPr/>
        </p:nvSpPr>
        <p:spPr bwMode="auto">
          <a:xfrm flipV="1">
            <a:off x="6302375" y="1347788"/>
            <a:ext cx="7938" cy="4568825"/>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grpSp>
        <p:nvGrpSpPr>
          <p:cNvPr id="78854" name="Group 4"/>
          <p:cNvGrpSpPr>
            <a:grpSpLocks/>
          </p:cNvGrpSpPr>
          <p:nvPr/>
        </p:nvGrpSpPr>
        <p:grpSpPr bwMode="auto">
          <a:xfrm>
            <a:off x="1403350" y="1557338"/>
            <a:ext cx="6480175" cy="4397375"/>
            <a:chOff x="713" y="906"/>
            <a:chExt cx="4263" cy="3045"/>
          </a:xfrm>
        </p:grpSpPr>
        <p:sp>
          <p:nvSpPr>
            <p:cNvPr id="1079301" name="Line 5"/>
            <p:cNvSpPr>
              <a:spLocks noChangeShapeType="1"/>
            </p:cNvSpPr>
            <p:nvPr/>
          </p:nvSpPr>
          <p:spPr bwMode="auto">
            <a:xfrm>
              <a:off x="825" y="3731"/>
              <a:ext cx="4042"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grpSp>
          <p:nvGrpSpPr>
            <p:cNvPr id="78856" name="Group 6"/>
            <p:cNvGrpSpPr>
              <a:grpSpLocks/>
            </p:cNvGrpSpPr>
            <p:nvPr/>
          </p:nvGrpSpPr>
          <p:grpSpPr bwMode="auto">
            <a:xfrm>
              <a:off x="713" y="3739"/>
              <a:ext cx="4263" cy="212"/>
              <a:chOff x="1418" y="3816"/>
              <a:chExt cx="4263" cy="172"/>
            </a:xfrm>
          </p:grpSpPr>
          <p:sp>
            <p:nvSpPr>
              <p:cNvPr id="78917" name="Rectangle 7"/>
              <p:cNvSpPr>
                <a:spLocks noChangeArrowheads="1"/>
              </p:cNvSpPr>
              <p:nvPr/>
            </p:nvSpPr>
            <p:spPr bwMode="auto">
              <a:xfrm>
                <a:off x="1418" y="3816"/>
                <a:ext cx="18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0</a:t>
                </a:r>
              </a:p>
            </p:txBody>
          </p:sp>
          <p:sp>
            <p:nvSpPr>
              <p:cNvPr id="78918" name="Rectangle 8"/>
              <p:cNvSpPr>
                <a:spLocks noChangeArrowheads="1"/>
              </p:cNvSpPr>
              <p:nvPr/>
            </p:nvSpPr>
            <p:spPr bwMode="auto">
              <a:xfrm>
                <a:off x="1867" y="3816"/>
                <a:ext cx="18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2</a:t>
                </a:r>
              </a:p>
            </p:txBody>
          </p:sp>
          <p:sp>
            <p:nvSpPr>
              <p:cNvPr id="78919" name="Rectangle 9"/>
              <p:cNvSpPr>
                <a:spLocks noChangeArrowheads="1"/>
              </p:cNvSpPr>
              <p:nvPr/>
            </p:nvSpPr>
            <p:spPr bwMode="auto">
              <a:xfrm>
                <a:off x="2316" y="3816"/>
                <a:ext cx="18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4</a:t>
                </a:r>
              </a:p>
            </p:txBody>
          </p:sp>
          <p:sp>
            <p:nvSpPr>
              <p:cNvPr id="78920" name="Rectangle 10"/>
              <p:cNvSpPr>
                <a:spLocks noChangeArrowheads="1"/>
              </p:cNvSpPr>
              <p:nvPr/>
            </p:nvSpPr>
            <p:spPr bwMode="auto">
              <a:xfrm>
                <a:off x="2765" y="3816"/>
                <a:ext cx="18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6</a:t>
                </a:r>
              </a:p>
            </p:txBody>
          </p:sp>
          <p:sp>
            <p:nvSpPr>
              <p:cNvPr id="78921" name="Rectangle 11"/>
              <p:cNvSpPr>
                <a:spLocks noChangeArrowheads="1"/>
              </p:cNvSpPr>
              <p:nvPr/>
            </p:nvSpPr>
            <p:spPr bwMode="auto">
              <a:xfrm>
                <a:off x="3213" y="3816"/>
                <a:ext cx="18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8</a:t>
                </a:r>
              </a:p>
            </p:txBody>
          </p:sp>
          <p:sp>
            <p:nvSpPr>
              <p:cNvPr id="78922" name="Rectangle 12"/>
              <p:cNvSpPr>
                <a:spLocks noChangeArrowheads="1"/>
              </p:cNvSpPr>
              <p:nvPr/>
            </p:nvSpPr>
            <p:spPr bwMode="auto">
              <a:xfrm>
                <a:off x="3636" y="3816"/>
                <a:ext cx="2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10</a:t>
                </a:r>
              </a:p>
            </p:txBody>
          </p:sp>
          <p:sp>
            <p:nvSpPr>
              <p:cNvPr id="78923" name="Rectangle 13"/>
              <p:cNvSpPr>
                <a:spLocks noChangeArrowheads="1"/>
              </p:cNvSpPr>
              <p:nvPr/>
            </p:nvSpPr>
            <p:spPr bwMode="auto">
              <a:xfrm>
                <a:off x="4084" y="3816"/>
                <a:ext cx="2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12</a:t>
                </a:r>
              </a:p>
            </p:txBody>
          </p:sp>
          <p:sp>
            <p:nvSpPr>
              <p:cNvPr id="78924" name="Rectangle 14"/>
              <p:cNvSpPr>
                <a:spLocks noChangeArrowheads="1"/>
              </p:cNvSpPr>
              <p:nvPr/>
            </p:nvSpPr>
            <p:spPr bwMode="auto">
              <a:xfrm>
                <a:off x="4533" y="3816"/>
                <a:ext cx="2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14</a:t>
                </a:r>
              </a:p>
            </p:txBody>
          </p:sp>
          <p:sp>
            <p:nvSpPr>
              <p:cNvPr id="78925" name="Rectangle 15"/>
              <p:cNvSpPr>
                <a:spLocks noChangeArrowheads="1"/>
              </p:cNvSpPr>
              <p:nvPr/>
            </p:nvSpPr>
            <p:spPr bwMode="auto">
              <a:xfrm>
                <a:off x="4982" y="3816"/>
                <a:ext cx="2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16</a:t>
                </a:r>
              </a:p>
            </p:txBody>
          </p:sp>
          <p:sp>
            <p:nvSpPr>
              <p:cNvPr id="78926" name="Rectangle 16"/>
              <p:cNvSpPr>
                <a:spLocks noChangeArrowheads="1"/>
              </p:cNvSpPr>
              <p:nvPr/>
            </p:nvSpPr>
            <p:spPr bwMode="auto">
              <a:xfrm>
                <a:off x="5431" y="3816"/>
                <a:ext cx="25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1400">
                    <a:latin typeface="Arial" panose="020B0604020202020204" pitchFamily="34" charset="0"/>
                  </a:rPr>
                  <a:t>18</a:t>
                </a:r>
              </a:p>
            </p:txBody>
          </p:sp>
        </p:grpSp>
        <p:sp>
          <p:nvSpPr>
            <p:cNvPr id="78857" name="Line 17"/>
            <p:cNvSpPr>
              <a:spLocks noChangeShapeType="1"/>
            </p:cNvSpPr>
            <p:nvPr/>
          </p:nvSpPr>
          <p:spPr bwMode="auto">
            <a:xfrm flipV="1">
              <a:off x="829"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58" name="Line 18"/>
            <p:cNvSpPr>
              <a:spLocks noChangeShapeType="1"/>
            </p:cNvSpPr>
            <p:nvPr/>
          </p:nvSpPr>
          <p:spPr bwMode="auto">
            <a:xfrm flipV="1">
              <a:off x="1278"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59" name="Line 19"/>
            <p:cNvSpPr>
              <a:spLocks noChangeShapeType="1"/>
            </p:cNvSpPr>
            <p:nvPr/>
          </p:nvSpPr>
          <p:spPr bwMode="auto">
            <a:xfrm flipV="1">
              <a:off x="1278" y="961"/>
              <a:ext cx="20" cy="2766"/>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0" name="Line 20"/>
            <p:cNvSpPr>
              <a:spLocks noChangeShapeType="1"/>
            </p:cNvSpPr>
            <p:nvPr/>
          </p:nvSpPr>
          <p:spPr bwMode="auto">
            <a:xfrm flipV="1">
              <a:off x="1726"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1" name="Line 21"/>
            <p:cNvSpPr>
              <a:spLocks noChangeShapeType="1"/>
            </p:cNvSpPr>
            <p:nvPr/>
          </p:nvSpPr>
          <p:spPr bwMode="auto">
            <a:xfrm flipH="1" flipV="1">
              <a:off x="1701" y="935"/>
              <a:ext cx="25" cy="2792"/>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2" name="Line 22"/>
            <p:cNvSpPr>
              <a:spLocks noChangeShapeType="1"/>
            </p:cNvSpPr>
            <p:nvPr/>
          </p:nvSpPr>
          <p:spPr bwMode="auto">
            <a:xfrm flipV="1">
              <a:off x="2175"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3" name="Line 23"/>
            <p:cNvSpPr>
              <a:spLocks noChangeShapeType="1"/>
            </p:cNvSpPr>
            <p:nvPr/>
          </p:nvSpPr>
          <p:spPr bwMode="auto">
            <a:xfrm flipH="1" flipV="1">
              <a:off x="2160" y="961"/>
              <a:ext cx="15" cy="2766"/>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4" name="Line 24"/>
            <p:cNvSpPr>
              <a:spLocks noChangeShapeType="1"/>
            </p:cNvSpPr>
            <p:nvPr/>
          </p:nvSpPr>
          <p:spPr bwMode="auto">
            <a:xfrm flipV="1">
              <a:off x="2624"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5" name="Line 25"/>
            <p:cNvSpPr>
              <a:spLocks noChangeShapeType="1"/>
            </p:cNvSpPr>
            <p:nvPr/>
          </p:nvSpPr>
          <p:spPr bwMode="auto">
            <a:xfrm flipH="1" flipV="1">
              <a:off x="2614" y="906"/>
              <a:ext cx="10" cy="2821"/>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6" name="Line 26"/>
            <p:cNvSpPr>
              <a:spLocks noChangeShapeType="1"/>
            </p:cNvSpPr>
            <p:nvPr/>
          </p:nvSpPr>
          <p:spPr bwMode="auto">
            <a:xfrm flipV="1">
              <a:off x="3073"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7" name="Line 27"/>
            <p:cNvSpPr>
              <a:spLocks noChangeShapeType="1"/>
            </p:cNvSpPr>
            <p:nvPr/>
          </p:nvSpPr>
          <p:spPr bwMode="auto">
            <a:xfrm flipH="1" flipV="1">
              <a:off x="3067" y="906"/>
              <a:ext cx="6" cy="2821"/>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8" name="Line 28"/>
            <p:cNvSpPr>
              <a:spLocks noChangeShapeType="1"/>
            </p:cNvSpPr>
            <p:nvPr/>
          </p:nvSpPr>
          <p:spPr bwMode="auto">
            <a:xfrm flipV="1">
              <a:off x="3521"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69" name="Line 29"/>
            <p:cNvSpPr>
              <a:spLocks noChangeShapeType="1"/>
            </p:cNvSpPr>
            <p:nvPr/>
          </p:nvSpPr>
          <p:spPr bwMode="auto">
            <a:xfrm flipV="1">
              <a:off x="3521" y="961"/>
              <a:ext cx="0" cy="2766"/>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70" name="Line 30"/>
            <p:cNvSpPr>
              <a:spLocks noChangeShapeType="1"/>
            </p:cNvSpPr>
            <p:nvPr/>
          </p:nvSpPr>
          <p:spPr bwMode="auto">
            <a:xfrm flipV="1">
              <a:off x="3970"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71" name="Line 31"/>
            <p:cNvSpPr>
              <a:spLocks noChangeShapeType="1"/>
            </p:cNvSpPr>
            <p:nvPr/>
          </p:nvSpPr>
          <p:spPr bwMode="auto">
            <a:xfrm flipV="1">
              <a:off x="4419"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72" name="Line 32"/>
            <p:cNvSpPr>
              <a:spLocks noChangeShapeType="1"/>
            </p:cNvSpPr>
            <p:nvPr/>
          </p:nvSpPr>
          <p:spPr bwMode="auto">
            <a:xfrm flipV="1">
              <a:off x="4419" y="906"/>
              <a:ext cx="9" cy="2821"/>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73" name="Line 33"/>
            <p:cNvSpPr>
              <a:spLocks noChangeShapeType="1"/>
            </p:cNvSpPr>
            <p:nvPr/>
          </p:nvSpPr>
          <p:spPr bwMode="auto">
            <a:xfrm flipV="1">
              <a:off x="4868" y="3726"/>
              <a:ext cx="0" cy="4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78874" name="Freeform 34"/>
            <p:cNvSpPr>
              <a:spLocks/>
            </p:cNvSpPr>
            <p:nvPr/>
          </p:nvSpPr>
          <p:spPr bwMode="auto">
            <a:xfrm>
              <a:off x="825" y="3597"/>
              <a:ext cx="3705" cy="109"/>
            </a:xfrm>
            <a:custGeom>
              <a:avLst/>
              <a:gdLst>
                <a:gd name="T0" fmla="*/ 0 w 3705"/>
                <a:gd name="T1" fmla="*/ 108 h 89"/>
                <a:gd name="T2" fmla="*/ 3704 w 3705"/>
                <a:gd name="T3" fmla="*/ 108 h 89"/>
                <a:gd name="T4" fmla="*/ 3704 w 3705"/>
                <a:gd name="T5" fmla="*/ 0 h 89"/>
                <a:gd name="T6" fmla="*/ 0 w 3705"/>
                <a:gd name="T7" fmla="*/ 0 h 89"/>
                <a:gd name="T8" fmla="*/ 0 w 3705"/>
                <a:gd name="T9" fmla="*/ 108 h 89"/>
                <a:gd name="T10" fmla="*/ 0 60000 65536"/>
                <a:gd name="T11" fmla="*/ 0 60000 65536"/>
                <a:gd name="T12" fmla="*/ 0 60000 65536"/>
                <a:gd name="T13" fmla="*/ 0 60000 65536"/>
                <a:gd name="T14" fmla="*/ 0 60000 65536"/>
                <a:gd name="T15" fmla="*/ 0 w 3705"/>
                <a:gd name="T16" fmla="*/ 0 h 89"/>
                <a:gd name="T17" fmla="*/ 3705 w 3705"/>
                <a:gd name="T18" fmla="*/ 89 h 89"/>
              </a:gdLst>
              <a:ahLst/>
              <a:cxnLst>
                <a:cxn ang="T10">
                  <a:pos x="T0" y="T1"/>
                </a:cxn>
                <a:cxn ang="T11">
                  <a:pos x="T2" y="T3"/>
                </a:cxn>
                <a:cxn ang="T12">
                  <a:pos x="T4" y="T5"/>
                </a:cxn>
                <a:cxn ang="T13">
                  <a:pos x="T6" y="T7"/>
                </a:cxn>
                <a:cxn ang="T14">
                  <a:pos x="T8" y="T9"/>
                </a:cxn>
              </a:cxnLst>
              <a:rect l="T15" t="T16" r="T17" b="T18"/>
              <a:pathLst>
                <a:path w="3705" h="89">
                  <a:moveTo>
                    <a:pt x="0" y="88"/>
                  </a:moveTo>
                  <a:lnTo>
                    <a:pt x="3704" y="88"/>
                  </a:lnTo>
                  <a:lnTo>
                    <a:pt x="3704" y="0"/>
                  </a:lnTo>
                  <a:lnTo>
                    <a:pt x="0" y="0"/>
                  </a:lnTo>
                  <a:lnTo>
                    <a:pt x="0" y="88"/>
                  </a:lnTo>
                </a:path>
              </a:pathLst>
            </a:custGeom>
            <a:solidFill>
              <a:srgbClr val="66FF33"/>
            </a:solidFill>
            <a:ln w="12700" cap="rnd" cmpd="sng">
              <a:solidFill>
                <a:srgbClr val="000000"/>
              </a:solidFill>
              <a:prstDash val="solid"/>
              <a:round/>
              <a:headEnd/>
              <a:tailEnd/>
            </a:ln>
          </p:spPr>
          <p:txBody>
            <a:bodyPr/>
            <a:lstStyle/>
            <a:p>
              <a:endParaRPr lang="tr-TR"/>
            </a:p>
          </p:txBody>
        </p:sp>
        <p:sp>
          <p:nvSpPr>
            <p:cNvPr id="78875" name="Freeform 35"/>
            <p:cNvSpPr>
              <a:spLocks/>
            </p:cNvSpPr>
            <p:nvPr/>
          </p:nvSpPr>
          <p:spPr bwMode="auto">
            <a:xfrm>
              <a:off x="825" y="3445"/>
              <a:ext cx="3433" cy="110"/>
            </a:xfrm>
            <a:custGeom>
              <a:avLst/>
              <a:gdLst>
                <a:gd name="T0" fmla="*/ 0 w 3433"/>
                <a:gd name="T1" fmla="*/ 109 h 89"/>
                <a:gd name="T2" fmla="*/ 3432 w 3433"/>
                <a:gd name="T3" fmla="*/ 109 h 89"/>
                <a:gd name="T4" fmla="*/ 3432 w 3433"/>
                <a:gd name="T5" fmla="*/ 0 h 89"/>
                <a:gd name="T6" fmla="*/ 0 w 3433"/>
                <a:gd name="T7" fmla="*/ 0 h 89"/>
                <a:gd name="T8" fmla="*/ 0 w 3433"/>
                <a:gd name="T9" fmla="*/ 109 h 89"/>
                <a:gd name="T10" fmla="*/ 0 60000 65536"/>
                <a:gd name="T11" fmla="*/ 0 60000 65536"/>
                <a:gd name="T12" fmla="*/ 0 60000 65536"/>
                <a:gd name="T13" fmla="*/ 0 60000 65536"/>
                <a:gd name="T14" fmla="*/ 0 60000 65536"/>
                <a:gd name="T15" fmla="*/ 0 w 3433"/>
                <a:gd name="T16" fmla="*/ 0 h 89"/>
                <a:gd name="T17" fmla="*/ 3433 w 3433"/>
                <a:gd name="T18" fmla="*/ 89 h 89"/>
              </a:gdLst>
              <a:ahLst/>
              <a:cxnLst>
                <a:cxn ang="T10">
                  <a:pos x="T0" y="T1"/>
                </a:cxn>
                <a:cxn ang="T11">
                  <a:pos x="T2" y="T3"/>
                </a:cxn>
                <a:cxn ang="T12">
                  <a:pos x="T4" y="T5"/>
                </a:cxn>
                <a:cxn ang="T13">
                  <a:pos x="T6" y="T7"/>
                </a:cxn>
                <a:cxn ang="T14">
                  <a:pos x="T8" y="T9"/>
                </a:cxn>
              </a:cxnLst>
              <a:rect l="T15" t="T16" r="T17" b="T18"/>
              <a:pathLst>
                <a:path w="3433" h="89">
                  <a:moveTo>
                    <a:pt x="0" y="88"/>
                  </a:moveTo>
                  <a:lnTo>
                    <a:pt x="3432" y="88"/>
                  </a:lnTo>
                  <a:lnTo>
                    <a:pt x="3432"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76" name="Freeform 36"/>
            <p:cNvSpPr>
              <a:spLocks/>
            </p:cNvSpPr>
            <p:nvPr/>
          </p:nvSpPr>
          <p:spPr bwMode="auto">
            <a:xfrm>
              <a:off x="825" y="3293"/>
              <a:ext cx="3617" cy="109"/>
            </a:xfrm>
            <a:custGeom>
              <a:avLst/>
              <a:gdLst>
                <a:gd name="T0" fmla="*/ 0 w 3617"/>
                <a:gd name="T1" fmla="*/ 108 h 89"/>
                <a:gd name="T2" fmla="*/ 3616 w 3617"/>
                <a:gd name="T3" fmla="*/ 108 h 89"/>
                <a:gd name="T4" fmla="*/ 3616 w 3617"/>
                <a:gd name="T5" fmla="*/ 0 h 89"/>
                <a:gd name="T6" fmla="*/ 0 w 3617"/>
                <a:gd name="T7" fmla="*/ 0 h 89"/>
                <a:gd name="T8" fmla="*/ 0 w 3617"/>
                <a:gd name="T9" fmla="*/ 108 h 89"/>
                <a:gd name="T10" fmla="*/ 0 60000 65536"/>
                <a:gd name="T11" fmla="*/ 0 60000 65536"/>
                <a:gd name="T12" fmla="*/ 0 60000 65536"/>
                <a:gd name="T13" fmla="*/ 0 60000 65536"/>
                <a:gd name="T14" fmla="*/ 0 60000 65536"/>
                <a:gd name="T15" fmla="*/ 0 w 3617"/>
                <a:gd name="T16" fmla="*/ 0 h 89"/>
                <a:gd name="T17" fmla="*/ 3617 w 3617"/>
                <a:gd name="T18" fmla="*/ 89 h 89"/>
              </a:gdLst>
              <a:ahLst/>
              <a:cxnLst>
                <a:cxn ang="T10">
                  <a:pos x="T0" y="T1"/>
                </a:cxn>
                <a:cxn ang="T11">
                  <a:pos x="T2" y="T3"/>
                </a:cxn>
                <a:cxn ang="T12">
                  <a:pos x="T4" y="T5"/>
                </a:cxn>
                <a:cxn ang="T13">
                  <a:pos x="T6" y="T7"/>
                </a:cxn>
                <a:cxn ang="T14">
                  <a:pos x="T8" y="T9"/>
                </a:cxn>
              </a:cxnLst>
              <a:rect l="T15" t="T16" r="T17" b="T18"/>
              <a:pathLst>
                <a:path w="3617" h="89">
                  <a:moveTo>
                    <a:pt x="0" y="88"/>
                  </a:moveTo>
                  <a:lnTo>
                    <a:pt x="3616" y="88"/>
                  </a:lnTo>
                  <a:lnTo>
                    <a:pt x="3616"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77" name="Freeform 37"/>
            <p:cNvSpPr>
              <a:spLocks/>
            </p:cNvSpPr>
            <p:nvPr/>
          </p:nvSpPr>
          <p:spPr bwMode="auto">
            <a:xfrm>
              <a:off x="825" y="3142"/>
              <a:ext cx="3301" cy="109"/>
            </a:xfrm>
            <a:custGeom>
              <a:avLst/>
              <a:gdLst>
                <a:gd name="T0" fmla="*/ 0 w 3301"/>
                <a:gd name="T1" fmla="*/ 108 h 89"/>
                <a:gd name="T2" fmla="*/ 3300 w 3301"/>
                <a:gd name="T3" fmla="*/ 108 h 89"/>
                <a:gd name="T4" fmla="*/ 3300 w 3301"/>
                <a:gd name="T5" fmla="*/ 0 h 89"/>
                <a:gd name="T6" fmla="*/ 0 w 3301"/>
                <a:gd name="T7" fmla="*/ 0 h 89"/>
                <a:gd name="T8" fmla="*/ 0 w 3301"/>
                <a:gd name="T9" fmla="*/ 108 h 89"/>
                <a:gd name="T10" fmla="*/ 0 60000 65536"/>
                <a:gd name="T11" fmla="*/ 0 60000 65536"/>
                <a:gd name="T12" fmla="*/ 0 60000 65536"/>
                <a:gd name="T13" fmla="*/ 0 60000 65536"/>
                <a:gd name="T14" fmla="*/ 0 60000 65536"/>
                <a:gd name="T15" fmla="*/ 0 w 3301"/>
                <a:gd name="T16" fmla="*/ 0 h 89"/>
                <a:gd name="T17" fmla="*/ 3301 w 3301"/>
                <a:gd name="T18" fmla="*/ 89 h 89"/>
              </a:gdLst>
              <a:ahLst/>
              <a:cxnLst>
                <a:cxn ang="T10">
                  <a:pos x="T0" y="T1"/>
                </a:cxn>
                <a:cxn ang="T11">
                  <a:pos x="T2" y="T3"/>
                </a:cxn>
                <a:cxn ang="T12">
                  <a:pos x="T4" y="T5"/>
                </a:cxn>
                <a:cxn ang="T13">
                  <a:pos x="T6" y="T7"/>
                </a:cxn>
                <a:cxn ang="T14">
                  <a:pos x="T8" y="T9"/>
                </a:cxn>
              </a:cxnLst>
              <a:rect l="T15" t="T16" r="T17" b="T18"/>
              <a:pathLst>
                <a:path w="3301" h="89">
                  <a:moveTo>
                    <a:pt x="0" y="88"/>
                  </a:moveTo>
                  <a:lnTo>
                    <a:pt x="3300" y="88"/>
                  </a:lnTo>
                  <a:lnTo>
                    <a:pt x="3300"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78" name="Freeform 38"/>
            <p:cNvSpPr>
              <a:spLocks/>
            </p:cNvSpPr>
            <p:nvPr/>
          </p:nvSpPr>
          <p:spPr bwMode="auto">
            <a:xfrm>
              <a:off x="825" y="2991"/>
              <a:ext cx="3213" cy="109"/>
            </a:xfrm>
            <a:custGeom>
              <a:avLst/>
              <a:gdLst>
                <a:gd name="T0" fmla="*/ 0 w 3213"/>
                <a:gd name="T1" fmla="*/ 108 h 89"/>
                <a:gd name="T2" fmla="*/ 3212 w 3213"/>
                <a:gd name="T3" fmla="*/ 108 h 89"/>
                <a:gd name="T4" fmla="*/ 3212 w 3213"/>
                <a:gd name="T5" fmla="*/ 0 h 89"/>
                <a:gd name="T6" fmla="*/ 0 w 3213"/>
                <a:gd name="T7" fmla="*/ 0 h 89"/>
                <a:gd name="T8" fmla="*/ 0 w 3213"/>
                <a:gd name="T9" fmla="*/ 108 h 89"/>
                <a:gd name="T10" fmla="*/ 0 60000 65536"/>
                <a:gd name="T11" fmla="*/ 0 60000 65536"/>
                <a:gd name="T12" fmla="*/ 0 60000 65536"/>
                <a:gd name="T13" fmla="*/ 0 60000 65536"/>
                <a:gd name="T14" fmla="*/ 0 60000 65536"/>
                <a:gd name="T15" fmla="*/ 0 w 3213"/>
                <a:gd name="T16" fmla="*/ 0 h 89"/>
                <a:gd name="T17" fmla="*/ 3213 w 3213"/>
                <a:gd name="T18" fmla="*/ 89 h 89"/>
              </a:gdLst>
              <a:ahLst/>
              <a:cxnLst>
                <a:cxn ang="T10">
                  <a:pos x="T0" y="T1"/>
                </a:cxn>
                <a:cxn ang="T11">
                  <a:pos x="T2" y="T3"/>
                </a:cxn>
                <a:cxn ang="T12">
                  <a:pos x="T4" y="T5"/>
                </a:cxn>
                <a:cxn ang="T13">
                  <a:pos x="T6" y="T7"/>
                </a:cxn>
                <a:cxn ang="T14">
                  <a:pos x="T8" y="T9"/>
                </a:cxn>
              </a:cxnLst>
              <a:rect l="T15" t="T16" r="T17" b="T18"/>
              <a:pathLst>
                <a:path w="3213" h="89">
                  <a:moveTo>
                    <a:pt x="0" y="88"/>
                  </a:moveTo>
                  <a:lnTo>
                    <a:pt x="3212" y="88"/>
                  </a:lnTo>
                  <a:lnTo>
                    <a:pt x="3212"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79" name="Freeform 39"/>
            <p:cNvSpPr>
              <a:spLocks/>
            </p:cNvSpPr>
            <p:nvPr/>
          </p:nvSpPr>
          <p:spPr bwMode="auto">
            <a:xfrm>
              <a:off x="825" y="2839"/>
              <a:ext cx="2922" cy="110"/>
            </a:xfrm>
            <a:custGeom>
              <a:avLst/>
              <a:gdLst>
                <a:gd name="T0" fmla="*/ 0 w 2922"/>
                <a:gd name="T1" fmla="*/ 109 h 89"/>
                <a:gd name="T2" fmla="*/ 2921 w 2922"/>
                <a:gd name="T3" fmla="*/ 109 h 89"/>
                <a:gd name="T4" fmla="*/ 2921 w 2922"/>
                <a:gd name="T5" fmla="*/ 0 h 89"/>
                <a:gd name="T6" fmla="*/ 0 w 2922"/>
                <a:gd name="T7" fmla="*/ 0 h 89"/>
                <a:gd name="T8" fmla="*/ 0 w 2922"/>
                <a:gd name="T9" fmla="*/ 109 h 89"/>
                <a:gd name="T10" fmla="*/ 0 60000 65536"/>
                <a:gd name="T11" fmla="*/ 0 60000 65536"/>
                <a:gd name="T12" fmla="*/ 0 60000 65536"/>
                <a:gd name="T13" fmla="*/ 0 60000 65536"/>
                <a:gd name="T14" fmla="*/ 0 60000 65536"/>
                <a:gd name="T15" fmla="*/ 0 w 2922"/>
                <a:gd name="T16" fmla="*/ 0 h 89"/>
                <a:gd name="T17" fmla="*/ 2922 w 2922"/>
                <a:gd name="T18" fmla="*/ 89 h 89"/>
              </a:gdLst>
              <a:ahLst/>
              <a:cxnLst>
                <a:cxn ang="T10">
                  <a:pos x="T0" y="T1"/>
                </a:cxn>
                <a:cxn ang="T11">
                  <a:pos x="T2" y="T3"/>
                </a:cxn>
                <a:cxn ang="T12">
                  <a:pos x="T4" y="T5"/>
                </a:cxn>
                <a:cxn ang="T13">
                  <a:pos x="T6" y="T7"/>
                </a:cxn>
                <a:cxn ang="T14">
                  <a:pos x="T8" y="T9"/>
                </a:cxn>
              </a:cxnLst>
              <a:rect l="T15" t="T16" r="T17" b="T18"/>
              <a:pathLst>
                <a:path w="2922" h="89">
                  <a:moveTo>
                    <a:pt x="0" y="88"/>
                  </a:moveTo>
                  <a:lnTo>
                    <a:pt x="2921" y="88"/>
                  </a:lnTo>
                  <a:lnTo>
                    <a:pt x="2921"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0" name="Freeform 40"/>
            <p:cNvSpPr>
              <a:spLocks/>
            </p:cNvSpPr>
            <p:nvPr/>
          </p:nvSpPr>
          <p:spPr bwMode="auto">
            <a:xfrm>
              <a:off x="825" y="2688"/>
              <a:ext cx="2174" cy="110"/>
            </a:xfrm>
            <a:custGeom>
              <a:avLst/>
              <a:gdLst>
                <a:gd name="T0" fmla="*/ 0 w 2174"/>
                <a:gd name="T1" fmla="*/ 109 h 89"/>
                <a:gd name="T2" fmla="*/ 2173 w 2174"/>
                <a:gd name="T3" fmla="*/ 109 h 89"/>
                <a:gd name="T4" fmla="*/ 2173 w 2174"/>
                <a:gd name="T5" fmla="*/ 0 h 89"/>
                <a:gd name="T6" fmla="*/ 0 w 2174"/>
                <a:gd name="T7" fmla="*/ 0 h 89"/>
                <a:gd name="T8" fmla="*/ 0 w 2174"/>
                <a:gd name="T9" fmla="*/ 109 h 89"/>
                <a:gd name="T10" fmla="*/ 0 60000 65536"/>
                <a:gd name="T11" fmla="*/ 0 60000 65536"/>
                <a:gd name="T12" fmla="*/ 0 60000 65536"/>
                <a:gd name="T13" fmla="*/ 0 60000 65536"/>
                <a:gd name="T14" fmla="*/ 0 60000 65536"/>
                <a:gd name="T15" fmla="*/ 0 w 2174"/>
                <a:gd name="T16" fmla="*/ 0 h 89"/>
                <a:gd name="T17" fmla="*/ 2174 w 2174"/>
                <a:gd name="T18" fmla="*/ 89 h 89"/>
              </a:gdLst>
              <a:ahLst/>
              <a:cxnLst>
                <a:cxn ang="T10">
                  <a:pos x="T0" y="T1"/>
                </a:cxn>
                <a:cxn ang="T11">
                  <a:pos x="T2" y="T3"/>
                </a:cxn>
                <a:cxn ang="T12">
                  <a:pos x="T4" y="T5"/>
                </a:cxn>
                <a:cxn ang="T13">
                  <a:pos x="T6" y="T7"/>
                </a:cxn>
                <a:cxn ang="T14">
                  <a:pos x="T8" y="T9"/>
                </a:cxn>
              </a:cxnLst>
              <a:rect l="T15" t="T16" r="T17" b="T18"/>
              <a:pathLst>
                <a:path w="2174" h="89">
                  <a:moveTo>
                    <a:pt x="0" y="88"/>
                  </a:moveTo>
                  <a:lnTo>
                    <a:pt x="2173" y="88"/>
                  </a:lnTo>
                  <a:lnTo>
                    <a:pt x="2173"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1" name="Freeform 41"/>
            <p:cNvSpPr>
              <a:spLocks/>
            </p:cNvSpPr>
            <p:nvPr/>
          </p:nvSpPr>
          <p:spPr bwMode="auto">
            <a:xfrm>
              <a:off x="825" y="2536"/>
              <a:ext cx="2781" cy="109"/>
            </a:xfrm>
            <a:custGeom>
              <a:avLst/>
              <a:gdLst>
                <a:gd name="T0" fmla="*/ 0 w 2781"/>
                <a:gd name="T1" fmla="*/ 108 h 89"/>
                <a:gd name="T2" fmla="*/ 2780 w 2781"/>
                <a:gd name="T3" fmla="*/ 108 h 89"/>
                <a:gd name="T4" fmla="*/ 2780 w 2781"/>
                <a:gd name="T5" fmla="*/ 0 h 89"/>
                <a:gd name="T6" fmla="*/ 0 w 2781"/>
                <a:gd name="T7" fmla="*/ 0 h 89"/>
                <a:gd name="T8" fmla="*/ 0 w 2781"/>
                <a:gd name="T9" fmla="*/ 108 h 89"/>
                <a:gd name="T10" fmla="*/ 0 60000 65536"/>
                <a:gd name="T11" fmla="*/ 0 60000 65536"/>
                <a:gd name="T12" fmla="*/ 0 60000 65536"/>
                <a:gd name="T13" fmla="*/ 0 60000 65536"/>
                <a:gd name="T14" fmla="*/ 0 60000 65536"/>
                <a:gd name="T15" fmla="*/ 0 w 2781"/>
                <a:gd name="T16" fmla="*/ 0 h 89"/>
                <a:gd name="T17" fmla="*/ 2781 w 2781"/>
                <a:gd name="T18" fmla="*/ 89 h 89"/>
              </a:gdLst>
              <a:ahLst/>
              <a:cxnLst>
                <a:cxn ang="T10">
                  <a:pos x="T0" y="T1"/>
                </a:cxn>
                <a:cxn ang="T11">
                  <a:pos x="T2" y="T3"/>
                </a:cxn>
                <a:cxn ang="T12">
                  <a:pos x="T4" y="T5"/>
                </a:cxn>
                <a:cxn ang="T13">
                  <a:pos x="T6" y="T7"/>
                </a:cxn>
                <a:cxn ang="T14">
                  <a:pos x="T8" y="T9"/>
                </a:cxn>
              </a:cxnLst>
              <a:rect l="T15" t="T16" r="T17" b="T18"/>
              <a:pathLst>
                <a:path w="2781" h="89">
                  <a:moveTo>
                    <a:pt x="0" y="88"/>
                  </a:moveTo>
                  <a:lnTo>
                    <a:pt x="2780" y="88"/>
                  </a:lnTo>
                  <a:lnTo>
                    <a:pt x="2780"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2" name="Freeform 42"/>
            <p:cNvSpPr>
              <a:spLocks/>
            </p:cNvSpPr>
            <p:nvPr/>
          </p:nvSpPr>
          <p:spPr bwMode="auto">
            <a:xfrm>
              <a:off x="825" y="2384"/>
              <a:ext cx="2517" cy="110"/>
            </a:xfrm>
            <a:custGeom>
              <a:avLst/>
              <a:gdLst>
                <a:gd name="T0" fmla="*/ 0 w 2517"/>
                <a:gd name="T1" fmla="*/ 109 h 89"/>
                <a:gd name="T2" fmla="*/ 2516 w 2517"/>
                <a:gd name="T3" fmla="*/ 109 h 89"/>
                <a:gd name="T4" fmla="*/ 2516 w 2517"/>
                <a:gd name="T5" fmla="*/ 0 h 89"/>
                <a:gd name="T6" fmla="*/ 0 w 2517"/>
                <a:gd name="T7" fmla="*/ 0 h 89"/>
                <a:gd name="T8" fmla="*/ 0 w 2517"/>
                <a:gd name="T9" fmla="*/ 109 h 89"/>
                <a:gd name="T10" fmla="*/ 0 60000 65536"/>
                <a:gd name="T11" fmla="*/ 0 60000 65536"/>
                <a:gd name="T12" fmla="*/ 0 60000 65536"/>
                <a:gd name="T13" fmla="*/ 0 60000 65536"/>
                <a:gd name="T14" fmla="*/ 0 60000 65536"/>
                <a:gd name="T15" fmla="*/ 0 w 2517"/>
                <a:gd name="T16" fmla="*/ 0 h 89"/>
                <a:gd name="T17" fmla="*/ 2517 w 2517"/>
                <a:gd name="T18" fmla="*/ 89 h 89"/>
              </a:gdLst>
              <a:ahLst/>
              <a:cxnLst>
                <a:cxn ang="T10">
                  <a:pos x="T0" y="T1"/>
                </a:cxn>
                <a:cxn ang="T11">
                  <a:pos x="T2" y="T3"/>
                </a:cxn>
                <a:cxn ang="T12">
                  <a:pos x="T4" y="T5"/>
                </a:cxn>
                <a:cxn ang="T13">
                  <a:pos x="T6" y="T7"/>
                </a:cxn>
                <a:cxn ang="T14">
                  <a:pos x="T8" y="T9"/>
                </a:cxn>
              </a:cxnLst>
              <a:rect l="T15" t="T16" r="T17" b="T18"/>
              <a:pathLst>
                <a:path w="2517" h="89">
                  <a:moveTo>
                    <a:pt x="0" y="88"/>
                  </a:moveTo>
                  <a:lnTo>
                    <a:pt x="2516" y="88"/>
                  </a:lnTo>
                  <a:lnTo>
                    <a:pt x="2516"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3" name="Freeform 43"/>
            <p:cNvSpPr>
              <a:spLocks/>
            </p:cNvSpPr>
            <p:nvPr/>
          </p:nvSpPr>
          <p:spPr bwMode="auto">
            <a:xfrm>
              <a:off x="825" y="2233"/>
              <a:ext cx="2333" cy="110"/>
            </a:xfrm>
            <a:custGeom>
              <a:avLst/>
              <a:gdLst>
                <a:gd name="T0" fmla="*/ 0 w 2333"/>
                <a:gd name="T1" fmla="*/ 109 h 89"/>
                <a:gd name="T2" fmla="*/ 2332 w 2333"/>
                <a:gd name="T3" fmla="*/ 109 h 89"/>
                <a:gd name="T4" fmla="*/ 2332 w 2333"/>
                <a:gd name="T5" fmla="*/ 0 h 89"/>
                <a:gd name="T6" fmla="*/ 0 w 2333"/>
                <a:gd name="T7" fmla="*/ 0 h 89"/>
                <a:gd name="T8" fmla="*/ 0 w 2333"/>
                <a:gd name="T9" fmla="*/ 109 h 89"/>
                <a:gd name="T10" fmla="*/ 0 60000 65536"/>
                <a:gd name="T11" fmla="*/ 0 60000 65536"/>
                <a:gd name="T12" fmla="*/ 0 60000 65536"/>
                <a:gd name="T13" fmla="*/ 0 60000 65536"/>
                <a:gd name="T14" fmla="*/ 0 60000 65536"/>
                <a:gd name="T15" fmla="*/ 0 w 2333"/>
                <a:gd name="T16" fmla="*/ 0 h 89"/>
                <a:gd name="T17" fmla="*/ 2333 w 2333"/>
                <a:gd name="T18" fmla="*/ 89 h 89"/>
              </a:gdLst>
              <a:ahLst/>
              <a:cxnLst>
                <a:cxn ang="T10">
                  <a:pos x="T0" y="T1"/>
                </a:cxn>
                <a:cxn ang="T11">
                  <a:pos x="T2" y="T3"/>
                </a:cxn>
                <a:cxn ang="T12">
                  <a:pos x="T4" y="T5"/>
                </a:cxn>
                <a:cxn ang="T13">
                  <a:pos x="T6" y="T7"/>
                </a:cxn>
                <a:cxn ang="T14">
                  <a:pos x="T8" y="T9"/>
                </a:cxn>
              </a:cxnLst>
              <a:rect l="T15" t="T16" r="T17" b="T18"/>
              <a:pathLst>
                <a:path w="2333" h="89">
                  <a:moveTo>
                    <a:pt x="0" y="88"/>
                  </a:moveTo>
                  <a:lnTo>
                    <a:pt x="2332" y="88"/>
                  </a:lnTo>
                  <a:lnTo>
                    <a:pt x="2332"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4" name="Freeform 44"/>
            <p:cNvSpPr>
              <a:spLocks/>
            </p:cNvSpPr>
            <p:nvPr/>
          </p:nvSpPr>
          <p:spPr bwMode="auto">
            <a:xfrm>
              <a:off x="825" y="2082"/>
              <a:ext cx="2113" cy="109"/>
            </a:xfrm>
            <a:custGeom>
              <a:avLst/>
              <a:gdLst>
                <a:gd name="T0" fmla="*/ 0 w 2113"/>
                <a:gd name="T1" fmla="*/ 108 h 89"/>
                <a:gd name="T2" fmla="*/ 2112 w 2113"/>
                <a:gd name="T3" fmla="*/ 108 h 89"/>
                <a:gd name="T4" fmla="*/ 2112 w 2113"/>
                <a:gd name="T5" fmla="*/ 0 h 89"/>
                <a:gd name="T6" fmla="*/ 0 w 2113"/>
                <a:gd name="T7" fmla="*/ 0 h 89"/>
                <a:gd name="T8" fmla="*/ 0 w 2113"/>
                <a:gd name="T9" fmla="*/ 108 h 89"/>
                <a:gd name="T10" fmla="*/ 0 60000 65536"/>
                <a:gd name="T11" fmla="*/ 0 60000 65536"/>
                <a:gd name="T12" fmla="*/ 0 60000 65536"/>
                <a:gd name="T13" fmla="*/ 0 60000 65536"/>
                <a:gd name="T14" fmla="*/ 0 60000 65536"/>
                <a:gd name="T15" fmla="*/ 0 w 2113"/>
                <a:gd name="T16" fmla="*/ 0 h 89"/>
                <a:gd name="T17" fmla="*/ 2113 w 2113"/>
                <a:gd name="T18" fmla="*/ 89 h 89"/>
              </a:gdLst>
              <a:ahLst/>
              <a:cxnLst>
                <a:cxn ang="T10">
                  <a:pos x="T0" y="T1"/>
                </a:cxn>
                <a:cxn ang="T11">
                  <a:pos x="T2" y="T3"/>
                </a:cxn>
                <a:cxn ang="T12">
                  <a:pos x="T4" y="T5"/>
                </a:cxn>
                <a:cxn ang="T13">
                  <a:pos x="T6" y="T7"/>
                </a:cxn>
                <a:cxn ang="T14">
                  <a:pos x="T8" y="T9"/>
                </a:cxn>
              </a:cxnLst>
              <a:rect l="T15" t="T16" r="T17" b="T18"/>
              <a:pathLst>
                <a:path w="2113" h="89">
                  <a:moveTo>
                    <a:pt x="0" y="88"/>
                  </a:moveTo>
                  <a:lnTo>
                    <a:pt x="2112" y="88"/>
                  </a:lnTo>
                  <a:lnTo>
                    <a:pt x="2112"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5" name="Freeform 45"/>
            <p:cNvSpPr>
              <a:spLocks/>
            </p:cNvSpPr>
            <p:nvPr/>
          </p:nvSpPr>
          <p:spPr bwMode="auto">
            <a:xfrm>
              <a:off x="825" y="1930"/>
              <a:ext cx="1796" cy="110"/>
            </a:xfrm>
            <a:custGeom>
              <a:avLst/>
              <a:gdLst>
                <a:gd name="T0" fmla="*/ 0 w 1796"/>
                <a:gd name="T1" fmla="*/ 109 h 90"/>
                <a:gd name="T2" fmla="*/ 1795 w 1796"/>
                <a:gd name="T3" fmla="*/ 109 h 90"/>
                <a:gd name="T4" fmla="*/ 1795 w 1796"/>
                <a:gd name="T5" fmla="*/ 0 h 90"/>
                <a:gd name="T6" fmla="*/ 0 w 1796"/>
                <a:gd name="T7" fmla="*/ 0 h 90"/>
                <a:gd name="T8" fmla="*/ 0 w 1796"/>
                <a:gd name="T9" fmla="*/ 109 h 90"/>
                <a:gd name="T10" fmla="*/ 0 60000 65536"/>
                <a:gd name="T11" fmla="*/ 0 60000 65536"/>
                <a:gd name="T12" fmla="*/ 0 60000 65536"/>
                <a:gd name="T13" fmla="*/ 0 60000 65536"/>
                <a:gd name="T14" fmla="*/ 0 60000 65536"/>
                <a:gd name="T15" fmla="*/ 0 w 1796"/>
                <a:gd name="T16" fmla="*/ 0 h 90"/>
                <a:gd name="T17" fmla="*/ 1796 w 1796"/>
                <a:gd name="T18" fmla="*/ 90 h 90"/>
              </a:gdLst>
              <a:ahLst/>
              <a:cxnLst>
                <a:cxn ang="T10">
                  <a:pos x="T0" y="T1"/>
                </a:cxn>
                <a:cxn ang="T11">
                  <a:pos x="T2" y="T3"/>
                </a:cxn>
                <a:cxn ang="T12">
                  <a:pos x="T4" y="T5"/>
                </a:cxn>
                <a:cxn ang="T13">
                  <a:pos x="T6" y="T7"/>
                </a:cxn>
                <a:cxn ang="T14">
                  <a:pos x="T8" y="T9"/>
                </a:cxn>
              </a:cxnLst>
              <a:rect l="T15" t="T16" r="T17" b="T18"/>
              <a:pathLst>
                <a:path w="1796" h="90">
                  <a:moveTo>
                    <a:pt x="0" y="89"/>
                  </a:moveTo>
                  <a:lnTo>
                    <a:pt x="1795" y="89"/>
                  </a:lnTo>
                  <a:lnTo>
                    <a:pt x="1795" y="0"/>
                  </a:lnTo>
                  <a:lnTo>
                    <a:pt x="0" y="0"/>
                  </a:lnTo>
                  <a:lnTo>
                    <a:pt x="0" y="89"/>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6" name="Freeform 46"/>
            <p:cNvSpPr>
              <a:spLocks/>
            </p:cNvSpPr>
            <p:nvPr/>
          </p:nvSpPr>
          <p:spPr bwMode="auto">
            <a:xfrm>
              <a:off x="825" y="1778"/>
              <a:ext cx="1567" cy="110"/>
            </a:xfrm>
            <a:custGeom>
              <a:avLst/>
              <a:gdLst>
                <a:gd name="T0" fmla="*/ 0 w 1567"/>
                <a:gd name="T1" fmla="*/ 109 h 89"/>
                <a:gd name="T2" fmla="*/ 1566 w 1567"/>
                <a:gd name="T3" fmla="*/ 109 h 89"/>
                <a:gd name="T4" fmla="*/ 1566 w 1567"/>
                <a:gd name="T5" fmla="*/ 0 h 89"/>
                <a:gd name="T6" fmla="*/ 0 w 1567"/>
                <a:gd name="T7" fmla="*/ 0 h 89"/>
                <a:gd name="T8" fmla="*/ 0 w 1567"/>
                <a:gd name="T9" fmla="*/ 109 h 89"/>
                <a:gd name="T10" fmla="*/ 0 60000 65536"/>
                <a:gd name="T11" fmla="*/ 0 60000 65536"/>
                <a:gd name="T12" fmla="*/ 0 60000 65536"/>
                <a:gd name="T13" fmla="*/ 0 60000 65536"/>
                <a:gd name="T14" fmla="*/ 0 60000 65536"/>
                <a:gd name="T15" fmla="*/ 0 w 1567"/>
                <a:gd name="T16" fmla="*/ 0 h 89"/>
                <a:gd name="T17" fmla="*/ 1567 w 1567"/>
                <a:gd name="T18" fmla="*/ 89 h 89"/>
              </a:gdLst>
              <a:ahLst/>
              <a:cxnLst>
                <a:cxn ang="T10">
                  <a:pos x="T0" y="T1"/>
                </a:cxn>
                <a:cxn ang="T11">
                  <a:pos x="T2" y="T3"/>
                </a:cxn>
                <a:cxn ang="T12">
                  <a:pos x="T4" y="T5"/>
                </a:cxn>
                <a:cxn ang="T13">
                  <a:pos x="T6" y="T7"/>
                </a:cxn>
                <a:cxn ang="T14">
                  <a:pos x="T8" y="T9"/>
                </a:cxn>
              </a:cxnLst>
              <a:rect l="T15" t="T16" r="T17" b="T18"/>
              <a:pathLst>
                <a:path w="1567" h="89">
                  <a:moveTo>
                    <a:pt x="0" y="88"/>
                  </a:moveTo>
                  <a:lnTo>
                    <a:pt x="1566" y="88"/>
                  </a:lnTo>
                  <a:lnTo>
                    <a:pt x="1566"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7" name="Freeform 47"/>
            <p:cNvSpPr>
              <a:spLocks/>
            </p:cNvSpPr>
            <p:nvPr/>
          </p:nvSpPr>
          <p:spPr bwMode="auto">
            <a:xfrm>
              <a:off x="825" y="1627"/>
              <a:ext cx="1550" cy="110"/>
            </a:xfrm>
            <a:custGeom>
              <a:avLst/>
              <a:gdLst>
                <a:gd name="T0" fmla="*/ 0 w 1550"/>
                <a:gd name="T1" fmla="*/ 109 h 89"/>
                <a:gd name="T2" fmla="*/ 1549 w 1550"/>
                <a:gd name="T3" fmla="*/ 109 h 89"/>
                <a:gd name="T4" fmla="*/ 1549 w 1550"/>
                <a:gd name="T5" fmla="*/ 0 h 89"/>
                <a:gd name="T6" fmla="*/ 0 w 1550"/>
                <a:gd name="T7" fmla="*/ 0 h 89"/>
                <a:gd name="T8" fmla="*/ 0 w 1550"/>
                <a:gd name="T9" fmla="*/ 109 h 89"/>
                <a:gd name="T10" fmla="*/ 0 60000 65536"/>
                <a:gd name="T11" fmla="*/ 0 60000 65536"/>
                <a:gd name="T12" fmla="*/ 0 60000 65536"/>
                <a:gd name="T13" fmla="*/ 0 60000 65536"/>
                <a:gd name="T14" fmla="*/ 0 60000 65536"/>
                <a:gd name="T15" fmla="*/ 0 w 1550"/>
                <a:gd name="T16" fmla="*/ 0 h 89"/>
                <a:gd name="T17" fmla="*/ 1550 w 1550"/>
                <a:gd name="T18" fmla="*/ 89 h 89"/>
              </a:gdLst>
              <a:ahLst/>
              <a:cxnLst>
                <a:cxn ang="T10">
                  <a:pos x="T0" y="T1"/>
                </a:cxn>
                <a:cxn ang="T11">
                  <a:pos x="T2" y="T3"/>
                </a:cxn>
                <a:cxn ang="T12">
                  <a:pos x="T4" y="T5"/>
                </a:cxn>
                <a:cxn ang="T13">
                  <a:pos x="T6" y="T7"/>
                </a:cxn>
                <a:cxn ang="T14">
                  <a:pos x="T8" y="T9"/>
                </a:cxn>
              </a:cxnLst>
              <a:rect l="T15" t="T16" r="T17" b="T18"/>
              <a:pathLst>
                <a:path w="1550" h="89">
                  <a:moveTo>
                    <a:pt x="0" y="88"/>
                  </a:moveTo>
                  <a:lnTo>
                    <a:pt x="1549" y="88"/>
                  </a:lnTo>
                  <a:lnTo>
                    <a:pt x="1549" y="0"/>
                  </a:lnTo>
                  <a:lnTo>
                    <a:pt x="0" y="0"/>
                  </a:lnTo>
                  <a:lnTo>
                    <a:pt x="0" y="88"/>
                  </a:lnTo>
                </a:path>
              </a:pathLst>
            </a:custGeom>
            <a:solidFill>
              <a:srgbClr val="FC0128"/>
            </a:solidFill>
            <a:ln w="12700" cap="rnd" cmpd="sng">
              <a:solidFill>
                <a:srgbClr val="000000"/>
              </a:solidFill>
              <a:prstDash val="solid"/>
              <a:round/>
              <a:headEnd/>
              <a:tailEnd/>
            </a:ln>
          </p:spPr>
          <p:txBody>
            <a:bodyPr/>
            <a:lstStyle/>
            <a:p>
              <a:endParaRPr lang="tr-TR"/>
            </a:p>
          </p:txBody>
        </p:sp>
        <p:sp>
          <p:nvSpPr>
            <p:cNvPr id="78888" name="Freeform 48"/>
            <p:cNvSpPr>
              <a:spLocks/>
            </p:cNvSpPr>
            <p:nvPr/>
          </p:nvSpPr>
          <p:spPr bwMode="auto">
            <a:xfrm>
              <a:off x="825" y="1476"/>
              <a:ext cx="1391" cy="109"/>
            </a:xfrm>
            <a:custGeom>
              <a:avLst/>
              <a:gdLst>
                <a:gd name="T0" fmla="*/ 0 w 1391"/>
                <a:gd name="T1" fmla="*/ 108 h 89"/>
                <a:gd name="T2" fmla="*/ 1390 w 1391"/>
                <a:gd name="T3" fmla="*/ 108 h 89"/>
                <a:gd name="T4" fmla="*/ 1390 w 1391"/>
                <a:gd name="T5" fmla="*/ 0 h 89"/>
                <a:gd name="T6" fmla="*/ 0 w 1391"/>
                <a:gd name="T7" fmla="*/ 0 h 89"/>
                <a:gd name="T8" fmla="*/ 0 w 1391"/>
                <a:gd name="T9" fmla="*/ 108 h 89"/>
                <a:gd name="T10" fmla="*/ 0 60000 65536"/>
                <a:gd name="T11" fmla="*/ 0 60000 65536"/>
                <a:gd name="T12" fmla="*/ 0 60000 65536"/>
                <a:gd name="T13" fmla="*/ 0 60000 65536"/>
                <a:gd name="T14" fmla="*/ 0 60000 65536"/>
                <a:gd name="T15" fmla="*/ 0 w 1391"/>
                <a:gd name="T16" fmla="*/ 0 h 89"/>
                <a:gd name="T17" fmla="*/ 1391 w 1391"/>
                <a:gd name="T18" fmla="*/ 89 h 89"/>
              </a:gdLst>
              <a:ahLst/>
              <a:cxnLst>
                <a:cxn ang="T10">
                  <a:pos x="T0" y="T1"/>
                </a:cxn>
                <a:cxn ang="T11">
                  <a:pos x="T2" y="T3"/>
                </a:cxn>
                <a:cxn ang="T12">
                  <a:pos x="T4" y="T5"/>
                </a:cxn>
                <a:cxn ang="T13">
                  <a:pos x="T6" y="T7"/>
                </a:cxn>
                <a:cxn ang="T14">
                  <a:pos x="T8" y="T9"/>
                </a:cxn>
              </a:cxnLst>
              <a:rect l="T15" t="T16" r="T17" b="T18"/>
              <a:pathLst>
                <a:path w="1391" h="89">
                  <a:moveTo>
                    <a:pt x="0" y="88"/>
                  </a:moveTo>
                  <a:lnTo>
                    <a:pt x="1390" y="88"/>
                  </a:lnTo>
                  <a:lnTo>
                    <a:pt x="1390"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89" name="Freeform 49"/>
            <p:cNvSpPr>
              <a:spLocks/>
            </p:cNvSpPr>
            <p:nvPr/>
          </p:nvSpPr>
          <p:spPr bwMode="auto">
            <a:xfrm>
              <a:off x="825" y="1325"/>
              <a:ext cx="1189" cy="109"/>
            </a:xfrm>
            <a:custGeom>
              <a:avLst/>
              <a:gdLst>
                <a:gd name="T0" fmla="*/ 0 w 1189"/>
                <a:gd name="T1" fmla="*/ 108 h 89"/>
                <a:gd name="T2" fmla="*/ 1188 w 1189"/>
                <a:gd name="T3" fmla="*/ 108 h 89"/>
                <a:gd name="T4" fmla="*/ 1188 w 1189"/>
                <a:gd name="T5" fmla="*/ 0 h 89"/>
                <a:gd name="T6" fmla="*/ 0 w 1189"/>
                <a:gd name="T7" fmla="*/ 0 h 89"/>
                <a:gd name="T8" fmla="*/ 0 w 1189"/>
                <a:gd name="T9" fmla="*/ 108 h 89"/>
                <a:gd name="T10" fmla="*/ 0 60000 65536"/>
                <a:gd name="T11" fmla="*/ 0 60000 65536"/>
                <a:gd name="T12" fmla="*/ 0 60000 65536"/>
                <a:gd name="T13" fmla="*/ 0 60000 65536"/>
                <a:gd name="T14" fmla="*/ 0 60000 65536"/>
                <a:gd name="T15" fmla="*/ 0 w 1189"/>
                <a:gd name="T16" fmla="*/ 0 h 89"/>
                <a:gd name="T17" fmla="*/ 1189 w 1189"/>
                <a:gd name="T18" fmla="*/ 89 h 89"/>
              </a:gdLst>
              <a:ahLst/>
              <a:cxnLst>
                <a:cxn ang="T10">
                  <a:pos x="T0" y="T1"/>
                </a:cxn>
                <a:cxn ang="T11">
                  <a:pos x="T2" y="T3"/>
                </a:cxn>
                <a:cxn ang="T12">
                  <a:pos x="T4" y="T5"/>
                </a:cxn>
                <a:cxn ang="T13">
                  <a:pos x="T6" y="T7"/>
                </a:cxn>
                <a:cxn ang="T14">
                  <a:pos x="T8" y="T9"/>
                </a:cxn>
              </a:cxnLst>
              <a:rect l="T15" t="T16" r="T17" b="T18"/>
              <a:pathLst>
                <a:path w="1189" h="89">
                  <a:moveTo>
                    <a:pt x="0" y="88"/>
                  </a:moveTo>
                  <a:lnTo>
                    <a:pt x="1188" y="88"/>
                  </a:lnTo>
                  <a:lnTo>
                    <a:pt x="1188"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sp>
          <p:nvSpPr>
            <p:cNvPr id="78890" name="Freeform 50"/>
            <p:cNvSpPr>
              <a:spLocks/>
            </p:cNvSpPr>
            <p:nvPr/>
          </p:nvSpPr>
          <p:spPr bwMode="auto">
            <a:xfrm>
              <a:off x="825" y="1172"/>
              <a:ext cx="1127" cy="110"/>
            </a:xfrm>
            <a:custGeom>
              <a:avLst/>
              <a:gdLst>
                <a:gd name="T0" fmla="*/ 0 w 1127"/>
                <a:gd name="T1" fmla="*/ 109 h 89"/>
                <a:gd name="T2" fmla="*/ 1126 w 1127"/>
                <a:gd name="T3" fmla="*/ 109 h 89"/>
                <a:gd name="T4" fmla="*/ 1126 w 1127"/>
                <a:gd name="T5" fmla="*/ 0 h 89"/>
                <a:gd name="T6" fmla="*/ 0 w 1127"/>
                <a:gd name="T7" fmla="*/ 0 h 89"/>
                <a:gd name="T8" fmla="*/ 0 w 1127"/>
                <a:gd name="T9" fmla="*/ 109 h 89"/>
                <a:gd name="T10" fmla="*/ 0 60000 65536"/>
                <a:gd name="T11" fmla="*/ 0 60000 65536"/>
                <a:gd name="T12" fmla="*/ 0 60000 65536"/>
                <a:gd name="T13" fmla="*/ 0 60000 65536"/>
                <a:gd name="T14" fmla="*/ 0 60000 65536"/>
                <a:gd name="T15" fmla="*/ 0 w 1127"/>
                <a:gd name="T16" fmla="*/ 0 h 89"/>
                <a:gd name="T17" fmla="*/ 1127 w 1127"/>
                <a:gd name="T18" fmla="*/ 89 h 89"/>
              </a:gdLst>
              <a:ahLst/>
              <a:cxnLst>
                <a:cxn ang="T10">
                  <a:pos x="T0" y="T1"/>
                </a:cxn>
                <a:cxn ang="T11">
                  <a:pos x="T2" y="T3"/>
                </a:cxn>
                <a:cxn ang="T12">
                  <a:pos x="T4" y="T5"/>
                </a:cxn>
                <a:cxn ang="T13">
                  <a:pos x="T6" y="T7"/>
                </a:cxn>
                <a:cxn ang="T14">
                  <a:pos x="T8" y="T9"/>
                </a:cxn>
              </a:cxnLst>
              <a:rect l="T15" t="T16" r="T17" b="T18"/>
              <a:pathLst>
                <a:path w="1127" h="89">
                  <a:moveTo>
                    <a:pt x="0" y="88"/>
                  </a:moveTo>
                  <a:lnTo>
                    <a:pt x="1126" y="88"/>
                  </a:lnTo>
                  <a:lnTo>
                    <a:pt x="1126" y="0"/>
                  </a:lnTo>
                  <a:lnTo>
                    <a:pt x="0" y="0"/>
                  </a:lnTo>
                  <a:lnTo>
                    <a:pt x="0" y="88"/>
                  </a:lnTo>
                </a:path>
              </a:pathLst>
            </a:custGeom>
            <a:solidFill>
              <a:srgbClr val="FE9B03"/>
            </a:solidFill>
            <a:ln w="12700" cap="rnd" cmpd="sng">
              <a:solidFill>
                <a:srgbClr val="000000"/>
              </a:solidFill>
              <a:prstDash val="solid"/>
              <a:round/>
              <a:headEnd/>
              <a:tailEnd/>
            </a:ln>
          </p:spPr>
          <p:txBody>
            <a:bodyPr/>
            <a:lstStyle/>
            <a:p>
              <a:endParaRPr lang="tr-TR"/>
            </a:p>
          </p:txBody>
        </p:sp>
        <p:grpSp>
          <p:nvGrpSpPr>
            <p:cNvPr id="78891" name="Group 51"/>
            <p:cNvGrpSpPr>
              <a:grpSpLocks/>
            </p:cNvGrpSpPr>
            <p:nvPr/>
          </p:nvGrpSpPr>
          <p:grpSpPr bwMode="auto">
            <a:xfrm flipH="1">
              <a:off x="751" y="961"/>
              <a:ext cx="44" cy="2770"/>
              <a:chOff x="1500" y="1218"/>
              <a:chExt cx="22" cy="2591"/>
            </a:xfrm>
          </p:grpSpPr>
          <p:sp>
            <p:nvSpPr>
              <p:cNvPr id="1079348" name="Line 52"/>
              <p:cNvSpPr>
                <a:spLocks noChangeShapeType="1"/>
              </p:cNvSpPr>
              <p:nvPr/>
            </p:nvSpPr>
            <p:spPr bwMode="auto">
              <a:xfrm>
                <a:off x="1500" y="3809"/>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49" name="Line 53"/>
              <p:cNvSpPr>
                <a:spLocks noChangeShapeType="1"/>
              </p:cNvSpPr>
              <p:nvPr/>
            </p:nvSpPr>
            <p:spPr bwMode="auto">
              <a:xfrm>
                <a:off x="1500" y="3686"/>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0" name="Line 54"/>
              <p:cNvSpPr>
                <a:spLocks noChangeShapeType="1"/>
              </p:cNvSpPr>
              <p:nvPr/>
            </p:nvSpPr>
            <p:spPr bwMode="auto">
              <a:xfrm>
                <a:off x="1500" y="3563"/>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1" name="Line 55"/>
              <p:cNvSpPr>
                <a:spLocks noChangeShapeType="1"/>
              </p:cNvSpPr>
              <p:nvPr/>
            </p:nvSpPr>
            <p:spPr bwMode="auto">
              <a:xfrm>
                <a:off x="1500" y="3440"/>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2" name="Line 56"/>
              <p:cNvSpPr>
                <a:spLocks noChangeShapeType="1"/>
              </p:cNvSpPr>
              <p:nvPr/>
            </p:nvSpPr>
            <p:spPr bwMode="auto">
              <a:xfrm>
                <a:off x="1500" y="3317"/>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3" name="Line 57"/>
              <p:cNvSpPr>
                <a:spLocks noChangeShapeType="1"/>
              </p:cNvSpPr>
              <p:nvPr/>
            </p:nvSpPr>
            <p:spPr bwMode="auto">
              <a:xfrm>
                <a:off x="1500" y="3193"/>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4" name="Line 58"/>
              <p:cNvSpPr>
                <a:spLocks noChangeShapeType="1"/>
              </p:cNvSpPr>
              <p:nvPr/>
            </p:nvSpPr>
            <p:spPr bwMode="auto">
              <a:xfrm>
                <a:off x="1500" y="3070"/>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5" name="Line 59"/>
              <p:cNvSpPr>
                <a:spLocks noChangeShapeType="1"/>
              </p:cNvSpPr>
              <p:nvPr/>
            </p:nvSpPr>
            <p:spPr bwMode="auto">
              <a:xfrm>
                <a:off x="1500" y="2947"/>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6" name="Line 60"/>
              <p:cNvSpPr>
                <a:spLocks noChangeShapeType="1"/>
              </p:cNvSpPr>
              <p:nvPr/>
            </p:nvSpPr>
            <p:spPr bwMode="auto">
              <a:xfrm>
                <a:off x="1500" y="2824"/>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7" name="Line 61"/>
              <p:cNvSpPr>
                <a:spLocks noChangeShapeType="1"/>
              </p:cNvSpPr>
              <p:nvPr/>
            </p:nvSpPr>
            <p:spPr bwMode="auto">
              <a:xfrm>
                <a:off x="1500" y="2701"/>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8" name="Line 62"/>
              <p:cNvSpPr>
                <a:spLocks noChangeShapeType="1"/>
              </p:cNvSpPr>
              <p:nvPr/>
            </p:nvSpPr>
            <p:spPr bwMode="auto">
              <a:xfrm>
                <a:off x="1500" y="2577"/>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59" name="Line 63"/>
              <p:cNvSpPr>
                <a:spLocks noChangeShapeType="1"/>
              </p:cNvSpPr>
              <p:nvPr/>
            </p:nvSpPr>
            <p:spPr bwMode="auto">
              <a:xfrm>
                <a:off x="1500" y="2454"/>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0" name="Line 64"/>
              <p:cNvSpPr>
                <a:spLocks noChangeShapeType="1"/>
              </p:cNvSpPr>
              <p:nvPr/>
            </p:nvSpPr>
            <p:spPr bwMode="auto">
              <a:xfrm>
                <a:off x="1500" y="2332"/>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1" name="Line 65"/>
              <p:cNvSpPr>
                <a:spLocks noChangeShapeType="1"/>
              </p:cNvSpPr>
              <p:nvPr/>
            </p:nvSpPr>
            <p:spPr bwMode="auto">
              <a:xfrm>
                <a:off x="1500" y="2208"/>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2" name="Line 66"/>
              <p:cNvSpPr>
                <a:spLocks noChangeShapeType="1"/>
              </p:cNvSpPr>
              <p:nvPr/>
            </p:nvSpPr>
            <p:spPr bwMode="auto">
              <a:xfrm>
                <a:off x="1500" y="2084"/>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3" name="Line 67"/>
              <p:cNvSpPr>
                <a:spLocks noChangeShapeType="1"/>
              </p:cNvSpPr>
              <p:nvPr/>
            </p:nvSpPr>
            <p:spPr bwMode="auto">
              <a:xfrm>
                <a:off x="1500" y="1961"/>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4" name="Line 68"/>
              <p:cNvSpPr>
                <a:spLocks noChangeShapeType="1"/>
              </p:cNvSpPr>
              <p:nvPr/>
            </p:nvSpPr>
            <p:spPr bwMode="auto">
              <a:xfrm>
                <a:off x="1500" y="1838"/>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5" name="Line 69"/>
              <p:cNvSpPr>
                <a:spLocks noChangeShapeType="1"/>
              </p:cNvSpPr>
              <p:nvPr/>
            </p:nvSpPr>
            <p:spPr bwMode="auto">
              <a:xfrm>
                <a:off x="1500" y="1715"/>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6" name="Line 70"/>
              <p:cNvSpPr>
                <a:spLocks noChangeShapeType="1"/>
              </p:cNvSpPr>
              <p:nvPr/>
            </p:nvSpPr>
            <p:spPr bwMode="auto">
              <a:xfrm>
                <a:off x="1500" y="1592"/>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7" name="Line 71"/>
              <p:cNvSpPr>
                <a:spLocks noChangeShapeType="1"/>
              </p:cNvSpPr>
              <p:nvPr/>
            </p:nvSpPr>
            <p:spPr bwMode="auto">
              <a:xfrm>
                <a:off x="1500" y="1468"/>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8" name="Line 72"/>
              <p:cNvSpPr>
                <a:spLocks noChangeShapeType="1"/>
              </p:cNvSpPr>
              <p:nvPr/>
            </p:nvSpPr>
            <p:spPr bwMode="auto">
              <a:xfrm>
                <a:off x="1500" y="1345"/>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69" name="Line 73"/>
              <p:cNvSpPr>
                <a:spLocks noChangeShapeType="1"/>
              </p:cNvSpPr>
              <p:nvPr/>
            </p:nvSpPr>
            <p:spPr bwMode="auto">
              <a:xfrm>
                <a:off x="1500" y="1222"/>
                <a:ext cx="19" cy="0"/>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sp>
            <p:nvSpPr>
              <p:cNvPr id="1079370" name="Line 74"/>
              <p:cNvSpPr>
                <a:spLocks noChangeShapeType="1"/>
              </p:cNvSpPr>
              <p:nvPr/>
            </p:nvSpPr>
            <p:spPr bwMode="auto">
              <a:xfrm flipV="1">
                <a:off x="1522" y="1218"/>
                <a:ext cx="0" cy="2588"/>
              </a:xfrm>
              <a:prstGeom prst="line">
                <a:avLst/>
              </a:prstGeom>
              <a:noFill/>
              <a:ln w="25400">
                <a:solidFill>
                  <a:schemeClr val="bg1"/>
                </a:solidFill>
                <a:round/>
                <a:headEnd type="none" w="sm" len="sm"/>
                <a:tailEnd type="none" w="sm" len="sm"/>
              </a:ln>
              <a:effectLst>
                <a:prstShdw prst="shdw17" dist="17961" dir="2700000">
                  <a:schemeClr val="bg1">
                    <a:gamma/>
                    <a:shade val="60000"/>
                    <a:invGamma/>
                  </a:schemeClr>
                </a:prstShdw>
              </a:effectLst>
            </p:spPr>
            <p:txBody>
              <a:bodyPr/>
              <a:lstStyle/>
              <a:p>
                <a:pPr>
                  <a:defRPr/>
                </a:pPr>
                <a:endParaRPr lang="en-US"/>
              </a:p>
            </p:txBody>
          </p:sp>
        </p:grpSp>
        <p:sp>
          <p:nvSpPr>
            <p:cNvPr id="1079371" name="Rectangle 75"/>
            <p:cNvSpPr>
              <a:spLocks noChangeArrowheads="1"/>
            </p:cNvSpPr>
            <p:nvPr/>
          </p:nvSpPr>
          <p:spPr bwMode="auto">
            <a:xfrm>
              <a:off x="2381" y="1525"/>
              <a:ext cx="238" cy="444"/>
            </a:xfrm>
            <a:prstGeom prst="rect">
              <a:avLst/>
            </a:prstGeom>
            <a:noFill/>
            <a:ln w="9525">
              <a:noFill/>
              <a:miter lim="800000"/>
              <a:headEnd/>
              <a:tailEnd/>
            </a:ln>
            <a:effectLst/>
          </p:spPr>
          <p:txBody>
            <a:bodyPr wrap="none" lIns="92075" tIns="46038" rIns="92075" bIns="46038">
              <a:spAutoFit/>
            </a:bodyPr>
            <a:lstStyle/>
            <a:p>
              <a:pPr>
                <a:defRPr/>
              </a:pPr>
              <a:r>
                <a:rPr lang="fr-BE" sz="3600">
                  <a:effectLst>
                    <a:outerShdw blurRad="38100" dist="38100" dir="2700000" algn="tl">
                      <a:srgbClr val="000000"/>
                    </a:outerShdw>
                  </a:effectLst>
                  <a:latin typeface="Arial" charset="0"/>
                </a:rPr>
                <a:t>*</a:t>
              </a:r>
            </a:p>
          </p:txBody>
        </p:sp>
        <p:sp>
          <p:nvSpPr>
            <p:cNvPr id="1079372" name="Rectangle 76"/>
            <p:cNvSpPr>
              <a:spLocks noChangeArrowheads="1"/>
            </p:cNvSpPr>
            <p:nvPr/>
          </p:nvSpPr>
          <p:spPr bwMode="auto">
            <a:xfrm>
              <a:off x="4516" y="3502"/>
              <a:ext cx="237" cy="443"/>
            </a:xfrm>
            <a:prstGeom prst="rect">
              <a:avLst/>
            </a:prstGeom>
            <a:noFill/>
            <a:ln w="9525">
              <a:noFill/>
              <a:miter lim="800000"/>
              <a:headEnd/>
              <a:tailEnd/>
            </a:ln>
            <a:effectLst/>
          </p:spPr>
          <p:txBody>
            <a:bodyPr wrap="none" lIns="92075" tIns="46038" rIns="92075" bIns="46038">
              <a:spAutoFit/>
            </a:bodyPr>
            <a:lstStyle/>
            <a:p>
              <a:pPr>
                <a:defRPr/>
              </a:pPr>
              <a:r>
                <a:rPr lang="fr-BE" sz="3600">
                  <a:effectLst>
                    <a:outerShdw blurRad="38100" dist="38100" dir="2700000" algn="tl">
                      <a:srgbClr val="000000"/>
                    </a:outerShdw>
                  </a:effectLst>
                  <a:latin typeface="Arial" charset="0"/>
                </a:rPr>
                <a:t>*</a:t>
              </a: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7"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AA8A7A-47C0-47E2-A4EE-31E556E46F73}" type="slidenum">
              <a:rPr lang="fr-FR" altLang="tr-TR" sz="1400">
                <a:solidFill>
                  <a:srgbClr val="A50021"/>
                </a:solidFill>
                <a:latin typeface="Arial Narrow" panose="020B0606020202030204" pitchFamily="34" charset="0"/>
              </a:rPr>
              <a:pPr/>
              <a:t>71</a:t>
            </a:fld>
            <a:endParaRPr lang="fr-FR" altLang="tr-TR" sz="1400">
              <a:solidFill>
                <a:srgbClr val="A50021"/>
              </a:solidFill>
              <a:latin typeface="Arial Narrow" panose="020B0606020202030204" pitchFamily="34" charset="0"/>
            </a:endParaRPr>
          </a:p>
        </p:txBody>
      </p:sp>
      <p:sp>
        <p:nvSpPr>
          <p:cNvPr id="79876" name="Rectangle 2"/>
          <p:cNvSpPr>
            <a:spLocks noGrp="1" noChangeArrowheads="1"/>
          </p:cNvSpPr>
          <p:nvPr>
            <p:ph type="title"/>
          </p:nvPr>
        </p:nvSpPr>
        <p:spPr/>
        <p:txBody>
          <a:bodyPr/>
          <a:lstStyle/>
          <a:p>
            <a:r>
              <a:rPr lang="fr-BE" altLang="tr-TR" smtClean="0"/>
              <a:t>Frequency of ovarian cysts </a:t>
            </a:r>
            <a:endParaRPr lang="fr-FR" altLang="tr-TR" smtClean="0"/>
          </a:p>
        </p:txBody>
      </p:sp>
      <p:sp>
        <p:nvSpPr>
          <p:cNvPr id="79877" name="Rectangle 3"/>
          <p:cNvSpPr>
            <a:spLocks noGrp="1" noChangeArrowheads="1"/>
          </p:cNvSpPr>
          <p:nvPr>
            <p:ph type="body" idx="1"/>
          </p:nvPr>
        </p:nvSpPr>
        <p:spPr>
          <a:xfrm>
            <a:off x="323850" y="1341438"/>
            <a:ext cx="8494713" cy="3370262"/>
          </a:xfrm>
        </p:spPr>
        <p:txBody>
          <a:bodyPr/>
          <a:lstStyle/>
          <a:p>
            <a:pPr>
              <a:lnSpc>
                <a:spcPct val="110000"/>
              </a:lnSpc>
            </a:pPr>
            <a:r>
              <a:rPr lang="fr-BE" altLang="tr-TR" smtClean="0"/>
              <a:t>Fourichon et al., 2000 : meta-analysis (20.000 cows in 196 dairy herds) : </a:t>
            </a:r>
            <a:r>
              <a:rPr lang="fr-BE" altLang="tr-TR" smtClean="0">
                <a:solidFill>
                  <a:srgbClr val="00FF00"/>
                </a:solidFill>
              </a:rPr>
              <a:t>12 %</a:t>
            </a:r>
            <a:r>
              <a:rPr lang="fr-BE" altLang="tr-TR" smtClean="0"/>
              <a:t> (3 to 29 %)</a:t>
            </a:r>
          </a:p>
          <a:p>
            <a:pPr>
              <a:lnSpc>
                <a:spcPct val="110000"/>
              </a:lnSpc>
            </a:pPr>
            <a:r>
              <a:rPr lang="fr-BE" altLang="tr-TR" smtClean="0"/>
              <a:t>Lubbers 1998 (Holland) : 12.626 lactations during 10 years in 39 herds </a:t>
            </a:r>
            <a:r>
              <a:rPr lang="fr-BE" altLang="tr-TR" smtClean="0">
                <a:solidFill>
                  <a:srgbClr val="00FF00"/>
                </a:solidFill>
              </a:rPr>
              <a:t>7,2 %</a:t>
            </a:r>
            <a:r>
              <a:rPr lang="fr-BE" altLang="tr-TR" smtClean="0"/>
              <a:t> (1,9 to 11,3 % amongst herds) </a:t>
            </a:r>
          </a:p>
          <a:p>
            <a:pPr>
              <a:lnSpc>
                <a:spcPct val="110000"/>
              </a:lnSpc>
            </a:pPr>
            <a:r>
              <a:rPr lang="fr-BE" altLang="tr-TR" smtClean="0"/>
              <a:t>Erb et Martin, 1980 and Kinsel et Etherington, 1998 (Canada) 24.356 lactations : </a:t>
            </a:r>
            <a:r>
              <a:rPr lang="fr-BE" altLang="tr-TR" smtClean="0">
                <a:solidFill>
                  <a:srgbClr val="00FF00"/>
                </a:solidFill>
              </a:rPr>
              <a:t>9,3 %</a:t>
            </a:r>
            <a:r>
              <a:rPr lang="fr-FR" altLang="tr-TR" smtClean="0"/>
              <a:t> </a:t>
            </a:r>
            <a:endParaRPr lang="fr-BE" altLang="tr-TR" smtClean="0"/>
          </a:p>
        </p:txBody>
      </p:sp>
      <p:sp>
        <p:nvSpPr>
          <p:cNvPr id="1081348" name="Text Box 4"/>
          <p:cNvSpPr txBox="1">
            <a:spLocks noChangeArrowheads="1"/>
          </p:cNvSpPr>
          <p:nvPr/>
        </p:nvSpPr>
        <p:spPr bwMode="auto">
          <a:xfrm>
            <a:off x="2843213" y="5059363"/>
            <a:ext cx="4883150" cy="58896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3200">
                <a:solidFill>
                  <a:srgbClr val="FFFF00"/>
                </a:solidFill>
                <a:latin typeface="Arial Narrow" panose="020B0606020202030204" pitchFamily="34" charset="0"/>
              </a:rPr>
              <a:t>More than 10 % : herd problem </a:t>
            </a:r>
            <a:endParaRPr lang="fr-FR" altLang="tr-TR" sz="3200">
              <a:solidFill>
                <a:srgbClr val="FFFF00"/>
              </a:solidFill>
              <a:latin typeface="Arial Narrow" panose="020B0606020202030204" pitchFamily="34" charset="0"/>
            </a:endParaRPr>
          </a:p>
        </p:txBody>
      </p:sp>
      <p:sp>
        <p:nvSpPr>
          <p:cNvPr id="1081349" name="Line 5"/>
          <p:cNvSpPr>
            <a:spLocks noChangeShapeType="1"/>
          </p:cNvSpPr>
          <p:nvPr/>
        </p:nvSpPr>
        <p:spPr bwMode="auto">
          <a:xfrm>
            <a:off x="1331913" y="5373688"/>
            <a:ext cx="1223962"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13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1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4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6CC4D0-9A18-48DE-A250-D5C0280C22DD}" type="slidenum">
              <a:rPr lang="fr-FR" altLang="tr-TR" sz="1400">
                <a:solidFill>
                  <a:srgbClr val="A50021"/>
                </a:solidFill>
                <a:latin typeface="Arial Narrow" panose="020B0606020202030204" pitchFamily="34" charset="0"/>
              </a:rPr>
              <a:pPr/>
              <a:t>72</a:t>
            </a:fld>
            <a:endParaRPr lang="fr-FR" altLang="tr-TR" sz="1400">
              <a:solidFill>
                <a:srgbClr val="A50021"/>
              </a:solidFill>
              <a:latin typeface="Arial Narrow" panose="020B0606020202030204" pitchFamily="34" charset="0"/>
            </a:endParaRPr>
          </a:p>
        </p:txBody>
      </p:sp>
      <p:sp>
        <p:nvSpPr>
          <p:cNvPr id="80900" name="Rectangle 2"/>
          <p:cNvSpPr>
            <a:spLocks noGrp="1" noChangeArrowheads="1"/>
          </p:cNvSpPr>
          <p:nvPr>
            <p:ph type="title"/>
          </p:nvPr>
        </p:nvSpPr>
        <p:spPr>
          <a:xfrm>
            <a:off x="539750" y="1125538"/>
            <a:ext cx="8424863" cy="4391025"/>
          </a:xfrm>
          <a:solidFill>
            <a:schemeClr val="tx1"/>
          </a:solidFill>
        </p:spPr>
        <p:txBody>
          <a:bodyPr/>
          <a:lstStyle/>
          <a:p>
            <a:r>
              <a:rPr lang="fr-BE" altLang="tr-TR" sz="4900" smtClean="0">
                <a:solidFill>
                  <a:srgbClr val="000066"/>
                </a:solidFill>
              </a:rPr>
              <a:t>Diagnosis</a:t>
            </a:r>
            <a:br>
              <a:rPr lang="fr-BE" altLang="tr-TR" sz="4900" smtClean="0">
                <a:solidFill>
                  <a:srgbClr val="000066"/>
                </a:solidFill>
              </a:rPr>
            </a:br>
            <a:r>
              <a:rPr lang="fr-BE" altLang="tr-TR" sz="4900" smtClean="0">
                <a:solidFill>
                  <a:srgbClr val="000066"/>
                </a:solidFill>
              </a:rPr>
              <a:t/>
            </a:r>
            <a:br>
              <a:rPr lang="fr-BE" altLang="tr-TR" sz="4900" smtClean="0">
                <a:solidFill>
                  <a:srgbClr val="000066"/>
                </a:solidFill>
              </a:rPr>
            </a:br>
            <a:r>
              <a:rPr lang="fr-BE" altLang="tr-TR" sz="2600" smtClean="0">
                <a:solidFill>
                  <a:srgbClr val="000066"/>
                </a:solidFill>
              </a:rPr>
              <a:t>- Manual palpation</a:t>
            </a:r>
            <a:br>
              <a:rPr lang="fr-BE" altLang="tr-TR" sz="2600" smtClean="0">
                <a:solidFill>
                  <a:srgbClr val="000066"/>
                </a:solidFill>
              </a:rPr>
            </a:br>
            <a:r>
              <a:rPr lang="fr-BE" altLang="tr-TR" sz="2600" smtClean="0">
                <a:solidFill>
                  <a:srgbClr val="000066"/>
                </a:solidFill>
              </a:rPr>
              <a:t/>
            </a:r>
            <a:br>
              <a:rPr lang="fr-BE" altLang="tr-TR" sz="2600" smtClean="0">
                <a:solidFill>
                  <a:srgbClr val="000066"/>
                </a:solidFill>
              </a:rPr>
            </a:br>
            <a:r>
              <a:rPr lang="fr-BE" altLang="tr-TR" sz="2600" smtClean="0">
                <a:solidFill>
                  <a:srgbClr val="000066"/>
                </a:solidFill>
              </a:rPr>
              <a:t>- Ultrasonography</a:t>
            </a:r>
            <a:br>
              <a:rPr lang="fr-BE" altLang="tr-TR" sz="2600" smtClean="0">
                <a:solidFill>
                  <a:srgbClr val="000066"/>
                </a:solidFill>
              </a:rPr>
            </a:br>
            <a:r>
              <a:rPr lang="fr-BE" altLang="tr-TR" sz="2600" smtClean="0">
                <a:solidFill>
                  <a:srgbClr val="000066"/>
                </a:solidFill>
              </a:rPr>
              <a:t/>
            </a:r>
            <a:br>
              <a:rPr lang="fr-BE" altLang="tr-TR" sz="2600" smtClean="0">
                <a:solidFill>
                  <a:srgbClr val="000066"/>
                </a:solidFill>
              </a:rPr>
            </a:br>
            <a:r>
              <a:rPr lang="fr-BE" altLang="tr-TR" sz="2600" smtClean="0">
                <a:solidFill>
                  <a:srgbClr val="000066"/>
                </a:solidFill>
              </a:rPr>
              <a:t>- Hormones</a:t>
            </a:r>
            <a:br>
              <a:rPr lang="fr-BE" altLang="tr-TR" sz="2600" smtClean="0">
                <a:solidFill>
                  <a:srgbClr val="000066"/>
                </a:solidFill>
              </a:rPr>
            </a:br>
            <a:r>
              <a:rPr lang="fr-BE" altLang="tr-TR" sz="2600" smtClean="0">
                <a:solidFill>
                  <a:srgbClr val="000066"/>
                </a:solidFill>
              </a:rPr>
              <a:t>- Ethology</a:t>
            </a:r>
            <a:r>
              <a:rPr lang="fr-BE" altLang="tr-TR" sz="4900" smtClean="0">
                <a:solidFill>
                  <a:srgbClr val="000066"/>
                </a:solidFill>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35"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41E8E6-3005-4DE4-B20D-DE055659CC5A}" type="slidenum">
              <a:rPr lang="fr-FR" altLang="tr-TR" sz="1400">
                <a:solidFill>
                  <a:srgbClr val="A50021"/>
                </a:solidFill>
                <a:latin typeface="Arial Narrow" panose="020B0606020202030204" pitchFamily="34" charset="0"/>
              </a:rPr>
              <a:pPr/>
              <a:t>73</a:t>
            </a:fld>
            <a:endParaRPr lang="fr-FR" altLang="tr-TR" sz="1400">
              <a:solidFill>
                <a:srgbClr val="A50021"/>
              </a:solidFill>
              <a:latin typeface="Arial Narrow" panose="020B0606020202030204" pitchFamily="34" charset="0"/>
            </a:endParaRPr>
          </a:p>
        </p:txBody>
      </p:sp>
      <p:sp>
        <p:nvSpPr>
          <p:cNvPr id="81924" name="Rectangle 2"/>
          <p:cNvSpPr>
            <a:spLocks noGrp="1" noChangeArrowheads="1"/>
          </p:cNvSpPr>
          <p:nvPr>
            <p:ph type="title"/>
          </p:nvPr>
        </p:nvSpPr>
        <p:spPr>
          <a:xfrm>
            <a:off x="107950" y="260350"/>
            <a:ext cx="3455988" cy="647700"/>
          </a:xfrm>
        </p:spPr>
        <p:txBody>
          <a:bodyPr/>
          <a:lstStyle/>
          <a:p>
            <a:r>
              <a:rPr lang="fr-BE" altLang="tr-TR" u="sng" smtClean="0">
                <a:solidFill>
                  <a:srgbClr val="00FF00"/>
                </a:solidFill>
              </a:rPr>
              <a:t>Manual / US diagnosis</a:t>
            </a:r>
            <a:endParaRPr lang="fr-FR" altLang="tr-TR" u="sng" smtClean="0">
              <a:solidFill>
                <a:srgbClr val="00FF00"/>
              </a:solidFill>
            </a:endParaRPr>
          </a:p>
        </p:txBody>
      </p:sp>
      <p:sp>
        <p:nvSpPr>
          <p:cNvPr id="81925" name="Rectangle 3"/>
          <p:cNvSpPr>
            <a:spLocks noChangeArrowheads="1"/>
          </p:cNvSpPr>
          <p:nvPr/>
        </p:nvSpPr>
        <p:spPr bwMode="auto">
          <a:xfrm>
            <a:off x="539750" y="1989138"/>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a:latin typeface="Arial Narrow" panose="020B0606020202030204" pitchFamily="34" charset="0"/>
              </a:rPr>
              <a:t>Follicular cyst</a:t>
            </a:r>
            <a:endParaRPr lang="fr-FR" altLang="tr-TR" sz="2000">
              <a:latin typeface="Arial Narrow" panose="020B0606020202030204" pitchFamily="34" charset="0"/>
            </a:endParaRPr>
          </a:p>
        </p:txBody>
      </p:sp>
      <p:sp>
        <p:nvSpPr>
          <p:cNvPr id="1086468" name="Rectangle 4"/>
          <p:cNvSpPr>
            <a:spLocks noChangeArrowheads="1"/>
          </p:cNvSpPr>
          <p:nvPr/>
        </p:nvSpPr>
        <p:spPr bwMode="auto">
          <a:xfrm>
            <a:off x="395288" y="4221163"/>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a:latin typeface="Arial Narrow" panose="020B0606020202030204" pitchFamily="34" charset="0"/>
              </a:rPr>
              <a:t>Luteinized cyst</a:t>
            </a:r>
            <a:endParaRPr lang="fr-FR" altLang="tr-TR" sz="2000">
              <a:latin typeface="Arial Narrow" panose="020B0606020202030204" pitchFamily="34" charset="0"/>
            </a:endParaRPr>
          </a:p>
        </p:txBody>
      </p:sp>
      <p:sp>
        <p:nvSpPr>
          <p:cNvPr id="81927" name="Freeform 5"/>
          <p:cNvSpPr>
            <a:spLocks/>
          </p:cNvSpPr>
          <p:nvPr/>
        </p:nvSpPr>
        <p:spPr bwMode="auto">
          <a:xfrm>
            <a:off x="2484438" y="1557338"/>
            <a:ext cx="1857375" cy="1320800"/>
          </a:xfrm>
          <a:custGeom>
            <a:avLst/>
            <a:gdLst>
              <a:gd name="T0" fmla="*/ 147637 w 1170"/>
              <a:gd name="T1" fmla="*/ 314325 h 832"/>
              <a:gd name="T2" fmla="*/ 157162 w 1170"/>
              <a:gd name="T3" fmla="*/ 257175 h 832"/>
              <a:gd name="T4" fmla="*/ 271462 w 1170"/>
              <a:gd name="T5" fmla="*/ 200025 h 832"/>
              <a:gd name="T6" fmla="*/ 319087 w 1170"/>
              <a:gd name="T7" fmla="*/ 152400 h 832"/>
              <a:gd name="T8" fmla="*/ 376237 w 1170"/>
              <a:gd name="T9" fmla="*/ 133350 h 832"/>
              <a:gd name="T10" fmla="*/ 614362 w 1170"/>
              <a:gd name="T11" fmla="*/ 47625 h 832"/>
              <a:gd name="T12" fmla="*/ 700087 w 1170"/>
              <a:gd name="T13" fmla="*/ 9525 h 832"/>
              <a:gd name="T14" fmla="*/ 728662 w 1170"/>
              <a:gd name="T15" fmla="*/ 0 h 832"/>
              <a:gd name="T16" fmla="*/ 1204912 w 1170"/>
              <a:gd name="T17" fmla="*/ 9525 h 832"/>
              <a:gd name="T18" fmla="*/ 1290637 w 1170"/>
              <a:gd name="T19" fmla="*/ 57150 h 832"/>
              <a:gd name="T20" fmla="*/ 1366837 w 1170"/>
              <a:gd name="T21" fmla="*/ 66675 h 832"/>
              <a:gd name="T22" fmla="*/ 1547812 w 1170"/>
              <a:gd name="T23" fmla="*/ 180975 h 832"/>
              <a:gd name="T24" fmla="*/ 1614487 w 1170"/>
              <a:gd name="T25" fmla="*/ 323850 h 832"/>
              <a:gd name="T26" fmla="*/ 1652588 w 1170"/>
              <a:gd name="T27" fmla="*/ 466725 h 832"/>
              <a:gd name="T28" fmla="*/ 1690688 w 1170"/>
              <a:gd name="T29" fmla="*/ 495300 h 832"/>
              <a:gd name="T30" fmla="*/ 1719263 w 1170"/>
              <a:gd name="T31" fmla="*/ 523875 h 832"/>
              <a:gd name="T32" fmla="*/ 1795463 w 1170"/>
              <a:gd name="T33" fmla="*/ 542925 h 832"/>
              <a:gd name="T34" fmla="*/ 1795463 w 1170"/>
              <a:gd name="T35" fmla="*/ 885825 h 832"/>
              <a:gd name="T36" fmla="*/ 1766888 w 1170"/>
              <a:gd name="T37" fmla="*/ 971550 h 832"/>
              <a:gd name="T38" fmla="*/ 1652588 w 1170"/>
              <a:gd name="T39" fmla="*/ 1047750 h 832"/>
              <a:gd name="T40" fmla="*/ 1576387 w 1170"/>
              <a:gd name="T41" fmla="*/ 1171575 h 832"/>
              <a:gd name="T42" fmla="*/ 1281112 w 1170"/>
              <a:gd name="T43" fmla="*/ 1257300 h 832"/>
              <a:gd name="T44" fmla="*/ 871538 w 1170"/>
              <a:gd name="T45" fmla="*/ 1314450 h 832"/>
              <a:gd name="T46" fmla="*/ 709612 w 1170"/>
              <a:gd name="T47" fmla="*/ 1304925 h 832"/>
              <a:gd name="T48" fmla="*/ 528637 w 1170"/>
              <a:gd name="T49" fmla="*/ 1238250 h 832"/>
              <a:gd name="T50" fmla="*/ 414338 w 1170"/>
              <a:gd name="T51" fmla="*/ 1162050 h 832"/>
              <a:gd name="T52" fmla="*/ 357187 w 1170"/>
              <a:gd name="T53" fmla="*/ 1133475 h 832"/>
              <a:gd name="T54" fmla="*/ 204788 w 1170"/>
              <a:gd name="T55" fmla="*/ 1085850 h 832"/>
              <a:gd name="T56" fmla="*/ 119062 w 1170"/>
              <a:gd name="T57" fmla="*/ 971550 h 832"/>
              <a:gd name="T58" fmla="*/ 100012 w 1170"/>
              <a:gd name="T59" fmla="*/ 914400 h 832"/>
              <a:gd name="T60" fmla="*/ 52388 w 1170"/>
              <a:gd name="T61" fmla="*/ 857250 h 832"/>
              <a:gd name="T62" fmla="*/ 4762 w 1170"/>
              <a:gd name="T63" fmla="*/ 771525 h 832"/>
              <a:gd name="T64" fmla="*/ 14288 w 1170"/>
              <a:gd name="T65" fmla="*/ 695325 h 832"/>
              <a:gd name="T66" fmla="*/ 33337 w 1170"/>
              <a:gd name="T67" fmla="*/ 666750 h 832"/>
              <a:gd name="T68" fmla="*/ 109538 w 1170"/>
              <a:gd name="T69" fmla="*/ 323850 h 832"/>
              <a:gd name="T70" fmla="*/ 157162 w 1170"/>
              <a:gd name="T71" fmla="*/ 285750 h 832"/>
              <a:gd name="T72" fmla="*/ 147637 w 1170"/>
              <a:gd name="T73" fmla="*/ 314325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81928" name="Oval 6"/>
          <p:cNvSpPr>
            <a:spLocks noChangeArrowheads="1"/>
          </p:cNvSpPr>
          <p:nvPr/>
        </p:nvSpPr>
        <p:spPr bwMode="auto">
          <a:xfrm>
            <a:off x="3132138" y="1700213"/>
            <a:ext cx="1150937" cy="107950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1086471" name="Rectangle 7"/>
          <p:cNvSpPr>
            <a:spLocks noChangeArrowheads="1"/>
          </p:cNvSpPr>
          <p:nvPr/>
        </p:nvSpPr>
        <p:spPr bwMode="auto">
          <a:xfrm>
            <a:off x="5076825" y="1412875"/>
            <a:ext cx="392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Diameter</a:t>
            </a:r>
            <a:r>
              <a:rPr lang="fr-BE" altLang="tr-TR" sz="2000">
                <a:latin typeface="Arial Narrow" panose="020B0606020202030204" pitchFamily="34" charset="0"/>
              </a:rPr>
              <a:t> : 31 ± 4 mm to 33 ± 7 mm </a:t>
            </a:r>
          </a:p>
          <a:p>
            <a:pPr eaLnBrk="1" hangingPunct="1"/>
            <a:r>
              <a:rPr lang="fr-BE" altLang="tr-TR" sz="2000">
                <a:latin typeface="Arial Narrow" panose="020B0606020202030204" pitchFamily="34" charset="0"/>
              </a:rPr>
              <a:t>(if &gt; 24 mm : Hanzen and Bascon 2007)</a:t>
            </a:r>
            <a:endParaRPr lang="fr-FR" altLang="tr-TR" sz="2000">
              <a:latin typeface="Arial Narrow" panose="020B0606020202030204" pitchFamily="34" charset="0"/>
            </a:endParaRPr>
          </a:p>
        </p:txBody>
      </p:sp>
      <p:sp>
        <p:nvSpPr>
          <p:cNvPr id="1086472" name="Rectangle 8"/>
          <p:cNvSpPr>
            <a:spLocks noChangeArrowheads="1"/>
          </p:cNvSpPr>
          <p:nvPr/>
        </p:nvSpPr>
        <p:spPr bwMode="auto">
          <a:xfrm>
            <a:off x="5076825" y="2636838"/>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Easily depressed</a:t>
            </a:r>
            <a:endParaRPr lang="fr-FR" altLang="tr-TR" sz="2000" u="sng">
              <a:latin typeface="Arial Narrow" panose="020B0606020202030204" pitchFamily="34" charset="0"/>
            </a:endParaRPr>
          </a:p>
        </p:txBody>
      </p:sp>
      <p:sp>
        <p:nvSpPr>
          <p:cNvPr id="1086473" name="Rectangle 9"/>
          <p:cNvSpPr>
            <a:spLocks noChangeArrowheads="1"/>
          </p:cNvSpPr>
          <p:nvPr/>
        </p:nvSpPr>
        <p:spPr bwMode="auto">
          <a:xfrm>
            <a:off x="5076825" y="2205038"/>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Thin wall </a:t>
            </a:r>
            <a:r>
              <a:rPr lang="fr-BE" altLang="tr-TR" sz="2000">
                <a:latin typeface="Arial Narrow" panose="020B0606020202030204" pitchFamily="34" charset="0"/>
              </a:rPr>
              <a:t>(&lt; 3 mm)</a:t>
            </a:r>
            <a:endParaRPr lang="fr-FR" altLang="tr-TR" sz="2000">
              <a:latin typeface="Arial Narrow" panose="020B0606020202030204" pitchFamily="34" charset="0"/>
            </a:endParaRPr>
          </a:p>
        </p:txBody>
      </p:sp>
      <p:grpSp>
        <p:nvGrpSpPr>
          <p:cNvPr id="2" name="Group 10"/>
          <p:cNvGrpSpPr>
            <a:grpSpLocks/>
          </p:cNvGrpSpPr>
          <p:nvPr/>
        </p:nvGrpSpPr>
        <p:grpSpPr bwMode="auto">
          <a:xfrm>
            <a:off x="3851275" y="981075"/>
            <a:ext cx="3960813" cy="863600"/>
            <a:chOff x="2426" y="618"/>
            <a:chExt cx="2495" cy="544"/>
          </a:xfrm>
        </p:grpSpPr>
        <p:sp>
          <p:nvSpPr>
            <p:cNvPr id="81954" name="Line 11"/>
            <p:cNvSpPr>
              <a:spLocks noChangeShapeType="1"/>
            </p:cNvSpPr>
            <p:nvPr/>
          </p:nvSpPr>
          <p:spPr bwMode="auto">
            <a:xfrm flipV="1">
              <a:off x="2426" y="799"/>
              <a:ext cx="772" cy="3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955" name="Rectangle 12"/>
            <p:cNvSpPr>
              <a:spLocks noChangeArrowheads="1"/>
            </p:cNvSpPr>
            <p:nvPr/>
          </p:nvSpPr>
          <p:spPr bwMode="auto">
            <a:xfrm>
              <a:off x="3198" y="618"/>
              <a:ext cx="17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Cavity</a:t>
              </a:r>
              <a:r>
                <a:rPr lang="fr-BE" altLang="tr-TR" sz="2000">
                  <a:latin typeface="Arial Narrow" panose="020B0606020202030204" pitchFamily="34" charset="0"/>
                </a:rPr>
                <a:t> anechogenous</a:t>
              </a:r>
              <a:endParaRPr lang="fr-FR" altLang="tr-TR" sz="2000">
                <a:latin typeface="Arial Narrow" panose="020B0606020202030204" pitchFamily="34" charset="0"/>
              </a:endParaRPr>
            </a:p>
          </p:txBody>
        </p:sp>
      </p:grpSp>
      <p:sp>
        <p:nvSpPr>
          <p:cNvPr id="1086477" name="Line 13"/>
          <p:cNvSpPr>
            <a:spLocks noChangeShapeType="1"/>
          </p:cNvSpPr>
          <p:nvPr/>
        </p:nvSpPr>
        <p:spPr bwMode="auto">
          <a:xfrm>
            <a:off x="4211638" y="2420938"/>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78" name="Line 14"/>
          <p:cNvSpPr>
            <a:spLocks noChangeShapeType="1"/>
          </p:cNvSpPr>
          <p:nvPr/>
        </p:nvSpPr>
        <p:spPr bwMode="auto">
          <a:xfrm flipH="1" flipV="1">
            <a:off x="4140200" y="2565400"/>
            <a:ext cx="936625"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79" name="Line 15"/>
          <p:cNvSpPr>
            <a:spLocks noChangeShapeType="1"/>
          </p:cNvSpPr>
          <p:nvPr/>
        </p:nvSpPr>
        <p:spPr bwMode="auto">
          <a:xfrm>
            <a:off x="3132138" y="2205038"/>
            <a:ext cx="1152525" cy="0"/>
          </a:xfrm>
          <a:prstGeom prst="line">
            <a:avLst/>
          </a:prstGeom>
          <a:noFill/>
          <a:ln w="952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80" name="Line 16"/>
          <p:cNvSpPr>
            <a:spLocks noChangeShapeType="1"/>
          </p:cNvSpPr>
          <p:nvPr/>
        </p:nvSpPr>
        <p:spPr bwMode="auto">
          <a:xfrm flipV="1">
            <a:off x="3779838" y="1989138"/>
            <a:ext cx="0" cy="215900"/>
          </a:xfrm>
          <a:prstGeom prst="line">
            <a:avLst/>
          </a:prstGeom>
          <a:noFill/>
          <a:ln w="9525">
            <a:solidFill>
              <a:srgbClr val="FF3399"/>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86481" name="Line 17"/>
          <p:cNvSpPr>
            <a:spLocks noChangeShapeType="1"/>
          </p:cNvSpPr>
          <p:nvPr/>
        </p:nvSpPr>
        <p:spPr bwMode="auto">
          <a:xfrm flipV="1">
            <a:off x="3779838" y="1773238"/>
            <a:ext cx="1368425" cy="215900"/>
          </a:xfrm>
          <a:prstGeom prst="line">
            <a:avLst/>
          </a:prstGeom>
          <a:noFill/>
          <a:ln w="952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1938" name="Rectangle 18"/>
          <p:cNvSpPr>
            <a:spLocks noChangeArrowheads="1"/>
          </p:cNvSpPr>
          <p:nvPr/>
        </p:nvSpPr>
        <p:spPr bwMode="auto">
          <a:xfrm>
            <a:off x="4284663" y="333375"/>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a:latin typeface="Arial Narrow" panose="020B0606020202030204" pitchFamily="34" charset="0"/>
              </a:rPr>
              <a:t>Ovary</a:t>
            </a:r>
            <a:endParaRPr lang="fr-FR" altLang="tr-TR" sz="2000">
              <a:latin typeface="Arial Narrow" panose="020B0606020202030204" pitchFamily="34" charset="0"/>
            </a:endParaRPr>
          </a:p>
        </p:txBody>
      </p:sp>
      <p:sp>
        <p:nvSpPr>
          <p:cNvPr id="81939" name="Line 19"/>
          <p:cNvSpPr>
            <a:spLocks noChangeShapeType="1"/>
          </p:cNvSpPr>
          <p:nvPr/>
        </p:nvSpPr>
        <p:spPr bwMode="auto">
          <a:xfrm flipV="1">
            <a:off x="3059113" y="692150"/>
            <a:ext cx="1225550"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84" name="Freeform 20"/>
          <p:cNvSpPr>
            <a:spLocks/>
          </p:cNvSpPr>
          <p:nvPr/>
        </p:nvSpPr>
        <p:spPr bwMode="auto">
          <a:xfrm>
            <a:off x="2339975" y="3933825"/>
            <a:ext cx="1857375" cy="1320800"/>
          </a:xfrm>
          <a:custGeom>
            <a:avLst/>
            <a:gdLst>
              <a:gd name="T0" fmla="*/ 147637 w 1170"/>
              <a:gd name="T1" fmla="*/ 314325 h 832"/>
              <a:gd name="T2" fmla="*/ 157162 w 1170"/>
              <a:gd name="T3" fmla="*/ 257175 h 832"/>
              <a:gd name="T4" fmla="*/ 271462 w 1170"/>
              <a:gd name="T5" fmla="*/ 200025 h 832"/>
              <a:gd name="T6" fmla="*/ 319087 w 1170"/>
              <a:gd name="T7" fmla="*/ 152400 h 832"/>
              <a:gd name="T8" fmla="*/ 376237 w 1170"/>
              <a:gd name="T9" fmla="*/ 133350 h 832"/>
              <a:gd name="T10" fmla="*/ 614362 w 1170"/>
              <a:gd name="T11" fmla="*/ 47625 h 832"/>
              <a:gd name="T12" fmla="*/ 700087 w 1170"/>
              <a:gd name="T13" fmla="*/ 9525 h 832"/>
              <a:gd name="T14" fmla="*/ 728662 w 1170"/>
              <a:gd name="T15" fmla="*/ 0 h 832"/>
              <a:gd name="T16" fmla="*/ 1204912 w 1170"/>
              <a:gd name="T17" fmla="*/ 9525 h 832"/>
              <a:gd name="T18" fmla="*/ 1290637 w 1170"/>
              <a:gd name="T19" fmla="*/ 57150 h 832"/>
              <a:gd name="T20" fmla="*/ 1366837 w 1170"/>
              <a:gd name="T21" fmla="*/ 66675 h 832"/>
              <a:gd name="T22" fmla="*/ 1547812 w 1170"/>
              <a:gd name="T23" fmla="*/ 180975 h 832"/>
              <a:gd name="T24" fmla="*/ 1614487 w 1170"/>
              <a:gd name="T25" fmla="*/ 323850 h 832"/>
              <a:gd name="T26" fmla="*/ 1652588 w 1170"/>
              <a:gd name="T27" fmla="*/ 466725 h 832"/>
              <a:gd name="T28" fmla="*/ 1690688 w 1170"/>
              <a:gd name="T29" fmla="*/ 495300 h 832"/>
              <a:gd name="T30" fmla="*/ 1719263 w 1170"/>
              <a:gd name="T31" fmla="*/ 523875 h 832"/>
              <a:gd name="T32" fmla="*/ 1795463 w 1170"/>
              <a:gd name="T33" fmla="*/ 542925 h 832"/>
              <a:gd name="T34" fmla="*/ 1795463 w 1170"/>
              <a:gd name="T35" fmla="*/ 885825 h 832"/>
              <a:gd name="T36" fmla="*/ 1766888 w 1170"/>
              <a:gd name="T37" fmla="*/ 971550 h 832"/>
              <a:gd name="T38" fmla="*/ 1652588 w 1170"/>
              <a:gd name="T39" fmla="*/ 1047750 h 832"/>
              <a:gd name="T40" fmla="*/ 1576387 w 1170"/>
              <a:gd name="T41" fmla="*/ 1171575 h 832"/>
              <a:gd name="T42" fmla="*/ 1281112 w 1170"/>
              <a:gd name="T43" fmla="*/ 1257300 h 832"/>
              <a:gd name="T44" fmla="*/ 871538 w 1170"/>
              <a:gd name="T45" fmla="*/ 1314450 h 832"/>
              <a:gd name="T46" fmla="*/ 709612 w 1170"/>
              <a:gd name="T47" fmla="*/ 1304925 h 832"/>
              <a:gd name="T48" fmla="*/ 528637 w 1170"/>
              <a:gd name="T49" fmla="*/ 1238250 h 832"/>
              <a:gd name="T50" fmla="*/ 414338 w 1170"/>
              <a:gd name="T51" fmla="*/ 1162050 h 832"/>
              <a:gd name="T52" fmla="*/ 357187 w 1170"/>
              <a:gd name="T53" fmla="*/ 1133475 h 832"/>
              <a:gd name="T54" fmla="*/ 204788 w 1170"/>
              <a:gd name="T55" fmla="*/ 1085850 h 832"/>
              <a:gd name="T56" fmla="*/ 119062 w 1170"/>
              <a:gd name="T57" fmla="*/ 971550 h 832"/>
              <a:gd name="T58" fmla="*/ 100012 w 1170"/>
              <a:gd name="T59" fmla="*/ 914400 h 832"/>
              <a:gd name="T60" fmla="*/ 52388 w 1170"/>
              <a:gd name="T61" fmla="*/ 857250 h 832"/>
              <a:gd name="T62" fmla="*/ 4762 w 1170"/>
              <a:gd name="T63" fmla="*/ 771525 h 832"/>
              <a:gd name="T64" fmla="*/ 14288 w 1170"/>
              <a:gd name="T65" fmla="*/ 695325 h 832"/>
              <a:gd name="T66" fmla="*/ 33337 w 1170"/>
              <a:gd name="T67" fmla="*/ 666750 h 832"/>
              <a:gd name="T68" fmla="*/ 109538 w 1170"/>
              <a:gd name="T69" fmla="*/ 323850 h 832"/>
              <a:gd name="T70" fmla="*/ 157162 w 1170"/>
              <a:gd name="T71" fmla="*/ 285750 h 832"/>
              <a:gd name="T72" fmla="*/ 147637 w 1170"/>
              <a:gd name="T73" fmla="*/ 314325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3" name="Group 21"/>
          <p:cNvGrpSpPr>
            <a:grpSpLocks/>
          </p:cNvGrpSpPr>
          <p:nvPr/>
        </p:nvGrpSpPr>
        <p:grpSpPr bwMode="auto">
          <a:xfrm>
            <a:off x="2987675" y="4005263"/>
            <a:ext cx="1223963" cy="1223962"/>
            <a:chOff x="3288" y="1661"/>
            <a:chExt cx="726" cy="726"/>
          </a:xfrm>
        </p:grpSpPr>
        <p:sp>
          <p:nvSpPr>
            <p:cNvPr id="81952" name="Oval 22"/>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81953" name="Oval 23"/>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sp>
        <p:nvSpPr>
          <p:cNvPr id="1086488" name="Line 24"/>
          <p:cNvSpPr>
            <a:spLocks noChangeShapeType="1"/>
          </p:cNvSpPr>
          <p:nvPr/>
        </p:nvSpPr>
        <p:spPr bwMode="auto">
          <a:xfrm flipV="1">
            <a:off x="3708400" y="3933825"/>
            <a:ext cx="1295400" cy="431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89" name="Rectangle 25"/>
          <p:cNvSpPr>
            <a:spLocks noChangeArrowheads="1"/>
          </p:cNvSpPr>
          <p:nvPr/>
        </p:nvSpPr>
        <p:spPr bwMode="auto">
          <a:xfrm>
            <a:off x="5076825" y="3563938"/>
            <a:ext cx="3598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Cavity</a:t>
            </a:r>
            <a:r>
              <a:rPr lang="fr-BE" altLang="tr-TR" sz="2000">
                <a:latin typeface="Arial Narrow" panose="020B0606020202030204" pitchFamily="34" charset="0"/>
              </a:rPr>
              <a:t> less large (24 to 49 mm) </a:t>
            </a:r>
          </a:p>
          <a:p>
            <a:pPr eaLnBrk="1" hangingPunct="1"/>
            <a:r>
              <a:rPr lang="fr-BE" altLang="tr-TR" sz="2000">
                <a:latin typeface="Arial Narrow" panose="020B0606020202030204" pitchFamily="34" charset="0"/>
              </a:rPr>
              <a:t>and anechogenous </a:t>
            </a:r>
            <a:endParaRPr lang="fr-FR" altLang="tr-TR" sz="2000">
              <a:latin typeface="Arial Narrow" panose="020B0606020202030204" pitchFamily="34" charset="0"/>
            </a:endParaRPr>
          </a:p>
        </p:txBody>
      </p:sp>
      <p:sp>
        <p:nvSpPr>
          <p:cNvPr id="1086490" name="Rectangle 26"/>
          <p:cNvSpPr>
            <a:spLocks noChangeArrowheads="1"/>
          </p:cNvSpPr>
          <p:nvPr/>
        </p:nvSpPr>
        <p:spPr bwMode="auto">
          <a:xfrm>
            <a:off x="5076825" y="4213225"/>
            <a:ext cx="4067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Diameter</a:t>
            </a:r>
            <a:r>
              <a:rPr lang="fr-BE" altLang="tr-TR" sz="2000">
                <a:latin typeface="Arial Narrow" panose="020B0606020202030204" pitchFamily="34" charset="0"/>
              </a:rPr>
              <a:t> : 35 ± 7 mm to 39 ± 9 mm</a:t>
            </a:r>
          </a:p>
          <a:p>
            <a:pPr eaLnBrk="1" hangingPunct="1"/>
            <a:r>
              <a:rPr lang="fr-BE" altLang="tr-TR" sz="2000">
                <a:latin typeface="Arial Narrow" panose="020B0606020202030204" pitchFamily="34" charset="0"/>
              </a:rPr>
              <a:t>(if &gt; 24 mm : Hanzen and Bascon 2007</a:t>
            </a:r>
            <a:endParaRPr lang="fr-FR" altLang="tr-TR" sz="2000">
              <a:latin typeface="Arial Narrow" panose="020B0606020202030204" pitchFamily="34" charset="0"/>
            </a:endParaRPr>
          </a:p>
        </p:txBody>
      </p:sp>
      <p:sp>
        <p:nvSpPr>
          <p:cNvPr id="1086491" name="Line 27"/>
          <p:cNvSpPr>
            <a:spLocks noChangeShapeType="1"/>
          </p:cNvSpPr>
          <p:nvPr/>
        </p:nvSpPr>
        <p:spPr bwMode="auto">
          <a:xfrm>
            <a:off x="3563938" y="4005263"/>
            <a:ext cx="0" cy="1223962"/>
          </a:xfrm>
          <a:prstGeom prst="line">
            <a:avLst/>
          </a:prstGeom>
          <a:noFill/>
          <a:ln w="952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92" name="Line 28"/>
          <p:cNvSpPr>
            <a:spLocks noChangeShapeType="1"/>
          </p:cNvSpPr>
          <p:nvPr/>
        </p:nvSpPr>
        <p:spPr bwMode="auto">
          <a:xfrm>
            <a:off x="3563938" y="4581525"/>
            <a:ext cx="1512887" cy="0"/>
          </a:xfrm>
          <a:prstGeom prst="line">
            <a:avLst/>
          </a:prstGeom>
          <a:noFill/>
          <a:ln w="952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93" name="Line 29"/>
          <p:cNvSpPr>
            <a:spLocks noChangeShapeType="1"/>
          </p:cNvSpPr>
          <p:nvPr/>
        </p:nvSpPr>
        <p:spPr bwMode="auto">
          <a:xfrm>
            <a:off x="3779838" y="4941888"/>
            <a:ext cx="71437" cy="215900"/>
          </a:xfrm>
          <a:prstGeom prst="line">
            <a:avLst/>
          </a:prstGeom>
          <a:noFill/>
          <a:ln w="9525">
            <a:solidFill>
              <a:srgbClr val="FF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94" name="Line 30"/>
          <p:cNvSpPr>
            <a:spLocks noChangeShapeType="1"/>
          </p:cNvSpPr>
          <p:nvPr/>
        </p:nvSpPr>
        <p:spPr bwMode="auto">
          <a:xfrm>
            <a:off x="3779838" y="5013325"/>
            <a:ext cx="1150937" cy="0"/>
          </a:xfrm>
          <a:prstGeom prst="line">
            <a:avLst/>
          </a:prstGeom>
          <a:noFill/>
          <a:ln w="9525">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95" name="Rectangle 31"/>
          <p:cNvSpPr>
            <a:spLocks noChangeArrowheads="1"/>
          </p:cNvSpPr>
          <p:nvPr/>
        </p:nvSpPr>
        <p:spPr bwMode="auto">
          <a:xfrm>
            <a:off x="5076825" y="4868863"/>
            <a:ext cx="302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Thick wall </a:t>
            </a:r>
            <a:r>
              <a:rPr lang="fr-BE" altLang="tr-TR" sz="2000">
                <a:latin typeface="Arial Narrow" panose="020B0606020202030204" pitchFamily="34" charset="0"/>
              </a:rPr>
              <a:t>(3 to 9 mm)</a:t>
            </a:r>
            <a:endParaRPr lang="fr-FR" altLang="tr-TR" sz="2000">
              <a:latin typeface="Arial Narrow" panose="020B0606020202030204" pitchFamily="34" charset="0"/>
            </a:endParaRPr>
          </a:p>
        </p:txBody>
      </p:sp>
      <p:sp>
        <p:nvSpPr>
          <p:cNvPr id="1086496" name="Line 32"/>
          <p:cNvSpPr>
            <a:spLocks noChangeShapeType="1"/>
          </p:cNvSpPr>
          <p:nvPr/>
        </p:nvSpPr>
        <p:spPr bwMode="auto">
          <a:xfrm flipH="1" flipV="1">
            <a:off x="3995738" y="5084763"/>
            <a:ext cx="9366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6497" name="Rectangle 33"/>
          <p:cNvSpPr>
            <a:spLocks noChangeArrowheads="1"/>
          </p:cNvSpPr>
          <p:nvPr/>
        </p:nvSpPr>
        <p:spPr bwMode="auto">
          <a:xfrm>
            <a:off x="5076825" y="5300663"/>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u="sng">
                <a:latin typeface="Arial Narrow" panose="020B0606020202030204" pitchFamily="34" charset="0"/>
              </a:rPr>
              <a:t>Less easily depressed</a:t>
            </a:r>
            <a:endParaRPr lang="fr-FR" altLang="tr-TR" sz="2000" u="sng">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64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64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4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864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64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647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64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64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864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648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86488"/>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0864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64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864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649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864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864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649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0864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86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8" grpId="0"/>
      <p:bldP spid="1086471" grpId="0"/>
      <p:bldP spid="1086472" grpId="0"/>
      <p:bldP spid="1086473" grpId="0"/>
      <p:bldP spid="1086489" grpId="0"/>
      <p:bldP spid="1086489" grpId="1"/>
      <p:bldP spid="1086490" grpId="0"/>
      <p:bldP spid="1086495" grpId="0"/>
      <p:bldP spid="108649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18"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C148A5-202F-4C2E-811D-E12B86FB5373}" type="slidenum">
              <a:rPr lang="fr-FR" altLang="tr-TR" sz="1400">
                <a:solidFill>
                  <a:srgbClr val="A50021"/>
                </a:solidFill>
                <a:latin typeface="Arial Narrow" panose="020B0606020202030204" pitchFamily="34" charset="0"/>
              </a:rPr>
              <a:pPr/>
              <a:t>74</a:t>
            </a:fld>
            <a:endParaRPr lang="fr-FR" altLang="tr-TR" sz="1400">
              <a:solidFill>
                <a:srgbClr val="A50021"/>
              </a:solidFill>
              <a:latin typeface="Arial Narrow" panose="020B0606020202030204" pitchFamily="34" charset="0"/>
            </a:endParaRPr>
          </a:p>
        </p:txBody>
      </p:sp>
      <p:sp>
        <p:nvSpPr>
          <p:cNvPr id="82948" name="Rectangle 2"/>
          <p:cNvSpPr>
            <a:spLocks noGrp="1" noChangeArrowheads="1"/>
          </p:cNvSpPr>
          <p:nvPr>
            <p:ph type="title"/>
          </p:nvPr>
        </p:nvSpPr>
        <p:spPr>
          <a:xfrm>
            <a:off x="323850" y="260350"/>
            <a:ext cx="3954463" cy="720725"/>
          </a:xfrm>
        </p:spPr>
        <p:txBody>
          <a:bodyPr/>
          <a:lstStyle/>
          <a:p>
            <a:r>
              <a:rPr lang="fr-BE" altLang="tr-TR" smtClean="0"/>
              <a:t>Caracteristics of cysts</a:t>
            </a:r>
            <a:endParaRPr lang="fr-FR" altLang="tr-TR" smtClean="0"/>
          </a:p>
        </p:txBody>
      </p:sp>
      <p:grpSp>
        <p:nvGrpSpPr>
          <p:cNvPr id="82949" name="Group 3"/>
          <p:cNvGrpSpPr>
            <a:grpSpLocks/>
          </p:cNvGrpSpPr>
          <p:nvPr/>
        </p:nvGrpSpPr>
        <p:grpSpPr bwMode="auto">
          <a:xfrm>
            <a:off x="1403350" y="1125538"/>
            <a:ext cx="1857375" cy="1320800"/>
            <a:chOff x="748" y="890"/>
            <a:chExt cx="1170" cy="832"/>
          </a:xfrm>
        </p:grpSpPr>
        <p:sp>
          <p:nvSpPr>
            <p:cNvPr id="82961" name="Freeform 4"/>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82962" name="Oval 5"/>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nvGrpSpPr>
          <p:cNvPr id="82950" name="Group 6"/>
          <p:cNvGrpSpPr>
            <a:grpSpLocks/>
          </p:cNvGrpSpPr>
          <p:nvPr/>
        </p:nvGrpSpPr>
        <p:grpSpPr bwMode="auto">
          <a:xfrm>
            <a:off x="6156325" y="692150"/>
            <a:ext cx="1871663" cy="1368425"/>
            <a:chOff x="3470" y="890"/>
            <a:chExt cx="1179" cy="862"/>
          </a:xfrm>
        </p:grpSpPr>
        <p:sp>
          <p:nvSpPr>
            <p:cNvPr id="82957" name="Freeform 7"/>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82958" name="Group 8"/>
            <p:cNvGrpSpPr>
              <a:grpSpLocks/>
            </p:cNvGrpSpPr>
            <p:nvPr/>
          </p:nvGrpSpPr>
          <p:grpSpPr bwMode="auto">
            <a:xfrm>
              <a:off x="3878" y="981"/>
              <a:ext cx="771" cy="771"/>
              <a:chOff x="3288" y="1661"/>
              <a:chExt cx="726" cy="726"/>
            </a:xfrm>
          </p:grpSpPr>
          <p:sp>
            <p:nvSpPr>
              <p:cNvPr id="82959" name="Oval 9"/>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82960" name="Oval 10"/>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pic>
        <p:nvPicPr>
          <p:cNvPr id="82951" name="Picture 11" descr="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816225"/>
            <a:ext cx="3022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12" descr="3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26654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Line 13"/>
          <p:cNvSpPr>
            <a:spLocks noChangeShapeType="1"/>
          </p:cNvSpPr>
          <p:nvPr/>
        </p:nvSpPr>
        <p:spPr bwMode="auto">
          <a:xfrm flipH="1">
            <a:off x="6443663" y="1628775"/>
            <a:ext cx="503237" cy="1944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54" name="Line 14"/>
          <p:cNvSpPr>
            <a:spLocks noChangeShapeType="1"/>
          </p:cNvSpPr>
          <p:nvPr/>
        </p:nvSpPr>
        <p:spPr bwMode="auto">
          <a:xfrm flipH="1">
            <a:off x="7164388" y="1557338"/>
            <a:ext cx="215900" cy="2376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2955" name="Line 15"/>
          <p:cNvSpPr>
            <a:spLocks noChangeShapeType="1"/>
          </p:cNvSpPr>
          <p:nvPr/>
        </p:nvSpPr>
        <p:spPr bwMode="auto">
          <a:xfrm flipH="1">
            <a:off x="2268538" y="2060575"/>
            <a:ext cx="215900"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82956" name="Picture 16" descr="dia24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076700"/>
            <a:ext cx="26638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23"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30E3BD-670E-499C-B9C2-90DD1C641AA0}" type="slidenum">
              <a:rPr lang="fr-FR" altLang="tr-TR" sz="1400">
                <a:solidFill>
                  <a:srgbClr val="A50021"/>
                </a:solidFill>
                <a:latin typeface="Arial Narrow" panose="020B0606020202030204" pitchFamily="34" charset="0"/>
              </a:rPr>
              <a:pPr/>
              <a:t>75</a:t>
            </a:fld>
            <a:endParaRPr lang="fr-FR" altLang="tr-TR" sz="1400">
              <a:solidFill>
                <a:srgbClr val="A50021"/>
              </a:solidFill>
              <a:latin typeface="Arial Narrow" panose="020B0606020202030204" pitchFamily="34" charset="0"/>
            </a:endParaRPr>
          </a:p>
        </p:txBody>
      </p:sp>
      <p:sp>
        <p:nvSpPr>
          <p:cNvPr id="83972" name="Rectangle 2"/>
          <p:cNvSpPr>
            <a:spLocks noGrp="1" noChangeArrowheads="1"/>
          </p:cNvSpPr>
          <p:nvPr>
            <p:ph type="title"/>
          </p:nvPr>
        </p:nvSpPr>
        <p:spPr/>
        <p:txBody>
          <a:bodyPr/>
          <a:lstStyle/>
          <a:p>
            <a:r>
              <a:rPr lang="fr-BE" altLang="tr-TR" smtClean="0"/>
              <a:t>Caracteristics of cysts (ultrasonography)</a:t>
            </a:r>
            <a:endParaRPr lang="fr-FR" altLang="tr-TR" smtClean="0"/>
          </a:p>
        </p:txBody>
      </p:sp>
      <p:grpSp>
        <p:nvGrpSpPr>
          <p:cNvPr id="83973" name="Group 3"/>
          <p:cNvGrpSpPr>
            <a:grpSpLocks/>
          </p:cNvGrpSpPr>
          <p:nvPr/>
        </p:nvGrpSpPr>
        <p:grpSpPr bwMode="auto">
          <a:xfrm>
            <a:off x="1476375" y="1557338"/>
            <a:ext cx="1857375" cy="1320800"/>
            <a:chOff x="748" y="890"/>
            <a:chExt cx="1170" cy="832"/>
          </a:xfrm>
        </p:grpSpPr>
        <p:sp>
          <p:nvSpPr>
            <p:cNvPr id="83990" name="Freeform 4"/>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83991" name="Oval 5"/>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nvGrpSpPr>
          <p:cNvPr id="83974" name="Group 6"/>
          <p:cNvGrpSpPr>
            <a:grpSpLocks/>
          </p:cNvGrpSpPr>
          <p:nvPr/>
        </p:nvGrpSpPr>
        <p:grpSpPr bwMode="auto">
          <a:xfrm>
            <a:off x="5508625" y="1412875"/>
            <a:ext cx="1871663" cy="1368425"/>
            <a:chOff x="3470" y="890"/>
            <a:chExt cx="1179" cy="862"/>
          </a:xfrm>
        </p:grpSpPr>
        <p:sp>
          <p:nvSpPr>
            <p:cNvPr id="83986" name="Freeform 7"/>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83987" name="Group 8"/>
            <p:cNvGrpSpPr>
              <a:grpSpLocks/>
            </p:cNvGrpSpPr>
            <p:nvPr/>
          </p:nvGrpSpPr>
          <p:grpSpPr bwMode="auto">
            <a:xfrm>
              <a:off x="3878" y="981"/>
              <a:ext cx="771" cy="771"/>
              <a:chOff x="3288" y="1661"/>
              <a:chExt cx="726" cy="726"/>
            </a:xfrm>
          </p:grpSpPr>
          <p:sp>
            <p:nvSpPr>
              <p:cNvPr id="83988" name="Oval 9"/>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83989" name="Oval 10"/>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grpSp>
        <p:nvGrpSpPr>
          <p:cNvPr id="5" name="Group 11"/>
          <p:cNvGrpSpPr>
            <a:grpSpLocks/>
          </p:cNvGrpSpPr>
          <p:nvPr/>
        </p:nvGrpSpPr>
        <p:grpSpPr bwMode="auto">
          <a:xfrm>
            <a:off x="4787900" y="3141663"/>
            <a:ext cx="3455988" cy="2838450"/>
            <a:chOff x="1610" y="1265"/>
            <a:chExt cx="2177" cy="1788"/>
          </a:xfrm>
        </p:grpSpPr>
        <p:grpSp>
          <p:nvGrpSpPr>
            <p:cNvPr id="83981" name="Group 12"/>
            <p:cNvGrpSpPr>
              <a:grpSpLocks/>
            </p:cNvGrpSpPr>
            <p:nvPr/>
          </p:nvGrpSpPr>
          <p:grpSpPr bwMode="auto">
            <a:xfrm>
              <a:off x="1610" y="1265"/>
              <a:ext cx="2177" cy="1788"/>
              <a:chOff x="1610" y="1265"/>
              <a:chExt cx="2177" cy="1788"/>
            </a:xfrm>
          </p:grpSpPr>
          <p:pic>
            <p:nvPicPr>
              <p:cNvPr id="83983" name="Picture 13" descr="Mixed cyst-ba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610" y="1265"/>
                <a:ext cx="2177"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4" name="Freeform 14"/>
              <p:cNvSpPr>
                <a:spLocks/>
              </p:cNvSpPr>
              <p:nvPr/>
            </p:nvSpPr>
            <p:spPr bwMode="auto">
              <a:xfrm>
                <a:off x="1905" y="1378"/>
                <a:ext cx="1665" cy="1304"/>
              </a:xfrm>
              <a:custGeom>
                <a:avLst/>
                <a:gdLst>
                  <a:gd name="T0" fmla="*/ 1311 w 1665"/>
                  <a:gd name="T1" fmla="*/ 38 h 1304"/>
                  <a:gd name="T2" fmla="*/ 981 w 1665"/>
                  <a:gd name="T3" fmla="*/ 26 h 1304"/>
                  <a:gd name="T4" fmla="*/ 495 w 1665"/>
                  <a:gd name="T5" fmla="*/ 38 h 1304"/>
                  <a:gd name="T6" fmla="*/ 459 w 1665"/>
                  <a:gd name="T7" fmla="*/ 50 h 1304"/>
                  <a:gd name="T8" fmla="*/ 405 w 1665"/>
                  <a:gd name="T9" fmla="*/ 86 h 1304"/>
                  <a:gd name="T10" fmla="*/ 309 w 1665"/>
                  <a:gd name="T11" fmla="*/ 122 h 1304"/>
                  <a:gd name="T12" fmla="*/ 261 w 1665"/>
                  <a:gd name="T13" fmla="*/ 170 h 1304"/>
                  <a:gd name="T14" fmla="*/ 219 w 1665"/>
                  <a:gd name="T15" fmla="*/ 218 h 1304"/>
                  <a:gd name="T16" fmla="*/ 159 w 1665"/>
                  <a:gd name="T17" fmla="*/ 278 h 1304"/>
                  <a:gd name="T18" fmla="*/ 147 w 1665"/>
                  <a:gd name="T19" fmla="*/ 296 h 1304"/>
                  <a:gd name="T20" fmla="*/ 129 w 1665"/>
                  <a:gd name="T21" fmla="*/ 308 h 1304"/>
                  <a:gd name="T22" fmla="*/ 123 w 1665"/>
                  <a:gd name="T23" fmla="*/ 368 h 1304"/>
                  <a:gd name="T24" fmla="*/ 93 w 1665"/>
                  <a:gd name="T25" fmla="*/ 458 h 1304"/>
                  <a:gd name="T26" fmla="*/ 57 w 1665"/>
                  <a:gd name="T27" fmla="*/ 482 h 1304"/>
                  <a:gd name="T28" fmla="*/ 21 w 1665"/>
                  <a:gd name="T29" fmla="*/ 512 h 1304"/>
                  <a:gd name="T30" fmla="*/ 93 w 1665"/>
                  <a:gd name="T31" fmla="*/ 686 h 1304"/>
                  <a:gd name="T32" fmla="*/ 189 w 1665"/>
                  <a:gd name="T33" fmla="*/ 770 h 1304"/>
                  <a:gd name="T34" fmla="*/ 225 w 1665"/>
                  <a:gd name="T35" fmla="*/ 794 h 1304"/>
                  <a:gd name="T36" fmla="*/ 243 w 1665"/>
                  <a:gd name="T37" fmla="*/ 806 h 1304"/>
                  <a:gd name="T38" fmla="*/ 303 w 1665"/>
                  <a:gd name="T39" fmla="*/ 860 h 1304"/>
                  <a:gd name="T40" fmla="*/ 345 w 1665"/>
                  <a:gd name="T41" fmla="*/ 932 h 1304"/>
                  <a:gd name="T42" fmla="*/ 381 w 1665"/>
                  <a:gd name="T43" fmla="*/ 986 h 1304"/>
                  <a:gd name="T44" fmla="*/ 393 w 1665"/>
                  <a:gd name="T45" fmla="*/ 1022 h 1304"/>
                  <a:gd name="T46" fmla="*/ 417 w 1665"/>
                  <a:gd name="T47" fmla="*/ 1058 h 1304"/>
                  <a:gd name="T48" fmla="*/ 429 w 1665"/>
                  <a:gd name="T49" fmla="*/ 1076 h 1304"/>
                  <a:gd name="T50" fmla="*/ 537 w 1665"/>
                  <a:gd name="T51" fmla="*/ 1130 h 1304"/>
                  <a:gd name="T52" fmla="*/ 597 w 1665"/>
                  <a:gd name="T53" fmla="*/ 1196 h 1304"/>
                  <a:gd name="T54" fmla="*/ 621 w 1665"/>
                  <a:gd name="T55" fmla="*/ 1226 h 1304"/>
                  <a:gd name="T56" fmla="*/ 789 w 1665"/>
                  <a:gd name="T57" fmla="*/ 1274 h 1304"/>
                  <a:gd name="T58" fmla="*/ 867 w 1665"/>
                  <a:gd name="T59" fmla="*/ 1304 h 1304"/>
                  <a:gd name="T60" fmla="*/ 1203 w 1665"/>
                  <a:gd name="T61" fmla="*/ 1298 h 1304"/>
                  <a:gd name="T62" fmla="*/ 1299 w 1665"/>
                  <a:gd name="T63" fmla="*/ 1214 h 1304"/>
                  <a:gd name="T64" fmla="*/ 1371 w 1665"/>
                  <a:gd name="T65" fmla="*/ 1154 h 1304"/>
                  <a:gd name="T66" fmla="*/ 1491 w 1665"/>
                  <a:gd name="T67" fmla="*/ 1082 h 1304"/>
                  <a:gd name="T68" fmla="*/ 1551 w 1665"/>
                  <a:gd name="T69" fmla="*/ 1010 h 1304"/>
                  <a:gd name="T70" fmla="*/ 1563 w 1665"/>
                  <a:gd name="T71" fmla="*/ 974 h 1304"/>
                  <a:gd name="T72" fmla="*/ 1575 w 1665"/>
                  <a:gd name="T73" fmla="*/ 956 h 1304"/>
                  <a:gd name="T74" fmla="*/ 1587 w 1665"/>
                  <a:gd name="T75" fmla="*/ 920 h 1304"/>
                  <a:gd name="T76" fmla="*/ 1593 w 1665"/>
                  <a:gd name="T77" fmla="*/ 902 h 1304"/>
                  <a:gd name="T78" fmla="*/ 1647 w 1665"/>
                  <a:gd name="T79" fmla="*/ 770 h 1304"/>
                  <a:gd name="T80" fmla="*/ 1665 w 1665"/>
                  <a:gd name="T81" fmla="*/ 536 h 1304"/>
                  <a:gd name="T82" fmla="*/ 1659 w 1665"/>
                  <a:gd name="T83" fmla="*/ 284 h 1304"/>
                  <a:gd name="T84" fmla="*/ 1509 w 1665"/>
                  <a:gd name="T85" fmla="*/ 92 h 1304"/>
                  <a:gd name="T86" fmla="*/ 1437 w 1665"/>
                  <a:gd name="T87" fmla="*/ 50 h 1304"/>
                  <a:gd name="T88" fmla="*/ 1317 w 1665"/>
                  <a:gd name="T89" fmla="*/ 44 h 1304"/>
                  <a:gd name="T90" fmla="*/ 1311 w 1665"/>
                  <a:gd name="T91" fmla="*/ 38 h 1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5"/>
                  <a:gd name="T139" fmla="*/ 0 h 1304"/>
                  <a:gd name="T140" fmla="*/ 1665 w 1665"/>
                  <a:gd name="T141" fmla="*/ 1304 h 1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5" h="1304">
                    <a:moveTo>
                      <a:pt x="1311" y="38"/>
                    </a:moveTo>
                    <a:cubicBezTo>
                      <a:pt x="1196" y="0"/>
                      <a:pt x="1274" y="24"/>
                      <a:pt x="981" y="26"/>
                    </a:cubicBezTo>
                    <a:cubicBezTo>
                      <a:pt x="819" y="27"/>
                      <a:pt x="495" y="38"/>
                      <a:pt x="495" y="38"/>
                    </a:cubicBezTo>
                    <a:cubicBezTo>
                      <a:pt x="483" y="42"/>
                      <a:pt x="470" y="43"/>
                      <a:pt x="459" y="50"/>
                    </a:cubicBezTo>
                    <a:cubicBezTo>
                      <a:pt x="441" y="62"/>
                      <a:pt x="426" y="79"/>
                      <a:pt x="405" y="86"/>
                    </a:cubicBezTo>
                    <a:cubicBezTo>
                      <a:pt x="372" y="97"/>
                      <a:pt x="339" y="102"/>
                      <a:pt x="309" y="122"/>
                    </a:cubicBezTo>
                    <a:cubicBezTo>
                      <a:pt x="295" y="143"/>
                      <a:pt x="276" y="150"/>
                      <a:pt x="261" y="170"/>
                    </a:cubicBezTo>
                    <a:cubicBezTo>
                      <a:pt x="223" y="218"/>
                      <a:pt x="254" y="195"/>
                      <a:pt x="219" y="218"/>
                    </a:cubicBezTo>
                    <a:cubicBezTo>
                      <a:pt x="204" y="240"/>
                      <a:pt x="181" y="263"/>
                      <a:pt x="159" y="278"/>
                    </a:cubicBezTo>
                    <a:cubicBezTo>
                      <a:pt x="155" y="284"/>
                      <a:pt x="152" y="291"/>
                      <a:pt x="147" y="296"/>
                    </a:cubicBezTo>
                    <a:cubicBezTo>
                      <a:pt x="142" y="301"/>
                      <a:pt x="131" y="301"/>
                      <a:pt x="129" y="308"/>
                    </a:cubicBezTo>
                    <a:cubicBezTo>
                      <a:pt x="123" y="327"/>
                      <a:pt x="127" y="348"/>
                      <a:pt x="123" y="368"/>
                    </a:cubicBezTo>
                    <a:cubicBezTo>
                      <a:pt x="117" y="398"/>
                      <a:pt x="103" y="429"/>
                      <a:pt x="93" y="458"/>
                    </a:cubicBezTo>
                    <a:cubicBezTo>
                      <a:pt x="88" y="472"/>
                      <a:pt x="67" y="472"/>
                      <a:pt x="57" y="482"/>
                    </a:cubicBezTo>
                    <a:cubicBezTo>
                      <a:pt x="34" y="505"/>
                      <a:pt x="46" y="495"/>
                      <a:pt x="21" y="512"/>
                    </a:cubicBezTo>
                    <a:cubicBezTo>
                      <a:pt x="0" y="574"/>
                      <a:pt x="27" y="664"/>
                      <a:pt x="93" y="686"/>
                    </a:cubicBezTo>
                    <a:cubicBezTo>
                      <a:pt x="117" y="722"/>
                      <a:pt x="153" y="746"/>
                      <a:pt x="189" y="770"/>
                    </a:cubicBezTo>
                    <a:cubicBezTo>
                      <a:pt x="201" y="778"/>
                      <a:pt x="213" y="786"/>
                      <a:pt x="225" y="794"/>
                    </a:cubicBezTo>
                    <a:cubicBezTo>
                      <a:pt x="231" y="798"/>
                      <a:pt x="243" y="806"/>
                      <a:pt x="243" y="806"/>
                    </a:cubicBezTo>
                    <a:cubicBezTo>
                      <a:pt x="265" y="839"/>
                      <a:pt x="267" y="848"/>
                      <a:pt x="303" y="860"/>
                    </a:cubicBezTo>
                    <a:cubicBezTo>
                      <a:pt x="319" y="884"/>
                      <a:pt x="328" y="907"/>
                      <a:pt x="345" y="932"/>
                    </a:cubicBezTo>
                    <a:cubicBezTo>
                      <a:pt x="355" y="948"/>
                      <a:pt x="375" y="968"/>
                      <a:pt x="381" y="986"/>
                    </a:cubicBezTo>
                    <a:cubicBezTo>
                      <a:pt x="385" y="998"/>
                      <a:pt x="386" y="1011"/>
                      <a:pt x="393" y="1022"/>
                    </a:cubicBezTo>
                    <a:cubicBezTo>
                      <a:pt x="401" y="1034"/>
                      <a:pt x="409" y="1046"/>
                      <a:pt x="417" y="1058"/>
                    </a:cubicBezTo>
                    <a:cubicBezTo>
                      <a:pt x="421" y="1064"/>
                      <a:pt x="422" y="1074"/>
                      <a:pt x="429" y="1076"/>
                    </a:cubicBezTo>
                    <a:cubicBezTo>
                      <a:pt x="467" y="1089"/>
                      <a:pt x="498" y="1117"/>
                      <a:pt x="537" y="1130"/>
                    </a:cubicBezTo>
                    <a:cubicBezTo>
                      <a:pt x="559" y="1152"/>
                      <a:pt x="571" y="1178"/>
                      <a:pt x="597" y="1196"/>
                    </a:cubicBezTo>
                    <a:cubicBezTo>
                      <a:pt x="609" y="1231"/>
                      <a:pt x="594" y="1199"/>
                      <a:pt x="621" y="1226"/>
                    </a:cubicBezTo>
                    <a:cubicBezTo>
                      <a:pt x="674" y="1279"/>
                      <a:pt x="702" y="1269"/>
                      <a:pt x="789" y="1274"/>
                    </a:cubicBezTo>
                    <a:cubicBezTo>
                      <a:pt x="818" y="1281"/>
                      <a:pt x="843" y="1288"/>
                      <a:pt x="867" y="1304"/>
                    </a:cubicBezTo>
                    <a:cubicBezTo>
                      <a:pt x="979" y="1302"/>
                      <a:pt x="1091" y="1302"/>
                      <a:pt x="1203" y="1298"/>
                    </a:cubicBezTo>
                    <a:cubicBezTo>
                      <a:pt x="1245" y="1297"/>
                      <a:pt x="1279" y="1243"/>
                      <a:pt x="1299" y="1214"/>
                    </a:cubicBezTo>
                    <a:cubicBezTo>
                      <a:pt x="1314" y="1192"/>
                      <a:pt x="1347" y="1170"/>
                      <a:pt x="1371" y="1154"/>
                    </a:cubicBezTo>
                    <a:cubicBezTo>
                      <a:pt x="1392" y="1122"/>
                      <a:pt x="1454" y="1094"/>
                      <a:pt x="1491" y="1082"/>
                    </a:cubicBezTo>
                    <a:cubicBezTo>
                      <a:pt x="1508" y="1056"/>
                      <a:pt x="1529" y="1032"/>
                      <a:pt x="1551" y="1010"/>
                    </a:cubicBezTo>
                    <a:cubicBezTo>
                      <a:pt x="1555" y="998"/>
                      <a:pt x="1556" y="985"/>
                      <a:pt x="1563" y="974"/>
                    </a:cubicBezTo>
                    <a:cubicBezTo>
                      <a:pt x="1567" y="968"/>
                      <a:pt x="1572" y="963"/>
                      <a:pt x="1575" y="956"/>
                    </a:cubicBezTo>
                    <a:cubicBezTo>
                      <a:pt x="1580" y="944"/>
                      <a:pt x="1583" y="932"/>
                      <a:pt x="1587" y="920"/>
                    </a:cubicBezTo>
                    <a:cubicBezTo>
                      <a:pt x="1589" y="914"/>
                      <a:pt x="1593" y="902"/>
                      <a:pt x="1593" y="902"/>
                    </a:cubicBezTo>
                    <a:cubicBezTo>
                      <a:pt x="1601" y="817"/>
                      <a:pt x="1606" y="832"/>
                      <a:pt x="1647" y="770"/>
                    </a:cubicBezTo>
                    <a:cubicBezTo>
                      <a:pt x="1663" y="677"/>
                      <a:pt x="1660" y="677"/>
                      <a:pt x="1665" y="536"/>
                    </a:cubicBezTo>
                    <a:cubicBezTo>
                      <a:pt x="1663" y="452"/>
                      <a:pt x="1664" y="368"/>
                      <a:pt x="1659" y="284"/>
                    </a:cubicBezTo>
                    <a:cubicBezTo>
                      <a:pt x="1654" y="209"/>
                      <a:pt x="1555" y="138"/>
                      <a:pt x="1509" y="92"/>
                    </a:cubicBezTo>
                    <a:cubicBezTo>
                      <a:pt x="1498" y="81"/>
                      <a:pt x="1459" y="52"/>
                      <a:pt x="1437" y="50"/>
                    </a:cubicBezTo>
                    <a:cubicBezTo>
                      <a:pt x="1397" y="47"/>
                      <a:pt x="1357" y="46"/>
                      <a:pt x="1317" y="44"/>
                    </a:cubicBezTo>
                    <a:cubicBezTo>
                      <a:pt x="1295" y="37"/>
                      <a:pt x="1293" y="38"/>
                      <a:pt x="1311" y="38"/>
                    </a:cubicBez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985" name="Freeform 15"/>
              <p:cNvSpPr>
                <a:spLocks/>
              </p:cNvSpPr>
              <p:nvPr/>
            </p:nvSpPr>
            <p:spPr bwMode="auto">
              <a:xfrm>
                <a:off x="2178" y="1573"/>
                <a:ext cx="1320" cy="867"/>
              </a:xfrm>
              <a:custGeom>
                <a:avLst/>
                <a:gdLst>
                  <a:gd name="T0" fmla="*/ 1104 w 1320"/>
                  <a:gd name="T1" fmla="*/ 23 h 867"/>
                  <a:gd name="T2" fmla="*/ 180 w 1320"/>
                  <a:gd name="T3" fmla="*/ 41 h 867"/>
                  <a:gd name="T4" fmla="*/ 144 w 1320"/>
                  <a:gd name="T5" fmla="*/ 101 h 867"/>
                  <a:gd name="T6" fmla="*/ 90 w 1320"/>
                  <a:gd name="T7" fmla="*/ 137 h 867"/>
                  <a:gd name="T8" fmla="*/ 66 w 1320"/>
                  <a:gd name="T9" fmla="*/ 269 h 867"/>
                  <a:gd name="T10" fmla="*/ 120 w 1320"/>
                  <a:gd name="T11" fmla="*/ 443 h 867"/>
                  <a:gd name="T12" fmla="*/ 162 w 1320"/>
                  <a:gd name="T13" fmla="*/ 491 h 867"/>
                  <a:gd name="T14" fmla="*/ 222 w 1320"/>
                  <a:gd name="T15" fmla="*/ 605 h 867"/>
                  <a:gd name="T16" fmla="*/ 276 w 1320"/>
                  <a:gd name="T17" fmla="*/ 641 h 867"/>
                  <a:gd name="T18" fmla="*/ 312 w 1320"/>
                  <a:gd name="T19" fmla="*/ 665 h 867"/>
                  <a:gd name="T20" fmla="*/ 378 w 1320"/>
                  <a:gd name="T21" fmla="*/ 749 h 867"/>
                  <a:gd name="T22" fmla="*/ 576 w 1320"/>
                  <a:gd name="T23" fmla="*/ 827 h 867"/>
                  <a:gd name="T24" fmla="*/ 774 w 1320"/>
                  <a:gd name="T25" fmla="*/ 845 h 867"/>
                  <a:gd name="T26" fmla="*/ 984 w 1320"/>
                  <a:gd name="T27" fmla="*/ 833 h 867"/>
                  <a:gd name="T28" fmla="*/ 1038 w 1320"/>
                  <a:gd name="T29" fmla="*/ 797 h 867"/>
                  <a:gd name="T30" fmla="*/ 1074 w 1320"/>
                  <a:gd name="T31" fmla="*/ 773 h 867"/>
                  <a:gd name="T32" fmla="*/ 1128 w 1320"/>
                  <a:gd name="T33" fmla="*/ 707 h 867"/>
                  <a:gd name="T34" fmla="*/ 1188 w 1320"/>
                  <a:gd name="T35" fmla="*/ 599 h 867"/>
                  <a:gd name="T36" fmla="*/ 1242 w 1320"/>
                  <a:gd name="T37" fmla="*/ 539 h 867"/>
                  <a:gd name="T38" fmla="*/ 1272 w 1320"/>
                  <a:gd name="T39" fmla="*/ 485 h 867"/>
                  <a:gd name="T40" fmla="*/ 1302 w 1320"/>
                  <a:gd name="T41" fmla="*/ 347 h 867"/>
                  <a:gd name="T42" fmla="*/ 1314 w 1320"/>
                  <a:gd name="T43" fmla="*/ 311 h 867"/>
                  <a:gd name="T44" fmla="*/ 1320 w 1320"/>
                  <a:gd name="T45" fmla="*/ 293 h 867"/>
                  <a:gd name="T46" fmla="*/ 1314 w 1320"/>
                  <a:gd name="T47" fmla="*/ 143 h 867"/>
                  <a:gd name="T48" fmla="*/ 1284 w 1320"/>
                  <a:gd name="T49" fmla="*/ 95 h 867"/>
                  <a:gd name="T50" fmla="*/ 1254 w 1320"/>
                  <a:gd name="T51" fmla="*/ 59 h 867"/>
                  <a:gd name="T52" fmla="*/ 1116 w 1320"/>
                  <a:gd name="T53" fmla="*/ 35 h 867"/>
                  <a:gd name="T54" fmla="*/ 1104 w 1320"/>
                  <a:gd name="T55" fmla="*/ 23 h 8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0"/>
                  <a:gd name="T85" fmla="*/ 0 h 867"/>
                  <a:gd name="T86" fmla="*/ 1320 w 1320"/>
                  <a:gd name="T87" fmla="*/ 867 h 8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0" h="867">
                    <a:moveTo>
                      <a:pt x="1104" y="23"/>
                    </a:moveTo>
                    <a:cubicBezTo>
                      <a:pt x="0" y="31"/>
                      <a:pt x="546" y="0"/>
                      <a:pt x="180" y="41"/>
                    </a:cubicBezTo>
                    <a:cubicBezTo>
                      <a:pt x="143" y="66"/>
                      <a:pt x="161" y="66"/>
                      <a:pt x="144" y="101"/>
                    </a:cubicBezTo>
                    <a:cubicBezTo>
                      <a:pt x="134" y="120"/>
                      <a:pt x="107" y="126"/>
                      <a:pt x="90" y="137"/>
                    </a:cubicBezTo>
                    <a:cubicBezTo>
                      <a:pt x="60" y="181"/>
                      <a:pt x="70" y="204"/>
                      <a:pt x="66" y="269"/>
                    </a:cubicBezTo>
                    <a:cubicBezTo>
                      <a:pt x="69" y="318"/>
                      <a:pt x="53" y="421"/>
                      <a:pt x="120" y="443"/>
                    </a:cubicBezTo>
                    <a:cubicBezTo>
                      <a:pt x="139" y="462"/>
                      <a:pt x="140" y="477"/>
                      <a:pt x="162" y="491"/>
                    </a:cubicBezTo>
                    <a:cubicBezTo>
                      <a:pt x="171" y="519"/>
                      <a:pt x="197" y="589"/>
                      <a:pt x="222" y="605"/>
                    </a:cubicBezTo>
                    <a:cubicBezTo>
                      <a:pt x="240" y="617"/>
                      <a:pt x="258" y="629"/>
                      <a:pt x="276" y="641"/>
                    </a:cubicBezTo>
                    <a:cubicBezTo>
                      <a:pt x="288" y="649"/>
                      <a:pt x="312" y="665"/>
                      <a:pt x="312" y="665"/>
                    </a:cubicBezTo>
                    <a:cubicBezTo>
                      <a:pt x="324" y="702"/>
                      <a:pt x="346" y="728"/>
                      <a:pt x="378" y="749"/>
                    </a:cubicBezTo>
                    <a:cubicBezTo>
                      <a:pt x="424" y="818"/>
                      <a:pt x="500" y="822"/>
                      <a:pt x="576" y="827"/>
                    </a:cubicBezTo>
                    <a:cubicBezTo>
                      <a:pt x="641" y="840"/>
                      <a:pt x="708" y="838"/>
                      <a:pt x="774" y="845"/>
                    </a:cubicBezTo>
                    <a:cubicBezTo>
                      <a:pt x="844" y="843"/>
                      <a:pt x="923" y="867"/>
                      <a:pt x="984" y="833"/>
                    </a:cubicBezTo>
                    <a:cubicBezTo>
                      <a:pt x="984" y="833"/>
                      <a:pt x="1029" y="803"/>
                      <a:pt x="1038" y="797"/>
                    </a:cubicBezTo>
                    <a:cubicBezTo>
                      <a:pt x="1050" y="789"/>
                      <a:pt x="1074" y="773"/>
                      <a:pt x="1074" y="773"/>
                    </a:cubicBezTo>
                    <a:cubicBezTo>
                      <a:pt x="1093" y="745"/>
                      <a:pt x="1101" y="725"/>
                      <a:pt x="1128" y="707"/>
                    </a:cubicBezTo>
                    <a:cubicBezTo>
                      <a:pt x="1142" y="666"/>
                      <a:pt x="1164" y="635"/>
                      <a:pt x="1188" y="599"/>
                    </a:cubicBezTo>
                    <a:cubicBezTo>
                      <a:pt x="1205" y="574"/>
                      <a:pt x="1213" y="549"/>
                      <a:pt x="1242" y="539"/>
                    </a:cubicBezTo>
                    <a:cubicBezTo>
                      <a:pt x="1270" y="498"/>
                      <a:pt x="1261" y="517"/>
                      <a:pt x="1272" y="485"/>
                    </a:cubicBezTo>
                    <a:cubicBezTo>
                      <a:pt x="1279" y="385"/>
                      <a:pt x="1278" y="419"/>
                      <a:pt x="1302" y="347"/>
                    </a:cubicBezTo>
                    <a:cubicBezTo>
                      <a:pt x="1306" y="335"/>
                      <a:pt x="1310" y="323"/>
                      <a:pt x="1314" y="311"/>
                    </a:cubicBezTo>
                    <a:cubicBezTo>
                      <a:pt x="1316" y="305"/>
                      <a:pt x="1320" y="293"/>
                      <a:pt x="1320" y="293"/>
                    </a:cubicBezTo>
                    <a:cubicBezTo>
                      <a:pt x="1318" y="243"/>
                      <a:pt x="1319" y="193"/>
                      <a:pt x="1314" y="143"/>
                    </a:cubicBezTo>
                    <a:cubicBezTo>
                      <a:pt x="1310" y="100"/>
                      <a:pt x="1307" y="114"/>
                      <a:pt x="1284" y="95"/>
                    </a:cubicBezTo>
                    <a:cubicBezTo>
                      <a:pt x="1272" y="85"/>
                      <a:pt x="1267" y="67"/>
                      <a:pt x="1254" y="59"/>
                    </a:cubicBezTo>
                    <a:cubicBezTo>
                      <a:pt x="1217" y="36"/>
                      <a:pt x="1153" y="38"/>
                      <a:pt x="1116" y="35"/>
                    </a:cubicBezTo>
                    <a:cubicBezTo>
                      <a:pt x="1072" y="20"/>
                      <a:pt x="1067" y="23"/>
                      <a:pt x="1104" y="23"/>
                    </a:cubicBez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83982" name="Text Box 16"/>
            <p:cNvSpPr txBox="1">
              <a:spLocks noChangeArrowheads="1"/>
            </p:cNvSpPr>
            <p:nvPr/>
          </p:nvSpPr>
          <p:spPr bwMode="auto">
            <a:xfrm>
              <a:off x="1701" y="2750"/>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20 mm</a:t>
              </a:r>
              <a:endParaRPr lang="fr-FR" altLang="tr-TR" sz="1800">
                <a:latin typeface="Arial Narrow" panose="020B0606020202030204" pitchFamily="34" charset="0"/>
              </a:endParaRPr>
            </a:p>
          </p:txBody>
        </p:sp>
      </p:grpSp>
      <p:grpSp>
        <p:nvGrpSpPr>
          <p:cNvPr id="7" name="Group 17"/>
          <p:cNvGrpSpPr>
            <a:grpSpLocks/>
          </p:cNvGrpSpPr>
          <p:nvPr/>
        </p:nvGrpSpPr>
        <p:grpSpPr bwMode="auto">
          <a:xfrm>
            <a:off x="1116013" y="3284538"/>
            <a:ext cx="2544762" cy="2727325"/>
            <a:chOff x="1927" y="1162"/>
            <a:chExt cx="1603" cy="1718"/>
          </a:xfrm>
        </p:grpSpPr>
        <p:pic>
          <p:nvPicPr>
            <p:cNvPr id="83977" name="Picture 18" descr="cyst3 hyperec-SS"/>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1927" y="1162"/>
              <a:ext cx="1603"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Freeform 19"/>
            <p:cNvSpPr>
              <a:spLocks/>
            </p:cNvSpPr>
            <p:nvPr/>
          </p:nvSpPr>
          <p:spPr bwMode="auto">
            <a:xfrm>
              <a:off x="2046" y="1296"/>
              <a:ext cx="1333" cy="1002"/>
            </a:xfrm>
            <a:custGeom>
              <a:avLst/>
              <a:gdLst>
                <a:gd name="T0" fmla="*/ 990 w 1333"/>
                <a:gd name="T1" fmla="*/ 24 h 1002"/>
                <a:gd name="T2" fmla="*/ 936 w 1333"/>
                <a:gd name="T3" fmla="*/ 6 h 1002"/>
                <a:gd name="T4" fmla="*/ 918 w 1333"/>
                <a:gd name="T5" fmla="*/ 0 h 1002"/>
                <a:gd name="T6" fmla="*/ 564 w 1333"/>
                <a:gd name="T7" fmla="*/ 24 h 1002"/>
                <a:gd name="T8" fmla="*/ 300 w 1333"/>
                <a:gd name="T9" fmla="*/ 90 h 1002"/>
                <a:gd name="T10" fmla="*/ 246 w 1333"/>
                <a:gd name="T11" fmla="*/ 120 h 1002"/>
                <a:gd name="T12" fmla="*/ 198 w 1333"/>
                <a:gd name="T13" fmla="*/ 162 h 1002"/>
                <a:gd name="T14" fmla="*/ 162 w 1333"/>
                <a:gd name="T15" fmla="*/ 186 h 1002"/>
                <a:gd name="T16" fmla="*/ 120 w 1333"/>
                <a:gd name="T17" fmla="*/ 234 h 1002"/>
                <a:gd name="T18" fmla="*/ 108 w 1333"/>
                <a:gd name="T19" fmla="*/ 252 h 1002"/>
                <a:gd name="T20" fmla="*/ 90 w 1333"/>
                <a:gd name="T21" fmla="*/ 258 h 1002"/>
                <a:gd name="T22" fmla="*/ 54 w 1333"/>
                <a:gd name="T23" fmla="*/ 312 h 1002"/>
                <a:gd name="T24" fmla="*/ 36 w 1333"/>
                <a:gd name="T25" fmla="*/ 366 h 1002"/>
                <a:gd name="T26" fmla="*/ 30 w 1333"/>
                <a:gd name="T27" fmla="*/ 384 h 1002"/>
                <a:gd name="T28" fmla="*/ 0 w 1333"/>
                <a:gd name="T29" fmla="*/ 516 h 1002"/>
                <a:gd name="T30" fmla="*/ 78 w 1333"/>
                <a:gd name="T31" fmla="*/ 732 h 1002"/>
                <a:gd name="T32" fmla="*/ 144 w 1333"/>
                <a:gd name="T33" fmla="*/ 840 h 1002"/>
                <a:gd name="T34" fmla="*/ 150 w 1333"/>
                <a:gd name="T35" fmla="*/ 858 h 1002"/>
                <a:gd name="T36" fmla="*/ 240 w 1333"/>
                <a:gd name="T37" fmla="*/ 906 h 1002"/>
                <a:gd name="T38" fmla="*/ 312 w 1333"/>
                <a:gd name="T39" fmla="*/ 954 h 1002"/>
                <a:gd name="T40" fmla="*/ 336 w 1333"/>
                <a:gd name="T41" fmla="*/ 960 h 1002"/>
                <a:gd name="T42" fmla="*/ 456 w 1333"/>
                <a:gd name="T43" fmla="*/ 1002 h 1002"/>
                <a:gd name="T44" fmla="*/ 900 w 1333"/>
                <a:gd name="T45" fmla="*/ 996 h 1002"/>
                <a:gd name="T46" fmla="*/ 1080 w 1333"/>
                <a:gd name="T47" fmla="*/ 888 h 1002"/>
                <a:gd name="T48" fmla="*/ 1092 w 1333"/>
                <a:gd name="T49" fmla="*/ 870 h 1002"/>
                <a:gd name="T50" fmla="*/ 1128 w 1333"/>
                <a:gd name="T51" fmla="*/ 846 h 1002"/>
                <a:gd name="T52" fmla="*/ 1194 w 1333"/>
                <a:gd name="T53" fmla="*/ 738 h 1002"/>
                <a:gd name="T54" fmla="*/ 1224 w 1333"/>
                <a:gd name="T55" fmla="*/ 702 h 1002"/>
                <a:gd name="T56" fmla="*/ 1254 w 1333"/>
                <a:gd name="T57" fmla="*/ 630 h 1002"/>
                <a:gd name="T58" fmla="*/ 1284 w 1333"/>
                <a:gd name="T59" fmla="*/ 576 h 1002"/>
                <a:gd name="T60" fmla="*/ 1296 w 1333"/>
                <a:gd name="T61" fmla="*/ 540 h 1002"/>
                <a:gd name="T62" fmla="*/ 1302 w 1333"/>
                <a:gd name="T63" fmla="*/ 522 h 1002"/>
                <a:gd name="T64" fmla="*/ 1194 w 1333"/>
                <a:gd name="T65" fmla="*/ 144 h 1002"/>
                <a:gd name="T66" fmla="*/ 1074 w 1333"/>
                <a:gd name="T67" fmla="*/ 54 h 1002"/>
                <a:gd name="T68" fmla="*/ 1008 w 1333"/>
                <a:gd name="T69" fmla="*/ 36 h 1002"/>
                <a:gd name="T70" fmla="*/ 972 w 1333"/>
                <a:gd name="T71" fmla="*/ 18 h 1002"/>
                <a:gd name="T72" fmla="*/ 990 w 1333"/>
                <a:gd name="T73" fmla="*/ 24 h 10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3"/>
                <a:gd name="T112" fmla="*/ 0 h 1002"/>
                <a:gd name="T113" fmla="*/ 1333 w 1333"/>
                <a:gd name="T114" fmla="*/ 1002 h 10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3" h="1002">
                  <a:moveTo>
                    <a:pt x="990" y="24"/>
                  </a:moveTo>
                  <a:cubicBezTo>
                    <a:pt x="972" y="18"/>
                    <a:pt x="954" y="12"/>
                    <a:pt x="936" y="6"/>
                  </a:cubicBezTo>
                  <a:cubicBezTo>
                    <a:pt x="930" y="4"/>
                    <a:pt x="918" y="0"/>
                    <a:pt x="918" y="0"/>
                  </a:cubicBezTo>
                  <a:cubicBezTo>
                    <a:pt x="798" y="5"/>
                    <a:pt x="683" y="19"/>
                    <a:pt x="564" y="24"/>
                  </a:cubicBezTo>
                  <a:cubicBezTo>
                    <a:pt x="474" y="54"/>
                    <a:pt x="394" y="83"/>
                    <a:pt x="300" y="90"/>
                  </a:cubicBezTo>
                  <a:cubicBezTo>
                    <a:pt x="280" y="97"/>
                    <a:pt x="246" y="120"/>
                    <a:pt x="246" y="120"/>
                  </a:cubicBezTo>
                  <a:cubicBezTo>
                    <a:pt x="226" y="150"/>
                    <a:pt x="240" y="134"/>
                    <a:pt x="198" y="162"/>
                  </a:cubicBezTo>
                  <a:cubicBezTo>
                    <a:pt x="186" y="170"/>
                    <a:pt x="162" y="186"/>
                    <a:pt x="162" y="186"/>
                  </a:cubicBezTo>
                  <a:cubicBezTo>
                    <a:pt x="134" y="228"/>
                    <a:pt x="150" y="214"/>
                    <a:pt x="120" y="234"/>
                  </a:cubicBezTo>
                  <a:cubicBezTo>
                    <a:pt x="116" y="240"/>
                    <a:pt x="114" y="247"/>
                    <a:pt x="108" y="252"/>
                  </a:cubicBezTo>
                  <a:cubicBezTo>
                    <a:pt x="103" y="256"/>
                    <a:pt x="94" y="254"/>
                    <a:pt x="90" y="258"/>
                  </a:cubicBezTo>
                  <a:cubicBezTo>
                    <a:pt x="75" y="273"/>
                    <a:pt x="66" y="294"/>
                    <a:pt x="54" y="312"/>
                  </a:cubicBezTo>
                  <a:cubicBezTo>
                    <a:pt x="43" y="328"/>
                    <a:pt x="42" y="348"/>
                    <a:pt x="36" y="366"/>
                  </a:cubicBezTo>
                  <a:cubicBezTo>
                    <a:pt x="34" y="372"/>
                    <a:pt x="30" y="384"/>
                    <a:pt x="30" y="384"/>
                  </a:cubicBezTo>
                  <a:cubicBezTo>
                    <a:pt x="24" y="430"/>
                    <a:pt x="11" y="471"/>
                    <a:pt x="0" y="516"/>
                  </a:cubicBezTo>
                  <a:cubicBezTo>
                    <a:pt x="7" y="596"/>
                    <a:pt x="5" y="684"/>
                    <a:pt x="78" y="732"/>
                  </a:cubicBezTo>
                  <a:cubicBezTo>
                    <a:pt x="101" y="767"/>
                    <a:pt x="120" y="805"/>
                    <a:pt x="144" y="840"/>
                  </a:cubicBezTo>
                  <a:cubicBezTo>
                    <a:pt x="148" y="845"/>
                    <a:pt x="146" y="853"/>
                    <a:pt x="150" y="858"/>
                  </a:cubicBezTo>
                  <a:cubicBezTo>
                    <a:pt x="162" y="873"/>
                    <a:pt x="220" y="895"/>
                    <a:pt x="240" y="906"/>
                  </a:cubicBezTo>
                  <a:cubicBezTo>
                    <a:pt x="265" y="920"/>
                    <a:pt x="288" y="938"/>
                    <a:pt x="312" y="954"/>
                  </a:cubicBezTo>
                  <a:cubicBezTo>
                    <a:pt x="319" y="959"/>
                    <a:pt x="328" y="958"/>
                    <a:pt x="336" y="960"/>
                  </a:cubicBezTo>
                  <a:cubicBezTo>
                    <a:pt x="374" y="972"/>
                    <a:pt x="423" y="980"/>
                    <a:pt x="456" y="1002"/>
                  </a:cubicBezTo>
                  <a:cubicBezTo>
                    <a:pt x="604" y="1000"/>
                    <a:pt x="752" y="1002"/>
                    <a:pt x="900" y="996"/>
                  </a:cubicBezTo>
                  <a:cubicBezTo>
                    <a:pt x="969" y="993"/>
                    <a:pt x="1027" y="923"/>
                    <a:pt x="1080" y="888"/>
                  </a:cubicBezTo>
                  <a:cubicBezTo>
                    <a:pt x="1084" y="882"/>
                    <a:pt x="1087" y="875"/>
                    <a:pt x="1092" y="870"/>
                  </a:cubicBezTo>
                  <a:cubicBezTo>
                    <a:pt x="1103" y="861"/>
                    <a:pt x="1128" y="846"/>
                    <a:pt x="1128" y="846"/>
                  </a:cubicBezTo>
                  <a:cubicBezTo>
                    <a:pt x="1150" y="813"/>
                    <a:pt x="1166" y="766"/>
                    <a:pt x="1194" y="738"/>
                  </a:cubicBezTo>
                  <a:cubicBezTo>
                    <a:pt x="1205" y="727"/>
                    <a:pt x="1217" y="717"/>
                    <a:pt x="1224" y="702"/>
                  </a:cubicBezTo>
                  <a:cubicBezTo>
                    <a:pt x="1235" y="676"/>
                    <a:pt x="1242" y="654"/>
                    <a:pt x="1254" y="630"/>
                  </a:cubicBezTo>
                  <a:cubicBezTo>
                    <a:pt x="1263" y="612"/>
                    <a:pt x="1277" y="596"/>
                    <a:pt x="1284" y="576"/>
                  </a:cubicBezTo>
                  <a:cubicBezTo>
                    <a:pt x="1288" y="564"/>
                    <a:pt x="1292" y="552"/>
                    <a:pt x="1296" y="540"/>
                  </a:cubicBezTo>
                  <a:cubicBezTo>
                    <a:pt x="1298" y="534"/>
                    <a:pt x="1302" y="522"/>
                    <a:pt x="1302" y="522"/>
                  </a:cubicBezTo>
                  <a:cubicBezTo>
                    <a:pt x="1298" y="355"/>
                    <a:pt x="1333" y="236"/>
                    <a:pt x="1194" y="144"/>
                  </a:cubicBezTo>
                  <a:cubicBezTo>
                    <a:pt x="1167" y="104"/>
                    <a:pt x="1122" y="66"/>
                    <a:pt x="1074" y="54"/>
                  </a:cubicBezTo>
                  <a:cubicBezTo>
                    <a:pt x="1033" y="27"/>
                    <a:pt x="1084" y="57"/>
                    <a:pt x="1008" y="36"/>
                  </a:cubicBezTo>
                  <a:cubicBezTo>
                    <a:pt x="995" y="32"/>
                    <a:pt x="972" y="18"/>
                    <a:pt x="972" y="18"/>
                  </a:cubicBezTo>
                  <a:cubicBezTo>
                    <a:pt x="972" y="18"/>
                    <a:pt x="984" y="22"/>
                    <a:pt x="990" y="24"/>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979" name="Freeform 20"/>
            <p:cNvSpPr>
              <a:spLocks/>
            </p:cNvSpPr>
            <p:nvPr/>
          </p:nvSpPr>
          <p:spPr bwMode="auto">
            <a:xfrm>
              <a:off x="2124" y="1368"/>
              <a:ext cx="1203" cy="882"/>
            </a:xfrm>
            <a:custGeom>
              <a:avLst/>
              <a:gdLst>
                <a:gd name="T0" fmla="*/ 690 w 1203"/>
                <a:gd name="T1" fmla="*/ 0 h 882"/>
                <a:gd name="T2" fmla="*/ 492 w 1203"/>
                <a:gd name="T3" fmla="*/ 6 h 882"/>
                <a:gd name="T4" fmla="*/ 444 w 1203"/>
                <a:gd name="T5" fmla="*/ 36 h 882"/>
                <a:gd name="T6" fmla="*/ 354 w 1203"/>
                <a:gd name="T7" fmla="*/ 42 h 882"/>
                <a:gd name="T8" fmla="*/ 282 w 1203"/>
                <a:gd name="T9" fmla="*/ 78 h 882"/>
                <a:gd name="T10" fmla="*/ 210 w 1203"/>
                <a:gd name="T11" fmla="*/ 108 h 882"/>
                <a:gd name="T12" fmla="*/ 150 w 1203"/>
                <a:gd name="T13" fmla="*/ 168 h 882"/>
                <a:gd name="T14" fmla="*/ 90 w 1203"/>
                <a:gd name="T15" fmla="*/ 228 h 882"/>
                <a:gd name="T16" fmla="*/ 48 w 1203"/>
                <a:gd name="T17" fmla="*/ 276 h 882"/>
                <a:gd name="T18" fmla="*/ 0 w 1203"/>
                <a:gd name="T19" fmla="*/ 438 h 882"/>
                <a:gd name="T20" fmla="*/ 6 w 1203"/>
                <a:gd name="T21" fmla="*/ 552 h 882"/>
                <a:gd name="T22" fmla="*/ 24 w 1203"/>
                <a:gd name="T23" fmla="*/ 618 h 882"/>
                <a:gd name="T24" fmla="*/ 78 w 1203"/>
                <a:gd name="T25" fmla="*/ 642 h 882"/>
                <a:gd name="T26" fmla="*/ 114 w 1203"/>
                <a:gd name="T27" fmla="*/ 696 h 882"/>
                <a:gd name="T28" fmla="*/ 132 w 1203"/>
                <a:gd name="T29" fmla="*/ 732 h 882"/>
                <a:gd name="T30" fmla="*/ 168 w 1203"/>
                <a:gd name="T31" fmla="*/ 756 h 882"/>
                <a:gd name="T32" fmla="*/ 180 w 1203"/>
                <a:gd name="T33" fmla="*/ 774 h 882"/>
                <a:gd name="T34" fmla="*/ 216 w 1203"/>
                <a:gd name="T35" fmla="*/ 786 h 882"/>
                <a:gd name="T36" fmla="*/ 492 w 1203"/>
                <a:gd name="T37" fmla="*/ 858 h 882"/>
                <a:gd name="T38" fmla="*/ 570 w 1203"/>
                <a:gd name="T39" fmla="*/ 882 h 882"/>
                <a:gd name="T40" fmla="*/ 852 w 1203"/>
                <a:gd name="T41" fmla="*/ 876 h 882"/>
                <a:gd name="T42" fmla="*/ 912 w 1203"/>
                <a:gd name="T43" fmla="*/ 846 h 882"/>
                <a:gd name="T44" fmla="*/ 960 w 1203"/>
                <a:gd name="T45" fmla="*/ 798 h 882"/>
                <a:gd name="T46" fmla="*/ 996 w 1203"/>
                <a:gd name="T47" fmla="*/ 774 h 882"/>
                <a:gd name="T48" fmla="*/ 1014 w 1203"/>
                <a:gd name="T49" fmla="*/ 762 h 882"/>
                <a:gd name="T50" fmla="*/ 1056 w 1203"/>
                <a:gd name="T51" fmla="*/ 708 h 882"/>
                <a:gd name="T52" fmla="*/ 1062 w 1203"/>
                <a:gd name="T53" fmla="*/ 660 h 882"/>
                <a:gd name="T54" fmla="*/ 1098 w 1203"/>
                <a:gd name="T55" fmla="*/ 636 h 882"/>
                <a:gd name="T56" fmla="*/ 1128 w 1203"/>
                <a:gd name="T57" fmla="*/ 582 h 882"/>
                <a:gd name="T58" fmla="*/ 1164 w 1203"/>
                <a:gd name="T59" fmla="*/ 498 h 882"/>
                <a:gd name="T60" fmla="*/ 1176 w 1203"/>
                <a:gd name="T61" fmla="*/ 396 h 882"/>
                <a:gd name="T62" fmla="*/ 1134 w 1203"/>
                <a:gd name="T63" fmla="*/ 174 h 882"/>
                <a:gd name="T64" fmla="*/ 1074 w 1203"/>
                <a:gd name="T65" fmla="*/ 114 h 882"/>
                <a:gd name="T66" fmla="*/ 990 w 1203"/>
                <a:gd name="T67" fmla="*/ 48 h 882"/>
                <a:gd name="T68" fmla="*/ 906 w 1203"/>
                <a:gd name="T69" fmla="*/ 24 h 882"/>
                <a:gd name="T70" fmla="*/ 852 w 1203"/>
                <a:gd name="T71" fmla="*/ 0 h 882"/>
                <a:gd name="T72" fmla="*/ 690 w 1203"/>
                <a:gd name="T73" fmla="*/ 0 h 8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3"/>
                <a:gd name="T112" fmla="*/ 0 h 882"/>
                <a:gd name="T113" fmla="*/ 1203 w 1203"/>
                <a:gd name="T114" fmla="*/ 882 h 8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3" h="882">
                  <a:moveTo>
                    <a:pt x="690" y="0"/>
                  </a:moveTo>
                  <a:cubicBezTo>
                    <a:pt x="624" y="2"/>
                    <a:pt x="558" y="2"/>
                    <a:pt x="492" y="6"/>
                  </a:cubicBezTo>
                  <a:cubicBezTo>
                    <a:pt x="465" y="7"/>
                    <a:pt x="471" y="33"/>
                    <a:pt x="444" y="36"/>
                  </a:cubicBezTo>
                  <a:cubicBezTo>
                    <a:pt x="414" y="39"/>
                    <a:pt x="384" y="40"/>
                    <a:pt x="354" y="42"/>
                  </a:cubicBezTo>
                  <a:cubicBezTo>
                    <a:pt x="304" y="59"/>
                    <a:pt x="329" y="47"/>
                    <a:pt x="282" y="78"/>
                  </a:cubicBezTo>
                  <a:cubicBezTo>
                    <a:pt x="260" y="92"/>
                    <a:pt x="232" y="93"/>
                    <a:pt x="210" y="108"/>
                  </a:cubicBezTo>
                  <a:cubicBezTo>
                    <a:pt x="195" y="130"/>
                    <a:pt x="172" y="153"/>
                    <a:pt x="150" y="168"/>
                  </a:cubicBezTo>
                  <a:cubicBezTo>
                    <a:pt x="135" y="190"/>
                    <a:pt x="112" y="213"/>
                    <a:pt x="90" y="228"/>
                  </a:cubicBezTo>
                  <a:cubicBezTo>
                    <a:pt x="77" y="247"/>
                    <a:pt x="57" y="255"/>
                    <a:pt x="48" y="276"/>
                  </a:cubicBezTo>
                  <a:cubicBezTo>
                    <a:pt x="25" y="327"/>
                    <a:pt x="13" y="384"/>
                    <a:pt x="0" y="438"/>
                  </a:cubicBezTo>
                  <a:cubicBezTo>
                    <a:pt x="2" y="476"/>
                    <a:pt x="3" y="514"/>
                    <a:pt x="6" y="552"/>
                  </a:cubicBezTo>
                  <a:cubicBezTo>
                    <a:pt x="7" y="559"/>
                    <a:pt x="19" y="616"/>
                    <a:pt x="24" y="618"/>
                  </a:cubicBezTo>
                  <a:cubicBezTo>
                    <a:pt x="67" y="632"/>
                    <a:pt x="49" y="623"/>
                    <a:pt x="78" y="642"/>
                  </a:cubicBezTo>
                  <a:cubicBezTo>
                    <a:pt x="90" y="660"/>
                    <a:pt x="107" y="675"/>
                    <a:pt x="114" y="696"/>
                  </a:cubicBezTo>
                  <a:cubicBezTo>
                    <a:pt x="118" y="709"/>
                    <a:pt x="121" y="722"/>
                    <a:pt x="132" y="732"/>
                  </a:cubicBezTo>
                  <a:cubicBezTo>
                    <a:pt x="143" y="741"/>
                    <a:pt x="168" y="756"/>
                    <a:pt x="168" y="756"/>
                  </a:cubicBezTo>
                  <a:cubicBezTo>
                    <a:pt x="172" y="762"/>
                    <a:pt x="174" y="770"/>
                    <a:pt x="180" y="774"/>
                  </a:cubicBezTo>
                  <a:cubicBezTo>
                    <a:pt x="191" y="781"/>
                    <a:pt x="216" y="786"/>
                    <a:pt x="216" y="786"/>
                  </a:cubicBezTo>
                  <a:cubicBezTo>
                    <a:pt x="276" y="846"/>
                    <a:pt x="418" y="854"/>
                    <a:pt x="492" y="858"/>
                  </a:cubicBezTo>
                  <a:cubicBezTo>
                    <a:pt x="518" y="867"/>
                    <a:pt x="543" y="875"/>
                    <a:pt x="570" y="882"/>
                  </a:cubicBezTo>
                  <a:cubicBezTo>
                    <a:pt x="664" y="880"/>
                    <a:pt x="758" y="880"/>
                    <a:pt x="852" y="876"/>
                  </a:cubicBezTo>
                  <a:cubicBezTo>
                    <a:pt x="874" y="875"/>
                    <a:pt x="912" y="846"/>
                    <a:pt x="912" y="846"/>
                  </a:cubicBezTo>
                  <a:cubicBezTo>
                    <a:pt x="924" y="827"/>
                    <a:pt x="942" y="812"/>
                    <a:pt x="960" y="798"/>
                  </a:cubicBezTo>
                  <a:cubicBezTo>
                    <a:pt x="971" y="789"/>
                    <a:pt x="984" y="782"/>
                    <a:pt x="996" y="774"/>
                  </a:cubicBezTo>
                  <a:cubicBezTo>
                    <a:pt x="1002" y="770"/>
                    <a:pt x="1014" y="762"/>
                    <a:pt x="1014" y="762"/>
                  </a:cubicBezTo>
                  <a:cubicBezTo>
                    <a:pt x="1027" y="743"/>
                    <a:pt x="1043" y="727"/>
                    <a:pt x="1056" y="708"/>
                  </a:cubicBezTo>
                  <a:cubicBezTo>
                    <a:pt x="1058" y="692"/>
                    <a:pt x="1054" y="674"/>
                    <a:pt x="1062" y="660"/>
                  </a:cubicBezTo>
                  <a:cubicBezTo>
                    <a:pt x="1069" y="648"/>
                    <a:pt x="1098" y="636"/>
                    <a:pt x="1098" y="636"/>
                  </a:cubicBezTo>
                  <a:cubicBezTo>
                    <a:pt x="1126" y="595"/>
                    <a:pt x="1117" y="614"/>
                    <a:pt x="1128" y="582"/>
                  </a:cubicBezTo>
                  <a:cubicBezTo>
                    <a:pt x="1134" y="534"/>
                    <a:pt x="1133" y="529"/>
                    <a:pt x="1164" y="498"/>
                  </a:cubicBezTo>
                  <a:cubicBezTo>
                    <a:pt x="1177" y="458"/>
                    <a:pt x="1176" y="467"/>
                    <a:pt x="1176" y="396"/>
                  </a:cubicBezTo>
                  <a:cubicBezTo>
                    <a:pt x="1176" y="327"/>
                    <a:pt x="1203" y="220"/>
                    <a:pt x="1134" y="174"/>
                  </a:cubicBezTo>
                  <a:cubicBezTo>
                    <a:pt x="1119" y="152"/>
                    <a:pt x="1096" y="129"/>
                    <a:pt x="1074" y="114"/>
                  </a:cubicBezTo>
                  <a:cubicBezTo>
                    <a:pt x="1054" y="84"/>
                    <a:pt x="1026" y="57"/>
                    <a:pt x="990" y="48"/>
                  </a:cubicBezTo>
                  <a:cubicBezTo>
                    <a:pt x="964" y="41"/>
                    <a:pt x="929" y="39"/>
                    <a:pt x="906" y="24"/>
                  </a:cubicBezTo>
                  <a:cubicBezTo>
                    <a:pt x="890" y="13"/>
                    <a:pt x="873" y="0"/>
                    <a:pt x="852" y="0"/>
                  </a:cubicBezTo>
                  <a:cubicBezTo>
                    <a:pt x="798" y="0"/>
                    <a:pt x="744" y="0"/>
                    <a:pt x="690" y="0"/>
                  </a:cubicBez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3980" name="Text Box 21"/>
            <p:cNvSpPr txBox="1">
              <a:spLocks noChangeArrowheads="1"/>
            </p:cNvSpPr>
            <p:nvPr/>
          </p:nvSpPr>
          <p:spPr bwMode="auto">
            <a:xfrm>
              <a:off x="1973" y="2568"/>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600">
                  <a:latin typeface="Arial Narrow" panose="020B0606020202030204" pitchFamily="34" charset="0"/>
                </a:rPr>
                <a:t>20 mm</a:t>
              </a:r>
              <a:endParaRPr lang="fr-FR" altLang="tr-TR" sz="1600">
                <a:latin typeface="Arial Narrow" panose="020B0606020202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2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BADC7C-14BD-4CA8-A883-CB7914739391}" type="slidenum">
              <a:rPr lang="fr-FR" altLang="tr-TR" sz="1400">
                <a:solidFill>
                  <a:srgbClr val="A50021"/>
                </a:solidFill>
                <a:latin typeface="Arial Narrow" panose="020B0606020202030204" pitchFamily="34" charset="0"/>
              </a:rPr>
              <a:pPr/>
              <a:t>76</a:t>
            </a:fld>
            <a:endParaRPr lang="fr-FR" altLang="tr-TR" sz="1400">
              <a:solidFill>
                <a:srgbClr val="A50021"/>
              </a:solidFill>
              <a:latin typeface="Arial Narrow" panose="020B0606020202030204" pitchFamily="34" charset="0"/>
            </a:endParaRPr>
          </a:p>
        </p:txBody>
      </p:sp>
      <p:sp>
        <p:nvSpPr>
          <p:cNvPr id="84996" name="Rectangle 2"/>
          <p:cNvSpPr>
            <a:spLocks noGrp="1" noChangeArrowheads="1"/>
          </p:cNvSpPr>
          <p:nvPr>
            <p:ph type="title"/>
          </p:nvPr>
        </p:nvSpPr>
        <p:spPr/>
        <p:txBody>
          <a:bodyPr/>
          <a:lstStyle/>
          <a:p>
            <a:r>
              <a:rPr lang="fr-BE" altLang="tr-TR" smtClean="0"/>
              <a:t>Luteinized cyst an </a:t>
            </a:r>
            <a:r>
              <a:rPr lang="fr-BE" altLang="tr-TR" u="sng" smtClean="0"/>
              <a:t>corpus luteum with cavity</a:t>
            </a:r>
            <a:endParaRPr lang="fr-FR" altLang="tr-TR" u="sng" smtClean="0"/>
          </a:p>
        </p:txBody>
      </p:sp>
      <p:grpSp>
        <p:nvGrpSpPr>
          <p:cNvPr id="84997" name="Group 3"/>
          <p:cNvGrpSpPr>
            <a:grpSpLocks/>
          </p:cNvGrpSpPr>
          <p:nvPr/>
        </p:nvGrpSpPr>
        <p:grpSpPr bwMode="auto">
          <a:xfrm>
            <a:off x="1116013" y="1557338"/>
            <a:ext cx="1871662" cy="1368425"/>
            <a:chOff x="3470" y="890"/>
            <a:chExt cx="1179" cy="862"/>
          </a:xfrm>
        </p:grpSpPr>
        <p:sp>
          <p:nvSpPr>
            <p:cNvPr id="85015" name="Freeform 4"/>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85016" name="Group 5"/>
            <p:cNvGrpSpPr>
              <a:grpSpLocks/>
            </p:cNvGrpSpPr>
            <p:nvPr/>
          </p:nvGrpSpPr>
          <p:grpSpPr bwMode="auto">
            <a:xfrm>
              <a:off x="3878" y="981"/>
              <a:ext cx="771" cy="771"/>
              <a:chOff x="3288" y="1661"/>
              <a:chExt cx="726" cy="726"/>
            </a:xfrm>
          </p:grpSpPr>
          <p:sp>
            <p:nvSpPr>
              <p:cNvPr id="85017" name="Oval 6"/>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85018" name="Oval 7"/>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grpSp>
        <p:nvGrpSpPr>
          <p:cNvPr id="4" name="Group 8"/>
          <p:cNvGrpSpPr>
            <a:grpSpLocks/>
          </p:cNvGrpSpPr>
          <p:nvPr/>
        </p:nvGrpSpPr>
        <p:grpSpPr bwMode="auto">
          <a:xfrm>
            <a:off x="5508625" y="1412875"/>
            <a:ext cx="1857375" cy="1320800"/>
            <a:chOff x="3470" y="890"/>
            <a:chExt cx="1170" cy="832"/>
          </a:xfrm>
        </p:grpSpPr>
        <p:sp>
          <p:nvSpPr>
            <p:cNvPr id="85012" name="Freeform 9"/>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85013" name="Oval 10"/>
            <p:cNvSpPr>
              <a:spLocks noChangeArrowheads="1"/>
            </p:cNvSpPr>
            <p:nvPr/>
          </p:nvSpPr>
          <p:spPr bwMode="auto">
            <a:xfrm>
              <a:off x="3878" y="981"/>
              <a:ext cx="680" cy="725"/>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85014" name="Freeform 11"/>
            <p:cNvSpPr>
              <a:spLocks/>
            </p:cNvSpPr>
            <p:nvPr/>
          </p:nvSpPr>
          <p:spPr bwMode="auto">
            <a:xfrm>
              <a:off x="4105" y="1207"/>
              <a:ext cx="231" cy="218"/>
            </a:xfrm>
            <a:custGeom>
              <a:avLst/>
              <a:gdLst>
                <a:gd name="T0" fmla="*/ 61 w 231"/>
                <a:gd name="T1" fmla="*/ 44 h 218"/>
                <a:gd name="T2" fmla="*/ 163 w 231"/>
                <a:gd name="T3" fmla="*/ 14 h 218"/>
                <a:gd name="T4" fmla="*/ 211 w 231"/>
                <a:gd name="T5" fmla="*/ 74 h 218"/>
                <a:gd name="T6" fmla="*/ 187 w 231"/>
                <a:gd name="T7" fmla="*/ 218 h 218"/>
                <a:gd name="T8" fmla="*/ 97 w 231"/>
                <a:gd name="T9" fmla="*/ 212 h 218"/>
                <a:gd name="T10" fmla="*/ 49 w 231"/>
                <a:gd name="T11" fmla="*/ 206 h 218"/>
                <a:gd name="T12" fmla="*/ 25 w 231"/>
                <a:gd name="T13" fmla="*/ 170 h 218"/>
                <a:gd name="T14" fmla="*/ 7 w 231"/>
                <a:gd name="T15" fmla="*/ 164 h 218"/>
                <a:gd name="T16" fmla="*/ 1 w 231"/>
                <a:gd name="T17" fmla="*/ 146 h 218"/>
                <a:gd name="T18" fmla="*/ 13 w 231"/>
                <a:gd name="T19" fmla="*/ 128 h 218"/>
                <a:gd name="T20" fmla="*/ 19 w 231"/>
                <a:gd name="T21" fmla="*/ 92 h 218"/>
                <a:gd name="T22" fmla="*/ 37 w 231"/>
                <a:gd name="T23" fmla="*/ 86 h 218"/>
                <a:gd name="T24" fmla="*/ 61 w 231"/>
                <a:gd name="T25" fmla="*/ 44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218"/>
                <a:gd name="T41" fmla="*/ 231 w 231"/>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218">
                  <a:moveTo>
                    <a:pt x="61" y="44"/>
                  </a:moveTo>
                  <a:cubicBezTo>
                    <a:pt x="105" y="0"/>
                    <a:pt x="73" y="7"/>
                    <a:pt x="163" y="14"/>
                  </a:cubicBezTo>
                  <a:cubicBezTo>
                    <a:pt x="204" y="42"/>
                    <a:pt x="159" y="61"/>
                    <a:pt x="211" y="74"/>
                  </a:cubicBezTo>
                  <a:cubicBezTo>
                    <a:pt x="216" y="120"/>
                    <a:pt x="231" y="189"/>
                    <a:pt x="187" y="218"/>
                  </a:cubicBezTo>
                  <a:cubicBezTo>
                    <a:pt x="147" y="210"/>
                    <a:pt x="140" y="206"/>
                    <a:pt x="97" y="212"/>
                  </a:cubicBezTo>
                  <a:cubicBezTo>
                    <a:pt x="81" y="210"/>
                    <a:pt x="63" y="214"/>
                    <a:pt x="49" y="206"/>
                  </a:cubicBezTo>
                  <a:cubicBezTo>
                    <a:pt x="37" y="199"/>
                    <a:pt x="39" y="175"/>
                    <a:pt x="25" y="170"/>
                  </a:cubicBezTo>
                  <a:cubicBezTo>
                    <a:pt x="19" y="168"/>
                    <a:pt x="13" y="166"/>
                    <a:pt x="7" y="164"/>
                  </a:cubicBezTo>
                  <a:cubicBezTo>
                    <a:pt x="5" y="158"/>
                    <a:pt x="0" y="152"/>
                    <a:pt x="1" y="146"/>
                  </a:cubicBezTo>
                  <a:cubicBezTo>
                    <a:pt x="2" y="139"/>
                    <a:pt x="11" y="135"/>
                    <a:pt x="13" y="128"/>
                  </a:cubicBezTo>
                  <a:cubicBezTo>
                    <a:pt x="17" y="116"/>
                    <a:pt x="13" y="103"/>
                    <a:pt x="19" y="92"/>
                  </a:cubicBezTo>
                  <a:cubicBezTo>
                    <a:pt x="22" y="87"/>
                    <a:pt x="31" y="88"/>
                    <a:pt x="37" y="86"/>
                  </a:cubicBezTo>
                  <a:cubicBezTo>
                    <a:pt x="61" y="62"/>
                    <a:pt x="53" y="76"/>
                    <a:pt x="61" y="44"/>
                  </a:cubicBezTo>
                  <a:close/>
                </a:path>
              </a:pathLst>
            </a:custGeom>
            <a:solidFill>
              <a:srgbClr val="080808"/>
            </a:solidFill>
            <a:ln w="9525">
              <a:solidFill>
                <a:srgbClr val="080808"/>
              </a:solidFill>
              <a:round/>
              <a:headEnd/>
              <a:tailEnd/>
            </a:ln>
          </p:spPr>
          <p:txBody>
            <a:bodyPr/>
            <a:lstStyle/>
            <a:p>
              <a:endParaRPr lang="tr-TR"/>
            </a:p>
          </p:txBody>
        </p:sp>
      </p:grpSp>
      <p:grpSp>
        <p:nvGrpSpPr>
          <p:cNvPr id="84999" name="Group 12"/>
          <p:cNvGrpSpPr>
            <a:grpSpLocks/>
          </p:cNvGrpSpPr>
          <p:nvPr/>
        </p:nvGrpSpPr>
        <p:grpSpPr bwMode="auto">
          <a:xfrm>
            <a:off x="2484438" y="4076700"/>
            <a:ext cx="1582737" cy="1728788"/>
            <a:chOff x="1610" y="1265"/>
            <a:chExt cx="2177" cy="1885"/>
          </a:xfrm>
        </p:grpSpPr>
        <p:grpSp>
          <p:nvGrpSpPr>
            <p:cNvPr id="85007" name="Group 13"/>
            <p:cNvGrpSpPr>
              <a:grpSpLocks/>
            </p:cNvGrpSpPr>
            <p:nvPr/>
          </p:nvGrpSpPr>
          <p:grpSpPr bwMode="auto">
            <a:xfrm>
              <a:off x="1610" y="1265"/>
              <a:ext cx="2177" cy="1788"/>
              <a:chOff x="1610" y="1265"/>
              <a:chExt cx="2177" cy="1788"/>
            </a:xfrm>
          </p:grpSpPr>
          <p:pic>
            <p:nvPicPr>
              <p:cNvPr id="85009" name="Picture 14" descr="Mixed cyst-ba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610" y="1265"/>
                <a:ext cx="2177"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0" name="Freeform 15"/>
              <p:cNvSpPr>
                <a:spLocks/>
              </p:cNvSpPr>
              <p:nvPr/>
            </p:nvSpPr>
            <p:spPr bwMode="auto">
              <a:xfrm>
                <a:off x="1905" y="1378"/>
                <a:ext cx="1665" cy="1304"/>
              </a:xfrm>
              <a:custGeom>
                <a:avLst/>
                <a:gdLst>
                  <a:gd name="T0" fmla="*/ 1311 w 1665"/>
                  <a:gd name="T1" fmla="*/ 38 h 1304"/>
                  <a:gd name="T2" fmla="*/ 981 w 1665"/>
                  <a:gd name="T3" fmla="*/ 26 h 1304"/>
                  <a:gd name="T4" fmla="*/ 495 w 1665"/>
                  <a:gd name="T5" fmla="*/ 38 h 1304"/>
                  <a:gd name="T6" fmla="*/ 459 w 1665"/>
                  <a:gd name="T7" fmla="*/ 50 h 1304"/>
                  <a:gd name="T8" fmla="*/ 405 w 1665"/>
                  <a:gd name="T9" fmla="*/ 86 h 1304"/>
                  <a:gd name="T10" fmla="*/ 309 w 1665"/>
                  <a:gd name="T11" fmla="*/ 122 h 1304"/>
                  <a:gd name="T12" fmla="*/ 261 w 1665"/>
                  <a:gd name="T13" fmla="*/ 170 h 1304"/>
                  <a:gd name="T14" fmla="*/ 219 w 1665"/>
                  <a:gd name="T15" fmla="*/ 218 h 1304"/>
                  <a:gd name="T16" fmla="*/ 159 w 1665"/>
                  <a:gd name="T17" fmla="*/ 278 h 1304"/>
                  <a:gd name="T18" fmla="*/ 147 w 1665"/>
                  <a:gd name="T19" fmla="*/ 296 h 1304"/>
                  <a:gd name="T20" fmla="*/ 129 w 1665"/>
                  <a:gd name="T21" fmla="*/ 308 h 1304"/>
                  <a:gd name="T22" fmla="*/ 123 w 1665"/>
                  <a:gd name="T23" fmla="*/ 368 h 1304"/>
                  <a:gd name="T24" fmla="*/ 93 w 1665"/>
                  <a:gd name="T25" fmla="*/ 458 h 1304"/>
                  <a:gd name="T26" fmla="*/ 57 w 1665"/>
                  <a:gd name="T27" fmla="*/ 482 h 1304"/>
                  <a:gd name="T28" fmla="*/ 21 w 1665"/>
                  <a:gd name="T29" fmla="*/ 512 h 1304"/>
                  <a:gd name="T30" fmla="*/ 93 w 1665"/>
                  <a:gd name="T31" fmla="*/ 686 h 1304"/>
                  <a:gd name="T32" fmla="*/ 189 w 1665"/>
                  <a:gd name="T33" fmla="*/ 770 h 1304"/>
                  <a:gd name="T34" fmla="*/ 225 w 1665"/>
                  <a:gd name="T35" fmla="*/ 794 h 1304"/>
                  <a:gd name="T36" fmla="*/ 243 w 1665"/>
                  <a:gd name="T37" fmla="*/ 806 h 1304"/>
                  <a:gd name="T38" fmla="*/ 303 w 1665"/>
                  <a:gd name="T39" fmla="*/ 860 h 1304"/>
                  <a:gd name="T40" fmla="*/ 345 w 1665"/>
                  <a:gd name="T41" fmla="*/ 932 h 1304"/>
                  <a:gd name="T42" fmla="*/ 381 w 1665"/>
                  <a:gd name="T43" fmla="*/ 986 h 1304"/>
                  <a:gd name="T44" fmla="*/ 393 w 1665"/>
                  <a:gd name="T45" fmla="*/ 1022 h 1304"/>
                  <a:gd name="T46" fmla="*/ 417 w 1665"/>
                  <a:gd name="T47" fmla="*/ 1058 h 1304"/>
                  <a:gd name="T48" fmla="*/ 429 w 1665"/>
                  <a:gd name="T49" fmla="*/ 1076 h 1304"/>
                  <a:gd name="T50" fmla="*/ 537 w 1665"/>
                  <a:gd name="T51" fmla="*/ 1130 h 1304"/>
                  <a:gd name="T52" fmla="*/ 597 w 1665"/>
                  <a:gd name="T53" fmla="*/ 1196 h 1304"/>
                  <a:gd name="T54" fmla="*/ 621 w 1665"/>
                  <a:gd name="T55" fmla="*/ 1226 h 1304"/>
                  <a:gd name="T56" fmla="*/ 789 w 1665"/>
                  <a:gd name="T57" fmla="*/ 1274 h 1304"/>
                  <a:gd name="T58" fmla="*/ 867 w 1665"/>
                  <a:gd name="T59" fmla="*/ 1304 h 1304"/>
                  <a:gd name="T60" fmla="*/ 1203 w 1665"/>
                  <a:gd name="T61" fmla="*/ 1298 h 1304"/>
                  <a:gd name="T62" fmla="*/ 1299 w 1665"/>
                  <a:gd name="T63" fmla="*/ 1214 h 1304"/>
                  <a:gd name="T64" fmla="*/ 1371 w 1665"/>
                  <a:gd name="T65" fmla="*/ 1154 h 1304"/>
                  <a:gd name="T66" fmla="*/ 1491 w 1665"/>
                  <a:gd name="T67" fmla="*/ 1082 h 1304"/>
                  <a:gd name="T68" fmla="*/ 1551 w 1665"/>
                  <a:gd name="T69" fmla="*/ 1010 h 1304"/>
                  <a:gd name="T70" fmla="*/ 1563 w 1665"/>
                  <a:gd name="T71" fmla="*/ 974 h 1304"/>
                  <a:gd name="T72" fmla="*/ 1575 w 1665"/>
                  <a:gd name="T73" fmla="*/ 956 h 1304"/>
                  <a:gd name="T74" fmla="*/ 1587 w 1665"/>
                  <a:gd name="T75" fmla="*/ 920 h 1304"/>
                  <a:gd name="T76" fmla="*/ 1593 w 1665"/>
                  <a:gd name="T77" fmla="*/ 902 h 1304"/>
                  <a:gd name="T78" fmla="*/ 1647 w 1665"/>
                  <a:gd name="T79" fmla="*/ 770 h 1304"/>
                  <a:gd name="T80" fmla="*/ 1665 w 1665"/>
                  <a:gd name="T81" fmla="*/ 536 h 1304"/>
                  <a:gd name="T82" fmla="*/ 1659 w 1665"/>
                  <a:gd name="T83" fmla="*/ 284 h 1304"/>
                  <a:gd name="T84" fmla="*/ 1509 w 1665"/>
                  <a:gd name="T85" fmla="*/ 92 h 1304"/>
                  <a:gd name="T86" fmla="*/ 1437 w 1665"/>
                  <a:gd name="T87" fmla="*/ 50 h 1304"/>
                  <a:gd name="T88" fmla="*/ 1317 w 1665"/>
                  <a:gd name="T89" fmla="*/ 44 h 1304"/>
                  <a:gd name="T90" fmla="*/ 1311 w 1665"/>
                  <a:gd name="T91" fmla="*/ 38 h 1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65"/>
                  <a:gd name="T139" fmla="*/ 0 h 1304"/>
                  <a:gd name="T140" fmla="*/ 1665 w 1665"/>
                  <a:gd name="T141" fmla="*/ 1304 h 1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65" h="1304">
                    <a:moveTo>
                      <a:pt x="1311" y="38"/>
                    </a:moveTo>
                    <a:cubicBezTo>
                      <a:pt x="1196" y="0"/>
                      <a:pt x="1274" y="24"/>
                      <a:pt x="981" y="26"/>
                    </a:cubicBezTo>
                    <a:cubicBezTo>
                      <a:pt x="819" y="27"/>
                      <a:pt x="495" y="38"/>
                      <a:pt x="495" y="38"/>
                    </a:cubicBezTo>
                    <a:cubicBezTo>
                      <a:pt x="483" y="42"/>
                      <a:pt x="470" y="43"/>
                      <a:pt x="459" y="50"/>
                    </a:cubicBezTo>
                    <a:cubicBezTo>
                      <a:pt x="441" y="62"/>
                      <a:pt x="426" y="79"/>
                      <a:pt x="405" y="86"/>
                    </a:cubicBezTo>
                    <a:cubicBezTo>
                      <a:pt x="372" y="97"/>
                      <a:pt x="339" y="102"/>
                      <a:pt x="309" y="122"/>
                    </a:cubicBezTo>
                    <a:cubicBezTo>
                      <a:pt x="295" y="143"/>
                      <a:pt x="276" y="150"/>
                      <a:pt x="261" y="170"/>
                    </a:cubicBezTo>
                    <a:cubicBezTo>
                      <a:pt x="223" y="218"/>
                      <a:pt x="254" y="195"/>
                      <a:pt x="219" y="218"/>
                    </a:cubicBezTo>
                    <a:cubicBezTo>
                      <a:pt x="204" y="240"/>
                      <a:pt x="181" y="263"/>
                      <a:pt x="159" y="278"/>
                    </a:cubicBezTo>
                    <a:cubicBezTo>
                      <a:pt x="155" y="284"/>
                      <a:pt x="152" y="291"/>
                      <a:pt x="147" y="296"/>
                    </a:cubicBezTo>
                    <a:cubicBezTo>
                      <a:pt x="142" y="301"/>
                      <a:pt x="131" y="301"/>
                      <a:pt x="129" y="308"/>
                    </a:cubicBezTo>
                    <a:cubicBezTo>
                      <a:pt x="123" y="327"/>
                      <a:pt x="127" y="348"/>
                      <a:pt x="123" y="368"/>
                    </a:cubicBezTo>
                    <a:cubicBezTo>
                      <a:pt x="117" y="398"/>
                      <a:pt x="103" y="429"/>
                      <a:pt x="93" y="458"/>
                    </a:cubicBezTo>
                    <a:cubicBezTo>
                      <a:pt x="88" y="472"/>
                      <a:pt x="67" y="472"/>
                      <a:pt x="57" y="482"/>
                    </a:cubicBezTo>
                    <a:cubicBezTo>
                      <a:pt x="34" y="505"/>
                      <a:pt x="46" y="495"/>
                      <a:pt x="21" y="512"/>
                    </a:cubicBezTo>
                    <a:cubicBezTo>
                      <a:pt x="0" y="574"/>
                      <a:pt x="27" y="664"/>
                      <a:pt x="93" y="686"/>
                    </a:cubicBezTo>
                    <a:cubicBezTo>
                      <a:pt x="117" y="722"/>
                      <a:pt x="153" y="746"/>
                      <a:pt x="189" y="770"/>
                    </a:cubicBezTo>
                    <a:cubicBezTo>
                      <a:pt x="201" y="778"/>
                      <a:pt x="213" y="786"/>
                      <a:pt x="225" y="794"/>
                    </a:cubicBezTo>
                    <a:cubicBezTo>
                      <a:pt x="231" y="798"/>
                      <a:pt x="243" y="806"/>
                      <a:pt x="243" y="806"/>
                    </a:cubicBezTo>
                    <a:cubicBezTo>
                      <a:pt x="265" y="839"/>
                      <a:pt x="267" y="848"/>
                      <a:pt x="303" y="860"/>
                    </a:cubicBezTo>
                    <a:cubicBezTo>
                      <a:pt x="319" y="884"/>
                      <a:pt x="328" y="907"/>
                      <a:pt x="345" y="932"/>
                    </a:cubicBezTo>
                    <a:cubicBezTo>
                      <a:pt x="355" y="948"/>
                      <a:pt x="375" y="968"/>
                      <a:pt x="381" y="986"/>
                    </a:cubicBezTo>
                    <a:cubicBezTo>
                      <a:pt x="385" y="998"/>
                      <a:pt x="386" y="1011"/>
                      <a:pt x="393" y="1022"/>
                    </a:cubicBezTo>
                    <a:cubicBezTo>
                      <a:pt x="401" y="1034"/>
                      <a:pt x="409" y="1046"/>
                      <a:pt x="417" y="1058"/>
                    </a:cubicBezTo>
                    <a:cubicBezTo>
                      <a:pt x="421" y="1064"/>
                      <a:pt x="422" y="1074"/>
                      <a:pt x="429" y="1076"/>
                    </a:cubicBezTo>
                    <a:cubicBezTo>
                      <a:pt x="467" y="1089"/>
                      <a:pt x="498" y="1117"/>
                      <a:pt x="537" y="1130"/>
                    </a:cubicBezTo>
                    <a:cubicBezTo>
                      <a:pt x="559" y="1152"/>
                      <a:pt x="571" y="1178"/>
                      <a:pt x="597" y="1196"/>
                    </a:cubicBezTo>
                    <a:cubicBezTo>
                      <a:pt x="609" y="1231"/>
                      <a:pt x="594" y="1199"/>
                      <a:pt x="621" y="1226"/>
                    </a:cubicBezTo>
                    <a:cubicBezTo>
                      <a:pt x="674" y="1279"/>
                      <a:pt x="702" y="1269"/>
                      <a:pt x="789" y="1274"/>
                    </a:cubicBezTo>
                    <a:cubicBezTo>
                      <a:pt x="818" y="1281"/>
                      <a:pt x="843" y="1288"/>
                      <a:pt x="867" y="1304"/>
                    </a:cubicBezTo>
                    <a:cubicBezTo>
                      <a:pt x="979" y="1302"/>
                      <a:pt x="1091" y="1302"/>
                      <a:pt x="1203" y="1298"/>
                    </a:cubicBezTo>
                    <a:cubicBezTo>
                      <a:pt x="1245" y="1297"/>
                      <a:pt x="1279" y="1243"/>
                      <a:pt x="1299" y="1214"/>
                    </a:cubicBezTo>
                    <a:cubicBezTo>
                      <a:pt x="1314" y="1192"/>
                      <a:pt x="1347" y="1170"/>
                      <a:pt x="1371" y="1154"/>
                    </a:cubicBezTo>
                    <a:cubicBezTo>
                      <a:pt x="1392" y="1122"/>
                      <a:pt x="1454" y="1094"/>
                      <a:pt x="1491" y="1082"/>
                    </a:cubicBezTo>
                    <a:cubicBezTo>
                      <a:pt x="1508" y="1056"/>
                      <a:pt x="1529" y="1032"/>
                      <a:pt x="1551" y="1010"/>
                    </a:cubicBezTo>
                    <a:cubicBezTo>
                      <a:pt x="1555" y="998"/>
                      <a:pt x="1556" y="985"/>
                      <a:pt x="1563" y="974"/>
                    </a:cubicBezTo>
                    <a:cubicBezTo>
                      <a:pt x="1567" y="968"/>
                      <a:pt x="1572" y="963"/>
                      <a:pt x="1575" y="956"/>
                    </a:cubicBezTo>
                    <a:cubicBezTo>
                      <a:pt x="1580" y="944"/>
                      <a:pt x="1583" y="932"/>
                      <a:pt x="1587" y="920"/>
                    </a:cubicBezTo>
                    <a:cubicBezTo>
                      <a:pt x="1589" y="914"/>
                      <a:pt x="1593" y="902"/>
                      <a:pt x="1593" y="902"/>
                    </a:cubicBezTo>
                    <a:cubicBezTo>
                      <a:pt x="1601" y="817"/>
                      <a:pt x="1606" y="832"/>
                      <a:pt x="1647" y="770"/>
                    </a:cubicBezTo>
                    <a:cubicBezTo>
                      <a:pt x="1663" y="677"/>
                      <a:pt x="1660" y="677"/>
                      <a:pt x="1665" y="536"/>
                    </a:cubicBezTo>
                    <a:cubicBezTo>
                      <a:pt x="1663" y="452"/>
                      <a:pt x="1664" y="368"/>
                      <a:pt x="1659" y="284"/>
                    </a:cubicBezTo>
                    <a:cubicBezTo>
                      <a:pt x="1654" y="209"/>
                      <a:pt x="1555" y="138"/>
                      <a:pt x="1509" y="92"/>
                    </a:cubicBezTo>
                    <a:cubicBezTo>
                      <a:pt x="1498" y="81"/>
                      <a:pt x="1459" y="52"/>
                      <a:pt x="1437" y="50"/>
                    </a:cubicBezTo>
                    <a:cubicBezTo>
                      <a:pt x="1397" y="47"/>
                      <a:pt x="1357" y="46"/>
                      <a:pt x="1317" y="44"/>
                    </a:cubicBezTo>
                    <a:cubicBezTo>
                      <a:pt x="1295" y="37"/>
                      <a:pt x="1293" y="38"/>
                      <a:pt x="1311" y="38"/>
                    </a:cubicBez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5011" name="Freeform 16"/>
              <p:cNvSpPr>
                <a:spLocks/>
              </p:cNvSpPr>
              <p:nvPr/>
            </p:nvSpPr>
            <p:spPr bwMode="auto">
              <a:xfrm>
                <a:off x="2178" y="1573"/>
                <a:ext cx="1320" cy="867"/>
              </a:xfrm>
              <a:custGeom>
                <a:avLst/>
                <a:gdLst>
                  <a:gd name="T0" fmla="*/ 1104 w 1320"/>
                  <a:gd name="T1" fmla="*/ 23 h 867"/>
                  <a:gd name="T2" fmla="*/ 180 w 1320"/>
                  <a:gd name="T3" fmla="*/ 41 h 867"/>
                  <a:gd name="T4" fmla="*/ 144 w 1320"/>
                  <a:gd name="T5" fmla="*/ 101 h 867"/>
                  <a:gd name="T6" fmla="*/ 90 w 1320"/>
                  <a:gd name="T7" fmla="*/ 137 h 867"/>
                  <a:gd name="T8" fmla="*/ 66 w 1320"/>
                  <a:gd name="T9" fmla="*/ 269 h 867"/>
                  <a:gd name="T10" fmla="*/ 120 w 1320"/>
                  <a:gd name="T11" fmla="*/ 443 h 867"/>
                  <a:gd name="T12" fmla="*/ 162 w 1320"/>
                  <a:gd name="T13" fmla="*/ 491 h 867"/>
                  <a:gd name="T14" fmla="*/ 222 w 1320"/>
                  <a:gd name="T15" fmla="*/ 605 h 867"/>
                  <a:gd name="T16" fmla="*/ 276 w 1320"/>
                  <a:gd name="T17" fmla="*/ 641 h 867"/>
                  <a:gd name="T18" fmla="*/ 312 w 1320"/>
                  <a:gd name="T19" fmla="*/ 665 h 867"/>
                  <a:gd name="T20" fmla="*/ 378 w 1320"/>
                  <a:gd name="T21" fmla="*/ 749 h 867"/>
                  <a:gd name="T22" fmla="*/ 576 w 1320"/>
                  <a:gd name="T23" fmla="*/ 827 h 867"/>
                  <a:gd name="T24" fmla="*/ 774 w 1320"/>
                  <a:gd name="T25" fmla="*/ 845 h 867"/>
                  <a:gd name="T26" fmla="*/ 984 w 1320"/>
                  <a:gd name="T27" fmla="*/ 833 h 867"/>
                  <a:gd name="T28" fmla="*/ 1038 w 1320"/>
                  <a:gd name="T29" fmla="*/ 797 h 867"/>
                  <a:gd name="T30" fmla="*/ 1074 w 1320"/>
                  <a:gd name="T31" fmla="*/ 773 h 867"/>
                  <a:gd name="T32" fmla="*/ 1128 w 1320"/>
                  <a:gd name="T33" fmla="*/ 707 h 867"/>
                  <a:gd name="T34" fmla="*/ 1188 w 1320"/>
                  <a:gd name="T35" fmla="*/ 599 h 867"/>
                  <a:gd name="T36" fmla="*/ 1242 w 1320"/>
                  <a:gd name="T37" fmla="*/ 539 h 867"/>
                  <a:gd name="T38" fmla="*/ 1272 w 1320"/>
                  <a:gd name="T39" fmla="*/ 485 h 867"/>
                  <a:gd name="T40" fmla="*/ 1302 w 1320"/>
                  <a:gd name="T41" fmla="*/ 347 h 867"/>
                  <a:gd name="T42" fmla="*/ 1314 w 1320"/>
                  <a:gd name="T43" fmla="*/ 311 h 867"/>
                  <a:gd name="T44" fmla="*/ 1320 w 1320"/>
                  <a:gd name="T45" fmla="*/ 293 h 867"/>
                  <a:gd name="T46" fmla="*/ 1314 w 1320"/>
                  <a:gd name="T47" fmla="*/ 143 h 867"/>
                  <a:gd name="T48" fmla="*/ 1284 w 1320"/>
                  <a:gd name="T49" fmla="*/ 95 h 867"/>
                  <a:gd name="T50" fmla="*/ 1254 w 1320"/>
                  <a:gd name="T51" fmla="*/ 59 h 867"/>
                  <a:gd name="T52" fmla="*/ 1116 w 1320"/>
                  <a:gd name="T53" fmla="*/ 35 h 867"/>
                  <a:gd name="T54" fmla="*/ 1104 w 1320"/>
                  <a:gd name="T55" fmla="*/ 23 h 8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0"/>
                  <a:gd name="T85" fmla="*/ 0 h 867"/>
                  <a:gd name="T86" fmla="*/ 1320 w 1320"/>
                  <a:gd name="T87" fmla="*/ 867 h 8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0" h="867">
                    <a:moveTo>
                      <a:pt x="1104" y="23"/>
                    </a:moveTo>
                    <a:cubicBezTo>
                      <a:pt x="0" y="31"/>
                      <a:pt x="546" y="0"/>
                      <a:pt x="180" y="41"/>
                    </a:cubicBezTo>
                    <a:cubicBezTo>
                      <a:pt x="143" y="66"/>
                      <a:pt x="161" y="66"/>
                      <a:pt x="144" y="101"/>
                    </a:cubicBezTo>
                    <a:cubicBezTo>
                      <a:pt x="134" y="120"/>
                      <a:pt x="107" y="126"/>
                      <a:pt x="90" y="137"/>
                    </a:cubicBezTo>
                    <a:cubicBezTo>
                      <a:pt x="60" y="181"/>
                      <a:pt x="70" y="204"/>
                      <a:pt x="66" y="269"/>
                    </a:cubicBezTo>
                    <a:cubicBezTo>
                      <a:pt x="69" y="318"/>
                      <a:pt x="53" y="421"/>
                      <a:pt x="120" y="443"/>
                    </a:cubicBezTo>
                    <a:cubicBezTo>
                      <a:pt x="139" y="462"/>
                      <a:pt x="140" y="477"/>
                      <a:pt x="162" y="491"/>
                    </a:cubicBezTo>
                    <a:cubicBezTo>
                      <a:pt x="171" y="519"/>
                      <a:pt x="197" y="589"/>
                      <a:pt x="222" y="605"/>
                    </a:cubicBezTo>
                    <a:cubicBezTo>
                      <a:pt x="240" y="617"/>
                      <a:pt x="258" y="629"/>
                      <a:pt x="276" y="641"/>
                    </a:cubicBezTo>
                    <a:cubicBezTo>
                      <a:pt x="288" y="649"/>
                      <a:pt x="312" y="665"/>
                      <a:pt x="312" y="665"/>
                    </a:cubicBezTo>
                    <a:cubicBezTo>
                      <a:pt x="324" y="702"/>
                      <a:pt x="346" y="728"/>
                      <a:pt x="378" y="749"/>
                    </a:cubicBezTo>
                    <a:cubicBezTo>
                      <a:pt x="424" y="818"/>
                      <a:pt x="500" y="822"/>
                      <a:pt x="576" y="827"/>
                    </a:cubicBezTo>
                    <a:cubicBezTo>
                      <a:pt x="641" y="840"/>
                      <a:pt x="708" y="838"/>
                      <a:pt x="774" y="845"/>
                    </a:cubicBezTo>
                    <a:cubicBezTo>
                      <a:pt x="844" y="843"/>
                      <a:pt x="923" y="867"/>
                      <a:pt x="984" y="833"/>
                    </a:cubicBezTo>
                    <a:cubicBezTo>
                      <a:pt x="984" y="833"/>
                      <a:pt x="1029" y="803"/>
                      <a:pt x="1038" y="797"/>
                    </a:cubicBezTo>
                    <a:cubicBezTo>
                      <a:pt x="1050" y="789"/>
                      <a:pt x="1074" y="773"/>
                      <a:pt x="1074" y="773"/>
                    </a:cubicBezTo>
                    <a:cubicBezTo>
                      <a:pt x="1093" y="745"/>
                      <a:pt x="1101" y="725"/>
                      <a:pt x="1128" y="707"/>
                    </a:cubicBezTo>
                    <a:cubicBezTo>
                      <a:pt x="1142" y="666"/>
                      <a:pt x="1164" y="635"/>
                      <a:pt x="1188" y="599"/>
                    </a:cubicBezTo>
                    <a:cubicBezTo>
                      <a:pt x="1205" y="574"/>
                      <a:pt x="1213" y="549"/>
                      <a:pt x="1242" y="539"/>
                    </a:cubicBezTo>
                    <a:cubicBezTo>
                      <a:pt x="1270" y="498"/>
                      <a:pt x="1261" y="517"/>
                      <a:pt x="1272" y="485"/>
                    </a:cubicBezTo>
                    <a:cubicBezTo>
                      <a:pt x="1279" y="385"/>
                      <a:pt x="1278" y="419"/>
                      <a:pt x="1302" y="347"/>
                    </a:cubicBezTo>
                    <a:cubicBezTo>
                      <a:pt x="1306" y="335"/>
                      <a:pt x="1310" y="323"/>
                      <a:pt x="1314" y="311"/>
                    </a:cubicBezTo>
                    <a:cubicBezTo>
                      <a:pt x="1316" y="305"/>
                      <a:pt x="1320" y="293"/>
                      <a:pt x="1320" y="293"/>
                    </a:cubicBezTo>
                    <a:cubicBezTo>
                      <a:pt x="1318" y="243"/>
                      <a:pt x="1319" y="193"/>
                      <a:pt x="1314" y="143"/>
                    </a:cubicBezTo>
                    <a:cubicBezTo>
                      <a:pt x="1310" y="100"/>
                      <a:pt x="1307" y="114"/>
                      <a:pt x="1284" y="95"/>
                    </a:cubicBezTo>
                    <a:cubicBezTo>
                      <a:pt x="1272" y="85"/>
                      <a:pt x="1267" y="67"/>
                      <a:pt x="1254" y="59"/>
                    </a:cubicBezTo>
                    <a:cubicBezTo>
                      <a:pt x="1217" y="36"/>
                      <a:pt x="1153" y="38"/>
                      <a:pt x="1116" y="35"/>
                    </a:cubicBezTo>
                    <a:cubicBezTo>
                      <a:pt x="1072" y="20"/>
                      <a:pt x="1067" y="23"/>
                      <a:pt x="1104" y="23"/>
                    </a:cubicBez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85008" name="Text Box 17"/>
            <p:cNvSpPr txBox="1">
              <a:spLocks noChangeArrowheads="1"/>
            </p:cNvSpPr>
            <p:nvPr/>
          </p:nvSpPr>
          <p:spPr bwMode="auto">
            <a:xfrm>
              <a:off x="1702" y="2750"/>
              <a:ext cx="1041"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20 mm</a:t>
              </a:r>
              <a:endParaRPr lang="fr-FR" altLang="tr-TR" sz="1800">
                <a:latin typeface="Arial Narrow" panose="020B0606020202030204" pitchFamily="34" charset="0"/>
              </a:endParaRPr>
            </a:p>
          </p:txBody>
        </p:sp>
      </p:grpSp>
      <p:pic>
        <p:nvPicPr>
          <p:cNvPr id="1089554" name="Picture 18" descr="dia1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781300"/>
            <a:ext cx="18732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19" descr="04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141663"/>
            <a:ext cx="20891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556" name="Picture 20" descr="dia16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508500"/>
            <a:ext cx="25209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9557" name="Line 21"/>
          <p:cNvSpPr>
            <a:spLocks noChangeShapeType="1"/>
          </p:cNvSpPr>
          <p:nvPr/>
        </p:nvSpPr>
        <p:spPr bwMode="auto">
          <a:xfrm>
            <a:off x="6659563" y="2133600"/>
            <a:ext cx="1081087"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89558" name="Line 22"/>
          <p:cNvSpPr>
            <a:spLocks noChangeShapeType="1"/>
          </p:cNvSpPr>
          <p:nvPr/>
        </p:nvSpPr>
        <p:spPr bwMode="auto">
          <a:xfrm flipH="1">
            <a:off x="5795963" y="3500438"/>
            <a:ext cx="1871662"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5005" name="Line 23"/>
          <p:cNvSpPr>
            <a:spLocks noChangeShapeType="1"/>
          </p:cNvSpPr>
          <p:nvPr/>
        </p:nvSpPr>
        <p:spPr bwMode="auto">
          <a:xfrm flipH="1">
            <a:off x="1258888" y="2420938"/>
            <a:ext cx="1009650" cy="151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5006" name="Line 24"/>
          <p:cNvSpPr>
            <a:spLocks noChangeShapeType="1"/>
          </p:cNvSpPr>
          <p:nvPr/>
        </p:nvSpPr>
        <p:spPr bwMode="auto">
          <a:xfrm>
            <a:off x="2484438" y="2420938"/>
            <a:ext cx="863600"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895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95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895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26"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47A95B-7A00-4A5B-BD55-C124C030A3EF}" type="slidenum">
              <a:rPr lang="fr-FR" altLang="tr-TR" sz="1400">
                <a:solidFill>
                  <a:srgbClr val="A50021"/>
                </a:solidFill>
                <a:latin typeface="Arial Narrow" panose="020B0606020202030204" pitchFamily="34" charset="0"/>
              </a:rPr>
              <a:pPr/>
              <a:t>77</a:t>
            </a:fld>
            <a:endParaRPr lang="fr-FR" altLang="tr-TR" sz="1400">
              <a:solidFill>
                <a:srgbClr val="A50021"/>
              </a:solidFill>
              <a:latin typeface="Arial Narrow" panose="020B0606020202030204" pitchFamily="34" charset="0"/>
            </a:endParaRPr>
          </a:p>
        </p:txBody>
      </p:sp>
      <p:sp>
        <p:nvSpPr>
          <p:cNvPr id="86020" name="Rectangle 2"/>
          <p:cNvSpPr>
            <a:spLocks noGrp="1" noChangeArrowheads="1"/>
          </p:cNvSpPr>
          <p:nvPr>
            <p:ph type="title"/>
          </p:nvPr>
        </p:nvSpPr>
        <p:spPr>
          <a:xfrm>
            <a:off x="323850" y="260350"/>
            <a:ext cx="3954463" cy="720725"/>
          </a:xfrm>
        </p:spPr>
        <p:txBody>
          <a:bodyPr/>
          <a:lstStyle/>
          <a:p>
            <a:r>
              <a:rPr lang="fr-BE" altLang="tr-TR" smtClean="0"/>
              <a:t>Diagnosis (hormones)</a:t>
            </a:r>
            <a:endParaRPr lang="fr-FR" altLang="tr-TR" u="sng" smtClean="0"/>
          </a:p>
        </p:txBody>
      </p:sp>
      <p:grpSp>
        <p:nvGrpSpPr>
          <p:cNvPr id="86021" name="Group 3"/>
          <p:cNvGrpSpPr>
            <a:grpSpLocks/>
          </p:cNvGrpSpPr>
          <p:nvPr/>
        </p:nvGrpSpPr>
        <p:grpSpPr bwMode="auto">
          <a:xfrm>
            <a:off x="5148263" y="1628775"/>
            <a:ext cx="1871662" cy="1368425"/>
            <a:chOff x="3470" y="890"/>
            <a:chExt cx="1179" cy="862"/>
          </a:xfrm>
        </p:grpSpPr>
        <p:sp>
          <p:nvSpPr>
            <p:cNvPr id="86039" name="Freeform 4"/>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86040" name="Group 5"/>
            <p:cNvGrpSpPr>
              <a:grpSpLocks/>
            </p:cNvGrpSpPr>
            <p:nvPr/>
          </p:nvGrpSpPr>
          <p:grpSpPr bwMode="auto">
            <a:xfrm>
              <a:off x="3878" y="981"/>
              <a:ext cx="771" cy="771"/>
              <a:chOff x="3288" y="1661"/>
              <a:chExt cx="726" cy="726"/>
            </a:xfrm>
          </p:grpSpPr>
          <p:sp>
            <p:nvSpPr>
              <p:cNvPr id="86041" name="Oval 6"/>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86042" name="Oval 7"/>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grpSp>
        <p:nvGrpSpPr>
          <p:cNvPr id="86022" name="Group 8"/>
          <p:cNvGrpSpPr>
            <a:grpSpLocks/>
          </p:cNvGrpSpPr>
          <p:nvPr/>
        </p:nvGrpSpPr>
        <p:grpSpPr bwMode="auto">
          <a:xfrm>
            <a:off x="2124075" y="1628775"/>
            <a:ext cx="1857375" cy="1320800"/>
            <a:chOff x="748" y="890"/>
            <a:chExt cx="1170" cy="832"/>
          </a:xfrm>
        </p:grpSpPr>
        <p:sp>
          <p:nvSpPr>
            <p:cNvPr id="86037" name="Freeform 9"/>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86038" name="Oval 10"/>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sp>
        <p:nvSpPr>
          <p:cNvPr id="1090571" name="Rectangle 11"/>
          <p:cNvSpPr>
            <a:spLocks noChangeArrowheads="1"/>
          </p:cNvSpPr>
          <p:nvPr/>
        </p:nvSpPr>
        <p:spPr bwMode="auto">
          <a:xfrm>
            <a:off x="5219700" y="3424238"/>
            <a:ext cx="3376613"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high » : 1,08 et 10,4 ng/ml </a:t>
            </a:r>
          </a:p>
        </p:txBody>
      </p:sp>
      <p:sp>
        <p:nvSpPr>
          <p:cNvPr id="1090572" name="Rectangle 12"/>
          <p:cNvSpPr>
            <a:spLocks noChangeArrowheads="1"/>
          </p:cNvSpPr>
          <p:nvPr/>
        </p:nvSpPr>
        <p:spPr bwMode="auto">
          <a:xfrm>
            <a:off x="2051050" y="3424238"/>
            <a:ext cx="278923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low : 0,13 et 2,1 ng/ml </a:t>
            </a:r>
          </a:p>
        </p:txBody>
      </p:sp>
      <p:sp>
        <p:nvSpPr>
          <p:cNvPr id="86025" name="Text Box 13"/>
          <p:cNvSpPr txBox="1">
            <a:spLocks noChangeArrowheads="1"/>
          </p:cNvSpPr>
          <p:nvPr/>
        </p:nvSpPr>
        <p:spPr bwMode="auto">
          <a:xfrm>
            <a:off x="179388" y="3429000"/>
            <a:ext cx="1698625" cy="4667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FFFF00"/>
                </a:solidFill>
                <a:latin typeface="Arial Narrow" panose="020B0606020202030204" pitchFamily="34" charset="0"/>
              </a:rPr>
              <a:t>Progestérone</a:t>
            </a:r>
            <a:endParaRPr lang="fr-FR" altLang="tr-TR">
              <a:solidFill>
                <a:srgbClr val="FFFF00"/>
              </a:solidFill>
              <a:latin typeface="Arial Narrow" panose="020B0606020202030204" pitchFamily="34" charset="0"/>
            </a:endParaRPr>
          </a:p>
        </p:txBody>
      </p:sp>
      <p:sp>
        <p:nvSpPr>
          <p:cNvPr id="86026" name="Text Box 14"/>
          <p:cNvSpPr txBox="1">
            <a:spLocks noChangeArrowheads="1"/>
          </p:cNvSpPr>
          <p:nvPr/>
        </p:nvSpPr>
        <p:spPr bwMode="auto">
          <a:xfrm>
            <a:off x="250825" y="4078288"/>
            <a:ext cx="1336675" cy="46672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Oestradiol</a:t>
            </a:r>
            <a:endParaRPr lang="fr-FR" altLang="tr-TR">
              <a:solidFill>
                <a:srgbClr val="00FF00"/>
              </a:solidFill>
              <a:latin typeface="Arial Narrow" panose="020B0606020202030204" pitchFamily="34" charset="0"/>
            </a:endParaRPr>
          </a:p>
        </p:txBody>
      </p:sp>
      <p:sp>
        <p:nvSpPr>
          <p:cNvPr id="1090575" name="Rectangle 15"/>
          <p:cNvSpPr>
            <a:spLocks noChangeArrowheads="1"/>
          </p:cNvSpPr>
          <p:nvPr/>
        </p:nvSpPr>
        <p:spPr bwMode="auto">
          <a:xfrm>
            <a:off x="2124075" y="4073525"/>
            <a:ext cx="15462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low or high </a:t>
            </a:r>
          </a:p>
        </p:txBody>
      </p:sp>
      <p:sp>
        <p:nvSpPr>
          <p:cNvPr id="1090576" name="Rectangle 16"/>
          <p:cNvSpPr>
            <a:spLocks noChangeArrowheads="1"/>
          </p:cNvSpPr>
          <p:nvPr/>
        </p:nvSpPr>
        <p:spPr bwMode="auto">
          <a:xfrm>
            <a:off x="5219700" y="4073525"/>
            <a:ext cx="709613"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low </a:t>
            </a:r>
          </a:p>
        </p:txBody>
      </p:sp>
      <p:sp>
        <p:nvSpPr>
          <p:cNvPr id="1090577" name="Text Box 17"/>
          <p:cNvSpPr txBox="1">
            <a:spLocks noChangeArrowheads="1"/>
          </p:cNvSpPr>
          <p:nvPr/>
        </p:nvSpPr>
        <p:spPr bwMode="auto">
          <a:xfrm>
            <a:off x="3635375" y="5084763"/>
            <a:ext cx="324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Anoestrus or nymphomania</a:t>
            </a:r>
            <a:endParaRPr lang="fr-FR" altLang="tr-TR">
              <a:solidFill>
                <a:srgbClr val="00FF00"/>
              </a:solidFill>
              <a:latin typeface="Arial Narrow" panose="020B0606020202030204" pitchFamily="34" charset="0"/>
            </a:endParaRPr>
          </a:p>
        </p:txBody>
      </p:sp>
      <p:sp>
        <p:nvSpPr>
          <p:cNvPr id="1090578" name="Line 18"/>
          <p:cNvSpPr>
            <a:spLocks noChangeShapeType="1"/>
          </p:cNvSpPr>
          <p:nvPr/>
        </p:nvSpPr>
        <p:spPr bwMode="auto">
          <a:xfrm>
            <a:off x="2484438" y="4581525"/>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90579" name="Line 19"/>
          <p:cNvSpPr>
            <a:spLocks noChangeShapeType="1"/>
          </p:cNvSpPr>
          <p:nvPr/>
        </p:nvSpPr>
        <p:spPr bwMode="auto">
          <a:xfrm>
            <a:off x="2484438" y="5300663"/>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6032" name="Rectangle 20"/>
          <p:cNvSpPr>
            <a:spLocks noChangeArrowheads="1"/>
          </p:cNvSpPr>
          <p:nvPr/>
        </p:nvSpPr>
        <p:spPr bwMode="auto">
          <a:xfrm>
            <a:off x="6084888" y="2133600"/>
            <a:ext cx="65405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LC </a:t>
            </a:r>
          </a:p>
        </p:txBody>
      </p:sp>
      <p:sp>
        <p:nvSpPr>
          <p:cNvPr id="86033" name="Rectangle 21"/>
          <p:cNvSpPr>
            <a:spLocks noChangeArrowheads="1"/>
          </p:cNvSpPr>
          <p:nvPr/>
        </p:nvSpPr>
        <p:spPr bwMode="auto">
          <a:xfrm>
            <a:off x="2987675" y="2060575"/>
            <a:ext cx="5969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FC</a:t>
            </a:r>
          </a:p>
        </p:txBody>
      </p:sp>
      <p:grpSp>
        <p:nvGrpSpPr>
          <p:cNvPr id="5" name="Group 22"/>
          <p:cNvGrpSpPr>
            <a:grpSpLocks/>
          </p:cNvGrpSpPr>
          <p:nvPr/>
        </p:nvGrpSpPr>
        <p:grpSpPr bwMode="auto">
          <a:xfrm>
            <a:off x="6877050" y="476250"/>
            <a:ext cx="2012950" cy="2952750"/>
            <a:chOff x="4332" y="300"/>
            <a:chExt cx="1268" cy="1860"/>
          </a:xfrm>
        </p:grpSpPr>
        <p:sp>
          <p:nvSpPr>
            <p:cNvPr id="86035" name="Line 23"/>
            <p:cNvSpPr>
              <a:spLocks noChangeShapeType="1"/>
            </p:cNvSpPr>
            <p:nvPr/>
          </p:nvSpPr>
          <p:spPr bwMode="auto">
            <a:xfrm flipV="1">
              <a:off x="5057" y="618"/>
              <a:ext cx="0" cy="15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6036" name="Rectangle 24"/>
            <p:cNvSpPr>
              <a:spLocks noChangeArrowheads="1"/>
            </p:cNvSpPr>
            <p:nvPr/>
          </p:nvSpPr>
          <p:spPr bwMode="auto">
            <a:xfrm>
              <a:off x="4332" y="300"/>
              <a:ext cx="1268"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 &gt; 0,5 or 1 ng/ml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0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05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05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05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905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05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0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71" grpId="0" animBg="1"/>
      <p:bldP spid="1090572" grpId="0" animBg="1"/>
      <p:bldP spid="1090575" grpId="0" animBg="1"/>
      <p:bldP spid="1090576" grpId="0" animBg="1"/>
      <p:bldP spid="109057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1"/>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25EE74-B36E-4D72-A7E2-812B14E68ED3}" type="slidenum">
              <a:rPr lang="fr-FR" altLang="tr-TR" sz="1400">
                <a:solidFill>
                  <a:srgbClr val="A50021"/>
                </a:solidFill>
                <a:latin typeface="Arial Narrow" panose="020B0606020202030204" pitchFamily="34" charset="0"/>
              </a:rPr>
              <a:pPr/>
              <a:t>78</a:t>
            </a:fld>
            <a:endParaRPr lang="fr-FR" altLang="tr-TR" sz="1400">
              <a:solidFill>
                <a:srgbClr val="A50021"/>
              </a:solidFill>
              <a:latin typeface="Arial Narrow" panose="020B0606020202030204" pitchFamily="34" charset="0"/>
            </a:endParaRPr>
          </a:p>
        </p:txBody>
      </p:sp>
      <p:pic>
        <p:nvPicPr>
          <p:cNvPr id="87044" name="Picture 2"/>
          <p:cNvPicPr>
            <a:picLocks noChangeAspect="1" noChangeArrowheads="1"/>
          </p:cNvPicPr>
          <p:nvPr/>
        </p:nvPicPr>
        <p:blipFill>
          <a:blip r:embed="rId2">
            <a:extLst>
              <a:ext uri="{28A0092B-C50C-407E-A947-70E740481C1C}">
                <a14:useLocalDpi xmlns:a14="http://schemas.microsoft.com/office/drawing/2010/main" val="0"/>
              </a:ext>
            </a:extLst>
          </a:blip>
          <a:srcRect l="1064" t="7559" r="1064" b="5197"/>
          <a:stretch>
            <a:fillRect/>
          </a:stretch>
        </p:blipFill>
        <p:spPr bwMode="auto">
          <a:xfrm>
            <a:off x="4572000" y="3068638"/>
            <a:ext cx="4249738"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3"/>
          <p:cNvPicPr>
            <a:picLocks noChangeAspect="1" noChangeArrowheads="1"/>
          </p:cNvPicPr>
          <p:nvPr/>
        </p:nvPicPr>
        <p:blipFill>
          <a:blip r:embed="rId3">
            <a:extLst>
              <a:ext uri="{28A0092B-C50C-407E-A947-70E740481C1C}">
                <a14:useLocalDpi xmlns:a14="http://schemas.microsoft.com/office/drawing/2010/main" val="0"/>
              </a:ext>
            </a:extLst>
          </a:blip>
          <a:srcRect l="1064" t="10866" r="1064" b="5197"/>
          <a:stretch>
            <a:fillRect/>
          </a:stretch>
        </p:blipFill>
        <p:spPr bwMode="auto">
          <a:xfrm>
            <a:off x="323850" y="260350"/>
            <a:ext cx="403225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4"/>
          <p:cNvSpPr>
            <a:spLocks noChangeArrowheads="1"/>
          </p:cNvSpPr>
          <p:nvPr/>
        </p:nvSpPr>
        <p:spPr bwMode="auto">
          <a:xfrm>
            <a:off x="250825" y="5449888"/>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Courtesy Prof Badinand ENV Lyon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B04A25-C1E6-4C6F-898F-5FF8FFD03890}" type="slidenum">
              <a:rPr lang="fr-FR" altLang="tr-TR" sz="1400">
                <a:solidFill>
                  <a:srgbClr val="A50021"/>
                </a:solidFill>
                <a:latin typeface="Arial Narrow" panose="020B0606020202030204" pitchFamily="34" charset="0"/>
              </a:rPr>
              <a:pPr/>
              <a:t>79</a:t>
            </a:fld>
            <a:endParaRPr lang="fr-FR" altLang="tr-TR" sz="1400">
              <a:solidFill>
                <a:srgbClr val="A50021"/>
              </a:solidFill>
              <a:latin typeface="Arial Narrow" panose="020B0606020202030204" pitchFamily="34" charset="0"/>
            </a:endParaRPr>
          </a:p>
        </p:txBody>
      </p:sp>
      <p:sp>
        <p:nvSpPr>
          <p:cNvPr id="88068" name="Rectangle 2"/>
          <p:cNvSpPr>
            <a:spLocks noGrp="1" noChangeArrowheads="1"/>
          </p:cNvSpPr>
          <p:nvPr>
            <p:ph type="title"/>
          </p:nvPr>
        </p:nvSpPr>
        <p:spPr>
          <a:xfrm>
            <a:off x="468313" y="2276475"/>
            <a:ext cx="8424862" cy="1081088"/>
          </a:xfrm>
          <a:solidFill>
            <a:schemeClr val="tx1"/>
          </a:solidFill>
        </p:spPr>
        <p:txBody>
          <a:bodyPr/>
          <a:lstStyle/>
          <a:p>
            <a:r>
              <a:rPr lang="fr-BE" altLang="tr-TR" sz="5500" smtClean="0">
                <a:solidFill>
                  <a:srgbClr val="000066"/>
                </a:solidFill>
              </a:rPr>
              <a:t>Etio-pathogeny</a:t>
            </a:r>
            <a:r>
              <a:rPr lang="fr-BE" altLang="tr-TR" sz="2200" smtClean="0">
                <a:solidFill>
                  <a:srgbClr val="000066"/>
                </a:solidFill>
              </a:rPr>
              <a:t> </a:t>
            </a:r>
            <a:r>
              <a:rPr lang="fr-BE" altLang="tr-TR" sz="4500" smtClean="0">
                <a:solidFill>
                  <a:srgbClr val="000066"/>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A4E3AC-9443-4170-BF86-E82B7B5EBFBF}" type="slidenum">
              <a:rPr lang="fr-FR" altLang="tr-TR" sz="1400">
                <a:solidFill>
                  <a:srgbClr val="A50021"/>
                </a:solidFill>
                <a:latin typeface="Arial Narrow" panose="020B0606020202030204" pitchFamily="34" charset="0"/>
              </a:rPr>
              <a:pPr/>
              <a:t>8</a:t>
            </a:fld>
            <a:endParaRPr lang="fr-FR" altLang="tr-TR" sz="1400">
              <a:solidFill>
                <a:srgbClr val="A50021"/>
              </a:solidFill>
              <a:latin typeface="Arial Narrow" panose="020B0606020202030204" pitchFamily="34" charset="0"/>
            </a:endParaRPr>
          </a:p>
        </p:txBody>
      </p:sp>
      <p:sp>
        <p:nvSpPr>
          <p:cNvPr id="17412" name="Rectangle 2"/>
          <p:cNvSpPr>
            <a:spLocks noGrp="1" noChangeArrowheads="1"/>
          </p:cNvSpPr>
          <p:nvPr>
            <p:ph type="title"/>
          </p:nvPr>
        </p:nvSpPr>
        <p:spPr>
          <a:xfrm>
            <a:off x="827088" y="1916113"/>
            <a:ext cx="7632700" cy="1008062"/>
          </a:xfrm>
          <a:solidFill>
            <a:schemeClr val="tx1"/>
          </a:solidFill>
          <a:ln>
            <a:solidFill>
              <a:schemeClr val="tx2"/>
            </a:solidFill>
            <a:miter lim="800000"/>
            <a:headEnd/>
            <a:tailEnd/>
          </a:ln>
        </p:spPr>
        <p:txBody>
          <a:bodyPr/>
          <a:lstStyle/>
          <a:p>
            <a:pPr marL="25400" indent="-25400"/>
            <a:r>
              <a:rPr lang="fr-FR" altLang="tr-TR" sz="5500" smtClean="0">
                <a:solidFill>
                  <a:srgbClr val="000066"/>
                </a:solidFill>
              </a:rPr>
              <a:t>Definitions </a:t>
            </a:r>
            <a:endParaRPr lang="fr-BE" altLang="tr-TR" sz="5500" smtClean="0">
              <a:solidFill>
                <a:srgbClr val="000066"/>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7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E6A810-BA52-4FFF-A26F-92D676618A84}" type="slidenum">
              <a:rPr lang="fr-FR" altLang="tr-TR" sz="1400">
                <a:solidFill>
                  <a:srgbClr val="A50021"/>
                </a:solidFill>
                <a:latin typeface="Arial Narrow" panose="020B0606020202030204" pitchFamily="34" charset="0"/>
              </a:rPr>
              <a:pPr/>
              <a:t>80</a:t>
            </a:fld>
            <a:endParaRPr lang="fr-FR" altLang="tr-TR" sz="1400">
              <a:solidFill>
                <a:srgbClr val="A50021"/>
              </a:solidFill>
              <a:latin typeface="Arial Narrow" panose="020B0606020202030204" pitchFamily="34" charset="0"/>
            </a:endParaRPr>
          </a:p>
        </p:txBody>
      </p:sp>
      <p:sp>
        <p:nvSpPr>
          <p:cNvPr id="89092" name="Rectangle 2"/>
          <p:cNvSpPr>
            <a:spLocks noGrp="1" noChangeArrowheads="1"/>
          </p:cNvSpPr>
          <p:nvPr>
            <p:ph type="title"/>
          </p:nvPr>
        </p:nvSpPr>
        <p:spPr>
          <a:xfrm>
            <a:off x="323850" y="188913"/>
            <a:ext cx="7993063" cy="647700"/>
          </a:xfrm>
        </p:spPr>
        <p:txBody>
          <a:bodyPr/>
          <a:lstStyle/>
          <a:p>
            <a:r>
              <a:rPr lang="fr-FR" altLang="tr-TR" sz="2400" smtClean="0"/>
              <a:t>Risks factors of ovarian cysts and their interrelationships in the cow</a:t>
            </a:r>
          </a:p>
        </p:txBody>
      </p:sp>
      <p:sp>
        <p:nvSpPr>
          <p:cNvPr id="1093635" name="Text Box 3"/>
          <p:cNvSpPr txBox="1">
            <a:spLocks noChangeArrowheads="1"/>
          </p:cNvSpPr>
          <p:nvPr/>
        </p:nvSpPr>
        <p:spPr bwMode="auto">
          <a:xfrm>
            <a:off x="4500563" y="3921125"/>
            <a:ext cx="1685925" cy="300038"/>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300">
                <a:solidFill>
                  <a:srgbClr val="006600"/>
                </a:solidFill>
                <a:latin typeface="Arial Narrow" panose="020B0606020202030204" pitchFamily="34" charset="0"/>
              </a:rPr>
              <a:t>Negative energy balance</a:t>
            </a:r>
            <a:endParaRPr lang="fr-FR" altLang="tr-TR" sz="1300">
              <a:solidFill>
                <a:srgbClr val="006600"/>
              </a:solidFill>
              <a:latin typeface="Arial Narrow" panose="020B0606020202030204" pitchFamily="34" charset="0"/>
            </a:endParaRPr>
          </a:p>
        </p:txBody>
      </p:sp>
      <p:sp>
        <p:nvSpPr>
          <p:cNvPr id="1093636" name="Text Box 4"/>
          <p:cNvSpPr txBox="1">
            <a:spLocks noChangeArrowheads="1"/>
          </p:cNvSpPr>
          <p:nvPr/>
        </p:nvSpPr>
        <p:spPr bwMode="auto">
          <a:xfrm>
            <a:off x="7092950" y="3921125"/>
            <a:ext cx="696913" cy="300038"/>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FF"/>
                </a:solidFill>
                <a:latin typeface="Arial Narrow" panose="020B0606020202030204" pitchFamily="34" charset="0"/>
              </a:rPr>
              <a:t>Nutrition</a:t>
            </a:r>
          </a:p>
        </p:txBody>
      </p:sp>
      <p:sp>
        <p:nvSpPr>
          <p:cNvPr id="1093637" name="Rectangle 5"/>
          <p:cNvSpPr>
            <a:spLocks noChangeArrowheads="1"/>
          </p:cNvSpPr>
          <p:nvPr/>
        </p:nvSpPr>
        <p:spPr bwMode="auto">
          <a:xfrm>
            <a:off x="2309813" y="1171575"/>
            <a:ext cx="1004887" cy="660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sz="1800">
                <a:solidFill>
                  <a:srgbClr val="FF0000"/>
                </a:solidFill>
                <a:latin typeface="Arial Narrow" panose="020B0606020202030204" pitchFamily="34" charset="0"/>
              </a:rPr>
              <a:t>Follicular </a:t>
            </a:r>
          </a:p>
          <a:p>
            <a:pPr algn="ctr" eaLnBrk="1" hangingPunct="1"/>
            <a:r>
              <a:rPr lang="fr-FR" altLang="tr-TR" sz="1800">
                <a:solidFill>
                  <a:srgbClr val="FF0000"/>
                </a:solidFill>
                <a:latin typeface="Arial Narrow" panose="020B0606020202030204" pitchFamily="34" charset="0"/>
              </a:rPr>
              <a:t>wall</a:t>
            </a:r>
          </a:p>
        </p:txBody>
      </p:sp>
      <p:sp>
        <p:nvSpPr>
          <p:cNvPr id="1093638" name="Rectangle 6"/>
          <p:cNvSpPr>
            <a:spLocks noChangeArrowheads="1"/>
          </p:cNvSpPr>
          <p:nvPr/>
        </p:nvSpPr>
        <p:spPr bwMode="auto">
          <a:xfrm>
            <a:off x="7019925" y="1196975"/>
            <a:ext cx="1290638" cy="385763"/>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BE" altLang="tr-TR" sz="1800">
                <a:solidFill>
                  <a:srgbClr val="FF00FF"/>
                </a:solidFill>
                <a:latin typeface="Arial Narrow" panose="020B0606020202030204" pitchFamily="34" charset="0"/>
              </a:rPr>
              <a:t>Environment</a:t>
            </a:r>
            <a:endParaRPr lang="fr-FR" altLang="tr-TR" sz="1800">
              <a:solidFill>
                <a:srgbClr val="FF00FF"/>
              </a:solidFill>
              <a:latin typeface="Arial Narrow" panose="020B0606020202030204" pitchFamily="34" charset="0"/>
            </a:endParaRPr>
          </a:p>
        </p:txBody>
      </p:sp>
      <p:sp>
        <p:nvSpPr>
          <p:cNvPr id="1093639" name="Rectangle 7"/>
          <p:cNvSpPr>
            <a:spLocks noChangeArrowheads="1"/>
          </p:cNvSpPr>
          <p:nvPr/>
        </p:nvSpPr>
        <p:spPr bwMode="auto">
          <a:xfrm>
            <a:off x="334963" y="1166813"/>
            <a:ext cx="1371600" cy="935037"/>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solidFill>
                  <a:srgbClr val="FFFF00"/>
                </a:solidFill>
                <a:latin typeface="Arial Narrow" panose="020B0606020202030204" pitchFamily="34" charset="0"/>
              </a:rPr>
              <a:t>Hypothalamo-</a:t>
            </a:r>
          </a:p>
          <a:p>
            <a:pPr eaLnBrk="1" hangingPunct="1"/>
            <a:r>
              <a:rPr lang="fr-BE" altLang="tr-TR" sz="1800">
                <a:solidFill>
                  <a:srgbClr val="FFFF00"/>
                </a:solidFill>
                <a:latin typeface="Arial Narrow" panose="020B0606020202030204" pitchFamily="34" charset="0"/>
              </a:rPr>
              <a:t>hypophysis </a:t>
            </a:r>
          </a:p>
          <a:p>
            <a:pPr eaLnBrk="1" hangingPunct="1"/>
            <a:r>
              <a:rPr lang="fr-BE" altLang="tr-TR" sz="1800">
                <a:solidFill>
                  <a:srgbClr val="FFFF00"/>
                </a:solidFill>
                <a:latin typeface="Arial Narrow" panose="020B0606020202030204" pitchFamily="34" charset="0"/>
              </a:rPr>
              <a:t>complex</a:t>
            </a:r>
            <a:r>
              <a:rPr lang="fr-FR" altLang="tr-TR" sz="1800">
                <a:solidFill>
                  <a:srgbClr val="FFFF00"/>
                </a:solidFill>
                <a:latin typeface="Arial Narrow" panose="020B0606020202030204" pitchFamily="34" charset="0"/>
              </a:rPr>
              <a:t> </a:t>
            </a:r>
          </a:p>
        </p:txBody>
      </p:sp>
      <p:sp>
        <p:nvSpPr>
          <p:cNvPr id="1093640" name="Rectangle 8"/>
          <p:cNvSpPr>
            <a:spLocks noChangeArrowheads="1"/>
          </p:cNvSpPr>
          <p:nvPr/>
        </p:nvSpPr>
        <p:spPr bwMode="auto">
          <a:xfrm>
            <a:off x="4816475" y="1196975"/>
            <a:ext cx="776288" cy="385763"/>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BE" altLang="tr-TR" sz="1800">
                <a:solidFill>
                  <a:srgbClr val="006600"/>
                </a:solidFill>
                <a:latin typeface="Arial Narrow" panose="020B0606020202030204" pitchFamily="34" charset="0"/>
              </a:rPr>
              <a:t>Animal</a:t>
            </a:r>
            <a:endParaRPr lang="fr-FR" altLang="tr-TR" sz="1800">
              <a:solidFill>
                <a:srgbClr val="006600"/>
              </a:solidFill>
              <a:latin typeface="Arial Narrow" panose="020B0606020202030204" pitchFamily="34" charset="0"/>
            </a:endParaRPr>
          </a:p>
        </p:txBody>
      </p:sp>
      <p:grpSp>
        <p:nvGrpSpPr>
          <p:cNvPr id="2" name="Group 9"/>
          <p:cNvGrpSpPr>
            <a:grpSpLocks/>
          </p:cNvGrpSpPr>
          <p:nvPr/>
        </p:nvGrpSpPr>
        <p:grpSpPr bwMode="auto">
          <a:xfrm>
            <a:off x="395288" y="2060575"/>
            <a:ext cx="1692275" cy="2124075"/>
            <a:chOff x="249" y="1298"/>
            <a:chExt cx="1066" cy="1338"/>
          </a:xfrm>
        </p:grpSpPr>
        <p:sp>
          <p:nvSpPr>
            <p:cNvPr id="89157" name="Text Box 10"/>
            <p:cNvSpPr txBox="1">
              <a:spLocks noChangeArrowheads="1"/>
            </p:cNvSpPr>
            <p:nvPr/>
          </p:nvSpPr>
          <p:spPr bwMode="auto">
            <a:xfrm>
              <a:off x="249" y="1426"/>
              <a:ext cx="758" cy="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Low </a:t>
              </a:r>
            </a:p>
            <a:p>
              <a:pPr eaLnBrk="1" hangingPunct="1"/>
              <a:r>
                <a:rPr lang="fr-FR" altLang="tr-TR" sz="1300">
                  <a:latin typeface="Arial Narrow" panose="020B0606020202030204" pitchFamily="34" charset="0"/>
                </a:rPr>
                <a:t>progesteronemia</a:t>
              </a:r>
            </a:p>
          </p:txBody>
        </p:sp>
        <p:sp>
          <p:nvSpPr>
            <p:cNvPr id="89158" name="Text Box 11"/>
            <p:cNvSpPr txBox="1">
              <a:spLocks noChangeArrowheads="1"/>
            </p:cNvSpPr>
            <p:nvPr/>
          </p:nvSpPr>
          <p:spPr bwMode="auto">
            <a:xfrm>
              <a:off x="431" y="2197"/>
              <a:ext cx="884" cy="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Modification </a:t>
              </a:r>
            </a:p>
            <a:p>
              <a:pPr eaLnBrk="1" hangingPunct="1"/>
              <a:r>
                <a:rPr lang="fr-FR" altLang="tr-TR" sz="1300">
                  <a:latin typeface="Arial Narrow" panose="020B0606020202030204" pitchFamily="34" charset="0"/>
                </a:rPr>
                <a:t>of – FB of oestradiol</a:t>
              </a:r>
            </a:p>
            <a:p>
              <a:pPr eaLnBrk="1" hangingPunct="1"/>
              <a:r>
                <a:rPr lang="fr-FR" altLang="tr-TR" sz="1300">
                  <a:latin typeface="Arial Narrow" panose="020B0606020202030204" pitchFamily="34" charset="0"/>
                </a:rPr>
                <a:t>on cyclic LH </a:t>
              </a:r>
            </a:p>
          </p:txBody>
        </p:sp>
        <p:sp>
          <p:nvSpPr>
            <p:cNvPr id="89159" name="Text Box 12"/>
            <p:cNvSpPr txBox="1">
              <a:spLocks noChangeArrowheads="1"/>
            </p:cNvSpPr>
            <p:nvPr/>
          </p:nvSpPr>
          <p:spPr bwMode="auto">
            <a:xfrm>
              <a:off x="431" y="1842"/>
              <a:ext cx="840" cy="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Lack of tonic LH</a:t>
              </a:r>
            </a:p>
            <a:p>
              <a:pPr eaLnBrk="1" hangingPunct="1"/>
              <a:r>
                <a:rPr lang="fr-FR" altLang="tr-TR" sz="1300">
                  <a:latin typeface="Arial Narrow" panose="020B0606020202030204" pitchFamily="34" charset="0"/>
                </a:rPr>
                <a:t>inhibition</a:t>
              </a:r>
            </a:p>
          </p:txBody>
        </p:sp>
        <p:sp>
          <p:nvSpPr>
            <p:cNvPr id="89160" name="Line 13"/>
            <p:cNvSpPr>
              <a:spLocks noChangeShapeType="1"/>
            </p:cNvSpPr>
            <p:nvPr/>
          </p:nvSpPr>
          <p:spPr bwMode="auto">
            <a:xfrm>
              <a:off x="521" y="1298"/>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61" name="Line 14"/>
            <p:cNvSpPr>
              <a:spLocks noChangeShapeType="1"/>
            </p:cNvSpPr>
            <p:nvPr/>
          </p:nvSpPr>
          <p:spPr bwMode="auto">
            <a:xfrm>
              <a:off x="295" y="1752"/>
              <a:ext cx="0" cy="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9162" name="Line 15"/>
            <p:cNvSpPr>
              <a:spLocks noChangeShapeType="1"/>
            </p:cNvSpPr>
            <p:nvPr/>
          </p:nvSpPr>
          <p:spPr bwMode="auto">
            <a:xfrm>
              <a:off x="295" y="1979"/>
              <a:ext cx="1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63" name="Line 16"/>
            <p:cNvSpPr>
              <a:spLocks noChangeShapeType="1"/>
            </p:cNvSpPr>
            <p:nvPr/>
          </p:nvSpPr>
          <p:spPr bwMode="auto">
            <a:xfrm>
              <a:off x="295" y="2432"/>
              <a:ext cx="1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3" name="Group 17"/>
          <p:cNvGrpSpPr>
            <a:grpSpLocks/>
          </p:cNvGrpSpPr>
          <p:nvPr/>
        </p:nvGrpSpPr>
        <p:grpSpPr bwMode="auto">
          <a:xfrm>
            <a:off x="2411413" y="1773238"/>
            <a:ext cx="2016125" cy="1997075"/>
            <a:chOff x="1519" y="1117"/>
            <a:chExt cx="1270" cy="1258"/>
          </a:xfrm>
        </p:grpSpPr>
        <p:sp>
          <p:nvSpPr>
            <p:cNvPr id="89150" name="Text Box 18"/>
            <p:cNvSpPr txBox="1">
              <a:spLocks noChangeArrowheads="1"/>
            </p:cNvSpPr>
            <p:nvPr/>
          </p:nvSpPr>
          <p:spPr bwMode="auto">
            <a:xfrm>
              <a:off x="1655" y="2061"/>
              <a:ext cx="1063" cy="3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00"/>
                  </a:solidFill>
                  <a:latin typeface="Arial Narrow" panose="020B0606020202030204" pitchFamily="34" charset="0"/>
                </a:rPr>
                <a:t>Modification of oestradiol</a:t>
              </a:r>
            </a:p>
            <a:p>
              <a:pPr eaLnBrk="1" hangingPunct="1"/>
              <a:r>
                <a:rPr lang="fr-FR" altLang="tr-TR" sz="1300">
                  <a:solidFill>
                    <a:srgbClr val="FF0000"/>
                  </a:solidFill>
                  <a:latin typeface="Arial Narrow" panose="020B0606020202030204" pitchFamily="34" charset="0"/>
                </a:rPr>
                <a:t>receptors</a:t>
              </a:r>
            </a:p>
          </p:txBody>
        </p:sp>
        <p:sp>
          <p:nvSpPr>
            <p:cNvPr id="89151" name="Text Box 19"/>
            <p:cNvSpPr txBox="1">
              <a:spLocks noChangeArrowheads="1"/>
            </p:cNvSpPr>
            <p:nvPr/>
          </p:nvSpPr>
          <p:spPr bwMode="auto">
            <a:xfrm>
              <a:off x="1655" y="1653"/>
              <a:ext cx="905" cy="3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00"/>
                  </a:solidFill>
                  <a:latin typeface="Arial Narrow" panose="020B0606020202030204" pitchFamily="34" charset="0"/>
                </a:rPr>
                <a:t>Abnormal production</a:t>
              </a:r>
            </a:p>
            <a:p>
              <a:pPr eaLnBrk="1" hangingPunct="1"/>
              <a:r>
                <a:rPr lang="fr-FR" altLang="tr-TR" sz="1300">
                  <a:solidFill>
                    <a:srgbClr val="FF0000"/>
                  </a:solidFill>
                  <a:latin typeface="Arial Narrow" panose="020B0606020202030204" pitchFamily="34" charset="0"/>
                </a:rPr>
                <a:t>of growth factors</a:t>
              </a:r>
            </a:p>
          </p:txBody>
        </p:sp>
        <p:sp>
          <p:nvSpPr>
            <p:cNvPr id="89152" name="Text Box 20"/>
            <p:cNvSpPr txBox="1">
              <a:spLocks noChangeArrowheads="1"/>
            </p:cNvSpPr>
            <p:nvPr/>
          </p:nvSpPr>
          <p:spPr bwMode="auto">
            <a:xfrm>
              <a:off x="1655" y="1290"/>
              <a:ext cx="1134" cy="3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00"/>
                  </a:solidFill>
                  <a:latin typeface="Arial Narrow" panose="020B0606020202030204" pitchFamily="34" charset="0"/>
                </a:rPr>
                <a:t> Abnormal production of</a:t>
              </a:r>
            </a:p>
            <a:p>
              <a:pPr eaLnBrk="1" hangingPunct="1"/>
              <a:r>
                <a:rPr lang="fr-FR" altLang="tr-TR" sz="1300">
                  <a:solidFill>
                    <a:srgbClr val="FF0000"/>
                  </a:solidFill>
                  <a:latin typeface="Arial Narrow" panose="020B0606020202030204" pitchFamily="34" charset="0"/>
                </a:rPr>
                <a:t>proteines by cellular matrix</a:t>
              </a:r>
            </a:p>
          </p:txBody>
        </p:sp>
        <p:sp>
          <p:nvSpPr>
            <p:cNvPr id="89153" name="Line 21"/>
            <p:cNvSpPr>
              <a:spLocks noChangeShapeType="1"/>
            </p:cNvSpPr>
            <p:nvPr/>
          </p:nvSpPr>
          <p:spPr bwMode="auto">
            <a:xfrm>
              <a:off x="1519" y="1117"/>
              <a:ext cx="0" cy="10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9154" name="Line 22"/>
            <p:cNvSpPr>
              <a:spLocks noChangeShapeType="1"/>
            </p:cNvSpPr>
            <p:nvPr/>
          </p:nvSpPr>
          <p:spPr bwMode="auto">
            <a:xfrm>
              <a:off x="1519" y="1434"/>
              <a:ext cx="1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55" name="Line 23"/>
            <p:cNvSpPr>
              <a:spLocks noChangeShapeType="1"/>
            </p:cNvSpPr>
            <p:nvPr/>
          </p:nvSpPr>
          <p:spPr bwMode="auto">
            <a:xfrm>
              <a:off x="1519" y="1752"/>
              <a:ext cx="1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56" name="Line 24"/>
            <p:cNvSpPr>
              <a:spLocks noChangeShapeType="1"/>
            </p:cNvSpPr>
            <p:nvPr/>
          </p:nvSpPr>
          <p:spPr bwMode="auto">
            <a:xfrm>
              <a:off x="1519" y="2160"/>
              <a:ext cx="1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093657" name="Line 25"/>
          <p:cNvSpPr>
            <a:spLocks noChangeShapeType="1"/>
          </p:cNvSpPr>
          <p:nvPr/>
        </p:nvSpPr>
        <p:spPr bwMode="auto">
          <a:xfrm>
            <a:off x="5003800" y="1557338"/>
            <a:ext cx="0" cy="23764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4" name="Group 26"/>
          <p:cNvGrpSpPr>
            <a:grpSpLocks/>
          </p:cNvGrpSpPr>
          <p:nvPr/>
        </p:nvGrpSpPr>
        <p:grpSpPr bwMode="auto">
          <a:xfrm>
            <a:off x="5148263" y="1557338"/>
            <a:ext cx="1697037" cy="2159000"/>
            <a:chOff x="3243" y="981"/>
            <a:chExt cx="1069" cy="1360"/>
          </a:xfrm>
        </p:grpSpPr>
        <p:sp>
          <p:nvSpPr>
            <p:cNvPr id="89139" name="Text Box 27"/>
            <p:cNvSpPr txBox="1">
              <a:spLocks noChangeArrowheads="1"/>
            </p:cNvSpPr>
            <p:nvPr/>
          </p:nvSpPr>
          <p:spPr bwMode="auto">
            <a:xfrm>
              <a:off x="3424" y="1245"/>
              <a:ext cx="860" cy="189"/>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006600"/>
                  </a:solidFill>
                  <a:latin typeface="Arial Narrow" panose="020B0606020202030204" pitchFamily="34" charset="0"/>
                </a:rPr>
                <a:t>Number of lactation</a:t>
              </a:r>
            </a:p>
          </p:txBody>
        </p:sp>
        <p:sp>
          <p:nvSpPr>
            <p:cNvPr id="89140" name="Text Box 28"/>
            <p:cNvSpPr txBox="1">
              <a:spLocks noChangeArrowheads="1"/>
            </p:cNvSpPr>
            <p:nvPr/>
          </p:nvSpPr>
          <p:spPr bwMode="auto">
            <a:xfrm>
              <a:off x="3424" y="1472"/>
              <a:ext cx="694" cy="189"/>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006600"/>
                  </a:solidFill>
                  <a:latin typeface="Arial Narrow" panose="020B0606020202030204" pitchFamily="34" charset="0"/>
                </a:rPr>
                <a:t>Milk production</a:t>
              </a:r>
            </a:p>
          </p:txBody>
        </p:sp>
        <p:sp>
          <p:nvSpPr>
            <p:cNvPr id="89141" name="Text Box 29"/>
            <p:cNvSpPr txBox="1">
              <a:spLocks noChangeArrowheads="1"/>
            </p:cNvSpPr>
            <p:nvPr/>
          </p:nvSpPr>
          <p:spPr bwMode="auto">
            <a:xfrm>
              <a:off x="3424" y="1698"/>
              <a:ext cx="888" cy="189"/>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006600"/>
                  </a:solidFill>
                  <a:latin typeface="Arial Narrow" panose="020B0606020202030204" pitchFamily="34" charset="0"/>
                </a:rPr>
                <a:t>Stage of postpartum</a:t>
              </a:r>
            </a:p>
          </p:txBody>
        </p:sp>
        <p:sp>
          <p:nvSpPr>
            <p:cNvPr id="89142" name="Text Box 30"/>
            <p:cNvSpPr txBox="1">
              <a:spLocks noChangeArrowheads="1"/>
            </p:cNvSpPr>
            <p:nvPr/>
          </p:nvSpPr>
          <p:spPr bwMode="auto">
            <a:xfrm>
              <a:off x="3424" y="1925"/>
              <a:ext cx="849" cy="189"/>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006600"/>
                  </a:solidFill>
                  <a:latin typeface="Arial Narrow" panose="020B0606020202030204" pitchFamily="34" charset="0"/>
                </a:rPr>
                <a:t>Puerperal diseases</a:t>
              </a:r>
            </a:p>
          </p:txBody>
        </p:sp>
        <p:sp>
          <p:nvSpPr>
            <p:cNvPr id="89143" name="Text Box 31"/>
            <p:cNvSpPr txBox="1">
              <a:spLocks noChangeArrowheads="1"/>
            </p:cNvSpPr>
            <p:nvPr/>
          </p:nvSpPr>
          <p:spPr bwMode="auto">
            <a:xfrm>
              <a:off x="3424" y="2152"/>
              <a:ext cx="415" cy="189"/>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006600"/>
                  </a:solidFill>
                  <a:latin typeface="Arial Narrow" panose="020B0606020202030204" pitchFamily="34" charset="0"/>
                </a:rPr>
                <a:t>Genetic</a:t>
              </a:r>
            </a:p>
          </p:txBody>
        </p:sp>
        <p:sp>
          <p:nvSpPr>
            <p:cNvPr id="89144" name="Line 32"/>
            <p:cNvSpPr>
              <a:spLocks noChangeShapeType="1"/>
            </p:cNvSpPr>
            <p:nvPr/>
          </p:nvSpPr>
          <p:spPr bwMode="auto">
            <a:xfrm>
              <a:off x="3243" y="981"/>
              <a:ext cx="0" cy="1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9145" name="Line 33"/>
            <p:cNvSpPr>
              <a:spLocks noChangeShapeType="1"/>
            </p:cNvSpPr>
            <p:nvPr/>
          </p:nvSpPr>
          <p:spPr bwMode="auto">
            <a:xfrm>
              <a:off x="3243" y="2251"/>
              <a:ext cx="1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46" name="Line 34"/>
            <p:cNvSpPr>
              <a:spLocks noChangeShapeType="1"/>
            </p:cNvSpPr>
            <p:nvPr/>
          </p:nvSpPr>
          <p:spPr bwMode="auto">
            <a:xfrm>
              <a:off x="3243" y="2024"/>
              <a:ext cx="1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47" name="Line 35"/>
            <p:cNvSpPr>
              <a:spLocks noChangeShapeType="1"/>
            </p:cNvSpPr>
            <p:nvPr/>
          </p:nvSpPr>
          <p:spPr bwMode="auto">
            <a:xfrm>
              <a:off x="3243" y="1797"/>
              <a:ext cx="1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48" name="Line 36"/>
            <p:cNvSpPr>
              <a:spLocks noChangeShapeType="1"/>
            </p:cNvSpPr>
            <p:nvPr/>
          </p:nvSpPr>
          <p:spPr bwMode="auto">
            <a:xfrm>
              <a:off x="3243" y="1570"/>
              <a:ext cx="1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49" name="Line 37"/>
            <p:cNvSpPr>
              <a:spLocks noChangeShapeType="1"/>
            </p:cNvSpPr>
            <p:nvPr/>
          </p:nvSpPr>
          <p:spPr bwMode="auto">
            <a:xfrm>
              <a:off x="3243" y="1344"/>
              <a:ext cx="18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5" name="Group 38"/>
          <p:cNvGrpSpPr>
            <a:grpSpLocks/>
          </p:cNvGrpSpPr>
          <p:nvPr/>
        </p:nvGrpSpPr>
        <p:grpSpPr bwMode="auto">
          <a:xfrm>
            <a:off x="2843213" y="4076700"/>
            <a:ext cx="3967162" cy="719138"/>
            <a:chOff x="1791" y="2568"/>
            <a:chExt cx="2499" cy="453"/>
          </a:xfrm>
        </p:grpSpPr>
        <p:sp>
          <p:nvSpPr>
            <p:cNvPr id="89132" name="Text Box 39"/>
            <p:cNvSpPr txBox="1">
              <a:spLocks noChangeArrowheads="1"/>
            </p:cNvSpPr>
            <p:nvPr/>
          </p:nvSpPr>
          <p:spPr bwMode="auto">
            <a:xfrm>
              <a:off x="2562" y="2832"/>
              <a:ext cx="855" cy="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Decrease of leptine</a:t>
              </a:r>
            </a:p>
          </p:txBody>
        </p:sp>
        <p:sp>
          <p:nvSpPr>
            <p:cNvPr id="89133" name="Text Box 40"/>
            <p:cNvSpPr txBox="1">
              <a:spLocks noChangeArrowheads="1"/>
            </p:cNvSpPr>
            <p:nvPr/>
          </p:nvSpPr>
          <p:spPr bwMode="auto">
            <a:xfrm>
              <a:off x="3606" y="2832"/>
              <a:ext cx="684" cy="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IGF1 decrease</a:t>
              </a:r>
            </a:p>
          </p:txBody>
        </p:sp>
        <p:sp>
          <p:nvSpPr>
            <p:cNvPr id="89134" name="Text Box 41"/>
            <p:cNvSpPr txBox="1">
              <a:spLocks noChangeArrowheads="1"/>
            </p:cNvSpPr>
            <p:nvPr/>
          </p:nvSpPr>
          <p:spPr bwMode="auto">
            <a:xfrm>
              <a:off x="1791" y="2832"/>
              <a:ext cx="657" cy="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Hypoglycemia</a:t>
              </a:r>
            </a:p>
          </p:txBody>
        </p:sp>
        <p:sp>
          <p:nvSpPr>
            <p:cNvPr id="89135" name="Line 42"/>
            <p:cNvSpPr>
              <a:spLocks noChangeShapeType="1"/>
            </p:cNvSpPr>
            <p:nvPr/>
          </p:nvSpPr>
          <p:spPr bwMode="auto">
            <a:xfrm>
              <a:off x="3742" y="2659"/>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36" name="Line 43"/>
            <p:cNvSpPr>
              <a:spLocks noChangeShapeType="1"/>
            </p:cNvSpPr>
            <p:nvPr/>
          </p:nvSpPr>
          <p:spPr bwMode="auto">
            <a:xfrm>
              <a:off x="3198" y="2659"/>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37" name="Line 44"/>
            <p:cNvSpPr>
              <a:spLocks noChangeShapeType="1"/>
            </p:cNvSpPr>
            <p:nvPr/>
          </p:nvSpPr>
          <p:spPr bwMode="auto">
            <a:xfrm flipH="1">
              <a:off x="2154" y="2568"/>
              <a:ext cx="6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9138" name="Line 45"/>
            <p:cNvSpPr>
              <a:spLocks noChangeShapeType="1"/>
            </p:cNvSpPr>
            <p:nvPr/>
          </p:nvSpPr>
          <p:spPr bwMode="auto">
            <a:xfrm>
              <a:off x="2154" y="2568"/>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6" name="Group 46"/>
          <p:cNvGrpSpPr>
            <a:grpSpLocks/>
          </p:cNvGrpSpPr>
          <p:nvPr/>
        </p:nvGrpSpPr>
        <p:grpSpPr bwMode="auto">
          <a:xfrm>
            <a:off x="1114425" y="4495800"/>
            <a:ext cx="1728788" cy="1597025"/>
            <a:chOff x="702" y="2832"/>
            <a:chExt cx="1089" cy="1006"/>
          </a:xfrm>
        </p:grpSpPr>
        <p:sp>
          <p:nvSpPr>
            <p:cNvPr id="89126" name="Text Box 47"/>
            <p:cNvSpPr txBox="1">
              <a:spLocks noChangeArrowheads="1"/>
            </p:cNvSpPr>
            <p:nvPr/>
          </p:nvSpPr>
          <p:spPr bwMode="auto">
            <a:xfrm>
              <a:off x="793" y="2832"/>
              <a:ext cx="746" cy="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Hypoinsulinemia</a:t>
              </a:r>
            </a:p>
          </p:txBody>
        </p:sp>
        <p:sp>
          <p:nvSpPr>
            <p:cNvPr id="89127" name="Text Box 48"/>
            <p:cNvSpPr txBox="1">
              <a:spLocks noChangeArrowheads="1"/>
            </p:cNvSpPr>
            <p:nvPr/>
          </p:nvSpPr>
          <p:spPr bwMode="auto">
            <a:xfrm>
              <a:off x="702" y="3649"/>
              <a:ext cx="756" cy="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 GnRH decrease</a:t>
              </a:r>
            </a:p>
          </p:txBody>
        </p:sp>
        <p:sp>
          <p:nvSpPr>
            <p:cNvPr id="89128" name="Text Box 49"/>
            <p:cNvSpPr txBox="1">
              <a:spLocks noChangeArrowheads="1"/>
            </p:cNvSpPr>
            <p:nvPr/>
          </p:nvSpPr>
          <p:spPr bwMode="auto">
            <a:xfrm>
              <a:off x="702" y="3195"/>
              <a:ext cx="984" cy="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Increase of NEFA and </a:t>
              </a:r>
            </a:p>
            <a:p>
              <a:pPr eaLnBrk="1" hangingPunct="1"/>
              <a:r>
                <a:rPr lang="fr-FR" altLang="tr-TR" sz="1300">
                  <a:latin typeface="Arial Narrow" panose="020B0606020202030204" pitchFamily="34" charset="0"/>
                </a:rPr>
                <a:t>cetones</a:t>
              </a:r>
            </a:p>
          </p:txBody>
        </p:sp>
        <p:sp>
          <p:nvSpPr>
            <p:cNvPr id="89129" name="Line 50"/>
            <p:cNvSpPr>
              <a:spLocks noChangeShapeType="1"/>
            </p:cNvSpPr>
            <p:nvPr/>
          </p:nvSpPr>
          <p:spPr bwMode="auto">
            <a:xfrm flipH="1">
              <a:off x="1474" y="2931"/>
              <a:ext cx="3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30" name="Line 51"/>
            <p:cNvSpPr>
              <a:spLocks noChangeShapeType="1"/>
            </p:cNvSpPr>
            <p:nvPr/>
          </p:nvSpPr>
          <p:spPr bwMode="auto">
            <a:xfrm>
              <a:off x="1156" y="3022"/>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31" name="Line 52"/>
            <p:cNvSpPr>
              <a:spLocks noChangeShapeType="1"/>
            </p:cNvSpPr>
            <p:nvPr/>
          </p:nvSpPr>
          <p:spPr bwMode="auto">
            <a:xfrm>
              <a:off x="1156" y="3475"/>
              <a:ext cx="0"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7" name="Group 53"/>
          <p:cNvGrpSpPr>
            <a:grpSpLocks/>
          </p:cNvGrpSpPr>
          <p:nvPr/>
        </p:nvGrpSpPr>
        <p:grpSpPr bwMode="auto">
          <a:xfrm>
            <a:off x="3563938" y="4797425"/>
            <a:ext cx="1824037" cy="1620838"/>
            <a:chOff x="2245" y="3022"/>
            <a:chExt cx="1149" cy="1021"/>
          </a:xfrm>
        </p:grpSpPr>
        <p:sp>
          <p:nvSpPr>
            <p:cNvPr id="89122" name="Text Box 54"/>
            <p:cNvSpPr txBox="1">
              <a:spLocks noChangeArrowheads="1"/>
            </p:cNvSpPr>
            <p:nvPr/>
          </p:nvSpPr>
          <p:spPr bwMode="auto">
            <a:xfrm>
              <a:off x="2245" y="3195"/>
              <a:ext cx="856" cy="3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GnRH inhibition by </a:t>
              </a:r>
            </a:p>
            <a:p>
              <a:pPr eaLnBrk="1" hangingPunct="1"/>
              <a:r>
                <a:rPr lang="fr-FR" altLang="tr-TR" sz="1300">
                  <a:latin typeface="Arial Narrow" panose="020B0606020202030204" pitchFamily="34" charset="0"/>
                </a:rPr>
                <a:t>neuropeptide Y</a:t>
              </a:r>
            </a:p>
          </p:txBody>
        </p:sp>
        <p:sp>
          <p:nvSpPr>
            <p:cNvPr id="89123" name="Text Box 55"/>
            <p:cNvSpPr txBox="1">
              <a:spLocks noChangeArrowheads="1"/>
            </p:cNvSpPr>
            <p:nvPr/>
          </p:nvSpPr>
          <p:spPr bwMode="auto">
            <a:xfrm>
              <a:off x="2335" y="3604"/>
              <a:ext cx="1059" cy="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Increase of LH inhibition </a:t>
              </a:r>
            </a:p>
            <a:p>
              <a:pPr eaLnBrk="1" hangingPunct="1"/>
              <a:r>
                <a:rPr lang="fr-FR" altLang="tr-TR" sz="1300">
                  <a:latin typeface="Arial Narrow" panose="020B0606020202030204" pitchFamily="34" charset="0"/>
                </a:rPr>
                <a:t>by alpha MSH and </a:t>
              </a:r>
            </a:p>
            <a:p>
              <a:pPr eaLnBrk="1" hangingPunct="1"/>
              <a:r>
                <a:rPr lang="fr-FR" altLang="tr-TR" sz="1300">
                  <a:latin typeface="Arial Narrow" panose="020B0606020202030204" pitchFamily="34" charset="0"/>
                </a:rPr>
                <a:t>endorphines</a:t>
              </a:r>
            </a:p>
          </p:txBody>
        </p:sp>
        <p:sp>
          <p:nvSpPr>
            <p:cNvPr id="89124" name="Line 56"/>
            <p:cNvSpPr>
              <a:spLocks noChangeShapeType="1"/>
            </p:cNvSpPr>
            <p:nvPr/>
          </p:nvSpPr>
          <p:spPr bwMode="auto">
            <a:xfrm>
              <a:off x="2925" y="3022"/>
              <a:ext cx="0"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25" name="Line 57"/>
            <p:cNvSpPr>
              <a:spLocks noChangeShapeType="1"/>
            </p:cNvSpPr>
            <p:nvPr/>
          </p:nvSpPr>
          <p:spPr bwMode="auto">
            <a:xfrm>
              <a:off x="2925" y="3475"/>
              <a:ext cx="0"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8" name="Group 58"/>
          <p:cNvGrpSpPr>
            <a:grpSpLocks/>
          </p:cNvGrpSpPr>
          <p:nvPr/>
        </p:nvGrpSpPr>
        <p:grpSpPr bwMode="auto">
          <a:xfrm>
            <a:off x="5938838" y="4797425"/>
            <a:ext cx="1443037" cy="647700"/>
            <a:chOff x="3741" y="3022"/>
            <a:chExt cx="909" cy="408"/>
          </a:xfrm>
        </p:grpSpPr>
        <p:sp>
          <p:nvSpPr>
            <p:cNvPr id="89120" name="Text Box 59"/>
            <p:cNvSpPr txBox="1">
              <a:spLocks noChangeArrowheads="1"/>
            </p:cNvSpPr>
            <p:nvPr/>
          </p:nvSpPr>
          <p:spPr bwMode="auto">
            <a:xfrm>
              <a:off x="3741" y="3241"/>
              <a:ext cx="909" cy="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latin typeface="Arial Narrow" panose="020B0606020202030204" pitchFamily="34" charset="0"/>
                </a:rPr>
                <a:t>Decrease of LH/FSH</a:t>
              </a:r>
            </a:p>
          </p:txBody>
        </p:sp>
        <p:sp>
          <p:nvSpPr>
            <p:cNvPr id="89121" name="Line 60"/>
            <p:cNvSpPr>
              <a:spLocks noChangeShapeType="1"/>
            </p:cNvSpPr>
            <p:nvPr/>
          </p:nvSpPr>
          <p:spPr bwMode="auto">
            <a:xfrm>
              <a:off x="4014" y="3022"/>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9" name="Group 61"/>
          <p:cNvGrpSpPr>
            <a:grpSpLocks/>
          </p:cNvGrpSpPr>
          <p:nvPr/>
        </p:nvGrpSpPr>
        <p:grpSpPr bwMode="auto">
          <a:xfrm>
            <a:off x="8101013" y="2552700"/>
            <a:ext cx="941387" cy="1074738"/>
            <a:chOff x="5103" y="1608"/>
            <a:chExt cx="593" cy="677"/>
          </a:xfrm>
        </p:grpSpPr>
        <p:sp>
          <p:nvSpPr>
            <p:cNvPr id="89116" name="Text Box 62"/>
            <p:cNvSpPr txBox="1">
              <a:spLocks noChangeArrowheads="1"/>
            </p:cNvSpPr>
            <p:nvPr/>
          </p:nvSpPr>
          <p:spPr bwMode="auto">
            <a:xfrm>
              <a:off x="5239" y="1608"/>
              <a:ext cx="411" cy="189"/>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FF"/>
                  </a:solidFill>
                  <a:latin typeface="Arial Narrow" panose="020B0606020202030204" pitchFamily="34" charset="0"/>
                </a:rPr>
                <a:t>Cortisol</a:t>
              </a:r>
            </a:p>
          </p:txBody>
        </p:sp>
        <p:sp>
          <p:nvSpPr>
            <p:cNvPr id="89117" name="Text Box 63"/>
            <p:cNvSpPr txBox="1">
              <a:spLocks noChangeArrowheads="1"/>
            </p:cNvSpPr>
            <p:nvPr/>
          </p:nvSpPr>
          <p:spPr bwMode="auto">
            <a:xfrm>
              <a:off x="5239" y="1971"/>
              <a:ext cx="457" cy="314"/>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FF"/>
                  </a:solidFill>
                  <a:latin typeface="Arial Narrow" panose="020B0606020202030204" pitchFamily="34" charset="0"/>
                </a:rPr>
                <a:t>LH </a:t>
              </a:r>
            </a:p>
            <a:p>
              <a:pPr eaLnBrk="1" hangingPunct="1"/>
              <a:r>
                <a:rPr lang="fr-FR" altLang="tr-TR" sz="1300">
                  <a:solidFill>
                    <a:srgbClr val="FF00FF"/>
                  </a:solidFill>
                  <a:latin typeface="Arial Narrow" panose="020B0606020202030204" pitchFamily="34" charset="0"/>
                </a:rPr>
                <a:t>inhibition</a:t>
              </a:r>
            </a:p>
          </p:txBody>
        </p:sp>
        <p:sp>
          <p:nvSpPr>
            <p:cNvPr id="89118" name="Line 64"/>
            <p:cNvSpPr>
              <a:spLocks noChangeShapeType="1"/>
            </p:cNvSpPr>
            <p:nvPr/>
          </p:nvSpPr>
          <p:spPr bwMode="auto">
            <a:xfrm>
              <a:off x="5420" y="1797"/>
              <a:ext cx="0" cy="18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19" name="Line 65"/>
            <p:cNvSpPr>
              <a:spLocks noChangeShapeType="1"/>
            </p:cNvSpPr>
            <p:nvPr/>
          </p:nvSpPr>
          <p:spPr bwMode="auto">
            <a:xfrm>
              <a:off x="5103" y="1706"/>
              <a:ext cx="1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093698" name="Line 66"/>
          <p:cNvSpPr>
            <a:spLocks noChangeShapeType="1"/>
          </p:cNvSpPr>
          <p:nvPr/>
        </p:nvSpPr>
        <p:spPr bwMode="auto">
          <a:xfrm flipH="1">
            <a:off x="6372225" y="4076700"/>
            <a:ext cx="7207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3699" name="Line 67"/>
          <p:cNvSpPr>
            <a:spLocks noChangeShapeType="1"/>
          </p:cNvSpPr>
          <p:nvPr/>
        </p:nvSpPr>
        <p:spPr bwMode="auto">
          <a:xfrm>
            <a:off x="7164388" y="1557338"/>
            <a:ext cx="0" cy="23764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10" name="Group 68"/>
          <p:cNvGrpSpPr>
            <a:grpSpLocks/>
          </p:cNvGrpSpPr>
          <p:nvPr/>
        </p:nvGrpSpPr>
        <p:grpSpPr bwMode="auto">
          <a:xfrm>
            <a:off x="7308850" y="1557338"/>
            <a:ext cx="866775" cy="1295400"/>
            <a:chOff x="4604" y="981"/>
            <a:chExt cx="546" cy="816"/>
          </a:xfrm>
        </p:grpSpPr>
        <p:sp>
          <p:nvSpPr>
            <p:cNvPr id="89111" name="Text Box 69"/>
            <p:cNvSpPr txBox="1">
              <a:spLocks noChangeArrowheads="1"/>
            </p:cNvSpPr>
            <p:nvPr/>
          </p:nvSpPr>
          <p:spPr bwMode="auto">
            <a:xfrm>
              <a:off x="4740" y="1290"/>
              <a:ext cx="410" cy="189"/>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FF"/>
                  </a:solidFill>
                  <a:latin typeface="Arial Narrow" panose="020B0606020202030204" pitchFamily="34" charset="0"/>
                </a:rPr>
                <a:t>Season</a:t>
              </a:r>
            </a:p>
          </p:txBody>
        </p:sp>
        <p:sp>
          <p:nvSpPr>
            <p:cNvPr id="89112" name="Text Box 70"/>
            <p:cNvSpPr txBox="1">
              <a:spLocks noChangeArrowheads="1"/>
            </p:cNvSpPr>
            <p:nvPr/>
          </p:nvSpPr>
          <p:spPr bwMode="auto">
            <a:xfrm>
              <a:off x="4740" y="1608"/>
              <a:ext cx="364" cy="189"/>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300">
                  <a:solidFill>
                    <a:srgbClr val="FF00FF"/>
                  </a:solidFill>
                  <a:latin typeface="Arial Narrow" panose="020B0606020202030204" pitchFamily="34" charset="0"/>
                </a:rPr>
                <a:t>Stress</a:t>
              </a:r>
            </a:p>
          </p:txBody>
        </p:sp>
        <p:sp>
          <p:nvSpPr>
            <p:cNvPr id="89113" name="Line 71"/>
            <p:cNvSpPr>
              <a:spLocks noChangeShapeType="1"/>
            </p:cNvSpPr>
            <p:nvPr/>
          </p:nvSpPr>
          <p:spPr bwMode="auto">
            <a:xfrm>
              <a:off x="4604" y="981"/>
              <a:ext cx="0" cy="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9114" name="Line 72"/>
            <p:cNvSpPr>
              <a:spLocks noChangeShapeType="1"/>
            </p:cNvSpPr>
            <p:nvPr/>
          </p:nvSpPr>
          <p:spPr bwMode="auto">
            <a:xfrm>
              <a:off x="4604" y="1706"/>
              <a:ext cx="1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9115" name="Line 73"/>
            <p:cNvSpPr>
              <a:spLocks noChangeShapeType="1"/>
            </p:cNvSpPr>
            <p:nvPr/>
          </p:nvSpPr>
          <p:spPr bwMode="auto">
            <a:xfrm>
              <a:off x="4604" y="1389"/>
              <a:ext cx="1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36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36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936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36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9363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936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363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093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5" grpId="0" animBg="1"/>
      <p:bldP spid="1093636" grpId="0" animBg="1"/>
      <p:bldP spid="1093637" grpId="0" animBg="1"/>
      <p:bldP spid="1093638" grpId="0" animBg="1"/>
      <p:bldP spid="1093639" grpId="0" animBg="1"/>
      <p:bldP spid="109364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85"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024B02-BBF4-463A-89D5-FDDEDEDCBE6D}" type="slidenum">
              <a:rPr lang="fr-FR" altLang="tr-TR" sz="1400">
                <a:solidFill>
                  <a:srgbClr val="A50021"/>
                </a:solidFill>
                <a:latin typeface="Arial Narrow" panose="020B0606020202030204" pitchFamily="34" charset="0"/>
              </a:rPr>
              <a:pPr/>
              <a:t>81</a:t>
            </a:fld>
            <a:endParaRPr lang="fr-FR" altLang="tr-TR" sz="1400">
              <a:solidFill>
                <a:srgbClr val="A50021"/>
              </a:solidFill>
              <a:latin typeface="Arial Narrow" panose="020B0606020202030204" pitchFamily="34" charset="0"/>
            </a:endParaRPr>
          </a:p>
        </p:txBody>
      </p:sp>
      <p:sp>
        <p:nvSpPr>
          <p:cNvPr id="90116" name="Text Box 2"/>
          <p:cNvSpPr txBox="1">
            <a:spLocks noChangeArrowheads="1"/>
          </p:cNvSpPr>
          <p:nvPr/>
        </p:nvSpPr>
        <p:spPr bwMode="auto">
          <a:xfrm>
            <a:off x="6804025" y="188913"/>
            <a:ext cx="2160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2000">
                <a:solidFill>
                  <a:srgbClr val="FF00FF"/>
                </a:solidFill>
                <a:latin typeface="Arial Narrow" panose="020B0606020202030204" pitchFamily="34" charset="0"/>
              </a:rPr>
              <a:t>Hormonal pathogeny of ovarian cyst in the cow</a:t>
            </a:r>
            <a:endParaRPr lang="fr-FR" altLang="tr-TR" sz="1800">
              <a:solidFill>
                <a:srgbClr val="FF00FF"/>
              </a:solidFill>
              <a:latin typeface="Arial Narrow" panose="020B0606020202030204" pitchFamily="34" charset="0"/>
            </a:endParaRPr>
          </a:p>
        </p:txBody>
      </p:sp>
      <p:grpSp>
        <p:nvGrpSpPr>
          <p:cNvPr id="2" name="Group 3"/>
          <p:cNvGrpSpPr>
            <a:grpSpLocks/>
          </p:cNvGrpSpPr>
          <p:nvPr/>
        </p:nvGrpSpPr>
        <p:grpSpPr bwMode="auto">
          <a:xfrm>
            <a:off x="3279775" y="2205038"/>
            <a:ext cx="504825" cy="792162"/>
            <a:chOff x="1701" y="1842"/>
            <a:chExt cx="317" cy="817"/>
          </a:xfrm>
        </p:grpSpPr>
        <p:sp>
          <p:nvSpPr>
            <p:cNvPr id="90191" name="AutoShape 4"/>
            <p:cNvSpPr>
              <a:spLocks noChangeArrowheads="1"/>
            </p:cNvSpPr>
            <p:nvPr/>
          </p:nvSpPr>
          <p:spPr bwMode="auto">
            <a:xfrm>
              <a:off x="1701"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2" name="AutoShape 5"/>
            <p:cNvSpPr>
              <a:spLocks noChangeArrowheads="1"/>
            </p:cNvSpPr>
            <p:nvPr/>
          </p:nvSpPr>
          <p:spPr bwMode="auto">
            <a:xfrm>
              <a:off x="1746"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3" name="AutoShape 6"/>
            <p:cNvSpPr>
              <a:spLocks noChangeArrowheads="1"/>
            </p:cNvSpPr>
            <p:nvPr/>
          </p:nvSpPr>
          <p:spPr bwMode="auto">
            <a:xfrm>
              <a:off x="1791"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4" name="AutoShape 7"/>
            <p:cNvSpPr>
              <a:spLocks noChangeArrowheads="1"/>
            </p:cNvSpPr>
            <p:nvPr/>
          </p:nvSpPr>
          <p:spPr bwMode="auto">
            <a:xfrm>
              <a:off x="1837"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5" name="AutoShape 8"/>
            <p:cNvSpPr>
              <a:spLocks noChangeArrowheads="1"/>
            </p:cNvSpPr>
            <p:nvPr/>
          </p:nvSpPr>
          <p:spPr bwMode="auto">
            <a:xfrm>
              <a:off x="1882"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6" name="AutoShape 9"/>
            <p:cNvSpPr>
              <a:spLocks noChangeArrowheads="1"/>
            </p:cNvSpPr>
            <p:nvPr/>
          </p:nvSpPr>
          <p:spPr bwMode="auto">
            <a:xfrm>
              <a:off x="1928"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7" name="AutoShape 10"/>
            <p:cNvSpPr>
              <a:spLocks noChangeArrowheads="1"/>
            </p:cNvSpPr>
            <p:nvPr/>
          </p:nvSpPr>
          <p:spPr bwMode="auto">
            <a:xfrm>
              <a:off x="1973" y="1842"/>
              <a:ext cx="45" cy="817"/>
            </a:xfrm>
            <a:prstGeom prst="triangle">
              <a:avLst>
                <a:gd name="adj" fmla="val 50000"/>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
        <p:nvSpPr>
          <p:cNvPr id="1094667" name="Text Box 11"/>
          <p:cNvSpPr txBox="1">
            <a:spLocks noChangeArrowheads="1"/>
          </p:cNvSpPr>
          <p:nvPr/>
        </p:nvSpPr>
        <p:spPr bwMode="auto">
          <a:xfrm>
            <a:off x="3133725" y="2997200"/>
            <a:ext cx="863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tr-TR" sz="1400" b="1">
                <a:latin typeface="Arial Narrow" panose="020B0606020202030204" pitchFamily="34" charset="0"/>
              </a:rPr>
              <a:t>Tonic</a:t>
            </a:r>
            <a:br>
              <a:rPr lang="fr-FR" altLang="tr-TR" sz="1400" b="1">
                <a:latin typeface="Arial Narrow" panose="020B0606020202030204" pitchFamily="34" charset="0"/>
              </a:rPr>
            </a:br>
            <a:r>
              <a:rPr lang="fr-FR" altLang="tr-TR" sz="1400" b="1">
                <a:latin typeface="Arial Narrow" panose="020B0606020202030204" pitchFamily="34" charset="0"/>
              </a:rPr>
              <a:t>LH </a:t>
            </a:r>
          </a:p>
        </p:txBody>
      </p:sp>
      <p:sp>
        <p:nvSpPr>
          <p:cNvPr id="90119" name="Rectangle 12"/>
          <p:cNvSpPr>
            <a:spLocks noChangeArrowheads="1"/>
          </p:cNvSpPr>
          <p:nvPr/>
        </p:nvSpPr>
        <p:spPr bwMode="auto">
          <a:xfrm>
            <a:off x="3205163" y="2132013"/>
            <a:ext cx="647700"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20" name="Rectangle 13"/>
          <p:cNvSpPr>
            <a:spLocks noChangeArrowheads="1"/>
          </p:cNvSpPr>
          <p:nvPr/>
        </p:nvSpPr>
        <p:spPr bwMode="auto">
          <a:xfrm>
            <a:off x="3852863" y="2132013"/>
            <a:ext cx="720725"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21" name="Rectangle 14"/>
          <p:cNvSpPr>
            <a:spLocks noChangeArrowheads="1"/>
          </p:cNvSpPr>
          <p:nvPr/>
        </p:nvSpPr>
        <p:spPr bwMode="auto">
          <a:xfrm>
            <a:off x="4573588" y="2132013"/>
            <a:ext cx="647700"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22" name="Rectangle 15"/>
          <p:cNvSpPr>
            <a:spLocks noChangeArrowheads="1"/>
          </p:cNvSpPr>
          <p:nvPr/>
        </p:nvSpPr>
        <p:spPr bwMode="auto">
          <a:xfrm>
            <a:off x="3205163" y="692150"/>
            <a:ext cx="2016125" cy="431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sz="1800">
                <a:solidFill>
                  <a:srgbClr val="292929"/>
                </a:solidFill>
                <a:latin typeface="Arial" panose="020B0604020202020204" pitchFamily="34" charset="0"/>
              </a:rPr>
              <a:t>Hypothalamus</a:t>
            </a:r>
          </a:p>
        </p:txBody>
      </p:sp>
      <p:sp>
        <p:nvSpPr>
          <p:cNvPr id="1094672" name="Oval 16"/>
          <p:cNvSpPr>
            <a:spLocks noChangeArrowheads="1"/>
          </p:cNvSpPr>
          <p:nvPr/>
        </p:nvSpPr>
        <p:spPr bwMode="auto">
          <a:xfrm>
            <a:off x="1476375" y="4579938"/>
            <a:ext cx="647700" cy="504825"/>
          </a:xfrm>
          <a:prstGeom prst="ellipse">
            <a:avLst/>
          </a:prstGeom>
          <a:solidFill>
            <a:schemeClr val="bg2"/>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094673" name="Oval 17"/>
          <p:cNvSpPr>
            <a:spLocks noChangeArrowheads="1"/>
          </p:cNvSpPr>
          <p:nvPr/>
        </p:nvSpPr>
        <p:spPr bwMode="auto">
          <a:xfrm>
            <a:off x="1765300" y="4508500"/>
            <a:ext cx="431800" cy="431800"/>
          </a:xfrm>
          <a:prstGeom prst="ellipse">
            <a:avLst/>
          </a:prstGeom>
          <a:solidFill>
            <a:srgbClr val="FFFF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094674" name="Text Box 18"/>
          <p:cNvSpPr txBox="1">
            <a:spLocks noChangeArrowheads="1"/>
          </p:cNvSpPr>
          <p:nvPr/>
        </p:nvSpPr>
        <p:spPr bwMode="auto">
          <a:xfrm>
            <a:off x="1231900" y="3690938"/>
            <a:ext cx="1181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sz="1600">
                <a:latin typeface="Arial Narrow" panose="020B0606020202030204" pitchFamily="34" charset="0"/>
              </a:rPr>
              <a:t>Progesterone</a:t>
            </a:r>
          </a:p>
          <a:p>
            <a:pPr algn="ctr" eaLnBrk="1" hangingPunct="1"/>
            <a:r>
              <a:rPr lang="fr-FR" altLang="tr-TR" sz="1600">
                <a:latin typeface="Arial Narrow" panose="020B0606020202030204" pitchFamily="34" charset="0"/>
              </a:rPr>
              <a:t>(0.1 à 1 ng)</a:t>
            </a:r>
          </a:p>
        </p:txBody>
      </p:sp>
      <p:sp>
        <p:nvSpPr>
          <p:cNvPr id="1094675" name="Line 19"/>
          <p:cNvSpPr>
            <a:spLocks noChangeShapeType="1"/>
          </p:cNvSpPr>
          <p:nvPr/>
        </p:nvSpPr>
        <p:spPr bwMode="auto">
          <a:xfrm flipV="1">
            <a:off x="1981200" y="42211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4676" name="Line 20"/>
          <p:cNvSpPr>
            <a:spLocks noChangeShapeType="1"/>
          </p:cNvSpPr>
          <p:nvPr/>
        </p:nvSpPr>
        <p:spPr bwMode="auto">
          <a:xfrm>
            <a:off x="3492500" y="3571875"/>
            <a:ext cx="0" cy="504825"/>
          </a:xfrm>
          <a:prstGeom prst="line">
            <a:avLst/>
          </a:prstGeom>
          <a:noFill/>
          <a:ln w="127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4677" name="Text Box 21"/>
          <p:cNvSpPr txBox="1">
            <a:spLocks noChangeArrowheads="1"/>
          </p:cNvSpPr>
          <p:nvPr/>
        </p:nvSpPr>
        <p:spPr bwMode="auto">
          <a:xfrm>
            <a:off x="2700338" y="3994150"/>
            <a:ext cx="9763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600">
                <a:latin typeface="Arial Narrow" panose="020B0606020202030204" pitchFamily="34" charset="0"/>
              </a:rPr>
              <a:t>Growth </a:t>
            </a:r>
          </a:p>
          <a:p>
            <a:pPr eaLnBrk="1" hangingPunct="1"/>
            <a:r>
              <a:rPr lang="fr-FR" altLang="tr-TR" sz="1600">
                <a:latin typeface="Arial Narrow" panose="020B0606020202030204" pitchFamily="34" charset="0"/>
              </a:rPr>
              <a:t>stimulation</a:t>
            </a:r>
          </a:p>
        </p:txBody>
      </p:sp>
      <p:sp>
        <p:nvSpPr>
          <p:cNvPr id="90129" name="Rectangle 22"/>
          <p:cNvSpPr>
            <a:spLocks noChangeArrowheads="1"/>
          </p:cNvSpPr>
          <p:nvPr/>
        </p:nvSpPr>
        <p:spPr bwMode="auto">
          <a:xfrm>
            <a:off x="3060700" y="1771650"/>
            <a:ext cx="2447925" cy="19446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30" name="Text Box 23"/>
          <p:cNvSpPr txBox="1">
            <a:spLocks noChangeArrowheads="1"/>
          </p:cNvSpPr>
          <p:nvPr/>
        </p:nvSpPr>
        <p:spPr bwMode="auto">
          <a:xfrm rot="5400000">
            <a:off x="4885532" y="2542381"/>
            <a:ext cx="9921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500">
                <a:latin typeface="Arial Narrow" panose="020B0606020202030204" pitchFamily="34" charset="0"/>
              </a:rPr>
              <a:t>Hypophysis</a:t>
            </a:r>
          </a:p>
        </p:txBody>
      </p:sp>
      <p:grpSp>
        <p:nvGrpSpPr>
          <p:cNvPr id="3" name="Group 24"/>
          <p:cNvGrpSpPr>
            <a:grpSpLocks/>
          </p:cNvGrpSpPr>
          <p:nvPr/>
        </p:nvGrpSpPr>
        <p:grpSpPr bwMode="auto">
          <a:xfrm>
            <a:off x="2773363" y="5013325"/>
            <a:ext cx="1160462" cy="1171575"/>
            <a:chOff x="1247" y="3022"/>
            <a:chExt cx="731" cy="738"/>
          </a:xfrm>
        </p:grpSpPr>
        <p:sp>
          <p:nvSpPr>
            <p:cNvPr id="90185" name="Oval 25"/>
            <p:cNvSpPr>
              <a:spLocks noChangeArrowheads="1"/>
            </p:cNvSpPr>
            <p:nvPr/>
          </p:nvSpPr>
          <p:spPr bwMode="auto">
            <a:xfrm>
              <a:off x="1247" y="3566"/>
              <a:ext cx="182" cy="181"/>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86" name="Text Box 26"/>
            <p:cNvSpPr txBox="1">
              <a:spLocks noChangeArrowheads="1"/>
            </p:cNvSpPr>
            <p:nvPr/>
          </p:nvSpPr>
          <p:spPr bwMode="auto">
            <a:xfrm>
              <a:off x="1507" y="3548"/>
              <a:ext cx="4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600">
                  <a:latin typeface="Arial Narrow" panose="020B0606020202030204" pitchFamily="34" charset="0"/>
                </a:rPr>
                <a:t>Wave 1</a:t>
              </a:r>
            </a:p>
          </p:txBody>
        </p:sp>
        <p:sp>
          <p:nvSpPr>
            <p:cNvPr id="90187" name="Line 27"/>
            <p:cNvSpPr>
              <a:spLocks noChangeShapeType="1"/>
            </p:cNvSpPr>
            <p:nvPr/>
          </p:nvSpPr>
          <p:spPr bwMode="auto">
            <a:xfrm flipV="1">
              <a:off x="1383" y="3475"/>
              <a:ext cx="4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188" name="Line 28"/>
            <p:cNvSpPr>
              <a:spLocks noChangeShapeType="1"/>
            </p:cNvSpPr>
            <p:nvPr/>
          </p:nvSpPr>
          <p:spPr bwMode="auto">
            <a:xfrm flipV="1">
              <a:off x="1565" y="3203"/>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189" name="Oval 29"/>
            <p:cNvSpPr>
              <a:spLocks noChangeArrowheads="1"/>
            </p:cNvSpPr>
            <p:nvPr/>
          </p:nvSpPr>
          <p:spPr bwMode="auto">
            <a:xfrm>
              <a:off x="1655" y="3022"/>
              <a:ext cx="272" cy="272"/>
            </a:xfrm>
            <a:prstGeom prst="ellipse">
              <a:avLst/>
            </a:prstGeom>
            <a:solidFill>
              <a:srgbClr val="33993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90" name="Oval 30"/>
            <p:cNvSpPr>
              <a:spLocks noChangeArrowheads="1"/>
            </p:cNvSpPr>
            <p:nvPr/>
          </p:nvSpPr>
          <p:spPr bwMode="auto">
            <a:xfrm>
              <a:off x="1383" y="3294"/>
              <a:ext cx="227" cy="227"/>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
        <p:nvSpPr>
          <p:cNvPr id="1094687" name="Line 31"/>
          <p:cNvSpPr>
            <a:spLocks noChangeShapeType="1"/>
          </p:cNvSpPr>
          <p:nvPr/>
        </p:nvSpPr>
        <p:spPr bwMode="auto">
          <a:xfrm>
            <a:off x="3276600" y="4579938"/>
            <a:ext cx="0" cy="720725"/>
          </a:xfrm>
          <a:prstGeom prst="line">
            <a:avLst/>
          </a:prstGeom>
          <a:noFill/>
          <a:ln w="127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4688" name="Line 32"/>
          <p:cNvSpPr>
            <a:spLocks noChangeShapeType="1"/>
          </p:cNvSpPr>
          <p:nvPr/>
        </p:nvSpPr>
        <p:spPr bwMode="auto">
          <a:xfrm>
            <a:off x="3852863" y="5229225"/>
            <a:ext cx="1584325" cy="0"/>
          </a:xfrm>
          <a:prstGeom prst="line">
            <a:avLst/>
          </a:prstGeom>
          <a:noFill/>
          <a:ln w="190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4689" name="Text Box 33"/>
          <p:cNvSpPr txBox="1">
            <a:spLocks noChangeArrowheads="1"/>
          </p:cNvSpPr>
          <p:nvPr/>
        </p:nvSpPr>
        <p:spPr bwMode="auto">
          <a:xfrm>
            <a:off x="5491163" y="4914900"/>
            <a:ext cx="941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sz="1600">
                <a:latin typeface="Arial Narrow" panose="020B0606020202030204" pitchFamily="34" charset="0"/>
              </a:rPr>
              <a:t>Oestradiol</a:t>
            </a:r>
          </a:p>
          <a:p>
            <a:pPr algn="ctr" eaLnBrk="1" hangingPunct="1"/>
            <a:r>
              <a:rPr lang="fr-FR" altLang="tr-TR" sz="1600">
                <a:latin typeface="Arial Narrow" panose="020B0606020202030204" pitchFamily="34" charset="0"/>
              </a:rPr>
              <a:t>Inhibine</a:t>
            </a:r>
          </a:p>
        </p:txBody>
      </p:sp>
      <p:sp>
        <p:nvSpPr>
          <p:cNvPr id="90135" name="AutoShape 34"/>
          <p:cNvSpPr>
            <a:spLocks noChangeArrowheads="1"/>
          </p:cNvSpPr>
          <p:nvPr/>
        </p:nvSpPr>
        <p:spPr bwMode="auto">
          <a:xfrm flipV="1">
            <a:off x="3997325" y="1123950"/>
            <a:ext cx="360363" cy="360363"/>
          </a:xfrm>
          <a:custGeom>
            <a:avLst/>
            <a:gdLst>
              <a:gd name="T0" fmla="*/ 5260599 w 21600"/>
              <a:gd name="T1" fmla="*/ 3006061 h 21600"/>
              <a:gd name="T2" fmla="*/ 3006061 w 21600"/>
              <a:gd name="T3" fmla="*/ 6012106 h 21600"/>
              <a:gd name="T4" fmla="*/ 751507 w 21600"/>
              <a:gd name="T5" fmla="*/ 3006061 h 21600"/>
              <a:gd name="T6" fmla="*/ 300606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90136" name="AutoShape 35"/>
          <p:cNvSpPr>
            <a:spLocks noChangeArrowheads="1"/>
          </p:cNvSpPr>
          <p:nvPr/>
        </p:nvSpPr>
        <p:spPr bwMode="auto">
          <a:xfrm flipV="1">
            <a:off x="4716463" y="1123950"/>
            <a:ext cx="360362" cy="360363"/>
          </a:xfrm>
          <a:custGeom>
            <a:avLst/>
            <a:gdLst>
              <a:gd name="T0" fmla="*/ 5260568 w 21600"/>
              <a:gd name="T1" fmla="*/ 3006061 h 21600"/>
              <a:gd name="T2" fmla="*/ 3006036 w 21600"/>
              <a:gd name="T3" fmla="*/ 6012106 h 21600"/>
              <a:gd name="T4" fmla="*/ 751505 w 21600"/>
              <a:gd name="T5" fmla="*/ 3006061 h 21600"/>
              <a:gd name="T6" fmla="*/ 300603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90137" name="AutoShape 36"/>
          <p:cNvSpPr>
            <a:spLocks noChangeArrowheads="1"/>
          </p:cNvSpPr>
          <p:nvPr/>
        </p:nvSpPr>
        <p:spPr bwMode="auto">
          <a:xfrm flipV="1">
            <a:off x="3276600" y="1123950"/>
            <a:ext cx="360363" cy="360363"/>
          </a:xfrm>
          <a:custGeom>
            <a:avLst/>
            <a:gdLst>
              <a:gd name="T0" fmla="*/ 5260599 w 21600"/>
              <a:gd name="T1" fmla="*/ 3006061 h 21600"/>
              <a:gd name="T2" fmla="*/ 3006061 w 21600"/>
              <a:gd name="T3" fmla="*/ 6012106 h 21600"/>
              <a:gd name="T4" fmla="*/ 751507 w 21600"/>
              <a:gd name="T5" fmla="*/ 3006061 h 21600"/>
              <a:gd name="T6" fmla="*/ 300606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1094693" name="Line 37"/>
          <p:cNvSpPr>
            <a:spLocks noChangeShapeType="1"/>
          </p:cNvSpPr>
          <p:nvPr/>
        </p:nvSpPr>
        <p:spPr bwMode="auto">
          <a:xfrm>
            <a:off x="3421063" y="1484313"/>
            <a:ext cx="0" cy="647700"/>
          </a:xfrm>
          <a:prstGeom prst="line">
            <a:avLst/>
          </a:prstGeom>
          <a:noFill/>
          <a:ln w="127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4694" name="Text Box 38"/>
          <p:cNvSpPr txBox="1">
            <a:spLocks noChangeArrowheads="1"/>
          </p:cNvSpPr>
          <p:nvPr/>
        </p:nvSpPr>
        <p:spPr bwMode="auto">
          <a:xfrm>
            <a:off x="2411413" y="5805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1</a:t>
            </a:r>
          </a:p>
        </p:txBody>
      </p:sp>
      <p:sp>
        <p:nvSpPr>
          <p:cNvPr id="1094695" name="Text Box 39"/>
          <p:cNvSpPr txBox="1">
            <a:spLocks noChangeArrowheads="1"/>
          </p:cNvSpPr>
          <p:nvPr/>
        </p:nvSpPr>
        <p:spPr bwMode="auto">
          <a:xfrm>
            <a:off x="2051050" y="27082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2</a:t>
            </a:r>
          </a:p>
        </p:txBody>
      </p:sp>
      <p:sp>
        <p:nvSpPr>
          <p:cNvPr id="1094696" name="Text Box 40"/>
          <p:cNvSpPr txBox="1">
            <a:spLocks noChangeArrowheads="1"/>
          </p:cNvSpPr>
          <p:nvPr/>
        </p:nvSpPr>
        <p:spPr bwMode="auto">
          <a:xfrm>
            <a:off x="2771775" y="4652963"/>
            <a:ext cx="32385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3</a:t>
            </a:r>
          </a:p>
        </p:txBody>
      </p:sp>
      <p:sp>
        <p:nvSpPr>
          <p:cNvPr id="1094697" name="Text Box 41"/>
          <p:cNvSpPr txBox="1">
            <a:spLocks noChangeArrowheads="1"/>
          </p:cNvSpPr>
          <p:nvPr/>
        </p:nvSpPr>
        <p:spPr bwMode="auto">
          <a:xfrm>
            <a:off x="4427538" y="52292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4</a:t>
            </a:r>
          </a:p>
        </p:txBody>
      </p:sp>
      <p:grpSp>
        <p:nvGrpSpPr>
          <p:cNvPr id="4" name="Group 42"/>
          <p:cNvGrpSpPr>
            <a:grpSpLocks/>
          </p:cNvGrpSpPr>
          <p:nvPr/>
        </p:nvGrpSpPr>
        <p:grpSpPr bwMode="auto">
          <a:xfrm>
            <a:off x="1187450" y="1268413"/>
            <a:ext cx="4826000" cy="3673475"/>
            <a:chOff x="748" y="799"/>
            <a:chExt cx="3040" cy="2314"/>
          </a:xfrm>
        </p:grpSpPr>
        <p:grpSp>
          <p:nvGrpSpPr>
            <p:cNvPr id="90173" name="Group 43"/>
            <p:cNvGrpSpPr>
              <a:grpSpLocks/>
            </p:cNvGrpSpPr>
            <p:nvPr/>
          </p:nvGrpSpPr>
          <p:grpSpPr bwMode="auto">
            <a:xfrm>
              <a:off x="2518" y="1615"/>
              <a:ext cx="136" cy="273"/>
              <a:chOff x="2517" y="1661"/>
              <a:chExt cx="136" cy="318"/>
            </a:xfrm>
          </p:grpSpPr>
          <p:sp>
            <p:nvSpPr>
              <p:cNvPr id="90182" name="AutoShape 44"/>
              <p:cNvSpPr>
                <a:spLocks noChangeArrowheads="1"/>
              </p:cNvSpPr>
              <p:nvPr/>
            </p:nvSpPr>
            <p:spPr bwMode="auto">
              <a:xfrm>
                <a:off x="2517" y="1661"/>
                <a:ext cx="45" cy="31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83" name="AutoShape 45"/>
              <p:cNvSpPr>
                <a:spLocks noChangeArrowheads="1"/>
              </p:cNvSpPr>
              <p:nvPr/>
            </p:nvSpPr>
            <p:spPr bwMode="auto">
              <a:xfrm>
                <a:off x="2562" y="1661"/>
                <a:ext cx="45" cy="31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84" name="AutoShape 46"/>
              <p:cNvSpPr>
                <a:spLocks noChangeArrowheads="1"/>
              </p:cNvSpPr>
              <p:nvPr/>
            </p:nvSpPr>
            <p:spPr bwMode="auto">
              <a:xfrm>
                <a:off x="2608" y="1661"/>
                <a:ext cx="45" cy="318"/>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
          <p:nvSpPr>
            <p:cNvPr id="90174" name="Text Box 47"/>
            <p:cNvSpPr txBox="1">
              <a:spLocks noChangeArrowheads="1"/>
            </p:cNvSpPr>
            <p:nvPr/>
          </p:nvSpPr>
          <p:spPr bwMode="auto">
            <a:xfrm>
              <a:off x="2417" y="1888"/>
              <a:ext cx="44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sz="1500">
                  <a:latin typeface="Arial Narrow" panose="020B0606020202030204" pitchFamily="34" charset="0"/>
                </a:rPr>
                <a:t> </a:t>
              </a:r>
              <a:r>
                <a:rPr lang="fr-FR" altLang="tr-TR" sz="1400" b="1">
                  <a:latin typeface="Arial Narrow" panose="020B0606020202030204" pitchFamily="34" charset="0"/>
                </a:rPr>
                <a:t>Cyclic </a:t>
              </a:r>
            </a:p>
            <a:p>
              <a:pPr algn="ctr" eaLnBrk="1" hangingPunct="1"/>
              <a:r>
                <a:rPr lang="fr-FR" altLang="tr-TR" sz="1400" b="1">
                  <a:latin typeface="Arial Narrow" panose="020B0606020202030204" pitchFamily="34" charset="0"/>
                </a:rPr>
                <a:t>LH </a:t>
              </a:r>
              <a:br>
                <a:rPr lang="fr-FR" altLang="tr-TR" sz="1400" b="1">
                  <a:latin typeface="Arial Narrow" panose="020B0606020202030204" pitchFamily="34" charset="0"/>
                </a:rPr>
              </a:br>
              <a:endParaRPr lang="fr-FR" altLang="tr-TR" sz="1400" b="1">
                <a:latin typeface="Arial Narrow" panose="020B0606020202030204" pitchFamily="34" charset="0"/>
              </a:endParaRPr>
            </a:p>
          </p:txBody>
        </p:sp>
        <p:sp>
          <p:nvSpPr>
            <p:cNvPr id="90175" name="Line 48"/>
            <p:cNvSpPr>
              <a:spLocks noChangeShapeType="1"/>
            </p:cNvSpPr>
            <p:nvPr/>
          </p:nvSpPr>
          <p:spPr bwMode="auto">
            <a:xfrm flipV="1">
              <a:off x="975" y="799"/>
              <a:ext cx="0" cy="154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90176" name="Group 49"/>
            <p:cNvGrpSpPr>
              <a:grpSpLocks/>
            </p:cNvGrpSpPr>
            <p:nvPr/>
          </p:nvGrpSpPr>
          <p:grpSpPr bwMode="auto">
            <a:xfrm>
              <a:off x="976" y="799"/>
              <a:ext cx="2812" cy="2314"/>
              <a:chOff x="976" y="799"/>
              <a:chExt cx="2812" cy="2314"/>
            </a:xfrm>
          </p:grpSpPr>
          <p:sp>
            <p:nvSpPr>
              <p:cNvPr id="90179" name="Line 50"/>
              <p:cNvSpPr>
                <a:spLocks noChangeShapeType="1"/>
              </p:cNvSpPr>
              <p:nvPr/>
            </p:nvSpPr>
            <p:spPr bwMode="auto">
              <a:xfrm flipV="1">
                <a:off x="3788" y="799"/>
                <a:ext cx="0" cy="23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180" name="Line 51"/>
              <p:cNvSpPr>
                <a:spLocks noChangeShapeType="1"/>
              </p:cNvSpPr>
              <p:nvPr/>
            </p:nvSpPr>
            <p:spPr bwMode="auto">
              <a:xfrm flipH="1">
                <a:off x="2699" y="799"/>
                <a:ext cx="108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0181" name="Line 52"/>
              <p:cNvSpPr>
                <a:spLocks noChangeShapeType="1"/>
              </p:cNvSpPr>
              <p:nvPr/>
            </p:nvSpPr>
            <p:spPr bwMode="auto">
              <a:xfrm>
                <a:off x="976" y="799"/>
                <a:ext cx="1587"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90177" name="Line 53"/>
            <p:cNvSpPr>
              <a:spLocks noChangeShapeType="1"/>
            </p:cNvSpPr>
            <p:nvPr/>
          </p:nvSpPr>
          <p:spPr bwMode="auto">
            <a:xfrm>
              <a:off x="2654" y="935"/>
              <a:ext cx="0" cy="40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0178" name="Text Box 54"/>
            <p:cNvSpPr txBox="1">
              <a:spLocks noChangeArrowheads="1"/>
            </p:cNvSpPr>
            <p:nvPr/>
          </p:nvSpPr>
          <p:spPr bwMode="auto">
            <a:xfrm>
              <a:off x="748" y="14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5</a:t>
              </a:r>
            </a:p>
          </p:txBody>
        </p:sp>
      </p:grpSp>
      <p:grpSp>
        <p:nvGrpSpPr>
          <p:cNvPr id="7" name="Group 55"/>
          <p:cNvGrpSpPr>
            <a:grpSpLocks/>
          </p:cNvGrpSpPr>
          <p:nvPr/>
        </p:nvGrpSpPr>
        <p:grpSpPr bwMode="auto">
          <a:xfrm>
            <a:off x="3851275" y="3573463"/>
            <a:ext cx="884238" cy="1012825"/>
            <a:chOff x="2427" y="2250"/>
            <a:chExt cx="557" cy="638"/>
          </a:xfrm>
        </p:grpSpPr>
        <p:sp>
          <p:nvSpPr>
            <p:cNvPr id="90170" name="Line 56"/>
            <p:cNvSpPr>
              <a:spLocks noChangeShapeType="1"/>
            </p:cNvSpPr>
            <p:nvPr/>
          </p:nvSpPr>
          <p:spPr bwMode="auto">
            <a:xfrm>
              <a:off x="2654" y="2250"/>
              <a:ext cx="0" cy="22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0171" name="Text Box 57"/>
            <p:cNvSpPr txBox="1">
              <a:spLocks noChangeArrowheads="1"/>
            </p:cNvSpPr>
            <p:nvPr/>
          </p:nvSpPr>
          <p:spPr bwMode="auto">
            <a:xfrm>
              <a:off x="2427" y="2516"/>
              <a:ext cx="557" cy="37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600">
                  <a:latin typeface="Arial Narrow" panose="020B0606020202030204" pitchFamily="34" charset="0"/>
                </a:rPr>
                <a:t>Impaired </a:t>
              </a:r>
            </a:p>
            <a:p>
              <a:pPr eaLnBrk="1" hangingPunct="1"/>
              <a:r>
                <a:rPr lang="fr-FR" altLang="tr-TR" sz="1600">
                  <a:latin typeface="Arial Narrow" panose="020B0606020202030204" pitchFamily="34" charset="0"/>
                </a:rPr>
                <a:t>ovulation</a:t>
              </a:r>
            </a:p>
          </p:txBody>
        </p:sp>
        <p:sp>
          <p:nvSpPr>
            <p:cNvPr id="90172" name="Text Box 58"/>
            <p:cNvSpPr txBox="1">
              <a:spLocks noChangeArrowheads="1"/>
            </p:cNvSpPr>
            <p:nvPr/>
          </p:nvSpPr>
          <p:spPr bwMode="auto">
            <a:xfrm>
              <a:off x="2699" y="234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6</a:t>
              </a:r>
            </a:p>
          </p:txBody>
        </p:sp>
      </p:grpSp>
      <p:grpSp>
        <p:nvGrpSpPr>
          <p:cNvPr id="8" name="Group 59"/>
          <p:cNvGrpSpPr>
            <a:grpSpLocks/>
          </p:cNvGrpSpPr>
          <p:nvPr/>
        </p:nvGrpSpPr>
        <p:grpSpPr bwMode="auto">
          <a:xfrm>
            <a:off x="3492500" y="3933825"/>
            <a:ext cx="4391025" cy="1150938"/>
            <a:chOff x="2200" y="2478"/>
            <a:chExt cx="2766" cy="725"/>
          </a:xfrm>
        </p:grpSpPr>
        <p:sp>
          <p:nvSpPr>
            <p:cNvPr id="90163" name="Line 60"/>
            <p:cNvSpPr>
              <a:spLocks noChangeShapeType="1"/>
            </p:cNvSpPr>
            <p:nvPr/>
          </p:nvSpPr>
          <p:spPr bwMode="auto">
            <a:xfrm>
              <a:off x="2200" y="2840"/>
              <a:ext cx="0" cy="182"/>
            </a:xfrm>
            <a:prstGeom prst="line">
              <a:avLst/>
            </a:prstGeom>
            <a:noFill/>
            <a:ln w="19050">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164" name="Line 61"/>
            <p:cNvSpPr>
              <a:spLocks noChangeShapeType="1"/>
            </p:cNvSpPr>
            <p:nvPr/>
          </p:nvSpPr>
          <p:spPr bwMode="auto">
            <a:xfrm flipV="1">
              <a:off x="2200" y="3022"/>
              <a:ext cx="2086" cy="0"/>
            </a:xfrm>
            <a:prstGeom prst="line">
              <a:avLst/>
            </a:prstGeom>
            <a:noFill/>
            <a:ln w="190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0165" name="Line 62"/>
            <p:cNvSpPr>
              <a:spLocks noChangeShapeType="1"/>
            </p:cNvSpPr>
            <p:nvPr/>
          </p:nvSpPr>
          <p:spPr bwMode="auto">
            <a:xfrm>
              <a:off x="3017" y="2704"/>
              <a:ext cx="1269"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90166" name="Group 63"/>
            <p:cNvGrpSpPr>
              <a:grpSpLocks/>
            </p:cNvGrpSpPr>
            <p:nvPr/>
          </p:nvGrpSpPr>
          <p:grpSpPr bwMode="auto">
            <a:xfrm>
              <a:off x="4286" y="2478"/>
              <a:ext cx="680" cy="725"/>
              <a:chOff x="4558" y="2568"/>
              <a:chExt cx="680" cy="725"/>
            </a:xfrm>
          </p:grpSpPr>
          <p:sp>
            <p:nvSpPr>
              <p:cNvPr id="90168" name="Oval 64"/>
              <p:cNvSpPr>
                <a:spLocks noChangeArrowheads="1"/>
              </p:cNvSpPr>
              <p:nvPr/>
            </p:nvSpPr>
            <p:spPr bwMode="auto">
              <a:xfrm>
                <a:off x="4558" y="2568"/>
                <a:ext cx="680" cy="725"/>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69" name="Rectangle 65"/>
              <p:cNvSpPr>
                <a:spLocks noChangeArrowheads="1"/>
              </p:cNvSpPr>
              <p:nvPr/>
            </p:nvSpPr>
            <p:spPr bwMode="auto">
              <a:xfrm>
                <a:off x="4649" y="2795"/>
                <a:ext cx="3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000">
                    <a:solidFill>
                      <a:srgbClr val="292929"/>
                    </a:solidFill>
                    <a:latin typeface="Arial Narrow" panose="020B0606020202030204" pitchFamily="34" charset="0"/>
                  </a:rPr>
                  <a:t>Cyst</a:t>
                </a:r>
                <a:endParaRPr lang="fr-FR" altLang="tr-TR" sz="2000">
                  <a:solidFill>
                    <a:srgbClr val="292929"/>
                  </a:solidFill>
                  <a:latin typeface="Arial Narrow" panose="020B0606020202030204" pitchFamily="34" charset="0"/>
                </a:endParaRPr>
              </a:p>
            </p:txBody>
          </p:sp>
        </p:grpSp>
        <p:sp>
          <p:nvSpPr>
            <p:cNvPr id="90167" name="Text Box 66"/>
            <p:cNvSpPr txBox="1">
              <a:spLocks noChangeArrowheads="1"/>
            </p:cNvSpPr>
            <p:nvPr/>
          </p:nvSpPr>
          <p:spPr bwMode="auto">
            <a:xfrm>
              <a:off x="4059" y="275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9</a:t>
              </a:r>
            </a:p>
          </p:txBody>
        </p:sp>
      </p:grpSp>
      <p:grpSp>
        <p:nvGrpSpPr>
          <p:cNvPr id="10" name="Group 67"/>
          <p:cNvGrpSpPr>
            <a:grpSpLocks/>
          </p:cNvGrpSpPr>
          <p:nvPr/>
        </p:nvGrpSpPr>
        <p:grpSpPr bwMode="auto">
          <a:xfrm>
            <a:off x="4573588" y="1412875"/>
            <a:ext cx="1822450" cy="3529013"/>
            <a:chOff x="2881" y="890"/>
            <a:chExt cx="1148" cy="2223"/>
          </a:xfrm>
        </p:grpSpPr>
        <p:grpSp>
          <p:nvGrpSpPr>
            <p:cNvPr id="90154" name="Group 68"/>
            <p:cNvGrpSpPr>
              <a:grpSpLocks/>
            </p:cNvGrpSpPr>
            <p:nvPr/>
          </p:nvGrpSpPr>
          <p:grpSpPr bwMode="auto">
            <a:xfrm>
              <a:off x="2926" y="1615"/>
              <a:ext cx="136" cy="273"/>
              <a:chOff x="2517" y="1661"/>
              <a:chExt cx="136" cy="318"/>
            </a:xfrm>
          </p:grpSpPr>
          <p:sp>
            <p:nvSpPr>
              <p:cNvPr id="90160" name="AutoShape 69"/>
              <p:cNvSpPr>
                <a:spLocks noChangeArrowheads="1"/>
              </p:cNvSpPr>
              <p:nvPr/>
            </p:nvSpPr>
            <p:spPr bwMode="auto">
              <a:xfrm>
                <a:off x="2517" y="1661"/>
                <a:ext cx="45" cy="318"/>
              </a:xfrm>
              <a:prstGeom prst="triangle">
                <a:avLst>
                  <a:gd name="adj" fmla="val 50000"/>
                </a:avLst>
              </a:prstGeom>
              <a:solidFill>
                <a:srgbClr val="FF99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61" name="AutoShape 70"/>
              <p:cNvSpPr>
                <a:spLocks noChangeArrowheads="1"/>
              </p:cNvSpPr>
              <p:nvPr/>
            </p:nvSpPr>
            <p:spPr bwMode="auto">
              <a:xfrm>
                <a:off x="2562" y="1661"/>
                <a:ext cx="45" cy="318"/>
              </a:xfrm>
              <a:prstGeom prst="triangle">
                <a:avLst>
                  <a:gd name="adj" fmla="val 50000"/>
                </a:avLst>
              </a:prstGeom>
              <a:solidFill>
                <a:srgbClr val="FF99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0162" name="AutoShape 71"/>
              <p:cNvSpPr>
                <a:spLocks noChangeArrowheads="1"/>
              </p:cNvSpPr>
              <p:nvPr/>
            </p:nvSpPr>
            <p:spPr bwMode="auto">
              <a:xfrm>
                <a:off x="2608" y="1661"/>
                <a:ext cx="45" cy="318"/>
              </a:xfrm>
              <a:prstGeom prst="triangle">
                <a:avLst>
                  <a:gd name="adj" fmla="val 50000"/>
                </a:avLst>
              </a:prstGeom>
              <a:solidFill>
                <a:srgbClr val="FF99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
          <p:nvSpPr>
            <p:cNvPr id="90155" name="Rectangle 72"/>
            <p:cNvSpPr>
              <a:spLocks noChangeArrowheads="1"/>
            </p:cNvSpPr>
            <p:nvPr/>
          </p:nvSpPr>
          <p:spPr bwMode="auto">
            <a:xfrm>
              <a:off x="2881" y="1933"/>
              <a:ext cx="2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400" b="1">
                  <a:latin typeface="Arial Narrow" panose="020B0606020202030204" pitchFamily="34" charset="0"/>
                </a:rPr>
                <a:t>FSH</a:t>
              </a:r>
            </a:p>
          </p:txBody>
        </p:sp>
        <p:sp>
          <p:nvSpPr>
            <p:cNvPr id="90156" name="Line 73"/>
            <p:cNvSpPr>
              <a:spLocks noChangeShapeType="1"/>
            </p:cNvSpPr>
            <p:nvPr/>
          </p:nvSpPr>
          <p:spPr bwMode="auto">
            <a:xfrm>
              <a:off x="3062" y="935"/>
              <a:ext cx="0"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0157" name="Text Box 74"/>
            <p:cNvSpPr txBox="1">
              <a:spLocks noChangeArrowheads="1"/>
            </p:cNvSpPr>
            <p:nvPr/>
          </p:nvSpPr>
          <p:spPr bwMode="auto">
            <a:xfrm>
              <a:off x="3833" y="143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7</a:t>
              </a:r>
            </a:p>
          </p:txBody>
        </p:sp>
        <p:sp>
          <p:nvSpPr>
            <p:cNvPr id="90158" name="Line 75"/>
            <p:cNvSpPr>
              <a:spLocks noChangeShapeType="1"/>
            </p:cNvSpPr>
            <p:nvPr/>
          </p:nvSpPr>
          <p:spPr bwMode="auto">
            <a:xfrm flipV="1">
              <a:off x="3606" y="890"/>
              <a:ext cx="0" cy="22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159" name="Line 76"/>
            <p:cNvSpPr>
              <a:spLocks noChangeShapeType="1"/>
            </p:cNvSpPr>
            <p:nvPr/>
          </p:nvSpPr>
          <p:spPr bwMode="auto">
            <a:xfrm flipH="1">
              <a:off x="3198" y="890"/>
              <a:ext cx="40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094733" name="Line 77"/>
          <p:cNvSpPr>
            <a:spLocks noChangeShapeType="1"/>
          </p:cNvSpPr>
          <p:nvPr/>
        </p:nvSpPr>
        <p:spPr bwMode="auto">
          <a:xfrm>
            <a:off x="2051050" y="1412875"/>
            <a:ext cx="1225550" cy="0"/>
          </a:xfrm>
          <a:prstGeom prst="line">
            <a:avLst/>
          </a:prstGeom>
          <a:noFill/>
          <a:ln w="127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94734" name="Line 78"/>
          <p:cNvSpPr>
            <a:spLocks noChangeShapeType="1"/>
          </p:cNvSpPr>
          <p:nvPr/>
        </p:nvSpPr>
        <p:spPr bwMode="auto">
          <a:xfrm flipV="1">
            <a:off x="2051050" y="1412875"/>
            <a:ext cx="0" cy="2303463"/>
          </a:xfrm>
          <a:prstGeom prst="line">
            <a:avLst/>
          </a:prstGeom>
          <a:noFill/>
          <a:ln w="12700">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grpSp>
        <p:nvGrpSpPr>
          <p:cNvPr id="12" name="Group 79"/>
          <p:cNvGrpSpPr>
            <a:grpSpLocks/>
          </p:cNvGrpSpPr>
          <p:nvPr/>
        </p:nvGrpSpPr>
        <p:grpSpPr bwMode="auto">
          <a:xfrm>
            <a:off x="5005388" y="3571875"/>
            <a:ext cx="1401762" cy="2482850"/>
            <a:chOff x="3153" y="2250"/>
            <a:chExt cx="883" cy="1564"/>
          </a:xfrm>
        </p:grpSpPr>
        <p:sp>
          <p:nvSpPr>
            <p:cNvPr id="90150" name="Line 80"/>
            <p:cNvSpPr>
              <a:spLocks noChangeShapeType="1"/>
            </p:cNvSpPr>
            <p:nvPr/>
          </p:nvSpPr>
          <p:spPr bwMode="auto">
            <a:xfrm flipV="1">
              <a:off x="3153" y="2250"/>
              <a:ext cx="0" cy="154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151" name="Line 81"/>
            <p:cNvSpPr>
              <a:spLocks noChangeShapeType="1"/>
            </p:cNvSpPr>
            <p:nvPr/>
          </p:nvSpPr>
          <p:spPr bwMode="auto">
            <a:xfrm>
              <a:off x="3153" y="3793"/>
              <a:ext cx="317" cy="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0152" name="Text Box 82"/>
            <p:cNvSpPr txBox="1">
              <a:spLocks noChangeArrowheads="1"/>
            </p:cNvSpPr>
            <p:nvPr/>
          </p:nvSpPr>
          <p:spPr bwMode="auto">
            <a:xfrm>
              <a:off x="3198" y="3521"/>
              <a:ext cx="202"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tr-TR" sz="1800">
                  <a:latin typeface="Arial" panose="020B0604020202020204" pitchFamily="34" charset="0"/>
                </a:rPr>
                <a:t>8</a:t>
              </a:r>
            </a:p>
          </p:txBody>
        </p:sp>
        <p:sp>
          <p:nvSpPr>
            <p:cNvPr id="90153" name="Text Box 83"/>
            <p:cNvSpPr txBox="1">
              <a:spLocks noChangeArrowheads="1"/>
            </p:cNvSpPr>
            <p:nvPr/>
          </p:nvSpPr>
          <p:spPr bwMode="auto">
            <a:xfrm>
              <a:off x="3430" y="3596"/>
              <a:ext cx="606" cy="2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tr-TR" sz="1600">
                  <a:latin typeface="Arial Narrow" panose="020B0606020202030204" pitchFamily="34" charset="0"/>
                </a:rPr>
                <a:t>New wave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46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46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46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4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46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947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46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47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46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46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946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46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46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9468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946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46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468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67" grpId="0"/>
      <p:bldP spid="1094672" grpId="0" animBg="1"/>
      <p:bldP spid="1094673" grpId="0" animBg="1"/>
      <p:bldP spid="1094674" grpId="0"/>
      <p:bldP spid="1094677" grpId="0"/>
      <p:bldP spid="1094689" grpId="0"/>
      <p:bldP spid="1094694" grpId="0"/>
      <p:bldP spid="1094695" grpId="0"/>
      <p:bldP spid="1094696" grpId="0" animBg="1"/>
      <p:bldP spid="109469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FC8E7F-30C1-45F3-AA51-2DB58E36BF36}" type="slidenum">
              <a:rPr lang="fr-FR" altLang="tr-TR" sz="1400">
                <a:solidFill>
                  <a:srgbClr val="A50021"/>
                </a:solidFill>
                <a:latin typeface="Arial Narrow" panose="020B0606020202030204" pitchFamily="34" charset="0"/>
              </a:rPr>
              <a:pPr/>
              <a:t>82</a:t>
            </a:fld>
            <a:endParaRPr lang="fr-FR" altLang="tr-TR" sz="1400">
              <a:solidFill>
                <a:srgbClr val="A50021"/>
              </a:solidFill>
              <a:latin typeface="Arial Narrow" panose="020B0606020202030204" pitchFamily="34" charset="0"/>
            </a:endParaRPr>
          </a:p>
        </p:txBody>
      </p:sp>
      <p:sp>
        <p:nvSpPr>
          <p:cNvPr id="3077" name="Rectangle 2"/>
          <p:cNvSpPr>
            <a:spLocks noGrp="1" noChangeArrowheads="1"/>
          </p:cNvSpPr>
          <p:nvPr>
            <p:ph type="title"/>
          </p:nvPr>
        </p:nvSpPr>
        <p:spPr>
          <a:xfrm>
            <a:off x="395288" y="333375"/>
            <a:ext cx="7632700" cy="1150938"/>
          </a:xfrm>
        </p:spPr>
        <p:txBody>
          <a:bodyPr/>
          <a:lstStyle/>
          <a:p>
            <a:r>
              <a:rPr lang="fr-BE" altLang="tr-TR" sz="2400" u="sng" smtClean="0"/>
              <a:t>Frequency</a:t>
            </a:r>
            <a:r>
              <a:rPr lang="fr-BE" altLang="tr-TR" sz="2400" smtClean="0"/>
              <a:t> (%) of cysts according to </a:t>
            </a:r>
            <a:r>
              <a:rPr lang="fr-BE" altLang="tr-TR" sz="2400" u="sng" smtClean="0"/>
              <a:t>stage of postpartum</a:t>
            </a:r>
            <a:r>
              <a:rPr lang="fr-BE" altLang="tr-TR" sz="2400" smtClean="0"/>
              <a:t> (days)</a:t>
            </a:r>
            <a:br>
              <a:rPr lang="fr-BE" altLang="tr-TR" sz="2400" smtClean="0"/>
            </a:br>
            <a:r>
              <a:rPr lang="fr-BE" altLang="tr-TR" sz="1600" smtClean="0"/>
              <a:t>(</a:t>
            </a:r>
            <a:r>
              <a:rPr lang="nl-NL" altLang="tr-TR" sz="1600" smtClean="0"/>
              <a:t>Whitmore et al. 1974, Wiltbank et al. 1953, Whitmore et al. 1979, Erb et White 1981, Kirk et al. 1982)</a:t>
            </a:r>
            <a:r>
              <a:rPr lang="fr-BE" altLang="tr-TR" sz="3400" smtClean="0"/>
              <a:t>  </a:t>
            </a:r>
          </a:p>
        </p:txBody>
      </p:sp>
      <p:graphicFrame>
        <p:nvGraphicFramePr>
          <p:cNvPr id="2" name="Object 3"/>
          <p:cNvGraphicFramePr>
            <a:graphicFrameLocks noGrp="1" noChangeAspect="1"/>
          </p:cNvGraphicFramePr>
          <p:nvPr>
            <p:ph type="chart" idx="1"/>
          </p:nvPr>
        </p:nvGraphicFramePr>
        <p:xfrm>
          <a:off x="806450" y="1751013"/>
          <a:ext cx="7675563" cy="4514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699FF3-19BF-42E4-B198-60DDFACA16A6}" type="slidenum">
              <a:rPr lang="fr-FR" altLang="tr-TR" sz="1400">
                <a:solidFill>
                  <a:srgbClr val="A50021"/>
                </a:solidFill>
                <a:latin typeface="Arial Narrow" panose="020B0606020202030204" pitchFamily="34" charset="0"/>
              </a:rPr>
              <a:pPr/>
              <a:t>83</a:t>
            </a:fld>
            <a:endParaRPr lang="fr-FR" altLang="tr-TR" sz="1400">
              <a:solidFill>
                <a:srgbClr val="A50021"/>
              </a:solidFill>
              <a:latin typeface="Arial Narrow" panose="020B0606020202030204" pitchFamily="34" charset="0"/>
            </a:endParaRPr>
          </a:p>
        </p:txBody>
      </p:sp>
      <p:sp>
        <p:nvSpPr>
          <p:cNvPr id="91140" name="Rectangle 2"/>
          <p:cNvSpPr>
            <a:spLocks noGrp="1" noChangeArrowheads="1"/>
          </p:cNvSpPr>
          <p:nvPr>
            <p:ph type="title"/>
          </p:nvPr>
        </p:nvSpPr>
        <p:spPr>
          <a:xfrm>
            <a:off x="468313" y="981075"/>
            <a:ext cx="8424862" cy="5184775"/>
          </a:xfrm>
          <a:solidFill>
            <a:schemeClr val="tx1"/>
          </a:solidFill>
        </p:spPr>
        <p:txBody>
          <a:bodyPr/>
          <a:lstStyle/>
          <a:p>
            <a:r>
              <a:rPr lang="fr-BE" altLang="tr-TR" sz="5500" smtClean="0">
                <a:solidFill>
                  <a:srgbClr val="000066"/>
                </a:solidFill>
              </a:rPr>
              <a:t>Treatments</a:t>
            </a:r>
            <a:r>
              <a:rPr lang="fr-BE" altLang="tr-TR" sz="5500" smtClean="0"/>
              <a:t/>
            </a:r>
            <a:br>
              <a:rPr lang="fr-BE" altLang="tr-TR" sz="5500" smtClean="0"/>
            </a:br>
            <a:r>
              <a:rPr lang="fr-BE" altLang="tr-TR" sz="5500" smtClean="0"/>
              <a:t/>
            </a:r>
            <a:br>
              <a:rPr lang="fr-BE" altLang="tr-TR" sz="5500" smtClean="0"/>
            </a:br>
            <a:r>
              <a:rPr lang="fr-BE" altLang="tr-TR" sz="2400" smtClean="0">
                <a:solidFill>
                  <a:srgbClr val="000066"/>
                </a:solidFill>
              </a:rPr>
              <a:t>- To treat or not to treat ?</a:t>
            </a:r>
            <a:br>
              <a:rPr lang="fr-BE" altLang="tr-TR" sz="2400" smtClean="0">
                <a:solidFill>
                  <a:srgbClr val="000066"/>
                </a:solidFill>
              </a:rPr>
            </a:br>
            <a:r>
              <a:rPr lang="fr-BE" altLang="tr-TR" sz="2400" smtClean="0">
                <a:solidFill>
                  <a:srgbClr val="000066"/>
                </a:solidFill>
              </a:rPr>
              <a:t>- Non hormonal curative treatments</a:t>
            </a:r>
            <a:br>
              <a:rPr lang="fr-BE" altLang="tr-TR" sz="2400" smtClean="0">
                <a:solidFill>
                  <a:srgbClr val="000066"/>
                </a:solidFill>
              </a:rPr>
            </a:br>
            <a:r>
              <a:rPr lang="fr-BE" altLang="tr-TR" sz="2400" smtClean="0">
                <a:solidFill>
                  <a:srgbClr val="000066"/>
                </a:solidFill>
              </a:rPr>
              <a:t>- Hormonal curative treatments </a:t>
            </a:r>
            <a:br>
              <a:rPr lang="fr-BE" altLang="tr-TR" sz="2400" smtClean="0">
                <a:solidFill>
                  <a:srgbClr val="000066"/>
                </a:solidFill>
              </a:rPr>
            </a:br>
            <a:r>
              <a:rPr lang="fr-BE" altLang="tr-TR" sz="2400" smtClean="0">
                <a:solidFill>
                  <a:srgbClr val="000066"/>
                </a:solidFill>
              </a:rPr>
              <a:t>	- individual approach </a:t>
            </a:r>
            <a:br>
              <a:rPr lang="fr-BE" altLang="tr-TR" sz="2400" smtClean="0">
                <a:solidFill>
                  <a:srgbClr val="000066"/>
                </a:solidFill>
              </a:rPr>
            </a:br>
            <a:r>
              <a:rPr lang="fr-BE" altLang="tr-TR" sz="2400" smtClean="0">
                <a:solidFill>
                  <a:srgbClr val="000066"/>
                </a:solidFill>
              </a:rPr>
              <a:t>	- hormonal associations</a:t>
            </a:r>
            <a:r>
              <a:rPr lang="fr-BE" altLang="tr-TR" sz="2400" smtClean="0"/>
              <a:t> </a:t>
            </a:r>
            <a:endParaRPr lang="fr-BE" altLang="tr-TR" sz="55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8B7795-FAEE-49B6-9A88-2A3CD8828025}" type="slidenum">
              <a:rPr lang="fr-FR" altLang="tr-TR" sz="1400">
                <a:solidFill>
                  <a:srgbClr val="A50021"/>
                </a:solidFill>
                <a:latin typeface="Arial Narrow" panose="020B0606020202030204" pitchFamily="34" charset="0"/>
              </a:rPr>
              <a:pPr/>
              <a:t>84</a:t>
            </a:fld>
            <a:endParaRPr lang="fr-FR" altLang="tr-TR" sz="1400">
              <a:solidFill>
                <a:srgbClr val="A50021"/>
              </a:solidFill>
              <a:latin typeface="Arial Narrow" panose="020B0606020202030204" pitchFamily="34" charset="0"/>
            </a:endParaRPr>
          </a:p>
        </p:txBody>
      </p:sp>
      <p:sp>
        <p:nvSpPr>
          <p:cNvPr id="92164" name="Rectangle 2"/>
          <p:cNvSpPr>
            <a:spLocks noGrp="1" noChangeArrowheads="1"/>
          </p:cNvSpPr>
          <p:nvPr>
            <p:ph type="title"/>
          </p:nvPr>
        </p:nvSpPr>
        <p:spPr>
          <a:xfrm>
            <a:off x="323850" y="260350"/>
            <a:ext cx="6192838" cy="720725"/>
          </a:xfrm>
        </p:spPr>
        <p:txBody>
          <a:bodyPr/>
          <a:lstStyle/>
          <a:p>
            <a:r>
              <a:rPr lang="fr-BE" altLang="tr-TR" smtClean="0"/>
              <a:t>To treat or not to treat : that’ the question </a:t>
            </a:r>
            <a:endParaRPr lang="fr-FR" altLang="tr-TR" smtClean="0"/>
          </a:p>
        </p:txBody>
      </p:sp>
      <p:sp>
        <p:nvSpPr>
          <p:cNvPr id="1098755" name="Rectangle 3"/>
          <p:cNvSpPr>
            <a:spLocks noGrp="1" noChangeArrowheads="1"/>
          </p:cNvSpPr>
          <p:nvPr>
            <p:ph type="body" idx="1"/>
          </p:nvPr>
        </p:nvSpPr>
        <p:spPr>
          <a:xfrm>
            <a:off x="395288" y="1412875"/>
            <a:ext cx="8424862" cy="4683125"/>
          </a:xfrm>
        </p:spPr>
        <p:txBody>
          <a:bodyPr/>
          <a:lstStyle/>
          <a:p>
            <a:r>
              <a:rPr lang="fr-BE" altLang="tr-TR" sz="2200" smtClean="0"/>
              <a:t>Stage of the postpartum period </a:t>
            </a:r>
          </a:p>
          <a:p>
            <a:pPr lvl="1"/>
            <a:r>
              <a:rPr lang="fr-BE" altLang="tr-TR" sz="2000" smtClean="0"/>
              <a:t>Lenght of the waiting period decided</a:t>
            </a:r>
          </a:p>
          <a:p>
            <a:pPr lvl="1"/>
            <a:r>
              <a:rPr lang="fr-BE" altLang="tr-TR" sz="2000" smtClean="0"/>
              <a:t>Diagnosis during the reproduction period </a:t>
            </a:r>
          </a:p>
          <a:p>
            <a:r>
              <a:rPr lang="fr-BE" altLang="tr-TR" sz="2200" smtClean="0"/>
              <a:t>Spontaneous regression of cysts </a:t>
            </a:r>
          </a:p>
          <a:p>
            <a:pPr lvl="1"/>
            <a:r>
              <a:rPr lang="fr-BE" altLang="tr-TR" sz="2000" smtClean="0"/>
              <a:t>28 to 80 % before d60 of postpartum</a:t>
            </a:r>
          </a:p>
          <a:p>
            <a:r>
              <a:rPr lang="fr-BE" altLang="tr-TR" sz="2200" smtClean="0"/>
              <a:t>Accuracy level of the diagnosis : follicular vs luteinized</a:t>
            </a:r>
          </a:p>
          <a:p>
            <a:r>
              <a:rPr lang="fr-BE" altLang="tr-TR" sz="2200" smtClean="0"/>
              <a:t>Efficacy of the treatment : different parameters</a:t>
            </a:r>
          </a:p>
          <a:p>
            <a:pPr lvl="1"/>
            <a:r>
              <a:rPr lang="fr-BE" altLang="tr-TR" sz="2000" smtClean="0"/>
              <a:t>Interval treatment-pregnancy</a:t>
            </a:r>
          </a:p>
          <a:p>
            <a:pPr lvl="1"/>
            <a:r>
              <a:rPr lang="fr-BE" altLang="tr-TR" sz="2000" smtClean="0"/>
              <a:t>Fertility index after treatment</a:t>
            </a:r>
          </a:p>
          <a:p>
            <a:r>
              <a:rPr lang="fr-BE" altLang="tr-TR" sz="2200" smtClean="0"/>
              <a:t>Cost of the treatment</a:t>
            </a:r>
          </a:p>
          <a:p>
            <a:r>
              <a:rPr lang="fr-BE" altLang="tr-TR" sz="2200" smtClean="0"/>
              <a:t>Preventive or curative treatment</a:t>
            </a:r>
            <a:endParaRPr lang="fr-FR" altLang="tr-TR"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87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87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8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87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87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987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9875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875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8755">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98755">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987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BB5811-722A-452F-B448-1A43E9ECD8E3}" type="slidenum">
              <a:rPr lang="fr-FR" altLang="tr-TR" sz="1400">
                <a:solidFill>
                  <a:srgbClr val="A50021"/>
                </a:solidFill>
                <a:latin typeface="Arial Narrow" panose="020B0606020202030204" pitchFamily="34" charset="0"/>
              </a:rPr>
              <a:pPr/>
              <a:t>85</a:t>
            </a:fld>
            <a:endParaRPr lang="fr-FR" altLang="tr-TR" sz="1400">
              <a:solidFill>
                <a:srgbClr val="A50021"/>
              </a:solidFill>
              <a:latin typeface="Arial Narrow" panose="020B0606020202030204" pitchFamily="34" charset="0"/>
            </a:endParaRPr>
          </a:p>
        </p:txBody>
      </p:sp>
      <p:sp>
        <p:nvSpPr>
          <p:cNvPr id="4101" name="Rectangle 2"/>
          <p:cNvSpPr>
            <a:spLocks noGrp="1" noChangeArrowheads="1"/>
          </p:cNvSpPr>
          <p:nvPr>
            <p:ph type="title"/>
          </p:nvPr>
        </p:nvSpPr>
        <p:spPr>
          <a:xfrm>
            <a:off x="395288" y="260350"/>
            <a:ext cx="8064500" cy="865188"/>
          </a:xfrm>
        </p:spPr>
        <p:txBody>
          <a:bodyPr/>
          <a:lstStyle/>
          <a:p>
            <a:r>
              <a:rPr lang="fr-BE" altLang="tr-TR" smtClean="0"/>
              <a:t>Non hormonal curative treatments : manual rupture</a:t>
            </a:r>
            <a:br>
              <a:rPr lang="fr-BE" altLang="tr-TR" smtClean="0"/>
            </a:br>
            <a:r>
              <a:rPr lang="fr-BE" altLang="tr-TR" sz="2000" smtClean="0"/>
              <a:t>Lopez-Gatius personal communication</a:t>
            </a:r>
            <a:endParaRPr lang="fr-FR" altLang="tr-TR" sz="2000" smtClean="0"/>
          </a:p>
        </p:txBody>
      </p:sp>
      <p:sp>
        <p:nvSpPr>
          <p:cNvPr id="4102" name="Rectangle 3"/>
          <p:cNvSpPr>
            <a:spLocks noGrp="1" noChangeArrowheads="1"/>
          </p:cNvSpPr>
          <p:nvPr>
            <p:ph type="body" sz="half" idx="1"/>
          </p:nvPr>
        </p:nvSpPr>
        <p:spPr>
          <a:xfrm>
            <a:off x="323850" y="1341438"/>
            <a:ext cx="3267075" cy="4365625"/>
          </a:xfrm>
        </p:spPr>
        <p:txBody>
          <a:bodyPr/>
          <a:lstStyle/>
          <a:p>
            <a:pPr marL="0" indent="12700">
              <a:buFont typeface="Mistral" panose="03090702030407020403" pitchFamily="66" charset="0"/>
              <a:buNone/>
            </a:pPr>
            <a:r>
              <a:rPr lang="fr-BE" altLang="tr-TR" sz="2200" smtClean="0"/>
              <a:t>Effect of manual rupture of a cyst on the oestrus return rate in the 14 days after treatment (388 dairy cows)</a:t>
            </a:r>
          </a:p>
        </p:txBody>
      </p:sp>
      <p:graphicFrame>
        <p:nvGraphicFramePr>
          <p:cNvPr id="2" name="Object 4"/>
          <p:cNvGraphicFramePr>
            <a:graphicFrameLocks noGrp="1" noChangeAspect="1"/>
          </p:cNvGraphicFramePr>
          <p:nvPr>
            <p:ph type="chart" sz="half" idx="2"/>
          </p:nvPr>
        </p:nvGraphicFramePr>
        <p:xfrm>
          <a:off x="3902075" y="1176338"/>
          <a:ext cx="4773613" cy="51546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6269B9-87B9-44C3-BD9F-DA014096D710}" type="slidenum">
              <a:rPr lang="fr-FR" altLang="tr-TR" sz="1400">
                <a:solidFill>
                  <a:srgbClr val="A50021"/>
                </a:solidFill>
                <a:latin typeface="Arial Narrow" panose="020B0606020202030204" pitchFamily="34" charset="0"/>
              </a:rPr>
              <a:pPr/>
              <a:t>86</a:t>
            </a:fld>
            <a:endParaRPr lang="fr-FR" altLang="tr-TR" sz="1400">
              <a:solidFill>
                <a:srgbClr val="A50021"/>
              </a:solidFill>
              <a:latin typeface="Arial Narrow" panose="020B0606020202030204" pitchFamily="34" charset="0"/>
            </a:endParaRPr>
          </a:p>
        </p:txBody>
      </p:sp>
      <p:sp>
        <p:nvSpPr>
          <p:cNvPr id="5125" name="Rectangle 2"/>
          <p:cNvSpPr>
            <a:spLocks noGrp="1" noChangeArrowheads="1"/>
          </p:cNvSpPr>
          <p:nvPr>
            <p:ph type="title"/>
          </p:nvPr>
        </p:nvSpPr>
        <p:spPr>
          <a:xfrm>
            <a:off x="395288" y="260350"/>
            <a:ext cx="7993062" cy="865188"/>
          </a:xfrm>
        </p:spPr>
        <p:txBody>
          <a:bodyPr/>
          <a:lstStyle/>
          <a:p>
            <a:r>
              <a:rPr lang="fr-BE" altLang="tr-TR" sz="2600" smtClean="0"/>
              <a:t>Non hormonal curative treatments : manual rupture</a:t>
            </a:r>
            <a:br>
              <a:rPr lang="fr-BE" altLang="tr-TR" sz="2600" smtClean="0"/>
            </a:br>
            <a:r>
              <a:rPr lang="fr-BE" altLang="tr-TR" sz="1800" smtClean="0"/>
              <a:t>Lopez-Gatius personnal communication</a:t>
            </a:r>
            <a:r>
              <a:rPr lang="fr-BE" altLang="tr-TR" sz="2600" smtClean="0"/>
              <a:t> </a:t>
            </a:r>
            <a:endParaRPr lang="fr-FR" altLang="tr-TR" sz="2600" smtClean="0"/>
          </a:p>
        </p:txBody>
      </p:sp>
      <p:sp>
        <p:nvSpPr>
          <p:cNvPr id="5126" name="Rectangle 3"/>
          <p:cNvSpPr>
            <a:spLocks noGrp="1" noChangeArrowheads="1"/>
          </p:cNvSpPr>
          <p:nvPr>
            <p:ph type="body" sz="half" idx="1"/>
          </p:nvPr>
        </p:nvSpPr>
        <p:spPr>
          <a:xfrm>
            <a:off x="323850" y="1341438"/>
            <a:ext cx="3267075" cy="4365625"/>
          </a:xfrm>
        </p:spPr>
        <p:txBody>
          <a:bodyPr/>
          <a:lstStyle/>
          <a:p>
            <a:r>
              <a:rPr lang="fr-BE" altLang="tr-TR" sz="2200" smtClean="0"/>
              <a:t>Effect of manual rupture of a cyst on the pregnancy rate at first AI after treatment (10.634 lactations)</a:t>
            </a:r>
          </a:p>
          <a:p>
            <a:r>
              <a:rPr lang="fr-BE" altLang="tr-TR" sz="2200" smtClean="0"/>
              <a:t>Oestrus observed 6,8 days after treatment in 36 % of cows </a:t>
            </a:r>
          </a:p>
        </p:txBody>
      </p:sp>
      <p:graphicFrame>
        <p:nvGraphicFramePr>
          <p:cNvPr id="2" name="Object 4"/>
          <p:cNvGraphicFramePr>
            <a:graphicFrameLocks noGrp="1" noChangeAspect="1"/>
          </p:cNvGraphicFramePr>
          <p:nvPr>
            <p:ph type="chart" sz="half" idx="2"/>
          </p:nvPr>
        </p:nvGraphicFramePr>
        <p:xfrm>
          <a:off x="3902075" y="1176338"/>
          <a:ext cx="4773613" cy="51546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255C1B-BDC8-447A-9CF7-AB3C1F38A2E3}" type="slidenum">
              <a:rPr lang="fr-FR" altLang="tr-TR" sz="1400">
                <a:solidFill>
                  <a:srgbClr val="A50021"/>
                </a:solidFill>
                <a:latin typeface="Arial Narrow" panose="020B0606020202030204" pitchFamily="34" charset="0"/>
              </a:rPr>
              <a:pPr/>
              <a:t>87</a:t>
            </a:fld>
            <a:endParaRPr lang="fr-FR" altLang="tr-TR" sz="1400">
              <a:solidFill>
                <a:srgbClr val="A50021"/>
              </a:solidFill>
              <a:latin typeface="Arial Narrow" panose="020B0606020202030204" pitchFamily="34" charset="0"/>
            </a:endParaRPr>
          </a:p>
        </p:txBody>
      </p:sp>
      <p:sp>
        <p:nvSpPr>
          <p:cNvPr id="93188" name="Rectangle 2"/>
          <p:cNvSpPr>
            <a:spLocks noGrp="1" noChangeArrowheads="1"/>
          </p:cNvSpPr>
          <p:nvPr>
            <p:ph type="ctrTitle"/>
          </p:nvPr>
        </p:nvSpPr>
        <p:spPr>
          <a:xfrm>
            <a:off x="684213" y="620713"/>
            <a:ext cx="7772400" cy="1470025"/>
          </a:xfrm>
        </p:spPr>
        <p:txBody>
          <a:bodyPr/>
          <a:lstStyle/>
          <a:p>
            <a:r>
              <a:rPr lang="fr-BE" altLang="tr-TR" sz="3200" smtClean="0"/>
              <a:t>Hormonal curative treatments : general objective</a:t>
            </a:r>
            <a:endParaRPr lang="fr-FR" altLang="tr-TR" sz="3200" smtClean="0"/>
          </a:p>
        </p:txBody>
      </p:sp>
      <p:sp>
        <p:nvSpPr>
          <p:cNvPr id="93189" name="Rectangle 3"/>
          <p:cNvSpPr>
            <a:spLocks noGrp="1" noChangeArrowheads="1"/>
          </p:cNvSpPr>
          <p:nvPr>
            <p:ph type="subTitle" idx="1"/>
          </p:nvPr>
        </p:nvSpPr>
        <p:spPr>
          <a:xfrm>
            <a:off x="827088" y="2565400"/>
            <a:ext cx="7058025" cy="2808288"/>
          </a:xfrm>
        </p:spPr>
        <p:txBody>
          <a:bodyPr/>
          <a:lstStyle/>
          <a:p>
            <a:pPr algn="l">
              <a:buFontTx/>
              <a:buNone/>
            </a:pPr>
            <a:r>
              <a:rPr lang="fr-BE" altLang="tr-TR" sz="3000" smtClean="0"/>
              <a:t>To obtain as soon as possible a new follicular      growth with expulsion of a mature oocyte</a:t>
            </a:r>
            <a:endParaRPr lang="fr-FR" altLang="tr-TR" sz="30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20"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710A984-5951-4BD1-9A66-E25DFB7A1EEA}" type="slidenum">
              <a:rPr lang="fr-FR" altLang="tr-TR" sz="1400">
                <a:solidFill>
                  <a:srgbClr val="A50021"/>
                </a:solidFill>
                <a:latin typeface="Arial Narrow" panose="020B0606020202030204" pitchFamily="34" charset="0"/>
              </a:rPr>
              <a:pPr/>
              <a:t>88</a:t>
            </a:fld>
            <a:endParaRPr lang="fr-FR" altLang="tr-TR" sz="1400">
              <a:solidFill>
                <a:srgbClr val="A50021"/>
              </a:solidFill>
              <a:latin typeface="Arial Narrow" panose="020B0606020202030204" pitchFamily="34" charset="0"/>
            </a:endParaRPr>
          </a:p>
        </p:txBody>
      </p:sp>
      <p:sp>
        <p:nvSpPr>
          <p:cNvPr id="94212" name="Rectangle 2"/>
          <p:cNvSpPr>
            <a:spLocks noGrp="1" noChangeArrowheads="1"/>
          </p:cNvSpPr>
          <p:nvPr>
            <p:ph type="title"/>
          </p:nvPr>
        </p:nvSpPr>
        <p:spPr/>
        <p:txBody>
          <a:bodyPr/>
          <a:lstStyle/>
          <a:p>
            <a:r>
              <a:rPr lang="fr-BE" altLang="tr-TR" smtClean="0"/>
              <a:t>Hormonal curative treatments : three steps</a:t>
            </a:r>
            <a:endParaRPr lang="fr-FR" altLang="tr-TR" smtClean="0"/>
          </a:p>
        </p:txBody>
      </p:sp>
      <p:sp>
        <p:nvSpPr>
          <p:cNvPr id="1106947" name="Rectangle 3"/>
          <p:cNvSpPr>
            <a:spLocks noChangeArrowheads="1"/>
          </p:cNvSpPr>
          <p:nvPr/>
        </p:nvSpPr>
        <p:spPr bwMode="auto">
          <a:xfrm>
            <a:off x="827088" y="1916113"/>
            <a:ext cx="1463675" cy="83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to obtain </a:t>
            </a:r>
          </a:p>
          <a:p>
            <a:pPr eaLnBrk="1" hangingPunct="1"/>
            <a:r>
              <a:rPr lang="fr-BE" altLang="tr-TR">
                <a:latin typeface="Arial Narrow" panose="020B0606020202030204" pitchFamily="34" charset="0"/>
              </a:rPr>
              <a:t>a P4 phase</a:t>
            </a:r>
            <a:endParaRPr lang="fr-FR" altLang="tr-TR">
              <a:latin typeface="Arial Narrow" panose="020B0606020202030204" pitchFamily="34" charset="0"/>
            </a:endParaRPr>
          </a:p>
        </p:txBody>
      </p:sp>
      <p:sp>
        <p:nvSpPr>
          <p:cNvPr id="1106948" name="Rectangle 4"/>
          <p:cNvSpPr>
            <a:spLocks noChangeArrowheads="1"/>
          </p:cNvSpPr>
          <p:nvPr/>
        </p:nvSpPr>
        <p:spPr bwMode="auto">
          <a:xfrm>
            <a:off x="6011863" y="1916113"/>
            <a:ext cx="2495550" cy="1196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to assume ovulation </a:t>
            </a:r>
          </a:p>
          <a:p>
            <a:pPr eaLnBrk="1" hangingPunct="1"/>
            <a:r>
              <a:rPr lang="fr-BE" altLang="tr-TR">
                <a:latin typeface="Arial Narrow" panose="020B0606020202030204" pitchFamily="34" charset="0"/>
              </a:rPr>
              <a:t>of the dominant </a:t>
            </a:r>
          </a:p>
          <a:p>
            <a:pPr eaLnBrk="1" hangingPunct="1"/>
            <a:r>
              <a:rPr lang="fr-BE" altLang="tr-TR">
                <a:latin typeface="Arial Narrow" panose="020B0606020202030204" pitchFamily="34" charset="0"/>
              </a:rPr>
              <a:t>follicle</a:t>
            </a:r>
            <a:endParaRPr lang="fr-FR" altLang="tr-TR">
              <a:latin typeface="Arial Narrow" panose="020B0606020202030204" pitchFamily="34" charset="0"/>
            </a:endParaRPr>
          </a:p>
        </p:txBody>
      </p:sp>
      <p:sp>
        <p:nvSpPr>
          <p:cNvPr id="1106949" name="Rectangle 5"/>
          <p:cNvSpPr>
            <a:spLocks noChangeArrowheads="1"/>
          </p:cNvSpPr>
          <p:nvPr/>
        </p:nvSpPr>
        <p:spPr bwMode="auto">
          <a:xfrm>
            <a:off x="2843213" y="1916113"/>
            <a:ext cx="2566987" cy="1562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to stop the P4 phase </a:t>
            </a:r>
          </a:p>
          <a:p>
            <a:pPr eaLnBrk="1" hangingPunct="1"/>
            <a:r>
              <a:rPr lang="fr-BE" altLang="tr-TR">
                <a:latin typeface="Arial Narrow" panose="020B0606020202030204" pitchFamily="34" charset="0"/>
              </a:rPr>
              <a:t>and assume </a:t>
            </a:r>
          </a:p>
          <a:p>
            <a:pPr eaLnBrk="1" hangingPunct="1"/>
            <a:r>
              <a:rPr lang="fr-BE" altLang="tr-TR">
                <a:latin typeface="Arial Narrow" panose="020B0606020202030204" pitchFamily="34" charset="0"/>
              </a:rPr>
              <a:t>the final follicular </a:t>
            </a:r>
          </a:p>
          <a:p>
            <a:pPr eaLnBrk="1" hangingPunct="1"/>
            <a:r>
              <a:rPr lang="fr-BE" altLang="tr-TR">
                <a:latin typeface="Arial Narrow" panose="020B0606020202030204" pitchFamily="34" charset="0"/>
              </a:rPr>
              <a:t>growth </a:t>
            </a:r>
            <a:endParaRPr lang="fr-FR" altLang="tr-TR">
              <a:latin typeface="Arial Narrow" panose="020B0606020202030204" pitchFamily="34" charset="0"/>
            </a:endParaRPr>
          </a:p>
        </p:txBody>
      </p:sp>
      <p:sp>
        <p:nvSpPr>
          <p:cNvPr id="1106950" name="Rectangle 6"/>
          <p:cNvSpPr>
            <a:spLocks noChangeArrowheads="1"/>
          </p:cNvSpPr>
          <p:nvPr/>
        </p:nvSpPr>
        <p:spPr bwMode="auto">
          <a:xfrm>
            <a:off x="468313" y="4221163"/>
            <a:ext cx="890587" cy="83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hCG</a:t>
            </a:r>
          </a:p>
          <a:p>
            <a:pPr eaLnBrk="1" hangingPunct="1"/>
            <a:r>
              <a:rPr lang="fr-BE" altLang="tr-TR">
                <a:latin typeface="Arial Narrow" panose="020B0606020202030204" pitchFamily="34" charset="0"/>
              </a:rPr>
              <a:t>GnRH</a:t>
            </a:r>
            <a:endParaRPr lang="fr-FR" altLang="tr-TR">
              <a:latin typeface="Arial Narrow" panose="020B0606020202030204" pitchFamily="34" charset="0"/>
            </a:endParaRPr>
          </a:p>
        </p:txBody>
      </p:sp>
      <p:sp>
        <p:nvSpPr>
          <p:cNvPr id="1106951" name="Rectangle 7"/>
          <p:cNvSpPr>
            <a:spLocks noChangeArrowheads="1"/>
          </p:cNvSpPr>
          <p:nvPr/>
        </p:nvSpPr>
        <p:spPr bwMode="auto">
          <a:xfrm>
            <a:off x="1619250" y="4221163"/>
            <a:ext cx="869950" cy="83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PRID</a:t>
            </a:r>
          </a:p>
          <a:p>
            <a:pPr eaLnBrk="1" hangingPunct="1"/>
            <a:r>
              <a:rPr lang="fr-BE" altLang="tr-TR">
                <a:latin typeface="Arial Narrow" panose="020B0606020202030204" pitchFamily="34" charset="0"/>
              </a:rPr>
              <a:t>CIDR</a:t>
            </a:r>
            <a:r>
              <a:rPr lang="fr-BE" altLang="tr-TR" sz="2000"/>
              <a:t> </a:t>
            </a:r>
            <a:endParaRPr lang="fr-FR" altLang="tr-TR">
              <a:latin typeface="Arial Narrow" panose="020B0606020202030204" pitchFamily="34" charset="0"/>
            </a:endParaRPr>
          </a:p>
        </p:txBody>
      </p:sp>
      <p:sp>
        <p:nvSpPr>
          <p:cNvPr id="1106952" name="Rectangle 8"/>
          <p:cNvSpPr>
            <a:spLocks noChangeArrowheads="1"/>
          </p:cNvSpPr>
          <p:nvPr/>
        </p:nvSpPr>
        <p:spPr bwMode="auto">
          <a:xfrm>
            <a:off x="2987675" y="4221163"/>
            <a:ext cx="98742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PGF2a</a:t>
            </a:r>
            <a:endParaRPr lang="fr-FR" altLang="tr-TR">
              <a:latin typeface="Arial Narrow" panose="020B0606020202030204" pitchFamily="34" charset="0"/>
            </a:endParaRPr>
          </a:p>
        </p:txBody>
      </p:sp>
      <p:sp>
        <p:nvSpPr>
          <p:cNvPr id="1106953" name="Rectangle 9"/>
          <p:cNvSpPr>
            <a:spLocks noChangeArrowheads="1"/>
          </p:cNvSpPr>
          <p:nvPr/>
        </p:nvSpPr>
        <p:spPr bwMode="auto">
          <a:xfrm>
            <a:off x="4211638" y="4221163"/>
            <a:ext cx="1350962" cy="1196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Remote of</a:t>
            </a:r>
          </a:p>
          <a:p>
            <a:pPr eaLnBrk="1" hangingPunct="1"/>
            <a:r>
              <a:rPr lang="fr-BE" altLang="tr-TR">
                <a:latin typeface="Arial Narrow" panose="020B0606020202030204" pitchFamily="34" charset="0"/>
              </a:rPr>
              <a:t>PRID</a:t>
            </a:r>
          </a:p>
          <a:p>
            <a:pPr eaLnBrk="1" hangingPunct="1"/>
            <a:r>
              <a:rPr lang="fr-BE" altLang="tr-TR">
                <a:latin typeface="Arial Narrow" panose="020B0606020202030204" pitchFamily="34" charset="0"/>
              </a:rPr>
              <a:t>CIDR</a:t>
            </a:r>
            <a:endParaRPr lang="fr-FR" altLang="tr-TR">
              <a:latin typeface="Arial Narrow" panose="020B0606020202030204" pitchFamily="34" charset="0"/>
            </a:endParaRPr>
          </a:p>
        </p:txBody>
      </p:sp>
      <p:sp>
        <p:nvSpPr>
          <p:cNvPr id="1106954" name="Rectangle 10"/>
          <p:cNvSpPr>
            <a:spLocks noChangeArrowheads="1"/>
          </p:cNvSpPr>
          <p:nvPr/>
        </p:nvSpPr>
        <p:spPr bwMode="auto">
          <a:xfrm>
            <a:off x="6804025" y="4221163"/>
            <a:ext cx="890588" cy="83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hCG</a:t>
            </a:r>
          </a:p>
          <a:p>
            <a:pPr eaLnBrk="1" hangingPunct="1"/>
            <a:r>
              <a:rPr lang="fr-BE" altLang="tr-TR">
                <a:latin typeface="Arial Narrow" panose="020B0606020202030204" pitchFamily="34" charset="0"/>
              </a:rPr>
              <a:t>GnRH</a:t>
            </a:r>
            <a:endParaRPr lang="fr-FR" altLang="tr-TR">
              <a:latin typeface="Arial Narrow" panose="020B0606020202030204" pitchFamily="34" charset="0"/>
            </a:endParaRPr>
          </a:p>
        </p:txBody>
      </p:sp>
      <p:sp>
        <p:nvSpPr>
          <p:cNvPr id="1106955" name="Line 11"/>
          <p:cNvSpPr>
            <a:spLocks noChangeShapeType="1"/>
          </p:cNvSpPr>
          <p:nvPr/>
        </p:nvSpPr>
        <p:spPr bwMode="auto">
          <a:xfrm>
            <a:off x="4787900" y="3500438"/>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06956" name="Line 12"/>
          <p:cNvSpPr>
            <a:spLocks noChangeShapeType="1"/>
          </p:cNvSpPr>
          <p:nvPr/>
        </p:nvSpPr>
        <p:spPr bwMode="auto">
          <a:xfrm>
            <a:off x="7235825" y="3141663"/>
            <a:ext cx="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4223" name="Rectangle 13"/>
          <p:cNvSpPr>
            <a:spLocks noChangeArrowheads="1"/>
          </p:cNvSpPr>
          <p:nvPr/>
        </p:nvSpPr>
        <p:spPr bwMode="auto">
          <a:xfrm>
            <a:off x="1331913" y="1196975"/>
            <a:ext cx="3333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1</a:t>
            </a:r>
            <a:endParaRPr lang="fr-FR" altLang="tr-TR">
              <a:latin typeface="Arial Narrow" panose="020B0606020202030204" pitchFamily="34" charset="0"/>
            </a:endParaRPr>
          </a:p>
        </p:txBody>
      </p:sp>
      <p:sp>
        <p:nvSpPr>
          <p:cNvPr id="94224" name="Rectangle 14"/>
          <p:cNvSpPr>
            <a:spLocks noChangeArrowheads="1"/>
          </p:cNvSpPr>
          <p:nvPr/>
        </p:nvSpPr>
        <p:spPr bwMode="auto">
          <a:xfrm>
            <a:off x="3995738" y="1196975"/>
            <a:ext cx="3333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2</a:t>
            </a:r>
            <a:endParaRPr lang="fr-FR" altLang="tr-TR">
              <a:latin typeface="Arial Narrow" panose="020B0606020202030204" pitchFamily="34" charset="0"/>
            </a:endParaRPr>
          </a:p>
        </p:txBody>
      </p:sp>
      <p:sp>
        <p:nvSpPr>
          <p:cNvPr id="94225" name="Rectangle 15"/>
          <p:cNvSpPr>
            <a:spLocks noChangeArrowheads="1"/>
          </p:cNvSpPr>
          <p:nvPr/>
        </p:nvSpPr>
        <p:spPr bwMode="auto">
          <a:xfrm>
            <a:off x="6948488" y="1196975"/>
            <a:ext cx="3333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3</a:t>
            </a:r>
            <a:endParaRPr lang="fr-FR" altLang="tr-TR">
              <a:latin typeface="Arial Narrow" panose="020B0606020202030204" pitchFamily="34" charset="0"/>
            </a:endParaRPr>
          </a:p>
        </p:txBody>
      </p:sp>
      <p:sp>
        <p:nvSpPr>
          <p:cNvPr id="1106960" name="Line 16"/>
          <p:cNvSpPr>
            <a:spLocks noChangeShapeType="1"/>
          </p:cNvSpPr>
          <p:nvPr/>
        </p:nvSpPr>
        <p:spPr bwMode="auto">
          <a:xfrm>
            <a:off x="971550" y="2781300"/>
            <a:ext cx="0" cy="143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06961" name="Line 17"/>
          <p:cNvSpPr>
            <a:spLocks noChangeShapeType="1"/>
          </p:cNvSpPr>
          <p:nvPr/>
        </p:nvSpPr>
        <p:spPr bwMode="auto">
          <a:xfrm>
            <a:off x="1979613" y="2781300"/>
            <a:ext cx="0" cy="143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06962" name="Line 18"/>
          <p:cNvSpPr>
            <a:spLocks noChangeShapeType="1"/>
          </p:cNvSpPr>
          <p:nvPr/>
        </p:nvSpPr>
        <p:spPr bwMode="auto">
          <a:xfrm>
            <a:off x="3492500" y="3500438"/>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9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69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69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69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69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69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069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69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69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695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69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069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6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7" grpId="0" animBg="1"/>
      <p:bldP spid="1106948" grpId="0" animBg="1"/>
      <p:bldP spid="1106949" grpId="0" animBg="1"/>
      <p:bldP spid="1106950" grpId="0" animBg="1"/>
      <p:bldP spid="1106951" grpId="0" animBg="1"/>
      <p:bldP spid="1106952" grpId="0" animBg="1"/>
      <p:bldP spid="1106953" grpId="0" animBg="1"/>
      <p:bldP spid="110695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115"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6F81F2-0603-4F57-87AA-0A0FF620C391}" type="slidenum">
              <a:rPr lang="fr-FR" altLang="tr-TR" sz="1400">
                <a:solidFill>
                  <a:srgbClr val="A50021"/>
                </a:solidFill>
                <a:latin typeface="Arial Narrow" panose="020B0606020202030204" pitchFamily="34" charset="0"/>
              </a:rPr>
              <a:pPr/>
              <a:t>89</a:t>
            </a:fld>
            <a:endParaRPr lang="fr-FR" altLang="tr-TR" sz="1400">
              <a:solidFill>
                <a:srgbClr val="A50021"/>
              </a:solidFill>
              <a:latin typeface="Arial Narrow" panose="020B0606020202030204" pitchFamily="34" charset="0"/>
            </a:endParaRPr>
          </a:p>
        </p:txBody>
      </p:sp>
      <p:sp>
        <p:nvSpPr>
          <p:cNvPr id="95236" name="Rectangle 2"/>
          <p:cNvSpPr>
            <a:spLocks noGrp="1" noChangeArrowheads="1"/>
          </p:cNvSpPr>
          <p:nvPr>
            <p:ph type="title"/>
          </p:nvPr>
        </p:nvSpPr>
        <p:spPr>
          <a:xfrm>
            <a:off x="395288" y="188913"/>
            <a:ext cx="8497887" cy="936625"/>
          </a:xfrm>
        </p:spPr>
        <p:txBody>
          <a:bodyPr/>
          <a:lstStyle/>
          <a:p>
            <a:r>
              <a:rPr lang="fr-BE" altLang="tr-TR" sz="2800" smtClean="0"/>
              <a:t>Hormonal treatment steps of a </a:t>
            </a:r>
            <a:r>
              <a:rPr lang="fr-BE" altLang="tr-TR" sz="2800" u="sng" smtClean="0">
                <a:solidFill>
                  <a:srgbClr val="FFFF00"/>
                </a:solidFill>
              </a:rPr>
              <a:t>follicular cyst</a:t>
            </a:r>
            <a:r>
              <a:rPr lang="fr-BE" altLang="tr-TR" sz="2800" smtClean="0"/>
              <a:t> </a:t>
            </a:r>
            <a:br>
              <a:rPr lang="fr-BE" altLang="tr-TR" sz="2800" smtClean="0"/>
            </a:br>
            <a:r>
              <a:rPr lang="fr-BE" altLang="tr-TR" sz="2800" smtClean="0"/>
              <a:t>Endogenous synthesis of P4</a:t>
            </a:r>
            <a:endParaRPr lang="fr-FR" altLang="tr-TR" sz="2800" smtClean="0"/>
          </a:p>
        </p:txBody>
      </p:sp>
      <p:sp>
        <p:nvSpPr>
          <p:cNvPr id="95237" name="Text Box 3"/>
          <p:cNvSpPr txBox="1">
            <a:spLocks noChangeArrowheads="1"/>
          </p:cNvSpPr>
          <p:nvPr/>
        </p:nvSpPr>
        <p:spPr bwMode="auto">
          <a:xfrm>
            <a:off x="323850" y="1773238"/>
            <a:ext cx="1800225" cy="46672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hCG or GnRH</a:t>
            </a:r>
            <a:endParaRPr lang="fr-FR" altLang="tr-TR">
              <a:solidFill>
                <a:srgbClr val="00FF00"/>
              </a:solidFill>
              <a:latin typeface="Arial Narrow" panose="020B0606020202030204" pitchFamily="34" charset="0"/>
            </a:endParaRPr>
          </a:p>
        </p:txBody>
      </p:sp>
      <p:sp>
        <p:nvSpPr>
          <p:cNvPr id="1107972" name="Rectangle 4"/>
          <p:cNvSpPr>
            <a:spLocks noChangeArrowheads="1"/>
          </p:cNvSpPr>
          <p:nvPr/>
        </p:nvSpPr>
        <p:spPr bwMode="auto">
          <a:xfrm>
            <a:off x="4543425" y="2636838"/>
            <a:ext cx="242888" cy="58737"/>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1107973" name="Text Box 5"/>
          <p:cNvSpPr txBox="1">
            <a:spLocks noChangeArrowheads="1"/>
          </p:cNvSpPr>
          <p:nvPr/>
        </p:nvSpPr>
        <p:spPr bwMode="auto">
          <a:xfrm>
            <a:off x="5148263" y="3789363"/>
            <a:ext cx="576262" cy="466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chemeClr val="tx2"/>
                </a:solidFill>
                <a:latin typeface="Arial Narrow" panose="020B0606020202030204" pitchFamily="34" charset="0"/>
              </a:rPr>
              <a:t>CL</a:t>
            </a:r>
            <a:endParaRPr lang="fr-FR" altLang="tr-TR">
              <a:solidFill>
                <a:schemeClr val="tx2"/>
              </a:solidFill>
              <a:latin typeface="Arial Narrow" panose="020B0606020202030204" pitchFamily="34" charset="0"/>
            </a:endParaRPr>
          </a:p>
        </p:txBody>
      </p:sp>
      <p:grpSp>
        <p:nvGrpSpPr>
          <p:cNvPr id="2" name="Group 6"/>
          <p:cNvGrpSpPr>
            <a:grpSpLocks/>
          </p:cNvGrpSpPr>
          <p:nvPr/>
        </p:nvGrpSpPr>
        <p:grpSpPr bwMode="auto">
          <a:xfrm>
            <a:off x="755650" y="2781300"/>
            <a:ext cx="1728788" cy="1887538"/>
            <a:chOff x="476" y="1752"/>
            <a:chExt cx="1089" cy="1189"/>
          </a:xfrm>
        </p:grpSpPr>
        <p:sp>
          <p:nvSpPr>
            <p:cNvPr id="95345" name="Text Box 7"/>
            <p:cNvSpPr txBox="1">
              <a:spLocks noChangeArrowheads="1"/>
            </p:cNvSpPr>
            <p:nvPr/>
          </p:nvSpPr>
          <p:spPr bwMode="auto">
            <a:xfrm>
              <a:off x="476" y="2704"/>
              <a:ext cx="31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3 ?</a:t>
              </a:r>
              <a:endParaRPr lang="fr-FR" altLang="tr-TR" sz="1800">
                <a:latin typeface="Arial Narrow" panose="020B0606020202030204" pitchFamily="34" charset="0"/>
              </a:endParaRPr>
            </a:p>
          </p:txBody>
        </p:sp>
        <p:sp>
          <p:nvSpPr>
            <p:cNvPr id="95346" name="Text Box 8"/>
            <p:cNvSpPr txBox="1">
              <a:spLocks noChangeArrowheads="1"/>
            </p:cNvSpPr>
            <p:nvPr/>
          </p:nvSpPr>
          <p:spPr bwMode="auto">
            <a:xfrm>
              <a:off x="1338" y="2523"/>
              <a:ext cx="22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2</a:t>
              </a:r>
              <a:endParaRPr lang="fr-FR" altLang="tr-TR" sz="1800">
                <a:latin typeface="Arial Narrow" panose="020B0606020202030204" pitchFamily="34" charset="0"/>
              </a:endParaRPr>
            </a:p>
          </p:txBody>
        </p:sp>
        <p:sp>
          <p:nvSpPr>
            <p:cNvPr id="95347" name="Text Box 9"/>
            <p:cNvSpPr txBox="1">
              <a:spLocks noChangeArrowheads="1"/>
            </p:cNvSpPr>
            <p:nvPr/>
          </p:nvSpPr>
          <p:spPr bwMode="auto">
            <a:xfrm>
              <a:off x="1247" y="1752"/>
              <a:ext cx="22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1</a:t>
              </a:r>
              <a:endParaRPr lang="fr-FR" altLang="tr-TR" sz="1800">
                <a:latin typeface="Arial Narrow" panose="020B0606020202030204" pitchFamily="34" charset="0"/>
              </a:endParaRPr>
            </a:p>
          </p:txBody>
        </p:sp>
      </p:grpSp>
      <p:grpSp>
        <p:nvGrpSpPr>
          <p:cNvPr id="3" name="Group 10"/>
          <p:cNvGrpSpPr>
            <a:grpSpLocks/>
          </p:cNvGrpSpPr>
          <p:nvPr/>
        </p:nvGrpSpPr>
        <p:grpSpPr bwMode="auto">
          <a:xfrm>
            <a:off x="468313" y="2276475"/>
            <a:ext cx="1366837" cy="1690688"/>
            <a:chOff x="295" y="1434"/>
            <a:chExt cx="861" cy="1065"/>
          </a:xfrm>
        </p:grpSpPr>
        <p:sp>
          <p:nvSpPr>
            <p:cNvPr id="95343" name="Text Box 11"/>
            <p:cNvSpPr txBox="1">
              <a:spLocks noChangeArrowheads="1"/>
            </p:cNvSpPr>
            <p:nvPr/>
          </p:nvSpPr>
          <p:spPr bwMode="auto">
            <a:xfrm>
              <a:off x="295" y="2205"/>
              <a:ext cx="861"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LH effect</a:t>
              </a:r>
              <a:endParaRPr lang="fr-FR" altLang="tr-TR">
                <a:latin typeface="Arial Narrow" panose="020B0606020202030204" pitchFamily="34" charset="0"/>
              </a:endParaRPr>
            </a:p>
          </p:txBody>
        </p:sp>
        <p:sp>
          <p:nvSpPr>
            <p:cNvPr id="95344" name="Line 12"/>
            <p:cNvSpPr>
              <a:spLocks noChangeShapeType="1"/>
            </p:cNvSpPr>
            <p:nvPr/>
          </p:nvSpPr>
          <p:spPr bwMode="auto">
            <a:xfrm>
              <a:off x="748" y="1434"/>
              <a:ext cx="0"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4" name="Group 13"/>
          <p:cNvGrpSpPr>
            <a:grpSpLocks/>
          </p:cNvGrpSpPr>
          <p:nvPr/>
        </p:nvGrpSpPr>
        <p:grpSpPr bwMode="auto">
          <a:xfrm>
            <a:off x="1835150" y="1557338"/>
            <a:ext cx="4246563" cy="2016125"/>
            <a:chOff x="1156" y="981"/>
            <a:chExt cx="2675" cy="1270"/>
          </a:xfrm>
        </p:grpSpPr>
        <p:grpSp>
          <p:nvGrpSpPr>
            <p:cNvPr id="95332" name="Group 14"/>
            <p:cNvGrpSpPr>
              <a:grpSpLocks/>
            </p:cNvGrpSpPr>
            <p:nvPr/>
          </p:nvGrpSpPr>
          <p:grpSpPr bwMode="auto">
            <a:xfrm>
              <a:off x="1837" y="1480"/>
              <a:ext cx="771" cy="589"/>
              <a:chOff x="748" y="890"/>
              <a:chExt cx="1170" cy="832"/>
            </a:xfrm>
          </p:grpSpPr>
          <p:sp>
            <p:nvSpPr>
              <p:cNvPr id="95341" name="Freeform 15"/>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95342" name="Oval 16"/>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nvGrpSpPr>
            <p:cNvPr id="95333" name="Group 17"/>
            <p:cNvGrpSpPr>
              <a:grpSpLocks/>
            </p:cNvGrpSpPr>
            <p:nvPr/>
          </p:nvGrpSpPr>
          <p:grpSpPr bwMode="auto">
            <a:xfrm>
              <a:off x="2925" y="1434"/>
              <a:ext cx="906" cy="681"/>
              <a:chOff x="3470" y="890"/>
              <a:chExt cx="1179" cy="862"/>
            </a:xfrm>
          </p:grpSpPr>
          <p:sp>
            <p:nvSpPr>
              <p:cNvPr id="95337" name="Freeform 18"/>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95338" name="Group 19"/>
              <p:cNvGrpSpPr>
                <a:grpSpLocks/>
              </p:cNvGrpSpPr>
              <p:nvPr/>
            </p:nvGrpSpPr>
            <p:grpSpPr bwMode="auto">
              <a:xfrm>
                <a:off x="3878" y="981"/>
                <a:ext cx="771" cy="771"/>
                <a:chOff x="3288" y="1661"/>
                <a:chExt cx="726" cy="726"/>
              </a:xfrm>
            </p:grpSpPr>
            <p:sp>
              <p:nvSpPr>
                <p:cNvPr id="95339" name="Oval 20"/>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95340" name="Oval 21"/>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sp>
          <p:nvSpPr>
            <p:cNvPr id="95334" name="Text Box 22"/>
            <p:cNvSpPr txBox="1">
              <a:spLocks noChangeArrowheads="1"/>
            </p:cNvSpPr>
            <p:nvPr/>
          </p:nvSpPr>
          <p:spPr bwMode="auto">
            <a:xfrm>
              <a:off x="2336" y="981"/>
              <a:ext cx="862"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Luteinization </a:t>
              </a:r>
            </a:p>
            <a:p>
              <a:pPr eaLnBrk="1" hangingPunct="1"/>
              <a:r>
                <a:rPr lang="fr-BE" altLang="tr-TR" sz="1800">
                  <a:latin typeface="Arial Narrow" panose="020B0606020202030204" pitchFamily="34" charset="0"/>
                </a:rPr>
                <a:t>if receptors</a:t>
              </a:r>
              <a:endParaRPr lang="fr-FR" altLang="tr-TR" sz="1800">
                <a:latin typeface="Arial Narrow" panose="020B0606020202030204" pitchFamily="34" charset="0"/>
              </a:endParaRPr>
            </a:p>
          </p:txBody>
        </p:sp>
        <p:sp>
          <p:nvSpPr>
            <p:cNvPr id="95335" name="Line 23"/>
            <p:cNvSpPr>
              <a:spLocks noChangeShapeType="1"/>
            </p:cNvSpPr>
            <p:nvPr/>
          </p:nvSpPr>
          <p:spPr bwMode="auto">
            <a:xfrm flipV="1">
              <a:off x="1156" y="1888"/>
              <a:ext cx="635"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5336" name="Line 24"/>
            <p:cNvSpPr>
              <a:spLocks noChangeShapeType="1"/>
            </p:cNvSpPr>
            <p:nvPr/>
          </p:nvSpPr>
          <p:spPr bwMode="auto">
            <a:xfrm>
              <a:off x="2608" y="1752"/>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1107993" name="Line 25"/>
          <p:cNvSpPr>
            <a:spLocks noChangeShapeType="1"/>
          </p:cNvSpPr>
          <p:nvPr/>
        </p:nvSpPr>
        <p:spPr bwMode="auto">
          <a:xfrm>
            <a:off x="4643438" y="4076700"/>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8" name="Group 26"/>
          <p:cNvGrpSpPr>
            <a:grpSpLocks/>
          </p:cNvGrpSpPr>
          <p:nvPr/>
        </p:nvGrpSpPr>
        <p:grpSpPr bwMode="auto">
          <a:xfrm>
            <a:off x="1835150" y="3644900"/>
            <a:ext cx="2736850" cy="1296988"/>
            <a:chOff x="1156" y="2296"/>
            <a:chExt cx="1724" cy="817"/>
          </a:xfrm>
        </p:grpSpPr>
        <p:grpSp>
          <p:nvGrpSpPr>
            <p:cNvPr id="95299" name="Group 27"/>
            <p:cNvGrpSpPr>
              <a:grpSpLocks/>
            </p:cNvGrpSpPr>
            <p:nvPr/>
          </p:nvGrpSpPr>
          <p:grpSpPr bwMode="auto">
            <a:xfrm>
              <a:off x="1565" y="2387"/>
              <a:ext cx="667" cy="726"/>
              <a:chOff x="1973" y="1253"/>
              <a:chExt cx="531" cy="543"/>
            </a:xfrm>
          </p:grpSpPr>
          <p:sp>
            <p:nvSpPr>
              <p:cNvPr id="95305" name="Line 28"/>
              <p:cNvSpPr>
                <a:spLocks noChangeShapeType="1"/>
              </p:cNvSpPr>
              <p:nvPr/>
            </p:nvSpPr>
            <p:spPr bwMode="auto">
              <a:xfrm>
                <a:off x="2079" y="1660"/>
                <a:ext cx="38" cy="1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06" name="Line 29"/>
              <p:cNvSpPr>
                <a:spLocks noChangeShapeType="1"/>
              </p:cNvSpPr>
              <p:nvPr/>
            </p:nvSpPr>
            <p:spPr bwMode="auto">
              <a:xfrm flipH="1">
                <a:off x="2009" y="1742"/>
                <a:ext cx="13"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07" name="Line 30"/>
              <p:cNvSpPr>
                <a:spLocks noChangeShapeType="1"/>
              </p:cNvSpPr>
              <p:nvPr/>
            </p:nvSpPr>
            <p:spPr bwMode="auto">
              <a:xfrm>
                <a:off x="1984" y="1746"/>
                <a:ext cx="18" cy="3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08" name="Line 31"/>
              <p:cNvSpPr>
                <a:spLocks noChangeShapeType="1"/>
              </p:cNvSpPr>
              <p:nvPr/>
            </p:nvSpPr>
            <p:spPr bwMode="auto">
              <a:xfrm flipH="1">
                <a:off x="2045" y="1765"/>
                <a:ext cx="28" cy="2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09" name="Line 32"/>
              <p:cNvSpPr>
                <a:spLocks noChangeShapeType="1"/>
              </p:cNvSpPr>
              <p:nvPr/>
            </p:nvSpPr>
            <p:spPr bwMode="auto">
              <a:xfrm>
                <a:off x="2132" y="1689"/>
                <a:ext cx="2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0" name="Line 33"/>
              <p:cNvSpPr>
                <a:spLocks noChangeShapeType="1"/>
              </p:cNvSpPr>
              <p:nvPr/>
            </p:nvSpPr>
            <p:spPr bwMode="auto">
              <a:xfrm flipH="1">
                <a:off x="2067" y="1598"/>
                <a:ext cx="40" cy="5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1" name="Line 34"/>
              <p:cNvSpPr>
                <a:spLocks noChangeShapeType="1"/>
              </p:cNvSpPr>
              <p:nvPr/>
            </p:nvSpPr>
            <p:spPr bwMode="auto">
              <a:xfrm flipV="1">
                <a:off x="2024" y="1658"/>
                <a:ext cx="42" cy="7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2" name="Line 35"/>
              <p:cNvSpPr>
                <a:spLocks noChangeShapeType="1"/>
              </p:cNvSpPr>
              <p:nvPr/>
            </p:nvSpPr>
            <p:spPr bwMode="auto">
              <a:xfrm flipV="1">
                <a:off x="2123" y="1526"/>
                <a:ext cx="37"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3" name="Line 36"/>
              <p:cNvSpPr>
                <a:spLocks noChangeShapeType="1"/>
              </p:cNvSpPr>
              <p:nvPr/>
            </p:nvSpPr>
            <p:spPr bwMode="auto">
              <a:xfrm flipV="1">
                <a:off x="2202" y="1445"/>
                <a:ext cx="48" cy="4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4" name="Line 37"/>
              <p:cNvSpPr>
                <a:spLocks noChangeShapeType="1"/>
              </p:cNvSpPr>
              <p:nvPr/>
            </p:nvSpPr>
            <p:spPr bwMode="auto">
              <a:xfrm flipV="1">
                <a:off x="2277" y="1340"/>
                <a:ext cx="94" cy="7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5" name="Line 38"/>
              <p:cNvSpPr>
                <a:spLocks noChangeShapeType="1"/>
              </p:cNvSpPr>
              <p:nvPr/>
            </p:nvSpPr>
            <p:spPr bwMode="auto">
              <a:xfrm flipH="1">
                <a:off x="2033" y="1739"/>
                <a:ext cx="26"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16" name="Oval 39"/>
              <p:cNvSpPr>
                <a:spLocks noChangeArrowheads="1"/>
              </p:cNvSpPr>
              <p:nvPr/>
            </p:nvSpPr>
            <p:spPr bwMode="auto">
              <a:xfrm>
                <a:off x="1973" y="1729"/>
                <a:ext cx="27" cy="2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17" name="Oval 40"/>
              <p:cNvSpPr>
                <a:spLocks noChangeArrowheads="1"/>
              </p:cNvSpPr>
              <p:nvPr/>
            </p:nvSpPr>
            <p:spPr bwMode="auto">
              <a:xfrm>
                <a:off x="2010" y="1722"/>
                <a:ext cx="27" cy="2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18" name="Oval 41"/>
              <p:cNvSpPr>
                <a:spLocks noChangeArrowheads="1"/>
              </p:cNvSpPr>
              <p:nvPr/>
            </p:nvSpPr>
            <p:spPr bwMode="auto">
              <a:xfrm>
                <a:off x="2045" y="1720"/>
                <a:ext cx="27" cy="2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19" name="Oval 42"/>
              <p:cNvSpPr>
                <a:spLocks noChangeArrowheads="1"/>
              </p:cNvSpPr>
              <p:nvPr/>
            </p:nvSpPr>
            <p:spPr bwMode="auto">
              <a:xfrm>
                <a:off x="2069" y="1743"/>
                <a:ext cx="28" cy="2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20" name="Oval 43"/>
              <p:cNvSpPr>
                <a:spLocks noChangeArrowheads="1"/>
              </p:cNvSpPr>
              <p:nvPr/>
            </p:nvSpPr>
            <p:spPr bwMode="auto">
              <a:xfrm>
                <a:off x="2146" y="1466"/>
                <a:ext cx="78" cy="7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21" name="Oval 44"/>
              <p:cNvSpPr>
                <a:spLocks noChangeArrowheads="1"/>
              </p:cNvSpPr>
              <p:nvPr/>
            </p:nvSpPr>
            <p:spPr bwMode="auto">
              <a:xfrm>
                <a:off x="2106" y="1670"/>
                <a:ext cx="34" cy="31"/>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22" name="Oval 45"/>
              <p:cNvSpPr>
                <a:spLocks noChangeArrowheads="1"/>
              </p:cNvSpPr>
              <p:nvPr/>
            </p:nvSpPr>
            <p:spPr bwMode="auto">
              <a:xfrm>
                <a:off x="2142" y="1724"/>
                <a:ext cx="28" cy="27"/>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23" name="Oval 46"/>
              <p:cNvSpPr>
                <a:spLocks noChangeArrowheads="1"/>
              </p:cNvSpPr>
              <p:nvPr/>
            </p:nvSpPr>
            <p:spPr bwMode="auto">
              <a:xfrm>
                <a:off x="2088" y="1561"/>
                <a:ext cx="49" cy="5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24" name="Oval 47"/>
              <p:cNvSpPr>
                <a:spLocks noChangeArrowheads="1"/>
              </p:cNvSpPr>
              <p:nvPr/>
            </p:nvSpPr>
            <p:spPr bwMode="auto">
              <a:xfrm>
                <a:off x="2039" y="1641"/>
                <a:ext cx="44" cy="44"/>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108016" name="Rectangle 48"/>
              <p:cNvSpPr>
                <a:spLocks noChangeArrowheads="1"/>
              </p:cNvSpPr>
              <p:nvPr/>
            </p:nvSpPr>
            <p:spPr bwMode="auto">
              <a:xfrm>
                <a:off x="2165" y="1280"/>
                <a:ext cx="153" cy="37"/>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95326" name="Line 49"/>
              <p:cNvSpPr>
                <a:spLocks noChangeShapeType="1"/>
              </p:cNvSpPr>
              <p:nvPr/>
            </p:nvSpPr>
            <p:spPr bwMode="auto">
              <a:xfrm flipH="1">
                <a:off x="2027" y="1681"/>
                <a:ext cx="28" cy="4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27" name="Line 50"/>
              <p:cNvSpPr>
                <a:spLocks noChangeShapeType="1"/>
              </p:cNvSpPr>
              <p:nvPr/>
            </p:nvSpPr>
            <p:spPr bwMode="auto">
              <a:xfrm flipV="1">
                <a:off x="2074" y="1609"/>
                <a:ext cx="19" cy="3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28" name="Line 51"/>
              <p:cNvSpPr>
                <a:spLocks noChangeShapeType="1"/>
              </p:cNvSpPr>
              <p:nvPr/>
            </p:nvSpPr>
            <p:spPr bwMode="auto">
              <a:xfrm flipH="1">
                <a:off x="2120" y="1529"/>
                <a:ext cx="37" cy="3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29" name="Line 52"/>
              <p:cNvSpPr>
                <a:spLocks noChangeShapeType="1"/>
              </p:cNvSpPr>
              <p:nvPr/>
            </p:nvSpPr>
            <p:spPr bwMode="auto">
              <a:xfrm flipV="1">
                <a:off x="2219" y="1453"/>
                <a:ext cx="36" cy="2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330" name="Oval 53"/>
              <p:cNvSpPr>
                <a:spLocks noChangeArrowheads="1"/>
              </p:cNvSpPr>
              <p:nvPr/>
            </p:nvSpPr>
            <p:spPr bwMode="auto">
              <a:xfrm>
                <a:off x="2226" y="1381"/>
                <a:ext cx="78" cy="78"/>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31" name="Oval 54"/>
              <p:cNvSpPr>
                <a:spLocks noChangeArrowheads="1"/>
              </p:cNvSpPr>
              <p:nvPr/>
            </p:nvSpPr>
            <p:spPr bwMode="auto">
              <a:xfrm>
                <a:off x="2336" y="1253"/>
                <a:ext cx="168" cy="175"/>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95300" name="Group 55"/>
            <p:cNvGrpSpPr>
              <a:grpSpLocks/>
            </p:cNvGrpSpPr>
            <p:nvPr/>
          </p:nvGrpSpPr>
          <p:grpSpPr bwMode="auto">
            <a:xfrm>
              <a:off x="2472" y="2296"/>
              <a:ext cx="408" cy="408"/>
              <a:chOff x="1112" y="3245"/>
              <a:chExt cx="408" cy="408"/>
            </a:xfrm>
          </p:grpSpPr>
          <p:sp>
            <p:nvSpPr>
              <p:cNvPr id="95303" name="Oval 56"/>
              <p:cNvSpPr>
                <a:spLocks noChangeArrowheads="1"/>
              </p:cNvSpPr>
              <p:nvPr/>
            </p:nvSpPr>
            <p:spPr bwMode="auto">
              <a:xfrm>
                <a:off x="1112" y="3245"/>
                <a:ext cx="90" cy="408"/>
              </a:xfrm>
              <a:prstGeom prst="ellipse">
                <a:avLst/>
              </a:prstGeom>
              <a:solidFill>
                <a:srgbClr val="FF0066"/>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304" name="Text Box 57"/>
              <p:cNvSpPr txBox="1">
                <a:spLocks noChangeArrowheads="1"/>
              </p:cNvSpPr>
              <p:nvPr/>
            </p:nvSpPr>
            <p:spPr bwMode="auto">
              <a:xfrm>
                <a:off x="1202" y="333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Ov</a:t>
                </a:r>
                <a:endParaRPr lang="fr-FR" altLang="tr-TR">
                  <a:latin typeface="Arial Narrow" panose="020B0606020202030204" pitchFamily="34" charset="0"/>
                </a:endParaRPr>
              </a:p>
            </p:txBody>
          </p:sp>
        </p:grpSp>
        <p:sp>
          <p:nvSpPr>
            <p:cNvPr id="95301" name="Line 58"/>
            <p:cNvSpPr>
              <a:spLocks noChangeShapeType="1"/>
            </p:cNvSpPr>
            <p:nvPr/>
          </p:nvSpPr>
          <p:spPr bwMode="auto">
            <a:xfrm>
              <a:off x="1156" y="2432"/>
              <a:ext cx="7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5302" name="Line 59"/>
            <p:cNvSpPr>
              <a:spLocks noChangeShapeType="1"/>
            </p:cNvSpPr>
            <p:nvPr/>
          </p:nvSpPr>
          <p:spPr bwMode="auto">
            <a:xfrm>
              <a:off x="2245" y="2478"/>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11" name="Group 60"/>
          <p:cNvGrpSpPr>
            <a:grpSpLocks/>
          </p:cNvGrpSpPr>
          <p:nvPr/>
        </p:nvGrpSpPr>
        <p:grpSpPr bwMode="auto">
          <a:xfrm>
            <a:off x="468313" y="4005263"/>
            <a:ext cx="1871662" cy="1727200"/>
            <a:chOff x="295" y="2523"/>
            <a:chExt cx="1179" cy="1088"/>
          </a:xfrm>
        </p:grpSpPr>
        <p:grpSp>
          <p:nvGrpSpPr>
            <p:cNvPr id="95291" name="Group 61"/>
            <p:cNvGrpSpPr>
              <a:grpSpLocks/>
            </p:cNvGrpSpPr>
            <p:nvPr/>
          </p:nvGrpSpPr>
          <p:grpSpPr bwMode="auto">
            <a:xfrm>
              <a:off x="1066" y="3158"/>
              <a:ext cx="408" cy="408"/>
              <a:chOff x="1112" y="3245"/>
              <a:chExt cx="408" cy="408"/>
            </a:xfrm>
          </p:grpSpPr>
          <p:sp>
            <p:nvSpPr>
              <p:cNvPr id="95297" name="Oval 62"/>
              <p:cNvSpPr>
                <a:spLocks noChangeArrowheads="1"/>
              </p:cNvSpPr>
              <p:nvPr/>
            </p:nvSpPr>
            <p:spPr bwMode="auto">
              <a:xfrm>
                <a:off x="1112" y="3245"/>
                <a:ext cx="90" cy="408"/>
              </a:xfrm>
              <a:prstGeom prst="ellipse">
                <a:avLst/>
              </a:prstGeom>
              <a:solidFill>
                <a:srgbClr val="FF0066"/>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98" name="Text Box 63"/>
              <p:cNvSpPr txBox="1">
                <a:spLocks noChangeArrowheads="1"/>
              </p:cNvSpPr>
              <p:nvPr/>
            </p:nvSpPr>
            <p:spPr bwMode="auto">
              <a:xfrm>
                <a:off x="1202" y="3336"/>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Ov</a:t>
                </a:r>
                <a:endParaRPr lang="fr-FR" altLang="tr-TR">
                  <a:latin typeface="Arial Narrow" panose="020B0606020202030204" pitchFamily="34" charset="0"/>
                </a:endParaRPr>
              </a:p>
            </p:txBody>
          </p:sp>
        </p:grpSp>
        <p:sp>
          <p:nvSpPr>
            <p:cNvPr id="95292" name="Line 64"/>
            <p:cNvSpPr>
              <a:spLocks noChangeShapeType="1"/>
            </p:cNvSpPr>
            <p:nvPr/>
          </p:nvSpPr>
          <p:spPr bwMode="auto">
            <a:xfrm>
              <a:off x="884" y="2523"/>
              <a:ext cx="0" cy="7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95293" name="Group 65"/>
            <p:cNvGrpSpPr>
              <a:grpSpLocks/>
            </p:cNvGrpSpPr>
            <p:nvPr/>
          </p:nvGrpSpPr>
          <p:grpSpPr bwMode="auto">
            <a:xfrm>
              <a:off x="295" y="3158"/>
              <a:ext cx="544" cy="453"/>
              <a:chOff x="748" y="890"/>
              <a:chExt cx="1170" cy="832"/>
            </a:xfrm>
          </p:grpSpPr>
          <p:sp>
            <p:nvSpPr>
              <p:cNvPr id="95295" name="Freeform 66"/>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95296" name="Oval 67"/>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sp>
          <p:nvSpPr>
            <p:cNvPr id="95294" name="Line 68"/>
            <p:cNvSpPr>
              <a:spLocks noChangeShapeType="1"/>
            </p:cNvSpPr>
            <p:nvPr/>
          </p:nvSpPr>
          <p:spPr bwMode="auto">
            <a:xfrm>
              <a:off x="839" y="3385"/>
              <a:ext cx="18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14" name="Group 69"/>
          <p:cNvGrpSpPr>
            <a:grpSpLocks/>
          </p:cNvGrpSpPr>
          <p:nvPr/>
        </p:nvGrpSpPr>
        <p:grpSpPr bwMode="auto">
          <a:xfrm>
            <a:off x="6732588" y="3141663"/>
            <a:ext cx="1008062" cy="1223962"/>
            <a:chOff x="2925" y="1842"/>
            <a:chExt cx="862" cy="906"/>
          </a:xfrm>
        </p:grpSpPr>
        <p:sp>
          <p:nvSpPr>
            <p:cNvPr id="95264" name="Line 70"/>
            <p:cNvSpPr>
              <a:spLocks noChangeShapeType="1"/>
            </p:cNvSpPr>
            <p:nvPr/>
          </p:nvSpPr>
          <p:spPr bwMode="auto">
            <a:xfrm>
              <a:off x="3118" y="2509"/>
              <a:ext cx="6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65" name="Line 71"/>
            <p:cNvSpPr>
              <a:spLocks noChangeShapeType="1"/>
            </p:cNvSpPr>
            <p:nvPr/>
          </p:nvSpPr>
          <p:spPr bwMode="auto">
            <a:xfrm flipH="1">
              <a:off x="2990" y="2652"/>
              <a:ext cx="24"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66" name="Line 72"/>
            <p:cNvSpPr>
              <a:spLocks noChangeShapeType="1"/>
            </p:cNvSpPr>
            <p:nvPr/>
          </p:nvSpPr>
          <p:spPr bwMode="auto">
            <a:xfrm>
              <a:off x="2945" y="2659"/>
              <a:ext cx="33"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67" name="Line 73"/>
            <p:cNvSpPr>
              <a:spLocks noChangeShapeType="1"/>
            </p:cNvSpPr>
            <p:nvPr/>
          </p:nvSpPr>
          <p:spPr bwMode="auto">
            <a:xfrm flipH="1">
              <a:off x="3056" y="2692"/>
              <a:ext cx="51" cy="5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68" name="Line 74"/>
            <p:cNvSpPr>
              <a:spLocks noChangeShapeType="1"/>
            </p:cNvSpPr>
            <p:nvPr/>
          </p:nvSpPr>
          <p:spPr bwMode="auto">
            <a:xfrm>
              <a:off x="3214" y="2559"/>
              <a:ext cx="37" cy="6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69" name="Line 75"/>
            <p:cNvSpPr>
              <a:spLocks noChangeShapeType="1"/>
            </p:cNvSpPr>
            <p:nvPr/>
          </p:nvSpPr>
          <p:spPr bwMode="auto">
            <a:xfrm flipH="1">
              <a:off x="3095" y="2400"/>
              <a:ext cx="73" cy="9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70" name="Line 76"/>
            <p:cNvSpPr>
              <a:spLocks noChangeShapeType="1"/>
            </p:cNvSpPr>
            <p:nvPr/>
          </p:nvSpPr>
          <p:spPr bwMode="auto">
            <a:xfrm flipV="1">
              <a:off x="3018" y="2506"/>
              <a:ext cx="76" cy="13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71" name="Line 77"/>
            <p:cNvSpPr>
              <a:spLocks noChangeShapeType="1"/>
            </p:cNvSpPr>
            <p:nvPr/>
          </p:nvSpPr>
          <p:spPr bwMode="auto">
            <a:xfrm flipV="1">
              <a:off x="3198" y="2273"/>
              <a:ext cx="66" cy="7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72" name="Line 78"/>
            <p:cNvSpPr>
              <a:spLocks noChangeShapeType="1"/>
            </p:cNvSpPr>
            <p:nvPr/>
          </p:nvSpPr>
          <p:spPr bwMode="auto">
            <a:xfrm flipV="1">
              <a:off x="3341" y="2131"/>
              <a:ext cx="87" cy="7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73" name="Line 79"/>
            <p:cNvSpPr>
              <a:spLocks noChangeShapeType="1"/>
            </p:cNvSpPr>
            <p:nvPr/>
          </p:nvSpPr>
          <p:spPr bwMode="auto">
            <a:xfrm flipV="1">
              <a:off x="3477" y="1948"/>
              <a:ext cx="170" cy="13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74" name="Line 80"/>
            <p:cNvSpPr>
              <a:spLocks noChangeShapeType="1"/>
            </p:cNvSpPr>
            <p:nvPr/>
          </p:nvSpPr>
          <p:spPr bwMode="auto">
            <a:xfrm flipH="1">
              <a:off x="3034" y="2646"/>
              <a:ext cx="46" cy="8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75" name="Oval 81"/>
            <p:cNvSpPr>
              <a:spLocks noChangeArrowheads="1"/>
            </p:cNvSpPr>
            <p:nvPr/>
          </p:nvSpPr>
          <p:spPr bwMode="auto">
            <a:xfrm>
              <a:off x="2925" y="2630"/>
              <a:ext cx="48" cy="4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76" name="Oval 82"/>
            <p:cNvSpPr>
              <a:spLocks noChangeArrowheads="1"/>
            </p:cNvSpPr>
            <p:nvPr/>
          </p:nvSpPr>
          <p:spPr bwMode="auto">
            <a:xfrm>
              <a:off x="2993" y="2617"/>
              <a:ext cx="48" cy="4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77" name="Oval 83"/>
            <p:cNvSpPr>
              <a:spLocks noChangeArrowheads="1"/>
            </p:cNvSpPr>
            <p:nvPr/>
          </p:nvSpPr>
          <p:spPr bwMode="auto">
            <a:xfrm>
              <a:off x="3056" y="2614"/>
              <a:ext cx="48" cy="48"/>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78" name="Oval 84"/>
            <p:cNvSpPr>
              <a:spLocks noChangeArrowheads="1"/>
            </p:cNvSpPr>
            <p:nvPr/>
          </p:nvSpPr>
          <p:spPr bwMode="auto">
            <a:xfrm>
              <a:off x="3100" y="2655"/>
              <a:ext cx="50" cy="4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79" name="Oval 85"/>
            <p:cNvSpPr>
              <a:spLocks noChangeArrowheads="1"/>
            </p:cNvSpPr>
            <p:nvPr/>
          </p:nvSpPr>
          <p:spPr bwMode="auto">
            <a:xfrm>
              <a:off x="3238" y="2168"/>
              <a:ext cx="142" cy="126"/>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80" name="Oval 86"/>
            <p:cNvSpPr>
              <a:spLocks noChangeArrowheads="1"/>
            </p:cNvSpPr>
            <p:nvPr/>
          </p:nvSpPr>
          <p:spPr bwMode="auto">
            <a:xfrm>
              <a:off x="3166" y="2525"/>
              <a:ext cx="62" cy="56"/>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81" name="Oval 87"/>
            <p:cNvSpPr>
              <a:spLocks noChangeArrowheads="1"/>
            </p:cNvSpPr>
            <p:nvPr/>
          </p:nvSpPr>
          <p:spPr bwMode="auto">
            <a:xfrm>
              <a:off x="3232" y="2621"/>
              <a:ext cx="50" cy="48"/>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82" name="Oval 88"/>
            <p:cNvSpPr>
              <a:spLocks noChangeArrowheads="1"/>
            </p:cNvSpPr>
            <p:nvPr/>
          </p:nvSpPr>
          <p:spPr bwMode="auto">
            <a:xfrm>
              <a:off x="3133" y="2335"/>
              <a:ext cx="89" cy="9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83" name="Oval 89"/>
            <p:cNvSpPr>
              <a:spLocks noChangeArrowheads="1"/>
            </p:cNvSpPr>
            <p:nvPr/>
          </p:nvSpPr>
          <p:spPr bwMode="auto">
            <a:xfrm>
              <a:off x="3046" y="2475"/>
              <a:ext cx="79" cy="78"/>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108058" name="Rectangle 90"/>
            <p:cNvSpPr>
              <a:spLocks noChangeArrowheads="1"/>
            </p:cNvSpPr>
            <p:nvPr/>
          </p:nvSpPr>
          <p:spPr bwMode="auto">
            <a:xfrm>
              <a:off x="3273" y="1842"/>
              <a:ext cx="277" cy="65"/>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95285" name="Line 91"/>
            <p:cNvSpPr>
              <a:spLocks noChangeShapeType="1"/>
            </p:cNvSpPr>
            <p:nvPr/>
          </p:nvSpPr>
          <p:spPr bwMode="auto">
            <a:xfrm flipH="1">
              <a:off x="3023" y="2546"/>
              <a:ext cx="51" cy="7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86" name="Line 92"/>
            <p:cNvSpPr>
              <a:spLocks noChangeShapeType="1"/>
            </p:cNvSpPr>
            <p:nvPr/>
          </p:nvSpPr>
          <p:spPr bwMode="auto">
            <a:xfrm flipV="1">
              <a:off x="3109" y="2420"/>
              <a:ext cx="33"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87" name="Line 93"/>
            <p:cNvSpPr>
              <a:spLocks noChangeShapeType="1"/>
            </p:cNvSpPr>
            <p:nvPr/>
          </p:nvSpPr>
          <p:spPr bwMode="auto">
            <a:xfrm flipH="1">
              <a:off x="3192" y="2279"/>
              <a:ext cx="68"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88" name="Line 94"/>
            <p:cNvSpPr>
              <a:spLocks noChangeShapeType="1"/>
            </p:cNvSpPr>
            <p:nvPr/>
          </p:nvSpPr>
          <p:spPr bwMode="auto">
            <a:xfrm flipV="1">
              <a:off x="3371" y="2145"/>
              <a:ext cx="66"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5289" name="Oval 95"/>
            <p:cNvSpPr>
              <a:spLocks noChangeArrowheads="1"/>
            </p:cNvSpPr>
            <p:nvPr/>
          </p:nvSpPr>
          <p:spPr bwMode="auto">
            <a:xfrm>
              <a:off x="3385" y="2019"/>
              <a:ext cx="141" cy="138"/>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5290" name="Oval 96"/>
            <p:cNvSpPr>
              <a:spLocks noChangeArrowheads="1"/>
            </p:cNvSpPr>
            <p:nvPr/>
          </p:nvSpPr>
          <p:spPr bwMode="auto">
            <a:xfrm>
              <a:off x="3608" y="1845"/>
              <a:ext cx="179" cy="177"/>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grpSp>
        <p:nvGrpSpPr>
          <p:cNvPr id="15" name="Group 97"/>
          <p:cNvGrpSpPr>
            <a:grpSpLocks/>
          </p:cNvGrpSpPr>
          <p:nvPr/>
        </p:nvGrpSpPr>
        <p:grpSpPr bwMode="auto">
          <a:xfrm>
            <a:off x="5076825" y="4292600"/>
            <a:ext cx="1223963" cy="1754188"/>
            <a:chOff x="3198" y="2704"/>
            <a:chExt cx="771" cy="1105"/>
          </a:xfrm>
        </p:grpSpPr>
        <p:sp>
          <p:nvSpPr>
            <p:cNvPr id="95261" name="Text Box 98"/>
            <p:cNvSpPr txBox="1">
              <a:spLocks noChangeArrowheads="1"/>
            </p:cNvSpPr>
            <p:nvPr/>
          </p:nvSpPr>
          <p:spPr bwMode="auto">
            <a:xfrm>
              <a:off x="3198" y="3158"/>
              <a:ext cx="771" cy="294"/>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PGF2a</a:t>
              </a:r>
              <a:endParaRPr lang="fr-FR" altLang="tr-TR">
                <a:solidFill>
                  <a:srgbClr val="00FF00"/>
                </a:solidFill>
                <a:latin typeface="Arial Narrow" panose="020B0606020202030204" pitchFamily="34" charset="0"/>
              </a:endParaRPr>
            </a:p>
          </p:txBody>
        </p:sp>
        <p:sp>
          <p:nvSpPr>
            <p:cNvPr id="95262" name="Line 99"/>
            <p:cNvSpPr>
              <a:spLocks noChangeShapeType="1"/>
            </p:cNvSpPr>
            <p:nvPr/>
          </p:nvSpPr>
          <p:spPr bwMode="auto">
            <a:xfrm flipV="1">
              <a:off x="3470" y="2704"/>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5263" name="Text Box 100"/>
            <p:cNvSpPr txBox="1">
              <a:spLocks noChangeArrowheads="1"/>
            </p:cNvSpPr>
            <p:nvPr/>
          </p:nvSpPr>
          <p:spPr bwMode="auto">
            <a:xfrm>
              <a:off x="3198" y="3521"/>
              <a:ext cx="7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u="sng">
                  <a:latin typeface="Arial Narrow" panose="020B0606020202030204" pitchFamily="34" charset="0"/>
                </a:rPr>
                <a:t>7 to 14 d</a:t>
              </a:r>
              <a:endParaRPr lang="fr-FR" altLang="tr-TR" u="sng">
                <a:latin typeface="Arial Narrow" panose="020B0606020202030204" pitchFamily="34" charset="0"/>
              </a:endParaRPr>
            </a:p>
          </p:txBody>
        </p:sp>
      </p:grpSp>
      <p:sp>
        <p:nvSpPr>
          <p:cNvPr id="1108069" name="Text Box 101"/>
          <p:cNvSpPr txBox="1">
            <a:spLocks noChangeArrowheads="1"/>
          </p:cNvSpPr>
          <p:nvPr/>
        </p:nvSpPr>
        <p:spPr bwMode="auto">
          <a:xfrm>
            <a:off x="7885113" y="3860800"/>
            <a:ext cx="1071562" cy="4667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FF0066"/>
                </a:solidFill>
                <a:latin typeface="Arial Narrow" panose="020B0606020202030204" pitchFamily="34" charset="0"/>
              </a:rPr>
              <a:t>Oestrus</a:t>
            </a:r>
            <a:endParaRPr lang="fr-FR" altLang="tr-TR">
              <a:solidFill>
                <a:srgbClr val="FF0066"/>
              </a:solidFill>
              <a:latin typeface="Arial Narrow" panose="020B0606020202030204" pitchFamily="34" charset="0"/>
            </a:endParaRPr>
          </a:p>
        </p:txBody>
      </p:sp>
      <p:sp>
        <p:nvSpPr>
          <p:cNvPr id="1108070" name="Text Box 102"/>
          <p:cNvSpPr txBox="1">
            <a:spLocks noChangeArrowheads="1"/>
          </p:cNvSpPr>
          <p:nvPr/>
        </p:nvSpPr>
        <p:spPr bwMode="auto">
          <a:xfrm>
            <a:off x="7956550" y="5300663"/>
            <a:ext cx="8905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GnRH</a:t>
            </a:r>
            <a:endParaRPr lang="fr-FR" altLang="tr-TR">
              <a:latin typeface="Arial Narrow" panose="020B0606020202030204" pitchFamily="34" charset="0"/>
            </a:endParaRPr>
          </a:p>
        </p:txBody>
      </p:sp>
      <p:sp>
        <p:nvSpPr>
          <p:cNvPr id="1108071" name="Line 103"/>
          <p:cNvSpPr>
            <a:spLocks noChangeShapeType="1"/>
          </p:cNvSpPr>
          <p:nvPr/>
        </p:nvSpPr>
        <p:spPr bwMode="auto">
          <a:xfrm flipV="1">
            <a:off x="8459788" y="4365625"/>
            <a:ext cx="0"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08072" name="AutoShape 104"/>
          <p:cNvSpPr>
            <a:spLocks noChangeArrowheads="1"/>
          </p:cNvSpPr>
          <p:nvPr/>
        </p:nvSpPr>
        <p:spPr bwMode="auto">
          <a:xfrm>
            <a:off x="6227763" y="2349500"/>
            <a:ext cx="215900" cy="1871663"/>
          </a:xfrm>
          <a:prstGeom prst="rtTriangle">
            <a:avLst/>
          </a:prstGeom>
          <a:solidFill>
            <a:schemeClr val="accent1"/>
          </a:solidFill>
          <a:ln w="9525">
            <a:solidFill>
              <a:srgbClr val="000066"/>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108073" name="Line 105"/>
          <p:cNvSpPr>
            <a:spLocks noChangeShapeType="1"/>
          </p:cNvSpPr>
          <p:nvPr/>
        </p:nvSpPr>
        <p:spPr bwMode="auto">
          <a:xfrm>
            <a:off x="6443663" y="35734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08074" name="Line 106"/>
          <p:cNvSpPr>
            <a:spLocks noChangeShapeType="1"/>
          </p:cNvSpPr>
          <p:nvPr/>
        </p:nvSpPr>
        <p:spPr bwMode="auto">
          <a:xfrm>
            <a:off x="7812088" y="3429000"/>
            <a:ext cx="5048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16" name="Group 107"/>
          <p:cNvGrpSpPr>
            <a:grpSpLocks/>
          </p:cNvGrpSpPr>
          <p:nvPr/>
        </p:nvGrpSpPr>
        <p:grpSpPr bwMode="auto">
          <a:xfrm>
            <a:off x="5435600" y="1341438"/>
            <a:ext cx="3214688" cy="2447925"/>
            <a:chOff x="3424" y="845"/>
            <a:chExt cx="2025" cy="1542"/>
          </a:xfrm>
        </p:grpSpPr>
        <p:sp>
          <p:nvSpPr>
            <p:cNvPr id="95257" name="Text Box 108"/>
            <p:cNvSpPr txBox="1">
              <a:spLocks noChangeArrowheads="1"/>
            </p:cNvSpPr>
            <p:nvPr/>
          </p:nvSpPr>
          <p:spPr bwMode="auto">
            <a:xfrm>
              <a:off x="4286" y="845"/>
              <a:ext cx="1163" cy="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1800">
                  <a:latin typeface="Arial Narrow" panose="020B0606020202030204" pitchFamily="34" charset="0"/>
                </a:rPr>
                <a:t>Increase of P4</a:t>
              </a:r>
            </a:p>
            <a:p>
              <a:pPr eaLnBrk="1" hangingPunct="1"/>
              <a:r>
                <a:rPr lang="fr-BE" altLang="tr-TR" sz="1800">
                  <a:latin typeface="Arial Narrow" panose="020B0606020202030204" pitchFamily="34" charset="0"/>
                </a:rPr>
                <a:t>7 to 20 days</a:t>
              </a:r>
            </a:p>
            <a:p>
              <a:pPr eaLnBrk="1" hangingPunct="1"/>
              <a:r>
                <a:rPr lang="fr-BE" altLang="tr-TR" sz="1800">
                  <a:latin typeface="Arial Narrow" panose="020B0606020202030204" pitchFamily="34" charset="0"/>
                </a:rPr>
                <a:t>70 to 90 % of cases</a:t>
              </a:r>
              <a:endParaRPr lang="fr-FR" altLang="tr-TR" sz="1800">
                <a:latin typeface="Arial Narrow" panose="020B0606020202030204" pitchFamily="34" charset="0"/>
              </a:endParaRPr>
            </a:p>
          </p:txBody>
        </p:sp>
        <p:sp>
          <p:nvSpPr>
            <p:cNvPr id="95258" name="Line 109"/>
            <p:cNvSpPr>
              <a:spLocks noChangeShapeType="1"/>
            </p:cNvSpPr>
            <p:nvPr/>
          </p:nvSpPr>
          <p:spPr bwMode="auto">
            <a:xfrm flipV="1">
              <a:off x="3424" y="1117"/>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5259" name="Line 110"/>
            <p:cNvSpPr>
              <a:spLocks noChangeShapeType="1"/>
            </p:cNvSpPr>
            <p:nvPr/>
          </p:nvSpPr>
          <p:spPr bwMode="auto">
            <a:xfrm>
              <a:off x="3424" y="1117"/>
              <a:ext cx="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5260" name="Line 111"/>
            <p:cNvSpPr>
              <a:spLocks noChangeShapeType="1"/>
            </p:cNvSpPr>
            <p:nvPr/>
          </p:nvSpPr>
          <p:spPr bwMode="auto">
            <a:xfrm>
              <a:off x="3424" y="2069"/>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108080" name="Line 112"/>
          <p:cNvSpPr>
            <a:spLocks noChangeShapeType="1"/>
          </p:cNvSpPr>
          <p:nvPr/>
        </p:nvSpPr>
        <p:spPr bwMode="auto">
          <a:xfrm>
            <a:off x="5435600" y="3573463"/>
            <a:ext cx="7921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08081" name="Text Box 113"/>
          <p:cNvSpPr txBox="1">
            <a:spLocks noChangeArrowheads="1"/>
          </p:cNvSpPr>
          <p:nvPr/>
        </p:nvSpPr>
        <p:spPr bwMode="auto">
          <a:xfrm>
            <a:off x="7956550" y="2924175"/>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u="sng">
                <a:latin typeface="Arial Narrow" panose="020B0606020202030204" pitchFamily="34" charset="0"/>
              </a:rPr>
              <a:t>2 to 5 d</a:t>
            </a:r>
            <a:endParaRPr lang="fr-FR" altLang="tr-TR" u="sng">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79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79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080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0807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080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080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080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806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1080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0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3" grpId="0" animBg="1"/>
      <p:bldP spid="1108069" grpId="0" animBg="1"/>
      <p:bldP spid="1108070" grpId="0" animBg="1"/>
      <p:bldP spid="1108072" grpId="0" animBg="1"/>
      <p:bldP spid="11080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6"/>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7"/>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29888A-8E80-427D-A8DA-B210F298AD3D}" type="slidenum">
              <a:rPr lang="fr-FR" altLang="tr-TR" sz="1400">
                <a:solidFill>
                  <a:srgbClr val="A50021"/>
                </a:solidFill>
                <a:latin typeface="Arial Narrow" panose="020B0606020202030204" pitchFamily="34" charset="0"/>
              </a:rPr>
              <a:pPr/>
              <a:t>9</a:t>
            </a:fld>
            <a:endParaRPr lang="fr-FR" altLang="tr-TR" sz="1400">
              <a:solidFill>
                <a:srgbClr val="A50021"/>
              </a:solidFill>
              <a:latin typeface="Arial Narrow" panose="020B0606020202030204" pitchFamily="34" charset="0"/>
            </a:endParaRPr>
          </a:p>
        </p:txBody>
      </p:sp>
      <p:sp>
        <p:nvSpPr>
          <p:cNvPr id="18436" name="Rectangle 2"/>
          <p:cNvSpPr>
            <a:spLocks noGrp="1" noChangeArrowheads="1"/>
          </p:cNvSpPr>
          <p:nvPr>
            <p:ph type="title" sz="quarter"/>
          </p:nvPr>
        </p:nvSpPr>
        <p:spPr/>
        <p:txBody>
          <a:bodyPr/>
          <a:lstStyle/>
          <a:p>
            <a:r>
              <a:rPr lang="fr-BE" altLang="tr-TR" smtClean="0"/>
              <a:t>Stage 3 or parturition</a:t>
            </a:r>
            <a:endParaRPr lang="fr-BE" altLang="tr-TR" sz="1700" smtClean="0"/>
          </a:p>
        </p:txBody>
      </p:sp>
      <p:pic>
        <p:nvPicPr>
          <p:cNvPr id="18437" name="Picture 3" descr="2909"/>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50825" y="1628775"/>
            <a:ext cx="4176713" cy="3281363"/>
          </a:xfrm>
          <a:noFill/>
        </p:spPr>
      </p:pic>
      <p:pic>
        <p:nvPicPr>
          <p:cNvPr id="18438" name="Picture 4" descr="2910"/>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16463" y="1628775"/>
            <a:ext cx="4248150" cy="3321050"/>
          </a:xfr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73"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34990B-5780-41A5-88BF-0EBF622AA3B0}" type="slidenum">
              <a:rPr lang="fr-FR" altLang="tr-TR" sz="1400">
                <a:solidFill>
                  <a:srgbClr val="A50021"/>
                </a:solidFill>
                <a:latin typeface="Arial Narrow" panose="020B0606020202030204" pitchFamily="34" charset="0"/>
              </a:rPr>
              <a:pPr/>
              <a:t>90</a:t>
            </a:fld>
            <a:endParaRPr lang="fr-FR" altLang="tr-TR" sz="1400">
              <a:solidFill>
                <a:srgbClr val="A50021"/>
              </a:solidFill>
              <a:latin typeface="Arial Narrow" panose="020B0606020202030204" pitchFamily="34" charset="0"/>
            </a:endParaRPr>
          </a:p>
        </p:txBody>
      </p:sp>
      <p:sp>
        <p:nvSpPr>
          <p:cNvPr id="96260" name="Rectangle 2"/>
          <p:cNvSpPr>
            <a:spLocks noGrp="1" noChangeArrowheads="1"/>
          </p:cNvSpPr>
          <p:nvPr>
            <p:ph type="title"/>
          </p:nvPr>
        </p:nvSpPr>
        <p:spPr>
          <a:xfrm>
            <a:off x="323850" y="188913"/>
            <a:ext cx="8424863" cy="1079500"/>
          </a:xfrm>
        </p:spPr>
        <p:txBody>
          <a:bodyPr/>
          <a:lstStyle/>
          <a:p>
            <a:r>
              <a:rPr lang="fr-BE" altLang="tr-TR" sz="2800" smtClean="0"/>
              <a:t>Hormonal treatment steps of a </a:t>
            </a:r>
            <a:r>
              <a:rPr lang="fr-BE" altLang="tr-TR" sz="2800" u="sng" smtClean="0"/>
              <a:t>follicular cyst</a:t>
            </a:r>
            <a:r>
              <a:rPr lang="fr-BE" altLang="tr-TR" sz="2800" smtClean="0"/>
              <a:t> </a:t>
            </a:r>
            <a:br>
              <a:rPr lang="fr-BE" altLang="tr-TR" sz="2800" smtClean="0"/>
            </a:br>
            <a:r>
              <a:rPr lang="fr-BE" altLang="tr-TR" sz="2800" smtClean="0"/>
              <a:t>Effect of an exogenous administration of P4</a:t>
            </a:r>
            <a:r>
              <a:rPr lang="fr-BE" altLang="tr-TR" smtClean="0"/>
              <a:t> </a:t>
            </a:r>
            <a:endParaRPr lang="fr-FR" altLang="tr-TR" smtClean="0"/>
          </a:p>
        </p:txBody>
      </p:sp>
      <p:sp>
        <p:nvSpPr>
          <p:cNvPr id="96261" name="Rectangle 3"/>
          <p:cNvSpPr>
            <a:spLocks noChangeArrowheads="1"/>
          </p:cNvSpPr>
          <p:nvPr/>
        </p:nvSpPr>
        <p:spPr bwMode="auto">
          <a:xfrm>
            <a:off x="1546225" y="5300663"/>
            <a:ext cx="4681538" cy="431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262" name="Text Box 4"/>
          <p:cNvSpPr txBox="1">
            <a:spLocks noChangeArrowheads="1"/>
          </p:cNvSpPr>
          <p:nvPr/>
        </p:nvSpPr>
        <p:spPr bwMode="auto">
          <a:xfrm>
            <a:off x="1908175" y="5300663"/>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0000"/>
                </a:solidFill>
                <a:latin typeface="Arial Narrow" panose="020B0606020202030204" pitchFamily="34" charset="0"/>
              </a:rPr>
              <a:t>Progesterone treatment (7-12 days)</a:t>
            </a:r>
            <a:endParaRPr lang="fr-FR" altLang="tr-TR">
              <a:solidFill>
                <a:srgbClr val="000000"/>
              </a:solidFill>
              <a:latin typeface="Arial Narrow" panose="020B0606020202030204" pitchFamily="34" charset="0"/>
            </a:endParaRPr>
          </a:p>
        </p:txBody>
      </p:sp>
      <p:sp>
        <p:nvSpPr>
          <p:cNvPr id="96263" name="Text Box 5"/>
          <p:cNvSpPr txBox="1">
            <a:spLocks noChangeArrowheads="1"/>
          </p:cNvSpPr>
          <p:nvPr/>
        </p:nvSpPr>
        <p:spPr bwMode="auto">
          <a:xfrm>
            <a:off x="3470275" y="1841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tr-TR" sz="2000"/>
          </a:p>
        </p:txBody>
      </p:sp>
      <p:grpSp>
        <p:nvGrpSpPr>
          <p:cNvPr id="2" name="Group 6"/>
          <p:cNvGrpSpPr>
            <a:grpSpLocks/>
          </p:cNvGrpSpPr>
          <p:nvPr/>
        </p:nvGrpSpPr>
        <p:grpSpPr bwMode="auto">
          <a:xfrm>
            <a:off x="827088" y="1797050"/>
            <a:ext cx="2592387" cy="3503613"/>
            <a:chOff x="521" y="1132"/>
            <a:chExt cx="1633" cy="2207"/>
          </a:xfrm>
        </p:grpSpPr>
        <p:sp>
          <p:nvSpPr>
            <p:cNvPr id="96323" name="Line 7"/>
            <p:cNvSpPr>
              <a:spLocks noChangeShapeType="1"/>
            </p:cNvSpPr>
            <p:nvPr/>
          </p:nvSpPr>
          <p:spPr bwMode="auto">
            <a:xfrm>
              <a:off x="974" y="1615"/>
              <a:ext cx="18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96324" name="Group 8"/>
            <p:cNvGrpSpPr>
              <a:grpSpLocks/>
            </p:cNvGrpSpPr>
            <p:nvPr/>
          </p:nvGrpSpPr>
          <p:grpSpPr bwMode="auto">
            <a:xfrm>
              <a:off x="521" y="1132"/>
              <a:ext cx="1633" cy="2207"/>
              <a:chOff x="521" y="1132"/>
              <a:chExt cx="1633" cy="2207"/>
            </a:xfrm>
          </p:grpSpPr>
          <p:sp>
            <p:nvSpPr>
              <p:cNvPr id="96325" name="Text Box 9"/>
              <p:cNvSpPr txBox="1">
                <a:spLocks noChangeArrowheads="1"/>
              </p:cNvSpPr>
              <p:nvPr/>
            </p:nvSpPr>
            <p:spPr bwMode="auto">
              <a:xfrm>
                <a:off x="566" y="1132"/>
                <a:ext cx="682" cy="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200">
                    <a:latin typeface="Arial Narrow" panose="020B0606020202030204" pitchFamily="34" charset="0"/>
                  </a:rPr>
                  <a:t>6 to 24 h</a:t>
                </a:r>
                <a:endParaRPr lang="fr-FR" altLang="tr-TR" sz="2200">
                  <a:latin typeface="Arial Narrow" panose="020B0606020202030204" pitchFamily="34" charset="0"/>
                </a:endParaRPr>
              </a:p>
            </p:txBody>
          </p:sp>
          <p:sp>
            <p:nvSpPr>
              <p:cNvPr id="96326" name="Text Box 10"/>
              <p:cNvSpPr txBox="1">
                <a:spLocks noChangeArrowheads="1"/>
              </p:cNvSpPr>
              <p:nvPr/>
            </p:nvSpPr>
            <p:spPr bwMode="auto">
              <a:xfrm>
                <a:off x="521" y="2794"/>
                <a:ext cx="210" cy="294"/>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1</a:t>
                </a:r>
                <a:endParaRPr lang="fr-FR" altLang="tr-TR">
                  <a:solidFill>
                    <a:srgbClr val="00FF00"/>
                  </a:solidFill>
                  <a:latin typeface="Arial Narrow" panose="020B0606020202030204" pitchFamily="34" charset="0"/>
                </a:endParaRPr>
              </a:p>
            </p:txBody>
          </p:sp>
          <p:sp>
            <p:nvSpPr>
              <p:cNvPr id="96327" name="Rectangle 11"/>
              <p:cNvSpPr>
                <a:spLocks noChangeArrowheads="1"/>
              </p:cNvSpPr>
              <p:nvPr/>
            </p:nvSpPr>
            <p:spPr bwMode="auto">
              <a:xfrm>
                <a:off x="1156" y="1479"/>
                <a:ext cx="998" cy="272"/>
              </a:xfrm>
              <a:prstGeom prst="rect">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BE" altLang="tr-TR" sz="2000" b="1">
                    <a:solidFill>
                      <a:srgbClr val="000000"/>
                    </a:solidFill>
                    <a:latin typeface="Arial Narrow" panose="020B0606020202030204" pitchFamily="34" charset="0"/>
                  </a:rPr>
                  <a:t>Oest R HPTH</a:t>
                </a:r>
                <a:endParaRPr lang="fr-FR" altLang="tr-TR" sz="2000" b="1">
                  <a:solidFill>
                    <a:srgbClr val="000000"/>
                  </a:solidFill>
                  <a:latin typeface="Arial Narrow" panose="020B0606020202030204" pitchFamily="34" charset="0"/>
                </a:endParaRPr>
              </a:p>
            </p:txBody>
          </p:sp>
          <p:sp>
            <p:nvSpPr>
              <p:cNvPr id="96328" name="Line 12"/>
              <p:cNvSpPr>
                <a:spLocks noChangeShapeType="1"/>
              </p:cNvSpPr>
              <p:nvPr/>
            </p:nvSpPr>
            <p:spPr bwMode="auto">
              <a:xfrm flipV="1">
                <a:off x="974" y="1615"/>
                <a:ext cx="0" cy="1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6329" name="Text Box 13"/>
              <p:cNvSpPr txBox="1">
                <a:spLocks noChangeArrowheads="1"/>
              </p:cNvSpPr>
              <p:nvPr/>
            </p:nvSpPr>
            <p:spPr bwMode="auto">
              <a:xfrm>
                <a:off x="566" y="2023"/>
                <a:ext cx="1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a:t>
                </a:r>
                <a:endParaRPr lang="fr-FR" altLang="tr-TR">
                  <a:latin typeface="Arial Narrow" panose="020B0606020202030204" pitchFamily="34" charset="0"/>
                </a:endParaRPr>
              </a:p>
            </p:txBody>
          </p:sp>
        </p:grpSp>
      </p:grpSp>
      <p:grpSp>
        <p:nvGrpSpPr>
          <p:cNvPr id="4" name="Group 14"/>
          <p:cNvGrpSpPr>
            <a:grpSpLocks/>
          </p:cNvGrpSpPr>
          <p:nvPr/>
        </p:nvGrpSpPr>
        <p:grpSpPr bwMode="auto">
          <a:xfrm>
            <a:off x="1835150" y="2779713"/>
            <a:ext cx="1584325" cy="1008062"/>
            <a:chOff x="1156" y="1751"/>
            <a:chExt cx="998" cy="635"/>
          </a:xfrm>
        </p:grpSpPr>
        <p:sp>
          <p:nvSpPr>
            <p:cNvPr id="96320" name="Rectangle 15"/>
            <p:cNvSpPr>
              <a:spLocks noChangeArrowheads="1"/>
            </p:cNvSpPr>
            <p:nvPr/>
          </p:nvSpPr>
          <p:spPr bwMode="auto">
            <a:xfrm>
              <a:off x="1156" y="2114"/>
              <a:ext cx="998" cy="272"/>
            </a:xfrm>
            <a:prstGeom prst="rect">
              <a:avLst/>
            </a:prstGeom>
            <a:solidFill>
              <a:srgbClr val="9933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BE" altLang="tr-TR" sz="2000" b="1">
                  <a:solidFill>
                    <a:srgbClr val="000000"/>
                  </a:solidFill>
                  <a:latin typeface="Arial Narrow" panose="020B0606020202030204" pitchFamily="34" charset="0"/>
                </a:rPr>
                <a:t>GnRH</a:t>
              </a:r>
              <a:endParaRPr lang="fr-FR" altLang="tr-TR" sz="2000" b="1">
                <a:solidFill>
                  <a:srgbClr val="000000"/>
                </a:solidFill>
                <a:latin typeface="Arial Narrow" panose="020B0606020202030204" pitchFamily="34" charset="0"/>
              </a:endParaRPr>
            </a:p>
          </p:txBody>
        </p:sp>
        <p:sp>
          <p:nvSpPr>
            <p:cNvPr id="96321" name="Text Box 16"/>
            <p:cNvSpPr txBox="1">
              <a:spLocks noChangeArrowheads="1"/>
            </p:cNvSpPr>
            <p:nvPr/>
          </p:nvSpPr>
          <p:spPr bwMode="auto">
            <a:xfrm>
              <a:off x="1564" y="1751"/>
              <a:ext cx="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a:t>
              </a:r>
              <a:endParaRPr lang="fr-FR" altLang="tr-TR">
                <a:latin typeface="Arial Narrow" panose="020B0606020202030204" pitchFamily="34" charset="0"/>
              </a:endParaRPr>
            </a:p>
          </p:txBody>
        </p:sp>
        <p:sp>
          <p:nvSpPr>
            <p:cNvPr id="96322" name="Line 17"/>
            <p:cNvSpPr>
              <a:spLocks noChangeShapeType="1"/>
            </p:cNvSpPr>
            <p:nvPr/>
          </p:nvSpPr>
          <p:spPr bwMode="auto">
            <a:xfrm>
              <a:off x="1428" y="1751"/>
              <a:ext cx="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5" name="Group 18"/>
          <p:cNvGrpSpPr>
            <a:grpSpLocks/>
          </p:cNvGrpSpPr>
          <p:nvPr/>
        </p:nvGrpSpPr>
        <p:grpSpPr bwMode="auto">
          <a:xfrm>
            <a:off x="1978025" y="3787775"/>
            <a:ext cx="835025" cy="1223963"/>
            <a:chOff x="1246" y="2386"/>
            <a:chExt cx="526" cy="771"/>
          </a:xfrm>
        </p:grpSpPr>
        <p:sp>
          <p:nvSpPr>
            <p:cNvPr id="96317" name="Oval 19"/>
            <p:cNvSpPr>
              <a:spLocks noChangeArrowheads="1"/>
            </p:cNvSpPr>
            <p:nvPr/>
          </p:nvSpPr>
          <p:spPr bwMode="auto">
            <a:xfrm>
              <a:off x="1246" y="2840"/>
              <a:ext cx="318" cy="317"/>
            </a:xfrm>
            <a:prstGeom prst="ellipse">
              <a:avLst/>
            </a:prstGeom>
            <a:solidFill>
              <a:srgbClr val="FF99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BE" altLang="tr-TR" sz="2000" b="1">
                  <a:solidFill>
                    <a:srgbClr val="000000"/>
                  </a:solidFill>
                  <a:latin typeface="Arial Narrow" panose="020B0606020202030204" pitchFamily="34" charset="0"/>
                </a:rPr>
                <a:t>LH</a:t>
              </a:r>
              <a:endParaRPr lang="fr-FR" altLang="tr-TR" sz="2000" b="1">
                <a:solidFill>
                  <a:srgbClr val="000000"/>
                </a:solidFill>
                <a:latin typeface="Arial Narrow" panose="020B0606020202030204" pitchFamily="34" charset="0"/>
              </a:endParaRPr>
            </a:p>
          </p:txBody>
        </p:sp>
        <p:sp>
          <p:nvSpPr>
            <p:cNvPr id="96318" name="Line 20"/>
            <p:cNvSpPr>
              <a:spLocks noChangeShapeType="1"/>
            </p:cNvSpPr>
            <p:nvPr/>
          </p:nvSpPr>
          <p:spPr bwMode="auto">
            <a:xfrm>
              <a:off x="1428" y="2386"/>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6319" name="Text Box 21"/>
            <p:cNvSpPr txBox="1">
              <a:spLocks noChangeArrowheads="1"/>
            </p:cNvSpPr>
            <p:nvPr/>
          </p:nvSpPr>
          <p:spPr bwMode="auto">
            <a:xfrm>
              <a:off x="1564" y="2477"/>
              <a:ext cx="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a:t>
              </a:r>
              <a:endParaRPr lang="fr-FR" altLang="tr-TR">
                <a:latin typeface="Arial Narrow" panose="020B0606020202030204" pitchFamily="34" charset="0"/>
              </a:endParaRPr>
            </a:p>
          </p:txBody>
        </p:sp>
      </p:grpSp>
      <p:grpSp>
        <p:nvGrpSpPr>
          <p:cNvPr id="6" name="Group 22"/>
          <p:cNvGrpSpPr>
            <a:grpSpLocks/>
          </p:cNvGrpSpPr>
          <p:nvPr/>
        </p:nvGrpSpPr>
        <p:grpSpPr bwMode="auto">
          <a:xfrm>
            <a:off x="2482850" y="3068638"/>
            <a:ext cx="4248150" cy="1800225"/>
            <a:chOff x="1564" y="1933"/>
            <a:chExt cx="2676" cy="1134"/>
          </a:xfrm>
        </p:grpSpPr>
        <p:sp>
          <p:nvSpPr>
            <p:cNvPr id="96284" name="Text Box 23"/>
            <p:cNvSpPr txBox="1">
              <a:spLocks noChangeArrowheads="1"/>
            </p:cNvSpPr>
            <p:nvPr/>
          </p:nvSpPr>
          <p:spPr bwMode="auto">
            <a:xfrm>
              <a:off x="2471" y="1933"/>
              <a:ext cx="862" cy="4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200">
                  <a:latin typeface="Arial Narrow" panose="020B0606020202030204" pitchFamily="34" charset="0"/>
                </a:rPr>
                <a:t>New wave </a:t>
              </a:r>
            </a:p>
            <a:p>
              <a:pPr eaLnBrk="1" hangingPunct="1"/>
              <a:r>
                <a:rPr lang="fr-BE" altLang="tr-TR" sz="2200">
                  <a:latin typeface="Arial Narrow" panose="020B0606020202030204" pitchFamily="34" charset="0"/>
                </a:rPr>
                <a:t>and DF ?</a:t>
              </a:r>
              <a:endParaRPr lang="fr-FR" altLang="tr-TR" sz="2200">
                <a:latin typeface="Arial Narrow" panose="020B0606020202030204" pitchFamily="34" charset="0"/>
              </a:endParaRPr>
            </a:p>
          </p:txBody>
        </p:sp>
        <p:grpSp>
          <p:nvGrpSpPr>
            <p:cNvPr id="96285" name="Group 24"/>
            <p:cNvGrpSpPr>
              <a:grpSpLocks/>
            </p:cNvGrpSpPr>
            <p:nvPr/>
          </p:nvGrpSpPr>
          <p:grpSpPr bwMode="auto">
            <a:xfrm>
              <a:off x="3106" y="2024"/>
              <a:ext cx="1134" cy="1043"/>
              <a:chOff x="2835" y="1752"/>
              <a:chExt cx="875" cy="904"/>
            </a:xfrm>
          </p:grpSpPr>
          <p:sp>
            <p:nvSpPr>
              <p:cNvPr id="96288" name="Line 25"/>
              <p:cNvSpPr>
                <a:spLocks noChangeShapeType="1"/>
              </p:cNvSpPr>
              <p:nvPr/>
            </p:nvSpPr>
            <p:spPr bwMode="auto">
              <a:xfrm>
                <a:off x="2958" y="2475"/>
                <a:ext cx="44"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89" name="Line 26"/>
              <p:cNvSpPr>
                <a:spLocks noChangeShapeType="1"/>
              </p:cNvSpPr>
              <p:nvPr/>
            </p:nvSpPr>
            <p:spPr bwMode="auto">
              <a:xfrm flipH="1">
                <a:off x="2877" y="2584"/>
                <a:ext cx="15"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0" name="Line 27"/>
              <p:cNvSpPr>
                <a:spLocks noChangeShapeType="1"/>
              </p:cNvSpPr>
              <p:nvPr/>
            </p:nvSpPr>
            <p:spPr bwMode="auto">
              <a:xfrm>
                <a:off x="2848" y="2590"/>
                <a:ext cx="2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1" name="Line 28"/>
              <p:cNvSpPr>
                <a:spLocks noChangeShapeType="1"/>
              </p:cNvSpPr>
              <p:nvPr/>
            </p:nvSpPr>
            <p:spPr bwMode="auto">
              <a:xfrm flipH="1">
                <a:off x="2919" y="2615"/>
                <a:ext cx="32"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2" name="Line 29"/>
              <p:cNvSpPr>
                <a:spLocks noChangeShapeType="1"/>
              </p:cNvSpPr>
              <p:nvPr/>
            </p:nvSpPr>
            <p:spPr bwMode="auto">
              <a:xfrm>
                <a:off x="3020" y="2514"/>
                <a:ext cx="23" cy="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3" name="Line 30"/>
              <p:cNvSpPr>
                <a:spLocks noChangeShapeType="1"/>
              </p:cNvSpPr>
              <p:nvPr/>
            </p:nvSpPr>
            <p:spPr bwMode="auto">
              <a:xfrm flipH="1">
                <a:off x="2944" y="2393"/>
                <a:ext cx="47" cy="6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4" name="Line 31"/>
              <p:cNvSpPr>
                <a:spLocks noChangeShapeType="1"/>
              </p:cNvSpPr>
              <p:nvPr/>
            </p:nvSpPr>
            <p:spPr bwMode="auto">
              <a:xfrm flipV="1">
                <a:off x="2894" y="2473"/>
                <a:ext cx="49" cy="10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5" name="Line 32"/>
              <p:cNvSpPr>
                <a:spLocks noChangeShapeType="1"/>
              </p:cNvSpPr>
              <p:nvPr/>
            </p:nvSpPr>
            <p:spPr bwMode="auto">
              <a:xfrm flipV="1">
                <a:off x="3009" y="2297"/>
                <a:ext cx="43" cy="5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6" name="Line 33"/>
              <p:cNvSpPr>
                <a:spLocks noChangeShapeType="1"/>
              </p:cNvSpPr>
              <p:nvPr/>
            </p:nvSpPr>
            <p:spPr bwMode="auto">
              <a:xfrm flipV="1">
                <a:off x="3101" y="2189"/>
                <a:ext cx="56" cy="5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7" name="Line 34"/>
              <p:cNvSpPr>
                <a:spLocks noChangeShapeType="1"/>
              </p:cNvSpPr>
              <p:nvPr/>
            </p:nvSpPr>
            <p:spPr bwMode="auto">
              <a:xfrm flipV="1">
                <a:off x="3188" y="2050"/>
                <a:ext cx="109" cy="10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8" name="Line 35"/>
              <p:cNvSpPr>
                <a:spLocks noChangeShapeType="1"/>
              </p:cNvSpPr>
              <p:nvPr/>
            </p:nvSpPr>
            <p:spPr bwMode="auto">
              <a:xfrm flipH="1">
                <a:off x="2905" y="2580"/>
                <a:ext cx="30" cy="6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299" name="Oval 36"/>
              <p:cNvSpPr>
                <a:spLocks noChangeArrowheads="1"/>
              </p:cNvSpPr>
              <p:nvPr/>
            </p:nvSpPr>
            <p:spPr bwMode="auto">
              <a:xfrm>
                <a:off x="2835" y="2567"/>
                <a:ext cx="31" cy="36"/>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0" name="Oval 37"/>
              <p:cNvSpPr>
                <a:spLocks noChangeArrowheads="1"/>
              </p:cNvSpPr>
              <p:nvPr/>
            </p:nvSpPr>
            <p:spPr bwMode="auto">
              <a:xfrm>
                <a:off x="2878" y="2558"/>
                <a:ext cx="31" cy="36"/>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1" name="Oval 38"/>
              <p:cNvSpPr>
                <a:spLocks noChangeArrowheads="1"/>
              </p:cNvSpPr>
              <p:nvPr/>
            </p:nvSpPr>
            <p:spPr bwMode="auto">
              <a:xfrm>
                <a:off x="2919" y="2555"/>
                <a:ext cx="31" cy="36"/>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2" name="Oval 39"/>
              <p:cNvSpPr>
                <a:spLocks noChangeArrowheads="1"/>
              </p:cNvSpPr>
              <p:nvPr/>
            </p:nvSpPr>
            <p:spPr bwMode="auto">
              <a:xfrm>
                <a:off x="2947" y="2586"/>
                <a:ext cx="32" cy="35"/>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3" name="Oval 40"/>
              <p:cNvSpPr>
                <a:spLocks noChangeArrowheads="1"/>
              </p:cNvSpPr>
              <p:nvPr/>
            </p:nvSpPr>
            <p:spPr bwMode="auto">
              <a:xfrm>
                <a:off x="3036" y="2217"/>
                <a:ext cx="91" cy="96"/>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4" name="Oval 41"/>
              <p:cNvSpPr>
                <a:spLocks noChangeArrowheads="1"/>
              </p:cNvSpPr>
              <p:nvPr/>
            </p:nvSpPr>
            <p:spPr bwMode="auto">
              <a:xfrm>
                <a:off x="2989" y="2489"/>
                <a:ext cx="40" cy="41"/>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5" name="Oval 42"/>
              <p:cNvSpPr>
                <a:spLocks noChangeArrowheads="1"/>
              </p:cNvSpPr>
              <p:nvPr/>
            </p:nvSpPr>
            <p:spPr bwMode="auto">
              <a:xfrm>
                <a:off x="3031" y="2560"/>
                <a:ext cx="33" cy="36"/>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6" name="Oval 43"/>
              <p:cNvSpPr>
                <a:spLocks noChangeArrowheads="1"/>
              </p:cNvSpPr>
              <p:nvPr/>
            </p:nvSpPr>
            <p:spPr bwMode="auto">
              <a:xfrm>
                <a:off x="2969" y="2344"/>
                <a:ext cx="56" cy="69"/>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07" name="Oval 44"/>
              <p:cNvSpPr>
                <a:spLocks noChangeArrowheads="1"/>
              </p:cNvSpPr>
              <p:nvPr/>
            </p:nvSpPr>
            <p:spPr bwMode="auto">
              <a:xfrm>
                <a:off x="2912" y="2450"/>
                <a:ext cx="51" cy="58"/>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109037" name="Rectangle 45"/>
              <p:cNvSpPr>
                <a:spLocks noChangeArrowheads="1"/>
              </p:cNvSpPr>
              <p:nvPr/>
            </p:nvSpPr>
            <p:spPr bwMode="auto">
              <a:xfrm>
                <a:off x="3058" y="1970"/>
                <a:ext cx="178" cy="49"/>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96309" name="Line 46"/>
              <p:cNvSpPr>
                <a:spLocks noChangeShapeType="1"/>
              </p:cNvSpPr>
              <p:nvPr/>
            </p:nvSpPr>
            <p:spPr bwMode="auto">
              <a:xfrm flipH="1">
                <a:off x="2898" y="2503"/>
                <a:ext cx="32" cy="6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310" name="Line 47"/>
              <p:cNvSpPr>
                <a:spLocks noChangeShapeType="1"/>
              </p:cNvSpPr>
              <p:nvPr/>
            </p:nvSpPr>
            <p:spPr bwMode="auto">
              <a:xfrm flipV="1">
                <a:off x="2952" y="2407"/>
                <a:ext cx="2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311" name="Line 48"/>
              <p:cNvSpPr>
                <a:spLocks noChangeShapeType="1"/>
              </p:cNvSpPr>
              <p:nvPr/>
            </p:nvSpPr>
            <p:spPr bwMode="auto">
              <a:xfrm flipH="1">
                <a:off x="3006" y="2301"/>
                <a:ext cx="43"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312" name="Line 49"/>
              <p:cNvSpPr>
                <a:spLocks noChangeShapeType="1"/>
              </p:cNvSpPr>
              <p:nvPr/>
            </p:nvSpPr>
            <p:spPr bwMode="auto">
              <a:xfrm flipV="1">
                <a:off x="3121" y="2200"/>
                <a:ext cx="42" cy="3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6313" name="Oval 50"/>
              <p:cNvSpPr>
                <a:spLocks noChangeArrowheads="1"/>
              </p:cNvSpPr>
              <p:nvPr/>
            </p:nvSpPr>
            <p:spPr bwMode="auto">
              <a:xfrm>
                <a:off x="3129" y="2104"/>
                <a:ext cx="90" cy="104"/>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14" name="Oval 51"/>
              <p:cNvSpPr>
                <a:spLocks noChangeArrowheads="1"/>
              </p:cNvSpPr>
              <p:nvPr/>
            </p:nvSpPr>
            <p:spPr bwMode="auto">
              <a:xfrm>
                <a:off x="3515" y="1752"/>
                <a:ext cx="195" cy="233"/>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315" name="Line 52"/>
              <p:cNvSpPr>
                <a:spLocks noChangeShapeType="1"/>
              </p:cNvSpPr>
              <p:nvPr/>
            </p:nvSpPr>
            <p:spPr bwMode="auto">
              <a:xfrm flipV="1">
                <a:off x="3379" y="1888"/>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6316" name="Oval 53"/>
              <p:cNvSpPr>
                <a:spLocks noChangeArrowheads="1"/>
              </p:cNvSpPr>
              <p:nvPr/>
            </p:nvSpPr>
            <p:spPr bwMode="auto">
              <a:xfrm>
                <a:off x="3243" y="1888"/>
                <a:ext cx="195" cy="233"/>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
          <p:nvSpPr>
            <p:cNvPr id="96286" name="Text Box 54"/>
            <p:cNvSpPr txBox="1">
              <a:spLocks noChangeArrowheads="1"/>
            </p:cNvSpPr>
            <p:nvPr/>
          </p:nvSpPr>
          <p:spPr bwMode="auto">
            <a:xfrm>
              <a:off x="2426" y="2614"/>
              <a:ext cx="210" cy="294"/>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2</a:t>
              </a:r>
              <a:endParaRPr lang="fr-FR" altLang="tr-TR">
                <a:solidFill>
                  <a:srgbClr val="00FF00"/>
                </a:solidFill>
                <a:latin typeface="Arial Narrow" panose="020B0606020202030204" pitchFamily="34" charset="0"/>
              </a:endParaRPr>
            </a:p>
          </p:txBody>
        </p:sp>
        <p:sp>
          <p:nvSpPr>
            <p:cNvPr id="96287" name="Line 55"/>
            <p:cNvSpPr>
              <a:spLocks noChangeShapeType="1"/>
            </p:cNvSpPr>
            <p:nvPr/>
          </p:nvSpPr>
          <p:spPr bwMode="auto">
            <a:xfrm>
              <a:off x="1564" y="3021"/>
              <a:ext cx="14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8" name="Group 56"/>
          <p:cNvGrpSpPr>
            <a:grpSpLocks/>
          </p:cNvGrpSpPr>
          <p:nvPr/>
        </p:nvGrpSpPr>
        <p:grpSpPr bwMode="auto">
          <a:xfrm>
            <a:off x="3851275" y="1484313"/>
            <a:ext cx="2592388" cy="3816350"/>
            <a:chOff x="2426" y="935"/>
            <a:chExt cx="1633" cy="2404"/>
          </a:xfrm>
        </p:grpSpPr>
        <p:sp>
          <p:nvSpPr>
            <p:cNvPr id="96280" name="Text Box 57"/>
            <p:cNvSpPr txBox="1">
              <a:spLocks noChangeArrowheads="1"/>
            </p:cNvSpPr>
            <p:nvPr/>
          </p:nvSpPr>
          <p:spPr bwMode="auto">
            <a:xfrm>
              <a:off x="2426" y="935"/>
              <a:ext cx="1633" cy="4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sz="2200">
                  <a:latin typeface="Arial Narrow" panose="020B0606020202030204" pitchFamily="34" charset="0"/>
                </a:rPr>
                <a:t>Increase of oestradiol and LH receptors</a:t>
              </a:r>
              <a:endParaRPr lang="fr-FR" altLang="tr-TR" sz="2200">
                <a:latin typeface="Arial Narrow" panose="020B0606020202030204" pitchFamily="34" charset="0"/>
              </a:endParaRPr>
            </a:p>
          </p:txBody>
        </p:sp>
        <p:sp>
          <p:nvSpPr>
            <p:cNvPr id="96281" name="Line 58"/>
            <p:cNvSpPr>
              <a:spLocks noChangeShapeType="1"/>
            </p:cNvSpPr>
            <p:nvPr/>
          </p:nvSpPr>
          <p:spPr bwMode="auto">
            <a:xfrm flipV="1">
              <a:off x="3696" y="2477"/>
              <a:ext cx="0" cy="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6282" name="Line 59"/>
            <p:cNvSpPr>
              <a:spLocks noChangeShapeType="1"/>
            </p:cNvSpPr>
            <p:nvPr/>
          </p:nvSpPr>
          <p:spPr bwMode="auto">
            <a:xfrm flipV="1">
              <a:off x="3696" y="1434"/>
              <a:ext cx="0"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6283" name="Text Box 60"/>
            <p:cNvSpPr txBox="1">
              <a:spLocks noChangeArrowheads="1"/>
            </p:cNvSpPr>
            <p:nvPr/>
          </p:nvSpPr>
          <p:spPr bwMode="auto">
            <a:xfrm>
              <a:off x="3424" y="1570"/>
              <a:ext cx="210" cy="294"/>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3</a:t>
              </a:r>
              <a:endParaRPr lang="fr-FR" altLang="tr-TR">
                <a:solidFill>
                  <a:srgbClr val="00FF00"/>
                </a:solidFill>
                <a:latin typeface="Arial Narrow" panose="020B0606020202030204" pitchFamily="34" charset="0"/>
              </a:endParaRPr>
            </a:p>
          </p:txBody>
        </p:sp>
      </p:grpSp>
      <p:grpSp>
        <p:nvGrpSpPr>
          <p:cNvPr id="9" name="Group 61"/>
          <p:cNvGrpSpPr>
            <a:grpSpLocks/>
          </p:cNvGrpSpPr>
          <p:nvPr/>
        </p:nvGrpSpPr>
        <p:grpSpPr bwMode="auto">
          <a:xfrm>
            <a:off x="6227763" y="3860800"/>
            <a:ext cx="909637" cy="1728788"/>
            <a:chOff x="3923" y="2432"/>
            <a:chExt cx="573" cy="1089"/>
          </a:xfrm>
        </p:grpSpPr>
        <p:sp>
          <p:nvSpPr>
            <p:cNvPr id="96276" name="Text Box 62"/>
            <p:cNvSpPr txBox="1">
              <a:spLocks noChangeArrowheads="1"/>
            </p:cNvSpPr>
            <p:nvPr/>
          </p:nvSpPr>
          <p:spPr bwMode="auto">
            <a:xfrm>
              <a:off x="4286" y="3022"/>
              <a:ext cx="210" cy="294"/>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4</a:t>
              </a:r>
              <a:endParaRPr lang="fr-FR" altLang="tr-TR">
                <a:solidFill>
                  <a:srgbClr val="00FF00"/>
                </a:solidFill>
                <a:latin typeface="Arial Narrow" panose="020B0606020202030204" pitchFamily="34" charset="0"/>
              </a:endParaRPr>
            </a:p>
          </p:txBody>
        </p:sp>
        <p:sp>
          <p:nvSpPr>
            <p:cNvPr id="96277" name="AutoShape 63"/>
            <p:cNvSpPr>
              <a:spLocks noChangeArrowheads="1"/>
            </p:cNvSpPr>
            <p:nvPr/>
          </p:nvSpPr>
          <p:spPr bwMode="auto">
            <a:xfrm>
              <a:off x="4059" y="2432"/>
              <a:ext cx="136" cy="907"/>
            </a:xfrm>
            <a:prstGeom prst="triangle">
              <a:avLst>
                <a:gd name="adj" fmla="val 50000"/>
              </a:avLst>
            </a:prstGeom>
            <a:solidFill>
              <a:srgbClr val="FF00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278" name="Line 64"/>
            <p:cNvSpPr>
              <a:spLocks noChangeShapeType="1"/>
            </p:cNvSpPr>
            <p:nvPr/>
          </p:nvSpPr>
          <p:spPr bwMode="auto">
            <a:xfrm>
              <a:off x="3923" y="352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6279" name="Line 65"/>
            <p:cNvSpPr>
              <a:spLocks noChangeShapeType="1"/>
            </p:cNvSpPr>
            <p:nvPr/>
          </p:nvSpPr>
          <p:spPr bwMode="auto">
            <a:xfrm flipV="1">
              <a:off x="4104" y="3339"/>
              <a:ext cx="0"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10" name="Group 66"/>
          <p:cNvGrpSpPr>
            <a:grpSpLocks/>
          </p:cNvGrpSpPr>
          <p:nvPr/>
        </p:nvGrpSpPr>
        <p:grpSpPr bwMode="auto">
          <a:xfrm>
            <a:off x="6659563" y="1412875"/>
            <a:ext cx="1985962" cy="2622550"/>
            <a:chOff x="4195" y="890"/>
            <a:chExt cx="1251" cy="1652"/>
          </a:xfrm>
        </p:grpSpPr>
        <p:sp>
          <p:nvSpPr>
            <p:cNvPr id="96271" name="Line 67"/>
            <p:cNvSpPr>
              <a:spLocks noChangeShapeType="1"/>
            </p:cNvSpPr>
            <p:nvPr/>
          </p:nvSpPr>
          <p:spPr bwMode="auto">
            <a:xfrm>
              <a:off x="4195" y="2160"/>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6272" name="Oval 68"/>
            <p:cNvSpPr>
              <a:spLocks noChangeArrowheads="1"/>
            </p:cNvSpPr>
            <p:nvPr/>
          </p:nvSpPr>
          <p:spPr bwMode="auto">
            <a:xfrm>
              <a:off x="4558" y="890"/>
              <a:ext cx="90" cy="408"/>
            </a:xfrm>
            <a:prstGeom prst="ellipse">
              <a:avLst/>
            </a:prstGeom>
            <a:solidFill>
              <a:srgbClr val="FF0066"/>
            </a:solidFill>
            <a:ln w="12700">
              <a:solidFill>
                <a:srgbClr val="000000"/>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6273" name="Text Box 69"/>
            <p:cNvSpPr txBox="1">
              <a:spLocks noChangeArrowheads="1"/>
            </p:cNvSpPr>
            <p:nvPr/>
          </p:nvSpPr>
          <p:spPr bwMode="auto">
            <a:xfrm>
              <a:off x="4558" y="2024"/>
              <a:ext cx="88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Oestrus </a:t>
              </a:r>
            </a:p>
            <a:p>
              <a:pPr eaLnBrk="1" hangingPunct="1"/>
              <a:r>
                <a:rPr lang="fr-BE" altLang="tr-TR">
                  <a:latin typeface="Arial Narrow" panose="020B0606020202030204" pitchFamily="34" charset="0"/>
                </a:rPr>
                <a:t>(0 to 66 %)</a:t>
              </a:r>
              <a:endParaRPr lang="fr-FR" altLang="tr-TR">
                <a:latin typeface="Arial Narrow" panose="020B0606020202030204" pitchFamily="34" charset="0"/>
              </a:endParaRPr>
            </a:p>
          </p:txBody>
        </p:sp>
        <p:sp>
          <p:nvSpPr>
            <p:cNvPr id="96274" name="Text Box 70"/>
            <p:cNvSpPr txBox="1">
              <a:spLocks noChangeArrowheads="1"/>
            </p:cNvSpPr>
            <p:nvPr/>
          </p:nvSpPr>
          <p:spPr bwMode="auto">
            <a:xfrm>
              <a:off x="4694" y="935"/>
              <a:ext cx="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Ovu</a:t>
              </a:r>
              <a:endParaRPr lang="fr-FR" altLang="tr-TR">
                <a:latin typeface="Arial Narrow" panose="020B0606020202030204" pitchFamily="34" charset="0"/>
              </a:endParaRPr>
            </a:p>
          </p:txBody>
        </p:sp>
        <p:sp>
          <p:nvSpPr>
            <p:cNvPr id="96275" name="Line 71"/>
            <p:cNvSpPr>
              <a:spLocks noChangeShapeType="1"/>
            </p:cNvSpPr>
            <p:nvPr/>
          </p:nvSpPr>
          <p:spPr bwMode="auto">
            <a:xfrm flipV="1">
              <a:off x="4649" y="1298"/>
              <a:ext cx="0" cy="7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space réservé du pied de page 2"/>
          <p:cNvSpPr>
            <a:spLocks noGrp="1"/>
          </p:cNvSpPr>
          <p:nvPr>
            <p:ph type="ftr" sz="quarter" idx="10"/>
          </p:nvPr>
        </p:nvSpPr>
        <p:spPr/>
        <p:txBody>
          <a:bodyPr/>
          <a:lstStyle/>
          <a:p>
            <a:pPr>
              <a:defRPr/>
            </a:pPr>
            <a:r>
              <a:rPr lang="fr-BE"/>
              <a:t> Prof. Ch. Hanzen- Waiting period reproduction pathologies </a:t>
            </a:r>
            <a:endParaRPr lang="fr-FR"/>
          </a:p>
        </p:txBody>
      </p:sp>
      <p:sp>
        <p:nvSpPr>
          <p:cNvPr id="48" name="Espace réservé du numéro de diapositive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98BEEB-7A29-45E9-94CF-1A09631C89FF}" type="slidenum">
              <a:rPr lang="fr-FR" altLang="tr-TR" sz="1400">
                <a:solidFill>
                  <a:srgbClr val="A50021"/>
                </a:solidFill>
                <a:latin typeface="Arial Narrow" panose="020B0606020202030204" pitchFamily="34" charset="0"/>
              </a:rPr>
              <a:pPr/>
              <a:t>91</a:t>
            </a:fld>
            <a:endParaRPr lang="fr-FR" altLang="tr-TR" sz="1400">
              <a:solidFill>
                <a:srgbClr val="A50021"/>
              </a:solidFill>
              <a:latin typeface="Arial Narrow" panose="020B0606020202030204" pitchFamily="34" charset="0"/>
            </a:endParaRPr>
          </a:p>
        </p:txBody>
      </p:sp>
      <p:sp>
        <p:nvSpPr>
          <p:cNvPr id="97284" name="Rectangle 2"/>
          <p:cNvSpPr>
            <a:spLocks noGrp="1" noChangeArrowheads="1"/>
          </p:cNvSpPr>
          <p:nvPr>
            <p:ph type="title"/>
          </p:nvPr>
        </p:nvSpPr>
        <p:spPr>
          <a:xfrm>
            <a:off x="395288" y="188913"/>
            <a:ext cx="8497887" cy="936625"/>
          </a:xfrm>
        </p:spPr>
        <p:txBody>
          <a:bodyPr/>
          <a:lstStyle/>
          <a:p>
            <a:r>
              <a:rPr lang="fr-BE" altLang="tr-TR" sz="2800" smtClean="0"/>
              <a:t>Hormonal treatment steps of a </a:t>
            </a:r>
            <a:r>
              <a:rPr lang="fr-BE" altLang="tr-TR" sz="2800" u="sng" smtClean="0">
                <a:solidFill>
                  <a:srgbClr val="FFFF00"/>
                </a:solidFill>
              </a:rPr>
              <a:t>luteinized cyst</a:t>
            </a:r>
            <a:r>
              <a:rPr lang="fr-BE" altLang="tr-TR" sz="2800" smtClean="0"/>
              <a:t> </a:t>
            </a:r>
            <a:endParaRPr lang="fr-FR" altLang="tr-TR" sz="2800" smtClean="0"/>
          </a:p>
        </p:txBody>
      </p:sp>
      <p:sp>
        <p:nvSpPr>
          <p:cNvPr id="1111043" name="Rectangle 3"/>
          <p:cNvSpPr>
            <a:spLocks noChangeArrowheads="1"/>
          </p:cNvSpPr>
          <p:nvPr/>
        </p:nvSpPr>
        <p:spPr bwMode="auto">
          <a:xfrm>
            <a:off x="1663700" y="2133600"/>
            <a:ext cx="242888" cy="58738"/>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grpSp>
        <p:nvGrpSpPr>
          <p:cNvPr id="97286" name="Group 4"/>
          <p:cNvGrpSpPr>
            <a:grpSpLocks/>
          </p:cNvGrpSpPr>
          <p:nvPr/>
        </p:nvGrpSpPr>
        <p:grpSpPr bwMode="auto">
          <a:xfrm>
            <a:off x="1763713" y="1773238"/>
            <a:ext cx="1438275" cy="1081087"/>
            <a:chOff x="3470" y="890"/>
            <a:chExt cx="1179" cy="862"/>
          </a:xfrm>
        </p:grpSpPr>
        <p:sp>
          <p:nvSpPr>
            <p:cNvPr id="97325" name="Freeform 5"/>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97326" name="Group 6"/>
            <p:cNvGrpSpPr>
              <a:grpSpLocks/>
            </p:cNvGrpSpPr>
            <p:nvPr/>
          </p:nvGrpSpPr>
          <p:grpSpPr bwMode="auto">
            <a:xfrm>
              <a:off x="3878" y="981"/>
              <a:ext cx="771" cy="771"/>
              <a:chOff x="3288" y="1661"/>
              <a:chExt cx="726" cy="726"/>
            </a:xfrm>
          </p:grpSpPr>
          <p:sp>
            <p:nvSpPr>
              <p:cNvPr id="97327" name="Oval 7"/>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97328" name="Oval 8"/>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grpSp>
        <p:nvGrpSpPr>
          <p:cNvPr id="4" name="Group 9"/>
          <p:cNvGrpSpPr>
            <a:grpSpLocks/>
          </p:cNvGrpSpPr>
          <p:nvPr/>
        </p:nvGrpSpPr>
        <p:grpSpPr bwMode="auto">
          <a:xfrm>
            <a:off x="3852863" y="2638425"/>
            <a:ext cx="1008062" cy="1223963"/>
            <a:chOff x="2925" y="1842"/>
            <a:chExt cx="862" cy="906"/>
          </a:xfrm>
        </p:grpSpPr>
        <p:sp>
          <p:nvSpPr>
            <p:cNvPr id="97298" name="Line 10"/>
            <p:cNvSpPr>
              <a:spLocks noChangeShapeType="1"/>
            </p:cNvSpPr>
            <p:nvPr/>
          </p:nvSpPr>
          <p:spPr bwMode="auto">
            <a:xfrm>
              <a:off x="3118" y="2509"/>
              <a:ext cx="6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299" name="Line 11"/>
            <p:cNvSpPr>
              <a:spLocks noChangeShapeType="1"/>
            </p:cNvSpPr>
            <p:nvPr/>
          </p:nvSpPr>
          <p:spPr bwMode="auto">
            <a:xfrm flipH="1">
              <a:off x="2990" y="2652"/>
              <a:ext cx="24"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0" name="Line 12"/>
            <p:cNvSpPr>
              <a:spLocks noChangeShapeType="1"/>
            </p:cNvSpPr>
            <p:nvPr/>
          </p:nvSpPr>
          <p:spPr bwMode="auto">
            <a:xfrm>
              <a:off x="2945" y="2659"/>
              <a:ext cx="33"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1" name="Line 13"/>
            <p:cNvSpPr>
              <a:spLocks noChangeShapeType="1"/>
            </p:cNvSpPr>
            <p:nvPr/>
          </p:nvSpPr>
          <p:spPr bwMode="auto">
            <a:xfrm flipH="1">
              <a:off x="3056" y="2692"/>
              <a:ext cx="51" cy="5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2" name="Line 14"/>
            <p:cNvSpPr>
              <a:spLocks noChangeShapeType="1"/>
            </p:cNvSpPr>
            <p:nvPr/>
          </p:nvSpPr>
          <p:spPr bwMode="auto">
            <a:xfrm>
              <a:off x="3214" y="2559"/>
              <a:ext cx="37" cy="6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3" name="Line 15"/>
            <p:cNvSpPr>
              <a:spLocks noChangeShapeType="1"/>
            </p:cNvSpPr>
            <p:nvPr/>
          </p:nvSpPr>
          <p:spPr bwMode="auto">
            <a:xfrm flipH="1">
              <a:off x="3095" y="2400"/>
              <a:ext cx="73" cy="9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4" name="Line 16"/>
            <p:cNvSpPr>
              <a:spLocks noChangeShapeType="1"/>
            </p:cNvSpPr>
            <p:nvPr/>
          </p:nvSpPr>
          <p:spPr bwMode="auto">
            <a:xfrm flipV="1">
              <a:off x="3018" y="2506"/>
              <a:ext cx="76" cy="13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5" name="Line 17"/>
            <p:cNvSpPr>
              <a:spLocks noChangeShapeType="1"/>
            </p:cNvSpPr>
            <p:nvPr/>
          </p:nvSpPr>
          <p:spPr bwMode="auto">
            <a:xfrm flipV="1">
              <a:off x="3198" y="2273"/>
              <a:ext cx="66" cy="7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6" name="Line 18"/>
            <p:cNvSpPr>
              <a:spLocks noChangeShapeType="1"/>
            </p:cNvSpPr>
            <p:nvPr/>
          </p:nvSpPr>
          <p:spPr bwMode="auto">
            <a:xfrm flipV="1">
              <a:off x="3341" y="2131"/>
              <a:ext cx="87" cy="7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7" name="Line 19"/>
            <p:cNvSpPr>
              <a:spLocks noChangeShapeType="1"/>
            </p:cNvSpPr>
            <p:nvPr/>
          </p:nvSpPr>
          <p:spPr bwMode="auto">
            <a:xfrm flipV="1">
              <a:off x="3477" y="1948"/>
              <a:ext cx="170" cy="13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8" name="Line 20"/>
            <p:cNvSpPr>
              <a:spLocks noChangeShapeType="1"/>
            </p:cNvSpPr>
            <p:nvPr/>
          </p:nvSpPr>
          <p:spPr bwMode="auto">
            <a:xfrm flipH="1">
              <a:off x="3034" y="2646"/>
              <a:ext cx="46" cy="8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09" name="Oval 21"/>
            <p:cNvSpPr>
              <a:spLocks noChangeArrowheads="1"/>
            </p:cNvSpPr>
            <p:nvPr/>
          </p:nvSpPr>
          <p:spPr bwMode="auto">
            <a:xfrm>
              <a:off x="2925" y="2630"/>
              <a:ext cx="48" cy="4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0" name="Oval 22"/>
            <p:cNvSpPr>
              <a:spLocks noChangeArrowheads="1"/>
            </p:cNvSpPr>
            <p:nvPr/>
          </p:nvSpPr>
          <p:spPr bwMode="auto">
            <a:xfrm>
              <a:off x="2993" y="2617"/>
              <a:ext cx="48" cy="4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1" name="Oval 23"/>
            <p:cNvSpPr>
              <a:spLocks noChangeArrowheads="1"/>
            </p:cNvSpPr>
            <p:nvPr/>
          </p:nvSpPr>
          <p:spPr bwMode="auto">
            <a:xfrm>
              <a:off x="3056" y="2614"/>
              <a:ext cx="48" cy="48"/>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2" name="Oval 24"/>
            <p:cNvSpPr>
              <a:spLocks noChangeArrowheads="1"/>
            </p:cNvSpPr>
            <p:nvPr/>
          </p:nvSpPr>
          <p:spPr bwMode="auto">
            <a:xfrm>
              <a:off x="3100" y="2655"/>
              <a:ext cx="50" cy="47"/>
            </a:xfrm>
            <a:prstGeom prst="ellipse">
              <a:avLst/>
            </a:prstGeom>
            <a:solidFill>
              <a:srgbClr val="FC0128"/>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3" name="Oval 25"/>
            <p:cNvSpPr>
              <a:spLocks noChangeArrowheads="1"/>
            </p:cNvSpPr>
            <p:nvPr/>
          </p:nvSpPr>
          <p:spPr bwMode="auto">
            <a:xfrm>
              <a:off x="3238" y="2168"/>
              <a:ext cx="142" cy="126"/>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4" name="Oval 26"/>
            <p:cNvSpPr>
              <a:spLocks noChangeArrowheads="1"/>
            </p:cNvSpPr>
            <p:nvPr/>
          </p:nvSpPr>
          <p:spPr bwMode="auto">
            <a:xfrm>
              <a:off x="3166" y="2525"/>
              <a:ext cx="62" cy="56"/>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5" name="Oval 27"/>
            <p:cNvSpPr>
              <a:spLocks noChangeArrowheads="1"/>
            </p:cNvSpPr>
            <p:nvPr/>
          </p:nvSpPr>
          <p:spPr bwMode="auto">
            <a:xfrm>
              <a:off x="3232" y="2621"/>
              <a:ext cx="50" cy="48"/>
            </a:xfrm>
            <a:prstGeom prst="ellipse">
              <a:avLst/>
            </a:prstGeom>
            <a:solidFill>
              <a:srgbClr val="FE9B03"/>
            </a:solidFill>
            <a:ln w="127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6" name="Oval 28"/>
            <p:cNvSpPr>
              <a:spLocks noChangeArrowheads="1"/>
            </p:cNvSpPr>
            <p:nvPr/>
          </p:nvSpPr>
          <p:spPr bwMode="auto">
            <a:xfrm>
              <a:off x="3133" y="2335"/>
              <a:ext cx="89" cy="92"/>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17" name="Oval 29"/>
            <p:cNvSpPr>
              <a:spLocks noChangeArrowheads="1"/>
            </p:cNvSpPr>
            <p:nvPr/>
          </p:nvSpPr>
          <p:spPr bwMode="auto">
            <a:xfrm>
              <a:off x="3046" y="2475"/>
              <a:ext cx="79" cy="78"/>
            </a:xfrm>
            <a:prstGeom prst="ellipse">
              <a:avLst/>
            </a:prstGeom>
            <a:solidFill>
              <a:schemeClr val="fo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111070" name="Rectangle 30"/>
            <p:cNvSpPr>
              <a:spLocks noChangeArrowheads="1"/>
            </p:cNvSpPr>
            <p:nvPr/>
          </p:nvSpPr>
          <p:spPr bwMode="auto">
            <a:xfrm>
              <a:off x="3273" y="1842"/>
              <a:ext cx="277" cy="65"/>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97319" name="Line 31"/>
            <p:cNvSpPr>
              <a:spLocks noChangeShapeType="1"/>
            </p:cNvSpPr>
            <p:nvPr/>
          </p:nvSpPr>
          <p:spPr bwMode="auto">
            <a:xfrm flipH="1">
              <a:off x="3023" y="2546"/>
              <a:ext cx="51" cy="7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20" name="Line 32"/>
            <p:cNvSpPr>
              <a:spLocks noChangeShapeType="1"/>
            </p:cNvSpPr>
            <p:nvPr/>
          </p:nvSpPr>
          <p:spPr bwMode="auto">
            <a:xfrm flipV="1">
              <a:off x="3109" y="2420"/>
              <a:ext cx="33"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21" name="Line 33"/>
            <p:cNvSpPr>
              <a:spLocks noChangeShapeType="1"/>
            </p:cNvSpPr>
            <p:nvPr/>
          </p:nvSpPr>
          <p:spPr bwMode="auto">
            <a:xfrm flipH="1">
              <a:off x="3192" y="2279"/>
              <a:ext cx="68"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22" name="Line 34"/>
            <p:cNvSpPr>
              <a:spLocks noChangeShapeType="1"/>
            </p:cNvSpPr>
            <p:nvPr/>
          </p:nvSpPr>
          <p:spPr bwMode="auto">
            <a:xfrm flipV="1">
              <a:off x="3371" y="2145"/>
              <a:ext cx="66"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97323" name="Oval 35"/>
            <p:cNvSpPr>
              <a:spLocks noChangeArrowheads="1"/>
            </p:cNvSpPr>
            <p:nvPr/>
          </p:nvSpPr>
          <p:spPr bwMode="auto">
            <a:xfrm>
              <a:off x="3385" y="2019"/>
              <a:ext cx="141" cy="138"/>
            </a:xfrm>
            <a:prstGeom prst="ellipse">
              <a:avLst/>
            </a:prstGeom>
            <a:solidFill>
              <a:srgbClr val="FAFD00"/>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97324" name="Oval 36"/>
            <p:cNvSpPr>
              <a:spLocks noChangeArrowheads="1"/>
            </p:cNvSpPr>
            <p:nvPr/>
          </p:nvSpPr>
          <p:spPr bwMode="auto">
            <a:xfrm>
              <a:off x="3608" y="1845"/>
              <a:ext cx="179" cy="177"/>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grpSp>
      <p:sp>
        <p:nvSpPr>
          <p:cNvPr id="97288" name="Text Box 37"/>
          <p:cNvSpPr txBox="1">
            <a:spLocks noChangeArrowheads="1"/>
          </p:cNvSpPr>
          <p:nvPr/>
        </p:nvSpPr>
        <p:spPr bwMode="auto">
          <a:xfrm>
            <a:off x="2197100" y="4510088"/>
            <a:ext cx="1223963" cy="46672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00FF00"/>
                </a:solidFill>
                <a:latin typeface="Arial Narrow" panose="020B0606020202030204" pitchFamily="34" charset="0"/>
              </a:rPr>
              <a:t>PGF2a</a:t>
            </a:r>
            <a:endParaRPr lang="fr-FR" altLang="tr-TR">
              <a:solidFill>
                <a:srgbClr val="00FF00"/>
              </a:solidFill>
              <a:latin typeface="Arial Narrow" panose="020B0606020202030204" pitchFamily="34" charset="0"/>
            </a:endParaRPr>
          </a:p>
        </p:txBody>
      </p:sp>
      <p:sp>
        <p:nvSpPr>
          <p:cNvPr id="97289" name="Line 38"/>
          <p:cNvSpPr>
            <a:spLocks noChangeShapeType="1"/>
          </p:cNvSpPr>
          <p:nvPr/>
        </p:nvSpPr>
        <p:spPr bwMode="auto">
          <a:xfrm flipH="1" flipV="1">
            <a:off x="2627313" y="2852738"/>
            <a:ext cx="1587" cy="1657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11079" name="Text Box 39"/>
          <p:cNvSpPr txBox="1">
            <a:spLocks noChangeArrowheads="1"/>
          </p:cNvSpPr>
          <p:nvPr/>
        </p:nvSpPr>
        <p:spPr bwMode="auto">
          <a:xfrm>
            <a:off x="5005388" y="3357563"/>
            <a:ext cx="1071562" cy="4667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FF0066"/>
                </a:solidFill>
                <a:latin typeface="Arial Narrow" panose="020B0606020202030204" pitchFamily="34" charset="0"/>
              </a:rPr>
              <a:t>Oestrus</a:t>
            </a:r>
            <a:endParaRPr lang="fr-FR" altLang="tr-TR">
              <a:solidFill>
                <a:srgbClr val="FF0066"/>
              </a:solidFill>
              <a:latin typeface="Arial Narrow" panose="020B0606020202030204" pitchFamily="34" charset="0"/>
            </a:endParaRPr>
          </a:p>
        </p:txBody>
      </p:sp>
      <p:sp>
        <p:nvSpPr>
          <p:cNvPr id="1111080" name="Text Box 40"/>
          <p:cNvSpPr txBox="1">
            <a:spLocks noChangeArrowheads="1"/>
          </p:cNvSpPr>
          <p:nvPr/>
        </p:nvSpPr>
        <p:spPr bwMode="auto">
          <a:xfrm>
            <a:off x="5076825" y="4797425"/>
            <a:ext cx="8905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latin typeface="Arial Narrow" panose="020B0606020202030204" pitchFamily="34" charset="0"/>
              </a:rPr>
              <a:t>GnRH</a:t>
            </a:r>
            <a:endParaRPr lang="fr-FR" altLang="tr-TR">
              <a:latin typeface="Arial Narrow" panose="020B0606020202030204" pitchFamily="34" charset="0"/>
            </a:endParaRPr>
          </a:p>
        </p:txBody>
      </p:sp>
      <p:sp>
        <p:nvSpPr>
          <p:cNvPr id="1111081" name="Line 41"/>
          <p:cNvSpPr>
            <a:spLocks noChangeShapeType="1"/>
          </p:cNvSpPr>
          <p:nvPr/>
        </p:nvSpPr>
        <p:spPr bwMode="auto">
          <a:xfrm flipV="1">
            <a:off x="5580063" y="3862388"/>
            <a:ext cx="0" cy="935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11082" name="AutoShape 42"/>
          <p:cNvSpPr>
            <a:spLocks noChangeArrowheads="1"/>
          </p:cNvSpPr>
          <p:nvPr/>
        </p:nvSpPr>
        <p:spPr bwMode="auto">
          <a:xfrm>
            <a:off x="3348038" y="1846263"/>
            <a:ext cx="215900" cy="1871662"/>
          </a:xfrm>
          <a:prstGeom prst="rtTriangle">
            <a:avLst/>
          </a:prstGeom>
          <a:solidFill>
            <a:schemeClr val="accent1"/>
          </a:solidFill>
          <a:ln w="9525">
            <a:solidFill>
              <a:srgbClr val="000066"/>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tr-TR"/>
          </a:p>
        </p:txBody>
      </p:sp>
      <p:sp>
        <p:nvSpPr>
          <p:cNvPr id="1111083" name="Line 43"/>
          <p:cNvSpPr>
            <a:spLocks noChangeShapeType="1"/>
          </p:cNvSpPr>
          <p:nvPr/>
        </p:nvSpPr>
        <p:spPr bwMode="auto">
          <a:xfrm>
            <a:off x="3563938" y="3070225"/>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11084" name="Line 44"/>
          <p:cNvSpPr>
            <a:spLocks noChangeShapeType="1"/>
          </p:cNvSpPr>
          <p:nvPr/>
        </p:nvSpPr>
        <p:spPr bwMode="auto">
          <a:xfrm>
            <a:off x="4932363" y="2925763"/>
            <a:ext cx="5048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11085" name="Line 45"/>
          <p:cNvSpPr>
            <a:spLocks noChangeShapeType="1"/>
          </p:cNvSpPr>
          <p:nvPr/>
        </p:nvSpPr>
        <p:spPr bwMode="auto">
          <a:xfrm>
            <a:off x="2627313" y="3068638"/>
            <a:ext cx="720725"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11086" name="Text Box 46"/>
          <p:cNvSpPr txBox="1">
            <a:spLocks noChangeArrowheads="1"/>
          </p:cNvSpPr>
          <p:nvPr/>
        </p:nvSpPr>
        <p:spPr bwMode="auto">
          <a:xfrm>
            <a:off x="5076825" y="2420938"/>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u="sng">
                <a:latin typeface="Arial Narrow" panose="020B0606020202030204" pitchFamily="34" charset="0"/>
              </a:rPr>
              <a:t>2 to 5 d</a:t>
            </a:r>
            <a:endParaRPr lang="fr-FR" altLang="tr-TR" u="sng">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10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10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110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10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10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10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10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1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79" grpId="0" animBg="1"/>
      <p:bldP spid="1111080" grpId="0" animBg="1"/>
      <p:bldP spid="1111082" grpId="0" animBg="1"/>
      <p:bldP spid="111108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4"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00902D-CD2B-4981-9FE4-86B5F6EAA85D}" type="slidenum">
              <a:rPr lang="fr-FR" altLang="tr-TR" sz="1400">
                <a:solidFill>
                  <a:srgbClr val="A50021"/>
                </a:solidFill>
                <a:latin typeface="Arial Narrow" panose="020B0606020202030204" pitchFamily="34" charset="0"/>
              </a:rPr>
              <a:pPr/>
              <a:t>92</a:t>
            </a:fld>
            <a:endParaRPr lang="fr-FR" altLang="tr-TR" sz="1400">
              <a:solidFill>
                <a:srgbClr val="A50021"/>
              </a:solidFill>
              <a:latin typeface="Arial Narrow" panose="020B0606020202030204" pitchFamily="34" charset="0"/>
            </a:endParaRPr>
          </a:p>
        </p:txBody>
      </p:sp>
      <p:sp>
        <p:nvSpPr>
          <p:cNvPr id="98308" name="Rectangle 2"/>
          <p:cNvSpPr>
            <a:spLocks noGrp="1" noChangeArrowheads="1"/>
          </p:cNvSpPr>
          <p:nvPr>
            <p:ph type="ctrTitle"/>
          </p:nvPr>
        </p:nvSpPr>
        <p:spPr>
          <a:xfrm>
            <a:off x="468313" y="476250"/>
            <a:ext cx="8351837" cy="4897438"/>
          </a:xfrm>
        </p:spPr>
        <p:txBody>
          <a:bodyPr/>
          <a:lstStyle/>
          <a:p>
            <a:r>
              <a:rPr lang="fr-BE" altLang="tr-TR" sz="4000" smtClean="0"/>
              <a:t>Hormonal associations</a:t>
            </a:r>
            <a:r>
              <a:rPr lang="fr-BE" altLang="tr-TR" u="sng" smtClean="0"/>
              <a:t> </a:t>
            </a:r>
            <a:br>
              <a:rPr lang="fr-BE" altLang="tr-TR" u="sng" smtClean="0"/>
            </a:br>
            <a:r>
              <a:rPr lang="fr-BE" altLang="tr-TR" u="sng" smtClean="0"/>
              <a:t/>
            </a:r>
            <a:br>
              <a:rPr lang="fr-BE" altLang="tr-TR" u="sng" smtClean="0"/>
            </a:br>
            <a:r>
              <a:rPr lang="fr-BE" altLang="tr-TR" u="sng" smtClean="0"/>
              <a:t>Justifications </a:t>
            </a:r>
            <a:r>
              <a:rPr lang="fr-BE" altLang="tr-TR" smtClean="0"/>
              <a:t>: </a:t>
            </a:r>
            <a:br>
              <a:rPr lang="fr-BE" altLang="tr-TR" smtClean="0"/>
            </a:br>
            <a:r>
              <a:rPr lang="fr-BE" altLang="tr-TR" smtClean="0"/>
              <a:t>- difficulty to make a differential diagnosis between cysts ?</a:t>
            </a:r>
            <a:br>
              <a:rPr lang="fr-BE" altLang="tr-TR" smtClean="0"/>
            </a:br>
            <a:r>
              <a:rPr lang="fr-BE" altLang="tr-TR" smtClean="0"/>
              <a:t>- decrease time between treatment and pregnancy ?</a:t>
            </a:r>
            <a:endParaRPr lang="fr-FR" altLang="tr-TR" smtClean="0">
              <a:solidFill>
                <a:srgbClr val="00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5"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EB0F64-0899-48AF-AD71-0BECB4F8A1A2}" type="slidenum">
              <a:rPr lang="fr-FR" altLang="tr-TR" sz="1400">
                <a:solidFill>
                  <a:srgbClr val="A50021"/>
                </a:solidFill>
                <a:latin typeface="Arial Narrow" panose="020B0606020202030204" pitchFamily="34" charset="0"/>
              </a:rPr>
              <a:pPr/>
              <a:t>93</a:t>
            </a:fld>
            <a:endParaRPr lang="fr-FR" altLang="tr-TR" sz="1400">
              <a:solidFill>
                <a:srgbClr val="A50021"/>
              </a:solidFill>
              <a:latin typeface="Arial Narrow" panose="020B0606020202030204" pitchFamily="34" charset="0"/>
            </a:endParaRPr>
          </a:p>
        </p:txBody>
      </p:sp>
      <p:sp>
        <p:nvSpPr>
          <p:cNvPr id="99332" name="Rectangle 2"/>
          <p:cNvSpPr>
            <a:spLocks noGrp="1" noChangeArrowheads="1"/>
          </p:cNvSpPr>
          <p:nvPr>
            <p:ph type="title"/>
          </p:nvPr>
        </p:nvSpPr>
        <p:spPr>
          <a:ln>
            <a:solidFill>
              <a:schemeClr val="tx1"/>
            </a:solidFill>
            <a:miter lim="800000"/>
            <a:headEnd/>
            <a:tailEnd/>
          </a:ln>
        </p:spPr>
        <p:txBody>
          <a:bodyPr/>
          <a:lstStyle/>
          <a:p>
            <a:r>
              <a:rPr lang="fr-BE" altLang="tr-TR" sz="2800" smtClean="0"/>
              <a:t>Some hormonal associations </a:t>
            </a:r>
            <a:endParaRPr lang="fr-FR" altLang="tr-TR" sz="2800" smtClean="0"/>
          </a:p>
        </p:txBody>
      </p:sp>
      <p:sp>
        <p:nvSpPr>
          <p:cNvPr id="99333" name="Rectangle 3"/>
          <p:cNvSpPr>
            <a:spLocks noGrp="1" noChangeArrowheads="1"/>
          </p:cNvSpPr>
          <p:nvPr>
            <p:ph type="body" idx="1"/>
          </p:nvPr>
        </p:nvSpPr>
        <p:spPr/>
        <p:txBody>
          <a:bodyPr/>
          <a:lstStyle/>
          <a:p>
            <a:pPr marL="533400" indent="-533400">
              <a:buFont typeface="Arial Narrow" panose="020B0606020202030204" pitchFamily="34" charset="0"/>
              <a:buAutoNum type="arabicPeriod"/>
            </a:pPr>
            <a:r>
              <a:rPr lang="fr-BE" altLang="tr-TR" smtClean="0"/>
              <a:t>hCG or GnRH (d0) – PGF2a (d7 or d14)</a:t>
            </a:r>
          </a:p>
          <a:p>
            <a:pPr marL="533400" indent="-533400">
              <a:buFont typeface="Arial Narrow" panose="020B0606020202030204" pitchFamily="34" charset="0"/>
              <a:buAutoNum type="arabicPeriod"/>
            </a:pPr>
            <a:r>
              <a:rPr lang="fr-BE" altLang="tr-TR" smtClean="0"/>
              <a:t>GnRH and PGF2a (d0) – PGF2a (d14)</a:t>
            </a:r>
          </a:p>
          <a:p>
            <a:pPr marL="533400" indent="-533400">
              <a:buFont typeface="Arial Narrow" panose="020B0606020202030204" pitchFamily="34" charset="0"/>
              <a:buAutoNum type="arabicPeriod"/>
            </a:pPr>
            <a:r>
              <a:rPr lang="fr-BE" altLang="tr-TR" smtClean="0"/>
              <a:t>hCG (d0) – PGF2a (d7 to d12) – GnRH (d9 to d14)</a:t>
            </a:r>
          </a:p>
          <a:p>
            <a:pPr marL="533400" indent="-533400">
              <a:buFont typeface="Arial Narrow" panose="020B0606020202030204" pitchFamily="34" charset="0"/>
              <a:buAutoNum type="arabicPeriod"/>
            </a:pPr>
            <a:r>
              <a:rPr lang="fr-BE" altLang="tr-TR" smtClean="0"/>
              <a:t>hCG or GnRH(d0) – Progesterone (d7 to d14 or d16) – PGF2a (d14 or d16) – GnRH (d16 or d18)</a:t>
            </a:r>
          </a:p>
          <a:p>
            <a:pPr marL="533400" indent="-533400">
              <a:buFont typeface="Arial Narrow" panose="020B0606020202030204" pitchFamily="34" charset="0"/>
              <a:buAutoNum type="arabicPeriod"/>
            </a:pPr>
            <a:r>
              <a:rPr lang="fr-BE" altLang="tr-TR" smtClean="0">
                <a:solidFill>
                  <a:srgbClr val="FFFF00"/>
                </a:solidFill>
              </a:rPr>
              <a:t>Ovsynch : GnRH (d0) – PGF (d7) – GnRH (d9)</a:t>
            </a:r>
            <a:endParaRPr lang="fr-FR" altLang="tr-TR" smtClean="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38"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AF1FBB-CA47-4BE3-AC5E-C242AD9A3EA8}" type="slidenum">
              <a:rPr lang="fr-FR" altLang="tr-TR" sz="1400">
                <a:solidFill>
                  <a:srgbClr val="A50021"/>
                </a:solidFill>
                <a:latin typeface="Arial Narrow" panose="020B0606020202030204" pitchFamily="34" charset="0"/>
              </a:rPr>
              <a:pPr/>
              <a:t>94</a:t>
            </a:fld>
            <a:endParaRPr lang="fr-FR" altLang="tr-TR" sz="1400">
              <a:solidFill>
                <a:srgbClr val="A50021"/>
              </a:solidFill>
              <a:latin typeface="Arial Narrow" panose="020B0606020202030204" pitchFamily="34" charset="0"/>
            </a:endParaRPr>
          </a:p>
        </p:txBody>
      </p:sp>
      <p:sp>
        <p:nvSpPr>
          <p:cNvPr id="100356" name="Rectangle 2"/>
          <p:cNvSpPr>
            <a:spLocks noGrp="1" noChangeArrowheads="1"/>
          </p:cNvSpPr>
          <p:nvPr>
            <p:ph type="title"/>
          </p:nvPr>
        </p:nvSpPr>
        <p:spPr/>
        <p:txBody>
          <a:bodyPr/>
          <a:lstStyle/>
          <a:p>
            <a:r>
              <a:rPr lang="fr-BE" altLang="tr-TR" u="sng" smtClean="0"/>
              <a:t>Hormonal association </a:t>
            </a:r>
            <a:r>
              <a:rPr lang="fr-BE" altLang="tr-TR" smtClean="0"/>
              <a:t>: GnRH-PGF-GnRH (Ovsynch)</a:t>
            </a:r>
            <a:endParaRPr lang="fr-FR" altLang="tr-TR" smtClean="0"/>
          </a:p>
        </p:txBody>
      </p:sp>
      <p:sp>
        <p:nvSpPr>
          <p:cNvPr id="1116163" name="Rectangle 3"/>
          <p:cNvSpPr>
            <a:spLocks noChangeArrowheads="1"/>
          </p:cNvSpPr>
          <p:nvPr/>
        </p:nvSpPr>
        <p:spPr bwMode="auto">
          <a:xfrm>
            <a:off x="6875463" y="2854325"/>
            <a:ext cx="1647825" cy="1042988"/>
          </a:xfrm>
          <a:prstGeom prst="rect">
            <a:avLst/>
          </a:prstGeom>
          <a:solidFill>
            <a:srgbClr val="FF33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BE" altLang="tr-TR">
                <a:solidFill>
                  <a:srgbClr val="000066"/>
                </a:solidFill>
                <a:latin typeface="Arial Narrow" panose="020B0606020202030204" pitchFamily="34" charset="0"/>
              </a:rPr>
              <a:t>16 – 24 h</a:t>
            </a:r>
            <a:endParaRPr lang="fr-FR" altLang="tr-TR">
              <a:solidFill>
                <a:srgbClr val="000066"/>
              </a:solidFill>
              <a:latin typeface="Arial Narrow" panose="020B0606020202030204" pitchFamily="34" charset="0"/>
            </a:endParaRPr>
          </a:p>
        </p:txBody>
      </p:sp>
      <p:sp>
        <p:nvSpPr>
          <p:cNvPr id="1116164" name="Text Box 4"/>
          <p:cNvSpPr txBox="1">
            <a:spLocks noChangeArrowheads="1"/>
          </p:cNvSpPr>
          <p:nvPr/>
        </p:nvSpPr>
        <p:spPr bwMode="auto">
          <a:xfrm>
            <a:off x="7431088" y="1595438"/>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a:latin typeface="Arial Narrow" panose="020B0606020202030204" pitchFamily="34" charset="0"/>
              </a:rPr>
              <a:t>AI</a:t>
            </a:r>
            <a:endParaRPr lang="fr-FR" altLang="tr-TR">
              <a:latin typeface="Arial Narrow" panose="020B0606020202030204" pitchFamily="34" charset="0"/>
            </a:endParaRPr>
          </a:p>
        </p:txBody>
      </p:sp>
      <p:sp>
        <p:nvSpPr>
          <p:cNvPr id="1116165" name="Line 5"/>
          <p:cNvSpPr>
            <a:spLocks noChangeShapeType="1"/>
          </p:cNvSpPr>
          <p:nvPr/>
        </p:nvSpPr>
        <p:spPr bwMode="auto">
          <a:xfrm flipV="1">
            <a:off x="7723188" y="2254250"/>
            <a:ext cx="0" cy="546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100360" name="Group 6"/>
          <p:cNvGrpSpPr>
            <a:grpSpLocks/>
          </p:cNvGrpSpPr>
          <p:nvPr/>
        </p:nvGrpSpPr>
        <p:grpSpPr bwMode="auto">
          <a:xfrm>
            <a:off x="1835150" y="2852738"/>
            <a:ext cx="5051425" cy="1044575"/>
            <a:chOff x="1066" y="1887"/>
            <a:chExt cx="3182" cy="658"/>
          </a:xfrm>
        </p:grpSpPr>
        <p:sp>
          <p:nvSpPr>
            <p:cNvPr id="100381" name="Rectangle 7"/>
            <p:cNvSpPr>
              <a:spLocks noChangeArrowheads="1"/>
            </p:cNvSpPr>
            <p:nvPr/>
          </p:nvSpPr>
          <p:spPr bwMode="auto">
            <a:xfrm>
              <a:off x="1371" y="1887"/>
              <a:ext cx="324"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2" name="Rectangle 8"/>
            <p:cNvSpPr>
              <a:spLocks noChangeArrowheads="1"/>
            </p:cNvSpPr>
            <p:nvPr/>
          </p:nvSpPr>
          <p:spPr bwMode="auto">
            <a:xfrm>
              <a:off x="1695" y="1887"/>
              <a:ext cx="325"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3" name="Rectangle 9"/>
            <p:cNvSpPr>
              <a:spLocks noChangeArrowheads="1"/>
            </p:cNvSpPr>
            <p:nvPr/>
          </p:nvSpPr>
          <p:spPr bwMode="auto">
            <a:xfrm>
              <a:off x="2020" y="1887"/>
              <a:ext cx="324"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4" name="Rectangle 10"/>
            <p:cNvSpPr>
              <a:spLocks noChangeArrowheads="1"/>
            </p:cNvSpPr>
            <p:nvPr/>
          </p:nvSpPr>
          <p:spPr bwMode="auto">
            <a:xfrm>
              <a:off x="2344" y="1887"/>
              <a:ext cx="324"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5" name="Rectangle 11"/>
            <p:cNvSpPr>
              <a:spLocks noChangeArrowheads="1"/>
            </p:cNvSpPr>
            <p:nvPr/>
          </p:nvSpPr>
          <p:spPr bwMode="auto">
            <a:xfrm>
              <a:off x="2668" y="1887"/>
              <a:ext cx="325"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6" name="Rectangle 12"/>
            <p:cNvSpPr>
              <a:spLocks noChangeArrowheads="1"/>
            </p:cNvSpPr>
            <p:nvPr/>
          </p:nvSpPr>
          <p:spPr bwMode="auto">
            <a:xfrm>
              <a:off x="2993" y="1887"/>
              <a:ext cx="324"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7" name="Rectangle 13"/>
            <p:cNvSpPr>
              <a:spLocks noChangeArrowheads="1"/>
            </p:cNvSpPr>
            <p:nvPr/>
          </p:nvSpPr>
          <p:spPr bwMode="auto">
            <a:xfrm>
              <a:off x="3606" y="1888"/>
              <a:ext cx="324"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latin typeface="Arial Narrow" panose="020B0606020202030204" pitchFamily="34" charset="0"/>
              </a:endParaRPr>
            </a:p>
          </p:txBody>
        </p:sp>
        <p:sp>
          <p:nvSpPr>
            <p:cNvPr id="100388" name="Rectangle 14"/>
            <p:cNvSpPr>
              <a:spLocks noChangeArrowheads="1"/>
            </p:cNvSpPr>
            <p:nvPr/>
          </p:nvSpPr>
          <p:spPr bwMode="auto">
            <a:xfrm>
              <a:off x="3288" y="1888"/>
              <a:ext cx="325"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solidFill>
                  <a:srgbClr val="000066"/>
                </a:solidFill>
                <a:latin typeface="Arial Narrow" panose="020B0606020202030204" pitchFamily="34" charset="0"/>
              </a:endParaRPr>
            </a:p>
          </p:txBody>
        </p:sp>
        <p:sp>
          <p:nvSpPr>
            <p:cNvPr id="100389" name="Rectangle 15"/>
            <p:cNvSpPr>
              <a:spLocks noChangeArrowheads="1"/>
            </p:cNvSpPr>
            <p:nvPr/>
          </p:nvSpPr>
          <p:spPr bwMode="auto">
            <a:xfrm>
              <a:off x="3923" y="1888"/>
              <a:ext cx="325"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solidFill>
                  <a:srgbClr val="000066"/>
                </a:solidFill>
                <a:latin typeface="Arial Narrow" panose="020B0606020202030204" pitchFamily="34" charset="0"/>
              </a:endParaRPr>
            </a:p>
          </p:txBody>
        </p:sp>
        <p:sp>
          <p:nvSpPr>
            <p:cNvPr id="100390" name="Rectangle 16"/>
            <p:cNvSpPr>
              <a:spLocks noChangeArrowheads="1"/>
            </p:cNvSpPr>
            <p:nvPr/>
          </p:nvSpPr>
          <p:spPr bwMode="auto">
            <a:xfrm>
              <a:off x="1066" y="1888"/>
              <a:ext cx="325" cy="657"/>
            </a:xfrm>
            <a:prstGeom prst="rect">
              <a:avLst/>
            </a:prstGeom>
            <a:solidFill>
              <a:srgbClr val="99CCFF"/>
            </a:solidFill>
            <a:ln w="28575">
              <a:solidFill>
                <a:srgbClr val="A5002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BE" altLang="tr-TR">
                <a:solidFill>
                  <a:srgbClr val="000066"/>
                </a:solidFill>
                <a:latin typeface="Arial Narrow" panose="020B0606020202030204" pitchFamily="34" charset="0"/>
              </a:endParaRPr>
            </a:p>
          </p:txBody>
        </p:sp>
      </p:grpSp>
      <p:grpSp>
        <p:nvGrpSpPr>
          <p:cNvPr id="3" name="Group 17"/>
          <p:cNvGrpSpPr>
            <a:grpSpLocks/>
          </p:cNvGrpSpPr>
          <p:nvPr/>
        </p:nvGrpSpPr>
        <p:grpSpPr bwMode="auto">
          <a:xfrm>
            <a:off x="1690688" y="3070225"/>
            <a:ext cx="944562" cy="2000250"/>
            <a:chOff x="975" y="2024"/>
            <a:chExt cx="595" cy="1260"/>
          </a:xfrm>
        </p:grpSpPr>
        <p:sp>
          <p:nvSpPr>
            <p:cNvPr id="100378" name="Text Box 18"/>
            <p:cNvSpPr txBox="1">
              <a:spLocks noChangeArrowheads="1"/>
            </p:cNvSpPr>
            <p:nvPr/>
          </p:nvSpPr>
          <p:spPr bwMode="auto">
            <a:xfrm>
              <a:off x="975" y="2991"/>
              <a:ext cx="595" cy="293"/>
            </a:xfrm>
            <a:prstGeom prst="rect">
              <a:avLst/>
            </a:prstGeom>
            <a:noFill/>
            <a:ln w="9525">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a:solidFill>
                    <a:srgbClr val="0099FF"/>
                  </a:solidFill>
                  <a:latin typeface="Arial Narrow" panose="020B0606020202030204" pitchFamily="34" charset="0"/>
                </a:rPr>
                <a:t>GnRH</a:t>
              </a:r>
            </a:p>
          </p:txBody>
        </p:sp>
        <p:sp>
          <p:nvSpPr>
            <p:cNvPr id="100379" name="Text Box 19"/>
            <p:cNvSpPr txBox="1">
              <a:spLocks noChangeArrowheads="1"/>
            </p:cNvSpPr>
            <p:nvPr/>
          </p:nvSpPr>
          <p:spPr bwMode="auto">
            <a:xfrm>
              <a:off x="1111" y="2024"/>
              <a:ext cx="1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200">
                  <a:solidFill>
                    <a:srgbClr val="000066"/>
                  </a:solidFill>
                  <a:latin typeface="Arial Narrow" panose="020B0606020202030204" pitchFamily="34" charset="0"/>
                </a:rPr>
                <a:t>0</a:t>
              </a:r>
              <a:endParaRPr lang="fr-FR" altLang="tr-TR" sz="2200">
                <a:solidFill>
                  <a:srgbClr val="000066"/>
                </a:solidFill>
                <a:latin typeface="Arial Narrow" panose="020B0606020202030204" pitchFamily="34" charset="0"/>
              </a:endParaRPr>
            </a:p>
          </p:txBody>
        </p:sp>
        <p:sp>
          <p:nvSpPr>
            <p:cNvPr id="100380" name="Line 20"/>
            <p:cNvSpPr>
              <a:spLocks noChangeShapeType="1"/>
            </p:cNvSpPr>
            <p:nvPr/>
          </p:nvSpPr>
          <p:spPr bwMode="auto">
            <a:xfrm>
              <a:off x="1247" y="2523"/>
              <a:ext cx="0"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4" name="Group 21"/>
          <p:cNvGrpSpPr>
            <a:grpSpLocks/>
          </p:cNvGrpSpPr>
          <p:nvPr/>
        </p:nvGrpSpPr>
        <p:grpSpPr bwMode="auto">
          <a:xfrm>
            <a:off x="5075238" y="3070225"/>
            <a:ext cx="987425" cy="1976438"/>
            <a:chOff x="3107" y="2024"/>
            <a:chExt cx="622" cy="1245"/>
          </a:xfrm>
        </p:grpSpPr>
        <p:sp>
          <p:nvSpPr>
            <p:cNvPr id="100375" name="Text Box 22"/>
            <p:cNvSpPr txBox="1">
              <a:spLocks noChangeArrowheads="1"/>
            </p:cNvSpPr>
            <p:nvPr/>
          </p:nvSpPr>
          <p:spPr bwMode="auto">
            <a:xfrm>
              <a:off x="3334" y="2024"/>
              <a:ext cx="3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200">
                  <a:solidFill>
                    <a:srgbClr val="000066"/>
                  </a:solidFill>
                  <a:latin typeface="Arial Narrow" panose="020B0606020202030204" pitchFamily="34" charset="0"/>
                </a:rPr>
                <a:t>7</a:t>
              </a:r>
              <a:endParaRPr lang="fr-FR" altLang="tr-TR">
                <a:solidFill>
                  <a:srgbClr val="000066"/>
                </a:solidFill>
                <a:latin typeface="Arial Narrow" panose="020B0606020202030204" pitchFamily="34" charset="0"/>
              </a:endParaRPr>
            </a:p>
          </p:txBody>
        </p:sp>
        <p:sp>
          <p:nvSpPr>
            <p:cNvPr id="100376" name="Rectangle 23"/>
            <p:cNvSpPr>
              <a:spLocks noChangeArrowheads="1"/>
            </p:cNvSpPr>
            <p:nvPr/>
          </p:nvSpPr>
          <p:spPr bwMode="auto">
            <a:xfrm>
              <a:off x="3107" y="2976"/>
              <a:ext cx="622" cy="293"/>
            </a:xfrm>
            <a:prstGeom prst="rect">
              <a:avLst/>
            </a:prstGeom>
            <a:noFill/>
            <a:ln w="9525">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a:solidFill>
                    <a:srgbClr val="0099FF"/>
                  </a:solidFill>
                  <a:latin typeface="Arial Narrow" panose="020B0606020202030204" pitchFamily="34" charset="0"/>
                </a:rPr>
                <a:t>PGF2a</a:t>
              </a:r>
            </a:p>
          </p:txBody>
        </p:sp>
        <p:sp>
          <p:nvSpPr>
            <p:cNvPr id="100377" name="Line 24"/>
            <p:cNvSpPr>
              <a:spLocks noChangeShapeType="1"/>
            </p:cNvSpPr>
            <p:nvPr/>
          </p:nvSpPr>
          <p:spPr bwMode="auto">
            <a:xfrm>
              <a:off x="3424" y="2523"/>
              <a:ext cx="0"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5" name="Group 25"/>
          <p:cNvGrpSpPr>
            <a:grpSpLocks/>
          </p:cNvGrpSpPr>
          <p:nvPr/>
        </p:nvGrpSpPr>
        <p:grpSpPr bwMode="auto">
          <a:xfrm>
            <a:off x="6299200" y="3070225"/>
            <a:ext cx="890588" cy="1978025"/>
            <a:chOff x="3878" y="2024"/>
            <a:chExt cx="561" cy="1246"/>
          </a:xfrm>
        </p:grpSpPr>
        <p:sp>
          <p:nvSpPr>
            <p:cNvPr id="100372" name="Text Box 26"/>
            <p:cNvSpPr txBox="1">
              <a:spLocks noChangeArrowheads="1"/>
            </p:cNvSpPr>
            <p:nvPr/>
          </p:nvSpPr>
          <p:spPr bwMode="auto">
            <a:xfrm>
              <a:off x="3969" y="2024"/>
              <a:ext cx="4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BE" altLang="tr-TR" sz="2200">
                  <a:solidFill>
                    <a:srgbClr val="000066"/>
                  </a:solidFill>
                  <a:latin typeface="Arial Narrow" panose="020B0606020202030204" pitchFamily="34" charset="0"/>
                </a:rPr>
                <a:t>9</a:t>
              </a:r>
              <a:endParaRPr lang="fr-FR" altLang="tr-TR">
                <a:solidFill>
                  <a:srgbClr val="000066"/>
                </a:solidFill>
                <a:latin typeface="Arial Narrow" panose="020B0606020202030204" pitchFamily="34" charset="0"/>
              </a:endParaRPr>
            </a:p>
          </p:txBody>
        </p:sp>
        <p:sp>
          <p:nvSpPr>
            <p:cNvPr id="100373" name="Rectangle 27"/>
            <p:cNvSpPr>
              <a:spLocks noChangeArrowheads="1"/>
            </p:cNvSpPr>
            <p:nvPr/>
          </p:nvSpPr>
          <p:spPr bwMode="auto">
            <a:xfrm>
              <a:off x="3878" y="2976"/>
              <a:ext cx="561" cy="294"/>
            </a:xfrm>
            <a:prstGeom prst="rect">
              <a:avLst/>
            </a:prstGeom>
            <a:noFill/>
            <a:ln w="9525">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tr-TR">
                  <a:solidFill>
                    <a:srgbClr val="0099FF"/>
                  </a:solidFill>
                  <a:latin typeface="Arial Narrow" panose="020B0606020202030204" pitchFamily="34" charset="0"/>
                </a:rPr>
                <a:t>GnRH</a:t>
              </a:r>
            </a:p>
          </p:txBody>
        </p:sp>
        <p:sp>
          <p:nvSpPr>
            <p:cNvPr id="100374" name="Line 28"/>
            <p:cNvSpPr>
              <a:spLocks noChangeShapeType="1"/>
            </p:cNvSpPr>
            <p:nvPr/>
          </p:nvSpPr>
          <p:spPr bwMode="auto">
            <a:xfrm>
              <a:off x="4105" y="2523"/>
              <a:ext cx="0" cy="4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100364" name="Group 29"/>
          <p:cNvGrpSpPr>
            <a:grpSpLocks/>
          </p:cNvGrpSpPr>
          <p:nvPr/>
        </p:nvGrpSpPr>
        <p:grpSpPr bwMode="auto">
          <a:xfrm>
            <a:off x="684213" y="2565400"/>
            <a:ext cx="935037" cy="647700"/>
            <a:chOff x="3470" y="890"/>
            <a:chExt cx="1179" cy="862"/>
          </a:xfrm>
        </p:grpSpPr>
        <p:sp>
          <p:nvSpPr>
            <p:cNvPr id="100368" name="Freeform 30"/>
            <p:cNvSpPr>
              <a:spLocks/>
            </p:cNvSpPr>
            <p:nvPr/>
          </p:nvSpPr>
          <p:spPr bwMode="auto">
            <a:xfrm>
              <a:off x="3470"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grpSp>
          <p:nvGrpSpPr>
            <p:cNvPr id="100369" name="Group 31"/>
            <p:cNvGrpSpPr>
              <a:grpSpLocks/>
            </p:cNvGrpSpPr>
            <p:nvPr/>
          </p:nvGrpSpPr>
          <p:grpSpPr bwMode="auto">
            <a:xfrm>
              <a:off x="3878" y="981"/>
              <a:ext cx="771" cy="771"/>
              <a:chOff x="3288" y="1661"/>
              <a:chExt cx="726" cy="726"/>
            </a:xfrm>
          </p:grpSpPr>
          <p:sp>
            <p:nvSpPr>
              <p:cNvPr id="100370" name="Oval 32"/>
              <p:cNvSpPr>
                <a:spLocks noChangeArrowheads="1"/>
              </p:cNvSpPr>
              <p:nvPr/>
            </p:nvSpPr>
            <p:spPr bwMode="auto">
              <a:xfrm>
                <a:off x="3288" y="1661"/>
                <a:ext cx="726" cy="726"/>
              </a:xfrm>
              <a:prstGeom prst="ellipse">
                <a:avLst/>
              </a:prstGeom>
              <a:solidFill>
                <a:schemeClr val="tx2"/>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sp>
            <p:nvSpPr>
              <p:cNvPr id="100371" name="Oval 33"/>
              <p:cNvSpPr>
                <a:spLocks noChangeArrowheads="1"/>
              </p:cNvSpPr>
              <p:nvPr/>
            </p:nvSpPr>
            <p:spPr bwMode="auto">
              <a:xfrm>
                <a:off x="3424" y="1797"/>
                <a:ext cx="453" cy="453"/>
              </a:xfrm>
              <a:prstGeom prst="ellipse">
                <a:avLst/>
              </a:prstGeom>
              <a:solidFill>
                <a:srgbClr val="080808"/>
              </a:solidFill>
              <a:ln w="9525">
                <a:solidFill>
                  <a:srgbClr val="080808"/>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grpSp>
      <p:grpSp>
        <p:nvGrpSpPr>
          <p:cNvPr id="100365" name="Group 34"/>
          <p:cNvGrpSpPr>
            <a:grpSpLocks/>
          </p:cNvGrpSpPr>
          <p:nvPr/>
        </p:nvGrpSpPr>
        <p:grpSpPr bwMode="auto">
          <a:xfrm>
            <a:off x="684213" y="3429000"/>
            <a:ext cx="792162" cy="576263"/>
            <a:chOff x="748" y="890"/>
            <a:chExt cx="1170" cy="832"/>
          </a:xfrm>
        </p:grpSpPr>
        <p:sp>
          <p:nvSpPr>
            <p:cNvPr id="100366" name="Freeform 35"/>
            <p:cNvSpPr>
              <a:spLocks/>
            </p:cNvSpPr>
            <p:nvPr/>
          </p:nvSpPr>
          <p:spPr bwMode="auto">
            <a:xfrm>
              <a:off x="748" y="890"/>
              <a:ext cx="1170" cy="832"/>
            </a:xfrm>
            <a:custGeom>
              <a:avLst/>
              <a:gdLst>
                <a:gd name="T0" fmla="*/ 93 w 1170"/>
                <a:gd name="T1" fmla="*/ 198 h 832"/>
                <a:gd name="T2" fmla="*/ 99 w 1170"/>
                <a:gd name="T3" fmla="*/ 162 h 832"/>
                <a:gd name="T4" fmla="*/ 171 w 1170"/>
                <a:gd name="T5" fmla="*/ 126 h 832"/>
                <a:gd name="T6" fmla="*/ 201 w 1170"/>
                <a:gd name="T7" fmla="*/ 96 h 832"/>
                <a:gd name="T8" fmla="*/ 237 w 1170"/>
                <a:gd name="T9" fmla="*/ 84 h 832"/>
                <a:gd name="T10" fmla="*/ 387 w 1170"/>
                <a:gd name="T11" fmla="*/ 30 h 832"/>
                <a:gd name="T12" fmla="*/ 441 w 1170"/>
                <a:gd name="T13" fmla="*/ 6 h 832"/>
                <a:gd name="T14" fmla="*/ 459 w 1170"/>
                <a:gd name="T15" fmla="*/ 0 h 832"/>
                <a:gd name="T16" fmla="*/ 759 w 1170"/>
                <a:gd name="T17" fmla="*/ 6 h 832"/>
                <a:gd name="T18" fmla="*/ 813 w 1170"/>
                <a:gd name="T19" fmla="*/ 36 h 832"/>
                <a:gd name="T20" fmla="*/ 861 w 1170"/>
                <a:gd name="T21" fmla="*/ 42 h 832"/>
                <a:gd name="T22" fmla="*/ 975 w 1170"/>
                <a:gd name="T23" fmla="*/ 114 h 832"/>
                <a:gd name="T24" fmla="*/ 1017 w 1170"/>
                <a:gd name="T25" fmla="*/ 204 h 832"/>
                <a:gd name="T26" fmla="*/ 1041 w 1170"/>
                <a:gd name="T27" fmla="*/ 294 h 832"/>
                <a:gd name="T28" fmla="*/ 1065 w 1170"/>
                <a:gd name="T29" fmla="*/ 312 h 832"/>
                <a:gd name="T30" fmla="*/ 1083 w 1170"/>
                <a:gd name="T31" fmla="*/ 330 h 832"/>
                <a:gd name="T32" fmla="*/ 1131 w 1170"/>
                <a:gd name="T33" fmla="*/ 342 h 832"/>
                <a:gd name="T34" fmla="*/ 1131 w 1170"/>
                <a:gd name="T35" fmla="*/ 558 h 832"/>
                <a:gd name="T36" fmla="*/ 1113 w 1170"/>
                <a:gd name="T37" fmla="*/ 612 h 832"/>
                <a:gd name="T38" fmla="*/ 1041 w 1170"/>
                <a:gd name="T39" fmla="*/ 660 h 832"/>
                <a:gd name="T40" fmla="*/ 993 w 1170"/>
                <a:gd name="T41" fmla="*/ 738 h 832"/>
                <a:gd name="T42" fmla="*/ 807 w 1170"/>
                <a:gd name="T43" fmla="*/ 792 h 832"/>
                <a:gd name="T44" fmla="*/ 549 w 1170"/>
                <a:gd name="T45" fmla="*/ 828 h 832"/>
                <a:gd name="T46" fmla="*/ 447 w 1170"/>
                <a:gd name="T47" fmla="*/ 822 h 832"/>
                <a:gd name="T48" fmla="*/ 333 w 1170"/>
                <a:gd name="T49" fmla="*/ 780 h 832"/>
                <a:gd name="T50" fmla="*/ 261 w 1170"/>
                <a:gd name="T51" fmla="*/ 732 h 832"/>
                <a:gd name="T52" fmla="*/ 225 w 1170"/>
                <a:gd name="T53" fmla="*/ 714 h 832"/>
                <a:gd name="T54" fmla="*/ 129 w 1170"/>
                <a:gd name="T55" fmla="*/ 684 h 832"/>
                <a:gd name="T56" fmla="*/ 75 w 1170"/>
                <a:gd name="T57" fmla="*/ 612 h 832"/>
                <a:gd name="T58" fmla="*/ 63 w 1170"/>
                <a:gd name="T59" fmla="*/ 576 h 832"/>
                <a:gd name="T60" fmla="*/ 33 w 1170"/>
                <a:gd name="T61" fmla="*/ 540 h 832"/>
                <a:gd name="T62" fmla="*/ 3 w 1170"/>
                <a:gd name="T63" fmla="*/ 486 h 832"/>
                <a:gd name="T64" fmla="*/ 9 w 1170"/>
                <a:gd name="T65" fmla="*/ 438 h 832"/>
                <a:gd name="T66" fmla="*/ 21 w 1170"/>
                <a:gd name="T67" fmla="*/ 420 h 832"/>
                <a:gd name="T68" fmla="*/ 69 w 1170"/>
                <a:gd name="T69" fmla="*/ 204 h 832"/>
                <a:gd name="T70" fmla="*/ 99 w 1170"/>
                <a:gd name="T71" fmla="*/ 180 h 832"/>
                <a:gd name="T72" fmla="*/ 93 w 1170"/>
                <a:gd name="T73" fmla="*/ 198 h 8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832"/>
                <a:gd name="T113" fmla="*/ 1170 w 1170"/>
                <a:gd name="T114" fmla="*/ 832 h 8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832">
                  <a:moveTo>
                    <a:pt x="93" y="198"/>
                  </a:moveTo>
                  <a:cubicBezTo>
                    <a:pt x="95" y="186"/>
                    <a:pt x="94" y="173"/>
                    <a:pt x="99" y="162"/>
                  </a:cubicBezTo>
                  <a:cubicBezTo>
                    <a:pt x="108" y="143"/>
                    <a:pt x="152" y="139"/>
                    <a:pt x="171" y="126"/>
                  </a:cubicBezTo>
                  <a:cubicBezTo>
                    <a:pt x="182" y="110"/>
                    <a:pt x="182" y="104"/>
                    <a:pt x="201" y="96"/>
                  </a:cubicBezTo>
                  <a:cubicBezTo>
                    <a:pt x="213" y="91"/>
                    <a:pt x="237" y="84"/>
                    <a:pt x="237" y="84"/>
                  </a:cubicBezTo>
                  <a:cubicBezTo>
                    <a:pt x="278" y="23"/>
                    <a:pt x="300" y="35"/>
                    <a:pt x="387" y="30"/>
                  </a:cubicBezTo>
                  <a:cubicBezTo>
                    <a:pt x="416" y="11"/>
                    <a:pt x="398" y="20"/>
                    <a:pt x="441" y="6"/>
                  </a:cubicBezTo>
                  <a:cubicBezTo>
                    <a:pt x="447" y="4"/>
                    <a:pt x="459" y="0"/>
                    <a:pt x="459" y="0"/>
                  </a:cubicBezTo>
                  <a:cubicBezTo>
                    <a:pt x="559" y="2"/>
                    <a:pt x="659" y="0"/>
                    <a:pt x="759" y="6"/>
                  </a:cubicBezTo>
                  <a:cubicBezTo>
                    <a:pt x="774" y="7"/>
                    <a:pt x="798" y="32"/>
                    <a:pt x="813" y="36"/>
                  </a:cubicBezTo>
                  <a:cubicBezTo>
                    <a:pt x="829" y="40"/>
                    <a:pt x="845" y="40"/>
                    <a:pt x="861" y="42"/>
                  </a:cubicBezTo>
                  <a:cubicBezTo>
                    <a:pt x="878" y="129"/>
                    <a:pt x="889" y="108"/>
                    <a:pt x="975" y="114"/>
                  </a:cubicBezTo>
                  <a:cubicBezTo>
                    <a:pt x="986" y="147"/>
                    <a:pt x="1009" y="172"/>
                    <a:pt x="1017" y="204"/>
                  </a:cubicBezTo>
                  <a:cubicBezTo>
                    <a:pt x="1021" y="222"/>
                    <a:pt x="1030" y="278"/>
                    <a:pt x="1041" y="294"/>
                  </a:cubicBezTo>
                  <a:cubicBezTo>
                    <a:pt x="1047" y="302"/>
                    <a:pt x="1057" y="305"/>
                    <a:pt x="1065" y="312"/>
                  </a:cubicBezTo>
                  <a:cubicBezTo>
                    <a:pt x="1071" y="318"/>
                    <a:pt x="1075" y="326"/>
                    <a:pt x="1083" y="330"/>
                  </a:cubicBezTo>
                  <a:cubicBezTo>
                    <a:pt x="1098" y="337"/>
                    <a:pt x="1131" y="342"/>
                    <a:pt x="1131" y="342"/>
                  </a:cubicBezTo>
                  <a:cubicBezTo>
                    <a:pt x="1170" y="401"/>
                    <a:pt x="1157" y="500"/>
                    <a:pt x="1131" y="558"/>
                  </a:cubicBezTo>
                  <a:cubicBezTo>
                    <a:pt x="1123" y="575"/>
                    <a:pt x="1129" y="601"/>
                    <a:pt x="1113" y="612"/>
                  </a:cubicBezTo>
                  <a:cubicBezTo>
                    <a:pt x="1088" y="629"/>
                    <a:pt x="1066" y="644"/>
                    <a:pt x="1041" y="660"/>
                  </a:cubicBezTo>
                  <a:cubicBezTo>
                    <a:pt x="1027" y="681"/>
                    <a:pt x="1013" y="725"/>
                    <a:pt x="993" y="738"/>
                  </a:cubicBezTo>
                  <a:cubicBezTo>
                    <a:pt x="926" y="783"/>
                    <a:pt x="894" y="787"/>
                    <a:pt x="807" y="792"/>
                  </a:cubicBezTo>
                  <a:cubicBezTo>
                    <a:pt x="688" y="832"/>
                    <a:pt x="751" y="821"/>
                    <a:pt x="549" y="828"/>
                  </a:cubicBezTo>
                  <a:cubicBezTo>
                    <a:pt x="515" y="826"/>
                    <a:pt x="481" y="826"/>
                    <a:pt x="447" y="822"/>
                  </a:cubicBezTo>
                  <a:cubicBezTo>
                    <a:pt x="416" y="818"/>
                    <a:pt x="360" y="799"/>
                    <a:pt x="333" y="780"/>
                  </a:cubicBezTo>
                  <a:cubicBezTo>
                    <a:pt x="312" y="765"/>
                    <a:pt x="287" y="741"/>
                    <a:pt x="261" y="732"/>
                  </a:cubicBezTo>
                  <a:cubicBezTo>
                    <a:pt x="195" y="710"/>
                    <a:pt x="295" y="745"/>
                    <a:pt x="225" y="714"/>
                  </a:cubicBezTo>
                  <a:cubicBezTo>
                    <a:pt x="194" y="700"/>
                    <a:pt x="161" y="695"/>
                    <a:pt x="129" y="684"/>
                  </a:cubicBezTo>
                  <a:cubicBezTo>
                    <a:pt x="109" y="664"/>
                    <a:pt x="84" y="639"/>
                    <a:pt x="75" y="612"/>
                  </a:cubicBezTo>
                  <a:cubicBezTo>
                    <a:pt x="71" y="600"/>
                    <a:pt x="70" y="587"/>
                    <a:pt x="63" y="576"/>
                  </a:cubicBezTo>
                  <a:cubicBezTo>
                    <a:pt x="33" y="531"/>
                    <a:pt x="71" y="586"/>
                    <a:pt x="33" y="540"/>
                  </a:cubicBezTo>
                  <a:cubicBezTo>
                    <a:pt x="19" y="524"/>
                    <a:pt x="15" y="504"/>
                    <a:pt x="3" y="486"/>
                  </a:cubicBezTo>
                  <a:cubicBezTo>
                    <a:pt x="5" y="470"/>
                    <a:pt x="5" y="454"/>
                    <a:pt x="9" y="438"/>
                  </a:cubicBezTo>
                  <a:cubicBezTo>
                    <a:pt x="11" y="431"/>
                    <a:pt x="20" y="427"/>
                    <a:pt x="21" y="420"/>
                  </a:cubicBezTo>
                  <a:cubicBezTo>
                    <a:pt x="32" y="347"/>
                    <a:pt x="0" y="250"/>
                    <a:pt x="69" y="204"/>
                  </a:cubicBezTo>
                  <a:cubicBezTo>
                    <a:pt x="69" y="203"/>
                    <a:pt x="87" y="168"/>
                    <a:pt x="99" y="180"/>
                  </a:cubicBezTo>
                  <a:cubicBezTo>
                    <a:pt x="103" y="184"/>
                    <a:pt x="95" y="192"/>
                    <a:pt x="93" y="198"/>
                  </a:cubicBezTo>
                  <a:close/>
                </a:path>
              </a:pathLst>
            </a:custGeom>
            <a:solidFill>
              <a:schemeClr val="bg2"/>
            </a:solidFill>
            <a:ln w="9525">
              <a:solidFill>
                <a:srgbClr val="080808"/>
              </a:solidFill>
              <a:round/>
              <a:headEnd/>
              <a:tailEnd/>
            </a:ln>
          </p:spPr>
          <p:txBody>
            <a:bodyPr/>
            <a:lstStyle/>
            <a:p>
              <a:endParaRPr lang="tr-TR"/>
            </a:p>
          </p:txBody>
        </p:sp>
        <p:sp>
          <p:nvSpPr>
            <p:cNvPr id="100367" name="Oval 36"/>
            <p:cNvSpPr>
              <a:spLocks noChangeArrowheads="1"/>
            </p:cNvSpPr>
            <p:nvPr/>
          </p:nvSpPr>
          <p:spPr bwMode="auto">
            <a:xfrm>
              <a:off x="1156" y="980"/>
              <a:ext cx="725" cy="680"/>
            </a:xfrm>
            <a:prstGeom prst="ellipse">
              <a:avLst/>
            </a:prstGeom>
            <a:solidFill>
              <a:srgbClr val="080808"/>
            </a:soli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fr-FR" altLang="tr-TR" sz="2000">
                <a:solidFill>
                  <a:srgbClr val="08080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61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6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animBg="1"/>
      <p:bldP spid="111616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6"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852BB6-9D0D-4DFE-A276-65A70BF7177C}" type="slidenum">
              <a:rPr lang="fr-FR" altLang="tr-TR" sz="1400">
                <a:solidFill>
                  <a:srgbClr val="A50021"/>
                </a:solidFill>
                <a:latin typeface="Arial Narrow" panose="020B0606020202030204" pitchFamily="34" charset="0"/>
              </a:rPr>
              <a:pPr/>
              <a:t>95</a:t>
            </a:fld>
            <a:endParaRPr lang="fr-FR" altLang="tr-TR" sz="1400">
              <a:solidFill>
                <a:srgbClr val="A50021"/>
              </a:solidFill>
              <a:latin typeface="Arial Narrow" panose="020B0606020202030204" pitchFamily="34" charset="0"/>
            </a:endParaRPr>
          </a:p>
        </p:txBody>
      </p:sp>
      <p:sp>
        <p:nvSpPr>
          <p:cNvPr id="6149" name="Rectangle 2"/>
          <p:cNvSpPr>
            <a:spLocks noGrp="1" noChangeArrowheads="1"/>
          </p:cNvSpPr>
          <p:nvPr>
            <p:ph type="title"/>
          </p:nvPr>
        </p:nvSpPr>
        <p:spPr>
          <a:xfrm>
            <a:off x="395288" y="260350"/>
            <a:ext cx="7993062" cy="1008063"/>
          </a:xfrm>
        </p:spPr>
        <p:txBody>
          <a:bodyPr/>
          <a:lstStyle/>
          <a:p>
            <a:r>
              <a:rPr lang="fr-BE" altLang="tr-TR" sz="2600" smtClean="0"/>
              <a:t>Ovsynch and treatment of ovarian cysts (8 studies and 792 cases of cysts between year 2000 and 2008)</a:t>
            </a:r>
            <a:endParaRPr lang="fr-FR" altLang="tr-TR" sz="2600" smtClean="0"/>
          </a:p>
        </p:txBody>
      </p:sp>
      <p:graphicFrame>
        <p:nvGraphicFramePr>
          <p:cNvPr id="2" name="Object 3"/>
          <p:cNvGraphicFramePr>
            <a:graphicFrameLocks noGrp="1" noChangeAspect="1"/>
          </p:cNvGraphicFramePr>
          <p:nvPr>
            <p:ph idx="1"/>
          </p:nvPr>
        </p:nvGraphicFramePr>
        <p:xfrm>
          <a:off x="806450" y="1679575"/>
          <a:ext cx="7008813" cy="4643438"/>
        </p:xfrm>
        <a:graphic>
          <a:graphicData uri="http://schemas.openxmlformats.org/drawingml/2006/chart">
            <c:chart xmlns:c="http://schemas.openxmlformats.org/drawingml/2006/chart" xmlns:r="http://schemas.openxmlformats.org/officeDocument/2006/relationships" r:id="rId2"/>
          </a:graphicData>
        </a:graphic>
      </p:graphicFrame>
      <p:sp>
        <p:nvSpPr>
          <p:cNvPr id="6150" name="Text Box 4"/>
          <p:cNvSpPr txBox="1">
            <a:spLocks noChangeArrowheads="1"/>
          </p:cNvSpPr>
          <p:nvPr/>
        </p:nvSpPr>
        <p:spPr bwMode="auto">
          <a:xfrm>
            <a:off x="395288" y="1341438"/>
            <a:ext cx="242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tr-TR">
                <a:solidFill>
                  <a:srgbClr val="FF3399"/>
                </a:solidFill>
                <a:latin typeface="Arial Narrow" panose="020B0606020202030204" pitchFamily="34" charset="0"/>
              </a:rPr>
              <a:t>% of pregnancy rate</a:t>
            </a:r>
            <a:endParaRPr lang="fr-FR" altLang="tr-TR">
              <a:solidFill>
                <a:srgbClr val="FF3399"/>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pied de page 3"/>
          <p:cNvSpPr>
            <a:spLocks noGrp="1"/>
          </p:cNvSpPr>
          <p:nvPr>
            <p:ph type="ftr" sz="quarter" idx="10"/>
          </p:nvPr>
        </p:nvSpPr>
        <p:spPr/>
        <p:txBody>
          <a:bodyPr/>
          <a:lstStyle/>
          <a:p>
            <a:pPr>
              <a:defRPr/>
            </a:pPr>
            <a:r>
              <a:rPr lang="fr-BE"/>
              <a:t> Prof. Ch. Hanzen- Waiting period reproduction pathologies </a:t>
            </a:r>
            <a:endParaRPr lang="fr-FR"/>
          </a:p>
        </p:txBody>
      </p:sp>
      <p:sp>
        <p:nvSpPr>
          <p:cNvPr id="34" name="Espace réservé du numéro de diapositive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0B682C-CB58-4920-9793-08CC6B9E1033}" type="slidenum">
              <a:rPr lang="fr-FR" altLang="tr-TR" sz="1400">
                <a:solidFill>
                  <a:srgbClr val="A50021"/>
                </a:solidFill>
                <a:latin typeface="Arial Narrow" panose="020B0606020202030204" pitchFamily="34" charset="0"/>
              </a:rPr>
              <a:pPr/>
              <a:t>96</a:t>
            </a:fld>
            <a:endParaRPr lang="fr-FR" altLang="tr-TR" sz="1400">
              <a:solidFill>
                <a:srgbClr val="A50021"/>
              </a:solidFill>
              <a:latin typeface="Arial Narrow" panose="020B0606020202030204" pitchFamily="34" charset="0"/>
            </a:endParaRPr>
          </a:p>
        </p:txBody>
      </p:sp>
      <p:sp>
        <p:nvSpPr>
          <p:cNvPr id="101380" name="Rectangle 2"/>
          <p:cNvSpPr>
            <a:spLocks noGrp="1" noChangeArrowheads="1"/>
          </p:cNvSpPr>
          <p:nvPr>
            <p:ph type="title"/>
          </p:nvPr>
        </p:nvSpPr>
        <p:spPr>
          <a:xfrm>
            <a:off x="395288" y="260350"/>
            <a:ext cx="8353425" cy="647700"/>
          </a:xfrm>
        </p:spPr>
        <p:txBody>
          <a:bodyPr/>
          <a:lstStyle/>
          <a:p>
            <a:r>
              <a:rPr lang="fr-BE" altLang="tr-TR" sz="2600" smtClean="0"/>
              <a:t>Comparison of hormonal treatments of cysts (Hanzen et al. 2008)</a:t>
            </a:r>
            <a:endParaRPr lang="fr-FR" altLang="tr-TR" sz="2600" smtClean="0"/>
          </a:p>
        </p:txBody>
      </p:sp>
      <p:graphicFrame>
        <p:nvGraphicFramePr>
          <p:cNvPr id="1119235" name="Group 3"/>
          <p:cNvGraphicFramePr>
            <a:graphicFrameLocks noGrp="1"/>
          </p:cNvGraphicFramePr>
          <p:nvPr>
            <p:ph idx="1"/>
          </p:nvPr>
        </p:nvGraphicFramePr>
        <p:xfrm>
          <a:off x="687388" y="1341438"/>
          <a:ext cx="7551737" cy="3000376"/>
        </p:xfrm>
        <a:graphic>
          <a:graphicData uri="http://schemas.openxmlformats.org/drawingml/2006/table">
            <a:tbl>
              <a:tblPr/>
              <a:tblGrid>
                <a:gridCol w="3921125">
                  <a:extLst>
                    <a:ext uri="{9D8B030D-6E8A-4147-A177-3AD203B41FA5}">
                      <a16:colId xmlns:a16="http://schemas.microsoft.com/office/drawing/2014/main" val="20000"/>
                    </a:ext>
                  </a:extLst>
                </a:gridCol>
                <a:gridCol w="1958975">
                  <a:extLst>
                    <a:ext uri="{9D8B030D-6E8A-4147-A177-3AD203B41FA5}">
                      <a16:colId xmlns:a16="http://schemas.microsoft.com/office/drawing/2014/main" val="20001"/>
                    </a:ext>
                  </a:extLst>
                </a:gridCol>
                <a:gridCol w="1671637">
                  <a:extLst>
                    <a:ext uri="{9D8B030D-6E8A-4147-A177-3AD203B41FA5}">
                      <a16:colId xmlns:a16="http://schemas.microsoft.com/office/drawing/2014/main" val="20002"/>
                    </a:ext>
                  </a:extLst>
                </a:gridCol>
              </a:tblGrid>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600" b="0" i="0" u="none" strike="noStrike" cap="none" normalizeH="0" baseline="0" smtClean="0">
                          <a:ln>
                            <a:noFill/>
                          </a:ln>
                          <a:solidFill>
                            <a:schemeClr val="tx2"/>
                          </a:solidFill>
                          <a:effectLst/>
                          <a:latin typeface="Arial Narrow" pitchFamily="34" charset="0"/>
                        </a:rPr>
                        <a:t>Treatment </a:t>
                      </a:r>
                      <a:endParaRPr kumimoji="0" lang="fr-FR" sz="2600" b="0" i="0" u="none" strike="noStrike" cap="none" normalizeH="0" baseline="0" smtClean="0">
                        <a:ln>
                          <a:noFill/>
                        </a:ln>
                        <a:solidFill>
                          <a:schemeClr val="tx2"/>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600" b="0" i="0" u="none" strike="noStrike" cap="none" normalizeH="0" baseline="0" smtClean="0">
                          <a:ln>
                            <a:noFill/>
                          </a:ln>
                          <a:solidFill>
                            <a:schemeClr val="tx2"/>
                          </a:solidFill>
                          <a:effectLst/>
                          <a:latin typeface="Arial Narrow" pitchFamily="34" charset="0"/>
                        </a:rPr>
                        <a:t>N</a:t>
                      </a:r>
                      <a:endParaRPr kumimoji="0" lang="fr-FR" sz="2600" b="0" i="0" u="none" strike="noStrike" cap="none" normalizeH="0" baseline="0" smtClean="0">
                        <a:ln>
                          <a:noFill/>
                        </a:ln>
                        <a:solidFill>
                          <a:schemeClr val="tx2"/>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600" b="0" i="0" u="none" strike="noStrike" cap="none" normalizeH="0" baseline="0" smtClean="0">
                          <a:ln>
                            <a:noFill/>
                          </a:ln>
                          <a:solidFill>
                            <a:schemeClr val="tx2"/>
                          </a:solidFill>
                          <a:effectLst/>
                          <a:latin typeface="Arial Narrow" pitchFamily="34" charset="0"/>
                        </a:rPr>
                        <a:t>PR (%)</a:t>
                      </a:r>
                      <a:endParaRPr kumimoji="0" lang="fr-FR" sz="2600" b="0" i="0" u="none" strike="noStrike" cap="none" normalizeH="0" baseline="0" smtClean="0">
                        <a:ln>
                          <a:noFill/>
                        </a:ln>
                        <a:solidFill>
                          <a:schemeClr val="tx2"/>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0"/>
                  </a:ext>
                </a:extLst>
              </a:tr>
              <a:tr h="4794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PRID (12d) + OB</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63</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14 to 28</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1"/>
                  </a:ext>
                </a:extLst>
              </a:tr>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en-GB" sz="2200" b="0" i="0" u="none" strike="noStrike" cap="none" normalizeH="0" baseline="0" smtClean="0">
                          <a:ln>
                            <a:noFill/>
                          </a:ln>
                          <a:solidFill>
                            <a:schemeClr val="tx1"/>
                          </a:solidFill>
                          <a:effectLst/>
                          <a:latin typeface="Arial Narrow" pitchFamily="34" charset="0"/>
                        </a:rPr>
                        <a:t>GnRH (J0)-PGF(J14)</a:t>
                      </a:r>
                      <a:r>
                        <a:rPr kumimoji="0" lang="fr-FR" sz="22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62</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8 to 16</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2"/>
                  </a:ext>
                </a:extLst>
              </a:tr>
              <a:tr h="5032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en-GB" sz="2200" b="0" i="0" u="none" strike="noStrike" cap="none" normalizeH="0" baseline="0" smtClean="0">
                          <a:ln>
                            <a:noFill/>
                          </a:ln>
                          <a:solidFill>
                            <a:schemeClr val="tx1"/>
                          </a:solidFill>
                          <a:effectLst/>
                          <a:latin typeface="Arial Narrow" pitchFamily="34" charset="0"/>
                        </a:rPr>
                        <a:t>GnRH-PGF (J0)-PGF(J14)</a:t>
                      </a:r>
                      <a:r>
                        <a:rPr kumimoji="0" lang="fr-FR" sz="22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65</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22 to 36</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3"/>
                  </a:ext>
                </a:extLst>
              </a:tr>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OVSYNCH</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791</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17</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4"/>
                  </a:ext>
                </a:extLst>
              </a:tr>
              <a:tr h="5032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en-GB" sz="2200" b="0" i="0" u="none" strike="noStrike" cap="none" normalizeH="0" baseline="0" smtClean="0">
                          <a:ln>
                            <a:noFill/>
                          </a:ln>
                          <a:solidFill>
                            <a:schemeClr val="tx1"/>
                          </a:solidFill>
                          <a:effectLst/>
                          <a:latin typeface="Arial Narrow" pitchFamily="34" charset="0"/>
                        </a:rPr>
                        <a:t>GnRH(J0)-Ovsynch(J8)</a:t>
                      </a:r>
                      <a:r>
                        <a:rPr kumimoji="0" lang="fr-FR" sz="2200" b="0" i="0" u="none" strike="noStrike" cap="none" normalizeH="0" baseline="0" smtClean="0">
                          <a:ln>
                            <a:noFill/>
                          </a:ln>
                          <a:solidFill>
                            <a:schemeClr val="tx1"/>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89</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istral" pitchFamily="66" charset="0"/>
                        <a:buNone/>
                        <a:tabLst/>
                      </a:pPr>
                      <a:r>
                        <a:rPr kumimoji="0" lang="fr-BE" sz="2200" b="0" i="0" u="none" strike="noStrike" cap="none" normalizeH="0" baseline="0" smtClean="0">
                          <a:ln>
                            <a:noFill/>
                          </a:ln>
                          <a:solidFill>
                            <a:schemeClr val="tx1"/>
                          </a:solidFill>
                          <a:effectLst/>
                          <a:latin typeface="Arial Narrow" pitchFamily="34" charset="0"/>
                        </a:rPr>
                        <a:t>30</a:t>
                      </a:r>
                      <a:endParaRPr kumimoji="0" lang="fr-FR" sz="22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enorca">
  <a:themeElements>
    <a:clrScheme name="">
      <a:dk1>
        <a:srgbClr val="808080"/>
      </a:dk1>
      <a:lt1>
        <a:srgbClr val="FFFFFF"/>
      </a:lt1>
      <a:dk2>
        <a:srgbClr val="3333FF"/>
      </a:dk2>
      <a:lt2>
        <a:srgbClr val="000000"/>
      </a:lt2>
      <a:accent1>
        <a:srgbClr val="00CC99"/>
      </a:accent1>
      <a:accent2>
        <a:srgbClr val="3333CC"/>
      </a:accent2>
      <a:accent3>
        <a:srgbClr val="ADADFF"/>
      </a:accent3>
      <a:accent4>
        <a:srgbClr val="DADADA"/>
      </a:accent4>
      <a:accent5>
        <a:srgbClr val="AAE2CA"/>
      </a:accent5>
      <a:accent6>
        <a:srgbClr val="2D2DB9"/>
      </a:accent6>
      <a:hlink>
        <a:srgbClr val="CCCCFF"/>
      </a:hlink>
      <a:folHlink>
        <a:srgbClr val="B2B2B2"/>
      </a:folHlink>
    </a:clrScheme>
    <a:fontScheme name="menor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norc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norc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norc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norc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norc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norc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norc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2152</TotalTime>
  <Words>4572</Words>
  <Application>Microsoft Office PowerPoint</Application>
  <PresentationFormat>Ekran Gösterisi (4:3)</PresentationFormat>
  <Paragraphs>875</Paragraphs>
  <Slides>96</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96</vt:i4>
      </vt:variant>
    </vt:vector>
  </HeadingPairs>
  <TitlesOfParts>
    <vt:vector size="104" baseType="lpstr">
      <vt:lpstr>Times New Roman</vt:lpstr>
      <vt:lpstr>Arial</vt:lpstr>
      <vt:lpstr>Arial Narrow</vt:lpstr>
      <vt:lpstr>Mistral</vt:lpstr>
      <vt:lpstr>Wingdings</vt:lpstr>
      <vt:lpstr>Comic Sans MS</vt:lpstr>
      <vt:lpstr>Soopafresh</vt:lpstr>
      <vt:lpstr>menorca</vt:lpstr>
      <vt:lpstr>Pathologies of the waiting period in the cow</vt:lpstr>
      <vt:lpstr>The placental retention in the cow</vt:lpstr>
      <vt:lpstr>PowerPoint Sunusu</vt:lpstr>
      <vt:lpstr>PowerPoint Sunusu</vt:lpstr>
      <vt:lpstr>PowerPoint Sunusu</vt:lpstr>
      <vt:lpstr>PowerPoint Sunusu</vt:lpstr>
      <vt:lpstr>Cow’placenta</vt:lpstr>
      <vt:lpstr>Definitions </vt:lpstr>
      <vt:lpstr>Stage 3 or parturition</vt:lpstr>
      <vt:lpstr>Placentophagy</vt:lpstr>
      <vt:lpstr>Placental retention : definition</vt:lpstr>
      <vt:lpstr>Fréquence de la rétention placentaire </vt:lpstr>
      <vt:lpstr>Expulsion delay (871 cases of placental expulsion)</vt:lpstr>
      <vt:lpstr>Symptoms</vt:lpstr>
      <vt:lpstr>PowerPoint Sunusu</vt:lpstr>
      <vt:lpstr>PowerPoint Sunusu</vt:lpstr>
      <vt:lpstr>Placental retention and hypocalcemia</vt:lpstr>
      <vt:lpstr>Etiology</vt:lpstr>
      <vt:lpstr>Etiology</vt:lpstr>
      <vt:lpstr>Treatments</vt:lpstr>
      <vt:lpstr>In case of placental retention … </vt:lpstr>
      <vt:lpstr>PowerPoint Sunusu</vt:lpstr>
      <vt:lpstr>Uterine involution in the cow and delay of uterine involution </vt:lpstr>
      <vt:lpstr>Uterine involution: definition</vt:lpstr>
      <vt:lpstr>Uterine involution delay : definition </vt:lpstr>
      <vt:lpstr>Anatomical aspect of uterine involution</vt:lpstr>
      <vt:lpstr>PowerPoint Sunusu</vt:lpstr>
      <vt:lpstr>PowerPoint Sunusu</vt:lpstr>
      <vt:lpstr>Bacteriological aspects of uterine involution (Elliot et al. Amer.J.Vet.Res.,1978,29,77)</vt:lpstr>
      <vt:lpstr>Factors involved in uterine involution</vt:lpstr>
      <vt:lpstr>Risk factors of uterine involution delay (Hanzen et al. 1995)</vt:lpstr>
      <vt:lpstr>Specific treatment ?</vt:lpstr>
      <vt:lpstr>Uterine infections in the cow</vt:lpstr>
      <vt:lpstr>Definition and symptoms </vt:lpstr>
      <vt:lpstr>Definition and symptoms</vt:lpstr>
      <vt:lpstr>Contamination = physiological process  Infection = pathological process </vt:lpstr>
      <vt:lpstr>Acute or puerperal metritis</vt:lpstr>
      <vt:lpstr>Acute metritis : discharge</vt:lpstr>
      <vt:lpstr>Clinical endometritis  </vt:lpstr>
      <vt:lpstr>Clinical endometritis </vt:lpstr>
      <vt:lpstr>Purulent discharge</vt:lpstr>
      <vt:lpstr>Pyometra </vt:lpstr>
      <vt:lpstr>Pyometra  </vt:lpstr>
      <vt:lpstr>Subclinical endometritis </vt:lpstr>
      <vt:lpstr>Diagnostic methods </vt:lpstr>
      <vt:lpstr>Le diagnostic : stratégies</vt:lpstr>
      <vt:lpstr>Methods of diagnostic </vt:lpstr>
      <vt:lpstr>Echography and metritis</vt:lpstr>
      <vt:lpstr>Cytology  (http://www.be.fishersci.com/) (Deguillaume 2007)</vt:lpstr>
      <vt:lpstr>L’examen cytologique (Deguillaume 2007)</vt:lpstr>
      <vt:lpstr>Frequency</vt:lpstr>
      <vt:lpstr>(Sheldon et al. Biol Reprod 2009, 981,1025)</vt:lpstr>
      <vt:lpstr>Etiology</vt:lpstr>
      <vt:lpstr>    Etio-pathogeny of uterine infections</vt:lpstr>
      <vt:lpstr>Main bacteria isolated in endométritis (Louis et Dohmen 1994)</vt:lpstr>
      <vt:lpstr>Economical consequences of uterine infections</vt:lpstr>
      <vt:lpstr>Treatments</vt:lpstr>
      <vt:lpstr>Preliminary remarks</vt:lpstr>
      <vt:lpstr>Strategy of treatment</vt:lpstr>
      <vt:lpstr>Which way  : IM route </vt:lpstr>
      <vt:lpstr>Which way  : Intra uterine injections</vt:lpstr>
      <vt:lpstr>Some specialities (Belgium)  (http://www.cbip-vet.be/fr/texts/FIUTOOL1AL2o.php</vt:lpstr>
      <vt:lpstr>PowerPoint Sunusu</vt:lpstr>
      <vt:lpstr>PowerPoint Sunusu</vt:lpstr>
      <vt:lpstr>Definition </vt:lpstr>
      <vt:lpstr>PowerPoint Sunusu</vt:lpstr>
      <vt:lpstr>PowerPoint Sunusu</vt:lpstr>
      <vt:lpstr>So, the cyst is an abnormal ovarian structure …</vt:lpstr>
      <vt:lpstr>Frequency  </vt:lpstr>
      <vt:lpstr>Frequency of ovarian cysts amongst different studies (1974 to 1994)</vt:lpstr>
      <vt:lpstr>Frequency of ovarian cysts </vt:lpstr>
      <vt:lpstr>Diagnosis  - Manual palpation  - Ultrasonography  - Hormones - Ethology </vt:lpstr>
      <vt:lpstr>Manual / US diagnosis</vt:lpstr>
      <vt:lpstr>Caracteristics of cysts</vt:lpstr>
      <vt:lpstr>Caracteristics of cysts (ultrasonography)</vt:lpstr>
      <vt:lpstr>Luteinized cyst an corpus luteum with cavity</vt:lpstr>
      <vt:lpstr>Diagnosis (hormones)</vt:lpstr>
      <vt:lpstr>PowerPoint Sunusu</vt:lpstr>
      <vt:lpstr>Etio-pathogeny  </vt:lpstr>
      <vt:lpstr>Risks factors of ovarian cysts and their interrelationships in the cow</vt:lpstr>
      <vt:lpstr>PowerPoint Sunusu</vt:lpstr>
      <vt:lpstr>Frequency (%) of cysts according to stage of postpartum (days) (Whitmore et al. 1974, Wiltbank et al. 1953, Whitmore et al. 1979, Erb et White 1981, Kirk et al. 1982)  </vt:lpstr>
      <vt:lpstr>Treatments  - To treat or not to treat ? - Non hormonal curative treatments - Hormonal curative treatments   - individual approach   - hormonal associations </vt:lpstr>
      <vt:lpstr>To treat or not to treat : that’ the question </vt:lpstr>
      <vt:lpstr>Non hormonal curative treatments : manual rupture Lopez-Gatius personal communication</vt:lpstr>
      <vt:lpstr>Non hormonal curative treatments : manual rupture Lopez-Gatius personnal communication </vt:lpstr>
      <vt:lpstr>Hormonal curative treatments : general objective</vt:lpstr>
      <vt:lpstr>Hormonal curative treatments : three steps</vt:lpstr>
      <vt:lpstr>Hormonal treatment steps of a follicular cyst  Endogenous synthesis of P4</vt:lpstr>
      <vt:lpstr>Hormonal treatment steps of a follicular cyst  Effect of an exogenous administration of P4 </vt:lpstr>
      <vt:lpstr>Hormonal treatment steps of a luteinized cyst </vt:lpstr>
      <vt:lpstr>Hormonal associations   Justifications :  - difficulty to make a differential diagnosis between cysts ? - decrease time between treatment and pregnancy ?</vt:lpstr>
      <vt:lpstr>Some hormonal associations </vt:lpstr>
      <vt:lpstr>Hormonal association : GnRH-PGF-GnRH (Ovsynch)</vt:lpstr>
      <vt:lpstr>Ovsynch and treatment of ovarian cysts (8 studies and 792 cases of cysts between year 2000 and 2008)</vt:lpstr>
      <vt:lpstr>Comparison of hormonal treatments of cysts (Hanzen et al. 2008)</vt:lpstr>
    </vt:vector>
  </TitlesOfParts>
  <Company>Compaq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rétention placentaire</dc:title>
  <dc:creator>Compaq</dc:creator>
  <cp:lastModifiedBy>Halit</cp:lastModifiedBy>
  <cp:revision>126</cp:revision>
  <dcterms:created xsi:type="dcterms:W3CDTF">1999-10-10T17:58:13Z</dcterms:created>
  <dcterms:modified xsi:type="dcterms:W3CDTF">2020-01-03T13:16:47Z</dcterms:modified>
</cp:coreProperties>
</file>