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68" r:id="rId15"/>
    <p:sldId id="269"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5" autoAdjust="0"/>
    <p:restoredTop sz="94660"/>
  </p:normalViewPr>
  <p:slideViewPr>
    <p:cSldViewPr>
      <p:cViewPr varScale="1">
        <p:scale>
          <a:sx n="61" d="100"/>
          <a:sy n="61" d="100"/>
        </p:scale>
        <p:origin x="104" y="4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2.10.2019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6F35A89-E07B-4BF2-8017-D716A78AAE9B}"/>
              </a:ext>
            </a:extLst>
          </p:cNvPr>
          <p:cNvSpPr>
            <a:spLocks noGrp="1"/>
          </p:cNvSpPr>
          <p:nvPr>
            <p:ph type="ctrTitle"/>
          </p:nvPr>
        </p:nvSpPr>
        <p:spPr>
          <a:xfrm>
            <a:off x="179512" y="116632"/>
            <a:ext cx="8856984" cy="6552728"/>
          </a:xfrm>
        </p:spPr>
        <p:txBody>
          <a:bodyPr>
            <a:normAutofit fontScale="90000"/>
          </a:bodyPr>
          <a:lstStyle/>
          <a:p>
            <a:r>
              <a:rPr lang="tr-TR" dirty="0"/>
              <a:t>KONU 4</a:t>
            </a:r>
            <a:br>
              <a:rPr lang="tr-TR" dirty="0"/>
            </a:br>
            <a:r>
              <a:rPr lang="tr-TR" dirty="0"/>
              <a:t>Halkla İlişkiler Modellerine Dayanaklık Eden Kuramlar: Eleştirel Kuramların Halkla İlişkiler Modelleri ve Çalışmaları Üzerindeki Etkisi –</a:t>
            </a:r>
            <a:br>
              <a:rPr lang="tr-TR" dirty="0"/>
            </a:br>
            <a:br>
              <a:rPr lang="tr-TR" dirty="0"/>
            </a:br>
            <a:r>
              <a:rPr lang="tr-TR" dirty="0"/>
              <a:t>Halkla İlişkilerin Akademik Temeli, Farklı Teorisyenler Üzerinden Halkla İlişkileri Tartışmak: HABERMAS</a:t>
            </a:r>
            <a:br>
              <a:rPr lang="tr-TR" dirty="0"/>
            </a:br>
            <a:endParaRPr lang="tr-TR" dirty="0"/>
          </a:p>
        </p:txBody>
      </p:sp>
    </p:spTree>
    <p:extLst>
      <p:ext uri="{BB962C8B-B14F-4D97-AF65-F5344CB8AC3E}">
        <p14:creationId xmlns:p14="http://schemas.microsoft.com/office/powerpoint/2010/main" val="1682749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3E0CFB-2A31-494A-9903-CD97184346AB}"/>
              </a:ext>
            </a:extLst>
          </p:cNvPr>
          <p:cNvSpPr>
            <a:spLocks noGrp="1"/>
          </p:cNvSpPr>
          <p:nvPr>
            <p:ph idx="1"/>
          </p:nvPr>
        </p:nvSpPr>
        <p:spPr>
          <a:xfrm>
            <a:off x="251520" y="260648"/>
            <a:ext cx="8640960" cy="6408712"/>
          </a:xfrm>
        </p:spPr>
        <p:txBody>
          <a:bodyPr>
            <a:normAutofit/>
          </a:bodyPr>
          <a:lstStyle/>
          <a:p>
            <a:pPr marL="0" indent="0">
              <a:buNone/>
            </a:pPr>
            <a:r>
              <a:rPr lang="tr-TR" dirty="0"/>
              <a:t>J. </a:t>
            </a:r>
            <a:r>
              <a:rPr lang="tr-TR" dirty="0" err="1"/>
              <a:t>Grunig</a:t>
            </a:r>
            <a:r>
              <a:rPr lang="tr-TR" dirty="0"/>
              <a:t> ve </a:t>
            </a:r>
            <a:r>
              <a:rPr lang="tr-TR" dirty="0" err="1"/>
              <a:t>Hunt</a:t>
            </a:r>
            <a:r>
              <a:rPr lang="tr-TR" dirty="0"/>
              <a:t> (1984)</a:t>
            </a:r>
          </a:p>
          <a:p>
            <a:pPr marL="0" indent="0">
              <a:buNone/>
            </a:pPr>
            <a:r>
              <a:rPr lang="tr-TR" dirty="0"/>
              <a:t>-Halkla ilişkiler uzmanları «bilgiye ve iletişim tekniklerine sahiptirler bunları sıradan bir vatandaş bilemez. Bilgi ve yeteneklerini iyi bir toplum için  kullanmalarını teşvik edici değer ve etik kodlara sahiptirler.» (</a:t>
            </a:r>
            <a:r>
              <a:rPr lang="tr-TR" dirty="0" err="1"/>
              <a:t>akt</a:t>
            </a:r>
            <a:r>
              <a:rPr lang="tr-TR" dirty="0"/>
              <a:t>. Becerikli, 2008: 64)</a:t>
            </a:r>
          </a:p>
          <a:p>
            <a:pPr marL="0" indent="0">
              <a:buNone/>
            </a:pPr>
            <a:r>
              <a:rPr lang="tr-TR" dirty="0" err="1"/>
              <a:t>Pohl</a:t>
            </a:r>
            <a:r>
              <a:rPr lang="tr-TR" dirty="0"/>
              <a:t> ve </a:t>
            </a:r>
            <a:r>
              <a:rPr lang="tr-TR" dirty="0" err="1"/>
              <a:t>Vandeventer</a:t>
            </a:r>
            <a:r>
              <a:rPr lang="tr-TR" dirty="0"/>
              <a:t> (2001) </a:t>
            </a:r>
          </a:p>
          <a:p>
            <a:pPr marL="0" indent="0">
              <a:buNone/>
            </a:pPr>
            <a:r>
              <a:rPr lang="tr-TR" dirty="0"/>
              <a:t>«Halkla ilişkilerin is dünyası ve toplumun çeşitli düzeylerinden bütünleşme yaratabilmesi ve bütünleşik bir yönetim süreci yaratabilmesinde  liderlik rolü üstlendiğini belirtirler.» (</a:t>
            </a:r>
            <a:r>
              <a:rPr lang="tr-TR" dirty="0" err="1"/>
              <a:t>akt</a:t>
            </a:r>
            <a:r>
              <a:rPr lang="tr-TR" dirty="0"/>
              <a:t>. Becerikli, 2008: 64)</a:t>
            </a:r>
          </a:p>
          <a:p>
            <a:pPr marL="0" indent="0">
              <a:buNone/>
            </a:pPr>
            <a:endParaRPr lang="tr-TR" dirty="0"/>
          </a:p>
        </p:txBody>
      </p:sp>
    </p:spTree>
    <p:extLst>
      <p:ext uri="{BB962C8B-B14F-4D97-AF65-F5344CB8AC3E}">
        <p14:creationId xmlns:p14="http://schemas.microsoft.com/office/powerpoint/2010/main" val="2816102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3E0CFB-2A31-494A-9903-CD97184346AB}"/>
              </a:ext>
            </a:extLst>
          </p:cNvPr>
          <p:cNvSpPr>
            <a:spLocks noGrp="1"/>
          </p:cNvSpPr>
          <p:nvPr>
            <p:ph idx="1"/>
          </p:nvPr>
        </p:nvSpPr>
        <p:spPr>
          <a:xfrm>
            <a:off x="251520" y="260648"/>
            <a:ext cx="8640960" cy="6408712"/>
          </a:xfrm>
        </p:spPr>
        <p:txBody>
          <a:bodyPr/>
          <a:lstStyle/>
          <a:p>
            <a:pPr marL="0" indent="0">
              <a:buNone/>
            </a:pPr>
            <a:r>
              <a:rPr lang="tr-TR" dirty="0"/>
              <a:t>Halkla ilişkiler disiplinlerarası bir alan olarak: </a:t>
            </a:r>
          </a:p>
          <a:p>
            <a:pPr marL="0" indent="0">
              <a:buNone/>
            </a:pPr>
            <a:r>
              <a:rPr lang="tr-TR" dirty="0"/>
              <a:t>-»Kendi argümanlarını ve teorilerini geliştirmek için siyaset bilimi, sosyoloji, psikoloji, örgüt teorileri ve medya çalışmalarının teorilerini» sentezliyor;</a:t>
            </a:r>
          </a:p>
          <a:p>
            <a:pPr>
              <a:buFontTx/>
              <a:buChar char="-"/>
            </a:pPr>
            <a:r>
              <a:rPr lang="tr-TR" dirty="0"/>
              <a:t>«Kendi meşruiyetini sağlayacak teorik çerçeveler geliştirmeye» çalışıyor.</a:t>
            </a:r>
          </a:p>
          <a:p>
            <a:pPr>
              <a:buFontTx/>
              <a:buChar char="-"/>
            </a:pPr>
            <a:r>
              <a:rPr lang="tr-TR" dirty="0" err="1"/>
              <a:t>Anglo</a:t>
            </a:r>
            <a:r>
              <a:rPr lang="tr-TR" dirty="0"/>
              <a:t>-Amerikan iletişim çalışmalarından besleniyor. </a:t>
            </a:r>
          </a:p>
          <a:p>
            <a:pPr>
              <a:buFontTx/>
              <a:buChar char="-"/>
            </a:pPr>
            <a:r>
              <a:rPr lang="tr-TR" dirty="0"/>
              <a:t>Tutarlı bir anlatım tarzı yok ama en azından </a:t>
            </a:r>
            <a:r>
              <a:rPr lang="tr-TR" dirty="0" err="1"/>
              <a:t>proaktif</a:t>
            </a:r>
            <a:r>
              <a:rPr lang="tr-TR" dirty="0"/>
              <a:t> ve </a:t>
            </a:r>
            <a:r>
              <a:rPr lang="tr-TR" dirty="0" err="1"/>
              <a:t>etkileşimci</a:t>
            </a:r>
            <a:r>
              <a:rPr lang="tr-TR" dirty="0"/>
              <a:t> tarza yakın olduğu söylenebilir. (Becerikli, 2008: 64-65)</a:t>
            </a:r>
          </a:p>
          <a:p>
            <a:pPr>
              <a:buFontTx/>
              <a:buChar char="-"/>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1740933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3E0CFB-2A31-494A-9903-CD97184346AB}"/>
              </a:ext>
            </a:extLst>
          </p:cNvPr>
          <p:cNvSpPr>
            <a:spLocks noGrp="1"/>
          </p:cNvSpPr>
          <p:nvPr>
            <p:ph idx="1"/>
          </p:nvPr>
        </p:nvSpPr>
        <p:spPr>
          <a:xfrm>
            <a:off x="251520" y="260648"/>
            <a:ext cx="8640960" cy="6408712"/>
          </a:xfrm>
        </p:spPr>
        <p:txBody>
          <a:bodyPr/>
          <a:lstStyle/>
          <a:p>
            <a:pPr marL="0" indent="0">
              <a:buNone/>
            </a:pPr>
            <a:r>
              <a:rPr lang="tr-TR" dirty="0"/>
              <a:t>Pejoratif anlamlar taşıyan çalışmalar da bulunmaktadır. </a:t>
            </a:r>
          </a:p>
          <a:p>
            <a:r>
              <a:rPr lang="tr-TR" dirty="0"/>
              <a:t>- “döngü doktorluğu” (</a:t>
            </a:r>
            <a:r>
              <a:rPr lang="tr-TR" dirty="0" err="1"/>
              <a:t>spin</a:t>
            </a:r>
            <a:r>
              <a:rPr lang="tr-TR" dirty="0"/>
              <a:t> </a:t>
            </a:r>
            <a:r>
              <a:rPr lang="tr-TR" dirty="0" err="1"/>
              <a:t>doctors</a:t>
            </a:r>
            <a:r>
              <a:rPr lang="tr-TR" dirty="0"/>
              <a:t>), </a:t>
            </a:r>
          </a:p>
          <a:p>
            <a:r>
              <a:rPr lang="tr-TR" dirty="0"/>
              <a:t>“şeytanın avukatlığı”, </a:t>
            </a:r>
          </a:p>
          <a:p>
            <a:r>
              <a:rPr lang="tr-TR" dirty="0"/>
              <a:t>“köse dönmecilik”, </a:t>
            </a:r>
          </a:p>
          <a:p>
            <a:r>
              <a:rPr lang="tr-TR" dirty="0"/>
              <a:t>“kanaat imalatçılığı”, </a:t>
            </a:r>
          </a:p>
          <a:p>
            <a:r>
              <a:rPr lang="tr-TR" dirty="0"/>
              <a:t>“haber mühendisliği”, </a:t>
            </a:r>
          </a:p>
          <a:p>
            <a:r>
              <a:rPr lang="tr-TR" dirty="0"/>
              <a:t>“algı yöneticiliği” (Becerikli, 2008: 66)</a:t>
            </a:r>
          </a:p>
        </p:txBody>
      </p:sp>
    </p:spTree>
    <p:extLst>
      <p:ext uri="{BB962C8B-B14F-4D97-AF65-F5344CB8AC3E}">
        <p14:creationId xmlns:p14="http://schemas.microsoft.com/office/powerpoint/2010/main" val="2206588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3E0CFB-2A31-494A-9903-CD97184346AB}"/>
              </a:ext>
            </a:extLst>
          </p:cNvPr>
          <p:cNvSpPr>
            <a:spLocks noGrp="1"/>
          </p:cNvSpPr>
          <p:nvPr>
            <p:ph idx="1"/>
          </p:nvPr>
        </p:nvSpPr>
        <p:spPr>
          <a:xfrm>
            <a:off x="251520" y="260648"/>
            <a:ext cx="8640960" cy="6408712"/>
          </a:xfrm>
        </p:spPr>
        <p:txBody>
          <a:bodyPr/>
          <a:lstStyle/>
          <a:p>
            <a:pPr marL="0" indent="0">
              <a:buNone/>
            </a:pPr>
            <a:r>
              <a:rPr lang="tr-TR" dirty="0" err="1"/>
              <a:t>Stuart</a:t>
            </a:r>
            <a:r>
              <a:rPr lang="tr-TR" dirty="0"/>
              <a:t> </a:t>
            </a:r>
            <a:r>
              <a:rPr lang="tr-TR" dirty="0" err="1"/>
              <a:t>Ewen</a:t>
            </a:r>
            <a:r>
              <a:rPr lang="tr-TR" dirty="0"/>
              <a:t> (1996)</a:t>
            </a:r>
          </a:p>
          <a:p>
            <a:pPr marL="0" indent="0">
              <a:buNone/>
            </a:pPr>
            <a:r>
              <a:rPr lang="tr-TR" dirty="0"/>
              <a:t>«Halkla ilişkileri elitist, katı bir biçimde yönetsel ve  başlangıcından bu yana anti-demokratik bir gündeme sahip olarak değerlendirir. </a:t>
            </a:r>
            <a:r>
              <a:rPr lang="tr-TR" dirty="0" err="1"/>
              <a:t>Ewen</a:t>
            </a:r>
            <a:r>
              <a:rPr lang="tr-TR" dirty="0"/>
              <a:t>, halkla ilişkilerin kurucularından kabul edilen Edward  </a:t>
            </a:r>
            <a:r>
              <a:rPr lang="tr-TR" dirty="0" err="1"/>
              <a:t>Bernays’ın</a:t>
            </a:r>
            <a:r>
              <a:rPr lang="tr-TR" dirty="0"/>
              <a:t>, halkla ilişkiler ve ikna çalışmalarını  propaganda çalışmalarıyla bağlantılı olarak ortaya </a:t>
            </a:r>
            <a:r>
              <a:rPr lang="tr-TR" dirty="0" err="1"/>
              <a:t>koydugunu</a:t>
            </a:r>
            <a:r>
              <a:rPr lang="tr-TR" dirty="0"/>
              <a:t> iddia etmektedir.» (</a:t>
            </a:r>
            <a:r>
              <a:rPr lang="tr-TR" dirty="0" err="1"/>
              <a:t>akt</a:t>
            </a:r>
            <a:r>
              <a:rPr lang="tr-TR" dirty="0"/>
              <a:t>. Becerikli, 2008: 66)</a:t>
            </a:r>
          </a:p>
          <a:p>
            <a:pPr marL="0" indent="0">
              <a:buNone/>
            </a:pPr>
            <a:r>
              <a:rPr lang="tr-TR" dirty="0"/>
              <a:t>Bu düşünceden yola çıkanlar, retorik ve halkla ilişkiler arasındaki bağlantıyı anlamlandırmaya çalışmaktadırlar. </a:t>
            </a:r>
          </a:p>
        </p:txBody>
      </p:sp>
    </p:spTree>
    <p:extLst>
      <p:ext uri="{BB962C8B-B14F-4D97-AF65-F5344CB8AC3E}">
        <p14:creationId xmlns:p14="http://schemas.microsoft.com/office/powerpoint/2010/main" val="15823054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3E0CFB-2A31-494A-9903-CD97184346AB}"/>
              </a:ext>
            </a:extLst>
          </p:cNvPr>
          <p:cNvSpPr>
            <a:spLocks noGrp="1"/>
          </p:cNvSpPr>
          <p:nvPr>
            <p:ph idx="1"/>
          </p:nvPr>
        </p:nvSpPr>
        <p:spPr>
          <a:xfrm>
            <a:off x="251520" y="260648"/>
            <a:ext cx="8640960" cy="6408712"/>
          </a:xfrm>
        </p:spPr>
        <p:txBody>
          <a:bodyPr>
            <a:normAutofit fontScale="92500" lnSpcReduction="10000"/>
          </a:bodyPr>
          <a:lstStyle/>
          <a:p>
            <a:pPr marL="0" indent="0">
              <a:buNone/>
            </a:pPr>
            <a:r>
              <a:rPr lang="tr-TR" dirty="0"/>
              <a:t>1920’ler, 1930’lar ve 1940’ların sonundan itibaren «soğuk savaş dönemindeki </a:t>
            </a:r>
            <a:r>
              <a:rPr lang="tr-TR" dirty="0" err="1"/>
              <a:t>fasist</a:t>
            </a:r>
            <a:r>
              <a:rPr lang="tr-TR" dirty="0"/>
              <a:t> diktatörlüklerin yükseldiği» dönem itibariyle halkla ilişkiler ve propaganda arasındaki bağlar kopartılmıştır. </a:t>
            </a:r>
          </a:p>
          <a:p>
            <a:pPr marL="0" indent="0">
              <a:buNone/>
            </a:pPr>
            <a:r>
              <a:rPr lang="tr-TR" dirty="0"/>
              <a:t>«Oysa halkla ilişkilerin kurucularından biri olarak kabul edilen </a:t>
            </a:r>
            <a:r>
              <a:rPr lang="tr-TR" dirty="0" err="1"/>
              <a:t>Bernays</a:t>
            </a:r>
            <a:r>
              <a:rPr lang="tr-TR" dirty="0"/>
              <a:t>, Hitler 1933’de iktidara  geldiğinde Amerika-Almanya arasındaki ilişkileri geliştirmek amacıyla </a:t>
            </a:r>
            <a:r>
              <a:rPr lang="tr-TR" i="1" dirty="0" err="1"/>
              <a:t>German</a:t>
            </a:r>
            <a:r>
              <a:rPr lang="tr-TR" i="1" dirty="0"/>
              <a:t> </a:t>
            </a:r>
            <a:r>
              <a:rPr lang="tr-TR" i="1" dirty="0" err="1"/>
              <a:t>Dye</a:t>
            </a:r>
            <a:r>
              <a:rPr lang="tr-TR" i="1" dirty="0"/>
              <a:t> </a:t>
            </a:r>
            <a:r>
              <a:rPr lang="tr-TR" i="1" dirty="0" err="1"/>
              <a:t>Trust</a:t>
            </a:r>
            <a:r>
              <a:rPr lang="tr-TR" i="1" dirty="0"/>
              <a:t> </a:t>
            </a:r>
            <a:r>
              <a:rPr lang="tr-TR" dirty="0"/>
              <a:t>adına çalışmaya başlamıştı. Amerika’daki patronlarını  Hitler’de dahil olmak üzere diğer Nazilerle tanıştırıyordu. Yaptığı bu is onun giderek bir Nazi sempatizanı olmasına yol açmıştı. </a:t>
            </a:r>
            <a:r>
              <a:rPr lang="tr-TR" dirty="0" err="1"/>
              <a:t>Bernays’ın</a:t>
            </a:r>
            <a:r>
              <a:rPr lang="tr-TR" dirty="0"/>
              <a:t> en önemli eserlerinden biri olan </a:t>
            </a:r>
            <a:r>
              <a:rPr lang="tr-TR" i="1" dirty="0" err="1"/>
              <a:t>Crystallizing</a:t>
            </a:r>
            <a:r>
              <a:rPr lang="tr-TR" i="1" dirty="0"/>
              <a:t> </a:t>
            </a:r>
            <a:r>
              <a:rPr lang="tr-TR" i="1" dirty="0" err="1"/>
              <a:t>Public</a:t>
            </a:r>
            <a:r>
              <a:rPr lang="tr-TR" i="1" dirty="0"/>
              <a:t> </a:t>
            </a:r>
            <a:r>
              <a:rPr lang="tr-TR" i="1" dirty="0" err="1"/>
              <a:t>Opinion</a:t>
            </a:r>
            <a:r>
              <a:rPr lang="tr-TR" i="1" dirty="0"/>
              <a:t> </a:t>
            </a:r>
            <a:r>
              <a:rPr lang="tr-TR" dirty="0"/>
              <a:t>ise Nazi </a:t>
            </a:r>
            <a:r>
              <a:rPr lang="tr-TR" dirty="0" err="1"/>
              <a:t>Almanyası’nın</a:t>
            </a:r>
            <a:r>
              <a:rPr lang="tr-TR" dirty="0"/>
              <a:t> propaganda lideri olan </a:t>
            </a:r>
            <a:r>
              <a:rPr lang="tr-TR" dirty="0" err="1"/>
              <a:t>Goebbels’in</a:t>
            </a:r>
            <a:r>
              <a:rPr lang="tr-TR" dirty="0"/>
              <a:t> kütüphanesindeki en önemli eserlerden biriydi.» (Becerikli, 2008: 66-67)</a:t>
            </a:r>
          </a:p>
        </p:txBody>
      </p:sp>
    </p:spTree>
    <p:extLst>
      <p:ext uri="{BB962C8B-B14F-4D97-AF65-F5344CB8AC3E}">
        <p14:creationId xmlns:p14="http://schemas.microsoft.com/office/powerpoint/2010/main" val="6564173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3E0CFB-2A31-494A-9903-CD97184346AB}"/>
              </a:ext>
            </a:extLst>
          </p:cNvPr>
          <p:cNvSpPr>
            <a:spLocks noGrp="1"/>
          </p:cNvSpPr>
          <p:nvPr>
            <p:ph idx="1"/>
          </p:nvPr>
        </p:nvSpPr>
        <p:spPr>
          <a:xfrm>
            <a:off x="251520" y="260648"/>
            <a:ext cx="8640960" cy="6408712"/>
          </a:xfrm>
        </p:spPr>
        <p:txBody>
          <a:bodyPr/>
          <a:lstStyle/>
          <a:p>
            <a:pPr marL="0" indent="0">
              <a:buNone/>
            </a:pPr>
            <a:r>
              <a:rPr lang="tr-TR" b="1" dirty="0"/>
              <a:t>Farklı Teorisyenler ve Okullar Üzerinden Halkla İlişkileri Tartışmak</a:t>
            </a:r>
          </a:p>
          <a:p>
            <a:pPr marL="0" indent="0">
              <a:buNone/>
            </a:pPr>
            <a:r>
              <a:rPr lang="tr-TR" dirty="0"/>
              <a:t>Farklı teorisyenler ve okulları tartışmak halkla ilişkilerin dayanak aldığı kuramların tartışılmasında önemli açılımlar sağlayabilir. Tabii ki burada her düşünürün kuramlarını uzun uzun anlatmamız mümkün değildir. Sadece «geliştirdikleri kuramların halkla ilişkiler açısından hangi soruları üretebileceği, hangi sorulara yanıt </a:t>
            </a:r>
            <a:r>
              <a:rPr lang="tr-TR" dirty="0" err="1"/>
              <a:t>verebilecegi</a:t>
            </a:r>
            <a:r>
              <a:rPr lang="tr-TR" dirty="0"/>
              <a:t> ve halkla ilişkiler alanındaki bundan sonraki çalışmaları nasıl etkileyebilecekleridir.» (Becerikli, 2008: 74-75)</a:t>
            </a:r>
          </a:p>
          <a:p>
            <a:pPr marL="0" indent="0">
              <a:buNone/>
            </a:pPr>
            <a:endParaRPr lang="tr-TR" dirty="0"/>
          </a:p>
        </p:txBody>
      </p:sp>
    </p:spTree>
    <p:extLst>
      <p:ext uri="{BB962C8B-B14F-4D97-AF65-F5344CB8AC3E}">
        <p14:creationId xmlns:p14="http://schemas.microsoft.com/office/powerpoint/2010/main" val="38098987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3E0CFB-2A31-494A-9903-CD97184346AB}"/>
              </a:ext>
            </a:extLst>
          </p:cNvPr>
          <p:cNvSpPr>
            <a:spLocks noGrp="1"/>
          </p:cNvSpPr>
          <p:nvPr>
            <p:ph idx="1"/>
          </p:nvPr>
        </p:nvSpPr>
        <p:spPr>
          <a:xfrm>
            <a:off x="251520" y="260648"/>
            <a:ext cx="8640960" cy="6408712"/>
          </a:xfrm>
        </p:spPr>
        <p:txBody>
          <a:bodyPr/>
          <a:lstStyle/>
          <a:p>
            <a:pPr marL="0" indent="0">
              <a:buNone/>
            </a:pPr>
            <a:r>
              <a:rPr lang="tr-TR" b="1" dirty="0"/>
              <a:t>JURGEN HABERMAS</a:t>
            </a:r>
          </a:p>
          <a:p>
            <a:pPr marL="0" indent="0">
              <a:buNone/>
            </a:pPr>
            <a:r>
              <a:rPr lang="tr-TR" dirty="0"/>
              <a:t>-Kamusal alanın yapısal dönüşümü</a:t>
            </a:r>
          </a:p>
          <a:p>
            <a:pPr marL="0" indent="0">
              <a:buNone/>
            </a:pPr>
            <a:r>
              <a:rPr lang="tr-TR" dirty="0"/>
              <a:t>-İletişimsel eylem kuramı</a:t>
            </a:r>
          </a:p>
          <a:p>
            <a:pPr marL="0" indent="0">
              <a:buNone/>
            </a:pPr>
            <a:r>
              <a:rPr lang="tr-TR" dirty="0"/>
              <a:t>«Halkla ilişkilerin farklı tarihsel gelişim düzeylerini  yansıtmasında, halkla ilişkilerin toplumdaki farklı  fonksiyonlarını ya da halkla ilişkilerin farklı iletişim tarzlarını açıklamada teorik bir temel olarak kullanılmıştır.» (Becerikli, 2008: 75)</a:t>
            </a:r>
          </a:p>
          <a:p>
            <a:pPr marL="0" indent="0">
              <a:buNone/>
            </a:pPr>
            <a:endParaRPr lang="tr-TR" dirty="0"/>
          </a:p>
        </p:txBody>
      </p:sp>
    </p:spTree>
    <p:extLst>
      <p:ext uri="{BB962C8B-B14F-4D97-AF65-F5344CB8AC3E}">
        <p14:creationId xmlns:p14="http://schemas.microsoft.com/office/powerpoint/2010/main" val="22357880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3E0CFB-2A31-494A-9903-CD97184346AB}"/>
              </a:ext>
            </a:extLst>
          </p:cNvPr>
          <p:cNvSpPr>
            <a:spLocks noGrp="1"/>
          </p:cNvSpPr>
          <p:nvPr>
            <p:ph idx="1"/>
          </p:nvPr>
        </p:nvSpPr>
        <p:spPr>
          <a:xfrm>
            <a:off x="251520" y="260648"/>
            <a:ext cx="8640960" cy="6408712"/>
          </a:xfrm>
        </p:spPr>
        <p:txBody>
          <a:bodyPr>
            <a:normAutofit fontScale="92500"/>
          </a:bodyPr>
          <a:lstStyle/>
          <a:p>
            <a:pPr marL="0" indent="0">
              <a:buNone/>
            </a:pPr>
            <a:r>
              <a:rPr lang="en-GB" dirty="0"/>
              <a:t>Pearson, (1989) </a:t>
            </a:r>
            <a:endParaRPr lang="tr-TR" dirty="0"/>
          </a:p>
          <a:p>
            <a:pPr marL="0" indent="0">
              <a:buNone/>
            </a:pPr>
            <a:r>
              <a:rPr lang="en-GB" dirty="0"/>
              <a:t>‘</a:t>
            </a:r>
            <a:r>
              <a:rPr lang="en-GB" b="1" dirty="0"/>
              <a:t>A theory of public relations ethics</a:t>
            </a:r>
            <a:r>
              <a:rPr lang="en-GB" dirty="0"/>
              <a:t>’ (</a:t>
            </a:r>
            <a:r>
              <a:rPr lang="en-GB" dirty="0" err="1"/>
              <a:t>Halkla</a:t>
            </a:r>
            <a:r>
              <a:rPr lang="en-GB" dirty="0"/>
              <a:t> </a:t>
            </a:r>
            <a:r>
              <a:rPr lang="tr-TR" dirty="0"/>
              <a:t>ilişkiler</a:t>
            </a:r>
          </a:p>
          <a:p>
            <a:pPr marL="0" indent="0">
              <a:buNone/>
            </a:pPr>
            <a:r>
              <a:rPr lang="en-GB" dirty="0" err="1"/>
              <a:t>teorisinin</a:t>
            </a:r>
            <a:r>
              <a:rPr lang="en-GB" dirty="0"/>
              <a:t> </a:t>
            </a:r>
            <a:r>
              <a:rPr lang="tr-TR" dirty="0"/>
              <a:t>etiği</a:t>
            </a:r>
            <a:r>
              <a:rPr lang="en-GB" dirty="0"/>
              <a:t>)</a:t>
            </a:r>
            <a:endParaRPr lang="tr-TR" dirty="0"/>
          </a:p>
          <a:p>
            <a:pPr marL="0" indent="0">
              <a:buNone/>
            </a:pPr>
            <a:r>
              <a:rPr lang="tr-TR" dirty="0"/>
              <a:t>Çalışması </a:t>
            </a:r>
            <a:r>
              <a:rPr lang="tr-TR" dirty="0" err="1"/>
              <a:t>Habermas’ın</a:t>
            </a:r>
            <a:r>
              <a:rPr lang="tr-TR" dirty="0"/>
              <a:t> ‘ideal konuşma durumu’ kavramıyla bağlantılı ‘söylem’ kavramına dayanmıştır. </a:t>
            </a:r>
          </a:p>
          <a:p>
            <a:pPr marL="0" indent="0">
              <a:buNone/>
            </a:pPr>
            <a:r>
              <a:rPr lang="tr-TR" dirty="0" err="1"/>
              <a:t>Habermas’a</a:t>
            </a:r>
            <a:r>
              <a:rPr lang="tr-TR" dirty="0"/>
              <a:t> göre her diyalog ve tartışma zaman ve yer sınırlaması içerisinde gerçekleşir ve ideal konuşma durumu bir ‘</a:t>
            </a:r>
            <a:r>
              <a:rPr lang="tr-TR" dirty="0" err="1"/>
              <a:t>ideal’dir</a:t>
            </a:r>
            <a:r>
              <a:rPr lang="tr-TR" dirty="0"/>
              <a:t>. Buna rağmen gerçek iletişimde buna ihtiyaç duyarız ve «bu anlamda pek çok </a:t>
            </a:r>
            <a:r>
              <a:rPr lang="tr-TR" dirty="0" err="1"/>
              <a:t>araçsal</a:t>
            </a:r>
            <a:r>
              <a:rPr lang="tr-TR" dirty="0"/>
              <a:t> eylem aslında stratejik eylemdir de, buna karsı stratejik  eylemlerden ancak kimileri </a:t>
            </a:r>
            <a:r>
              <a:rPr lang="tr-TR" dirty="0" err="1"/>
              <a:t>araçsaldır</a:t>
            </a:r>
            <a:r>
              <a:rPr lang="tr-TR" dirty="0"/>
              <a:t>. Öte yanda  </a:t>
            </a:r>
            <a:r>
              <a:rPr lang="tr-TR" dirty="0" err="1"/>
              <a:t>iletisimsel</a:t>
            </a:r>
            <a:r>
              <a:rPr lang="tr-TR" dirty="0"/>
              <a:t> eylem, bütünüyle bağımsız ve ayrı bir toplumsal eylem türüdür.» (</a:t>
            </a:r>
            <a:r>
              <a:rPr lang="tr-TR" dirty="0" err="1"/>
              <a:t>akt</a:t>
            </a:r>
            <a:r>
              <a:rPr lang="tr-TR" dirty="0"/>
              <a:t>. Becerikli, 2008: 75)</a:t>
            </a:r>
          </a:p>
        </p:txBody>
      </p:sp>
    </p:spTree>
    <p:extLst>
      <p:ext uri="{BB962C8B-B14F-4D97-AF65-F5344CB8AC3E}">
        <p14:creationId xmlns:p14="http://schemas.microsoft.com/office/powerpoint/2010/main" val="32367959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3E0CFB-2A31-494A-9903-CD97184346AB}"/>
              </a:ext>
            </a:extLst>
          </p:cNvPr>
          <p:cNvSpPr>
            <a:spLocks noGrp="1"/>
          </p:cNvSpPr>
          <p:nvPr>
            <p:ph idx="1"/>
          </p:nvPr>
        </p:nvSpPr>
        <p:spPr>
          <a:xfrm>
            <a:off x="251520" y="260648"/>
            <a:ext cx="8640960" cy="6408712"/>
          </a:xfrm>
        </p:spPr>
        <p:txBody>
          <a:bodyPr/>
          <a:lstStyle/>
          <a:p>
            <a:pPr marL="0" indent="0">
              <a:buNone/>
            </a:pPr>
            <a:r>
              <a:rPr lang="tr-TR" dirty="0"/>
              <a:t>İletişimsel eylemin en son amacı başkalarını etkilemek değil, «dünyadaki herhangi bir şey üzerine uzlaşıma varma, bu konuda karşılıklı anlamaya ulaşma </a:t>
            </a:r>
            <a:r>
              <a:rPr lang="tr-TR" dirty="0" err="1"/>
              <a:t>çabası»dır</a:t>
            </a:r>
            <a:r>
              <a:rPr lang="tr-TR" dirty="0"/>
              <a:t>. </a:t>
            </a:r>
          </a:p>
          <a:p>
            <a:pPr marL="0" indent="0">
              <a:buNone/>
            </a:pPr>
            <a:r>
              <a:rPr lang="tr-TR" dirty="0"/>
              <a:t>-Amaç yönelimli değildir. </a:t>
            </a:r>
          </a:p>
          <a:p>
            <a:pPr marL="0" indent="0">
              <a:buNone/>
            </a:pPr>
            <a:r>
              <a:rPr lang="tr-TR" dirty="0"/>
              <a:t>-Tek amaç, «karsıdaki kişi ya da kişilerin yasam dünyalarına değen onlarla işbirliği yaparak beraber yürütülen yorumlama süreci yoluyla ortak bir  anlayışa varmaktır.» (</a:t>
            </a:r>
            <a:r>
              <a:rPr lang="tr-TR" dirty="0" err="1"/>
              <a:t>akt</a:t>
            </a:r>
            <a:r>
              <a:rPr lang="tr-TR" dirty="0"/>
              <a:t>. Becerikli, 2008: 75)</a:t>
            </a:r>
          </a:p>
        </p:txBody>
      </p:sp>
    </p:spTree>
    <p:extLst>
      <p:ext uri="{BB962C8B-B14F-4D97-AF65-F5344CB8AC3E}">
        <p14:creationId xmlns:p14="http://schemas.microsoft.com/office/powerpoint/2010/main" val="38144641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3E0CFB-2A31-494A-9903-CD97184346AB}"/>
              </a:ext>
            </a:extLst>
          </p:cNvPr>
          <p:cNvSpPr>
            <a:spLocks noGrp="1"/>
          </p:cNvSpPr>
          <p:nvPr>
            <p:ph idx="1"/>
          </p:nvPr>
        </p:nvSpPr>
        <p:spPr>
          <a:xfrm>
            <a:off x="251520" y="260648"/>
            <a:ext cx="8640960" cy="6408712"/>
          </a:xfrm>
        </p:spPr>
        <p:txBody>
          <a:bodyPr/>
          <a:lstStyle/>
          <a:p>
            <a:pPr marL="0" indent="0">
              <a:buNone/>
            </a:pPr>
            <a:r>
              <a:rPr lang="tr-TR" dirty="0" err="1"/>
              <a:t>Burkart</a:t>
            </a:r>
            <a:r>
              <a:rPr lang="tr-TR" dirty="0"/>
              <a:t>, (1993):</a:t>
            </a:r>
          </a:p>
          <a:p>
            <a:pPr marL="0" indent="0">
              <a:buNone/>
            </a:pPr>
            <a:r>
              <a:rPr lang="tr-TR" dirty="0" err="1"/>
              <a:t>Habermas’ın</a:t>
            </a:r>
            <a:r>
              <a:rPr lang="tr-TR" dirty="0"/>
              <a:t> iletişimsel eylem teorisinin teorik unsurlarını kullanarak «konsensüs merkezli halkla ilişkiler» adlı normatif teoriyi geliştirir. Özellikle çatışmalı durumlarda kullanılabilecek analitik bir çerçeve önerir. </a:t>
            </a:r>
          </a:p>
          <a:p>
            <a:pPr marL="0" indent="0">
              <a:buNone/>
            </a:pPr>
            <a:endParaRPr lang="tr-TR" dirty="0"/>
          </a:p>
        </p:txBody>
      </p:sp>
    </p:spTree>
    <p:extLst>
      <p:ext uri="{BB962C8B-B14F-4D97-AF65-F5344CB8AC3E}">
        <p14:creationId xmlns:p14="http://schemas.microsoft.com/office/powerpoint/2010/main" val="1930753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3E0CFB-2A31-494A-9903-CD97184346AB}"/>
              </a:ext>
            </a:extLst>
          </p:cNvPr>
          <p:cNvSpPr>
            <a:spLocks noGrp="1"/>
          </p:cNvSpPr>
          <p:nvPr>
            <p:ph idx="1"/>
          </p:nvPr>
        </p:nvSpPr>
        <p:spPr>
          <a:xfrm>
            <a:off x="251520" y="260648"/>
            <a:ext cx="8640960" cy="6408712"/>
          </a:xfrm>
        </p:spPr>
        <p:txBody>
          <a:bodyPr/>
          <a:lstStyle/>
          <a:p>
            <a:pPr marL="0" indent="0">
              <a:buNone/>
            </a:pPr>
            <a:r>
              <a:rPr lang="tr-TR" dirty="0"/>
              <a:t>Halkla ilişkileri bir sosyal bilim disiplini olarak düşündüğümüzde teori ile bağını kurmamız gerekmektedir. </a:t>
            </a:r>
          </a:p>
          <a:p>
            <a:pPr marL="0" indent="0">
              <a:buNone/>
            </a:pPr>
            <a:r>
              <a:rPr lang="tr-TR" dirty="0"/>
              <a:t>Teori nedir? </a:t>
            </a:r>
          </a:p>
          <a:p>
            <a:pPr marL="0" indent="0">
              <a:buNone/>
            </a:pPr>
            <a:r>
              <a:rPr lang="tr-TR" dirty="0"/>
              <a:t>Literatürde farklı tanımlar verilse de kavramsal açıdan benzerlikler vardır. </a:t>
            </a:r>
          </a:p>
          <a:p>
            <a:pPr marL="0" indent="0">
              <a:buNone/>
            </a:pPr>
            <a:endParaRPr lang="tr-TR" dirty="0"/>
          </a:p>
        </p:txBody>
      </p:sp>
    </p:spTree>
    <p:extLst>
      <p:ext uri="{BB962C8B-B14F-4D97-AF65-F5344CB8AC3E}">
        <p14:creationId xmlns:p14="http://schemas.microsoft.com/office/powerpoint/2010/main" val="3575131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3E0CFB-2A31-494A-9903-CD97184346AB}"/>
              </a:ext>
            </a:extLst>
          </p:cNvPr>
          <p:cNvSpPr>
            <a:spLocks noGrp="1"/>
          </p:cNvSpPr>
          <p:nvPr>
            <p:ph idx="1"/>
          </p:nvPr>
        </p:nvSpPr>
        <p:spPr>
          <a:xfrm>
            <a:off x="251520" y="260648"/>
            <a:ext cx="8640960" cy="6408712"/>
          </a:xfrm>
        </p:spPr>
        <p:txBody>
          <a:bodyPr>
            <a:normAutofit/>
          </a:bodyPr>
          <a:lstStyle/>
          <a:p>
            <a:pPr marL="0" indent="0">
              <a:buNone/>
            </a:pPr>
            <a:r>
              <a:rPr lang="tr-TR" dirty="0"/>
              <a:t>«</a:t>
            </a:r>
            <a:r>
              <a:rPr lang="tr-TR" dirty="0" err="1"/>
              <a:t>Burkart’ın</a:t>
            </a:r>
            <a:r>
              <a:rPr lang="tr-TR" dirty="0"/>
              <a:t> modelinde, katılımcıların bir örgütsel iletişim sürecindeki bu farklı boyutlarına ve aşamalarına dikkat  çekilerek, bu süreçlerin yalnızca  tek yönlü iletişimle </a:t>
            </a:r>
            <a:r>
              <a:rPr lang="tr-TR" dirty="0" err="1"/>
              <a:t>degil</a:t>
            </a:r>
            <a:r>
              <a:rPr lang="tr-TR" dirty="0"/>
              <a:t>, aynı zamanda bu sürece  katılanlar arasındaki diyalog ve </a:t>
            </a:r>
            <a:r>
              <a:rPr lang="tr-TR" dirty="0" err="1"/>
              <a:t>tartısma</a:t>
            </a:r>
            <a:r>
              <a:rPr lang="tr-TR" dirty="0"/>
              <a:t> yoluyla  sürecin kontrolünün geliştirilmesi mümkün  kılınmaktadır. Ancak maalesef </a:t>
            </a:r>
            <a:r>
              <a:rPr lang="tr-TR" dirty="0" err="1"/>
              <a:t>Burkart’ın</a:t>
            </a:r>
            <a:r>
              <a:rPr lang="tr-TR" dirty="0"/>
              <a:t> modeli  şimdiye kadar Avusturya’daki tek bir örnekle  bağlantılıdır. Bu model, bu yaklaşımın  uygulanabilirlik değerini test edecek diğer  ülkelerdeki farklı örneklere de uygulanmalıdır.» (Becerikli, 2008: 76)</a:t>
            </a:r>
          </a:p>
        </p:txBody>
      </p:sp>
    </p:spTree>
    <p:extLst>
      <p:ext uri="{BB962C8B-B14F-4D97-AF65-F5344CB8AC3E}">
        <p14:creationId xmlns:p14="http://schemas.microsoft.com/office/powerpoint/2010/main" val="30339603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3E0CFB-2A31-494A-9903-CD97184346AB}"/>
              </a:ext>
            </a:extLst>
          </p:cNvPr>
          <p:cNvSpPr>
            <a:spLocks noGrp="1"/>
          </p:cNvSpPr>
          <p:nvPr>
            <p:ph idx="1"/>
          </p:nvPr>
        </p:nvSpPr>
        <p:spPr>
          <a:xfrm>
            <a:off x="251520" y="260648"/>
            <a:ext cx="8640960" cy="6408712"/>
          </a:xfrm>
        </p:spPr>
        <p:txBody>
          <a:bodyPr/>
          <a:lstStyle/>
          <a:p>
            <a:pPr marL="0" indent="0">
              <a:buNone/>
            </a:pPr>
            <a:r>
              <a:rPr lang="tr-TR" dirty="0"/>
              <a:t>Halkla ilişkilerde eleştirel yaklaşımlar açısından </a:t>
            </a:r>
            <a:r>
              <a:rPr lang="tr-TR" dirty="0" err="1"/>
              <a:t>Habermas’ın</a:t>
            </a:r>
            <a:r>
              <a:rPr lang="tr-TR" dirty="0"/>
              <a:t> halkla ilişkilerin toplumdaki rolüne ilişkin yaptığı açıklamalar da önemlidir. </a:t>
            </a:r>
          </a:p>
          <a:p>
            <a:pPr marL="0" indent="0">
              <a:buNone/>
            </a:pPr>
            <a:r>
              <a:rPr lang="tr-TR" dirty="0"/>
              <a:t>-Kamuoyu araştırmaları, kitlenin kontrol ve manipüle edilmesinde önemli bir araçtır. </a:t>
            </a:r>
          </a:p>
          <a:p>
            <a:pPr marL="0" indent="0">
              <a:buNone/>
            </a:pPr>
            <a:r>
              <a:rPr lang="tr-TR" dirty="0"/>
              <a:t>-Halkla ilişkiler yanlış bilinç oluşmasına yardımcı olan faktörlerden biridir. (kamusal diyalogda bozulma) (Becerikli, 2008: 76-78)</a:t>
            </a:r>
          </a:p>
        </p:txBody>
      </p:sp>
    </p:spTree>
    <p:extLst>
      <p:ext uri="{BB962C8B-B14F-4D97-AF65-F5344CB8AC3E}">
        <p14:creationId xmlns:p14="http://schemas.microsoft.com/office/powerpoint/2010/main" val="13511547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3E0CFB-2A31-494A-9903-CD97184346AB}"/>
              </a:ext>
            </a:extLst>
          </p:cNvPr>
          <p:cNvSpPr>
            <a:spLocks noGrp="1"/>
          </p:cNvSpPr>
          <p:nvPr>
            <p:ph idx="1"/>
          </p:nvPr>
        </p:nvSpPr>
        <p:spPr>
          <a:xfrm>
            <a:off x="251520" y="260648"/>
            <a:ext cx="8640960" cy="6408712"/>
          </a:xfrm>
        </p:spPr>
        <p:txBody>
          <a:bodyPr>
            <a:normAutofit/>
          </a:bodyPr>
          <a:lstStyle/>
          <a:p>
            <a:pPr marL="0" indent="0">
              <a:buNone/>
            </a:pPr>
            <a:r>
              <a:rPr lang="tr-TR" dirty="0"/>
              <a:t>«J. </a:t>
            </a:r>
            <a:r>
              <a:rPr lang="tr-TR" dirty="0" err="1"/>
              <a:t>Grunig</a:t>
            </a:r>
            <a:r>
              <a:rPr lang="tr-TR" dirty="0"/>
              <a:t> ve </a:t>
            </a:r>
            <a:r>
              <a:rPr lang="tr-TR" dirty="0" err="1"/>
              <a:t>Hunt’ın</a:t>
            </a:r>
            <a:r>
              <a:rPr lang="tr-TR" dirty="0"/>
              <a:t> (1984) iki yönlü asimetrik modeliyle, </a:t>
            </a:r>
            <a:r>
              <a:rPr lang="tr-TR" dirty="0" err="1"/>
              <a:t>Habermas’ın</a:t>
            </a:r>
            <a:r>
              <a:rPr lang="tr-TR" dirty="0"/>
              <a:t> (1987) </a:t>
            </a:r>
            <a:r>
              <a:rPr lang="tr-TR" dirty="0" err="1"/>
              <a:t>araçsalcı</a:t>
            </a:r>
            <a:r>
              <a:rPr lang="tr-TR" dirty="0"/>
              <a:t> akıl teorisi,  J. </a:t>
            </a:r>
            <a:r>
              <a:rPr lang="tr-TR" dirty="0" err="1"/>
              <a:t>Grunig</a:t>
            </a:r>
            <a:r>
              <a:rPr lang="tr-TR" dirty="0"/>
              <a:t> ve </a:t>
            </a:r>
            <a:r>
              <a:rPr lang="tr-TR" dirty="0" err="1"/>
              <a:t>Hunt’ın</a:t>
            </a:r>
            <a:r>
              <a:rPr lang="tr-TR" dirty="0"/>
              <a:t> iki yönlü simetrik modeliyle,  </a:t>
            </a:r>
            <a:r>
              <a:rPr lang="tr-TR" dirty="0" err="1"/>
              <a:t>Habermas’ın</a:t>
            </a:r>
            <a:r>
              <a:rPr lang="tr-TR" dirty="0"/>
              <a:t> iletişimsel eylem teorisi arasında açık  benzerlikler vardır. Ayrıldıkları tek nokta </a:t>
            </a:r>
            <a:r>
              <a:rPr lang="tr-TR" dirty="0" err="1"/>
              <a:t>Grunig</a:t>
            </a:r>
            <a:r>
              <a:rPr lang="tr-TR" dirty="0"/>
              <a:t> ve </a:t>
            </a:r>
            <a:r>
              <a:rPr lang="tr-TR" dirty="0" err="1"/>
              <a:t>Hunt’ın</a:t>
            </a:r>
            <a:r>
              <a:rPr lang="tr-TR" dirty="0"/>
              <a:t> iletişimsel eylemi sistem örgütlerine yükleme girişimleridir, halbuki </a:t>
            </a:r>
            <a:r>
              <a:rPr lang="tr-TR" dirty="0" err="1"/>
              <a:t>Habermas’ın</a:t>
            </a:r>
            <a:r>
              <a:rPr lang="tr-TR" dirty="0"/>
              <a:t>  iletişimsel eylemi tek basına yasam dünyasına ait bir özelliktir.» (Becerikli, 2008: 81)</a:t>
            </a:r>
          </a:p>
        </p:txBody>
      </p:sp>
    </p:spTree>
    <p:extLst>
      <p:ext uri="{BB962C8B-B14F-4D97-AF65-F5344CB8AC3E}">
        <p14:creationId xmlns:p14="http://schemas.microsoft.com/office/powerpoint/2010/main" val="27338237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p:txBody>
          <a:bodyPr/>
          <a:lstStyle/>
          <a:p>
            <a:pPr marL="0" indent="0">
              <a:buNone/>
            </a:pPr>
            <a:r>
              <a:rPr lang="tr-TR" b="1"/>
              <a:t>KAYNAKÇA</a:t>
            </a:r>
            <a:endParaRPr lang="tr-TR" b="1" dirty="0"/>
          </a:p>
          <a:p>
            <a:pPr marL="0" indent="0">
              <a:buNone/>
            </a:pPr>
            <a:r>
              <a:rPr lang="tr-TR" dirty="0"/>
              <a:t>Becerikli, Sema (2008). </a:t>
            </a:r>
            <a:r>
              <a:rPr lang="tr-TR" b="1" dirty="0"/>
              <a:t>...ve Halkla İlişkiler: Şeytanın Avukatlığından Arabuluculuğa; Bir Disiplinin Eleştirel Analizi</a:t>
            </a:r>
            <a:r>
              <a:rPr lang="tr-TR" dirty="0"/>
              <a:t>, Karınca Yayınları, Ankara,</a:t>
            </a:r>
          </a:p>
        </p:txBody>
      </p:sp>
    </p:spTree>
    <p:extLst>
      <p:ext uri="{BB962C8B-B14F-4D97-AF65-F5344CB8AC3E}">
        <p14:creationId xmlns:p14="http://schemas.microsoft.com/office/powerpoint/2010/main" val="3303091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3E0CFB-2A31-494A-9903-CD97184346AB}"/>
              </a:ext>
            </a:extLst>
          </p:cNvPr>
          <p:cNvSpPr>
            <a:spLocks noGrp="1"/>
          </p:cNvSpPr>
          <p:nvPr>
            <p:ph idx="1"/>
          </p:nvPr>
        </p:nvSpPr>
        <p:spPr>
          <a:xfrm>
            <a:off x="251520" y="260648"/>
            <a:ext cx="8640960" cy="6408712"/>
          </a:xfrm>
        </p:spPr>
        <p:txBody>
          <a:bodyPr/>
          <a:lstStyle/>
          <a:p>
            <a:pPr marL="0" indent="0">
              <a:buNone/>
            </a:pPr>
            <a:r>
              <a:rPr lang="tr-TR" dirty="0" err="1"/>
              <a:t>Kerlinger</a:t>
            </a:r>
            <a:r>
              <a:rPr lang="tr-TR" dirty="0"/>
              <a:t> (1973)</a:t>
            </a:r>
          </a:p>
          <a:p>
            <a:pPr marL="0" indent="0">
              <a:buNone/>
            </a:pPr>
            <a:r>
              <a:rPr lang="tr-TR" dirty="0"/>
              <a:t>«Bir teori, fenomeni açıklamak ve öngörmek amacıyla değişkenler arasındaki ilişkileri belirleyerek, fenomene sistematik bir bakış açısı sunan, birbiriyle karşılıklı etkileşim halindeki yapılar (kavramları) tanımlar ve varsayımlardır.»</a:t>
            </a:r>
          </a:p>
          <a:p>
            <a:pPr marL="0" indent="0">
              <a:buNone/>
            </a:pPr>
            <a:r>
              <a:rPr lang="tr-TR" dirty="0" err="1"/>
              <a:t>Babbie</a:t>
            </a:r>
            <a:r>
              <a:rPr lang="tr-TR" dirty="0"/>
              <a:t> (1986)</a:t>
            </a:r>
          </a:p>
          <a:p>
            <a:pPr marL="0" indent="0">
              <a:buNone/>
            </a:pPr>
            <a:r>
              <a:rPr lang="tr-TR" dirty="0"/>
              <a:t>«Teori, yasamın özel bir parçasıyla ilgili gözlemlenen gerçekler ve kanunlar üzerine  sistematik bir açıklamadır.» (</a:t>
            </a:r>
            <a:r>
              <a:rPr lang="tr-TR" dirty="0" err="1"/>
              <a:t>Akt</a:t>
            </a:r>
            <a:r>
              <a:rPr lang="tr-TR" dirty="0"/>
              <a:t>. Becerikli, 2008: 59)</a:t>
            </a:r>
          </a:p>
        </p:txBody>
      </p:sp>
    </p:spTree>
    <p:extLst>
      <p:ext uri="{BB962C8B-B14F-4D97-AF65-F5344CB8AC3E}">
        <p14:creationId xmlns:p14="http://schemas.microsoft.com/office/powerpoint/2010/main" val="1091763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3E0CFB-2A31-494A-9903-CD97184346AB}"/>
              </a:ext>
            </a:extLst>
          </p:cNvPr>
          <p:cNvSpPr>
            <a:spLocks noGrp="1"/>
          </p:cNvSpPr>
          <p:nvPr>
            <p:ph idx="1"/>
          </p:nvPr>
        </p:nvSpPr>
        <p:spPr>
          <a:xfrm>
            <a:off x="251520" y="260648"/>
            <a:ext cx="8640960" cy="6408712"/>
          </a:xfrm>
        </p:spPr>
        <p:txBody>
          <a:bodyPr>
            <a:normAutofit fontScale="92500" lnSpcReduction="10000"/>
          </a:bodyPr>
          <a:lstStyle/>
          <a:p>
            <a:pPr marL="0" indent="0">
              <a:buNone/>
            </a:pPr>
            <a:r>
              <a:rPr lang="tr-TR" dirty="0"/>
              <a:t>Marks (1963) </a:t>
            </a:r>
          </a:p>
          <a:p>
            <a:pPr marL="0" indent="0">
              <a:buNone/>
            </a:pPr>
            <a:r>
              <a:rPr lang="tr-TR" dirty="0"/>
              <a:t>«Teori, genel bir ifadeyle değişkenlerin ilişkilerinin daha az ya da daha çok biçimlendirilmiş kavramsallaştırılmasıdır.» (</a:t>
            </a:r>
            <a:r>
              <a:rPr lang="tr-TR" dirty="0" err="1"/>
              <a:t>akt</a:t>
            </a:r>
            <a:r>
              <a:rPr lang="tr-TR" dirty="0"/>
              <a:t>. Becerikli, 2008: 60)</a:t>
            </a:r>
          </a:p>
          <a:p>
            <a:pPr marL="0" indent="0">
              <a:buNone/>
            </a:pPr>
            <a:r>
              <a:rPr lang="tr-TR" dirty="0"/>
              <a:t>Ortak noktalar: </a:t>
            </a:r>
          </a:p>
          <a:p>
            <a:pPr marL="0" indent="0">
              <a:buNone/>
            </a:pPr>
            <a:r>
              <a:rPr lang="tr-TR" dirty="0"/>
              <a:t>«• Bir teori gözlemlenen fenomene ilişkin sistematik bir bakış açısı sunar.</a:t>
            </a:r>
          </a:p>
          <a:p>
            <a:pPr marL="0" indent="0">
              <a:buNone/>
            </a:pPr>
            <a:r>
              <a:rPr lang="tr-TR" dirty="0"/>
              <a:t>• Teori, değişkenler arasındaki ilişkileri ve nasıl bir bağlantı içinde olduklarını açıklar.</a:t>
            </a:r>
          </a:p>
          <a:p>
            <a:pPr marL="0" indent="0">
              <a:buNone/>
            </a:pPr>
            <a:r>
              <a:rPr lang="tr-TR" dirty="0"/>
              <a:t>• Teori, geçmişteki ve/veya mevcut davranışı açıklamaya </a:t>
            </a:r>
            <a:r>
              <a:rPr lang="tr-TR" dirty="0" err="1"/>
              <a:t>çalısır</a:t>
            </a:r>
            <a:r>
              <a:rPr lang="tr-TR" dirty="0"/>
              <a:t>.</a:t>
            </a:r>
          </a:p>
          <a:p>
            <a:pPr marL="0" indent="0">
              <a:buNone/>
            </a:pPr>
            <a:r>
              <a:rPr lang="tr-TR" dirty="0"/>
              <a:t>• Güvenilir bir teori gelecekteki ve olası davranışları öngörebilir.» (Becerikli, 2008: 60)</a:t>
            </a:r>
          </a:p>
          <a:p>
            <a:pPr marL="0" indent="0">
              <a:buNone/>
            </a:pPr>
            <a:endParaRPr lang="tr-TR" dirty="0"/>
          </a:p>
        </p:txBody>
      </p:sp>
    </p:spTree>
    <p:extLst>
      <p:ext uri="{BB962C8B-B14F-4D97-AF65-F5344CB8AC3E}">
        <p14:creationId xmlns:p14="http://schemas.microsoft.com/office/powerpoint/2010/main" val="3338419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3E0CFB-2A31-494A-9903-CD97184346AB}"/>
              </a:ext>
            </a:extLst>
          </p:cNvPr>
          <p:cNvSpPr>
            <a:spLocks noGrp="1"/>
          </p:cNvSpPr>
          <p:nvPr>
            <p:ph idx="1"/>
          </p:nvPr>
        </p:nvSpPr>
        <p:spPr>
          <a:xfrm>
            <a:off x="251520" y="260648"/>
            <a:ext cx="8640960" cy="6408712"/>
          </a:xfrm>
        </p:spPr>
        <p:txBody>
          <a:bodyPr/>
          <a:lstStyle/>
          <a:p>
            <a:pPr marL="0" indent="0">
              <a:buNone/>
            </a:pPr>
            <a:r>
              <a:rPr lang="tr-TR" dirty="0"/>
              <a:t>Halkla ilişkilerde durum nedir?</a:t>
            </a:r>
          </a:p>
          <a:p>
            <a:pPr marL="0" indent="0">
              <a:buNone/>
            </a:pPr>
            <a:r>
              <a:rPr lang="tr-TR" dirty="0"/>
              <a:t>-Henüz olgunlaşmamış, gelişme aşamasında.</a:t>
            </a:r>
          </a:p>
          <a:p>
            <a:pPr marL="0" indent="0">
              <a:buNone/>
            </a:pPr>
            <a:r>
              <a:rPr lang="tr-TR" dirty="0"/>
              <a:t>-Genellikle «yönetim bakış açısına dayalı teorilere, sistem teorisine, ikna teorisi gibi teorilere başvurulmaktadır.»</a:t>
            </a:r>
          </a:p>
          <a:p>
            <a:pPr marL="0" indent="0">
              <a:buNone/>
            </a:pPr>
            <a:r>
              <a:rPr lang="tr-TR" dirty="0"/>
              <a:t>-İletişim, psikoloji ve sosyal psikolojide yer alan model ve teorilerden yola çıkmaktadır. </a:t>
            </a:r>
          </a:p>
          <a:p>
            <a:pPr marL="0" indent="0">
              <a:buNone/>
            </a:pPr>
            <a:r>
              <a:rPr lang="tr-TR" dirty="0"/>
              <a:t>- «</a:t>
            </a:r>
            <a:r>
              <a:rPr lang="tr-TR" dirty="0" err="1"/>
              <a:t>Grunig</a:t>
            </a:r>
            <a:r>
              <a:rPr lang="tr-TR" dirty="0"/>
              <a:t> ve </a:t>
            </a:r>
            <a:r>
              <a:rPr lang="tr-TR" dirty="0" err="1"/>
              <a:t>Hunt’un</a:t>
            </a:r>
            <a:r>
              <a:rPr lang="tr-TR" dirty="0"/>
              <a:t> dışında halkla ilişkiler teorisi üretebilmiş bir akademisyen yoktur.» (Becerikli, 2008: 60). </a:t>
            </a:r>
          </a:p>
        </p:txBody>
      </p:sp>
    </p:spTree>
    <p:extLst>
      <p:ext uri="{BB962C8B-B14F-4D97-AF65-F5344CB8AC3E}">
        <p14:creationId xmlns:p14="http://schemas.microsoft.com/office/powerpoint/2010/main" val="352632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3E0CFB-2A31-494A-9903-CD97184346AB}"/>
              </a:ext>
            </a:extLst>
          </p:cNvPr>
          <p:cNvSpPr>
            <a:spLocks noGrp="1"/>
          </p:cNvSpPr>
          <p:nvPr>
            <p:ph idx="1"/>
          </p:nvPr>
        </p:nvSpPr>
        <p:spPr>
          <a:xfrm>
            <a:off x="251520" y="260648"/>
            <a:ext cx="8640960" cy="6408712"/>
          </a:xfrm>
        </p:spPr>
        <p:txBody>
          <a:bodyPr/>
          <a:lstStyle/>
          <a:p>
            <a:pPr marL="0" indent="0">
              <a:buNone/>
            </a:pPr>
            <a:r>
              <a:rPr lang="tr-TR" dirty="0" err="1"/>
              <a:t>Grunig</a:t>
            </a:r>
            <a:r>
              <a:rPr lang="tr-TR" dirty="0"/>
              <a:t> ve </a:t>
            </a:r>
            <a:r>
              <a:rPr lang="tr-TR" dirty="0" err="1"/>
              <a:t>Hunt’un</a:t>
            </a:r>
            <a:r>
              <a:rPr lang="tr-TR" dirty="0"/>
              <a:t>  dört modeli: </a:t>
            </a:r>
          </a:p>
          <a:p>
            <a:pPr marL="0" indent="0">
              <a:buNone/>
            </a:pPr>
            <a:r>
              <a:rPr lang="tr-TR" dirty="0"/>
              <a:t>-basın duyurusu/duyurma modeli</a:t>
            </a:r>
          </a:p>
          <a:p>
            <a:pPr marL="0" indent="0">
              <a:buNone/>
            </a:pPr>
            <a:r>
              <a:rPr lang="tr-TR" dirty="0"/>
              <a:t>-kamusal enformasyon modeli</a:t>
            </a:r>
          </a:p>
          <a:p>
            <a:pPr marL="0" indent="0">
              <a:buNone/>
            </a:pPr>
            <a:r>
              <a:rPr lang="tr-TR" dirty="0"/>
              <a:t>-iki yönlü asimetrik model</a:t>
            </a:r>
          </a:p>
          <a:p>
            <a:pPr marL="0" indent="0">
              <a:buNone/>
            </a:pPr>
            <a:r>
              <a:rPr lang="tr-TR" dirty="0"/>
              <a:t>-iki yönlü simetrik model</a:t>
            </a:r>
          </a:p>
        </p:txBody>
      </p:sp>
    </p:spTree>
    <p:extLst>
      <p:ext uri="{BB962C8B-B14F-4D97-AF65-F5344CB8AC3E}">
        <p14:creationId xmlns:p14="http://schemas.microsoft.com/office/powerpoint/2010/main" val="3321081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3E0CFB-2A31-494A-9903-CD97184346AB}"/>
              </a:ext>
            </a:extLst>
          </p:cNvPr>
          <p:cNvSpPr>
            <a:spLocks noGrp="1"/>
          </p:cNvSpPr>
          <p:nvPr>
            <p:ph idx="1"/>
          </p:nvPr>
        </p:nvSpPr>
        <p:spPr>
          <a:xfrm>
            <a:off x="251520" y="260648"/>
            <a:ext cx="8640960" cy="6408712"/>
          </a:xfrm>
        </p:spPr>
        <p:txBody>
          <a:bodyPr/>
          <a:lstStyle/>
          <a:p>
            <a:pPr marL="0" indent="0">
              <a:buNone/>
            </a:pPr>
            <a:r>
              <a:rPr lang="tr-TR" b="1" dirty="0"/>
              <a:t>Halkla İlişkilerin Akademik Temeli </a:t>
            </a:r>
          </a:p>
          <a:p>
            <a:pPr marL="0" indent="0">
              <a:buNone/>
            </a:pPr>
            <a:r>
              <a:rPr lang="tr-TR" dirty="0"/>
              <a:t>ABD ve Avrupa’da reklam, halkla ilişkiler ve propaganda arasındaki farklar bir yana bırakılmış durumdadır. Daha çok uygulama sorunları/türleri tartışılmaktadır. Ölçme ve etki saptamasına yönelim vardır. Türkiye henüz bu gelişmeyi yakalayamamıştır. (Becerikli, 2008: 62)</a:t>
            </a:r>
          </a:p>
        </p:txBody>
      </p:sp>
    </p:spTree>
    <p:extLst>
      <p:ext uri="{BB962C8B-B14F-4D97-AF65-F5344CB8AC3E}">
        <p14:creationId xmlns:p14="http://schemas.microsoft.com/office/powerpoint/2010/main" val="688330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3E0CFB-2A31-494A-9903-CD97184346AB}"/>
              </a:ext>
            </a:extLst>
          </p:cNvPr>
          <p:cNvSpPr>
            <a:spLocks noGrp="1"/>
          </p:cNvSpPr>
          <p:nvPr>
            <p:ph idx="1"/>
          </p:nvPr>
        </p:nvSpPr>
        <p:spPr>
          <a:xfrm>
            <a:off x="251520" y="260648"/>
            <a:ext cx="8640960" cy="6408712"/>
          </a:xfrm>
        </p:spPr>
        <p:txBody>
          <a:bodyPr/>
          <a:lstStyle/>
          <a:p>
            <a:pPr marL="0" indent="0">
              <a:buNone/>
            </a:pPr>
            <a:r>
              <a:rPr lang="tr-TR" dirty="0"/>
              <a:t>Halkla ilişkilerin ilk uygulayıcıları eski gazetecilerdir. Ayrıca geçmişte halkla ilişkiler gazetecilik mesleğinin bir bölümü gibi algılanmıştır. Bu nedenle akademik kökenleri gazetecilik okullarında ve iletişim çalışmalarıyla ilgilenen bölümlerde bulunabilir. </a:t>
            </a:r>
          </a:p>
          <a:p>
            <a:pPr marL="0" indent="0">
              <a:buNone/>
            </a:pPr>
            <a:r>
              <a:rPr lang="tr-TR" dirty="0"/>
              <a:t>(Basın Yayın Yüksek Okulu)</a:t>
            </a:r>
          </a:p>
          <a:p>
            <a:pPr marL="0" indent="0">
              <a:buNone/>
            </a:pPr>
            <a:r>
              <a:rPr lang="tr-TR" dirty="0"/>
              <a:t>Ancak artık kendi teorilerini ve araştırma yöntemlerini ortaya çıkaran halkla ilişkilerin akademik temeli gazetecilik dalından ayrılmaktadır. (Becerikli, 2008: 63)  </a:t>
            </a:r>
          </a:p>
        </p:txBody>
      </p:sp>
    </p:spTree>
    <p:extLst>
      <p:ext uri="{BB962C8B-B14F-4D97-AF65-F5344CB8AC3E}">
        <p14:creationId xmlns:p14="http://schemas.microsoft.com/office/powerpoint/2010/main" val="2543366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3E0CFB-2A31-494A-9903-CD97184346AB}"/>
              </a:ext>
            </a:extLst>
          </p:cNvPr>
          <p:cNvSpPr>
            <a:spLocks noGrp="1"/>
          </p:cNvSpPr>
          <p:nvPr>
            <p:ph idx="1"/>
          </p:nvPr>
        </p:nvSpPr>
        <p:spPr>
          <a:xfrm>
            <a:off x="251520" y="260648"/>
            <a:ext cx="8640960" cy="6408712"/>
          </a:xfrm>
        </p:spPr>
        <p:txBody>
          <a:bodyPr>
            <a:normAutofit fontScale="92500" lnSpcReduction="20000"/>
          </a:bodyPr>
          <a:lstStyle/>
          <a:p>
            <a:pPr marL="0" indent="0">
              <a:buNone/>
            </a:pPr>
            <a:r>
              <a:rPr lang="tr-TR" dirty="0"/>
              <a:t>Halkla ilişkiler literatüründe halkla ilişkilerin olumlu ve olumsuz yönlerine vurgu yapan farklı yaklaşımları görmek mümkündür. </a:t>
            </a:r>
          </a:p>
          <a:p>
            <a:pPr marL="0" indent="0">
              <a:buNone/>
            </a:pPr>
            <a:r>
              <a:rPr lang="tr-TR" dirty="0" err="1"/>
              <a:t>Örn</a:t>
            </a:r>
            <a:r>
              <a:rPr lang="tr-TR" dirty="0"/>
              <a:t>. </a:t>
            </a:r>
            <a:r>
              <a:rPr lang="tr-TR" dirty="0" err="1"/>
              <a:t>Cutlip</a:t>
            </a:r>
            <a:r>
              <a:rPr lang="tr-TR" dirty="0"/>
              <a:t> (1979)</a:t>
            </a:r>
          </a:p>
          <a:p>
            <a:pPr>
              <a:buFontTx/>
              <a:buChar char="-"/>
            </a:pPr>
            <a:r>
              <a:rPr lang="tr-TR" dirty="0"/>
              <a:t>«kamulardan yönetime </a:t>
            </a:r>
            <a:r>
              <a:rPr lang="tr-TR" dirty="0" err="1"/>
              <a:t>geribesleme</a:t>
            </a:r>
            <a:r>
              <a:rPr lang="tr-TR" dirty="0"/>
              <a:t> kanalı görevi üstlenerek kamularına daha uyumlu hale gelmesine yardım etmektedir.»</a:t>
            </a:r>
          </a:p>
          <a:p>
            <a:pPr>
              <a:buFontTx/>
              <a:buChar char="-"/>
            </a:pPr>
            <a:r>
              <a:rPr lang="tr-TR" dirty="0"/>
              <a:t>«Uygulamacılar her bir düşünce, birey ya da kurumun kamusal forumda seslerini daha iyi  duyurmalarına yardımcı olarak kamu çıkarına hizmet etmektedir.»</a:t>
            </a:r>
          </a:p>
          <a:p>
            <a:pPr>
              <a:buFontTx/>
              <a:buChar char="-"/>
            </a:pPr>
            <a:r>
              <a:rPr lang="tr-TR" dirty="0"/>
              <a:t>«Uygulamacılar medya yoluyla bilgi aktararak kamunun bilgisini artırır çünkü medyanın bunu kendi kendine sağlamaya yetecek insan gücü ve bütçesi yoktur.» (</a:t>
            </a:r>
            <a:r>
              <a:rPr lang="tr-TR" dirty="0" err="1"/>
              <a:t>akt</a:t>
            </a:r>
            <a:r>
              <a:rPr lang="tr-TR" dirty="0"/>
              <a:t>. Becerikli, 2008: 63-64)</a:t>
            </a:r>
          </a:p>
          <a:p>
            <a:pPr>
              <a:buFontTx/>
              <a:buChar char="-"/>
            </a:pPr>
            <a:endParaRPr lang="tr-TR" dirty="0"/>
          </a:p>
        </p:txBody>
      </p:sp>
    </p:spTree>
    <p:extLst>
      <p:ext uri="{BB962C8B-B14F-4D97-AF65-F5344CB8AC3E}">
        <p14:creationId xmlns:p14="http://schemas.microsoft.com/office/powerpoint/2010/main" val="424616235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403</TotalTime>
  <Words>1392</Words>
  <Application>Microsoft Office PowerPoint</Application>
  <PresentationFormat>Ekran Gösterisi (4:3)</PresentationFormat>
  <Paragraphs>80</Paragraphs>
  <Slides>23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23</vt:i4>
      </vt:variant>
    </vt:vector>
  </HeadingPairs>
  <TitlesOfParts>
    <vt:vector size="26" baseType="lpstr">
      <vt:lpstr>Arial</vt:lpstr>
      <vt:lpstr>Calibri</vt:lpstr>
      <vt:lpstr>Ofis Teması</vt:lpstr>
      <vt:lpstr>KONU 4 Halkla İlişkiler Modellerine Dayanaklık Eden Kuramlar: Eleştirel Kuramların Halkla İlişkiler Modelleri ve Çalışmaları Üzerindeki Etkisi –  Halkla İlişkilerin Akademik Temeli, Farklı Teorisyenler Üzerinden Halkla İlişkileri Tartışmak: HABERMAS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4 Halkla İlişkiler Modellerine Dayanaklık Eden Kuramlar: Eleştirel Kuramların Halkla İlişkiler Modelleri ve Çalışmaları Üzerindeki Etkisi –  Halkla İlişkilerin Akademik Temeli, Farklı Teorisyenler Üzerinden Halkla İlişkileri Tartışmak: HABERMAS </dc:title>
  <dc:creator>Nilüfer Pınar KILIÇ</dc:creator>
  <cp:lastModifiedBy>Author</cp:lastModifiedBy>
  <cp:revision>16</cp:revision>
  <dcterms:created xsi:type="dcterms:W3CDTF">2019-09-30T09:56:46Z</dcterms:created>
  <dcterms:modified xsi:type="dcterms:W3CDTF">2019-10-02T10:07:41Z</dcterms:modified>
</cp:coreProperties>
</file>