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676" r:id="rId2"/>
    <p:sldId id="677" r:id="rId3"/>
    <p:sldId id="678" r:id="rId4"/>
    <p:sldId id="686" r:id="rId5"/>
    <p:sldId id="292" r:id="rId6"/>
    <p:sldId id="295" r:id="rId7"/>
    <p:sldId id="556" r:id="rId8"/>
    <p:sldId id="712" r:id="rId9"/>
    <p:sldId id="301" r:id="rId10"/>
    <p:sldId id="560" r:id="rId11"/>
    <p:sldId id="302" r:id="rId12"/>
    <p:sldId id="303" r:id="rId13"/>
    <p:sldId id="688" r:id="rId14"/>
    <p:sldId id="689" r:id="rId15"/>
    <p:sldId id="690" r:id="rId16"/>
    <p:sldId id="571" r:id="rId17"/>
    <p:sldId id="572" r:id="rId18"/>
    <p:sldId id="662" r:id="rId19"/>
    <p:sldId id="665" r:id="rId20"/>
    <p:sldId id="705" r:id="rId21"/>
    <p:sldId id="575" r:id="rId22"/>
    <p:sldId id="576" r:id="rId23"/>
    <p:sldId id="577" r:id="rId24"/>
    <p:sldId id="578" r:id="rId25"/>
    <p:sldId id="336" r:id="rId26"/>
    <p:sldId id="322" r:id="rId27"/>
    <p:sldId id="449" r:id="rId28"/>
    <p:sldId id="713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6784" autoAdjust="0"/>
  </p:normalViewPr>
  <p:slideViewPr>
    <p:cSldViewPr>
      <p:cViewPr>
        <p:scale>
          <a:sx n="120" d="100"/>
          <a:sy n="120" d="100"/>
        </p:scale>
        <p:origin x="105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21B4F6-0F0C-4EAF-B8C6-0C72EDFED2FD}" type="datetimeFigureOut">
              <a:rPr lang="tr-TR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AD4491-1F84-4C20-80CE-F436F9A673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435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Basamaklarının bir ya da birkaçını içerebilir. Uygun</a:t>
            </a:r>
            <a:r>
              <a:rPr lang="tr-TR" baseline="0" dirty="0"/>
              <a:t> yöntemi seçmek önemlidir.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8949E-ED1E-46A5-B619-F4B3FDF140C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D4491-1F84-4C20-80CE-F436F9A6731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77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dirty="0"/>
              <a:t>Mikrobiyolojik inceleme için gönderilen herhangi bir katı örneğin (dışkı, balgam, doku vs.) üzerinde </a:t>
            </a:r>
            <a:r>
              <a:rPr lang="tr-TR" sz="2800" dirty="0">
                <a:solidFill>
                  <a:srgbClr val="009900"/>
                </a:solidFill>
              </a:rPr>
              <a:t>kanlı/mukuslu alanlar</a:t>
            </a:r>
            <a:r>
              <a:rPr lang="tr-TR" sz="2800" dirty="0"/>
              <a:t> olması materyalin </a:t>
            </a:r>
            <a:r>
              <a:rPr lang="tr-TR" sz="2800" dirty="0" err="1"/>
              <a:t>enfektif</a:t>
            </a:r>
            <a:r>
              <a:rPr lang="tr-TR" sz="2800" dirty="0"/>
              <a:t> olduğu görüşünü destekler. </a:t>
            </a:r>
            <a:r>
              <a:rPr lang="tr-TR" sz="2400" dirty="0"/>
              <a:t>Bu nedenle örnekte kan ve mukus içeren alanlar varsa, belirlenmeli; kültür / direkt bakı için işaretlenerek, bu bölgelerden çalışılmalıdır. </a:t>
            </a:r>
            <a:r>
              <a:rPr lang="tr-TR" sz="2800" dirty="0"/>
              <a:t>Sıvı örnekler için de genel görünümleri (</a:t>
            </a:r>
            <a:r>
              <a:rPr lang="tr-TR" sz="2800" dirty="0">
                <a:solidFill>
                  <a:srgbClr val="009900"/>
                </a:solidFill>
              </a:rPr>
              <a:t>renk, bulanıklık, koku</a:t>
            </a:r>
            <a:r>
              <a:rPr lang="tr-TR" sz="2800" dirty="0"/>
              <a:t> vs.) mutlaka not edilmelidir, yönlendirici bilgiler içerir.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D4491-1F84-4C20-80CE-F436F9A67312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29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Direkt </a:t>
            </a:r>
            <a:r>
              <a:rPr lang="tr-TR" sz="1200" dirty="0" err="1"/>
              <a:t>mikroskopik</a:t>
            </a:r>
            <a:r>
              <a:rPr lang="tr-TR" sz="1200" dirty="0"/>
              <a:t> muayene genellikle; boğaz örneği, </a:t>
            </a:r>
            <a:r>
              <a:rPr lang="tr-TR" sz="1200" dirty="0" err="1"/>
              <a:t>nazofaringeal</a:t>
            </a:r>
            <a:r>
              <a:rPr lang="tr-TR" sz="1200" dirty="0"/>
              <a:t> örnek ve dışkı örneklerinde yapılmaz.</a:t>
            </a:r>
          </a:p>
          <a:p>
            <a:r>
              <a:rPr lang="tr-TR" sz="1200" dirty="0"/>
              <a:t>Boyasız preparatlar, </a:t>
            </a:r>
            <a:r>
              <a:rPr lang="tr-TR" sz="2800" dirty="0"/>
              <a:t>kabaca mikroorganizmaların;</a:t>
            </a:r>
          </a:p>
          <a:p>
            <a:pPr lvl="1">
              <a:buFont typeface="Arial" charset="0"/>
              <a:buChar char="•"/>
            </a:pPr>
            <a:r>
              <a:rPr lang="tr-TR" sz="2400" dirty="0"/>
              <a:t>genel şekilleri (basil, kok, </a:t>
            </a:r>
            <a:r>
              <a:rPr lang="tr-TR" sz="2400" dirty="0" err="1"/>
              <a:t>kokobasil</a:t>
            </a:r>
            <a:r>
              <a:rPr lang="tr-TR" sz="2400" dirty="0"/>
              <a:t>) hakkında bilgi verebilir ve </a:t>
            </a:r>
          </a:p>
          <a:p>
            <a:pPr lvl="1">
              <a:buFont typeface="Arial" charset="0"/>
              <a:buChar char="•"/>
            </a:pPr>
            <a:r>
              <a:rPr lang="tr-TR" sz="2400" dirty="0"/>
              <a:t>eğer varsa </a:t>
            </a:r>
            <a:r>
              <a:rPr lang="tr-TR" sz="2400" dirty="0" err="1"/>
              <a:t>epitel</a:t>
            </a:r>
            <a:r>
              <a:rPr lang="tr-TR" sz="2400" dirty="0"/>
              <a:t> hücrelerinin ve lökositlerin (iltihap hücreleri) izlenmesini sağlar.</a:t>
            </a:r>
          </a:p>
          <a:p>
            <a:pPr marL="0" lvl="1" indent="0">
              <a:buFont typeface="Arial" charset="0"/>
              <a:buNone/>
            </a:pPr>
            <a:r>
              <a:rPr lang="tr-TR" sz="2400" dirty="0"/>
              <a:t>Boyalı preparatlar,</a:t>
            </a:r>
            <a:r>
              <a:rPr lang="tr-TR" sz="2800" dirty="0"/>
              <a:t> seçilen boyaya bağlı olarak, mikroorganizmanın;</a:t>
            </a:r>
            <a:r>
              <a:rPr lang="tr-TR" sz="2800" baseline="0" dirty="0"/>
              <a:t> h</a:t>
            </a:r>
            <a:r>
              <a:rPr lang="tr-TR" sz="2400" dirty="0"/>
              <a:t>ücre duvar yapısı, kapsül, spor varlığı, aside dirençli boyanma özelliği vb. hakkında bilgi verir</a:t>
            </a:r>
            <a:endParaRPr lang="tr-TR" sz="2400" b="1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2400" dirty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2400" dirty="0"/>
          </a:p>
          <a:p>
            <a:pPr lvl="1">
              <a:buFont typeface="Arial" charset="0"/>
              <a:buNone/>
            </a:pPr>
            <a:endParaRPr lang="tr-TR" sz="2400" dirty="0"/>
          </a:p>
          <a:p>
            <a:pPr lvl="1">
              <a:buFont typeface="Arial" charset="0"/>
              <a:buChar char="•"/>
            </a:pPr>
            <a:endParaRPr lang="tr-TR" sz="12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D4491-1F84-4C20-80CE-F436F9A67312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1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1200" dirty="0"/>
              <a:t>Işık </a:t>
            </a:r>
            <a:r>
              <a:rPr lang="tr-TR" sz="1200" dirty="0" err="1"/>
              <a:t>mikroskopisi</a:t>
            </a:r>
            <a:r>
              <a:rPr lang="tr-TR" sz="1200" dirty="0"/>
              <a:t> için boyama teknikleri hem doğrudan hasta örneğine hem de kültürde üretilmiş mikroorganizma kolonisine uygulanabilir.</a:t>
            </a:r>
            <a:r>
              <a:rPr lang="tr-TR" sz="1200" baseline="0" dirty="0"/>
              <a:t> </a:t>
            </a:r>
            <a:r>
              <a:rPr lang="tr-TR" sz="1200" dirty="0"/>
              <a:t>Bakteriyolojide en yaygın kullanılan boya </a:t>
            </a:r>
            <a:r>
              <a:rPr lang="tr-TR" sz="1200" b="1" dirty="0">
                <a:solidFill>
                  <a:schemeClr val="accent2"/>
                </a:solidFill>
              </a:rPr>
              <a:t>Gram boyasıdır. </a:t>
            </a:r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POZİTİF </a:t>
            </a:r>
            <a:r>
              <a:rPr lang="tr-TR" sz="1200" dirty="0"/>
              <a:t>bakterilerin hücre duvarlarında </a:t>
            </a:r>
            <a:r>
              <a:rPr lang="tr-TR" sz="1200" b="1" dirty="0" err="1"/>
              <a:t>peptidoglikan</a:t>
            </a:r>
            <a:r>
              <a:rPr lang="tr-TR" sz="1200" b="1" dirty="0"/>
              <a:t> tabakası daha kalındır </a:t>
            </a:r>
            <a:r>
              <a:rPr lang="tr-TR" sz="1200" dirty="0"/>
              <a:t>ve bu kalın tabaka gram negatif bakterilerde bulunmayan </a:t>
            </a:r>
            <a:r>
              <a:rPr lang="tr-TR" sz="1200" b="1" dirty="0" err="1"/>
              <a:t>teikoik</a:t>
            </a:r>
            <a:r>
              <a:rPr lang="tr-TR" sz="1200" b="1" dirty="0"/>
              <a:t> asit içermektedir.  </a:t>
            </a:r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NEGATİF </a:t>
            </a:r>
            <a:r>
              <a:rPr lang="tr-TR" sz="1200" dirty="0"/>
              <a:t>bakterilerde ise hücre duvarı yüksek oranda lipit bulunduran </a:t>
            </a:r>
            <a:r>
              <a:rPr lang="tr-TR" sz="1200" b="1" dirty="0" err="1"/>
              <a:t>lipopolisakkarit</a:t>
            </a:r>
            <a:r>
              <a:rPr lang="tr-TR" sz="1200" b="1" dirty="0"/>
              <a:t> </a:t>
            </a:r>
            <a:r>
              <a:rPr lang="tr-TR" sz="1200" dirty="0"/>
              <a:t>tabakasından oluşmuştur.</a:t>
            </a:r>
          </a:p>
          <a:p>
            <a:endParaRPr lang="tr-TR" dirty="0"/>
          </a:p>
          <a:p>
            <a:endParaRPr lang="tr-TR" sz="12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D4491-1F84-4C20-80CE-F436F9A67312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11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/>
              <a:t>Gram boyama bir bileşik boyama yöntemidir ve hazırlanan preparat üzerine sıra ile çeşitli boyaların uygulanması ile yapılır. </a:t>
            </a:r>
          </a:p>
          <a:p>
            <a:r>
              <a:rPr lang="tr-TR" sz="1200" dirty="0"/>
              <a:t>Bunun sonucunda bakteriler Gram pozitif ve Gram negatif olarak ikiye ayrılırlar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D4491-1F84-4C20-80CE-F436F9A67312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29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/>
              <a:t>Sıvı </a:t>
            </a:r>
            <a:r>
              <a:rPr lang="tr-TR" sz="1200" dirty="0" err="1"/>
              <a:t>besiyerleri</a:t>
            </a:r>
            <a:r>
              <a:rPr lang="tr-TR" sz="1200" dirty="0"/>
              <a:t> az sayıdaki mikroorganizmaların üretilmesi için daha yüksek duyarlılığa sahiptir (neden?).</a:t>
            </a:r>
            <a:r>
              <a:rPr lang="tr-TR" sz="1200" baseline="0" dirty="0"/>
              <a:t> </a:t>
            </a:r>
            <a:r>
              <a:rPr lang="tr-TR" sz="1200" dirty="0"/>
              <a:t>Bununla birlikte farklı mikroorganizmaları içeren karışık örnekler, sıvı </a:t>
            </a:r>
            <a:r>
              <a:rPr lang="tr-TR" sz="1200" dirty="0" err="1"/>
              <a:t>besiyerlerinde</a:t>
            </a:r>
            <a:r>
              <a:rPr lang="tr-TR" sz="1200" dirty="0"/>
              <a:t> üretildiklerinde, </a:t>
            </a:r>
            <a:r>
              <a:rPr lang="tr-TR" sz="1200" dirty="0" err="1"/>
              <a:t>identifikasyon</a:t>
            </a:r>
            <a:r>
              <a:rPr lang="tr-TR" sz="1200" dirty="0"/>
              <a:t> için katı </a:t>
            </a:r>
            <a:r>
              <a:rPr lang="tr-TR" sz="1200" dirty="0" err="1"/>
              <a:t>besiyerlerine</a:t>
            </a:r>
            <a:r>
              <a:rPr lang="tr-TR" sz="1200" dirty="0"/>
              <a:t> yapılan </a:t>
            </a:r>
            <a:r>
              <a:rPr lang="tr-TR" sz="1200" dirty="0" err="1"/>
              <a:t>subkültürlere</a:t>
            </a:r>
            <a:r>
              <a:rPr lang="tr-TR" sz="1200" dirty="0"/>
              <a:t> (pasajlara) ihtiyaç duyulur (neden?)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D4491-1F84-4C20-80CE-F436F9A6731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7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7FC3-46E6-4C02-B1AB-A9CC9BBCAFB3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7B2D-BA18-4F06-A372-9F9E6552A1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C59BC-944C-42E0-B012-18217EB23744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2E591-7283-41B4-BAE8-028816B921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473F-A2A2-435E-AEE5-105D4A3F3E6D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30C7-7BC4-4294-9AE1-35AD15BB8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8F52-35FF-490F-8E49-A866E036F0F8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C0DD-CEDB-437F-8E17-651072A6A7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FCE-F33C-431E-9B6E-0116522B7516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5BF9-B1C2-435D-BB87-398798AFCF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17F64-37E1-4CAA-9F0C-09A51CD1D823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2517-3218-420D-A642-B5071A0333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E1EE-48A4-4B0A-A73D-99FAB09023A0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0FAB-6BCD-431C-98EA-EFA4CB4C1F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390B-E876-4875-AEBA-749F2E595957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6C5DA-8D89-4CC5-832B-28EF150811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ACB8-1ACD-42F9-A391-193E66DC4395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F76A6-DEFF-4F6F-A48F-A0B7AAF264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1D7F-92FF-458D-B9F9-E9D677C796A1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E67B-F03C-45E5-9C51-63C90B5AC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A0BE-0E13-42F2-94E7-4D083ABE6B1C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D0C3-F813-4BF5-B408-FEFFF280F8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F00D-EA71-483A-A542-B8A872BA8460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7F4BC-C33A-44AA-86AC-DADE0D6BC1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DF0F-9137-4A62-8D59-A8F99EB1CCBC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5326-5231-48E1-AA8A-1D0C4CDF5A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4DEFF"/>
            </a:gs>
            <a:gs pos="53000">
              <a:srgbClr val="D4DEFF"/>
            </a:gs>
            <a:gs pos="83000">
              <a:srgbClr val="D4DEFF"/>
            </a:gs>
            <a:gs pos="100000">
              <a:srgbClr val="8488C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9ACCCD3C-01CC-4495-8379-198905F8D2DE}" type="datetime1">
              <a:rPr lang="tr-TR" smtClean="0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80C7E4A-EE06-463B-B3A2-EF4BB40377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2160588"/>
          </a:xfrm>
        </p:spPr>
        <p:txBody>
          <a:bodyPr/>
          <a:lstStyle/>
          <a:p>
            <a:pPr>
              <a:defRPr/>
            </a:pPr>
            <a:b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BAKTERİLERİN TANI YÖNTEMLERİ </a:t>
            </a:r>
            <a:b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Konvansiyonel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-Moleküler-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İmmunokimyasal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Serolojik</a:t>
            </a:r>
            <a:b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10 Alt Başlık"/>
          <p:cNvSpPr>
            <a:spLocks noGrp="1"/>
          </p:cNvSpPr>
          <p:nvPr>
            <p:ph type="subTitle" idx="1"/>
          </p:nvPr>
        </p:nvSpPr>
        <p:spPr>
          <a:xfrm>
            <a:off x="5403850" y="2708275"/>
            <a:ext cx="3729038" cy="1728788"/>
          </a:xfrm>
        </p:spPr>
        <p:txBody>
          <a:bodyPr/>
          <a:lstStyle/>
          <a:p>
            <a:pPr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İştar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Dolapçı</a:t>
            </a:r>
          </a:p>
          <a:p>
            <a:pPr>
              <a:defRPr/>
            </a:pPr>
            <a:r>
              <a:rPr lang="tr-TR" sz="1800" dirty="0"/>
              <a:t>Ankara Üniversitesi Tıp Fakültesi Tıbbi Mikrobiyoloji Anabilim Dalı</a:t>
            </a:r>
          </a:p>
        </p:txBody>
      </p:sp>
      <p:pic>
        <p:nvPicPr>
          <p:cNvPr id="7172" name="Picture 4" descr="micro_collage_500x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801938"/>
            <a:ext cx="51562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4 Slayt Numarası Yer Tutucusu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6DBA383-4F63-4ECD-BEDA-47D1C7088A9E}" type="slidenum">
              <a:rPr lang="tr-TR" sz="1400"/>
              <a:pPr algn="r"/>
              <a:t>1</a:t>
            </a:fld>
            <a:endParaRPr lang="tr-TR" sz="1400" dirty="0"/>
          </a:p>
        </p:txBody>
      </p:sp>
      <p:sp>
        <p:nvSpPr>
          <p:cNvPr id="7174" name="3 Altbilgi Yer Tutucusu"/>
          <p:cNvSpPr txBox="1">
            <a:spLocks/>
          </p:cNvSpPr>
          <p:nvPr/>
        </p:nvSpPr>
        <p:spPr bwMode="auto">
          <a:xfrm>
            <a:off x="5724525" y="4797425"/>
            <a:ext cx="32543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 sz="2000" dirty="0">
              <a:latin typeface="Comic Sans MS" pitchFamily="66" charset="0"/>
            </a:endParaRPr>
          </a:p>
          <a:p>
            <a:pPr algn="ctr"/>
            <a:r>
              <a:rPr lang="tr-TR" sz="2000" b="1" dirty="0">
                <a:latin typeface="Comic Sans MS" pitchFamily="66" charset="0"/>
              </a:rPr>
              <a:t>2019-2020</a:t>
            </a:r>
          </a:p>
          <a:p>
            <a:pPr algn="ctr"/>
            <a:r>
              <a:rPr lang="tr-TR" sz="2000" dirty="0">
                <a:latin typeface="Comic Sans MS" pitchFamily="66" charset="0"/>
              </a:rPr>
              <a:t>Dönem 2 Modül 3</a:t>
            </a:r>
          </a:p>
          <a:p>
            <a:pPr algn="ctr"/>
            <a:r>
              <a:rPr lang="tr-TR" sz="2000" dirty="0">
                <a:latin typeface="Comic Sans MS" pitchFamily="66" charset="0"/>
              </a:rPr>
              <a:t>SUNUM</a:t>
            </a:r>
          </a:p>
          <a:p>
            <a:pPr algn="ctr"/>
            <a:endParaRPr lang="tr-T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3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25538"/>
            <a:ext cx="8785225" cy="5588000"/>
          </a:xfrm>
        </p:spPr>
        <p:txBody>
          <a:bodyPr/>
          <a:lstStyle/>
          <a:p>
            <a:r>
              <a:rPr lang="tr-TR" sz="2800" b="1" dirty="0">
                <a:solidFill>
                  <a:srgbClr val="7030A0"/>
                </a:solidFill>
              </a:rPr>
              <a:t>Örneğin kalitesinin değerlendirilmesi</a:t>
            </a:r>
          </a:p>
          <a:p>
            <a:pPr lvl="1"/>
            <a:r>
              <a:rPr lang="tr-TR" sz="2400" dirty="0" err="1"/>
              <a:t>Örn</a:t>
            </a:r>
            <a:r>
              <a:rPr lang="tr-TR" sz="2400" dirty="0"/>
              <a:t>., </a:t>
            </a:r>
            <a:r>
              <a:rPr lang="tr-TR" sz="2400" dirty="0" err="1"/>
              <a:t>tükrük</a:t>
            </a:r>
            <a:r>
              <a:rPr lang="tr-TR" sz="2400" dirty="0"/>
              <a:t> özelliği gösteren balgam reddedilebilir. </a:t>
            </a:r>
            <a:r>
              <a:rPr lang="tr-TR" sz="2400" dirty="0" err="1"/>
              <a:t>Squamoz</a:t>
            </a:r>
            <a:r>
              <a:rPr lang="tr-TR" sz="2400" dirty="0"/>
              <a:t> </a:t>
            </a:r>
            <a:r>
              <a:rPr lang="tr-TR" sz="2400" dirty="0" err="1"/>
              <a:t>epitel</a:t>
            </a:r>
            <a:r>
              <a:rPr lang="tr-TR" sz="2400" dirty="0"/>
              <a:t> hücre sayısına bakılarak, gerçek alt solunum yolları salgısı olmadığı söylenebilir</a:t>
            </a:r>
          </a:p>
          <a:p>
            <a:r>
              <a:rPr lang="tr-TR" sz="2800" b="1" dirty="0">
                <a:solidFill>
                  <a:srgbClr val="7030A0"/>
                </a:solidFill>
              </a:rPr>
              <a:t>Hasta ile ilgili erken bilgi edinilmesi</a:t>
            </a:r>
          </a:p>
          <a:p>
            <a:pPr lvl="1"/>
            <a:r>
              <a:rPr lang="tr-TR" sz="2400" dirty="0"/>
              <a:t>Örneğin, lökosit içermesi </a:t>
            </a:r>
            <a:r>
              <a:rPr lang="tr-TR" sz="2400" dirty="0" err="1"/>
              <a:t>enfeksiyöz</a:t>
            </a:r>
            <a:r>
              <a:rPr lang="tr-TR" sz="2400" dirty="0"/>
              <a:t> etken lehine yorumlanır</a:t>
            </a:r>
          </a:p>
          <a:p>
            <a:r>
              <a:rPr lang="tr-TR" sz="2800" b="1" dirty="0">
                <a:solidFill>
                  <a:srgbClr val="7030A0"/>
                </a:solidFill>
              </a:rPr>
              <a:t>Kültürde üreyen mikroorganizmaların, direkt bakıda görülenlerle karşılaştırılmasının sağlanması</a:t>
            </a:r>
          </a:p>
          <a:p>
            <a:pPr lvl="1"/>
            <a:r>
              <a:rPr lang="tr-TR" sz="2400" dirty="0"/>
              <a:t>Örneğin, boyalı preparatta (Gram boya) 3 farklı mikroorganizma görülürken, kültürde 2 adet ürerse, üçüncünün </a:t>
            </a:r>
            <a:r>
              <a:rPr lang="tr-TR" sz="2400" dirty="0" err="1"/>
              <a:t>anaerop</a:t>
            </a:r>
            <a:r>
              <a:rPr lang="tr-TR" sz="2400" dirty="0"/>
              <a:t> olduğu düşünülebilir</a:t>
            </a:r>
          </a:p>
        </p:txBody>
      </p:sp>
      <p:sp>
        <p:nvSpPr>
          <p:cNvPr id="35843" name="1 Başlık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62950" cy="865188"/>
          </a:xfrm>
        </p:spPr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mikroskopik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muayene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5327650"/>
          </a:xfrm>
        </p:spPr>
        <p:txBody>
          <a:bodyPr/>
          <a:lstStyle/>
          <a:p>
            <a:r>
              <a:rPr lang="tr-TR" sz="2800" dirty="0"/>
              <a:t>Gram boyama ile yapılan mikroskobik inceleme, bakterilerin </a:t>
            </a:r>
            <a:r>
              <a:rPr lang="tr-TR" sz="2800" b="1" dirty="0"/>
              <a:t>hücre duvar yapıları </a:t>
            </a:r>
            <a:r>
              <a:rPr lang="tr-TR" sz="2800" dirty="0"/>
              <a:t>hakkında bilgi sağlayarak, sınıflandırılmanın ve dolayısıyla </a:t>
            </a:r>
            <a:r>
              <a:rPr lang="tr-TR" sz="2800" b="1" dirty="0">
                <a:solidFill>
                  <a:schemeClr val="accent2"/>
                </a:solidFill>
              </a:rPr>
              <a:t>tanının ilk basamağını</a:t>
            </a:r>
            <a:r>
              <a:rPr lang="tr-TR" sz="2800" dirty="0"/>
              <a:t> oluşturur</a:t>
            </a:r>
          </a:p>
        </p:txBody>
      </p:sp>
      <p:sp>
        <p:nvSpPr>
          <p:cNvPr id="41987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boyama</a:t>
            </a:r>
            <a:endParaRPr lang="tr-T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5" name="Picture 8" descr="modgramposgram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141663"/>
            <a:ext cx="496887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boyama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9" name="Picture 10" descr="b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44197"/>
            <a:ext cx="5376892" cy="43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96752"/>
            <a:ext cx="8229600" cy="5258023"/>
          </a:xfrm>
        </p:spPr>
        <p:txBody>
          <a:bodyPr/>
          <a:lstStyle/>
          <a:p>
            <a:r>
              <a:rPr lang="tr-TR" sz="2800" dirty="0" err="1"/>
              <a:t>Besiyeri</a:t>
            </a:r>
            <a:r>
              <a:rPr lang="tr-TR" sz="2800" dirty="0"/>
              <a:t>, gelen örnek ve muhtemel patojene göre seçilir </a:t>
            </a:r>
          </a:p>
          <a:p>
            <a:r>
              <a:rPr lang="en-US" sz="2800" dirty="0" err="1"/>
              <a:t>Öncelikle</a:t>
            </a:r>
            <a:r>
              <a:rPr lang="tr-TR" sz="2800" dirty="0"/>
              <a:t>;</a:t>
            </a:r>
          </a:p>
          <a:p>
            <a:pPr lvl="1"/>
            <a:r>
              <a:rPr lang="en-US" sz="2400" dirty="0" err="1"/>
              <a:t>Ekim</a:t>
            </a:r>
            <a:r>
              <a:rPr lang="en-US" sz="2400" dirty="0"/>
              <a:t> </a:t>
            </a:r>
            <a:r>
              <a:rPr lang="en-US" sz="2400" dirty="0" err="1"/>
              <a:t>yapılacak</a:t>
            </a:r>
            <a:r>
              <a:rPr lang="en-US" sz="2400" dirty="0"/>
              <a:t> </a:t>
            </a:r>
            <a:r>
              <a:rPr lang="en-US" sz="2400" dirty="0" err="1"/>
              <a:t>örneğin</a:t>
            </a:r>
            <a:r>
              <a:rPr lang="en-US" sz="2400" dirty="0"/>
              <a:t> </a:t>
            </a:r>
            <a:r>
              <a:rPr lang="en-US" sz="2400" dirty="0" err="1"/>
              <a:t>nereden</a:t>
            </a:r>
            <a:r>
              <a:rPr lang="en-US" sz="2400" dirty="0"/>
              <a:t> </a:t>
            </a:r>
            <a:r>
              <a:rPr lang="en-US" sz="2400" dirty="0" err="1"/>
              <a:t>alındığının</a:t>
            </a:r>
            <a:r>
              <a:rPr lang="en-US" sz="2400" dirty="0"/>
              <a:t>, </a:t>
            </a:r>
            <a:endParaRPr lang="tr-TR" sz="2400" dirty="0"/>
          </a:p>
          <a:p>
            <a:pPr lvl="1"/>
            <a:r>
              <a:rPr lang="en-US" sz="2400" dirty="0" err="1"/>
              <a:t>Örnekte</a:t>
            </a:r>
            <a:r>
              <a:rPr lang="en-US" sz="2400" dirty="0"/>
              <a:t> </a:t>
            </a:r>
            <a:r>
              <a:rPr lang="en-US" sz="2400" dirty="0" err="1"/>
              <a:t>bulunabilecek</a:t>
            </a:r>
            <a:r>
              <a:rPr lang="en-US" sz="2400" dirty="0"/>
              <a:t> </a:t>
            </a:r>
            <a:r>
              <a:rPr lang="en-US" sz="2400" dirty="0" err="1"/>
              <a:t>mikroorganizmaların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endParaRPr lang="tr-TR" sz="2400" dirty="0"/>
          </a:p>
          <a:p>
            <a:pPr lvl="1"/>
            <a:r>
              <a:rPr lang="en-US" sz="2400" dirty="0"/>
              <a:t>Bu </a:t>
            </a:r>
            <a:r>
              <a:rPr lang="en-US" sz="2400" dirty="0" err="1"/>
              <a:t>mikroorganizmaların</a:t>
            </a:r>
            <a:r>
              <a:rPr lang="en-US" sz="2400" dirty="0"/>
              <a:t> </a:t>
            </a:r>
            <a:r>
              <a:rPr lang="en-US" sz="2400" dirty="0" err="1"/>
              <a:t>beslenme</a:t>
            </a:r>
            <a:r>
              <a:rPr lang="en-US" sz="2400" dirty="0"/>
              <a:t> </a:t>
            </a:r>
            <a:r>
              <a:rPr lang="en-US" sz="2400" dirty="0" err="1"/>
              <a:t>gereksinimlerinin</a:t>
            </a:r>
            <a:r>
              <a:rPr lang="en-US" sz="2400" dirty="0"/>
              <a:t> </a:t>
            </a:r>
            <a:r>
              <a:rPr lang="en-US" sz="2400" dirty="0" err="1"/>
              <a:t>bilinmesi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endParaRPr lang="tr-TR" sz="2400" dirty="0"/>
          </a:p>
          <a:p>
            <a:r>
              <a:rPr lang="en-US" sz="2800" dirty="0" err="1">
                <a:solidFill>
                  <a:srgbClr val="009900"/>
                </a:solidFill>
              </a:rPr>
              <a:t>Örn</a:t>
            </a:r>
            <a:r>
              <a:rPr lang="tr-TR" sz="2800" dirty="0">
                <a:solidFill>
                  <a:srgbClr val="009900"/>
                </a:solidFill>
              </a:rPr>
              <a:t>; 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adi</a:t>
            </a:r>
            <a:r>
              <a:rPr lang="en-US" sz="2800" dirty="0">
                <a:solidFill>
                  <a:srgbClr val="009900"/>
                </a:solidFill>
              </a:rPr>
              <a:t> agar </a:t>
            </a:r>
            <a:r>
              <a:rPr lang="en-US" sz="2800" dirty="0" err="1">
                <a:solidFill>
                  <a:srgbClr val="009900"/>
                </a:solidFill>
              </a:rPr>
              <a:t>çok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sayıda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bakterinin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üremesi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için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uygun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ortam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tr-TR" sz="2800" dirty="0">
                <a:solidFill>
                  <a:srgbClr val="009900"/>
                </a:solidFill>
              </a:rPr>
              <a:t>sağlar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ancak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belirli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bakterileri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üretebilmek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için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ortama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zenginleştirici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veya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inhibe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edici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maddeler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ilave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etmek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gerekir</a:t>
            </a:r>
            <a:endParaRPr lang="tr-TR" sz="2800" dirty="0">
              <a:solidFill>
                <a:srgbClr val="009900"/>
              </a:solidFill>
            </a:endParaRPr>
          </a:p>
          <a:p>
            <a:pPr>
              <a:buFontTx/>
              <a:buNone/>
            </a:pPr>
            <a:r>
              <a:rPr lang="en-US" sz="2800" dirty="0"/>
              <a:t> </a:t>
            </a:r>
            <a:endParaRPr lang="tr-TR" sz="2800" dirty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</p:spPr>
        <p:txBody>
          <a:bodyPr/>
          <a:lstStyle/>
          <a:p>
            <a:r>
              <a:rPr lang="tr-TR" sz="4000" b="1" dirty="0"/>
              <a:t>Kültür </a:t>
            </a:r>
            <a:r>
              <a:rPr lang="tr-TR" sz="4000" b="1" dirty="0" err="1"/>
              <a:t>Besiyerinin</a:t>
            </a:r>
            <a:r>
              <a:rPr lang="tr-TR" sz="4000" b="1" dirty="0"/>
              <a:t> Seçimi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7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science.kukuchew.com/wp-content/uploads/2008/07/cultural_pig-biology-versus-culture-com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0338"/>
            <a:ext cx="73437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3 Dikdörtgen"/>
          <p:cNvSpPr>
            <a:spLocks noChangeArrowheads="1"/>
          </p:cNvSpPr>
          <p:nvPr/>
        </p:nvSpPr>
        <p:spPr bwMode="auto">
          <a:xfrm>
            <a:off x="395288" y="5180013"/>
            <a:ext cx="84978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>
                <a:latin typeface="Comic Sans MS" pitchFamily="66" charset="0"/>
              </a:rPr>
              <a:t>Örn; BOS ekimi yaparken; </a:t>
            </a:r>
            <a:r>
              <a:rPr lang="tr-TR" sz="2000" b="1" i="1">
                <a:solidFill>
                  <a:srgbClr val="009900"/>
                </a:solidFill>
                <a:latin typeface="Comic Sans MS" pitchFamily="66" charset="0"/>
              </a:rPr>
              <a:t>Streptococcus pneumoniae, Haemophilus influenzae, Neisseria meningitidis, Escherichia coli, </a:t>
            </a:r>
            <a:r>
              <a:rPr lang="tr-TR" sz="2000" b="1">
                <a:solidFill>
                  <a:srgbClr val="009900"/>
                </a:solidFill>
                <a:latin typeface="Comic Sans MS" pitchFamily="66" charset="0"/>
              </a:rPr>
              <a:t>grup B streptokoklar’ın</a:t>
            </a:r>
            <a:r>
              <a:rPr lang="tr-TR" sz="2000">
                <a:latin typeface="Comic Sans MS" pitchFamily="66" charset="0"/>
              </a:rPr>
              <a:t> menenjit etkeni olarak bulunabileceği akılda tutulmalıdır. Bu nedenle en azından bir zenginleştirici besiyerini takiben kanlı agar ve çukulata agar uygun olur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D0C3-F813-4BF5-B408-FEFFF280F854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00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sz="4000" b="1" dirty="0"/>
              <a:t>Sıvı / Katı </a:t>
            </a:r>
            <a:r>
              <a:rPr lang="tr-TR" sz="4000" b="1" dirty="0" err="1"/>
              <a:t>Besiyerleri</a:t>
            </a:r>
            <a:endParaRPr lang="tr-TR" sz="4000" b="1" dirty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r>
              <a:rPr lang="tr-TR" sz="2800" dirty="0"/>
              <a:t>Sıvı </a:t>
            </a:r>
            <a:r>
              <a:rPr lang="tr-TR" sz="2800" dirty="0" err="1"/>
              <a:t>besiyerlerinde</a:t>
            </a:r>
            <a:r>
              <a:rPr lang="tr-TR" sz="2800" dirty="0"/>
              <a:t> üreme olduğunda </a:t>
            </a:r>
            <a:r>
              <a:rPr lang="tr-TR" sz="2800" b="1" dirty="0"/>
              <a:t>genellikle</a:t>
            </a:r>
            <a:r>
              <a:rPr lang="tr-TR" sz="2800" dirty="0"/>
              <a:t> sayı olarak sonuç verilemez</a:t>
            </a:r>
          </a:p>
          <a:p>
            <a:pPr>
              <a:buNone/>
            </a:pPr>
            <a:r>
              <a:rPr lang="tr-TR" sz="2800" dirty="0"/>
              <a:t> </a:t>
            </a:r>
          </a:p>
          <a:p>
            <a:r>
              <a:rPr lang="tr-TR" sz="2800" dirty="0"/>
              <a:t>Bununla birlikte katı </a:t>
            </a:r>
            <a:r>
              <a:rPr lang="tr-TR" sz="2800" dirty="0" err="1"/>
              <a:t>besiyeri</a:t>
            </a:r>
            <a:r>
              <a:rPr lang="tr-TR" sz="2800" dirty="0"/>
              <a:t> bir bakıma sıvı </a:t>
            </a:r>
            <a:r>
              <a:rPr lang="tr-TR" sz="2800" dirty="0" err="1"/>
              <a:t>besiyerine</a:t>
            </a:r>
            <a:r>
              <a:rPr lang="tr-TR" sz="2800" dirty="0"/>
              <a:t> göre daha az duyarlı olmakla birlikte</a:t>
            </a:r>
            <a:r>
              <a:rPr lang="tr-TR" sz="2800" dirty="0">
                <a:latin typeface="Arial" charset="0"/>
              </a:rPr>
              <a:t>,</a:t>
            </a:r>
            <a:r>
              <a:rPr lang="tr-TR" sz="2800" dirty="0"/>
              <a:t> eğer gerek duyulursa izole edilen bakterilere ait </a:t>
            </a:r>
            <a:r>
              <a:rPr lang="tr-TR" sz="2800" b="1" dirty="0">
                <a:solidFill>
                  <a:srgbClr val="009900"/>
                </a:solidFill>
              </a:rPr>
              <a:t>koloni</a:t>
            </a:r>
            <a:r>
              <a:rPr lang="tr-TR" sz="2800" dirty="0"/>
              <a:t>lerin tek tek sayılarak, kantitatif sonuç verilmesine olanak verir (örn. idrar kültürleri) </a:t>
            </a:r>
          </a:p>
          <a:p>
            <a:pPr>
              <a:buNone/>
            </a:pPr>
            <a:endParaRPr lang="tr-TR" sz="2800" dirty="0"/>
          </a:p>
          <a:p>
            <a:r>
              <a:rPr lang="tr-TR" sz="2800" dirty="0"/>
              <a:t>Hatta bazı cins ve türler katı </a:t>
            </a:r>
            <a:r>
              <a:rPr lang="tr-TR" sz="2800" dirty="0" err="1"/>
              <a:t>besiyerindeki</a:t>
            </a:r>
            <a:r>
              <a:rPr lang="tr-TR" sz="2800" dirty="0"/>
              <a:t> </a:t>
            </a:r>
            <a:r>
              <a:rPr lang="tr-TR" sz="2800" b="1" dirty="0">
                <a:solidFill>
                  <a:srgbClr val="009900"/>
                </a:solidFill>
              </a:rPr>
              <a:t>koloni morfolojilerine</a:t>
            </a:r>
            <a:r>
              <a:rPr lang="tr-TR" sz="2800" dirty="0"/>
              <a:t> bakılarak tanınabilirler</a:t>
            </a:r>
            <a:endParaRPr lang="tr-TR" sz="240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2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40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Sıvı </a:t>
            </a:r>
            <a:r>
              <a:rPr lang="tr-TR" sz="4000" b="1" kern="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besiyerinde</a:t>
            </a:r>
            <a:r>
              <a:rPr lang="tr-TR" sz="40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üreme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1700808"/>
            <a:ext cx="2928938" cy="20161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tr-TR" sz="3200" kern="0" dirty="0">
                <a:latin typeface="Comic Sans MS" pitchFamily="66" charset="0"/>
              </a:rPr>
              <a:t>Bulanıklık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tr-TR" sz="3200" kern="0" dirty="0">
                <a:latin typeface="Comic Sans MS" pitchFamily="66" charset="0"/>
              </a:rPr>
              <a:t>Dipte tortu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tr-TR" sz="3200" kern="0" dirty="0">
                <a:latin typeface="Comic Sans MS" pitchFamily="66" charset="0"/>
              </a:rPr>
              <a:t>Yüzeyde zar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D0C3-F813-4BF5-B408-FEFFF280F85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 </a:t>
            </a:r>
            <a:r>
              <a:rPr lang="tr-T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besiyerinde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üreme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tr-TR" b="1" dirty="0">
                <a:solidFill>
                  <a:srgbClr val="CC3300"/>
                </a:solidFill>
              </a:rPr>
              <a:t>KOLONİ:</a:t>
            </a:r>
            <a:r>
              <a:rPr lang="tr-TR" dirty="0"/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tr-TR" dirty="0"/>
          </a:p>
          <a:p>
            <a:pPr>
              <a:lnSpc>
                <a:spcPct val="80000"/>
              </a:lnSpc>
              <a:defRPr/>
            </a:pPr>
            <a:r>
              <a:rPr lang="tr-TR" dirty="0"/>
              <a:t>Tek bir bakteri hücresinin çoğalmasıyla oluşan bakteri topluluğudur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tr-TR" dirty="0"/>
          </a:p>
          <a:p>
            <a:pPr>
              <a:lnSpc>
                <a:spcPct val="80000"/>
              </a:lnSpc>
              <a:defRPr/>
            </a:pPr>
            <a:r>
              <a:rPr lang="tr-TR" dirty="0"/>
              <a:t>Her bir koloni, tek bir hücreden köken alan saf kültürlerdir</a:t>
            </a:r>
            <a:r>
              <a:rPr lang="tr-TR" sz="3600" dirty="0"/>
              <a:t> </a:t>
            </a:r>
            <a:endParaRPr lang="tr-TR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tr-TR" dirty="0"/>
          </a:p>
        </p:txBody>
      </p:sp>
      <p:sp>
        <p:nvSpPr>
          <p:cNvPr id="69637" name="3 Slayt Numarası Yer Tutucusu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7CED1A7-AC54-4DCC-A482-FAE1BBC303AF}" type="slidenum">
              <a:rPr lang="tr-TR" sz="1400"/>
              <a:pPr algn="r"/>
              <a:t>17</a:t>
            </a:fld>
            <a:endParaRPr lang="tr-TR" sz="1400"/>
          </a:p>
        </p:txBody>
      </p:sp>
      <p:pic>
        <p:nvPicPr>
          <p:cNvPr id="69638" name="Picture 8" descr="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288" y="1125538"/>
            <a:ext cx="34067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075" y="3922713"/>
            <a:ext cx="3405188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/>
              <a:t>Katı </a:t>
            </a:r>
            <a:r>
              <a:rPr lang="tr-TR" sz="4000" b="1" dirty="0" err="1"/>
              <a:t>besiyerine</a:t>
            </a:r>
            <a:r>
              <a:rPr lang="tr-TR" sz="4000" b="1" dirty="0"/>
              <a:t> ekim teknikleri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eaLnBrk="1" hangingPunct="1"/>
            <a:r>
              <a:rPr lang="tr-TR" altLang="tr-TR" sz="2800" dirty="0"/>
              <a:t>Floralı/katı örnekler (boğaz, balgam, yara, gaita, </a:t>
            </a:r>
            <a:r>
              <a:rPr lang="tr-TR" altLang="tr-TR" sz="2800" dirty="0" err="1"/>
              <a:t>vb</a:t>
            </a:r>
            <a:r>
              <a:rPr lang="tr-TR" altLang="tr-TR" sz="2800" dirty="0"/>
              <a:t>)  “</a:t>
            </a:r>
            <a:r>
              <a:rPr lang="tr-TR" altLang="tr-TR" sz="2800" b="1" dirty="0">
                <a:solidFill>
                  <a:srgbClr val="C00000"/>
                </a:solidFill>
              </a:rPr>
              <a:t>tek koloni düşürme yöntemi</a:t>
            </a:r>
            <a:r>
              <a:rPr lang="tr-TR" altLang="tr-TR" sz="2800" dirty="0"/>
              <a:t>” ile ekilir</a:t>
            </a:r>
          </a:p>
          <a:p>
            <a:pPr eaLnBrk="1" hangingPunct="1"/>
            <a:endParaRPr lang="tr-TR" altLang="tr-TR" sz="2800" dirty="0"/>
          </a:p>
          <a:p>
            <a:pPr eaLnBrk="1" hangingPunct="1"/>
            <a:r>
              <a:rPr lang="tr-TR" altLang="tr-TR" sz="2800" dirty="0" err="1"/>
              <a:t>Florasız</a:t>
            </a:r>
            <a:r>
              <a:rPr lang="tr-TR" altLang="tr-TR" sz="2800" dirty="0"/>
              <a:t>/sıvı örnekler (idrar, BOS, </a:t>
            </a:r>
            <a:r>
              <a:rPr lang="tr-TR" altLang="tr-TR" sz="2800" dirty="0" err="1"/>
              <a:t>vb</a:t>
            </a:r>
            <a:r>
              <a:rPr lang="tr-TR" altLang="tr-TR" sz="2800" dirty="0"/>
              <a:t>) örnekteki mikroorganizma sayısını tanımlayabilmek için “</a:t>
            </a:r>
            <a:r>
              <a:rPr lang="tr-TR" altLang="tr-TR" sz="2800" b="1" dirty="0">
                <a:solidFill>
                  <a:srgbClr val="C00000"/>
                </a:solidFill>
              </a:rPr>
              <a:t>idrar ekim</a:t>
            </a:r>
            <a:r>
              <a:rPr lang="tr-TR" altLang="tr-TR" sz="2800" dirty="0"/>
              <a:t> </a:t>
            </a:r>
            <a:r>
              <a:rPr lang="tr-TR" altLang="tr-TR" sz="2800" b="1" dirty="0">
                <a:solidFill>
                  <a:srgbClr val="C00000"/>
                </a:solidFill>
              </a:rPr>
              <a:t>tekniği</a:t>
            </a:r>
            <a:r>
              <a:rPr lang="tr-TR" altLang="tr-TR" sz="2800" dirty="0"/>
              <a:t>” ile ekilir</a:t>
            </a:r>
          </a:p>
          <a:p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67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rimary St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35814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Secondary Str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"/>
            <a:ext cx="3571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Tertiary Ste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3571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Quarternary Stre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364331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7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9900"/>
                </a:solidFill>
              </a:rPr>
              <a:t>Ders İçeriği </a:t>
            </a: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r>
              <a:rPr lang="tr-TR" dirty="0"/>
              <a:t>Klinik örneklerin mikrobiyoloji tanı laboratuvarında bakteriyolojik tanı amacıyla işlenme algoritması</a:t>
            </a:r>
          </a:p>
          <a:p>
            <a:pPr lvl="1"/>
            <a:r>
              <a:rPr lang="tr-TR" dirty="0"/>
              <a:t>Bakteriyel tanı, izolasyon ve </a:t>
            </a:r>
            <a:r>
              <a:rPr lang="tr-TR" dirty="0" err="1"/>
              <a:t>identifikasyon</a:t>
            </a:r>
            <a:r>
              <a:rPr lang="tr-TR" dirty="0"/>
              <a:t> basamaklarının sıralanması</a:t>
            </a:r>
          </a:p>
        </p:txBody>
      </p:sp>
      <p:sp>
        <p:nvSpPr>
          <p:cNvPr id="819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FCD0E-AD23-4927-85C2-C2D7DC5FC22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75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6967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8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(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koloni</a:t>
            </a:r>
          </a:p>
        </p:txBody>
      </p:sp>
      <p:pic>
        <p:nvPicPr>
          <p:cNvPr id="74756" name="Picture 2" descr="http://textbookofbacteriology.net/S.arizonae.B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63" y="1566863"/>
            <a:ext cx="66214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8E67B-F03C-45E5-9C51-63C90B5AC4C9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(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koloni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66850"/>
            <a:ext cx="67373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8E67B-F03C-45E5-9C51-63C90B5AC4C9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(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mucoid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koloni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85888"/>
            <a:ext cx="67373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8E67B-F03C-45E5-9C51-63C90B5AC4C9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5688013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6D0C3-F813-4BF5-B408-FEFFF280F854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Mikroorganizmaların Üremesi Üzerine Etkili Olan Çevresel Faktörler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dirty="0"/>
              <a:t>	Mikroorganizmaların üreyebilmesi için dört kritik çevresel faktör vardır:</a:t>
            </a:r>
          </a:p>
          <a:p>
            <a:pPr>
              <a:buFontTx/>
              <a:buNone/>
            </a:pPr>
            <a:endParaRPr lang="tr-TR" sz="2800" dirty="0"/>
          </a:p>
          <a:p>
            <a:r>
              <a:rPr lang="tr-TR" sz="2800" dirty="0"/>
              <a:t>Isı</a:t>
            </a:r>
          </a:p>
          <a:p>
            <a:r>
              <a:rPr lang="tr-TR" sz="2800" dirty="0" err="1"/>
              <a:t>pH</a:t>
            </a:r>
            <a:endParaRPr lang="tr-TR" sz="2800" dirty="0"/>
          </a:p>
          <a:p>
            <a:r>
              <a:rPr lang="tr-TR" sz="2800" dirty="0"/>
              <a:t>O</a:t>
            </a:r>
            <a:r>
              <a:rPr lang="tr-TR" sz="2800" baseline="-25000" dirty="0"/>
              <a:t>2</a:t>
            </a:r>
            <a:r>
              <a:rPr lang="tr-TR" sz="2800" dirty="0"/>
              <a:t> ve CO</a:t>
            </a:r>
            <a:r>
              <a:rPr lang="tr-TR" sz="2800" baseline="-25000" dirty="0"/>
              <a:t>2</a:t>
            </a:r>
          </a:p>
          <a:p>
            <a:r>
              <a:rPr lang="tr-TR" sz="2800" dirty="0"/>
              <a:t>Nem</a:t>
            </a:r>
          </a:p>
          <a:p>
            <a:endParaRPr lang="tr-TR" sz="280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dirty="0"/>
              <a:t>	Patojen mikroorganizmaların </a:t>
            </a:r>
            <a:r>
              <a:rPr lang="tr-TR" b="1" u="sng" dirty="0"/>
              <a:t>çoğu</a:t>
            </a:r>
            <a:r>
              <a:rPr lang="tr-TR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35-37</a:t>
            </a:r>
            <a:r>
              <a:rPr lang="tr-TR" sz="2800" baseline="30000" dirty="0"/>
              <a:t>o</a:t>
            </a:r>
            <a:r>
              <a:rPr lang="tr-TR" sz="2800" dirty="0"/>
              <a:t>C’de,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nemli ortamda,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%3-5 CO</a:t>
            </a:r>
            <a:r>
              <a:rPr lang="tr-TR" sz="2800" baseline="-25000" dirty="0"/>
              <a:t>2</a:t>
            </a:r>
            <a:r>
              <a:rPr lang="tr-TR" sz="2800" dirty="0"/>
              <a:t> varlığında,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24-48 saatte iyi ürerler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r-TR" b="1"/>
              <a:t>İnkubasyon koşulları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8568952" cy="396043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</a:t>
            </a:r>
            <a:r>
              <a:rPr lang="tr-TR" sz="2000" b="1" dirty="0" err="1">
                <a:solidFill>
                  <a:srgbClr val="009900"/>
                </a:solidFill>
              </a:rPr>
              <a:t>Aeroplar</a:t>
            </a:r>
            <a:r>
              <a:rPr lang="tr-TR" sz="2000" b="1" dirty="0">
                <a:solidFill>
                  <a:srgbClr val="009900"/>
                </a:solidFill>
              </a:rPr>
              <a:t>; 	</a:t>
            </a:r>
            <a:r>
              <a:rPr lang="tr-TR" sz="2000" dirty="0"/>
              <a:t>%21 O</a:t>
            </a:r>
            <a:r>
              <a:rPr lang="tr-TR" sz="2000" baseline="-25000" dirty="0"/>
              <a:t>2</a:t>
            </a:r>
            <a:r>
              <a:rPr lang="tr-TR" sz="2000" dirty="0"/>
              <a:t>, % 0.03 CO</a:t>
            </a:r>
            <a:r>
              <a:rPr lang="tr-TR" sz="2000" baseline="-25000" dirty="0"/>
              <a:t>2</a:t>
            </a:r>
            <a:r>
              <a:rPr lang="tr-TR" sz="2000" dirty="0"/>
              <a:t> (atmosfer havası)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</a:t>
            </a:r>
            <a:r>
              <a:rPr lang="tr-TR" sz="2000" b="1" dirty="0" err="1">
                <a:solidFill>
                  <a:srgbClr val="009900"/>
                </a:solidFill>
              </a:rPr>
              <a:t>Anaeroplar</a:t>
            </a:r>
            <a:r>
              <a:rPr lang="tr-TR" sz="2000" b="1" dirty="0">
                <a:solidFill>
                  <a:srgbClr val="009900"/>
                </a:solidFill>
              </a:rPr>
              <a:t>; </a:t>
            </a:r>
            <a:r>
              <a:rPr lang="tr-TR" sz="2000" dirty="0"/>
              <a:t>%5-10 H</a:t>
            </a:r>
            <a:r>
              <a:rPr lang="tr-TR" sz="2000" baseline="-25000" dirty="0"/>
              <a:t>2</a:t>
            </a:r>
            <a:r>
              <a:rPr lang="tr-TR" sz="20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		%5-10 CO</a:t>
            </a:r>
            <a:r>
              <a:rPr lang="tr-TR" sz="2000" baseline="-25000" dirty="0"/>
              <a:t>2</a:t>
            </a:r>
            <a:r>
              <a:rPr lang="tr-TR" sz="20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		%80-90 N</a:t>
            </a:r>
            <a:r>
              <a:rPr lang="tr-TR" sz="2000" baseline="-25000" dirty="0"/>
              <a:t>2</a:t>
            </a:r>
            <a:r>
              <a:rPr lang="tr-TR" sz="20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		%0 O</a:t>
            </a:r>
            <a:r>
              <a:rPr lang="tr-TR" sz="2000" baseline="-25000" dirty="0"/>
              <a:t>2</a:t>
            </a:r>
            <a:r>
              <a:rPr lang="tr-TR" sz="2000" dirty="0"/>
              <a:t> içeren anaerobik </a:t>
            </a:r>
            <a:r>
              <a:rPr lang="tr-TR" sz="2000" dirty="0" err="1"/>
              <a:t>jar</a:t>
            </a:r>
            <a:r>
              <a:rPr lang="tr-TR" sz="2000" dirty="0"/>
              <a:t> içinde,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</a:t>
            </a:r>
            <a:r>
              <a:rPr lang="tr-TR" sz="2000" b="1" dirty="0" err="1">
                <a:solidFill>
                  <a:srgbClr val="009900"/>
                </a:solidFill>
              </a:rPr>
              <a:t>Kapnofiller</a:t>
            </a:r>
            <a:r>
              <a:rPr lang="tr-TR" sz="2000" b="1" dirty="0">
                <a:solidFill>
                  <a:srgbClr val="009900"/>
                </a:solidFill>
              </a:rPr>
              <a:t>;</a:t>
            </a:r>
            <a:r>
              <a:rPr lang="tr-TR" sz="2000" dirty="0"/>
              <a:t>	%5-10 CO</a:t>
            </a:r>
            <a:r>
              <a:rPr lang="tr-TR" sz="2000" baseline="-25000" dirty="0"/>
              <a:t>2</a:t>
            </a:r>
            <a:r>
              <a:rPr lang="tr-TR" sz="20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		%15 O</a:t>
            </a:r>
            <a:r>
              <a:rPr lang="tr-TR" sz="2000" baseline="-25000" dirty="0"/>
              <a:t>2</a:t>
            </a:r>
            <a:r>
              <a:rPr lang="tr-TR" sz="2000" dirty="0"/>
              <a:t> içeren CO</a:t>
            </a:r>
            <a:r>
              <a:rPr lang="tr-TR" sz="2000" baseline="-25000" dirty="0"/>
              <a:t>2</a:t>
            </a:r>
            <a:r>
              <a:rPr lang="tr-TR" sz="2000" dirty="0"/>
              <a:t>’li etüv ya da  mumlu kavanozda,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</a:t>
            </a:r>
            <a:r>
              <a:rPr lang="tr-TR" sz="2000" b="1" dirty="0" err="1">
                <a:solidFill>
                  <a:srgbClr val="009900"/>
                </a:solidFill>
              </a:rPr>
              <a:t>Mikroaerofiller</a:t>
            </a:r>
            <a:r>
              <a:rPr lang="tr-TR" sz="2000" b="1" dirty="0">
                <a:solidFill>
                  <a:srgbClr val="009900"/>
                </a:solidFill>
              </a:rPr>
              <a:t>;</a:t>
            </a:r>
            <a:r>
              <a:rPr lang="tr-TR" sz="2000" dirty="0"/>
              <a:t> %5-10 CO</a:t>
            </a:r>
            <a:r>
              <a:rPr lang="tr-TR" sz="2000" baseline="-25000" dirty="0"/>
              <a:t>2</a:t>
            </a:r>
            <a:r>
              <a:rPr lang="tr-TR" sz="20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000" dirty="0"/>
              <a:t>			   %8-10 O</a:t>
            </a:r>
            <a:r>
              <a:rPr lang="tr-TR" sz="2000" baseline="-25000" dirty="0"/>
              <a:t>2</a:t>
            </a:r>
            <a:r>
              <a:rPr lang="tr-TR" sz="2000" dirty="0"/>
              <a:t> içeren özel </a:t>
            </a:r>
            <a:r>
              <a:rPr lang="tr-TR" sz="2000" dirty="0" err="1"/>
              <a:t>jar</a:t>
            </a:r>
            <a:r>
              <a:rPr lang="tr-TR" sz="2000" dirty="0"/>
              <a:t> içinde bekletilir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pic>
        <p:nvPicPr>
          <p:cNvPr id="8194" name="Picture 2" descr="aerobe, anaerobe, microaerophi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0872"/>
            <a:ext cx="4392488" cy="14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İdentifikasyon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z="2800" dirty="0"/>
              <a:t>Bakterinin adını koymak gerekli çünkü;</a:t>
            </a:r>
          </a:p>
          <a:p>
            <a:r>
              <a:rPr lang="tr-TR" sz="2800" dirty="0"/>
              <a:t>Klinik önemi saptanmalı: Patojen mi? </a:t>
            </a:r>
            <a:r>
              <a:rPr lang="tr-TR" sz="2800" dirty="0" err="1"/>
              <a:t>Kontaminant</a:t>
            </a:r>
            <a:r>
              <a:rPr lang="tr-TR" sz="2800" dirty="0"/>
              <a:t> mı?</a:t>
            </a:r>
          </a:p>
          <a:p>
            <a:r>
              <a:rPr lang="tr-TR" sz="2800" dirty="0" err="1"/>
              <a:t>Antimikrobiyal</a:t>
            </a:r>
            <a:r>
              <a:rPr lang="tr-TR" sz="2800" dirty="0"/>
              <a:t> direnç testi gerekip, gerekmediğine karar verilmeli</a:t>
            </a:r>
          </a:p>
          <a:p>
            <a:r>
              <a:rPr lang="tr-TR" sz="2800" dirty="0" err="1"/>
              <a:t>Antimikrobiyal</a:t>
            </a:r>
            <a:r>
              <a:rPr lang="tr-TR" sz="2800" dirty="0"/>
              <a:t> tedavi yönlendirilmeli</a:t>
            </a:r>
          </a:p>
          <a:p>
            <a:r>
              <a:rPr lang="tr-TR" sz="2800" dirty="0"/>
              <a:t>Mikroorganizmanın diğer hastalar, çalışanlar ya da toplum için risk taşıyıp, taşımadığı belirlenmeli</a:t>
            </a:r>
          </a:p>
          <a:p>
            <a:endParaRPr lang="tr-TR" sz="28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62F4CF-CECC-1581-412C-F21D824C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361C23-55E0-3D3F-7FDF-63B794A9A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Devamı derste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AFA2C10-29A1-FDE6-B11B-7FDC3878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90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9900"/>
                </a:solidFill>
              </a:rPr>
              <a:t>Öğrenim Amaç ve Hedefleri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sz="2400" dirty="0"/>
              <a:t>Klinik mikrobiyoloji laboratuvarının görevlerini öğrenmek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sz="2400" dirty="0"/>
              <a:t>Mikrobiyoloji laboratuvarında örnek işlenmesi ile ilgili basamakların temelini öğrenmek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tr-TR" sz="2400" dirty="0"/>
              <a:t>Bakterilerin kültüre dayalı konvansiyonel tanı yöntemlerini kavramak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tr-TR" sz="2400" dirty="0"/>
          </a:p>
        </p:txBody>
      </p:sp>
      <p:sp>
        <p:nvSpPr>
          <p:cNvPr id="922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684C2-D408-4080-97CE-D8DE8715E9DE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92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/>
              <a:t>Mikrobiyolojik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081550"/>
            <a:ext cx="8291264" cy="4281339"/>
          </a:xfrm>
        </p:spPr>
        <p:txBody>
          <a:bodyPr/>
          <a:lstStyle/>
          <a:p>
            <a:r>
              <a:rPr lang="tr-TR" sz="2800" dirty="0"/>
              <a:t>Klasik kültür yoluyla </a:t>
            </a:r>
            <a:r>
              <a:rPr lang="tr-TR" sz="2800" dirty="0" err="1"/>
              <a:t>identifikasyon</a:t>
            </a:r>
            <a:endParaRPr lang="tr-TR" sz="2800" dirty="0"/>
          </a:p>
          <a:p>
            <a:r>
              <a:rPr lang="tr-TR" sz="2800" dirty="0"/>
              <a:t>Moleküler tanı</a:t>
            </a:r>
          </a:p>
          <a:p>
            <a:r>
              <a:rPr lang="tr-TR" sz="2800" dirty="0" err="1"/>
              <a:t>İmmünokimyasal</a:t>
            </a:r>
            <a:r>
              <a:rPr lang="tr-TR" sz="2800" dirty="0"/>
              <a:t> tanı</a:t>
            </a:r>
          </a:p>
          <a:p>
            <a:r>
              <a:rPr lang="tr-TR" sz="2800" dirty="0" err="1"/>
              <a:t>Serolojik</a:t>
            </a:r>
            <a:r>
              <a:rPr lang="tr-TR" sz="2800" dirty="0"/>
              <a:t> tanı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288D3-15D8-4002-8BC1-C1378A321A09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46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SEÇİMİ, ALINMASI VE İŞLENMESİ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96544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dirty="0"/>
              <a:t>	Mikrobiyolojik muayene için örnek seçiminde;</a:t>
            </a:r>
          </a:p>
          <a:p>
            <a:r>
              <a:rPr lang="tr-TR" sz="2800" dirty="0">
                <a:solidFill>
                  <a:srgbClr val="009900"/>
                </a:solidFill>
              </a:rPr>
              <a:t>Mutlaka </a:t>
            </a:r>
            <a:r>
              <a:rPr lang="tr-TR" sz="2800" b="1" dirty="0">
                <a:solidFill>
                  <a:srgbClr val="009900"/>
                </a:solidFill>
              </a:rPr>
              <a:t>hastalığın gelişimini yansıtacak bölgelerden </a:t>
            </a:r>
            <a:r>
              <a:rPr lang="tr-TR" sz="2800" dirty="0">
                <a:solidFill>
                  <a:srgbClr val="009900"/>
                </a:solidFill>
              </a:rPr>
              <a:t>alınmasına ve</a:t>
            </a:r>
            <a:r>
              <a:rPr lang="tr-TR" sz="2800" dirty="0"/>
              <a:t> </a:t>
            </a:r>
          </a:p>
          <a:p>
            <a:r>
              <a:rPr lang="tr-TR" sz="2800" dirty="0">
                <a:solidFill>
                  <a:schemeClr val="accent2"/>
                </a:solidFill>
              </a:rPr>
              <a:t>Tam bir </a:t>
            </a:r>
            <a:r>
              <a:rPr lang="tr-TR" sz="2800" b="1" dirty="0">
                <a:solidFill>
                  <a:schemeClr val="accent2"/>
                </a:solidFill>
              </a:rPr>
              <a:t>mikrobiyolojik incelemeye imkan sağlayacak miktarda </a:t>
            </a:r>
            <a:r>
              <a:rPr lang="tr-TR" sz="2800" dirty="0">
                <a:solidFill>
                  <a:schemeClr val="accent2"/>
                </a:solidFill>
              </a:rPr>
              <a:t>olmasına dikkat edilmelidir</a:t>
            </a:r>
            <a:r>
              <a:rPr lang="tr-TR" sz="2800" dirty="0"/>
              <a:t> </a:t>
            </a:r>
          </a:p>
          <a:p>
            <a:r>
              <a:rPr lang="tr-TR" sz="2800" dirty="0"/>
              <a:t>Eğer mümkünse örnekler antibiyotik tedavisine başlanmadan önce alınmalıdır</a:t>
            </a:r>
          </a:p>
          <a:p>
            <a:r>
              <a:rPr lang="tr-TR" sz="2800" dirty="0"/>
              <a:t>Örnek toplanması sırasında </a:t>
            </a:r>
            <a:r>
              <a:rPr lang="tr-TR" sz="2800" b="1" dirty="0" err="1">
                <a:solidFill>
                  <a:srgbClr val="7030A0"/>
                </a:solidFill>
              </a:rPr>
              <a:t>kontaminasyonun</a:t>
            </a:r>
            <a:r>
              <a:rPr lang="tr-TR" sz="2800" b="1" dirty="0">
                <a:solidFill>
                  <a:srgbClr val="7030A0"/>
                </a:solidFill>
              </a:rPr>
              <a:t> önlenmesi</a:t>
            </a:r>
            <a:r>
              <a:rPr lang="tr-TR" sz="2800" dirty="0"/>
              <a:t> için çok dikkat edilmelidir !!!</a:t>
            </a:r>
          </a:p>
          <a:p>
            <a:pPr marL="457200" lvl="1" indent="0">
              <a:buNone/>
            </a:pPr>
            <a:endParaRPr lang="tr-TR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İçerik Yer Tutucusu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1828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dirty="0"/>
              <a:t>	</a:t>
            </a:r>
            <a:r>
              <a:rPr lang="tr-TR" sz="2800" dirty="0" err="1"/>
              <a:t>Kontamine</a:t>
            </a:r>
            <a:r>
              <a:rPr lang="tr-TR" sz="2800" dirty="0"/>
              <a:t> olmadan örnek alma imkanı yoksa ya da örnek flora içeriyorsa mikrobiyoloji laboratuvarında </a:t>
            </a:r>
            <a:r>
              <a:rPr lang="tr-TR" sz="2800" b="1" dirty="0">
                <a:solidFill>
                  <a:srgbClr val="009900"/>
                </a:solidFill>
              </a:rPr>
              <a:t>seçici </a:t>
            </a:r>
            <a:r>
              <a:rPr lang="tr-TR" sz="2800" b="1" dirty="0" err="1">
                <a:solidFill>
                  <a:srgbClr val="009900"/>
                </a:solidFill>
              </a:rPr>
              <a:t>besiyerleri</a:t>
            </a:r>
            <a:r>
              <a:rPr lang="tr-TR" sz="2800" dirty="0"/>
              <a:t> kullanılarak </a:t>
            </a:r>
            <a:r>
              <a:rPr lang="tr-TR" sz="2800" dirty="0" err="1"/>
              <a:t>endojen</a:t>
            </a:r>
            <a:r>
              <a:rPr lang="tr-TR" sz="2800" dirty="0"/>
              <a:t> floranın baskılanması ya da kantitatif kültür yapılması gerekir</a:t>
            </a:r>
          </a:p>
        </p:txBody>
      </p:sp>
      <p:sp>
        <p:nvSpPr>
          <p:cNvPr id="2969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SEÇİMİ, ALINMASI VE İŞLENMESİ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6" descr="Figure5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2610017" cy="2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6 Dikdörtgen"/>
          <p:cNvSpPr>
            <a:spLocks noChangeArrowheads="1"/>
          </p:cNvSpPr>
          <p:nvPr/>
        </p:nvSpPr>
        <p:spPr bwMode="auto">
          <a:xfrm>
            <a:off x="6500813" y="4572000"/>
            <a:ext cx="247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latin typeface="Comic Sans MS" pitchFamily="66" charset="0"/>
              </a:rPr>
              <a:t>(kantitatif kültür?)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MİKROBİYOLOJİK MUAYENE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tr-TR"/>
              <a:t>Mikrobiyolojik muayene örneğin laboratuvara ilk girdiği andan itibaren başlar</a:t>
            </a:r>
          </a:p>
          <a:p>
            <a:pPr algn="ctr"/>
            <a:endParaRPr lang="tr-TR"/>
          </a:p>
        </p:txBody>
      </p:sp>
      <p:pic>
        <p:nvPicPr>
          <p:cNvPr id="37894" name="Picture 8" descr="http://www.usask.ca/wcvm/images/top_pics/micro.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429000"/>
            <a:ext cx="6667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Örneğin </a:t>
            </a:r>
            <a:r>
              <a:rPr lang="tr-T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makroskopik</a:t>
            </a:r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(gözle) incelenmesi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524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98282"/>
            <a:ext cx="3544851" cy="265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9128"/>
            <a:ext cx="3416324" cy="24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4" y="3882671"/>
            <a:ext cx="2904183" cy="27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1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tr-TR" sz="2800"/>
              <a:t>Mikrobiyoloji laboratuarında </a:t>
            </a:r>
            <a:r>
              <a:rPr lang="tr-TR" sz="2800" b="1">
                <a:solidFill>
                  <a:srgbClr val="009900"/>
                </a:solidFill>
              </a:rPr>
              <a:t>en sık ışık mikroskobu</a:t>
            </a:r>
            <a:r>
              <a:rPr lang="tr-TR" sz="2800"/>
              <a:t> kullanılmakla birlikte, zaman zaman floresan mikroskop ve karanlık alan mikroskobu da tercih edilebilir </a:t>
            </a:r>
          </a:p>
        </p:txBody>
      </p:sp>
      <p:sp>
        <p:nvSpPr>
          <p:cNvPr id="3686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 </a:t>
            </a:r>
            <a:r>
              <a:rPr lang="tr-T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mikroskopik</a:t>
            </a:r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muayene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0" name="Picture 7" descr="spormead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0575"/>
            <a:ext cx="17287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9" descr="re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357563"/>
            <a:ext cx="24336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 descr="ME26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57563"/>
            <a:ext cx="25114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2517-3218-420D-A642-B5071A03330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1066</Words>
  <Application>Microsoft Office PowerPoint</Application>
  <PresentationFormat>Ekran Gösterisi (4:3)</PresentationFormat>
  <Paragraphs>158</Paragraphs>
  <Slides>28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Varsayılan Tasarım</vt:lpstr>
      <vt:lpstr> BAKTERİLERİN TANI YÖNTEMLERİ  Konvansiyonel-Moleküler-İmmunokimyasal-Serolojik </vt:lpstr>
      <vt:lpstr>Ders İçeriği </vt:lpstr>
      <vt:lpstr>Öğrenim Amaç ve Hedefleri</vt:lpstr>
      <vt:lpstr>Mikrobiyolojik tanı</vt:lpstr>
      <vt:lpstr>ÖRNEK SEÇİMİ, ALINMASI VE İŞLENMESİ</vt:lpstr>
      <vt:lpstr>ÖRNEK SEÇİMİ, ALINMASI VE İŞLENMESİ</vt:lpstr>
      <vt:lpstr>MİKROBİYOLOJİK MUAYENE</vt:lpstr>
      <vt:lpstr>Örneğin makroskopik (gözle) incelenmesi</vt:lpstr>
      <vt:lpstr>Direkt mikroskopik muayene</vt:lpstr>
      <vt:lpstr>Direkt mikroskopik muayene</vt:lpstr>
      <vt:lpstr>Gram boyama</vt:lpstr>
      <vt:lpstr>Gram boyama</vt:lpstr>
      <vt:lpstr>Kültür Besiyerinin Seçimi</vt:lpstr>
      <vt:lpstr>PowerPoint Sunusu</vt:lpstr>
      <vt:lpstr>Sıvı / Katı Besiyerleri</vt:lpstr>
      <vt:lpstr>PowerPoint Sunusu</vt:lpstr>
      <vt:lpstr>Katı besiyerinde üreme</vt:lpstr>
      <vt:lpstr>Katı besiyerine ekim teknikleri</vt:lpstr>
      <vt:lpstr>PowerPoint Sunusu</vt:lpstr>
      <vt:lpstr>PowerPoint Sunusu</vt:lpstr>
      <vt:lpstr>S (smooth) koloni</vt:lpstr>
      <vt:lpstr>R (rough) koloni</vt:lpstr>
      <vt:lpstr>M (mucoid) koloni</vt:lpstr>
      <vt:lpstr>PowerPoint Sunusu</vt:lpstr>
      <vt:lpstr>Mikroorganizmaların Üremesi Üzerine Etkili Olan Çevresel Faktörler</vt:lpstr>
      <vt:lpstr>İnkubasyon koşulları</vt:lpstr>
      <vt:lpstr>İdentifikasyon</vt:lpstr>
      <vt:lpstr>PowerPoint Sunusu</vt:lpstr>
    </vt:vector>
  </TitlesOfParts>
  <Company>ANKARA UNIVERSITESI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EXPER_3</dc:creator>
  <cp:lastModifiedBy>Duygu Öcal</cp:lastModifiedBy>
  <cp:revision>395</cp:revision>
  <dcterms:created xsi:type="dcterms:W3CDTF">2008-08-28T09:18:10Z</dcterms:created>
  <dcterms:modified xsi:type="dcterms:W3CDTF">2024-01-21T19:17:06Z</dcterms:modified>
</cp:coreProperties>
</file>