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76" r:id="rId9"/>
    <p:sldId id="263" r:id="rId10"/>
    <p:sldId id="261" r:id="rId11"/>
    <p:sldId id="273" r:id="rId12"/>
    <p:sldId id="264" r:id="rId13"/>
    <p:sldId id="265" r:id="rId14"/>
    <p:sldId id="266" r:id="rId15"/>
    <p:sldId id="267" r:id="rId16"/>
    <p:sldId id="270" r:id="rId17"/>
    <p:sldId id="268" r:id="rId18"/>
    <p:sldId id="269" r:id="rId19"/>
    <p:sldId id="274" r:id="rId20"/>
    <p:sldId id="272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D77BF-5098-4BEF-952B-E42B49F060A3}" type="datetimeFigureOut">
              <a:rPr lang="tr-TR" smtClean="0"/>
              <a:t>27.09.2011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4596C-B69B-480B-8F97-A8EBC1243CD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596C-B69B-480B-8F97-A8EBC1243CDC}" type="slidenum">
              <a:rPr lang="tr-TR" smtClean="0"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15EF-2E90-4F54-9578-B2C059450A7F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7F2D-DCD4-4903-921E-5BEF4B95B9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056F-33E2-4B25-89E4-7549D54DC61D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87D2-6008-498B-9236-E870C0F916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6486-71F2-4575-A32D-24A8BD379895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4AF5-E0B5-410B-B455-DE5F79761A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C186-E991-41E7-A497-E252F432271D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00DA-CC60-467B-BE50-867DE320E3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6256-56A5-428F-8875-136EFAF8BAB2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6732-4BE5-47D9-927C-8670E317FA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28A5-8989-495F-B65D-D5A056598806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F676-4789-459C-B148-FA80C2BD49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94A6-9AA1-47B6-9A24-74EFB25AB1E4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571B-94AF-495D-B2FA-4BC3D7EFC4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17B8-823D-424D-A089-61E1469CDABA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E778-AC73-4A13-8E91-DB5D6A5BAC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809F-AFC6-45A5-8334-B86A801D9D75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88B5-4A7A-452F-ADBA-5BFC47C68E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6ADA-EDDA-45E4-9A32-983DB6A2DB31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EAE2-1216-43A1-8265-1DA629DA96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A678-882A-4CB6-9BC6-9B1487A90B96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6450-4B70-49E4-A11A-3455F370FF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E8C45-CAE5-4080-8B62-637191D394D8}" type="datetimeFigureOut">
              <a:rPr lang="tr-TR"/>
              <a:pPr>
                <a:defRPr/>
              </a:pPr>
              <a:t>27.09.2011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1D6228-CBE6-4FF6-ACC2-7CB0FDE9A0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851648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AĞRI ve DİŞLERİN İNNERVASYONU</a:t>
            </a:r>
            <a:endParaRPr lang="tr-TR" dirty="0"/>
          </a:p>
        </p:txBody>
      </p:sp>
      <p:sp>
        <p:nvSpPr>
          <p:cNvPr id="5123" name="2 Alt Başlık"/>
          <p:cNvSpPr>
            <a:spLocks noGrp="1"/>
          </p:cNvSpPr>
          <p:nvPr>
            <p:ph type="subTitle" idx="1"/>
          </p:nvPr>
        </p:nvSpPr>
        <p:spPr>
          <a:xfrm>
            <a:off x="4000500" y="3929063"/>
            <a:ext cx="4354513" cy="2286000"/>
          </a:xfrm>
        </p:spPr>
        <p:txBody>
          <a:bodyPr/>
          <a:lstStyle/>
          <a:p>
            <a:pPr marR="0" eaLnBrk="1" hangingPunct="1"/>
            <a:r>
              <a:rPr lang="tr-TR" sz="3600" b="1" i="1" smtClean="0"/>
              <a:t>Prof. </a:t>
            </a:r>
            <a:r>
              <a:rPr lang="tr-TR" sz="3600" b="1" i="1" dirty="0" smtClean="0"/>
              <a:t>Dr. Hakan Alpay KARASU</a:t>
            </a:r>
          </a:p>
        </p:txBody>
      </p:sp>
      <p:pic>
        <p:nvPicPr>
          <p:cNvPr id="1027" name="Picture 3" descr="C:\Users\wista\Desktop\Resimlerim\tads\av-294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11000"/>
          </a:blip>
          <a:srcRect/>
          <a:stretch>
            <a:fillRect/>
          </a:stretch>
        </p:blipFill>
        <p:spPr bwMode="auto">
          <a:xfrm>
            <a:off x="1571604" y="3000372"/>
            <a:ext cx="2214578" cy="3374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wista\Desktop\Yeni Klasör\DSC00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428750"/>
            <a:ext cx="6376987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857224" y="357166"/>
            <a:ext cx="7786742" cy="10001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smtClean="0"/>
              <a:t>Diş ağrısının izlediği anatomik yollar:</a:t>
            </a:r>
            <a:endParaRPr lang="tr-T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sta\Desktop\Resimlerim\drama_by_Nighthaz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8429625" cy="60721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72400" cy="1362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N. </a:t>
            </a:r>
            <a:r>
              <a:rPr lang="tr-TR" err="1" smtClean="0"/>
              <a:t>Trigeminus</a:t>
            </a:r>
            <a:endParaRPr lang="tr-TR"/>
          </a:p>
        </p:txBody>
      </p:sp>
      <p:pic>
        <p:nvPicPr>
          <p:cNvPr id="16387" name="Picture 2" descr="C:\Users\wista\Desktop\Yeni Klasör\DSC00556.JPG"/>
          <p:cNvPicPr>
            <a:picLocks noChangeAspect="1" noChangeArrowheads="1"/>
          </p:cNvPicPr>
          <p:nvPr/>
        </p:nvPicPr>
        <p:blipFill>
          <a:blip r:embed="rId3" cstate="print">
            <a:lum contrast="44000"/>
          </a:blip>
          <a:srcRect/>
          <a:stretch>
            <a:fillRect/>
          </a:stretch>
        </p:blipFill>
        <p:spPr bwMode="auto">
          <a:xfrm>
            <a:off x="4643438" y="1571625"/>
            <a:ext cx="4214812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wista\Desktop\Yeni Klasör\Schmerz_Trigemi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928813"/>
            <a:ext cx="36020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0"/>
            <a:ext cx="7486648" cy="1362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N. </a:t>
            </a:r>
            <a:r>
              <a:rPr lang="tr-TR" err="1" smtClean="0"/>
              <a:t>Oftalmicus</a:t>
            </a:r>
            <a:endParaRPr lang="tr-TR"/>
          </a:p>
        </p:txBody>
      </p:sp>
      <p:pic>
        <p:nvPicPr>
          <p:cNvPr id="17411" name="Picture 3" descr="C:\Users\wista\Desktop\Yeni Klasör\DSC00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357313"/>
            <a:ext cx="39433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362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N. </a:t>
            </a:r>
            <a:r>
              <a:rPr lang="tr-TR" err="1" smtClean="0"/>
              <a:t>Maksillaris</a:t>
            </a:r>
            <a:endParaRPr lang="tr-TR"/>
          </a:p>
        </p:txBody>
      </p:sp>
      <p:pic>
        <p:nvPicPr>
          <p:cNvPr id="18435" name="Picture 2" descr="C:\Users\wista\Desktop\Yeni Klasör\DSC00570.JPG"/>
          <p:cNvPicPr>
            <a:picLocks noChangeAspect="1" noChangeArrowheads="1"/>
          </p:cNvPicPr>
          <p:nvPr/>
        </p:nvPicPr>
        <p:blipFill>
          <a:blip r:embed="rId3" cstate="print">
            <a:lum bright="-24000" contrast="38000"/>
          </a:blip>
          <a:srcRect/>
          <a:stretch>
            <a:fillRect/>
          </a:stretch>
        </p:blipFill>
        <p:spPr bwMode="auto">
          <a:xfrm>
            <a:off x="4857750" y="1643063"/>
            <a:ext cx="35274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wista\Desktop\Yeni Klasör\DSC00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1643063"/>
            <a:ext cx="3714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wista\Desktop\Yeni Klasör\DSC00558.JPG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285750" y="285750"/>
            <a:ext cx="411956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:\Users\wista\Desktop\Yeni Klasör\DSC00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3071813"/>
            <a:ext cx="5072062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8 Metin kutusu"/>
          <p:cNvSpPr txBox="1">
            <a:spLocks noChangeArrowheads="1"/>
          </p:cNvSpPr>
          <p:nvPr/>
        </p:nvSpPr>
        <p:spPr bwMode="auto">
          <a:xfrm>
            <a:off x="4714875" y="1000125"/>
            <a:ext cx="2001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latin typeface="Constantia" pitchFamily="18" charset="0"/>
              </a:rPr>
              <a:t>n. nasopalatinus</a:t>
            </a:r>
          </a:p>
        </p:txBody>
      </p:sp>
      <p:sp>
        <p:nvSpPr>
          <p:cNvPr id="19461" name="9 Metin kutusu"/>
          <p:cNvSpPr txBox="1">
            <a:spLocks noChangeArrowheads="1"/>
          </p:cNvSpPr>
          <p:nvPr/>
        </p:nvSpPr>
        <p:spPr bwMode="auto">
          <a:xfrm>
            <a:off x="1571625" y="4929188"/>
            <a:ext cx="2212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latin typeface="Constantia" pitchFamily="18" charset="0"/>
              </a:rPr>
              <a:t>n. Palatinus majus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ista\Desktop\Yeni Klasör\DSC00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4686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wista\Desktop\Yeni Klasör\DSC0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500438"/>
            <a:ext cx="397668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428604"/>
            <a:ext cx="7772400" cy="1362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N. </a:t>
            </a:r>
            <a:r>
              <a:rPr lang="tr-TR" err="1" smtClean="0"/>
              <a:t>Mandibularis</a:t>
            </a:r>
            <a:endParaRPr lang="tr-TR"/>
          </a:p>
        </p:txBody>
      </p:sp>
      <p:pic>
        <p:nvPicPr>
          <p:cNvPr id="21507" name="Picture 2" descr="C:\Users\wista\Desktop\Yeni Klasör\DSC00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642938"/>
            <a:ext cx="38369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wista\Desktop\Yeni Klasör\DSC00572.JPG"/>
          <p:cNvPicPr>
            <a:picLocks noChangeAspect="1" noChangeArrowheads="1"/>
          </p:cNvPicPr>
          <p:nvPr/>
        </p:nvPicPr>
        <p:blipFill>
          <a:blip r:embed="rId4" cstate="print">
            <a:lum bright="12000" contrast="26000"/>
          </a:blip>
          <a:srcRect/>
          <a:stretch>
            <a:fillRect/>
          </a:stretch>
        </p:blipFill>
        <p:spPr bwMode="auto">
          <a:xfrm>
            <a:off x="642938" y="1928813"/>
            <a:ext cx="371475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ista\Desktop\Yeni Klasör\DSC00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43000"/>
            <a:ext cx="833755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8358187" cy="6000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362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AĞRI		</a:t>
            </a:r>
            <a:endParaRPr lang="tr-TR"/>
          </a:p>
        </p:txBody>
      </p:sp>
      <p:sp>
        <p:nvSpPr>
          <p:cNvPr id="6147" name="2 Metin Yer Tutucusu"/>
          <p:cNvSpPr>
            <a:spLocks noGrp="1"/>
          </p:cNvSpPr>
          <p:nvPr>
            <p:ph type="body" idx="1"/>
          </p:nvPr>
        </p:nvSpPr>
        <p:spPr>
          <a:xfrm>
            <a:off x="530225" y="2347913"/>
            <a:ext cx="7772400" cy="35099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tr-TR" smtClean="0"/>
              <a:t>Kişiye özel acı hissi</a:t>
            </a:r>
          </a:p>
          <a:p>
            <a:pPr eaLnBrk="1" hangingPunct="1">
              <a:buFont typeface="Arial" charset="0"/>
              <a:buChar char="•"/>
            </a:pPr>
            <a:r>
              <a:rPr lang="tr-TR" smtClean="0"/>
              <a:t>Mevcut veya başlamak üzere olan doku hasarını bildiren zararlı bir stimülan</a:t>
            </a:r>
          </a:p>
          <a:p>
            <a:pPr eaLnBrk="1" hangingPunct="1">
              <a:buFont typeface="Arial" charset="0"/>
              <a:buChar char="•"/>
            </a:pPr>
            <a:r>
              <a:rPr lang="tr-TR" smtClean="0"/>
              <a:t>Organizmayı zarardan koruyacak bir reaksiyon dizisini tanımlamak için kullanılır.</a:t>
            </a:r>
          </a:p>
          <a:p>
            <a:pPr eaLnBrk="1" hangingPunct="1">
              <a:buFont typeface="Arial" charset="0"/>
              <a:buChar char="•"/>
            </a:pPr>
            <a:endParaRPr lang="tr-TR" smtClean="0"/>
          </a:p>
          <a:p>
            <a:pPr eaLnBrk="1" hangingPunct="1">
              <a:buFont typeface="Arial" charset="0"/>
              <a:buChar char="•"/>
            </a:pPr>
            <a:endParaRPr lang="tr-TR" smtClean="0"/>
          </a:p>
          <a:p>
            <a:pPr eaLnBrk="1" hangingPunct="1"/>
            <a:r>
              <a:rPr lang="tr-TR" smtClean="0"/>
              <a:t>*Ağrı, algılayan kişinin değerlendirdiği objektif tanımlama yapamadığı hoş olmayan hislerin tümüdür.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sta\Desktop\Resimlerim\n706822932_207917_8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8286750" cy="6000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7772400" cy="1362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smtClean="0"/>
              <a:t>Ağrının 3 </a:t>
            </a:r>
            <a:r>
              <a:rPr lang="tr-TR" sz="3600" err="1" smtClean="0"/>
              <a:t>komponenti</a:t>
            </a:r>
            <a:r>
              <a:rPr lang="tr-TR" sz="3600" smtClean="0"/>
              <a:t>:</a:t>
            </a:r>
            <a:endParaRPr lang="tr-TR" sz="3600"/>
          </a:p>
        </p:txBody>
      </p:sp>
      <p:sp>
        <p:nvSpPr>
          <p:cNvPr id="7171" name="2 Metin Yer Tutucusu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31527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800" smtClean="0"/>
              <a:t>Ağrı hissinin oluşması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smtClean="0"/>
              <a:t>Oluşan ağrı hissinin sinirler  yoluyla beyine iletilmesi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800" smtClean="0"/>
              <a:t>Beyinde ağrı olarak algılanıp yorumlanması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72400" cy="1362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smtClean="0"/>
              <a:t>Ağrı </a:t>
            </a:r>
            <a:r>
              <a:rPr lang="tr-TR" sz="3600" err="1" smtClean="0"/>
              <a:t>mediatörleri</a:t>
            </a:r>
            <a:r>
              <a:rPr lang="tr-TR" sz="3600" smtClean="0"/>
              <a:t>:</a:t>
            </a:r>
            <a:endParaRPr lang="tr-TR" sz="360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 err="1" smtClean="0">
                <a:solidFill>
                  <a:srgbClr val="FFFF00"/>
                </a:solidFill>
              </a:rPr>
              <a:t>Bradikinin</a:t>
            </a:r>
            <a:r>
              <a:rPr lang="tr-TR" dirty="0" smtClean="0">
                <a:solidFill>
                  <a:srgbClr val="FFFF00"/>
                </a:solidFill>
              </a:rPr>
              <a:t>**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5-HT(5-</a:t>
            </a:r>
            <a:r>
              <a:rPr lang="tr-TR" dirty="0" err="1" smtClean="0"/>
              <a:t>hidroksitriptamin</a:t>
            </a:r>
            <a:r>
              <a:rPr lang="tr-TR" dirty="0" smtClean="0"/>
              <a:t>)/ </a:t>
            </a:r>
            <a:r>
              <a:rPr lang="tr-TR" dirty="0" err="1" smtClean="0"/>
              <a:t>Seratonin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 err="1" smtClean="0"/>
              <a:t>Histamin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dirty="0" err="1" smtClean="0"/>
              <a:t>Prostoglandin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071546"/>
            <a:ext cx="7772400" cy="96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smtClean="0"/>
              <a:t>Ağrı hissinin iletilmesinde görevli lifler:</a:t>
            </a:r>
            <a:endParaRPr lang="tr-TR" sz="3600"/>
          </a:p>
        </p:txBody>
      </p:sp>
      <p:sp>
        <p:nvSpPr>
          <p:cNvPr id="9219" name="2 Metin Yer Tutucusu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tr-TR" sz="2800" smtClean="0"/>
              <a:t>A-delta lifleri (2,5-35 m/sn)</a:t>
            </a:r>
          </a:p>
          <a:p>
            <a:pPr eaLnBrk="1" hangingPunct="1">
              <a:buFont typeface="Arial" charset="0"/>
              <a:buChar char="•"/>
            </a:pPr>
            <a:r>
              <a:rPr lang="tr-TR" sz="2800" smtClean="0"/>
              <a:t>C lifleri (0,7-1,5 m/sn)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sta\Desktop\Yeni Klasör\DSC00566.JPG"/>
          <p:cNvPicPr>
            <a:picLocks noChangeAspect="1" noChangeArrowheads="1"/>
          </p:cNvPicPr>
          <p:nvPr/>
        </p:nvPicPr>
        <p:blipFill>
          <a:blip r:embed="rId3" cstate="print">
            <a:lum bright="10000" contrast="6000"/>
          </a:blip>
          <a:srcRect/>
          <a:stretch>
            <a:fillRect/>
          </a:stretch>
        </p:blipFill>
        <p:spPr bwMode="auto">
          <a:xfrm>
            <a:off x="428625" y="785813"/>
            <a:ext cx="3956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wista\Desktop\Yeni Klasör\DSC00568.JPG"/>
          <p:cNvPicPr>
            <a:picLocks noChangeAspect="1" noChangeArrowheads="1"/>
          </p:cNvPicPr>
          <p:nvPr/>
        </p:nvPicPr>
        <p:blipFill>
          <a:blip r:embed="rId4" cstate="print">
            <a:lum bright="16000" contrast="6000"/>
          </a:blip>
          <a:srcRect/>
          <a:stretch>
            <a:fillRect/>
          </a:stretch>
        </p:blipFill>
        <p:spPr bwMode="auto">
          <a:xfrm>
            <a:off x="4643438" y="785813"/>
            <a:ext cx="40925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272334" cy="536076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smtClean="0"/>
              <a:t>Diş ağrısı</a:t>
            </a:r>
            <a:endParaRPr lang="tr-TR" sz="360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71500" y="1857375"/>
            <a:ext cx="7772400" cy="3509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stimuluslar</a:t>
            </a:r>
            <a:endParaRPr lang="tr-TR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r-TR" dirty="0" smtClean="0"/>
              <a:t>Mekanik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r-TR" dirty="0" smtClean="0"/>
              <a:t>Elektriksel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r-TR" dirty="0" smtClean="0"/>
              <a:t>Isısal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r-TR" dirty="0" smtClean="0"/>
              <a:t>Kimyasal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dirty="0" smtClean="0"/>
              <a:t>Dokuya ait patolojik durumların oluşturduğu hoş olmayan histir ve iletimi halen tartışmalıdır.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071546"/>
            <a:ext cx="7772400" cy="678952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err="1" smtClean="0"/>
              <a:t>Dentin</a:t>
            </a:r>
            <a:r>
              <a:rPr lang="tr-TR" sz="2800" smtClean="0"/>
              <a:t> </a:t>
            </a:r>
            <a:r>
              <a:rPr lang="tr-TR" sz="2800" err="1" smtClean="0"/>
              <a:t>innervasyonu</a:t>
            </a:r>
            <a:r>
              <a:rPr lang="tr-TR" sz="2800" smtClean="0"/>
              <a:t> ile ilgili 3 farklı görüş mevcuttur:</a:t>
            </a:r>
            <a:endParaRPr lang="tr-TR" sz="280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71500" y="1928813"/>
            <a:ext cx="7772400" cy="428625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tr-TR" dirty="0" err="1" smtClean="0"/>
              <a:t>Dentin</a:t>
            </a:r>
            <a:r>
              <a:rPr lang="tr-TR" dirty="0" smtClean="0"/>
              <a:t> kanalları içinde bulunan </a:t>
            </a:r>
            <a:r>
              <a:rPr lang="tr-TR" dirty="0" err="1" smtClean="0"/>
              <a:t>miyelinsiz</a:t>
            </a:r>
            <a:r>
              <a:rPr lang="tr-TR" dirty="0" smtClean="0"/>
              <a:t> </a:t>
            </a:r>
            <a:r>
              <a:rPr lang="tr-TR" dirty="0" err="1" smtClean="0"/>
              <a:t>sensitif</a:t>
            </a:r>
            <a:r>
              <a:rPr lang="tr-TR" dirty="0" smtClean="0"/>
              <a:t> sinir liflerinin doğrudan uyarılmasıyla ağrı oluşmaktadır.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tr-TR" dirty="0" err="1" smtClean="0"/>
              <a:t>Dentin</a:t>
            </a:r>
            <a:r>
              <a:rPr lang="tr-TR" dirty="0" smtClean="0"/>
              <a:t> kanalı içindeki </a:t>
            </a:r>
            <a:r>
              <a:rPr lang="tr-TR" dirty="0" err="1" smtClean="0"/>
              <a:t>odontoblastların</a:t>
            </a:r>
            <a:r>
              <a:rPr lang="tr-TR" dirty="0" smtClean="0"/>
              <a:t> </a:t>
            </a:r>
            <a:r>
              <a:rPr lang="tr-TR" dirty="0" err="1" smtClean="0"/>
              <a:t>protoplazmik</a:t>
            </a:r>
            <a:r>
              <a:rPr lang="tr-TR" dirty="0" smtClean="0"/>
              <a:t> uzantısı üzerinde uyarıların etkisiyle oluşan aksiyon potansiyelinin </a:t>
            </a:r>
            <a:r>
              <a:rPr lang="tr-TR" dirty="0" err="1" smtClean="0"/>
              <a:t>Raschkow</a:t>
            </a:r>
            <a:r>
              <a:rPr lang="tr-TR" dirty="0" smtClean="0"/>
              <a:t> sinir </a:t>
            </a:r>
            <a:r>
              <a:rPr lang="tr-TR" dirty="0" err="1" smtClean="0"/>
              <a:t>pleksusuna</a:t>
            </a:r>
            <a:r>
              <a:rPr lang="tr-TR" dirty="0" smtClean="0"/>
              <a:t> (</a:t>
            </a:r>
            <a:r>
              <a:rPr lang="tr-TR" dirty="0" err="1" smtClean="0"/>
              <a:t>plexus</a:t>
            </a:r>
            <a:r>
              <a:rPr lang="tr-TR" dirty="0" smtClean="0"/>
              <a:t> </a:t>
            </a:r>
            <a:r>
              <a:rPr lang="tr-TR" dirty="0" err="1" smtClean="0"/>
              <a:t>dentalis</a:t>
            </a:r>
            <a:r>
              <a:rPr lang="tr-TR" dirty="0" smtClean="0"/>
              <a:t>) iletilmesiyle ağrı oluşmaktadır.</a:t>
            </a:r>
          </a:p>
          <a:p>
            <a:pPr marL="457200" indent="-457200" eaLnBrk="1" hangingPunct="1">
              <a:buFont typeface="+mj-lt"/>
              <a:buAutoNum type="arabicParenR"/>
              <a:defRPr/>
            </a:pPr>
            <a:r>
              <a:rPr lang="tr-TR" dirty="0" smtClean="0"/>
              <a:t>Uyarılar, </a:t>
            </a:r>
            <a:r>
              <a:rPr lang="tr-TR" dirty="0" err="1" smtClean="0"/>
              <a:t>dentin</a:t>
            </a:r>
            <a:r>
              <a:rPr lang="tr-TR" dirty="0" smtClean="0"/>
              <a:t> kanalı içindeki </a:t>
            </a:r>
            <a:r>
              <a:rPr lang="tr-TR" dirty="0" err="1" smtClean="0"/>
              <a:t>dentin</a:t>
            </a:r>
            <a:r>
              <a:rPr lang="tr-TR" dirty="0" smtClean="0"/>
              <a:t> lenfine etki ederek hidrodinamik hareket oluşturup </a:t>
            </a:r>
            <a:r>
              <a:rPr lang="tr-TR" dirty="0" err="1" smtClean="0"/>
              <a:t>Raschkow</a:t>
            </a:r>
            <a:r>
              <a:rPr lang="tr-TR" dirty="0" smtClean="0"/>
              <a:t> sinir </a:t>
            </a:r>
            <a:r>
              <a:rPr lang="tr-TR" dirty="0" err="1" smtClean="0"/>
              <a:t>pleksusuna</a:t>
            </a:r>
            <a:r>
              <a:rPr lang="tr-TR" dirty="0" smtClean="0"/>
              <a:t> ulaşarak ağrı oluşturur.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**bu 3 görüş de tartışmalıdır.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576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smtClean="0"/>
              <a:t>Dişlerin </a:t>
            </a:r>
            <a:r>
              <a:rPr lang="tr-TR" sz="3200" err="1" smtClean="0"/>
              <a:t>innervasyon</a:t>
            </a:r>
            <a:r>
              <a:rPr lang="tr-TR" sz="3200" smtClean="0"/>
              <a:t> tipleri:</a:t>
            </a:r>
            <a:endParaRPr lang="tr-TR" sz="3200"/>
          </a:p>
        </p:txBody>
      </p:sp>
      <p:pic>
        <p:nvPicPr>
          <p:cNvPr id="13315" name="Picture 2" descr="C:\Users\wista\Desktop\Yeni Klasör\DSC00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5572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3 Metin kutusu"/>
          <p:cNvSpPr txBox="1">
            <a:spLocks noChangeArrowheads="1"/>
          </p:cNvSpPr>
          <p:nvPr/>
        </p:nvSpPr>
        <p:spPr bwMode="auto">
          <a:xfrm>
            <a:off x="571500" y="3571875"/>
            <a:ext cx="8358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FFC000"/>
                </a:solidFill>
              </a:rPr>
              <a:t>A-</a:t>
            </a:r>
            <a:r>
              <a:rPr lang="tr-TR"/>
              <a:t>akson, dentin kanalı içindeki periodontoblastik alanda sonlanmakta</a:t>
            </a:r>
          </a:p>
          <a:p>
            <a:r>
              <a:rPr lang="tr-TR" b="1">
                <a:solidFill>
                  <a:srgbClr val="FFC000"/>
                </a:solidFill>
              </a:rPr>
              <a:t>B-</a:t>
            </a:r>
            <a:r>
              <a:rPr lang="tr-TR"/>
              <a:t>akson, dentin kanalı içindeki odontoblastın protoplazmasına değerek sonlanmakta</a:t>
            </a:r>
          </a:p>
          <a:p>
            <a:r>
              <a:rPr lang="tr-TR" b="1">
                <a:solidFill>
                  <a:srgbClr val="FFC000"/>
                </a:solidFill>
              </a:rPr>
              <a:t>C-</a:t>
            </a:r>
            <a:r>
              <a:rPr lang="tr-TR"/>
              <a:t>akson, odontoblast protoplazmasını kuşatıp hücre membranı üzerinde sonlanmakta</a:t>
            </a:r>
          </a:p>
          <a:p>
            <a:r>
              <a:rPr lang="tr-TR" b="1">
                <a:solidFill>
                  <a:srgbClr val="FFC000"/>
                </a:solidFill>
              </a:rPr>
              <a:t>D-</a:t>
            </a:r>
            <a:r>
              <a:rPr lang="tr-TR"/>
              <a:t>akson, mine-dentin sınırına yakın bölgede sonlanmakta</a:t>
            </a:r>
          </a:p>
          <a:p>
            <a:r>
              <a:rPr lang="tr-TR" b="1">
                <a:solidFill>
                  <a:srgbClr val="FFC000"/>
                </a:solidFill>
              </a:rPr>
              <a:t>E-</a:t>
            </a:r>
            <a:r>
              <a:rPr lang="tr-TR"/>
              <a:t>akson, hücre membranına değerek sonlanmakta</a:t>
            </a:r>
          </a:p>
          <a:p>
            <a:r>
              <a:rPr lang="tr-TR" b="1">
                <a:solidFill>
                  <a:srgbClr val="FFC000"/>
                </a:solidFill>
              </a:rPr>
              <a:t>F-</a:t>
            </a:r>
            <a:r>
              <a:rPr lang="tr-TR"/>
              <a:t>akson, odontoblast altında bağ dokusunda sonlanmakta</a:t>
            </a:r>
          </a:p>
          <a:p>
            <a:r>
              <a:rPr lang="tr-TR" b="1">
                <a:solidFill>
                  <a:srgbClr val="FFC000"/>
                </a:solidFill>
              </a:rPr>
              <a:t>G-</a:t>
            </a:r>
            <a:r>
              <a:rPr lang="tr-TR"/>
              <a:t>akson, subodontoblastik tabakadaki inaktif odontoblastların membranı üzerinde sonlanmakta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294</Words>
  <Application>Microsoft Office PowerPoint</Application>
  <PresentationFormat>Ekran Gösterisi (4:3)</PresentationFormat>
  <Paragraphs>69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Akış</vt:lpstr>
      <vt:lpstr>AĞRI ve DİŞLERİN İNNERVASYONU</vt:lpstr>
      <vt:lpstr>AĞRI  </vt:lpstr>
      <vt:lpstr>Ağrının 3 komponenti:</vt:lpstr>
      <vt:lpstr>Ağrı mediatörleri:</vt:lpstr>
      <vt:lpstr>Ağrı hissinin iletilmesinde görevli lifler:</vt:lpstr>
      <vt:lpstr>Slayt 6</vt:lpstr>
      <vt:lpstr>Diş ağrısı</vt:lpstr>
      <vt:lpstr>Dentin innervasyonu ile ilgili 3 farklı görüş mevcuttur:</vt:lpstr>
      <vt:lpstr>Dişlerin innervasyon tipleri:</vt:lpstr>
      <vt:lpstr>Diş ağrısının izlediği anatomik yollar:</vt:lpstr>
      <vt:lpstr>Slayt 11</vt:lpstr>
      <vt:lpstr>N. Trigeminus</vt:lpstr>
      <vt:lpstr>N. Oftalmicus</vt:lpstr>
      <vt:lpstr>N. Maksillaris</vt:lpstr>
      <vt:lpstr>Slayt 15</vt:lpstr>
      <vt:lpstr>Slayt 16</vt:lpstr>
      <vt:lpstr>N. Mandibularis</vt:lpstr>
      <vt:lpstr>Slayt 18</vt:lpstr>
      <vt:lpstr>Slayt 19</vt:lpstr>
      <vt:lpstr>Slayt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AĞRI ve DİŞLERİN İNNERVASYONU</dc:title>
  <dc:creator>sibel turalı</dc:creator>
  <cp:lastModifiedBy>kullanici</cp:lastModifiedBy>
  <cp:revision>27</cp:revision>
  <dcterms:created xsi:type="dcterms:W3CDTF">2009-09-08T16:54:08Z</dcterms:created>
  <dcterms:modified xsi:type="dcterms:W3CDTF">2011-09-27T11:58:49Z</dcterms:modified>
</cp:coreProperties>
</file>