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340876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283009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145899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148875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02716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486113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465920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846914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639862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4622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27472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54831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46358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937310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131053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550959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B30438F6-E2AF-4C49-B077-55BCFC8063E4}" type="slidenum">
              <a:rPr lang="tr-TR" smtClean="0"/>
              <a:pPr/>
              <a:t>‹#›</a:t>
            </a:fld>
            <a:endParaRPr lang="tr-TR"/>
          </a:p>
        </p:txBody>
      </p:sp>
    </p:spTree>
    <p:extLst>
      <p:ext uri="{BB962C8B-B14F-4D97-AF65-F5344CB8AC3E}">
        <p14:creationId xmlns:p14="http://schemas.microsoft.com/office/powerpoint/2010/main" val="3358641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476377" y="624110"/>
            <a:ext cx="7353299" cy="6081490"/>
          </a:xfrm>
        </p:spPr>
        <p:txBody>
          <a:bodyPr>
            <a:normAutofit fontScale="90000"/>
          </a:bodyPr>
          <a:lstStyle/>
          <a:p>
            <a:r>
              <a:rPr lang="tr-TR" sz="4400" dirty="0"/>
              <a:t>Arapça ve Farsçadan dilimize geçmiş kelimeler, bizim dilimizde asıllarından farklı olarak telaffuz edilebilmektedir. Bu dillerden geçmiş kelimeler Türkçede nasıl telaffuz edilirse edilsin, Arapça ve Farsçadaki asıllarına uygun olarak </a:t>
            </a:r>
            <a:r>
              <a:rPr lang="tr-TR" sz="4400" dirty="0" smtClean="0"/>
              <a:t>yazılır.</a:t>
            </a:r>
            <a:r>
              <a:rPr lang="tr-TR" dirty="0"/>
              <a:t/>
            </a:r>
            <a:br>
              <a:rPr lang="tr-TR" dirty="0"/>
            </a:br>
            <a:endParaRPr lang="tr-TR" dirty="0"/>
          </a:p>
        </p:txBody>
      </p:sp>
    </p:spTree>
    <p:extLst>
      <p:ext uri="{BB962C8B-B14F-4D97-AF65-F5344CB8AC3E}">
        <p14:creationId xmlns:p14="http://schemas.microsoft.com/office/powerpoint/2010/main" val="42380049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7802" y="166910"/>
            <a:ext cx="7142559" cy="1623790"/>
          </a:xfrm>
        </p:spPr>
        <p:txBody>
          <a:bodyPr>
            <a:normAutofit fontScale="90000"/>
          </a:bodyPr>
          <a:lstStyle/>
          <a:p>
            <a:r>
              <a:rPr lang="tr-TR" dirty="0" smtClean="0"/>
              <a:t>Türkçede</a:t>
            </a:r>
            <a:r>
              <a:rPr lang="tr-TR" dirty="0"/>
              <a:t>, Arapça ve Farsçadaki telaffuz ve yazılışlarından farklı telaffuz edilen ve yazılan </a:t>
            </a:r>
            <a:r>
              <a:rPr lang="tr-TR" dirty="0" smtClean="0"/>
              <a:t>bazı kelimeler:</a:t>
            </a:r>
            <a:endParaRPr lang="tr-TR" dirty="0"/>
          </a:p>
        </p:txBody>
      </p:sp>
      <p:sp>
        <p:nvSpPr>
          <p:cNvPr id="3" name="İçerik Yer Tutucusu 2"/>
          <p:cNvSpPr>
            <a:spLocks noGrp="1"/>
          </p:cNvSpPr>
          <p:nvPr>
            <p:ph idx="1"/>
          </p:nvPr>
        </p:nvSpPr>
        <p:spPr>
          <a:xfrm>
            <a:off x="962528" y="2204864"/>
            <a:ext cx="8611415" cy="4653136"/>
          </a:xfrm>
        </p:spPr>
        <p:txBody>
          <a:bodyPr numCol="2">
            <a:noAutofit/>
          </a:bodyPr>
          <a:lstStyle/>
          <a:p>
            <a:r>
              <a:rPr lang="ar-SA" sz="3200" dirty="0" smtClean="0"/>
              <a:t>خدمت</a:t>
            </a:r>
            <a:r>
              <a:rPr lang="tr-TR" sz="3200" dirty="0" smtClean="0"/>
              <a:t> </a:t>
            </a:r>
            <a:r>
              <a:rPr lang="ar-SA" sz="3200" dirty="0" smtClean="0"/>
              <a:t> </a:t>
            </a:r>
            <a:endParaRPr lang="tr-TR" sz="3200" dirty="0" smtClean="0"/>
          </a:p>
          <a:p>
            <a:r>
              <a:rPr lang="tr-TR" sz="3200" dirty="0" smtClean="0"/>
              <a:t>hizmet</a:t>
            </a:r>
          </a:p>
          <a:p>
            <a:r>
              <a:rPr lang="tr-TR" sz="3200" dirty="0" smtClean="0"/>
              <a:t> </a:t>
            </a:r>
            <a:r>
              <a:rPr lang="ar-SA" sz="3200" dirty="0"/>
              <a:t>ديوار </a:t>
            </a:r>
            <a:r>
              <a:rPr lang="tr-TR" sz="3200" dirty="0" smtClean="0"/>
              <a:t> </a:t>
            </a:r>
          </a:p>
          <a:p>
            <a:r>
              <a:rPr lang="tr-TR" sz="3200" dirty="0" smtClean="0"/>
              <a:t>duvar</a:t>
            </a:r>
            <a:endParaRPr lang="ar-SA" sz="3200" dirty="0" smtClean="0"/>
          </a:p>
          <a:p>
            <a:r>
              <a:rPr lang="ar-SA" sz="3200" dirty="0" smtClean="0"/>
              <a:t> نردبان </a:t>
            </a:r>
            <a:endParaRPr lang="tr-TR" sz="3200" dirty="0" smtClean="0"/>
          </a:p>
          <a:p>
            <a:r>
              <a:rPr lang="tr-TR" sz="3200" dirty="0" smtClean="0"/>
              <a:t>merdiven</a:t>
            </a:r>
          </a:p>
          <a:p>
            <a:r>
              <a:rPr lang="ar-SA" sz="3200" dirty="0" smtClean="0"/>
              <a:t>خواجه</a:t>
            </a:r>
            <a:endParaRPr lang="tr-TR" sz="3200" dirty="0" smtClean="0"/>
          </a:p>
          <a:p>
            <a:r>
              <a:rPr lang="tr-TR" sz="3200" dirty="0" smtClean="0"/>
              <a:t> hoca</a:t>
            </a:r>
          </a:p>
          <a:p>
            <a:r>
              <a:rPr lang="ar-SA" sz="3200" dirty="0" smtClean="0"/>
              <a:t>باغچه</a:t>
            </a:r>
            <a:r>
              <a:rPr lang="tr-TR" sz="3200" dirty="0"/>
              <a:t> </a:t>
            </a:r>
            <a:endParaRPr lang="tr-TR" sz="3200" dirty="0" smtClean="0"/>
          </a:p>
          <a:p>
            <a:r>
              <a:rPr lang="tr-TR" sz="3200" dirty="0" smtClean="0"/>
              <a:t>bahçe</a:t>
            </a:r>
          </a:p>
          <a:p>
            <a:r>
              <a:rPr lang="tr-TR" sz="3200" dirty="0" smtClean="0"/>
              <a:t> </a:t>
            </a:r>
            <a:r>
              <a:rPr lang="ar-SA" sz="3200" dirty="0" smtClean="0"/>
              <a:t>احمد </a:t>
            </a:r>
            <a:r>
              <a:rPr lang="tr-TR" sz="3200" dirty="0" smtClean="0"/>
              <a:t> </a:t>
            </a:r>
          </a:p>
          <a:p>
            <a:r>
              <a:rPr lang="tr-TR" sz="3200" dirty="0" smtClean="0"/>
              <a:t>Ahmet</a:t>
            </a:r>
          </a:p>
          <a:p>
            <a:r>
              <a:rPr lang="tr-TR" sz="3200" dirty="0"/>
              <a:t> </a:t>
            </a:r>
            <a:r>
              <a:rPr lang="ar-SA" sz="3200" dirty="0" smtClean="0"/>
              <a:t>كتاب</a:t>
            </a:r>
            <a:r>
              <a:rPr lang="tr-TR" sz="3200" dirty="0" smtClean="0"/>
              <a:t> </a:t>
            </a:r>
          </a:p>
          <a:p>
            <a:r>
              <a:rPr lang="tr-TR" sz="3200" dirty="0" smtClean="0"/>
              <a:t>kitap</a:t>
            </a:r>
            <a:endParaRPr lang="tr-TR" sz="3200" dirty="0"/>
          </a:p>
        </p:txBody>
      </p:sp>
    </p:spTree>
    <p:extLst>
      <p:ext uri="{BB962C8B-B14F-4D97-AF65-F5344CB8AC3E}">
        <p14:creationId xmlns:p14="http://schemas.microsoft.com/office/powerpoint/2010/main" val="30062165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396538" y="332511"/>
            <a:ext cx="7506393" cy="6367549"/>
          </a:xfrm>
        </p:spPr>
        <p:txBody>
          <a:bodyPr>
            <a:noAutofit/>
          </a:bodyPr>
          <a:lstStyle/>
          <a:p>
            <a:r>
              <a:rPr lang="tr-TR" sz="3200" dirty="0"/>
              <a:t>Arapça kelimelerin sonundaki </a:t>
            </a:r>
            <a:r>
              <a:rPr lang="tr-TR" sz="3200" dirty="0" err="1"/>
              <a:t>müenneslik</a:t>
            </a:r>
            <a:r>
              <a:rPr lang="tr-TR" sz="3200" dirty="0"/>
              <a:t>/</a:t>
            </a:r>
            <a:r>
              <a:rPr lang="tr-TR" sz="3200" dirty="0" err="1"/>
              <a:t>dişillik</a:t>
            </a:r>
            <a:r>
              <a:rPr lang="tr-TR" sz="3200" dirty="0"/>
              <a:t> ifade eden “te: ( </a:t>
            </a:r>
            <a:r>
              <a:rPr lang="ar-SA" sz="3200" dirty="0"/>
              <a:t>ة</a:t>
            </a:r>
            <a:r>
              <a:rPr lang="tr-TR" sz="3200" dirty="0"/>
              <a:t> )”, şekil itibariyle kelime sonlarındaki “he:  ( </a:t>
            </a:r>
            <a:r>
              <a:rPr lang="ar-SA" sz="3200" dirty="0"/>
              <a:t>ﻫ</a:t>
            </a:r>
            <a:r>
              <a:rPr lang="tr-TR" sz="3200" dirty="0"/>
              <a:t> )” ile aynıdır; onun üzerine iki nokta konulmuştur. Türkçeye geçmiş Arapça kelimelerin sonundaki bu “</a:t>
            </a:r>
            <a:r>
              <a:rPr lang="tr-TR" sz="3200" i="1" dirty="0" err="1"/>
              <a:t>te</a:t>
            </a:r>
            <a:r>
              <a:rPr lang="tr-TR" sz="3200" dirty="0" err="1"/>
              <a:t>”ler</a:t>
            </a:r>
            <a:r>
              <a:rPr lang="tr-TR" sz="3200" dirty="0"/>
              <a:t>, belli bir kurala tâbi olmadan ve kulaktan duyularak yerleşmiş olduğundan </a:t>
            </a:r>
            <a:r>
              <a:rPr lang="tr-TR" sz="3200" dirty="0" err="1"/>
              <a:t>bazan</a:t>
            </a:r>
            <a:r>
              <a:rPr lang="tr-TR" sz="3200" dirty="0"/>
              <a:t> telaffuz edilir, </a:t>
            </a:r>
            <a:r>
              <a:rPr lang="tr-TR" sz="3200" dirty="0" err="1"/>
              <a:t>bazan</a:t>
            </a:r>
            <a:r>
              <a:rPr lang="tr-TR" sz="3200" dirty="0"/>
              <a:t> da telaffuz edilmez. Telaffuz edilen “</a:t>
            </a:r>
            <a:r>
              <a:rPr lang="tr-TR" sz="3200" i="1" dirty="0" err="1"/>
              <a:t>te</a:t>
            </a:r>
            <a:r>
              <a:rPr lang="tr-TR" sz="3200" dirty="0" err="1"/>
              <a:t>”ler</a:t>
            </a:r>
            <a:r>
              <a:rPr lang="tr-TR" sz="3200" dirty="0"/>
              <a:t>, yazıda normal “</a:t>
            </a:r>
            <a:r>
              <a:rPr lang="tr-TR" sz="3200" i="1" dirty="0"/>
              <a:t>te</a:t>
            </a:r>
            <a:r>
              <a:rPr lang="tr-TR" sz="3200" dirty="0"/>
              <a:t>: ( </a:t>
            </a:r>
            <a:r>
              <a:rPr lang="ar-SA" sz="3200" dirty="0"/>
              <a:t>ت</a:t>
            </a:r>
            <a:r>
              <a:rPr lang="tr-TR" sz="3200" dirty="0"/>
              <a:t> )”, telaffuz edilmeyenler ise “</a:t>
            </a:r>
            <a:r>
              <a:rPr lang="tr-TR" sz="3200" i="1" dirty="0"/>
              <a:t>he</a:t>
            </a:r>
            <a:r>
              <a:rPr lang="tr-TR" sz="3200" dirty="0"/>
              <a:t>: ( </a:t>
            </a:r>
            <a:r>
              <a:rPr lang="ar-SA" sz="3200" dirty="0"/>
              <a:t>ـه</a:t>
            </a:r>
            <a:r>
              <a:rPr lang="tr-TR" sz="3200" dirty="0"/>
              <a:t> )” olarak yazılır.</a:t>
            </a:r>
            <a:r>
              <a:rPr lang="tr-TR" dirty="0"/>
              <a:t/>
            </a:r>
            <a:br>
              <a:rPr lang="tr-TR" dirty="0"/>
            </a:br>
            <a:endParaRPr lang="tr-TR" dirty="0"/>
          </a:p>
        </p:txBody>
      </p:sp>
      <p:sp>
        <p:nvSpPr>
          <p:cNvPr id="6" name="İçerik Yer Tutucusu 5"/>
          <p:cNvSpPr>
            <a:spLocks noGrp="1"/>
          </p:cNvSpPr>
          <p:nvPr>
            <p:ph idx="1"/>
          </p:nvPr>
        </p:nvSpPr>
        <p:spPr>
          <a:xfrm>
            <a:off x="1396540" y="857596"/>
            <a:ext cx="7231921" cy="6000404"/>
          </a:xfrm>
        </p:spPr>
        <p:txBody>
          <a:bodyPr/>
          <a:lstStyle/>
          <a:p>
            <a:pPr marL="0" indent="0">
              <a:buNone/>
            </a:pPr>
            <a:r>
              <a:rPr lang="tr-TR" dirty="0"/>
              <a:t/>
            </a:r>
            <a:br>
              <a:rPr lang="tr-TR" dirty="0"/>
            </a:br>
            <a:r>
              <a:rPr lang="tr-TR" dirty="0"/>
              <a:t> </a:t>
            </a:r>
          </a:p>
          <a:p>
            <a:endParaRPr lang="tr-TR" dirty="0"/>
          </a:p>
        </p:txBody>
      </p:sp>
    </p:spTree>
    <p:extLst>
      <p:ext uri="{BB962C8B-B14F-4D97-AF65-F5344CB8AC3E}">
        <p14:creationId xmlns:p14="http://schemas.microsoft.com/office/powerpoint/2010/main" val="1034400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39520" y="225099"/>
            <a:ext cx="6683765" cy="1280890"/>
          </a:xfrm>
        </p:spPr>
        <p:txBody>
          <a:bodyPr>
            <a:normAutofit fontScale="90000"/>
          </a:bodyPr>
          <a:lstStyle/>
          <a:p>
            <a:r>
              <a:rPr lang="tr-TR" sz="5400" dirty="0">
                <a:latin typeface="Bookman Old Style" panose="02050604050505020204" pitchFamily="18" charset="0"/>
              </a:rPr>
              <a:t>Okunanlar için örnekler</a:t>
            </a:r>
          </a:p>
        </p:txBody>
      </p:sp>
      <p:sp>
        <p:nvSpPr>
          <p:cNvPr id="6" name="İçerik Yer Tutucusu 5"/>
          <p:cNvSpPr>
            <a:spLocks noGrp="1"/>
          </p:cNvSpPr>
          <p:nvPr>
            <p:ph idx="1"/>
          </p:nvPr>
        </p:nvSpPr>
        <p:spPr>
          <a:xfrm>
            <a:off x="578512" y="1988840"/>
            <a:ext cx="8530390" cy="5231695"/>
          </a:xfrm>
        </p:spPr>
        <p:txBody>
          <a:bodyPr numCol="2">
            <a:normAutofit/>
          </a:bodyPr>
          <a:lstStyle/>
          <a:p>
            <a:r>
              <a:rPr lang="tr-TR" sz="3600" dirty="0" smtClean="0"/>
              <a:t>Adâlet</a:t>
            </a:r>
            <a:r>
              <a:rPr lang="tr-TR" sz="3600" dirty="0"/>
              <a:t>: (</a:t>
            </a:r>
            <a:r>
              <a:rPr lang="ar-SA" sz="3600" dirty="0"/>
              <a:t>عدالت</a:t>
            </a:r>
            <a:r>
              <a:rPr lang="tr-TR" sz="3600" dirty="0" smtClean="0"/>
              <a:t>)</a:t>
            </a:r>
          </a:p>
          <a:p>
            <a:r>
              <a:rPr lang="tr-TR" sz="3600" dirty="0" err="1" smtClean="0"/>
              <a:t>Kanâat</a:t>
            </a:r>
            <a:r>
              <a:rPr lang="tr-TR" sz="3600" dirty="0"/>
              <a:t>: (</a:t>
            </a:r>
            <a:r>
              <a:rPr lang="ar-SA" sz="3600" dirty="0" smtClean="0"/>
              <a:t>قناعت</a:t>
            </a:r>
            <a:r>
              <a:rPr lang="tr-TR" sz="3600" dirty="0" smtClean="0"/>
              <a:t>)</a:t>
            </a:r>
          </a:p>
          <a:p>
            <a:r>
              <a:rPr lang="tr-TR" sz="3600" dirty="0" err="1" smtClean="0"/>
              <a:t>Ziyâret</a:t>
            </a:r>
            <a:r>
              <a:rPr lang="tr-TR" sz="3600" dirty="0"/>
              <a:t>: (</a:t>
            </a:r>
            <a:r>
              <a:rPr lang="ar-SA" sz="3600" dirty="0"/>
              <a:t>زيارت</a:t>
            </a:r>
            <a:r>
              <a:rPr lang="tr-TR" sz="3600" dirty="0" smtClean="0"/>
              <a:t>)</a:t>
            </a:r>
          </a:p>
          <a:p>
            <a:r>
              <a:rPr lang="tr-TR" sz="3600" dirty="0" err="1" smtClean="0"/>
              <a:t>İbâret</a:t>
            </a:r>
            <a:r>
              <a:rPr lang="tr-TR" sz="3600" dirty="0"/>
              <a:t>: (</a:t>
            </a:r>
            <a:r>
              <a:rPr lang="ar-SA" sz="3600" dirty="0"/>
              <a:t>عبارت</a:t>
            </a:r>
            <a:r>
              <a:rPr lang="tr-TR" sz="3600" dirty="0" smtClean="0"/>
              <a:t>)</a:t>
            </a:r>
          </a:p>
          <a:p>
            <a:r>
              <a:rPr lang="tr-TR" sz="3600" dirty="0" err="1" smtClean="0"/>
              <a:t>Sîret</a:t>
            </a:r>
            <a:r>
              <a:rPr lang="tr-TR" sz="3600" dirty="0"/>
              <a:t>: (</a:t>
            </a:r>
            <a:r>
              <a:rPr lang="ar-SA" sz="3600" dirty="0"/>
              <a:t>سيرت</a:t>
            </a:r>
            <a:r>
              <a:rPr lang="tr-TR" sz="3600" dirty="0" smtClean="0"/>
              <a:t>)</a:t>
            </a:r>
          </a:p>
          <a:p>
            <a:r>
              <a:rPr lang="tr-TR" sz="3600" dirty="0" err="1" smtClean="0"/>
              <a:t>Sûret</a:t>
            </a:r>
            <a:r>
              <a:rPr lang="tr-TR" sz="3600" dirty="0"/>
              <a:t>: (</a:t>
            </a:r>
            <a:r>
              <a:rPr lang="ar-SA" sz="3600" dirty="0"/>
              <a:t>صورت</a:t>
            </a:r>
            <a:r>
              <a:rPr lang="tr-TR" sz="3600" dirty="0" smtClean="0"/>
              <a:t>)</a:t>
            </a:r>
          </a:p>
          <a:p>
            <a:endParaRPr lang="tr-TR" sz="3600" dirty="0" smtClean="0"/>
          </a:p>
          <a:p>
            <a:r>
              <a:rPr lang="tr-TR" sz="3600" dirty="0" smtClean="0"/>
              <a:t> </a:t>
            </a:r>
            <a:r>
              <a:rPr lang="tr-TR" sz="3600" dirty="0" err="1" smtClean="0"/>
              <a:t>Münâsebet</a:t>
            </a:r>
            <a:r>
              <a:rPr lang="tr-TR" sz="3600" dirty="0"/>
              <a:t>: </a:t>
            </a:r>
            <a:r>
              <a:rPr lang="tr-TR" sz="3600" dirty="0" smtClean="0"/>
              <a:t>    (</a:t>
            </a:r>
            <a:r>
              <a:rPr lang="ar-SA" sz="3600" dirty="0"/>
              <a:t>مناسبت</a:t>
            </a:r>
            <a:r>
              <a:rPr lang="tr-TR" sz="3600" dirty="0" smtClean="0"/>
              <a:t>)</a:t>
            </a:r>
          </a:p>
          <a:p>
            <a:r>
              <a:rPr lang="tr-TR" sz="3600" dirty="0" smtClean="0"/>
              <a:t> </a:t>
            </a:r>
            <a:r>
              <a:rPr lang="tr-TR" sz="3600" dirty="0" err="1" smtClean="0"/>
              <a:t>Ni’met</a:t>
            </a:r>
            <a:r>
              <a:rPr lang="tr-TR" sz="3600" dirty="0"/>
              <a:t>: (</a:t>
            </a:r>
            <a:r>
              <a:rPr lang="ar-SA" sz="3600" dirty="0"/>
              <a:t>نعمت</a:t>
            </a:r>
            <a:r>
              <a:rPr lang="tr-TR" sz="3600" dirty="0" smtClean="0"/>
              <a:t>)</a:t>
            </a:r>
          </a:p>
          <a:p>
            <a:r>
              <a:rPr lang="tr-TR" sz="3600" dirty="0" smtClean="0"/>
              <a:t> </a:t>
            </a:r>
            <a:r>
              <a:rPr lang="tr-TR" sz="3600" dirty="0" err="1" smtClean="0"/>
              <a:t>Rekâbet</a:t>
            </a:r>
            <a:r>
              <a:rPr lang="tr-TR" sz="3600" dirty="0"/>
              <a:t>: (</a:t>
            </a:r>
            <a:r>
              <a:rPr lang="ar-SA" sz="3600" dirty="0"/>
              <a:t>رقابت</a:t>
            </a:r>
            <a:r>
              <a:rPr lang="tr-TR" sz="3600" dirty="0" smtClean="0"/>
              <a:t>)</a:t>
            </a:r>
          </a:p>
          <a:p>
            <a:r>
              <a:rPr lang="tr-TR" sz="3600" dirty="0" smtClean="0"/>
              <a:t> </a:t>
            </a:r>
            <a:r>
              <a:rPr lang="tr-TR" sz="3600" dirty="0" err="1" smtClean="0"/>
              <a:t>Sühûlet</a:t>
            </a:r>
            <a:r>
              <a:rPr lang="tr-TR" sz="3600" dirty="0"/>
              <a:t>: (</a:t>
            </a:r>
            <a:r>
              <a:rPr lang="ar-SA" sz="3600" dirty="0"/>
              <a:t>سهولت</a:t>
            </a:r>
            <a:r>
              <a:rPr lang="tr-TR" sz="3600" dirty="0" smtClean="0"/>
              <a:t>)</a:t>
            </a:r>
          </a:p>
        </p:txBody>
      </p:sp>
    </p:spTree>
    <p:extLst>
      <p:ext uri="{BB962C8B-B14F-4D97-AF65-F5344CB8AC3E}">
        <p14:creationId xmlns:p14="http://schemas.microsoft.com/office/powerpoint/2010/main" val="14286679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fade">
                                      <p:cBhvr>
                                        <p:cTn id="49" dur="1000"/>
                                        <p:tgtEl>
                                          <p:spTgt spid="6">
                                            <p:txEl>
                                              <p:pRg st="7" end="7"/>
                                            </p:txEl>
                                          </p:spTgt>
                                        </p:tgtEl>
                                      </p:cBhvr>
                                    </p:animEffect>
                                    <p:anim calcmode="lin" valueType="num">
                                      <p:cBhvr>
                                        <p:cTn id="5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8" end="8"/>
                                            </p:txEl>
                                          </p:spTgt>
                                        </p:tgtEl>
                                        <p:attrNameLst>
                                          <p:attrName>style.visibility</p:attrName>
                                        </p:attrNameLst>
                                      </p:cBhvr>
                                      <p:to>
                                        <p:strVal val="visible"/>
                                      </p:to>
                                    </p:set>
                                    <p:animEffect transition="in" filter="fade">
                                      <p:cBhvr>
                                        <p:cTn id="56" dur="1000"/>
                                        <p:tgtEl>
                                          <p:spTgt spid="6">
                                            <p:txEl>
                                              <p:pRg st="8" end="8"/>
                                            </p:txEl>
                                          </p:spTgt>
                                        </p:tgtEl>
                                      </p:cBhvr>
                                    </p:animEffect>
                                    <p:anim calcmode="lin" valueType="num">
                                      <p:cBhvr>
                                        <p:cTn id="5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animEffect transition="in" filter="fade">
                                      <p:cBhvr>
                                        <p:cTn id="63" dur="1000"/>
                                        <p:tgtEl>
                                          <p:spTgt spid="6">
                                            <p:txEl>
                                              <p:pRg st="9" end="9"/>
                                            </p:txEl>
                                          </p:spTgt>
                                        </p:tgtEl>
                                      </p:cBhvr>
                                    </p:animEffect>
                                    <p:anim calcmode="lin" valueType="num">
                                      <p:cBhvr>
                                        <p:cTn id="64"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10" end="10"/>
                                            </p:txEl>
                                          </p:spTgt>
                                        </p:tgtEl>
                                        <p:attrNameLst>
                                          <p:attrName>style.visibility</p:attrName>
                                        </p:attrNameLst>
                                      </p:cBhvr>
                                      <p:to>
                                        <p:strVal val="visible"/>
                                      </p:to>
                                    </p:set>
                                    <p:animEffect transition="in" filter="fade">
                                      <p:cBhvr>
                                        <p:cTn id="70" dur="1000"/>
                                        <p:tgtEl>
                                          <p:spTgt spid="6">
                                            <p:txEl>
                                              <p:pRg st="10" end="10"/>
                                            </p:txEl>
                                          </p:spTgt>
                                        </p:tgtEl>
                                      </p:cBhvr>
                                    </p:animEffect>
                                    <p:anim calcmode="lin" valueType="num">
                                      <p:cBhvr>
                                        <p:cTn id="71"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4579" y="272716"/>
            <a:ext cx="6883880" cy="1632284"/>
          </a:xfrm>
        </p:spPr>
        <p:txBody>
          <a:bodyPr>
            <a:normAutofit/>
          </a:bodyPr>
          <a:lstStyle/>
          <a:p>
            <a:r>
              <a:rPr lang="tr-TR" sz="4400" dirty="0">
                <a:latin typeface="Bookman Old Style" panose="02050604050505020204" pitchFamily="18" charset="0"/>
              </a:rPr>
              <a:t>Okunmayanlar için örnekler: </a:t>
            </a:r>
          </a:p>
        </p:txBody>
      </p:sp>
      <p:sp>
        <p:nvSpPr>
          <p:cNvPr id="3" name="İçerik Yer Tutucusu 2"/>
          <p:cNvSpPr>
            <a:spLocks noGrp="1"/>
          </p:cNvSpPr>
          <p:nvPr>
            <p:ph idx="1"/>
          </p:nvPr>
        </p:nvSpPr>
        <p:spPr>
          <a:xfrm>
            <a:off x="1082843" y="1904999"/>
            <a:ext cx="7808495" cy="3972273"/>
          </a:xfrm>
        </p:spPr>
        <p:txBody>
          <a:bodyPr numCol="2">
            <a:noAutofit/>
          </a:bodyPr>
          <a:lstStyle/>
          <a:p>
            <a:r>
              <a:rPr lang="tr-TR" sz="3200" dirty="0" err="1" smtClean="0"/>
              <a:t>Arîza</a:t>
            </a:r>
            <a:r>
              <a:rPr lang="tr-TR" sz="3200" dirty="0"/>
              <a:t>: (</a:t>
            </a:r>
            <a:r>
              <a:rPr lang="ar-SA" sz="3200" dirty="0"/>
              <a:t>عريضه</a:t>
            </a:r>
            <a:r>
              <a:rPr lang="tr-TR" sz="3200" dirty="0" smtClean="0"/>
              <a:t>)</a:t>
            </a:r>
          </a:p>
          <a:p>
            <a:r>
              <a:rPr lang="tr-TR" sz="3200" dirty="0" err="1"/>
              <a:t>C</a:t>
            </a:r>
            <a:r>
              <a:rPr lang="tr-TR" sz="3200" dirty="0" err="1" smtClean="0"/>
              <a:t>ebhe</a:t>
            </a:r>
            <a:r>
              <a:rPr lang="tr-TR" sz="3200" dirty="0"/>
              <a:t>: (</a:t>
            </a:r>
            <a:r>
              <a:rPr lang="ar-SA" sz="3200" dirty="0"/>
              <a:t>جبهه</a:t>
            </a:r>
            <a:r>
              <a:rPr lang="tr-TR" sz="3200" dirty="0" smtClean="0"/>
              <a:t>)</a:t>
            </a:r>
          </a:p>
          <a:p>
            <a:r>
              <a:rPr lang="tr-TR" sz="3200" dirty="0" err="1" smtClean="0"/>
              <a:t>Fâtiha</a:t>
            </a:r>
            <a:r>
              <a:rPr lang="tr-TR" sz="3200" dirty="0"/>
              <a:t>: (</a:t>
            </a:r>
            <a:r>
              <a:rPr lang="ar-SA" sz="3200" dirty="0"/>
              <a:t>فاتحه</a:t>
            </a:r>
            <a:r>
              <a:rPr lang="tr-TR" sz="3200" dirty="0" smtClean="0"/>
              <a:t>)</a:t>
            </a:r>
          </a:p>
          <a:p>
            <a:r>
              <a:rPr lang="tr-TR" sz="3200" dirty="0"/>
              <a:t>H</a:t>
            </a:r>
            <a:r>
              <a:rPr lang="tr-TR" sz="3200" dirty="0" smtClean="0"/>
              <a:t>âdise</a:t>
            </a:r>
            <a:r>
              <a:rPr lang="tr-TR" sz="3200" dirty="0"/>
              <a:t>: (</a:t>
            </a:r>
            <a:r>
              <a:rPr lang="ar-SA" sz="3200" dirty="0"/>
              <a:t>حادثه</a:t>
            </a:r>
            <a:r>
              <a:rPr lang="tr-TR" sz="3200" dirty="0" smtClean="0"/>
              <a:t>) </a:t>
            </a:r>
          </a:p>
          <a:p>
            <a:r>
              <a:rPr lang="tr-TR" sz="3200" dirty="0"/>
              <a:t>H</a:t>
            </a:r>
            <a:r>
              <a:rPr lang="tr-TR" sz="3200" dirty="0" smtClean="0"/>
              <a:t>ibe</a:t>
            </a:r>
            <a:r>
              <a:rPr lang="tr-TR" sz="3200" dirty="0"/>
              <a:t>: (</a:t>
            </a:r>
            <a:r>
              <a:rPr lang="ar-SA" sz="3200" dirty="0"/>
              <a:t>هبه</a:t>
            </a:r>
            <a:r>
              <a:rPr lang="tr-TR" sz="3200" dirty="0" smtClean="0"/>
              <a:t>) </a:t>
            </a:r>
          </a:p>
          <a:p>
            <a:r>
              <a:rPr lang="tr-TR" sz="3200" dirty="0" err="1"/>
              <a:t>İ</a:t>
            </a:r>
            <a:r>
              <a:rPr lang="tr-TR" sz="3200" dirty="0" err="1" smtClean="0"/>
              <a:t>râde</a:t>
            </a:r>
            <a:r>
              <a:rPr lang="tr-TR" sz="3200" dirty="0"/>
              <a:t>: (</a:t>
            </a:r>
            <a:r>
              <a:rPr lang="ar-SA" sz="3200" dirty="0"/>
              <a:t>اراده</a:t>
            </a:r>
            <a:r>
              <a:rPr lang="tr-TR" sz="3200" dirty="0" smtClean="0"/>
              <a:t>)</a:t>
            </a:r>
          </a:p>
          <a:p>
            <a:r>
              <a:rPr lang="tr-TR" sz="3200" smtClean="0"/>
              <a:t>Kademe</a:t>
            </a:r>
            <a:r>
              <a:rPr lang="tr-TR" sz="3200" dirty="0"/>
              <a:t>: (</a:t>
            </a:r>
            <a:r>
              <a:rPr lang="ar-SA" sz="3200" dirty="0"/>
              <a:t>قدمه</a:t>
            </a:r>
            <a:r>
              <a:rPr lang="tr-TR" sz="3200" dirty="0" smtClean="0"/>
              <a:t>) </a:t>
            </a:r>
          </a:p>
          <a:p>
            <a:r>
              <a:rPr lang="tr-TR" sz="3200" dirty="0"/>
              <a:t>M</a:t>
            </a:r>
            <a:r>
              <a:rPr lang="tr-TR" sz="3200" dirty="0" smtClean="0"/>
              <a:t>azbata</a:t>
            </a:r>
            <a:r>
              <a:rPr lang="tr-TR" sz="3200" dirty="0"/>
              <a:t>: </a:t>
            </a:r>
            <a:r>
              <a:rPr lang="tr-TR" sz="3200" dirty="0" smtClean="0"/>
              <a:t>   (</a:t>
            </a:r>
            <a:r>
              <a:rPr lang="ar-SA" sz="3200" dirty="0"/>
              <a:t>مضبطه</a:t>
            </a:r>
            <a:r>
              <a:rPr lang="tr-TR" sz="3200" dirty="0" smtClean="0"/>
              <a:t>)</a:t>
            </a:r>
          </a:p>
          <a:p>
            <a:r>
              <a:rPr lang="tr-TR" sz="3200" dirty="0" smtClean="0"/>
              <a:t> </a:t>
            </a:r>
            <a:r>
              <a:rPr lang="tr-TR" sz="3200" dirty="0" err="1" smtClean="0"/>
              <a:t>Nâtıka</a:t>
            </a:r>
            <a:r>
              <a:rPr lang="tr-TR" sz="3200" dirty="0"/>
              <a:t>: (</a:t>
            </a:r>
            <a:r>
              <a:rPr lang="ar-SA" sz="3200" dirty="0"/>
              <a:t>ناطقه</a:t>
            </a:r>
            <a:r>
              <a:rPr lang="tr-TR" sz="3200" dirty="0" smtClean="0"/>
              <a:t>)</a:t>
            </a:r>
          </a:p>
          <a:p>
            <a:r>
              <a:rPr lang="tr-TR" sz="3200" dirty="0" smtClean="0"/>
              <a:t> </a:t>
            </a:r>
            <a:r>
              <a:rPr lang="tr-TR" sz="3200" dirty="0" err="1" smtClean="0"/>
              <a:t>Seniyye</a:t>
            </a:r>
            <a:r>
              <a:rPr lang="tr-TR" sz="3200" dirty="0"/>
              <a:t>: (</a:t>
            </a:r>
            <a:r>
              <a:rPr lang="ar-SA" sz="3200" dirty="0"/>
              <a:t>سنيه</a:t>
            </a:r>
            <a:r>
              <a:rPr lang="tr-TR" sz="3200" dirty="0" smtClean="0"/>
              <a:t>)</a:t>
            </a:r>
            <a:endParaRPr lang="tr-TR" sz="3200" dirty="0"/>
          </a:p>
          <a:p>
            <a:pPr marL="0" indent="0">
              <a:buNone/>
            </a:pPr>
            <a:endParaRPr lang="tr-TR" sz="1200" dirty="0"/>
          </a:p>
        </p:txBody>
      </p:sp>
      <p:sp>
        <p:nvSpPr>
          <p:cNvPr id="4" name="Dikdörtgen 3"/>
          <p:cNvSpPr/>
          <p:nvPr/>
        </p:nvSpPr>
        <p:spPr>
          <a:xfrm>
            <a:off x="3923928" y="5830006"/>
            <a:ext cx="5040560" cy="998030"/>
          </a:xfrm>
          <a:prstGeom prst="rect">
            <a:avLst/>
          </a:prstGeom>
        </p:spPr>
        <p:txBody>
          <a:bodyPr wrap="square">
            <a:spAutoFit/>
          </a:bodyPr>
          <a:lstStyle/>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Daha fazla örnek için bkz.:</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Yılmaz, Ali; Akkuş Mehmet, Güngör, Zülfikar, İslamoğlu, Abdülmecit, </a:t>
            </a:r>
            <a:r>
              <a:rPr lang="tr-TR" sz="1100" i="1" dirty="0">
                <a:latin typeface="Calibri" panose="020F0502020204030204" pitchFamily="34" charset="0"/>
                <a:ea typeface="Calibri" panose="020F0502020204030204" pitchFamily="34" charset="0"/>
                <a:cs typeface="Arial" panose="020B0604020202020204" pitchFamily="34" charset="0"/>
              </a:rPr>
              <a:t>Osmanlı Türkçesi</a:t>
            </a:r>
            <a:r>
              <a:rPr lang="tr-TR" sz="1100" dirty="0">
                <a:latin typeface="Calibri" panose="020F0502020204030204" pitchFamily="34" charset="0"/>
                <a:ea typeface="Calibri" panose="020F0502020204030204" pitchFamily="34" charset="0"/>
                <a:cs typeface="Arial" panose="020B0604020202020204" pitchFamily="34" charset="0"/>
              </a:rPr>
              <a:t>, Ankara Üniversitesi Uzaktan Eğitim Yayınları, Ankara 2011. </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Timurtaş, Faruk Kadri,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Grameri</a:t>
            </a:r>
            <a:r>
              <a:rPr lang="tr-TR" sz="1100" dirty="0">
                <a:latin typeface="Calibri" panose="020F0502020204030204" pitchFamily="34" charset="0"/>
                <a:ea typeface="Calibri" panose="020F0502020204030204" pitchFamily="34" charset="0"/>
                <a:cs typeface="Arial" panose="020B0604020202020204" pitchFamily="34" charset="0"/>
              </a:rPr>
              <a:t>, Alfa, İstanbul 1999.</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Develi, Hayati,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Kılavuzu</a:t>
            </a:r>
            <a:r>
              <a:rPr lang="tr-TR" sz="1100" dirty="0">
                <a:latin typeface="Calibri" panose="020F0502020204030204" pitchFamily="34" charset="0"/>
                <a:ea typeface="Calibri" panose="020F0502020204030204" pitchFamily="34" charset="0"/>
                <a:cs typeface="Arial" panose="020B0604020202020204" pitchFamily="34" charset="0"/>
              </a:rPr>
              <a:t>, Kitabevi, İstanbul 2002.</a:t>
            </a:r>
            <a:endParaRPr lang="tr-TR"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71968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
                                        </p:tgtEl>
                                        <p:attrNameLst>
                                          <p:attrName>style.visibility</p:attrName>
                                        </p:attrNameLst>
                                      </p:cBhvr>
                                      <p:to>
                                        <p:strVal val="visible"/>
                                      </p:to>
                                    </p:set>
                                    <p:anim calcmode="lin" valueType="num">
                                      <p:cBhvr>
                                        <p:cTn id="87" dur="1000" fill="hold"/>
                                        <p:tgtEl>
                                          <p:spTgt spid="4"/>
                                        </p:tgtEl>
                                        <p:attrNameLst>
                                          <p:attrName>ppt_w</p:attrName>
                                        </p:attrNameLst>
                                      </p:cBhvr>
                                      <p:tavLst>
                                        <p:tav tm="0">
                                          <p:val>
                                            <p:fltVal val="0"/>
                                          </p:val>
                                        </p:tav>
                                        <p:tav tm="100000">
                                          <p:val>
                                            <p:strVal val="#ppt_w"/>
                                          </p:val>
                                        </p:tav>
                                      </p:tavLst>
                                    </p:anim>
                                    <p:anim calcmode="lin" valueType="num">
                                      <p:cBhvr>
                                        <p:cTn id="88" dur="1000" fill="hold"/>
                                        <p:tgtEl>
                                          <p:spTgt spid="4"/>
                                        </p:tgtEl>
                                        <p:attrNameLst>
                                          <p:attrName>ppt_h</p:attrName>
                                        </p:attrNameLst>
                                      </p:cBhvr>
                                      <p:tavLst>
                                        <p:tav tm="0">
                                          <p:val>
                                            <p:fltVal val="0"/>
                                          </p:val>
                                        </p:tav>
                                        <p:tav tm="100000">
                                          <p:val>
                                            <p:strVal val="#ppt_h"/>
                                          </p:val>
                                        </p:tav>
                                      </p:tavLst>
                                    </p:anim>
                                    <p:anim calcmode="lin" valueType="num">
                                      <p:cBhvr>
                                        <p:cTn id="89" dur="1000" fill="hold"/>
                                        <p:tgtEl>
                                          <p:spTgt spid="4"/>
                                        </p:tgtEl>
                                        <p:attrNameLst>
                                          <p:attrName>style.rotation</p:attrName>
                                        </p:attrNameLst>
                                      </p:cBhvr>
                                      <p:tavLst>
                                        <p:tav tm="0">
                                          <p:val>
                                            <p:fltVal val="90"/>
                                          </p:val>
                                        </p:tav>
                                        <p:tav tm="100000">
                                          <p:val>
                                            <p:fltVal val="0"/>
                                          </p:val>
                                        </p:tav>
                                      </p:tavLst>
                                    </p:anim>
                                    <p:animEffect transition="in" filter="fade">
                                      <p:cBhvr>
                                        <p:cTn id="9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10</TotalTime>
  <Words>325</Words>
  <Application>Microsoft Office PowerPoint</Application>
  <PresentationFormat>Ekran Gösterisi (4:3)</PresentationFormat>
  <Paragraphs>45</Paragraphs>
  <Slides>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Bookman Old Style</vt:lpstr>
      <vt:lpstr>Calibri</vt:lpstr>
      <vt:lpstr>Century Gothic</vt:lpstr>
      <vt:lpstr>Tahoma</vt:lpstr>
      <vt:lpstr>Wingdings 3</vt:lpstr>
      <vt:lpstr>Duman</vt:lpstr>
      <vt:lpstr>Arapça ve Farsçadan dilimize geçmiş kelimeler, bizim dilimizde asıllarından farklı olarak telaffuz edilebilmektedir. Bu dillerden geçmiş kelimeler Türkçede nasıl telaffuz edilirse edilsin, Arapça ve Farsçadaki asıllarına uygun olarak yazılır. </vt:lpstr>
      <vt:lpstr>Türkçede, Arapça ve Farsçadaki telaffuz ve yazılışlarından farklı telaffuz edilen ve yazılan bazı kelimeler:</vt:lpstr>
      <vt:lpstr>Arapça kelimelerin sonundaki müenneslik/dişillik ifade eden “te: ( ة )”, şekil itibariyle kelime sonlarındaki “he:  ( ﻫ )” ile aynıdır; onun üzerine iki nokta konulmuştur. Türkçeye geçmiş Arapça kelimelerin sonundaki bu “te”ler, belli bir kurala tâbi olmadan ve kulaktan duyularak yerleşmiş olduğundan bazan telaffuz edilir, bazan da telaffuz edilmez. Telaffuz edilen “te”ler, yazıda normal “te: ( ت )”, telaffuz edilmeyenler ise “he: ( ـه )” olarak yazılır. </vt:lpstr>
      <vt:lpstr>Okunanlar için örnekler</vt:lpstr>
      <vt:lpstr>Okunmayanlar için örnekler: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Arapça ve Farsçadan dilimize geçmiş kelimeler, bizim dilimizde asıllarından farklı olarak telaffuz edilebilmektedir. Bu dillerden geçmiş kelimeler Türkçede nasıl telaffuz edilirse edilsin, Arapça ve Farsçadaki asıllarına uygun olarak yazılır. </dc:title>
  <dc:creator>abdulmecit</dc:creator>
  <cp:lastModifiedBy>aaa</cp:lastModifiedBy>
  <cp:revision>4</cp:revision>
  <dcterms:created xsi:type="dcterms:W3CDTF">2018-03-07T11:32:16Z</dcterms:created>
  <dcterms:modified xsi:type="dcterms:W3CDTF">2018-03-08T04:46:27Z</dcterms:modified>
</cp:coreProperties>
</file>