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101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1910" y="2514601"/>
            <a:ext cx="668654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1910" y="4777380"/>
            <a:ext cx="668654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7" name="Freeform 6"/>
          <p:cNvSpPr/>
          <p:nvPr/>
        </p:nvSpPr>
        <p:spPr bwMode="auto">
          <a:xfrm>
            <a:off x="0" y="4323811"/>
            <a:ext cx="1308489"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398860" y="4529541"/>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13408768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1910" y="609600"/>
            <a:ext cx="668654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42830094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37462" y="609600"/>
            <a:ext cx="6295445"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56259" y="3505200"/>
            <a:ext cx="5652416"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11"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B30438F6-E2AF-4C49-B077-55BCFC8063E4}" type="slidenum">
              <a:rPr lang="tr-TR" smtClean="0"/>
              <a:pPr/>
              <a:t>‹#›</a:t>
            </a:fld>
            <a:endParaRPr lang="tr-TR"/>
          </a:p>
        </p:txBody>
      </p:sp>
      <p:sp>
        <p:nvSpPr>
          <p:cNvPr id="14" name="TextBox 13"/>
          <p:cNvSpPr txBox="1"/>
          <p:nvPr/>
        </p:nvSpPr>
        <p:spPr>
          <a:xfrm>
            <a:off x="1850739" y="648005"/>
            <a:ext cx="4572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
        <p:nvSpPr>
          <p:cNvPr id="15" name="TextBox 14"/>
          <p:cNvSpPr txBox="1"/>
          <p:nvPr/>
        </p:nvSpPr>
        <p:spPr>
          <a:xfrm>
            <a:off x="8336139" y="2905306"/>
            <a:ext cx="4572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21458991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1910" y="2438401"/>
            <a:ext cx="668655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41488753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137462" y="609600"/>
            <a:ext cx="6295445"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11"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B30438F6-E2AF-4C49-B077-55BCFC8063E4}" type="slidenum">
              <a:rPr lang="tr-TR" smtClean="0"/>
              <a:pPr/>
              <a:t>‹#›</a:t>
            </a:fld>
            <a:endParaRPr lang="tr-TR"/>
          </a:p>
        </p:txBody>
      </p:sp>
      <p:sp>
        <p:nvSpPr>
          <p:cNvPr id="17" name="TextBox 16"/>
          <p:cNvSpPr txBox="1"/>
          <p:nvPr/>
        </p:nvSpPr>
        <p:spPr>
          <a:xfrm>
            <a:off x="1850739" y="648005"/>
            <a:ext cx="4572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
        <p:nvSpPr>
          <p:cNvPr id="18" name="TextBox 17"/>
          <p:cNvSpPr txBox="1"/>
          <p:nvPr/>
        </p:nvSpPr>
        <p:spPr>
          <a:xfrm>
            <a:off x="8336139" y="2905306"/>
            <a:ext cx="4572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40271616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1910" y="627407"/>
            <a:ext cx="668654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24861134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14659205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1109" y="627406"/>
            <a:ext cx="16557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1909" y="627406"/>
            <a:ext cx="485775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28469145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4694" y="624110"/>
            <a:ext cx="6683765"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1909" y="2133600"/>
            <a:ext cx="668655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36398624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1910" y="2058750"/>
            <a:ext cx="668654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1910" y="3530129"/>
            <a:ext cx="668654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3462276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1909" y="2133600"/>
            <a:ext cx="3235398"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93060" y="2126222"/>
            <a:ext cx="3235398"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10"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398860" y="787783"/>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22747284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04530" y="1972703"/>
            <a:ext cx="299454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941909" y="2548966"/>
            <a:ext cx="3257170"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29972" y="1969475"/>
            <a:ext cx="299925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375218" y="2545738"/>
            <a:ext cx="3254006"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8" name="Footer Placeholder 7"/>
          <p:cNvSpPr>
            <a:spLocks noGrp="1"/>
          </p:cNvSpPr>
          <p:nvPr>
            <p:ph type="ftr" sz="quarter" idx="11"/>
          </p:nvPr>
        </p:nvSpPr>
        <p:spPr/>
        <p:txBody>
          <a:bodyPr/>
          <a:lstStyle/>
          <a:p>
            <a:endParaRPr lang="tr-TR">
              <a:solidFill>
                <a:prstClr val="black">
                  <a:tint val="75000"/>
                </a:prstClr>
              </a:solidFill>
            </a:endParaRPr>
          </a:p>
        </p:txBody>
      </p:sp>
      <p:sp>
        <p:nvSpPr>
          <p:cNvPr id="12"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398860" y="787783"/>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15483144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4" name="Footer Placeholder 3"/>
          <p:cNvSpPr>
            <a:spLocks noGrp="1"/>
          </p:cNvSpPr>
          <p:nvPr>
            <p:ph type="ftr" sz="quarter" idx="11"/>
          </p:nvPr>
        </p:nvSpPr>
        <p:spPr/>
        <p:txBody>
          <a:bodyPr/>
          <a:lstStyle/>
          <a:p>
            <a:endParaRPr lang="tr-TR">
              <a:solidFill>
                <a:prstClr val="black">
                  <a:tint val="75000"/>
                </a:prstClr>
              </a:solidFill>
            </a:endParaRPr>
          </a:p>
        </p:txBody>
      </p:sp>
      <p:sp>
        <p:nvSpPr>
          <p:cNvPr id="7"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24635838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3" name="Footer Placeholder 2"/>
          <p:cNvSpPr>
            <a:spLocks noGrp="1"/>
          </p:cNvSpPr>
          <p:nvPr>
            <p:ph type="ftr" sz="quarter" idx="11"/>
          </p:nvPr>
        </p:nvSpPr>
        <p:spPr/>
        <p:txBody>
          <a:bodyPr/>
          <a:lstStyle/>
          <a:p>
            <a:endParaRPr lang="tr-TR">
              <a:solidFill>
                <a:prstClr val="black">
                  <a:tint val="75000"/>
                </a:prstClr>
              </a:solidFill>
            </a:endParaRPr>
          </a:p>
        </p:txBody>
      </p:sp>
      <p:sp>
        <p:nvSpPr>
          <p:cNvPr id="6"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29373106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1910" y="446088"/>
            <a:ext cx="26288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2259" y="446089"/>
            <a:ext cx="38862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1910" y="1598613"/>
            <a:ext cx="26288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11310539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1910" y="4800600"/>
            <a:ext cx="668655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1909" y="634965"/>
            <a:ext cx="668655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1910" y="5367338"/>
            <a:ext cx="668655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5509597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138637"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0416" y="-786"/>
            <a:ext cx="1767506"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4694" y="624110"/>
            <a:ext cx="6683765"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1909" y="2133600"/>
            <a:ext cx="668655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1210" y="6130437"/>
            <a:ext cx="859712"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3"/>
          </p:nvPr>
        </p:nvSpPr>
        <p:spPr>
          <a:xfrm>
            <a:off x="1941910" y="6135809"/>
            <a:ext cx="5714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solidFill>
                <a:prstClr val="black">
                  <a:tint val="75000"/>
                </a:prstClr>
              </a:solidFill>
            </a:endParaRPr>
          </a:p>
        </p:txBody>
      </p:sp>
      <p:sp>
        <p:nvSpPr>
          <p:cNvPr id="6" name="Slide Number Placeholder 5"/>
          <p:cNvSpPr>
            <a:spLocks noGrp="1"/>
          </p:cNvSpPr>
          <p:nvPr>
            <p:ph type="sldNum" sz="quarter" idx="4"/>
          </p:nvPr>
        </p:nvSpPr>
        <p:spPr bwMode="gray">
          <a:xfrm>
            <a:off x="398860" y="787783"/>
            <a:ext cx="584825" cy="365125"/>
          </a:xfrm>
          <a:prstGeom prst="rect">
            <a:avLst/>
          </a:prstGeom>
        </p:spPr>
        <p:txBody>
          <a:bodyPr vert="horz" lIns="91440" tIns="45720" rIns="91440" bIns="45720" rtlCol="0" anchor="ctr"/>
          <a:lstStyle>
            <a:lvl1pPr algn="r">
              <a:defRPr sz="2000">
                <a:solidFill>
                  <a:srgbClr val="FEFFFF"/>
                </a:solidFill>
              </a:defRPr>
            </a:lvl1pPr>
          </a:lstStyle>
          <a:p>
            <a:fld id="{B30438F6-E2AF-4C49-B077-55BCFC8063E4}" type="slidenum">
              <a:rPr lang="tr-TR" smtClean="0"/>
              <a:pPr/>
              <a:t>‹#›</a:t>
            </a:fld>
            <a:endParaRPr lang="tr-TR"/>
          </a:p>
        </p:txBody>
      </p:sp>
    </p:spTree>
    <p:extLst>
      <p:ext uri="{BB962C8B-B14F-4D97-AF65-F5344CB8AC3E}">
        <p14:creationId xmlns:p14="http://schemas.microsoft.com/office/powerpoint/2010/main" val="33586417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1476377" y="624110"/>
            <a:ext cx="7353299" cy="6081490"/>
          </a:xfrm>
        </p:spPr>
        <p:txBody>
          <a:bodyPr>
            <a:normAutofit fontScale="90000"/>
          </a:bodyPr>
          <a:lstStyle/>
          <a:p>
            <a:r>
              <a:rPr lang="tr-TR" sz="4400" dirty="0"/>
              <a:t>Arapça ve Farsçadan dilimize geçmiş kelimeler, bizim dilimizde asıllarından farklı olarak telaffuz edilebilmektedir. Bu dillerden geçmiş kelimeler Türkçede nasıl telaffuz edilirse edilsin, Arapça ve Farsçadaki asıllarına uygun olarak </a:t>
            </a:r>
            <a:r>
              <a:rPr lang="tr-TR" sz="4400" dirty="0" smtClean="0"/>
              <a:t>yazılır.</a:t>
            </a:r>
            <a:r>
              <a:rPr lang="tr-TR" dirty="0"/>
              <a:t/>
            </a:r>
            <a:br>
              <a:rPr lang="tr-TR" dirty="0"/>
            </a:br>
            <a:endParaRPr lang="tr-TR" dirty="0"/>
          </a:p>
        </p:txBody>
      </p:sp>
    </p:spTree>
    <p:extLst>
      <p:ext uri="{BB962C8B-B14F-4D97-AF65-F5344CB8AC3E}">
        <p14:creationId xmlns:p14="http://schemas.microsoft.com/office/powerpoint/2010/main" val="42380049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47802" y="166910"/>
            <a:ext cx="7142559" cy="1623790"/>
          </a:xfrm>
        </p:spPr>
        <p:txBody>
          <a:bodyPr>
            <a:normAutofit fontScale="90000"/>
          </a:bodyPr>
          <a:lstStyle/>
          <a:p>
            <a:r>
              <a:rPr lang="tr-TR" dirty="0" smtClean="0"/>
              <a:t>Türkçede</a:t>
            </a:r>
            <a:r>
              <a:rPr lang="tr-TR" dirty="0"/>
              <a:t>, Arapça ve Farsçadaki telaffuz ve yazılışlarından farklı telaffuz edilen ve yazılan </a:t>
            </a:r>
            <a:r>
              <a:rPr lang="tr-TR" dirty="0" smtClean="0"/>
              <a:t>bazı kelimeler:</a:t>
            </a:r>
            <a:endParaRPr lang="tr-TR" dirty="0"/>
          </a:p>
        </p:txBody>
      </p:sp>
      <p:sp>
        <p:nvSpPr>
          <p:cNvPr id="3" name="İçerik Yer Tutucusu 2"/>
          <p:cNvSpPr>
            <a:spLocks noGrp="1"/>
          </p:cNvSpPr>
          <p:nvPr>
            <p:ph idx="1"/>
          </p:nvPr>
        </p:nvSpPr>
        <p:spPr>
          <a:xfrm>
            <a:off x="962528" y="2204864"/>
            <a:ext cx="8611415" cy="4653136"/>
          </a:xfrm>
        </p:spPr>
        <p:txBody>
          <a:bodyPr numCol="2">
            <a:noAutofit/>
          </a:bodyPr>
          <a:lstStyle/>
          <a:p>
            <a:r>
              <a:rPr lang="ar-SA" sz="3200" dirty="0" smtClean="0"/>
              <a:t>خدمت</a:t>
            </a:r>
            <a:r>
              <a:rPr lang="tr-TR" sz="3200" dirty="0" smtClean="0"/>
              <a:t> </a:t>
            </a:r>
            <a:r>
              <a:rPr lang="ar-SA" sz="3200" dirty="0" smtClean="0"/>
              <a:t> </a:t>
            </a:r>
            <a:endParaRPr lang="tr-TR" sz="3200" dirty="0" smtClean="0"/>
          </a:p>
          <a:p>
            <a:r>
              <a:rPr lang="tr-TR" sz="3200" dirty="0" smtClean="0"/>
              <a:t>hizmet</a:t>
            </a:r>
          </a:p>
          <a:p>
            <a:r>
              <a:rPr lang="tr-TR" sz="3200" dirty="0" smtClean="0"/>
              <a:t> </a:t>
            </a:r>
            <a:r>
              <a:rPr lang="ar-SA" sz="3200" dirty="0"/>
              <a:t>ديوار </a:t>
            </a:r>
            <a:r>
              <a:rPr lang="tr-TR" sz="3200" dirty="0" smtClean="0"/>
              <a:t> </a:t>
            </a:r>
          </a:p>
          <a:p>
            <a:r>
              <a:rPr lang="tr-TR" sz="3200" dirty="0" smtClean="0"/>
              <a:t>duvar</a:t>
            </a:r>
            <a:endParaRPr lang="ar-SA" sz="3200" dirty="0" smtClean="0"/>
          </a:p>
          <a:p>
            <a:r>
              <a:rPr lang="ar-SA" sz="3200" dirty="0" smtClean="0"/>
              <a:t> نردبان </a:t>
            </a:r>
            <a:endParaRPr lang="tr-TR" sz="3200" dirty="0" smtClean="0"/>
          </a:p>
          <a:p>
            <a:r>
              <a:rPr lang="tr-TR" sz="3200" dirty="0" smtClean="0"/>
              <a:t>merdiven</a:t>
            </a:r>
          </a:p>
          <a:p>
            <a:r>
              <a:rPr lang="ar-SA" sz="3200" dirty="0" smtClean="0"/>
              <a:t>خواجه</a:t>
            </a:r>
            <a:endParaRPr lang="tr-TR" sz="3200" dirty="0" smtClean="0"/>
          </a:p>
          <a:p>
            <a:r>
              <a:rPr lang="tr-TR" sz="3200" dirty="0" smtClean="0"/>
              <a:t> hoca</a:t>
            </a:r>
          </a:p>
          <a:p>
            <a:r>
              <a:rPr lang="ar-SA" sz="3200" dirty="0" smtClean="0"/>
              <a:t>باغچه</a:t>
            </a:r>
            <a:r>
              <a:rPr lang="tr-TR" sz="3200" dirty="0"/>
              <a:t> </a:t>
            </a:r>
            <a:endParaRPr lang="tr-TR" sz="3200" dirty="0" smtClean="0"/>
          </a:p>
          <a:p>
            <a:r>
              <a:rPr lang="tr-TR" sz="3200" dirty="0" smtClean="0"/>
              <a:t>bahçe</a:t>
            </a:r>
          </a:p>
          <a:p>
            <a:r>
              <a:rPr lang="tr-TR" sz="3200" dirty="0" smtClean="0"/>
              <a:t> </a:t>
            </a:r>
            <a:r>
              <a:rPr lang="ar-SA" sz="3200" dirty="0" smtClean="0"/>
              <a:t>احمد </a:t>
            </a:r>
            <a:r>
              <a:rPr lang="tr-TR" sz="3200" dirty="0" smtClean="0"/>
              <a:t> </a:t>
            </a:r>
          </a:p>
          <a:p>
            <a:r>
              <a:rPr lang="tr-TR" sz="3200" dirty="0" smtClean="0"/>
              <a:t>Ahmet</a:t>
            </a:r>
          </a:p>
          <a:p>
            <a:r>
              <a:rPr lang="tr-TR" sz="3200" dirty="0"/>
              <a:t> </a:t>
            </a:r>
            <a:r>
              <a:rPr lang="ar-SA" sz="3200" dirty="0" smtClean="0"/>
              <a:t>كتاب</a:t>
            </a:r>
            <a:r>
              <a:rPr lang="tr-TR" sz="3200" dirty="0" smtClean="0"/>
              <a:t> </a:t>
            </a:r>
          </a:p>
          <a:p>
            <a:r>
              <a:rPr lang="tr-TR" sz="3200" dirty="0" smtClean="0"/>
              <a:t>kitap</a:t>
            </a:r>
            <a:endParaRPr lang="tr-TR" sz="3200" dirty="0"/>
          </a:p>
        </p:txBody>
      </p:sp>
    </p:spTree>
    <p:extLst>
      <p:ext uri="{BB962C8B-B14F-4D97-AF65-F5344CB8AC3E}">
        <p14:creationId xmlns:p14="http://schemas.microsoft.com/office/powerpoint/2010/main" val="300621651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5" dur="500"/>
                                        <p:tgtEl>
                                          <p:spTgt spid="3">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 calcmode="lin" valueType="num">
                                      <p:cBhvr>
                                        <p:cTn id="70"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1"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72" dur="500"/>
                                        <p:tgtEl>
                                          <p:spTgt spid="3">
                                            <p:txEl>
                                              <p:pRg st="9" end="9"/>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 calcmode="lin" valueType="num">
                                      <p:cBhvr>
                                        <p:cTn id="77"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78" dur="500" fill="hold"/>
                                        <p:tgtEl>
                                          <p:spTgt spid="3">
                                            <p:txEl>
                                              <p:pRg st="10" end="10"/>
                                            </p:txEl>
                                          </p:spTgt>
                                        </p:tgtEl>
                                        <p:attrNameLst>
                                          <p:attrName>ppt_h</p:attrName>
                                        </p:attrNameLst>
                                      </p:cBhvr>
                                      <p:tavLst>
                                        <p:tav tm="0">
                                          <p:val>
                                            <p:fltVal val="0"/>
                                          </p:val>
                                        </p:tav>
                                        <p:tav tm="100000">
                                          <p:val>
                                            <p:strVal val="#ppt_h"/>
                                          </p:val>
                                        </p:tav>
                                      </p:tavLst>
                                    </p:anim>
                                    <p:animEffect transition="in" filter="fade">
                                      <p:cBhvr>
                                        <p:cTn id="79" dur="500"/>
                                        <p:tgtEl>
                                          <p:spTgt spid="3">
                                            <p:txEl>
                                              <p:pRg st="10" end="10"/>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grpId="0" nodeType="clickEffect">
                                  <p:stCondLst>
                                    <p:cond delay="0"/>
                                  </p:stCondLst>
                                  <p:childTnLst>
                                    <p:set>
                                      <p:cBhvr>
                                        <p:cTn id="83" dur="1" fill="hold">
                                          <p:stCondLst>
                                            <p:cond delay="0"/>
                                          </p:stCondLst>
                                        </p:cTn>
                                        <p:tgtEl>
                                          <p:spTgt spid="3">
                                            <p:txEl>
                                              <p:pRg st="11" end="11"/>
                                            </p:txEl>
                                          </p:spTgt>
                                        </p:tgtEl>
                                        <p:attrNameLst>
                                          <p:attrName>style.visibility</p:attrName>
                                        </p:attrNameLst>
                                      </p:cBhvr>
                                      <p:to>
                                        <p:strVal val="visible"/>
                                      </p:to>
                                    </p:set>
                                    <p:anim calcmode="lin" valueType="num">
                                      <p:cBhvr>
                                        <p:cTn id="84" dur="5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85" dur="500" fill="hold"/>
                                        <p:tgtEl>
                                          <p:spTgt spid="3">
                                            <p:txEl>
                                              <p:pRg st="11" end="11"/>
                                            </p:txEl>
                                          </p:spTgt>
                                        </p:tgtEl>
                                        <p:attrNameLst>
                                          <p:attrName>ppt_h</p:attrName>
                                        </p:attrNameLst>
                                      </p:cBhvr>
                                      <p:tavLst>
                                        <p:tav tm="0">
                                          <p:val>
                                            <p:fltVal val="0"/>
                                          </p:val>
                                        </p:tav>
                                        <p:tav tm="100000">
                                          <p:val>
                                            <p:strVal val="#ppt_h"/>
                                          </p:val>
                                        </p:tav>
                                      </p:tavLst>
                                    </p:anim>
                                    <p:animEffect transition="in" filter="fade">
                                      <p:cBhvr>
                                        <p:cTn id="86" dur="500"/>
                                        <p:tgtEl>
                                          <p:spTgt spid="3">
                                            <p:txEl>
                                              <p:pRg st="11" end="11"/>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grpId="0" nodeType="clickEffect">
                                  <p:stCondLst>
                                    <p:cond delay="0"/>
                                  </p:stCondLst>
                                  <p:childTnLst>
                                    <p:set>
                                      <p:cBhvr>
                                        <p:cTn id="90" dur="1" fill="hold">
                                          <p:stCondLst>
                                            <p:cond delay="0"/>
                                          </p:stCondLst>
                                        </p:cTn>
                                        <p:tgtEl>
                                          <p:spTgt spid="3">
                                            <p:txEl>
                                              <p:pRg st="12" end="12"/>
                                            </p:txEl>
                                          </p:spTgt>
                                        </p:tgtEl>
                                        <p:attrNameLst>
                                          <p:attrName>style.visibility</p:attrName>
                                        </p:attrNameLst>
                                      </p:cBhvr>
                                      <p:to>
                                        <p:strVal val="visible"/>
                                      </p:to>
                                    </p:set>
                                    <p:anim calcmode="lin" valueType="num">
                                      <p:cBhvr>
                                        <p:cTn id="91" dur="500" fill="hold"/>
                                        <p:tgtEl>
                                          <p:spTgt spid="3">
                                            <p:txEl>
                                              <p:pRg st="12" end="12"/>
                                            </p:txEl>
                                          </p:spTgt>
                                        </p:tgtEl>
                                        <p:attrNameLst>
                                          <p:attrName>ppt_w</p:attrName>
                                        </p:attrNameLst>
                                      </p:cBhvr>
                                      <p:tavLst>
                                        <p:tav tm="0">
                                          <p:val>
                                            <p:fltVal val="0"/>
                                          </p:val>
                                        </p:tav>
                                        <p:tav tm="100000">
                                          <p:val>
                                            <p:strVal val="#ppt_w"/>
                                          </p:val>
                                        </p:tav>
                                      </p:tavLst>
                                    </p:anim>
                                    <p:anim calcmode="lin" valueType="num">
                                      <p:cBhvr>
                                        <p:cTn id="92" dur="500" fill="hold"/>
                                        <p:tgtEl>
                                          <p:spTgt spid="3">
                                            <p:txEl>
                                              <p:pRg st="12" end="12"/>
                                            </p:txEl>
                                          </p:spTgt>
                                        </p:tgtEl>
                                        <p:attrNameLst>
                                          <p:attrName>ppt_h</p:attrName>
                                        </p:attrNameLst>
                                      </p:cBhvr>
                                      <p:tavLst>
                                        <p:tav tm="0">
                                          <p:val>
                                            <p:fltVal val="0"/>
                                          </p:val>
                                        </p:tav>
                                        <p:tav tm="100000">
                                          <p:val>
                                            <p:strVal val="#ppt_h"/>
                                          </p:val>
                                        </p:tav>
                                      </p:tavLst>
                                    </p:anim>
                                    <p:animEffect transition="in" filter="fade">
                                      <p:cBhvr>
                                        <p:cTn id="93" dur="500"/>
                                        <p:tgtEl>
                                          <p:spTgt spid="3">
                                            <p:txEl>
                                              <p:pRg st="12" end="12"/>
                                            </p:txEl>
                                          </p:spTgt>
                                        </p:tgtEl>
                                      </p:cBhvr>
                                    </p:animEffect>
                                  </p:childTnLst>
                                </p:cTn>
                              </p:par>
                            </p:childTnLst>
                          </p:cTn>
                        </p:par>
                      </p:childTnLst>
                    </p:cTn>
                  </p:par>
                  <p:par>
                    <p:cTn id="94" fill="hold">
                      <p:stCondLst>
                        <p:cond delay="indefinite"/>
                      </p:stCondLst>
                      <p:childTnLst>
                        <p:par>
                          <p:cTn id="95" fill="hold">
                            <p:stCondLst>
                              <p:cond delay="0"/>
                            </p:stCondLst>
                            <p:childTnLst>
                              <p:par>
                                <p:cTn id="96" presetID="53" presetClass="entr" presetSubtype="16" fill="hold" grpId="0" nodeType="clickEffect">
                                  <p:stCondLst>
                                    <p:cond delay="0"/>
                                  </p:stCondLst>
                                  <p:childTnLst>
                                    <p:set>
                                      <p:cBhvr>
                                        <p:cTn id="97" dur="1" fill="hold">
                                          <p:stCondLst>
                                            <p:cond delay="0"/>
                                          </p:stCondLst>
                                        </p:cTn>
                                        <p:tgtEl>
                                          <p:spTgt spid="3">
                                            <p:txEl>
                                              <p:pRg st="13" end="13"/>
                                            </p:txEl>
                                          </p:spTgt>
                                        </p:tgtEl>
                                        <p:attrNameLst>
                                          <p:attrName>style.visibility</p:attrName>
                                        </p:attrNameLst>
                                      </p:cBhvr>
                                      <p:to>
                                        <p:strVal val="visible"/>
                                      </p:to>
                                    </p:set>
                                    <p:anim calcmode="lin" valueType="num">
                                      <p:cBhvr>
                                        <p:cTn id="98" dur="500" fill="hold"/>
                                        <p:tgtEl>
                                          <p:spTgt spid="3">
                                            <p:txEl>
                                              <p:pRg st="13" end="13"/>
                                            </p:txEl>
                                          </p:spTgt>
                                        </p:tgtEl>
                                        <p:attrNameLst>
                                          <p:attrName>ppt_w</p:attrName>
                                        </p:attrNameLst>
                                      </p:cBhvr>
                                      <p:tavLst>
                                        <p:tav tm="0">
                                          <p:val>
                                            <p:fltVal val="0"/>
                                          </p:val>
                                        </p:tav>
                                        <p:tav tm="100000">
                                          <p:val>
                                            <p:strVal val="#ppt_w"/>
                                          </p:val>
                                        </p:tav>
                                      </p:tavLst>
                                    </p:anim>
                                    <p:anim calcmode="lin" valueType="num">
                                      <p:cBhvr>
                                        <p:cTn id="99" dur="500" fill="hold"/>
                                        <p:tgtEl>
                                          <p:spTgt spid="3">
                                            <p:txEl>
                                              <p:pRg st="13" end="13"/>
                                            </p:txEl>
                                          </p:spTgt>
                                        </p:tgtEl>
                                        <p:attrNameLst>
                                          <p:attrName>ppt_h</p:attrName>
                                        </p:attrNameLst>
                                      </p:cBhvr>
                                      <p:tavLst>
                                        <p:tav tm="0">
                                          <p:val>
                                            <p:fltVal val="0"/>
                                          </p:val>
                                        </p:tav>
                                        <p:tav tm="100000">
                                          <p:val>
                                            <p:strVal val="#ppt_h"/>
                                          </p:val>
                                        </p:tav>
                                      </p:tavLst>
                                    </p:anim>
                                    <p:animEffect transition="in" filter="fade">
                                      <p:cBhvr>
                                        <p:cTn id="100"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1396538" y="332511"/>
            <a:ext cx="7506393" cy="6367549"/>
          </a:xfrm>
        </p:spPr>
        <p:txBody>
          <a:bodyPr>
            <a:noAutofit/>
          </a:bodyPr>
          <a:lstStyle/>
          <a:p>
            <a:r>
              <a:rPr lang="tr-TR" sz="3200" dirty="0"/>
              <a:t>Arapça kelimelerin sonundaki </a:t>
            </a:r>
            <a:r>
              <a:rPr lang="tr-TR" sz="3200" dirty="0" err="1"/>
              <a:t>müenneslik</a:t>
            </a:r>
            <a:r>
              <a:rPr lang="tr-TR" sz="3200" dirty="0"/>
              <a:t>/</a:t>
            </a:r>
            <a:r>
              <a:rPr lang="tr-TR" sz="3200" dirty="0" err="1"/>
              <a:t>dişillik</a:t>
            </a:r>
            <a:r>
              <a:rPr lang="tr-TR" sz="3200" dirty="0"/>
              <a:t> ifade eden “te: ( </a:t>
            </a:r>
            <a:r>
              <a:rPr lang="ar-SA" sz="3200" dirty="0"/>
              <a:t>ة</a:t>
            </a:r>
            <a:r>
              <a:rPr lang="tr-TR" sz="3200" dirty="0"/>
              <a:t> )”, şekil itibariyle kelime sonlarındaki “he:  ( </a:t>
            </a:r>
            <a:r>
              <a:rPr lang="ar-SA" sz="3200" dirty="0"/>
              <a:t>ﻫ</a:t>
            </a:r>
            <a:r>
              <a:rPr lang="tr-TR" sz="3200" dirty="0"/>
              <a:t> )” ile aynıdır; onun üzerine iki nokta konulmuştur. Türkçeye geçmiş Arapça kelimelerin sonundaki bu “</a:t>
            </a:r>
            <a:r>
              <a:rPr lang="tr-TR" sz="3200" i="1" dirty="0" err="1"/>
              <a:t>te</a:t>
            </a:r>
            <a:r>
              <a:rPr lang="tr-TR" sz="3200" dirty="0" err="1"/>
              <a:t>”ler</a:t>
            </a:r>
            <a:r>
              <a:rPr lang="tr-TR" sz="3200" dirty="0"/>
              <a:t>, belli bir kurala tâbi olmadan ve kulaktan duyularak yerleşmiş olduğundan </a:t>
            </a:r>
            <a:r>
              <a:rPr lang="tr-TR" sz="3200" dirty="0" err="1"/>
              <a:t>bazan</a:t>
            </a:r>
            <a:r>
              <a:rPr lang="tr-TR" sz="3200" dirty="0"/>
              <a:t> telaffuz edilir, </a:t>
            </a:r>
            <a:r>
              <a:rPr lang="tr-TR" sz="3200" dirty="0" err="1"/>
              <a:t>bazan</a:t>
            </a:r>
            <a:r>
              <a:rPr lang="tr-TR" sz="3200" dirty="0"/>
              <a:t> da telaffuz edilmez. Telaffuz edilen “</a:t>
            </a:r>
            <a:r>
              <a:rPr lang="tr-TR" sz="3200" i="1" dirty="0" err="1"/>
              <a:t>te</a:t>
            </a:r>
            <a:r>
              <a:rPr lang="tr-TR" sz="3200" dirty="0" err="1"/>
              <a:t>”ler</a:t>
            </a:r>
            <a:r>
              <a:rPr lang="tr-TR" sz="3200" dirty="0"/>
              <a:t>, yazıda normal “</a:t>
            </a:r>
            <a:r>
              <a:rPr lang="tr-TR" sz="3200" i="1" dirty="0"/>
              <a:t>te</a:t>
            </a:r>
            <a:r>
              <a:rPr lang="tr-TR" sz="3200" dirty="0"/>
              <a:t>: ( </a:t>
            </a:r>
            <a:r>
              <a:rPr lang="ar-SA" sz="3200" dirty="0"/>
              <a:t>ت</a:t>
            </a:r>
            <a:r>
              <a:rPr lang="tr-TR" sz="3200" dirty="0"/>
              <a:t> )”, telaffuz edilmeyenler ise “</a:t>
            </a:r>
            <a:r>
              <a:rPr lang="tr-TR" sz="3200" i="1" dirty="0"/>
              <a:t>he</a:t>
            </a:r>
            <a:r>
              <a:rPr lang="tr-TR" sz="3200" dirty="0"/>
              <a:t>: ( </a:t>
            </a:r>
            <a:r>
              <a:rPr lang="ar-SA" sz="3200" dirty="0"/>
              <a:t>ـه</a:t>
            </a:r>
            <a:r>
              <a:rPr lang="tr-TR" sz="3200" dirty="0"/>
              <a:t> )” olarak yazılır.</a:t>
            </a:r>
            <a:r>
              <a:rPr lang="tr-TR" dirty="0"/>
              <a:t/>
            </a:r>
            <a:br>
              <a:rPr lang="tr-TR" dirty="0"/>
            </a:br>
            <a:endParaRPr lang="tr-TR" dirty="0"/>
          </a:p>
        </p:txBody>
      </p:sp>
      <p:sp>
        <p:nvSpPr>
          <p:cNvPr id="6" name="İçerik Yer Tutucusu 5"/>
          <p:cNvSpPr>
            <a:spLocks noGrp="1"/>
          </p:cNvSpPr>
          <p:nvPr>
            <p:ph idx="1"/>
          </p:nvPr>
        </p:nvSpPr>
        <p:spPr>
          <a:xfrm>
            <a:off x="1396540" y="857596"/>
            <a:ext cx="7231921" cy="6000404"/>
          </a:xfrm>
        </p:spPr>
        <p:txBody>
          <a:bodyPr/>
          <a:lstStyle/>
          <a:p>
            <a:pPr marL="0" indent="0">
              <a:buNone/>
            </a:pPr>
            <a:r>
              <a:rPr lang="tr-TR" dirty="0"/>
              <a:t/>
            </a:r>
            <a:br>
              <a:rPr lang="tr-TR" dirty="0"/>
            </a:br>
            <a:r>
              <a:rPr lang="tr-TR" dirty="0"/>
              <a:t> </a:t>
            </a:r>
          </a:p>
          <a:p>
            <a:endParaRPr lang="tr-TR" dirty="0"/>
          </a:p>
        </p:txBody>
      </p:sp>
    </p:spTree>
    <p:extLst>
      <p:ext uri="{BB962C8B-B14F-4D97-AF65-F5344CB8AC3E}">
        <p14:creationId xmlns:p14="http://schemas.microsoft.com/office/powerpoint/2010/main" val="103440081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1639520" y="225099"/>
            <a:ext cx="6683765" cy="1280890"/>
          </a:xfrm>
        </p:spPr>
        <p:txBody>
          <a:bodyPr>
            <a:normAutofit fontScale="90000"/>
          </a:bodyPr>
          <a:lstStyle/>
          <a:p>
            <a:r>
              <a:rPr lang="tr-TR" sz="5400" dirty="0">
                <a:latin typeface="Bookman Old Style" panose="02050604050505020204" pitchFamily="18" charset="0"/>
              </a:rPr>
              <a:t>Okunanlar için örnekler</a:t>
            </a:r>
          </a:p>
        </p:txBody>
      </p:sp>
      <p:sp>
        <p:nvSpPr>
          <p:cNvPr id="6" name="İçerik Yer Tutucusu 5"/>
          <p:cNvSpPr>
            <a:spLocks noGrp="1"/>
          </p:cNvSpPr>
          <p:nvPr>
            <p:ph idx="1"/>
          </p:nvPr>
        </p:nvSpPr>
        <p:spPr>
          <a:xfrm>
            <a:off x="578512" y="1988840"/>
            <a:ext cx="8530390" cy="5231695"/>
          </a:xfrm>
        </p:spPr>
        <p:txBody>
          <a:bodyPr numCol="2">
            <a:normAutofit/>
          </a:bodyPr>
          <a:lstStyle/>
          <a:p>
            <a:r>
              <a:rPr lang="tr-TR" sz="3600" dirty="0" smtClean="0"/>
              <a:t>Adâlet</a:t>
            </a:r>
            <a:r>
              <a:rPr lang="tr-TR" sz="3600" dirty="0"/>
              <a:t>: (</a:t>
            </a:r>
            <a:r>
              <a:rPr lang="ar-SA" sz="3600" dirty="0"/>
              <a:t>عدالت</a:t>
            </a:r>
            <a:r>
              <a:rPr lang="tr-TR" sz="3600" dirty="0" smtClean="0"/>
              <a:t>)</a:t>
            </a:r>
          </a:p>
          <a:p>
            <a:r>
              <a:rPr lang="tr-TR" sz="3600" dirty="0" err="1" smtClean="0"/>
              <a:t>Kanâat</a:t>
            </a:r>
            <a:r>
              <a:rPr lang="tr-TR" sz="3600" dirty="0"/>
              <a:t>: (</a:t>
            </a:r>
            <a:r>
              <a:rPr lang="ar-SA" sz="3600" dirty="0" smtClean="0"/>
              <a:t>قناعت</a:t>
            </a:r>
            <a:r>
              <a:rPr lang="tr-TR" sz="3600" dirty="0" smtClean="0"/>
              <a:t>)</a:t>
            </a:r>
          </a:p>
          <a:p>
            <a:r>
              <a:rPr lang="tr-TR" sz="3600" dirty="0" err="1" smtClean="0"/>
              <a:t>Ziyâret</a:t>
            </a:r>
            <a:r>
              <a:rPr lang="tr-TR" sz="3600" dirty="0"/>
              <a:t>: (</a:t>
            </a:r>
            <a:r>
              <a:rPr lang="ar-SA" sz="3600" dirty="0"/>
              <a:t>زيارت</a:t>
            </a:r>
            <a:r>
              <a:rPr lang="tr-TR" sz="3600" dirty="0" smtClean="0"/>
              <a:t>)</a:t>
            </a:r>
          </a:p>
          <a:p>
            <a:r>
              <a:rPr lang="tr-TR" sz="3600" dirty="0" err="1" smtClean="0"/>
              <a:t>İbâret</a:t>
            </a:r>
            <a:r>
              <a:rPr lang="tr-TR" sz="3600" dirty="0"/>
              <a:t>: (</a:t>
            </a:r>
            <a:r>
              <a:rPr lang="ar-SA" sz="3600" dirty="0"/>
              <a:t>عبارت</a:t>
            </a:r>
            <a:r>
              <a:rPr lang="tr-TR" sz="3600" dirty="0" smtClean="0"/>
              <a:t>)</a:t>
            </a:r>
          </a:p>
          <a:p>
            <a:r>
              <a:rPr lang="tr-TR" sz="3600" dirty="0" err="1" smtClean="0"/>
              <a:t>Sîret</a:t>
            </a:r>
            <a:r>
              <a:rPr lang="tr-TR" sz="3600" dirty="0"/>
              <a:t>: (</a:t>
            </a:r>
            <a:r>
              <a:rPr lang="ar-SA" sz="3600" dirty="0"/>
              <a:t>سيرت</a:t>
            </a:r>
            <a:r>
              <a:rPr lang="tr-TR" sz="3600" dirty="0" smtClean="0"/>
              <a:t>)</a:t>
            </a:r>
          </a:p>
          <a:p>
            <a:r>
              <a:rPr lang="tr-TR" sz="3600" dirty="0" err="1" smtClean="0"/>
              <a:t>Sûret</a:t>
            </a:r>
            <a:r>
              <a:rPr lang="tr-TR" sz="3600" dirty="0"/>
              <a:t>: (</a:t>
            </a:r>
            <a:r>
              <a:rPr lang="ar-SA" sz="3600" dirty="0"/>
              <a:t>صورت</a:t>
            </a:r>
            <a:r>
              <a:rPr lang="tr-TR" sz="3600" dirty="0" smtClean="0"/>
              <a:t>)</a:t>
            </a:r>
          </a:p>
          <a:p>
            <a:endParaRPr lang="tr-TR" sz="3600" dirty="0" smtClean="0"/>
          </a:p>
          <a:p>
            <a:r>
              <a:rPr lang="tr-TR" sz="3600" dirty="0" smtClean="0"/>
              <a:t> </a:t>
            </a:r>
            <a:r>
              <a:rPr lang="tr-TR" sz="3600" dirty="0" err="1" smtClean="0"/>
              <a:t>Münâsebet</a:t>
            </a:r>
            <a:r>
              <a:rPr lang="tr-TR" sz="3600" dirty="0"/>
              <a:t>: </a:t>
            </a:r>
            <a:r>
              <a:rPr lang="tr-TR" sz="3600" dirty="0" smtClean="0"/>
              <a:t>    (</a:t>
            </a:r>
            <a:r>
              <a:rPr lang="ar-SA" sz="3600" dirty="0"/>
              <a:t>مناسبت</a:t>
            </a:r>
            <a:r>
              <a:rPr lang="tr-TR" sz="3600" dirty="0" smtClean="0"/>
              <a:t>)</a:t>
            </a:r>
          </a:p>
          <a:p>
            <a:r>
              <a:rPr lang="tr-TR" sz="3600" dirty="0" smtClean="0"/>
              <a:t> </a:t>
            </a:r>
            <a:r>
              <a:rPr lang="tr-TR" sz="3600" dirty="0" err="1" smtClean="0"/>
              <a:t>Ni’met</a:t>
            </a:r>
            <a:r>
              <a:rPr lang="tr-TR" sz="3600" dirty="0"/>
              <a:t>: (</a:t>
            </a:r>
            <a:r>
              <a:rPr lang="ar-SA" sz="3600" dirty="0"/>
              <a:t>نعمت</a:t>
            </a:r>
            <a:r>
              <a:rPr lang="tr-TR" sz="3600" dirty="0" smtClean="0"/>
              <a:t>)</a:t>
            </a:r>
          </a:p>
          <a:p>
            <a:r>
              <a:rPr lang="tr-TR" sz="3600" dirty="0" smtClean="0"/>
              <a:t> </a:t>
            </a:r>
            <a:r>
              <a:rPr lang="tr-TR" sz="3600" dirty="0" err="1" smtClean="0"/>
              <a:t>Rekâbet</a:t>
            </a:r>
            <a:r>
              <a:rPr lang="tr-TR" sz="3600" dirty="0"/>
              <a:t>: (</a:t>
            </a:r>
            <a:r>
              <a:rPr lang="ar-SA" sz="3600" dirty="0"/>
              <a:t>رقابت</a:t>
            </a:r>
            <a:r>
              <a:rPr lang="tr-TR" sz="3600" dirty="0" smtClean="0"/>
              <a:t>)</a:t>
            </a:r>
          </a:p>
          <a:p>
            <a:r>
              <a:rPr lang="tr-TR" sz="3600" dirty="0" smtClean="0"/>
              <a:t> </a:t>
            </a:r>
            <a:r>
              <a:rPr lang="tr-TR" sz="3600" dirty="0" err="1" smtClean="0"/>
              <a:t>Sühûlet</a:t>
            </a:r>
            <a:r>
              <a:rPr lang="tr-TR" sz="3600" dirty="0"/>
              <a:t>: (</a:t>
            </a:r>
            <a:r>
              <a:rPr lang="ar-SA" sz="3600" dirty="0"/>
              <a:t>سهولت</a:t>
            </a:r>
            <a:r>
              <a:rPr lang="tr-TR" sz="3600" dirty="0" smtClean="0"/>
              <a:t>)</a:t>
            </a:r>
          </a:p>
        </p:txBody>
      </p:sp>
    </p:spTree>
    <p:extLst>
      <p:ext uri="{BB962C8B-B14F-4D97-AF65-F5344CB8AC3E}">
        <p14:creationId xmlns:p14="http://schemas.microsoft.com/office/powerpoint/2010/main" val="142866790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Effect transition="in" filter="fade">
                                      <p:cBhvr>
                                        <p:cTn id="21" dur="1000"/>
                                        <p:tgtEl>
                                          <p:spTgt spid="6">
                                            <p:txEl>
                                              <p:pRg st="2" end="2"/>
                                            </p:txEl>
                                          </p:spTgt>
                                        </p:tgtEl>
                                      </p:cBhvr>
                                    </p:animEffect>
                                    <p:anim calcmode="lin" valueType="num">
                                      <p:cBhvr>
                                        <p:cTn id="22"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fade">
                                      <p:cBhvr>
                                        <p:cTn id="28" dur="1000"/>
                                        <p:tgtEl>
                                          <p:spTgt spid="6">
                                            <p:txEl>
                                              <p:pRg st="3" end="3"/>
                                            </p:txEl>
                                          </p:spTgt>
                                        </p:tgtEl>
                                      </p:cBhvr>
                                    </p:animEffect>
                                    <p:anim calcmode="lin" valueType="num">
                                      <p:cBhvr>
                                        <p:cTn id="29"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xEl>
                                              <p:pRg st="4" end="4"/>
                                            </p:txEl>
                                          </p:spTgt>
                                        </p:tgtEl>
                                        <p:attrNameLst>
                                          <p:attrName>style.visibility</p:attrName>
                                        </p:attrNameLst>
                                      </p:cBhvr>
                                      <p:to>
                                        <p:strVal val="visible"/>
                                      </p:to>
                                    </p:set>
                                    <p:animEffect transition="in" filter="fade">
                                      <p:cBhvr>
                                        <p:cTn id="35" dur="1000"/>
                                        <p:tgtEl>
                                          <p:spTgt spid="6">
                                            <p:txEl>
                                              <p:pRg st="4" end="4"/>
                                            </p:txEl>
                                          </p:spTgt>
                                        </p:tgtEl>
                                      </p:cBhvr>
                                    </p:animEffect>
                                    <p:anim calcmode="lin" valueType="num">
                                      <p:cBhvr>
                                        <p:cTn id="36"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Effect transition="in" filter="fade">
                                      <p:cBhvr>
                                        <p:cTn id="42" dur="1000"/>
                                        <p:tgtEl>
                                          <p:spTgt spid="6">
                                            <p:txEl>
                                              <p:pRg st="5" end="5"/>
                                            </p:txEl>
                                          </p:spTgt>
                                        </p:tgtEl>
                                      </p:cBhvr>
                                    </p:animEffect>
                                    <p:anim calcmode="lin" valueType="num">
                                      <p:cBhvr>
                                        <p:cTn id="43"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Effect transition="in" filter="fade">
                                      <p:cBhvr>
                                        <p:cTn id="49" dur="1000"/>
                                        <p:tgtEl>
                                          <p:spTgt spid="6">
                                            <p:txEl>
                                              <p:pRg st="7" end="7"/>
                                            </p:txEl>
                                          </p:spTgt>
                                        </p:tgtEl>
                                      </p:cBhvr>
                                    </p:animEffect>
                                    <p:anim calcmode="lin" valueType="num">
                                      <p:cBhvr>
                                        <p:cTn id="50" dur="1000" fill="hold"/>
                                        <p:tgtEl>
                                          <p:spTgt spid="6">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6">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6">
                                            <p:txEl>
                                              <p:pRg st="8" end="8"/>
                                            </p:txEl>
                                          </p:spTgt>
                                        </p:tgtEl>
                                        <p:attrNameLst>
                                          <p:attrName>style.visibility</p:attrName>
                                        </p:attrNameLst>
                                      </p:cBhvr>
                                      <p:to>
                                        <p:strVal val="visible"/>
                                      </p:to>
                                    </p:set>
                                    <p:animEffect transition="in" filter="fade">
                                      <p:cBhvr>
                                        <p:cTn id="56" dur="1000"/>
                                        <p:tgtEl>
                                          <p:spTgt spid="6">
                                            <p:txEl>
                                              <p:pRg st="8" end="8"/>
                                            </p:txEl>
                                          </p:spTgt>
                                        </p:tgtEl>
                                      </p:cBhvr>
                                    </p:animEffect>
                                    <p:anim calcmode="lin" valueType="num">
                                      <p:cBhvr>
                                        <p:cTn id="57" dur="1000" fill="hold"/>
                                        <p:tgtEl>
                                          <p:spTgt spid="6">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6">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6">
                                            <p:txEl>
                                              <p:pRg st="9" end="9"/>
                                            </p:txEl>
                                          </p:spTgt>
                                        </p:tgtEl>
                                        <p:attrNameLst>
                                          <p:attrName>style.visibility</p:attrName>
                                        </p:attrNameLst>
                                      </p:cBhvr>
                                      <p:to>
                                        <p:strVal val="visible"/>
                                      </p:to>
                                    </p:set>
                                    <p:animEffect transition="in" filter="fade">
                                      <p:cBhvr>
                                        <p:cTn id="63" dur="1000"/>
                                        <p:tgtEl>
                                          <p:spTgt spid="6">
                                            <p:txEl>
                                              <p:pRg st="9" end="9"/>
                                            </p:txEl>
                                          </p:spTgt>
                                        </p:tgtEl>
                                      </p:cBhvr>
                                    </p:animEffect>
                                    <p:anim calcmode="lin" valueType="num">
                                      <p:cBhvr>
                                        <p:cTn id="64" dur="1000" fill="hold"/>
                                        <p:tgtEl>
                                          <p:spTgt spid="6">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6">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6">
                                            <p:txEl>
                                              <p:pRg st="10" end="10"/>
                                            </p:txEl>
                                          </p:spTgt>
                                        </p:tgtEl>
                                        <p:attrNameLst>
                                          <p:attrName>style.visibility</p:attrName>
                                        </p:attrNameLst>
                                      </p:cBhvr>
                                      <p:to>
                                        <p:strVal val="visible"/>
                                      </p:to>
                                    </p:set>
                                    <p:animEffect transition="in" filter="fade">
                                      <p:cBhvr>
                                        <p:cTn id="70" dur="1000"/>
                                        <p:tgtEl>
                                          <p:spTgt spid="6">
                                            <p:txEl>
                                              <p:pRg st="10" end="10"/>
                                            </p:txEl>
                                          </p:spTgt>
                                        </p:tgtEl>
                                      </p:cBhvr>
                                    </p:animEffect>
                                    <p:anim calcmode="lin" valueType="num">
                                      <p:cBhvr>
                                        <p:cTn id="71" dur="1000" fill="hold"/>
                                        <p:tgtEl>
                                          <p:spTgt spid="6">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6">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44579" y="272716"/>
            <a:ext cx="6883880" cy="1632284"/>
          </a:xfrm>
        </p:spPr>
        <p:txBody>
          <a:bodyPr>
            <a:normAutofit/>
          </a:bodyPr>
          <a:lstStyle/>
          <a:p>
            <a:r>
              <a:rPr lang="tr-TR" sz="4400" dirty="0">
                <a:latin typeface="Bookman Old Style" panose="02050604050505020204" pitchFamily="18" charset="0"/>
              </a:rPr>
              <a:t>Okunmayanlar için örnekler: </a:t>
            </a:r>
          </a:p>
        </p:txBody>
      </p:sp>
      <p:sp>
        <p:nvSpPr>
          <p:cNvPr id="3" name="İçerik Yer Tutucusu 2"/>
          <p:cNvSpPr>
            <a:spLocks noGrp="1"/>
          </p:cNvSpPr>
          <p:nvPr>
            <p:ph idx="1"/>
          </p:nvPr>
        </p:nvSpPr>
        <p:spPr>
          <a:xfrm>
            <a:off x="1082843" y="1904999"/>
            <a:ext cx="7808495" cy="3972273"/>
          </a:xfrm>
        </p:spPr>
        <p:txBody>
          <a:bodyPr numCol="2">
            <a:noAutofit/>
          </a:bodyPr>
          <a:lstStyle/>
          <a:p>
            <a:r>
              <a:rPr lang="tr-TR" sz="3200" dirty="0" err="1" smtClean="0"/>
              <a:t>Arîza</a:t>
            </a:r>
            <a:r>
              <a:rPr lang="tr-TR" sz="3200" dirty="0"/>
              <a:t>: (</a:t>
            </a:r>
            <a:r>
              <a:rPr lang="ar-SA" sz="3200" dirty="0"/>
              <a:t>عريضه</a:t>
            </a:r>
            <a:r>
              <a:rPr lang="tr-TR" sz="3200" dirty="0" smtClean="0"/>
              <a:t>)</a:t>
            </a:r>
          </a:p>
          <a:p>
            <a:r>
              <a:rPr lang="tr-TR" sz="3200" dirty="0" err="1"/>
              <a:t>C</a:t>
            </a:r>
            <a:r>
              <a:rPr lang="tr-TR" sz="3200" dirty="0" err="1" smtClean="0"/>
              <a:t>ebhe</a:t>
            </a:r>
            <a:r>
              <a:rPr lang="tr-TR" sz="3200" dirty="0"/>
              <a:t>: (</a:t>
            </a:r>
            <a:r>
              <a:rPr lang="ar-SA" sz="3200" dirty="0"/>
              <a:t>جبهه</a:t>
            </a:r>
            <a:r>
              <a:rPr lang="tr-TR" sz="3200" dirty="0" smtClean="0"/>
              <a:t>)</a:t>
            </a:r>
          </a:p>
          <a:p>
            <a:r>
              <a:rPr lang="tr-TR" sz="3200" dirty="0" err="1" smtClean="0"/>
              <a:t>Fâtiha</a:t>
            </a:r>
            <a:r>
              <a:rPr lang="tr-TR" sz="3200" dirty="0"/>
              <a:t>: (</a:t>
            </a:r>
            <a:r>
              <a:rPr lang="ar-SA" sz="3200" dirty="0"/>
              <a:t>فاتحه</a:t>
            </a:r>
            <a:r>
              <a:rPr lang="tr-TR" sz="3200" dirty="0" smtClean="0"/>
              <a:t>)</a:t>
            </a:r>
          </a:p>
          <a:p>
            <a:r>
              <a:rPr lang="tr-TR" sz="3200" dirty="0"/>
              <a:t>H</a:t>
            </a:r>
            <a:r>
              <a:rPr lang="tr-TR" sz="3200" dirty="0" smtClean="0"/>
              <a:t>âdise</a:t>
            </a:r>
            <a:r>
              <a:rPr lang="tr-TR" sz="3200" dirty="0"/>
              <a:t>: (</a:t>
            </a:r>
            <a:r>
              <a:rPr lang="ar-SA" sz="3200" dirty="0"/>
              <a:t>حادثه</a:t>
            </a:r>
            <a:r>
              <a:rPr lang="tr-TR" sz="3200" dirty="0" smtClean="0"/>
              <a:t>) </a:t>
            </a:r>
          </a:p>
          <a:p>
            <a:r>
              <a:rPr lang="tr-TR" sz="3200" dirty="0"/>
              <a:t>H</a:t>
            </a:r>
            <a:r>
              <a:rPr lang="tr-TR" sz="3200" dirty="0" smtClean="0"/>
              <a:t>ibe</a:t>
            </a:r>
            <a:r>
              <a:rPr lang="tr-TR" sz="3200" dirty="0"/>
              <a:t>: (</a:t>
            </a:r>
            <a:r>
              <a:rPr lang="ar-SA" sz="3200" dirty="0"/>
              <a:t>هبه</a:t>
            </a:r>
            <a:r>
              <a:rPr lang="tr-TR" sz="3200" dirty="0" smtClean="0"/>
              <a:t>) </a:t>
            </a:r>
          </a:p>
          <a:p>
            <a:r>
              <a:rPr lang="tr-TR" sz="3200" dirty="0" err="1"/>
              <a:t>İ</a:t>
            </a:r>
            <a:r>
              <a:rPr lang="tr-TR" sz="3200" dirty="0" err="1" smtClean="0"/>
              <a:t>râde</a:t>
            </a:r>
            <a:r>
              <a:rPr lang="tr-TR" sz="3200" dirty="0"/>
              <a:t>: (</a:t>
            </a:r>
            <a:r>
              <a:rPr lang="ar-SA" sz="3200" dirty="0"/>
              <a:t>اراده</a:t>
            </a:r>
            <a:r>
              <a:rPr lang="tr-TR" sz="3200" dirty="0" smtClean="0"/>
              <a:t>)</a:t>
            </a:r>
          </a:p>
          <a:p>
            <a:r>
              <a:rPr lang="tr-TR" sz="3200" smtClean="0"/>
              <a:t>Kademe</a:t>
            </a:r>
            <a:r>
              <a:rPr lang="tr-TR" sz="3200" dirty="0"/>
              <a:t>: (</a:t>
            </a:r>
            <a:r>
              <a:rPr lang="ar-SA" sz="3200" dirty="0"/>
              <a:t>قدمه</a:t>
            </a:r>
            <a:r>
              <a:rPr lang="tr-TR" sz="3200" dirty="0" smtClean="0"/>
              <a:t>) </a:t>
            </a:r>
          </a:p>
          <a:p>
            <a:r>
              <a:rPr lang="tr-TR" sz="3200" dirty="0"/>
              <a:t>M</a:t>
            </a:r>
            <a:r>
              <a:rPr lang="tr-TR" sz="3200" dirty="0" smtClean="0"/>
              <a:t>azbata</a:t>
            </a:r>
            <a:r>
              <a:rPr lang="tr-TR" sz="3200" dirty="0"/>
              <a:t>: </a:t>
            </a:r>
            <a:r>
              <a:rPr lang="tr-TR" sz="3200" dirty="0" smtClean="0"/>
              <a:t>   (</a:t>
            </a:r>
            <a:r>
              <a:rPr lang="ar-SA" sz="3200" dirty="0"/>
              <a:t>مضبطه</a:t>
            </a:r>
            <a:r>
              <a:rPr lang="tr-TR" sz="3200" dirty="0" smtClean="0"/>
              <a:t>)</a:t>
            </a:r>
          </a:p>
          <a:p>
            <a:r>
              <a:rPr lang="tr-TR" sz="3200" dirty="0" smtClean="0"/>
              <a:t> </a:t>
            </a:r>
            <a:r>
              <a:rPr lang="tr-TR" sz="3200" dirty="0" err="1" smtClean="0"/>
              <a:t>Nâtıka</a:t>
            </a:r>
            <a:r>
              <a:rPr lang="tr-TR" sz="3200" dirty="0"/>
              <a:t>: (</a:t>
            </a:r>
            <a:r>
              <a:rPr lang="ar-SA" sz="3200" dirty="0"/>
              <a:t>ناطقه</a:t>
            </a:r>
            <a:r>
              <a:rPr lang="tr-TR" sz="3200" dirty="0" smtClean="0"/>
              <a:t>)</a:t>
            </a:r>
          </a:p>
          <a:p>
            <a:r>
              <a:rPr lang="tr-TR" sz="3200" dirty="0" smtClean="0"/>
              <a:t> </a:t>
            </a:r>
            <a:r>
              <a:rPr lang="tr-TR" sz="3200" dirty="0" err="1" smtClean="0"/>
              <a:t>Seniyye</a:t>
            </a:r>
            <a:r>
              <a:rPr lang="tr-TR" sz="3200" dirty="0"/>
              <a:t>: (</a:t>
            </a:r>
            <a:r>
              <a:rPr lang="ar-SA" sz="3200" dirty="0"/>
              <a:t>سنيه</a:t>
            </a:r>
            <a:r>
              <a:rPr lang="tr-TR" sz="3200" dirty="0" smtClean="0"/>
              <a:t>)</a:t>
            </a:r>
            <a:endParaRPr lang="tr-TR" sz="3200" dirty="0"/>
          </a:p>
          <a:p>
            <a:pPr marL="0" indent="0">
              <a:buNone/>
            </a:pPr>
            <a:endParaRPr lang="tr-TR" sz="1200" dirty="0"/>
          </a:p>
        </p:txBody>
      </p:sp>
      <p:sp>
        <p:nvSpPr>
          <p:cNvPr id="4" name="Dikdörtgen 3"/>
          <p:cNvSpPr/>
          <p:nvPr/>
        </p:nvSpPr>
        <p:spPr>
          <a:xfrm>
            <a:off x="3923928" y="5830006"/>
            <a:ext cx="5040560" cy="998030"/>
          </a:xfrm>
          <a:prstGeom prst="rect">
            <a:avLst/>
          </a:prstGeom>
        </p:spPr>
        <p:txBody>
          <a:bodyPr wrap="square">
            <a:spAutoFit/>
          </a:bodyPr>
          <a:lstStyle/>
          <a:p>
            <a:pPr>
              <a:lnSpc>
                <a:spcPct val="107000"/>
              </a:lnSpc>
              <a:spcAft>
                <a:spcPts val="0"/>
              </a:spcAft>
            </a:pPr>
            <a:r>
              <a:rPr lang="tr-TR" sz="1100" dirty="0">
                <a:latin typeface="Calibri" panose="020F0502020204030204" pitchFamily="34" charset="0"/>
                <a:ea typeface="Calibri" panose="020F0502020204030204" pitchFamily="34" charset="0"/>
                <a:cs typeface="Arial" panose="020B0604020202020204" pitchFamily="34" charset="0"/>
              </a:rPr>
              <a:t>Daha fazla örnek için bkz.:</a:t>
            </a:r>
          </a:p>
          <a:p>
            <a:pPr>
              <a:lnSpc>
                <a:spcPct val="107000"/>
              </a:lnSpc>
              <a:spcAft>
                <a:spcPts val="0"/>
              </a:spcAft>
            </a:pPr>
            <a:r>
              <a:rPr lang="tr-TR" sz="1100" dirty="0">
                <a:latin typeface="Calibri" panose="020F0502020204030204" pitchFamily="34" charset="0"/>
                <a:ea typeface="Calibri" panose="020F0502020204030204" pitchFamily="34" charset="0"/>
                <a:cs typeface="Arial" panose="020B0604020202020204" pitchFamily="34" charset="0"/>
              </a:rPr>
              <a:t>Yılmaz, Ali; Akkuş Mehmet, Güngör, Zülfikar, İslamoğlu, Abdülmecit, </a:t>
            </a:r>
            <a:r>
              <a:rPr lang="tr-TR" sz="1100" i="1" dirty="0">
                <a:latin typeface="Calibri" panose="020F0502020204030204" pitchFamily="34" charset="0"/>
                <a:ea typeface="Calibri" panose="020F0502020204030204" pitchFamily="34" charset="0"/>
                <a:cs typeface="Arial" panose="020B0604020202020204" pitchFamily="34" charset="0"/>
              </a:rPr>
              <a:t>Osmanlı Türkçesi</a:t>
            </a:r>
            <a:r>
              <a:rPr lang="tr-TR" sz="1100" dirty="0">
                <a:latin typeface="Calibri" panose="020F0502020204030204" pitchFamily="34" charset="0"/>
                <a:ea typeface="Calibri" panose="020F0502020204030204" pitchFamily="34" charset="0"/>
                <a:cs typeface="Arial" panose="020B0604020202020204" pitchFamily="34" charset="0"/>
              </a:rPr>
              <a:t>, Ankara Üniversitesi Uzaktan Eğitim Yayınları, Ankara 2011. </a:t>
            </a:r>
          </a:p>
          <a:p>
            <a:pPr>
              <a:lnSpc>
                <a:spcPct val="107000"/>
              </a:lnSpc>
              <a:spcAft>
                <a:spcPts val="0"/>
              </a:spcAft>
            </a:pPr>
            <a:r>
              <a:rPr lang="tr-TR" sz="1100" dirty="0">
                <a:latin typeface="Calibri" panose="020F0502020204030204" pitchFamily="34" charset="0"/>
                <a:ea typeface="Calibri" panose="020F0502020204030204" pitchFamily="34" charset="0"/>
                <a:cs typeface="Arial" panose="020B0604020202020204" pitchFamily="34" charset="0"/>
              </a:rPr>
              <a:t>Timurtaş, Faruk Kadri, </a:t>
            </a:r>
            <a:r>
              <a:rPr lang="tr-TR" sz="1100" i="1" dirty="0">
                <a:latin typeface="Calibri" panose="020F0502020204030204" pitchFamily="34" charset="0"/>
                <a:ea typeface="Calibri" panose="020F0502020204030204" pitchFamily="34" charset="0"/>
                <a:cs typeface="Arial" panose="020B0604020202020204" pitchFamily="34" charset="0"/>
              </a:rPr>
              <a:t>Osmanlı</a:t>
            </a:r>
            <a:r>
              <a:rPr lang="tr-TR" sz="1100" dirty="0">
                <a:latin typeface="Calibri" panose="020F0502020204030204" pitchFamily="34" charset="0"/>
                <a:ea typeface="Calibri" panose="020F0502020204030204" pitchFamily="34" charset="0"/>
                <a:cs typeface="Arial" panose="020B0604020202020204" pitchFamily="34" charset="0"/>
              </a:rPr>
              <a:t> </a:t>
            </a:r>
            <a:r>
              <a:rPr lang="tr-TR" sz="1100" i="1" dirty="0">
                <a:latin typeface="Calibri" panose="020F0502020204030204" pitchFamily="34" charset="0"/>
                <a:ea typeface="Calibri" panose="020F0502020204030204" pitchFamily="34" charset="0"/>
                <a:cs typeface="Arial" panose="020B0604020202020204" pitchFamily="34" charset="0"/>
              </a:rPr>
              <a:t>Türkçesi</a:t>
            </a:r>
            <a:r>
              <a:rPr lang="tr-TR" sz="1100" dirty="0">
                <a:latin typeface="Calibri" panose="020F0502020204030204" pitchFamily="34" charset="0"/>
                <a:ea typeface="Calibri" panose="020F0502020204030204" pitchFamily="34" charset="0"/>
                <a:cs typeface="Arial" panose="020B0604020202020204" pitchFamily="34" charset="0"/>
              </a:rPr>
              <a:t> </a:t>
            </a:r>
            <a:r>
              <a:rPr lang="tr-TR" sz="1100" i="1" dirty="0">
                <a:latin typeface="Calibri" panose="020F0502020204030204" pitchFamily="34" charset="0"/>
                <a:ea typeface="Calibri" panose="020F0502020204030204" pitchFamily="34" charset="0"/>
                <a:cs typeface="Arial" panose="020B0604020202020204" pitchFamily="34" charset="0"/>
              </a:rPr>
              <a:t>Grameri</a:t>
            </a:r>
            <a:r>
              <a:rPr lang="tr-TR" sz="1100" dirty="0">
                <a:latin typeface="Calibri" panose="020F0502020204030204" pitchFamily="34" charset="0"/>
                <a:ea typeface="Calibri" panose="020F0502020204030204" pitchFamily="34" charset="0"/>
                <a:cs typeface="Arial" panose="020B0604020202020204" pitchFamily="34" charset="0"/>
              </a:rPr>
              <a:t>, Alfa, İstanbul 1999.</a:t>
            </a:r>
          </a:p>
          <a:p>
            <a:pPr>
              <a:lnSpc>
                <a:spcPct val="107000"/>
              </a:lnSpc>
              <a:spcAft>
                <a:spcPts val="0"/>
              </a:spcAft>
            </a:pPr>
            <a:r>
              <a:rPr lang="tr-TR" sz="1100" dirty="0">
                <a:latin typeface="Calibri" panose="020F0502020204030204" pitchFamily="34" charset="0"/>
                <a:ea typeface="Calibri" panose="020F0502020204030204" pitchFamily="34" charset="0"/>
                <a:cs typeface="Arial" panose="020B0604020202020204" pitchFamily="34" charset="0"/>
              </a:rPr>
              <a:t>Develi, Hayati, </a:t>
            </a:r>
            <a:r>
              <a:rPr lang="tr-TR" sz="1100" i="1" dirty="0">
                <a:latin typeface="Calibri" panose="020F0502020204030204" pitchFamily="34" charset="0"/>
                <a:ea typeface="Calibri" panose="020F0502020204030204" pitchFamily="34" charset="0"/>
                <a:cs typeface="Arial" panose="020B0604020202020204" pitchFamily="34" charset="0"/>
              </a:rPr>
              <a:t>Osmanlı</a:t>
            </a:r>
            <a:r>
              <a:rPr lang="tr-TR" sz="1100" dirty="0">
                <a:latin typeface="Calibri" panose="020F0502020204030204" pitchFamily="34" charset="0"/>
                <a:ea typeface="Calibri" panose="020F0502020204030204" pitchFamily="34" charset="0"/>
                <a:cs typeface="Arial" panose="020B0604020202020204" pitchFamily="34" charset="0"/>
              </a:rPr>
              <a:t> </a:t>
            </a:r>
            <a:r>
              <a:rPr lang="tr-TR" sz="1100" i="1" dirty="0">
                <a:latin typeface="Calibri" panose="020F0502020204030204" pitchFamily="34" charset="0"/>
                <a:ea typeface="Calibri" panose="020F0502020204030204" pitchFamily="34" charset="0"/>
                <a:cs typeface="Arial" panose="020B0604020202020204" pitchFamily="34" charset="0"/>
              </a:rPr>
              <a:t>Türkçesi</a:t>
            </a:r>
            <a:r>
              <a:rPr lang="tr-TR" sz="1100" dirty="0">
                <a:latin typeface="Calibri" panose="020F0502020204030204" pitchFamily="34" charset="0"/>
                <a:ea typeface="Calibri" panose="020F0502020204030204" pitchFamily="34" charset="0"/>
                <a:cs typeface="Arial" panose="020B0604020202020204" pitchFamily="34" charset="0"/>
              </a:rPr>
              <a:t> </a:t>
            </a:r>
            <a:r>
              <a:rPr lang="tr-TR" sz="1100" i="1" dirty="0">
                <a:latin typeface="Calibri" panose="020F0502020204030204" pitchFamily="34" charset="0"/>
                <a:ea typeface="Calibri" panose="020F0502020204030204" pitchFamily="34" charset="0"/>
                <a:cs typeface="Arial" panose="020B0604020202020204" pitchFamily="34" charset="0"/>
              </a:rPr>
              <a:t>Kılavuzu</a:t>
            </a:r>
            <a:r>
              <a:rPr lang="tr-TR" sz="1100" dirty="0">
                <a:latin typeface="Calibri" panose="020F0502020204030204" pitchFamily="34" charset="0"/>
                <a:ea typeface="Calibri" panose="020F0502020204030204" pitchFamily="34" charset="0"/>
                <a:cs typeface="Arial" panose="020B0604020202020204" pitchFamily="34" charset="0"/>
              </a:rPr>
              <a:t>, Kitabevi, İstanbul 2002.</a:t>
            </a:r>
            <a:endParaRPr lang="tr-TR" sz="1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7719685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6" end="6"/>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 calcmode="lin" valueType="num">
                                      <p:cBhvr>
                                        <p:cTn id="63"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7" end="7"/>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grpId="0" nodeType="clickEffect">
                                  <p:stCondLst>
                                    <p:cond delay="0"/>
                                  </p:stCondLst>
                                  <p:childTnLst>
                                    <p:set>
                                      <p:cBhvr>
                                        <p:cTn id="70" dur="1" fill="hold">
                                          <p:stCondLst>
                                            <p:cond delay="0"/>
                                          </p:stCondLst>
                                        </p:cTn>
                                        <p:tgtEl>
                                          <p:spTgt spid="3">
                                            <p:txEl>
                                              <p:pRg st="8" end="8"/>
                                            </p:txEl>
                                          </p:spTgt>
                                        </p:tgtEl>
                                        <p:attrNameLst>
                                          <p:attrName>style.visibility</p:attrName>
                                        </p:attrNameLst>
                                      </p:cBhvr>
                                      <p:to>
                                        <p:strVal val="visible"/>
                                      </p:to>
                                    </p:set>
                                    <p:anim calcmode="lin" valueType="num">
                                      <p:cBhvr>
                                        <p:cTn id="71"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8" end="8"/>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grpId="0" nodeType="clickEffect">
                                  <p:stCondLst>
                                    <p:cond delay="0"/>
                                  </p:stCondLst>
                                  <p:childTnLst>
                                    <p:set>
                                      <p:cBhvr>
                                        <p:cTn id="78" dur="1" fill="hold">
                                          <p:stCondLst>
                                            <p:cond delay="0"/>
                                          </p:stCondLst>
                                        </p:cTn>
                                        <p:tgtEl>
                                          <p:spTgt spid="3">
                                            <p:txEl>
                                              <p:pRg st="9" end="9"/>
                                            </p:txEl>
                                          </p:spTgt>
                                        </p:tgtEl>
                                        <p:attrNameLst>
                                          <p:attrName>style.visibility</p:attrName>
                                        </p:attrNameLst>
                                      </p:cBhvr>
                                      <p:to>
                                        <p:strVal val="visible"/>
                                      </p:to>
                                    </p:set>
                                    <p:anim calcmode="lin" valueType="num">
                                      <p:cBhvr>
                                        <p:cTn id="79"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80"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81"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82" dur="1000"/>
                                        <p:tgtEl>
                                          <p:spTgt spid="3">
                                            <p:txEl>
                                              <p:pRg st="9" end="9"/>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31" presetClass="entr" presetSubtype="0" fill="hold" grpId="0" nodeType="clickEffect">
                                  <p:stCondLst>
                                    <p:cond delay="0"/>
                                  </p:stCondLst>
                                  <p:childTnLst>
                                    <p:set>
                                      <p:cBhvr>
                                        <p:cTn id="86" dur="1" fill="hold">
                                          <p:stCondLst>
                                            <p:cond delay="0"/>
                                          </p:stCondLst>
                                        </p:cTn>
                                        <p:tgtEl>
                                          <p:spTgt spid="4"/>
                                        </p:tgtEl>
                                        <p:attrNameLst>
                                          <p:attrName>style.visibility</p:attrName>
                                        </p:attrNameLst>
                                      </p:cBhvr>
                                      <p:to>
                                        <p:strVal val="visible"/>
                                      </p:to>
                                    </p:set>
                                    <p:anim calcmode="lin" valueType="num">
                                      <p:cBhvr>
                                        <p:cTn id="87" dur="1000" fill="hold"/>
                                        <p:tgtEl>
                                          <p:spTgt spid="4"/>
                                        </p:tgtEl>
                                        <p:attrNameLst>
                                          <p:attrName>ppt_w</p:attrName>
                                        </p:attrNameLst>
                                      </p:cBhvr>
                                      <p:tavLst>
                                        <p:tav tm="0">
                                          <p:val>
                                            <p:fltVal val="0"/>
                                          </p:val>
                                        </p:tav>
                                        <p:tav tm="100000">
                                          <p:val>
                                            <p:strVal val="#ppt_w"/>
                                          </p:val>
                                        </p:tav>
                                      </p:tavLst>
                                    </p:anim>
                                    <p:anim calcmode="lin" valueType="num">
                                      <p:cBhvr>
                                        <p:cTn id="88" dur="1000" fill="hold"/>
                                        <p:tgtEl>
                                          <p:spTgt spid="4"/>
                                        </p:tgtEl>
                                        <p:attrNameLst>
                                          <p:attrName>ppt_h</p:attrName>
                                        </p:attrNameLst>
                                      </p:cBhvr>
                                      <p:tavLst>
                                        <p:tav tm="0">
                                          <p:val>
                                            <p:fltVal val="0"/>
                                          </p:val>
                                        </p:tav>
                                        <p:tav tm="100000">
                                          <p:val>
                                            <p:strVal val="#ppt_h"/>
                                          </p:val>
                                        </p:tav>
                                      </p:tavLst>
                                    </p:anim>
                                    <p:anim calcmode="lin" valueType="num">
                                      <p:cBhvr>
                                        <p:cTn id="89" dur="1000" fill="hold"/>
                                        <p:tgtEl>
                                          <p:spTgt spid="4"/>
                                        </p:tgtEl>
                                        <p:attrNameLst>
                                          <p:attrName>style.rotation</p:attrName>
                                        </p:attrNameLst>
                                      </p:cBhvr>
                                      <p:tavLst>
                                        <p:tav tm="0">
                                          <p:val>
                                            <p:fltVal val="90"/>
                                          </p:val>
                                        </p:tav>
                                        <p:tav tm="100000">
                                          <p:val>
                                            <p:fltVal val="0"/>
                                          </p:val>
                                        </p:tav>
                                      </p:tavLst>
                                    </p:anim>
                                    <p:animEffect transition="in" filter="fade">
                                      <p:cBhvr>
                                        <p:cTn id="9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10</TotalTime>
  <Words>325</Words>
  <Application>Microsoft Office PowerPoint</Application>
  <PresentationFormat>Ekran Gösterisi (4:3)</PresentationFormat>
  <Paragraphs>45</Paragraphs>
  <Slides>5</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5</vt:i4>
      </vt:variant>
    </vt:vector>
  </HeadingPairs>
  <TitlesOfParts>
    <vt:vector size="12" baseType="lpstr">
      <vt:lpstr>Arial</vt:lpstr>
      <vt:lpstr>Bookman Old Style</vt:lpstr>
      <vt:lpstr>Calibri</vt:lpstr>
      <vt:lpstr>Century Gothic</vt:lpstr>
      <vt:lpstr>Tahoma</vt:lpstr>
      <vt:lpstr>Wingdings 3</vt:lpstr>
      <vt:lpstr>Duman</vt:lpstr>
      <vt:lpstr>Arapça ve Farsçadan dilimize geçmiş kelimeler, bizim dilimizde asıllarından farklı olarak telaffuz edilebilmektedir. Bu dillerden geçmiş kelimeler Türkçede nasıl telaffuz edilirse edilsin, Arapça ve Farsçadaki asıllarına uygun olarak yazılır. </vt:lpstr>
      <vt:lpstr>Türkçede, Arapça ve Farsçadaki telaffuz ve yazılışlarından farklı telaffuz edilen ve yazılan bazı kelimeler:</vt:lpstr>
      <vt:lpstr>Arapça kelimelerin sonundaki müenneslik/dişillik ifade eden “te: ( ة )”, şekil itibariyle kelime sonlarındaki “he:  ( ﻫ )” ile aynıdır; onun üzerine iki nokta konulmuştur. Türkçeye geçmiş Arapça kelimelerin sonundaki bu “te”ler, belli bir kurala tâbi olmadan ve kulaktan duyularak yerleşmiş olduğundan bazan telaffuz edilir, bazan da telaffuz edilmez. Telaffuz edilen “te”ler, yazıda normal “te: ( ت )”, telaffuz edilmeyenler ise “he: ( ـه )” olarak yazılır. </vt:lpstr>
      <vt:lpstr>Okunanlar için örnekler</vt:lpstr>
      <vt:lpstr>Okunmayanlar için örnekler: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Arapça ve Farsçadan dilimize geçmiş kelimeler, bizim dilimizde asıllarından farklı olarak telaffuz edilebilmektedir. Bu dillerden geçmiş kelimeler Türkçede nasıl telaffuz edilirse edilsin, Arapça ve Farsçadaki asıllarına uygun olarak yazılır. </dc:title>
  <dc:creator>abdulmecit</dc:creator>
  <cp:lastModifiedBy>aaa</cp:lastModifiedBy>
  <cp:revision>4</cp:revision>
  <dcterms:created xsi:type="dcterms:W3CDTF">2018-03-07T11:32:16Z</dcterms:created>
  <dcterms:modified xsi:type="dcterms:W3CDTF">2018-03-08T04:46:27Z</dcterms:modified>
</cp:coreProperties>
</file>