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7" r:id="rId1"/>
  </p:sldMasterIdLst>
  <p:notesMasterIdLst>
    <p:notesMasterId r:id="rId31"/>
  </p:notesMasterIdLst>
  <p:sldIdLst>
    <p:sldId id="256" r:id="rId2"/>
    <p:sldId id="334" r:id="rId3"/>
    <p:sldId id="335" r:id="rId4"/>
    <p:sldId id="336" r:id="rId5"/>
    <p:sldId id="337" r:id="rId6"/>
    <p:sldId id="338" r:id="rId7"/>
    <p:sldId id="339" r:id="rId8"/>
    <p:sldId id="340" r:id="rId9"/>
    <p:sldId id="341" r:id="rId10"/>
    <p:sldId id="342" r:id="rId11"/>
    <p:sldId id="343" r:id="rId12"/>
    <p:sldId id="344" r:id="rId13"/>
    <p:sldId id="345" r:id="rId14"/>
    <p:sldId id="346" r:id="rId15"/>
    <p:sldId id="347" r:id="rId16"/>
    <p:sldId id="348" r:id="rId17"/>
    <p:sldId id="349" r:id="rId18"/>
    <p:sldId id="350" r:id="rId19"/>
    <p:sldId id="351" r:id="rId20"/>
    <p:sldId id="352" r:id="rId21"/>
    <p:sldId id="353" r:id="rId22"/>
    <p:sldId id="354" r:id="rId23"/>
    <p:sldId id="355" r:id="rId24"/>
    <p:sldId id="356" r:id="rId25"/>
    <p:sldId id="357" r:id="rId26"/>
    <p:sldId id="358" r:id="rId27"/>
    <p:sldId id="359" r:id="rId28"/>
    <p:sldId id="360" r:id="rId29"/>
    <p:sldId id="333" r:id="rId30"/>
  </p:sldIdLst>
  <p:sldSz cx="12192000" cy="6858000"/>
  <p:notesSz cx="6858000" cy="9144000"/>
  <p:defaultTextStyle>
    <a:defPPr>
      <a:defRPr lang="tr-TR"/>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5pPr>
    <a:lvl6pPr marL="2286000" algn="l" defTabSz="914400" rtl="0" eaLnBrk="1" latinLnBrk="0" hangingPunct="1">
      <a:defRPr kern="1200">
        <a:solidFill>
          <a:schemeClr val="tx1"/>
        </a:solidFill>
        <a:latin typeface="Times New Roman" panose="02020603050405020304" pitchFamily="18" charset="0"/>
        <a:ea typeface="+mn-ea"/>
        <a:cs typeface="+mn-cs"/>
      </a:defRPr>
    </a:lvl6pPr>
    <a:lvl7pPr marL="2743200" algn="l" defTabSz="914400" rtl="0" eaLnBrk="1" latinLnBrk="0" hangingPunct="1">
      <a:defRPr kern="1200">
        <a:solidFill>
          <a:schemeClr val="tx1"/>
        </a:solidFill>
        <a:latin typeface="Times New Roman" panose="02020603050405020304" pitchFamily="18" charset="0"/>
        <a:ea typeface="+mn-ea"/>
        <a:cs typeface="+mn-cs"/>
      </a:defRPr>
    </a:lvl7pPr>
    <a:lvl8pPr marL="3200400" algn="l" defTabSz="914400" rtl="0" eaLnBrk="1" latinLnBrk="0" hangingPunct="1">
      <a:defRPr kern="1200">
        <a:solidFill>
          <a:schemeClr val="tx1"/>
        </a:solidFill>
        <a:latin typeface="Times New Roman" panose="02020603050405020304" pitchFamily="18" charset="0"/>
        <a:ea typeface="+mn-ea"/>
        <a:cs typeface="+mn-cs"/>
      </a:defRPr>
    </a:lvl8pPr>
    <a:lvl9pPr marL="3657600" algn="l" defTabSz="914400" rtl="0" eaLnBrk="1" latinLnBrk="0" hangingPunct="1">
      <a:defRPr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p:cViewPr varScale="1">
        <p:scale>
          <a:sx n="102" d="100"/>
          <a:sy n="102" d="100"/>
        </p:scale>
        <p:origin x="228"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2844"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Arial" charset="0"/>
              </a:defRPr>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Arial" charset="0"/>
              </a:defRPr>
            </a:lvl1pPr>
          </a:lstStyle>
          <a:p>
            <a:pPr>
              <a:defRPr/>
            </a:pPr>
            <a:fld id="{534954C7-1E46-45B8-8A31-E49E8A6031F2}" type="datetimeFigureOut">
              <a:rPr lang="tr-TR"/>
              <a:pPr>
                <a:defRPr/>
              </a:pPr>
              <a:t>28.11.2017</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tr-TR" noProof="0" smtClean="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Arial" charset="0"/>
              </a:defRPr>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200">
                <a:latin typeface="+mn-lt"/>
              </a:defRPr>
            </a:lvl1pPr>
          </a:lstStyle>
          <a:p>
            <a:pPr>
              <a:defRPr/>
            </a:pPr>
            <a:fld id="{0DD264EB-ED7A-4F3B-AD49-E42E57E4D4B9}" type="slidenum">
              <a:rPr lang="tr-TR" altLang="tr-TR"/>
              <a:pPr>
                <a:defRPr/>
              </a:pPr>
              <a:t>‹#›</a:t>
            </a:fld>
            <a:endParaRPr lang="tr-TR" alt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0"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92000" cy="66675"/>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7" name="Resim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90763" y="827088"/>
            <a:ext cx="1528762" cy="152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Metin kutusu 14"/>
          <p:cNvSpPr txBox="1">
            <a:spLocks noChangeArrowheads="1"/>
          </p:cNvSpPr>
          <p:nvPr/>
        </p:nvSpPr>
        <p:spPr bwMode="auto">
          <a:xfrm>
            <a:off x="3929063" y="1052513"/>
            <a:ext cx="5189537"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fontAlgn="base">
              <a:spcBef>
                <a:spcPct val="0"/>
              </a:spcBef>
              <a:spcAft>
                <a:spcPct val="0"/>
              </a:spcAft>
              <a:defRPr>
                <a:solidFill>
                  <a:schemeClr val="tx1"/>
                </a:solidFill>
                <a:latin typeface="Times New Roman" panose="02020603050405020304" pitchFamily="18" charset="0"/>
              </a:defRPr>
            </a:lvl6pPr>
            <a:lvl7pPr marL="2971800" indent="-228600" fontAlgn="base">
              <a:spcBef>
                <a:spcPct val="0"/>
              </a:spcBef>
              <a:spcAft>
                <a:spcPct val="0"/>
              </a:spcAft>
              <a:defRPr>
                <a:solidFill>
                  <a:schemeClr val="tx1"/>
                </a:solidFill>
                <a:latin typeface="Times New Roman" panose="02020603050405020304" pitchFamily="18" charset="0"/>
              </a:defRPr>
            </a:lvl7pPr>
            <a:lvl8pPr marL="3429000" indent="-228600" fontAlgn="base">
              <a:spcBef>
                <a:spcPct val="0"/>
              </a:spcBef>
              <a:spcAft>
                <a:spcPct val="0"/>
              </a:spcAft>
              <a:defRPr>
                <a:solidFill>
                  <a:schemeClr val="tx1"/>
                </a:solidFill>
                <a:latin typeface="Times New Roman" panose="02020603050405020304" pitchFamily="18" charset="0"/>
              </a:defRPr>
            </a:lvl8pPr>
            <a:lvl9pPr marL="3886200" indent="-228600" fontAlgn="base">
              <a:spcBef>
                <a:spcPct val="0"/>
              </a:spcBef>
              <a:spcAft>
                <a:spcPct val="0"/>
              </a:spcAft>
              <a:defRPr>
                <a:solidFill>
                  <a:schemeClr val="tx1"/>
                </a:solidFill>
                <a:latin typeface="Times New Roman" panose="02020603050405020304" pitchFamily="18" charset="0"/>
              </a:defRPr>
            </a:lvl9pPr>
          </a:lstStyle>
          <a:p>
            <a:pPr algn="ctr" eaLnBrk="1" hangingPunct="1"/>
            <a:r>
              <a:rPr lang="tr-TR" altLang="tr-TR" sz="3200">
                <a:solidFill>
                  <a:srgbClr val="204788"/>
                </a:solidFill>
                <a:cs typeface="Times New Roman" panose="02020603050405020304" pitchFamily="18" charset="0"/>
              </a:rPr>
              <a:t>Ankara Üniversitesi</a:t>
            </a:r>
          </a:p>
          <a:p>
            <a:pPr algn="ctr" eaLnBrk="1" hangingPunct="1"/>
            <a:r>
              <a:rPr lang="tr-TR" altLang="tr-TR" sz="3200">
                <a:solidFill>
                  <a:srgbClr val="204788"/>
                </a:solidFill>
                <a:cs typeface="Times New Roman" panose="02020603050405020304" pitchFamily="18" charset="0"/>
              </a:rPr>
              <a:t>Nallıhan Meslek Yüksekokulu</a:t>
            </a:r>
          </a:p>
        </p:txBody>
      </p:sp>
      <p:sp>
        <p:nvSpPr>
          <p:cNvPr id="2" name="Title 1"/>
          <p:cNvSpPr>
            <a:spLocks noGrp="1"/>
          </p:cNvSpPr>
          <p:nvPr>
            <p:ph type="ctrTitle"/>
          </p:nvPr>
        </p:nvSpPr>
        <p:spPr>
          <a:xfrm>
            <a:off x="1097280" y="758952"/>
            <a:ext cx="10058400" cy="3566160"/>
          </a:xfrm>
        </p:spPr>
        <p:txBody>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9" name="Date Placeholder 3"/>
          <p:cNvSpPr>
            <a:spLocks noGrp="1"/>
          </p:cNvSpPr>
          <p:nvPr>
            <p:ph type="dt" sz="half" idx="10"/>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F07D1E4F-44A0-40F5-9152-EAAC98D74609}" type="datetime1">
              <a:rPr lang="tr-TR"/>
              <a:pPr>
                <a:defRPr/>
              </a:pPr>
              <a:t>28.11.2017</a:t>
            </a:fld>
            <a:endParaRPr lang="tr-TR"/>
          </a:p>
        </p:txBody>
      </p:sp>
      <p:sp>
        <p:nvSpPr>
          <p:cNvPr id="10" name="Footer Placeholder 4"/>
          <p:cNvSpPr>
            <a:spLocks noGrp="1"/>
          </p:cNvSpPr>
          <p:nvPr>
            <p:ph type="ftr" sz="quarter" idx="11"/>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11" name="Slide Number Placeholder 5"/>
          <p:cNvSpPr>
            <a:spLocks noGrp="1"/>
          </p:cNvSpPr>
          <p:nvPr>
            <p:ph type="sldNum" sz="quarter" idx="12"/>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69025A6D-9892-44CA-ADF1-B740EAF2C0E0}" type="slidenum">
              <a:rPr lang="tr-TR" altLang="tr-TR"/>
              <a:pPr>
                <a:defRPr/>
              </a:pPr>
              <a:t>‹#›</a:t>
            </a:fld>
            <a:endParaRPr lang="tr-TR" altLang="tr-TR"/>
          </a:p>
        </p:txBody>
      </p:sp>
    </p:spTree>
    <p:extLst>
      <p:ext uri="{BB962C8B-B14F-4D97-AF65-F5344CB8AC3E}">
        <p14:creationId xmlns:p14="http://schemas.microsoft.com/office/powerpoint/2010/main" val="2246588821"/>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fld id="{4963D7C4-5FDA-416B-86E6-6E7FFDF7F516}" type="datetime1">
              <a:rPr lang="tr-TR"/>
              <a:pPr>
                <a:defRPr/>
              </a:pPr>
              <a:t>28.11.2017</a:t>
            </a:fld>
            <a:endParaRPr lang="tr-TR"/>
          </a:p>
        </p:txBody>
      </p:sp>
      <p:sp>
        <p:nvSpPr>
          <p:cNvPr id="5" name="Footer Placeholder 4"/>
          <p:cNvSpPr>
            <a:spLocks noGrp="1"/>
          </p:cNvSpPr>
          <p:nvPr>
            <p:ph type="ftr" sz="quarter" idx="11"/>
          </p:nvPr>
        </p:nvSpPr>
        <p:spPr/>
        <p:txBody>
          <a:bodyPr/>
          <a:lstStyle>
            <a:lvl1pPr>
              <a:defRPr/>
            </a:lvl1pPr>
          </a:lstStyle>
          <a:p>
            <a:pPr>
              <a:defRPr/>
            </a:pPr>
            <a:r>
              <a:rPr lang="tr-TR"/>
              <a:t>Dr. Meltem BATURAY</a:t>
            </a:r>
          </a:p>
        </p:txBody>
      </p:sp>
      <p:sp>
        <p:nvSpPr>
          <p:cNvPr id="6" name="Slide Number Placeholder 5"/>
          <p:cNvSpPr>
            <a:spLocks noGrp="1"/>
          </p:cNvSpPr>
          <p:nvPr>
            <p:ph type="sldNum" sz="quarter" idx="12"/>
          </p:nvPr>
        </p:nvSpPr>
        <p:spPr/>
        <p:txBody>
          <a:bodyPr/>
          <a:lstStyle>
            <a:lvl1pPr>
              <a:defRPr/>
            </a:lvl1pPr>
          </a:lstStyle>
          <a:p>
            <a:pPr>
              <a:defRPr/>
            </a:pPr>
            <a:fld id="{6EEF2564-EE41-4F5B-829A-88E9D0B627CA}" type="slidenum">
              <a:rPr lang="tr-TR" altLang="tr-TR"/>
              <a:pPr>
                <a:defRPr/>
              </a:pPr>
              <a:t>‹#›</a:t>
            </a:fld>
            <a:endParaRPr lang="tr-TR" altLang="tr-TR"/>
          </a:p>
        </p:txBody>
      </p:sp>
    </p:spTree>
    <p:extLst>
      <p:ext uri="{BB962C8B-B14F-4D97-AF65-F5344CB8AC3E}">
        <p14:creationId xmlns:p14="http://schemas.microsoft.com/office/powerpoint/2010/main" val="3080131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4"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6" name="Date Placeholder 3"/>
          <p:cNvSpPr>
            <a:spLocks noGrp="1"/>
          </p:cNvSpPr>
          <p:nvPr>
            <p:ph type="dt" sz="half" idx="10"/>
          </p:nvPr>
        </p:nvSpPr>
        <p:spPr/>
        <p:txBody>
          <a:bodyPr/>
          <a:lstStyle>
            <a:lvl1pPr>
              <a:defRPr/>
            </a:lvl1pPr>
          </a:lstStyle>
          <a:p>
            <a:pPr>
              <a:defRPr/>
            </a:pPr>
            <a:fld id="{4D75D93F-C2C7-4F1D-95D4-155835929C24}" type="datetime1">
              <a:rPr lang="tr-TR"/>
              <a:pPr>
                <a:defRPr/>
              </a:pPr>
              <a:t>28.11.2017</a:t>
            </a:fld>
            <a:endParaRPr lang="tr-TR"/>
          </a:p>
        </p:txBody>
      </p:sp>
      <p:sp>
        <p:nvSpPr>
          <p:cNvPr id="7" name="Footer Placeholder 4"/>
          <p:cNvSpPr>
            <a:spLocks noGrp="1"/>
          </p:cNvSpPr>
          <p:nvPr>
            <p:ph type="ftr" sz="quarter" idx="11"/>
          </p:nvPr>
        </p:nvSpPr>
        <p:spPr/>
        <p:txBody>
          <a:bodyPr/>
          <a:lstStyle>
            <a:lvl1pPr>
              <a:defRPr/>
            </a:lvl1pPr>
          </a:lstStyle>
          <a:p>
            <a:pPr>
              <a:defRPr/>
            </a:pPr>
            <a:r>
              <a:rPr lang="tr-TR"/>
              <a:t>Dr. Meltem BATURAY</a:t>
            </a:r>
          </a:p>
        </p:txBody>
      </p:sp>
      <p:sp>
        <p:nvSpPr>
          <p:cNvPr id="8" name="Slide Number Placeholder 5"/>
          <p:cNvSpPr>
            <a:spLocks noGrp="1"/>
          </p:cNvSpPr>
          <p:nvPr>
            <p:ph type="sldNum" sz="quarter" idx="12"/>
          </p:nvPr>
        </p:nvSpPr>
        <p:spPr/>
        <p:txBody>
          <a:bodyPr/>
          <a:lstStyle>
            <a:lvl1pPr>
              <a:defRPr/>
            </a:lvl1pPr>
          </a:lstStyle>
          <a:p>
            <a:pPr>
              <a:defRPr/>
            </a:pPr>
            <a:fld id="{D2B0AC5D-B078-4DE4-BAB1-522EF778B1BB}" type="slidenum">
              <a:rPr lang="tr-TR" altLang="tr-TR"/>
              <a:pPr>
                <a:defRPr/>
              </a:pPr>
              <a:t>‹#›</a:t>
            </a:fld>
            <a:endParaRPr lang="tr-TR" altLang="tr-TR"/>
          </a:p>
        </p:txBody>
      </p:sp>
    </p:spTree>
    <p:extLst>
      <p:ext uri="{BB962C8B-B14F-4D97-AF65-F5344CB8AC3E}">
        <p14:creationId xmlns:p14="http://schemas.microsoft.com/office/powerpoint/2010/main" val="2597189294"/>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96963" y="287339"/>
            <a:ext cx="10058400" cy="1125438"/>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1096963" y="1556792"/>
            <a:ext cx="10058400" cy="4670797"/>
          </a:xfrm>
        </p:spPr>
        <p:txBody>
          <a:bodyPr/>
          <a:lstStyle>
            <a:lvl1pPr>
              <a:defRPr sz="2400">
                <a:solidFill>
                  <a:schemeClr val="bg2">
                    <a:lumMod val="25000"/>
                  </a:schemeClr>
                </a:solidFill>
                <a:latin typeface="Times New Roman" panose="02020603050405020304" pitchFamily="18" charset="0"/>
                <a:cs typeface="Times New Roman" panose="02020603050405020304" pitchFamily="18" charset="0"/>
              </a:defRPr>
            </a:lvl1pPr>
            <a:lvl2pPr>
              <a:defRPr sz="2200">
                <a:solidFill>
                  <a:schemeClr val="bg2">
                    <a:lumMod val="25000"/>
                  </a:schemeClr>
                </a:solidFill>
                <a:latin typeface="Times New Roman" panose="02020603050405020304" pitchFamily="18" charset="0"/>
                <a:cs typeface="Times New Roman" panose="02020603050405020304" pitchFamily="18" charset="0"/>
              </a:defRPr>
            </a:lvl2pPr>
            <a:lvl3pPr>
              <a:defRPr sz="2000">
                <a:solidFill>
                  <a:schemeClr val="bg2">
                    <a:lumMod val="25000"/>
                  </a:schemeClr>
                </a:solidFill>
                <a:latin typeface="Times New Roman" panose="02020603050405020304" pitchFamily="18" charset="0"/>
                <a:cs typeface="Times New Roman" panose="02020603050405020304" pitchFamily="18" charset="0"/>
              </a:defRPr>
            </a:lvl3pPr>
            <a:lvl4pPr>
              <a:defRPr sz="1800">
                <a:solidFill>
                  <a:schemeClr val="bg2">
                    <a:lumMod val="25000"/>
                  </a:schemeClr>
                </a:solidFill>
                <a:latin typeface="Times New Roman" panose="02020603050405020304" pitchFamily="18" charset="0"/>
                <a:cs typeface="Times New Roman" panose="02020603050405020304" pitchFamily="18" charset="0"/>
              </a:defRPr>
            </a:lvl4pPr>
            <a:lvl5pPr>
              <a:defRPr sz="1800">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lvl1pPr>
              <a:defRPr smtClean="0">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7148038E-E327-489E-83F9-69E877FCA94A}" type="datetime1">
              <a:rPr lang="tr-TR"/>
              <a:pPr>
                <a:defRPr/>
              </a:pPr>
              <a:t>28.11.2017</a:t>
            </a:fld>
            <a:endParaRPr lang="tr-TR"/>
          </a:p>
        </p:txBody>
      </p:sp>
      <p:sp>
        <p:nvSpPr>
          <p:cNvPr id="6" name="Slide Number Placeholder 5"/>
          <p:cNvSpPr>
            <a:spLocks noGrp="1"/>
          </p:cNvSpPr>
          <p:nvPr>
            <p:ph type="sldNum" sz="quarter" idx="12"/>
          </p:nvPr>
        </p:nvSpPr>
        <p:spPr/>
        <p:txBody>
          <a:bodyPr/>
          <a:lstStyle>
            <a:lvl1pPr>
              <a:defRPr smtClean="0">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0D9AD90C-3292-442A-A66B-9C1842AC3F52}" type="slidenum">
              <a:rPr lang="tr-TR" altLang="tr-TR"/>
              <a:pPr>
                <a:defRPr/>
              </a:pPr>
              <a:t>‹#›</a:t>
            </a:fld>
            <a:endParaRPr lang="tr-TR" altLang="tr-TR"/>
          </a:p>
        </p:txBody>
      </p:sp>
    </p:spTree>
    <p:extLst>
      <p:ext uri="{BB962C8B-B14F-4D97-AF65-F5344CB8AC3E}">
        <p14:creationId xmlns:p14="http://schemas.microsoft.com/office/powerpoint/2010/main" val="1111810663"/>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097280" y="758952"/>
            <a:ext cx="10058400" cy="3566160"/>
          </a:xfrm>
        </p:spPr>
        <p:txBody>
          <a:bodyPr anchorCtr="0"/>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7" name="Date Placeholder 3"/>
          <p:cNvSpPr>
            <a:spLocks noGrp="1"/>
          </p:cNvSpPr>
          <p:nvPr>
            <p:ph type="dt" sz="half" idx="10"/>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2D11A7D6-6303-48CF-93EA-A8EAF227D5F7}" type="datetime1">
              <a:rPr lang="tr-TR"/>
              <a:pPr>
                <a:defRPr/>
              </a:pPr>
              <a:t>28.11.2017</a:t>
            </a:fld>
            <a:endParaRPr lang="tr-TR"/>
          </a:p>
        </p:txBody>
      </p:sp>
      <p:sp>
        <p:nvSpPr>
          <p:cNvPr id="8" name="Footer Placeholder 4"/>
          <p:cNvSpPr>
            <a:spLocks noGrp="1"/>
          </p:cNvSpPr>
          <p:nvPr>
            <p:ph type="ftr" sz="quarter" idx="11"/>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9" name="Slide Number Placeholder 5"/>
          <p:cNvSpPr>
            <a:spLocks noGrp="1"/>
          </p:cNvSpPr>
          <p:nvPr>
            <p:ph type="sldNum" sz="quarter" idx="12"/>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02D911D6-197B-4602-B583-E852385D02DD}" type="slidenum">
              <a:rPr lang="tr-TR" altLang="tr-TR"/>
              <a:pPr>
                <a:defRPr/>
              </a:pPr>
              <a:t>‹#›</a:t>
            </a:fld>
            <a:endParaRPr lang="tr-TR" altLang="tr-TR"/>
          </a:p>
        </p:txBody>
      </p:sp>
    </p:spTree>
    <p:extLst>
      <p:ext uri="{BB962C8B-B14F-4D97-AF65-F5344CB8AC3E}">
        <p14:creationId xmlns:p14="http://schemas.microsoft.com/office/powerpoint/2010/main" val="1078451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fld id="{A4B5FBE2-3D54-4CBA-A8DF-A6942B800644}" type="datetime1">
              <a:rPr lang="tr-TR"/>
              <a:pPr>
                <a:defRPr/>
              </a:pPr>
              <a:t>28.11.2017</a:t>
            </a:fld>
            <a:endParaRPr lang="tr-TR"/>
          </a:p>
        </p:txBody>
      </p:sp>
      <p:sp>
        <p:nvSpPr>
          <p:cNvPr id="6" name="Footer Placeholder 4"/>
          <p:cNvSpPr>
            <a:spLocks noGrp="1"/>
          </p:cNvSpPr>
          <p:nvPr>
            <p:ph type="ftr" sz="quarter" idx="11"/>
          </p:nvPr>
        </p:nvSpPr>
        <p:spPr/>
        <p:txBody>
          <a:bodyPr/>
          <a:lstStyle>
            <a:lvl1pPr>
              <a:defRPr/>
            </a:lvl1pPr>
          </a:lstStyle>
          <a:p>
            <a:pPr>
              <a:defRPr/>
            </a:pPr>
            <a:r>
              <a:rPr lang="tr-TR"/>
              <a:t>Dr. Meltem BATURAY</a:t>
            </a:r>
          </a:p>
        </p:txBody>
      </p:sp>
      <p:sp>
        <p:nvSpPr>
          <p:cNvPr id="7" name="Slide Number Placeholder 5"/>
          <p:cNvSpPr>
            <a:spLocks noGrp="1"/>
          </p:cNvSpPr>
          <p:nvPr>
            <p:ph type="sldNum" sz="quarter" idx="12"/>
          </p:nvPr>
        </p:nvSpPr>
        <p:spPr/>
        <p:txBody>
          <a:bodyPr/>
          <a:lstStyle>
            <a:lvl1pPr>
              <a:defRPr/>
            </a:lvl1pPr>
          </a:lstStyle>
          <a:p>
            <a:pPr>
              <a:defRPr/>
            </a:pPr>
            <a:fld id="{36D9D295-8366-4E57-8143-FE733F59751C}" type="slidenum">
              <a:rPr lang="tr-TR" altLang="tr-TR"/>
              <a:pPr>
                <a:defRPr/>
              </a:pPr>
              <a:t>‹#›</a:t>
            </a:fld>
            <a:endParaRPr lang="tr-TR" altLang="tr-TR"/>
          </a:p>
        </p:txBody>
      </p:sp>
    </p:spTree>
    <p:extLst>
      <p:ext uri="{BB962C8B-B14F-4D97-AF65-F5344CB8AC3E}">
        <p14:creationId xmlns:p14="http://schemas.microsoft.com/office/powerpoint/2010/main" val="27943478"/>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fld id="{F9F5B39A-B614-4AA2-B8DB-570953E9A8D6}" type="datetime1">
              <a:rPr lang="tr-TR"/>
              <a:pPr>
                <a:defRPr/>
              </a:pPr>
              <a:t>28.11.2017</a:t>
            </a:fld>
            <a:endParaRPr lang="tr-TR"/>
          </a:p>
        </p:txBody>
      </p:sp>
      <p:sp>
        <p:nvSpPr>
          <p:cNvPr id="8" name="Footer Placeholder 4"/>
          <p:cNvSpPr>
            <a:spLocks noGrp="1"/>
          </p:cNvSpPr>
          <p:nvPr>
            <p:ph type="ftr" sz="quarter" idx="11"/>
          </p:nvPr>
        </p:nvSpPr>
        <p:spPr/>
        <p:txBody>
          <a:bodyPr/>
          <a:lstStyle>
            <a:lvl1pPr>
              <a:defRPr/>
            </a:lvl1pPr>
          </a:lstStyle>
          <a:p>
            <a:pPr>
              <a:defRPr/>
            </a:pPr>
            <a:r>
              <a:rPr lang="tr-TR"/>
              <a:t>Dr. Meltem BATURAY</a:t>
            </a:r>
          </a:p>
        </p:txBody>
      </p:sp>
      <p:sp>
        <p:nvSpPr>
          <p:cNvPr id="9" name="Slide Number Placeholder 5"/>
          <p:cNvSpPr>
            <a:spLocks noGrp="1"/>
          </p:cNvSpPr>
          <p:nvPr>
            <p:ph type="sldNum" sz="quarter" idx="12"/>
          </p:nvPr>
        </p:nvSpPr>
        <p:spPr/>
        <p:txBody>
          <a:bodyPr/>
          <a:lstStyle>
            <a:lvl1pPr>
              <a:defRPr/>
            </a:lvl1pPr>
          </a:lstStyle>
          <a:p>
            <a:pPr>
              <a:defRPr/>
            </a:pPr>
            <a:fld id="{57D917FD-B7E8-41B2-BCB4-3BA8AD6E18D0}" type="slidenum">
              <a:rPr lang="tr-TR" altLang="tr-TR"/>
              <a:pPr>
                <a:defRPr/>
              </a:pPr>
              <a:t>‹#›</a:t>
            </a:fld>
            <a:endParaRPr lang="tr-TR" altLang="tr-TR"/>
          </a:p>
        </p:txBody>
      </p:sp>
    </p:spTree>
    <p:extLst>
      <p:ext uri="{BB962C8B-B14F-4D97-AF65-F5344CB8AC3E}">
        <p14:creationId xmlns:p14="http://schemas.microsoft.com/office/powerpoint/2010/main" val="2680148204"/>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fld id="{1867CE6A-36B1-464A-BFDA-A276C8A7188A}" type="datetime1">
              <a:rPr lang="tr-TR"/>
              <a:pPr>
                <a:defRPr/>
              </a:pPr>
              <a:t>28.11.2017</a:t>
            </a:fld>
            <a:endParaRPr lang="tr-TR"/>
          </a:p>
        </p:txBody>
      </p:sp>
      <p:sp>
        <p:nvSpPr>
          <p:cNvPr id="4" name="Footer Placeholder 4"/>
          <p:cNvSpPr>
            <a:spLocks noGrp="1"/>
          </p:cNvSpPr>
          <p:nvPr>
            <p:ph type="ftr" sz="quarter" idx="11"/>
          </p:nvPr>
        </p:nvSpPr>
        <p:spPr/>
        <p:txBody>
          <a:bodyPr/>
          <a:lstStyle>
            <a:lvl1pPr>
              <a:defRPr/>
            </a:lvl1pPr>
          </a:lstStyle>
          <a:p>
            <a:pPr>
              <a:defRPr/>
            </a:pPr>
            <a:r>
              <a:rPr lang="tr-TR"/>
              <a:t>Dr. Meltem BATURAY</a:t>
            </a:r>
          </a:p>
        </p:txBody>
      </p:sp>
      <p:sp>
        <p:nvSpPr>
          <p:cNvPr id="5" name="Slide Number Placeholder 5"/>
          <p:cNvSpPr>
            <a:spLocks noGrp="1"/>
          </p:cNvSpPr>
          <p:nvPr>
            <p:ph type="sldNum" sz="quarter" idx="12"/>
          </p:nvPr>
        </p:nvSpPr>
        <p:spPr/>
        <p:txBody>
          <a:bodyPr/>
          <a:lstStyle>
            <a:lvl1pPr>
              <a:defRPr/>
            </a:lvl1pPr>
          </a:lstStyle>
          <a:p>
            <a:pPr>
              <a:defRPr/>
            </a:pPr>
            <a:fld id="{D38A950B-DB61-4B94-A39B-F34E3EF2E62D}" type="slidenum">
              <a:rPr lang="tr-TR" altLang="tr-TR"/>
              <a:pPr>
                <a:defRPr/>
              </a:pPr>
              <a:t>‹#›</a:t>
            </a:fld>
            <a:endParaRPr lang="tr-TR" altLang="tr-TR"/>
          </a:p>
        </p:txBody>
      </p:sp>
    </p:spTree>
    <p:extLst>
      <p:ext uri="{BB962C8B-B14F-4D97-AF65-F5344CB8AC3E}">
        <p14:creationId xmlns:p14="http://schemas.microsoft.com/office/powerpoint/2010/main" val="1803367321"/>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5"/>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1pPr>
              <a:defRPr/>
            </a:lvl1pPr>
          </a:lstStyle>
          <a:p>
            <a:pPr>
              <a:defRPr/>
            </a:pPr>
            <a:fld id="{C46DE68F-2A43-41E5-AE81-10327DE2F810}" type="datetime1">
              <a:rPr lang="tr-TR"/>
              <a:pPr>
                <a:defRPr/>
              </a:pPr>
              <a:t>28.11.2017</a:t>
            </a:fld>
            <a:endParaRPr lang="tr-TR"/>
          </a:p>
        </p:txBody>
      </p:sp>
      <p:sp>
        <p:nvSpPr>
          <p:cNvPr id="5" name="Footer Placeholder 7"/>
          <p:cNvSpPr>
            <a:spLocks noGrp="1"/>
          </p:cNvSpPr>
          <p:nvPr>
            <p:ph type="ftr" sz="quarter" idx="11"/>
          </p:nvPr>
        </p:nvSpPr>
        <p:spPr/>
        <p:txBody>
          <a:bodyPr/>
          <a:lstStyle>
            <a:lvl1pPr>
              <a:defRPr smtClean="0">
                <a:solidFill>
                  <a:srgbClr val="FFFFFF"/>
                </a:solidFill>
              </a:defRPr>
            </a:lvl1pPr>
          </a:lstStyle>
          <a:p>
            <a:pPr>
              <a:defRPr/>
            </a:pPr>
            <a:r>
              <a:rPr lang="tr-TR"/>
              <a:t>Dr. Meltem BATURAY</a:t>
            </a:r>
          </a:p>
        </p:txBody>
      </p:sp>
      <p:sp>
        <p:nvSpPr>
          <p:cNvPr id="6" name="Slide Number Placeholder 8"/>
          <p:cNvSpPr>
            <a:spLocks noGrp="1"/>
          </p:cNvSpPr>
          <p:nvPr>
            <p:ph type="sldNum" sz="quarter" idx="12"/>
          </p:nvPr>
        </p:nvSpPr>
        <p:spPr/>
        <p:txBody>
          <a:bodyPr/>
          <a:lstStyle>
            <a:lvl1pPr>
              <a:defRPr/>
            </a:lvl1pPr>
          </a:lstStyle>
          <a:p>
            <a:pPr>
              <a:defRPr/>
            </a:pPr>
            <a:fld id="{EE0B1064-7D4A-4C18-8148-1341065ABFF6}" type="slidenum">
              <a:rPr lang="tr-TR" altLang="tr-TR"/>
              <a:pPr>
                <a:defRPr/>
              </a:pPr>
              <a:t>‹#›</a:t>
            </a:fld>
            <a:endParaRPr lang="tr-TR" altLang="tr-TR"/>
          </a:p>
        </p:txBody>
      </p:sp>
    </p:spTree>
    <p:extLst>
      <p:ext uri="{BB962C8B-B14F-4D97-AF65-F5344CB8AC3E}">
        <p14:creationId xmlns:p14="http://schemas.microsoft.com/office/powerpoint/2010/main" val="853250278"/>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0" y="0"/>
            <a:ext cx="4051300"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4040188" y="0"/>
            <a:ext cx="63500"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a:xfrm>
            <a:off x="465138" y="6459538"/>
            <a:ext cx="2619375" cy="365125"/>
          </a:xfrm>
        </p:spPr>
        <p:txBody>
          <a:bodyPr/>
          <a:lstStyle>
            <a:lvl1pPr algn="l">
              <a:defRPr smtClean="0">
                <a:latin typeface="Times New Roman" panose="02020603050405020304" pitchFamily="18" charset="0"/>
                <a:cs typeface="Times New Roman" panose="02020603050405020304" pitchFamily="18" charset="0"/>
              </a:defRPr>
            </a:lvl1pPr>
          </a:lstStyle>
          <a:p>
            <a:pPr>
              <a:defRPr/>
            </a:pPr>
            <a:fld id="{4B4BF5D3-8F36-4304-88CE-7A9BE5CB1ED0}" type="datetime1">
              <a:rPr lang="tr-TR"/>
              <a:pPr>
                <a:defRPr/>
              </a:pPr>
              <a:t>28.11.2017</a:t>
            </a:fld>
            <a:endParaRPr lang="tr-TR"/>
          </a:p>
        </p:txBody>
      </p:sp>
      <p:sp>
        <p:nvSpPr>
          <p:cNvPr id="8" name="Footer Placeholder 5"/>
          <p:cNvSpPr>
            <a:spLocks noGrp="1"/>
          </p:cNvSpPr>
          <p:nvPr>
            <p:ph type="ftr" sz="quarter" idx="11"/>
          </p:nvPr>
        </p:nvSpPr>
        <p:spPr>
          <a:xfrm>
            <a:off x="4800600" y="6459538"/>
            <a:ext cx="4648200" cy="365125"/>
          </a:xfrm>
        </p:spPr>
        <p:txBody>
          <a:bodyPr/>
          <a:lstStyle>
            <a:lvl1pPr algn="l">
              <a:defRPr smtClean="0">
                <a:solidFill>
                  <a:srgbClr val="204788"/>
                </a:solidFill>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9" name="Slide Number Placeholder 6"/>
          <p:cNvSpPr>
            <a:spLocks noGrp="1"/>
          </p:cNvSpPr>
          <p:nvPr>
            <p:ph type="sldNum" sz="quarter" idx="12"/>
          </p:nvPr>
        </p:nvSpPr>
        <p:spPr/>
        <p:txBody>
          <a:bodyPr/>
          <a:lstStyle>
            <a:lvl1pPr>
              <a:defRPr smtClean="0">
                <a:solidFill>
                  <a:srgbClr val="204788"/>
                </a:solidFill>
                <a:latin typeface="Times New Roman" panose="02020603050405020304" pitchFamily="18" charset="0"/>
                <a:cs typeface="Times New Roman" panose="02020603050405020304" pitchFamily="18" charset="0"/>
              </a:defRPr>
            </a:lvl1pPr>
          </a:lstStyle>
          <a:p>
            <a:pPr>
              <a:defRPr/>
            </a:pPr>
            <a:fld id="{EE0F47B4-AF1E-42E0-85C8-07D0E7504722}" type="slidenum">
              <a:rPr lang="tr-TR" altLang="tr-TR"/>
              <a:pPr>
                <a:defRPr/>
              </a:pPr>
              <a:t>‹#›</a:t>
            </a:fld>
            <a:endParaRPr lang="tr-TR" altLang="tr-TR"/>
          </a:p>
        </p:txBody>
      </p:sp>
    </p:spTree>
    <p:extLst>
      <p:ext uri="{BB962C8B-B14F-4D97-AF65-F5344CB8AC3E}">
        <p14:creationId xmlns:p14="http://schemas.microsoft.com/office/powerpoint/2010/main" val="3268188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0" y="4914900"/>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p:txBody>
          <a:bodyPr/>
          <a:lstStyle>
            <a:lvl1pPr>
              <a:defRPr/>
            </a:lvl1pPr>
          </a:lstStyle>
          <a:p>
            <a:pPr>
              <a:defRPr/>
            </a:pPr>
            <a:fld id="{7708F7DB-804B-478E-8D5B-9BFBE246BC92}" type="datetime1">
              <a:rPr lang="tr-TR"/>
              <a:pPr>
                <a:defRPr/>
              </a:pPr>
              <a:t>28.11.2017</a:t>
            </a:fld>
            <a:endParaRPr lang="tr-TR"/>
          </a:p>
        </p:txBody>
      </p:sp>
      <p:sp>
        <p:nvSpPr>
          <p:cNvPr id="8" name="Footer Placeholder 5"/>
          <p:cNvSpPr>
            <a:spLocks noGrp="1"/>
          </p:cNvSpPr>
          <p:nvPr>
            <p:ph type="ftr" sz="quarter" idx="11"/>
          </p:nvPr>
        </p:nvSpPr>
        <p:spPr/>
        <p:txBody>
          <a:bodyPr/>
          <a:lstStyle>
            <a:lvl1pPr>
              <a:defRPr/>
            </a:lvl1pPr>
          </a:lstStyle>
          <a:p>
            <a:pPr>
              <a:defRPr/>
            </a:pPr>
            <a:r>
              <a:rPr lang="tr-TR"/>
              <a:t>Dr. Meltem BATURAY</a:t>
            </a:r>
          </a:p>
        </p:txBody>
      </p:sp>
      <p:sp>
        <p:nvSpPr>
          <p:cNvPr id="9" name="Slide Number Placeholder 6"/>
          <p:cNvSpPr>
            <a:spLocks noGrp="1"/>
          </p:cNvSpPr>
          <p:nvPr>
            <p:ph type="sldNum" sz="quarter" idx="12"/>
          </p:nvPr>
        </p:nvSpPr>
        <p:spPr/>
        <p:txBody>
          <a:bodyPr/>
          <a:lstStyle>
            <a:lvl1pPr>
              <a:defRPr/>
            </a:lvl1pPr>
          </a:lstStyle>
          <a:p>
            <a:pPr>
              <a:defRPr/>
            </a:pPr>
            <a:fld id="{724513CE-2E86-4D48-8F7D-470FE06DCADE}" type="slidenum">
              <a:rPr lang="tr-TR" altLang="tr-TR"/>
              <a:pPr>
                <a:defRPr/>
              </a:pPr>
              <a:t>‹#›</a:t>
            </a:fld>
            <a:endParaRPr lang="tr-TR" altLang="tr-TR"/>
          </a:p>
        </p:txBody>
      </p:sp>
    </p:spTree>
    <p:extLst>
      <p:ext uri="{BB962C8B-B14F-4D97-AF65-F5344CB8AC3E}">
        <p14:creationId xmlns:p14="http://schemas.microsoft.com/office/powerpoint/2010/main" val="1024697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6963" y="287339"/>
            <a:ext cx="10058400" cy="981421"/>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1029" name="Text Placeholder 2"/>
          <p:cNvSpPr>
            <a:spLocks noGrp="1"/>
          </p:cNvSpPr>
          <p:nvPr>
            <p:ph type="body" idx="1"/>
          </p:nvPr>
        </p:nvSpPr>
        <p:spPr bwMode="auto">
          <a:xfrm>
            <a:off x="1096963" y="1343701"/>
            <a:ext cx="10058400" cy="4525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1096963" y="6459538"/>
            <a:ext cx="2473325" cy="365125"/>
          </a:xfrm>
          <a:prstGeom prst="rect">
            <a:avLst/>
          </a:prstGeom>
        </p:spPr>
        <p:txBody>
          <a:bodyPr vert="horz" lIns="91440" tIns="45720" rIns="91440" bIns="45720" rtlCol="0" anchor="ctr"/>
          <a:lstStyle>
            <a:lvl1pPr algn="l" eaLnBrk="1" fontAlgn="auto" hangingPunct="1">
              <a:spcBef>
                <a:spcPts val="0"/>
              </a:spcBef>
              <a:spcAft>
                <a:spcPts val="0"/>
              </a:spcAft>
              <a:defRPr sz="900" smtClean="0">
                <a:solidFill>
                  <a:srgbClr val="204788"/>
                </a:solidFill>
                <a:latin typeface="Times New Roman" panose="02020603050405020304" pitchFamily="18" charset="0"/>
                <a:cs typeface="Times New Roman" panose="02020603050405020304" pitchFamily="18" charset="0"/>
              </a:defRPr>
            </a:lvl1pPr>
          </a:lstStyle>
          <a:p>
            <a:pPr>
              <a:defRPr/>
            </a:pPr>
            <a:fld id="{D5190670-BAB3-4F86-81FB-9209E0391820}" type="datetime1">
              <a:rPr lang="tr-TR"/>
              <a:pPr>
                <a:defRPr/>
              </a:pPr>
              <a:t>28.11.2017</a:t>
            </a:fld>
            <a:endParaRPr lang="tr-TR"/>
          </a:p>
        </p:txBody>
      </p:sp>
      <p:sp>
        <p:nvSpPr>
          <p:cNvPr id="5" name="Footer Placeholder 4"/>
          <p:cNvSpPr>
            <a:spLocks noGrp="1"/>
          </p:cNvSpPr>
          <p:nvPr>
            <p:ph type="ftr" sz="quarter" idx="3"/>
          </p:nvPr>
        </p:nvSpPr>
        <p:spPr>
          <a:xfrm>
            <a:off x="3686175" y="6459538"/>
            <a:ext cx="4822825" cy="365125"/>
          </a:xfrm>
          <a:prstGeom prst="rect">
            <a:avLst/>
          </a:prstGeom>
        </p:spPr>
        <p:txBody>
          <a:bodyPr vert="horz" lIns="91440" tIns="45720" rIns="91440" bIns="45720" rtlCol="0" anchor="ctr"/>
          <a:lstStyle>
            <a:lvl1pPr algn="ctr" eaLnBrk="1" fontAlgn="auto" hangingPunct="1">
              <a:spcBef>
                <a:spcPts val="0"/>
              </a:spcBef>
              <a:spcAft>
                <a:spcPts val="0"/>
              </a:spcAft>
              <a:defRPr sz="900" cap="all" baseline="0" smtClean="0">
                <a:solidFill>
                  <a:srgbClr val="204788"/>
                </a:solidFill>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6" name="Slide Number Placeholder 5"/>
          <p:cNvSpPr>
            <a:spLocks noGrp="1"/>
          </p:cNvSpPr>
          <p:nvPr>
            <p:ph type="sldNum" sz="quarter" idx="4"/>
          </p:nvPr>
        </p:nvSpPr>
        <p:spPr>
          <a:xfrm>
            <a:off x="9901238" y="6459538"/>
            <a:ext cx="1311275" cy="365125"/>
          </a:xfrm>
          <a:prstGeom prst="rect">
            <a:avLst/>
          </a:prstGeom>
        </p:spPr>
        <p:txBody>
          <a:bodyPr vert="horz" lIns="91440" tIns="45720" rIns="91440" bIns="45720" rtlCol="0" anchor="ctr"/>
          <a:lstStyle>
            <a:lvl1pPr algn="r" eaLnBrk="1" fontAlgn="auto" hangingPunct="1">
              <a:spcBef>
                <a:spcPts val="0"/>
              </a:spcBef>
              <a:spcAft>
                <a:spcPts val="0"/>
              </a:spcAft>
              <a:defRPr sz="1050" smtClean="0">
                <a:solidFill>
                  <a:srgbClr val="204788"/>
                </a:solidFill>
                <a:latin typeface="Times New Roman" panose="02020603050405020304" pitchFamily="18" charset="0"/>
                <a:cs typeface="Times New Roman" panose="02020603050405020304" pitchFamily="18" charset="0"/>
              </a:defRPr>
            </a:lvl1pPr>
          </a:lstStyle>
          <a:p>
            <a:pPr>
              <a:defRPr/>
            </a:pPr>
            <a:fld id="{7A164F21-C042-42E0-8AC8-7DA2A5079631}" type="slidenum">
              <a:rPr lang="tr-TR" altLang="tr-TR"/>
              <a:pPr>
                <a:defRPr/>
              </a:pPr>
              <a:t>‹#›</a:t>
            </a:fld>
            <a:endParaRPr lang="tr-TR" altLang="tr-TR"/>
          </a:p>
        </p:txBody>
      </p:sp>
      <p:cxnSp>
        <p:nvCxnSpPr>
          <p:cNvPr id="10" name="Straight Connector 9"/>
          <p:cNvCxnSpPr/>
          <p:nvPr/>
        </p:nvCxnSpPr>
        <p:spPr>
          <a:xfrm>
            <a:off x="1096963" y="1284962"/>
            <a:ext cx="996632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66" r:id="rId4"/>
    <p:sldLayoutId id="2147483767" r:id="rId5"/>
    <p:sldLayoutId id="2147483768" r:id="rId6"/>
    <p:sldLayoutId id="2147483773" r:id="rId7"/>
    <p:sldLayoutId id="2147483774" r:id="rId8"/>
    <p:sldLayoutId id="2147483775" r:id="rId9"/>
    <p:sldLayoutId id="2147483769" r:id="rId10"/>
    <p:sldLayoutId id="2147483776" r:id="rId11"/>
  </p:sldLayoutIdLst>
  <p:transition spd="med">
    <p:fade/>
  </p:transition>
  <p:timing>
    <p:tnLst>
      <p:par>
        <p:cTn id="1" dur="indefinite" restart="never" nodeType="tmRoot"/>
      </p:par>
    </p:tnLst>
  </p:timing>
  <p:hf hdr="0" dt="0"/>
  <p:txStyles>
    <p:titleStyle>
      <a:lvl1pPr algn="l" rtl="0" fontAlgn="base">
        <a:lnSpc>
          <a:spcPct val="85000"/>
        </a:lnSpc>
        <a:spcBef>
          <a:spcPct val="0"/>
        </a:spcBef>
        <a:spcAft>
          <a:spcPct val="0"/>
        </a:spcAft>
        <a:defRPr sz="3600" kern="1200" spc="-50">
          <a:solidFill>
            <a:srgbClr val="204788"/>
          </a:solidFill>
          <a:latin typeface="Times New Roman" panose="02020603050405020304" pitchFamily="18" charset="0"/>
          <a:ea typeface="+mj-ea"/>
          <a:cs typeface="Times New Roman" panose="02020603050405020304" pitchFamily="18" charset="0"/>
        </a:defRPr>
      </a:lvl1pPr>
      <a:lvl2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2pPr>
      <a:lvl3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3pPr>
      <a:lvl4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4pPr>
      <a:lvl5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5pPr>
      <a:lvl6pPr marL="4572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6pPr>
      <a:lvl7pPr marL="9144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7pPr>
      <a:lvl8pPr marL="13716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8pPr>
      <a:lvl9pPr marL="18288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9pPr>
    </p:titleStyle>
    <p:bodyStyle>
      <a:lvl1pPr marL="90488" indent="-90488" algn="l" rtl="0" fontAlgn="base">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2588" indent="-182563" algn="l" rtl="0" fontAlgn="base">
        <a:lnSpc>
          <a:spcPct val="90000"/>
        </a:lnSpc>
        <a:spcBef>
          <a:spcPts val="200"/>
        </a:spcBef>
        <a:spcAft>
          <a:spcPts val="400"/>
        </a:spcAft>
        <a:buClr>
          <a:schemeClr val="accent1"/>
        </a:buClr>
        <a:buFont typeface="Calibri" panose="020F0502020204030204" pitchFamily="34" charset="0"/>
        <a:buChar char="◦"/>
        <a:defRPr kern="1200">
          <a:solidFill>
            <a:srgbClr val="204788"/>
          </a:solidFill>
          <a:latin typeface="Times New Roman" panose="02020603050405020304" pitchFamily="18" charset="0"/>
          <a:ea typeface="+mn-ea"/>
          <a:cs typeface="Times New Roman" panose="02020603050405020304" pitchFamily="18" charset="0"/>
        </a:defRPr>
      </a:lvl2pPr>
      <a:lvl3pPr marL="566738"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300"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1863"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1"/>
          <p:cNvSpPr>
            <a:spLocks noGrp="1"/>
          </p:cNvSpPr>
          <p:nvPr>
            <p:ph type="ctrTitle"/>
          </p:nvPr>
        </p:nvSpPr>
        <p:spPr>
          <a:xfrm>
            <a:off x="1919536" y="2780928"/>
            <a:ext cx="8229600" cy="1470025"/>
          </a:xfrm>
        </p:spPr>
        <p:txBody>
          <a:bodyPr/>
          <a:lstStyle/>
          <a:p>
            <a:pPr fontAlgn="auto">
              <a:spcAft>
                <a:spcPts val="0"/>
              </a:spcAft>
              <a:defRPr/>
            </a:pPr>
            <a:r>
              <a:rPr lang="tr-TR" altLang="tr-TR" dirty="0" smtClean="0"/>
              <a:t> Veri Girişi Pencereleri İçin Tasarım İlkeleri</a:t>
            </a:r>
          </a:p>
        </p:txBody>
      </p:sp>
      <p:sp>
        <p:nvSpPr>
          <p:cNvPr id="6" name="Alt Başlık 2"/>
          <p:cNvSpPr>
            <a:spLocks noGrp="1"/>
          </p:cNvSpPr>
          <p:nvPr>
            <p:ph type="subTitle" idx="1"/>
          </p:nvPr>
        </p:nvSpPr>
        <p:spPr/>
        <p:txBody>
          <a:bodyPr/>
          <a:lstStyle/>
          <a:p>
            <a:r>
              <a:rPr lang="tr-TR" dirty="0"/>
              <a:t>İnsan Bilgisayar </a:t>
            </a:r>
            <a:r>
              <a:rPr lang="tr-TR" dirty="0" smtClean="0"/>
              <a:t>Etkileşimi</a:t>
            </a:r>
            <a:endParaRPr lang="tr-TR"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ÖĞR. GÖR. SALİH ERDURUCAN</a:t>
            </a:r>
            <a:endParaRPr lang="tr-TR" dirty="0">
              <a:latin typeface="Times New Roman" panose="02020603050405020304" pitchFamily="18" charset="0"/>
              <a:cs typeface="Times New Roman" panose="02020603050405020304" pitchFamily="18" charset="0"/>
            </a:endParaRPr>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KAYIT GEÇERLİĞİ</a:t>
            </a:r>
            <a:endParaRPr lang="tr-TR" dirty="0"/>
          </a:p>
        </p:txBody>
      </p:sp>
      <p:sp>
        <p:nvSpPr>
          <p:cNvPr id="3" name="İçerik Yer Tutucusu 2"/>
          <p:cNvSpPr>
            <a:spLocks noGrp="1"/>
          </p:cNvSpPr>
          <p:nvPr>
            <p:ph idx="1"/>
          </p:nvPr>
        </p:nvSpPr>
        <p:spPr>
          <a:xfrm>
            <a:off x="1096963" y="1556792"/>
            <a:ext cx="8239397" cy="4670797"/>
          </a:xfrm>
        </p:spPr>
        <p:txBody>
          <a:bodyPr/>
          <a:lstStyle/>
          <a:p>
            <a:r>
              <a:rPr lang="tr-TR" altLang="tr-TR" dirty="0"/>
              <a:t>Kayıt geçerliğini denetleme, kullanıcı, bir göreve özgü düzen düğmelerinden bir eylemi seçtiğinde gerçekleşir.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10</a:t>
            </a:fld>
            <a:endParaRPr lang="tr-TR" altLang="tr-TR"/>
          </a:p>
        </p:txBody>
      </p:sp>
    </p:spTree>
    <p:extLst>
      <p:ext uri="{BB962C8B-B14F-4D97-AF65-F5344CB8AC3E}">
        <p14:creationId xmlns:p14="http://schemas.microsoft.com/office/powerpoint/2010/main" val="3122465816"/>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6963" y="287339"/>
            <a:ext cx="10058400" cy="1037504"/>
          </a:xfrm>
        </p:spPr>
        <p:txBody>
          <a:bodyPr/>
          <a:lstStyle/>
          <a:p>
            <a:r>
              <a:rPr lang="it-IT" altLang="tr-TR" dirty="0"/>
              <a:t>YEN</a:t>
            </a:r>
            <a:r>
              <a:rPr lang="tr-TR" altLang="tr-TR" dirty="0"/>
              <a:t>İ</a:t>
            </a:r>
            <a:r>
              <a:rPr lang="it-IT" altLang="tr-TR" dirty="0"/>
              <a:t> B</a:t>
            </a:r>
            <a:r>
              <a:rPr lang="tr-TR" altLang="tr-TR" dirty="0"/>
              <a:t>İ</a:t>
            </a:r>
            <a:r>
              <a:rPr lang="it-IT" altLang="tr-TR" dirty="0"/>
              <a:t>R KAYDIN G</a:t>
            </a:r>
            <a:r>
              <a:rPr lang="tr-TR" altLang="tr-TR" dirty="0"/>
              <a:t>İ</a:t>
            </a:r>
            <a:r>
              <a:rPr lang="it-IT" altLang="tr-TR" dirty="0"/>
              <a:t>R</a:t>
            </a:r>
            <a:r>
              <a:rPr lang="tr-TR" altLang="tr-TR" dirty="0"/>
              <a:t>İ</a:t>
            </a:r>
            <a:r>
              <a:rPr lang="it-IT" altLang="tr-TR" dirty="0"/>
              <a:t>LMES</a:t>
            </a:r>
            <a:r>
              <a:rPr lang="tr-TR" altLang="tr-TR" dirty="0"/>
              <a:t>İ</a:t>
            </a:r>
            <a:endParaRPr lang="tr-TR" dirty="0"/>
          </a:p>
        </p:txBody>
      </p:sp>
      <p:sp>
        <p:nvSpPr>
          <p:cNvPr id="3" name="İçerik Yer Tutucusu 2"/>
          <p:cNvSpPr>
            <a:spLocks noGrp="1"/>
          </p:cNvSpPr>
          <p:nvPr>
            <p:ph idx="1"/>
          </p:nvPr>
        </p:nvSpPr>
        <p:spPr/>
        <p:txBody>
          <a:bodyPr/>
          <a:lstStyle/>
          <a:p>
            <a:r>
              <a:rPr lang="tr-TR" altLang="tr-TR" dirty="0"/>
              <a:t>Yeni bir kaydın girilmesi için veri girişi alanlarının temizlenmesi gerekir. Eğer mevcut kayıt değiştirilmiş ise bir "Kaydet" iletişim penceresi belirmelidir. Bu, kullanıcının yeni bir girişe başlamadan evvel bütün değişikliklerin kaydedildiğinden emin olmasını sağlayacaktır.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11</a:t>
            </a:fld>
            <a:endParaRPr lang="tr-TR" altLang="tr-TR"/>
          </a:p>
        </p:txBody>
      </p:sp>
    </p:spTree>
    <p:extLst>
      <p:ext uri="{BB962C8B-B14F-4D97-AF65-F5344CB8AC3E}">
        <p14:creationId xmlns:p14="http://schemas.microsoft.com/office/powerpoint/2010/main" val="2599268720"/>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BİR KAYDIN SAKLANMASI</a:t>
            </a:r>
            <a:endParaRPr lang="tr-TR" dirty="0"/>
          </a:p>
        </p:txBody>
      </p:sp>
      <p:sp>
        <p:nvSpPr>
          <p:cNvPr id="3" name="İçerik Yer Tutucusu 2"/>
          <p:cNvSpPr>
            <a:spLocks noGrp="1"/>
          </p:cNvSpPr>
          <p:nvPr>
            <p:ph idx="1"/>
          </p:nvPr>
        </p:nvSpPr>
        <p:spPr/>
        <p:txBody>
          <a:bodyPr/>
          <a:lstStyle/>
          <a:p>
            <a:r>
              <a:rPr lang="tr-TR" altLang="tr-TR" dirty="0"/>
              <a:t>Kullanıcı bir kaydın saklanmasının gerektiğini ifade ettiğinde, uygulama, bütün zorunlu alanların girilmiş olduğunu kontrol etmek zorundadır. Eğer eksik alanlar varsa, kayıt işleminin neden gerçekleştirilemeyeceğini belirten bir ileti görülmeli ve eksik alanlar, kullanıcının hatayı nasıl düzelteceğini görmesi için eksik alanlar vurgulanmalıdır.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12</a:t>
            </a:fld>
            <a:endParaRPr lang="tr-TR" altLang="tr-TR"/>
          </a:p>
        </p:txBody>
      </p:sp>
    </p:spTree>
    <p:extLst>
      <p:ext uri="{BB962C8B-B14F-4D97-AF65-F5344CB8AC3E}">
        <p14:creationId xmlns:p14="http://schemas.microsoft.com/office/powerpoint/2010/main" val="1019957642"/>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BİR KAYDIN SAKLANMASI</a:t>
            </a: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13</a:t>
            </a:fld>
            <a:endParaRPr lang="tr-TR" altLang="tr-TR"/>
          </a:p>
        </p:txBody>
      </p:sp>
      <p:pic>
        <p:nvPicPr>
          <p:cNvPr id="5" name="Picture 3" descr="12.bmp"/>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51584" y="1484784"/>
            <a:ext cx="6120679" cy="47319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39302102"/>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BİR KAYDIN SİLİNMESİ</a:t>
            </a:r>
            <a:endParaRPr lang="tr-TR" dirty="0"/>
          </a:p>
        </p:txBody>
      </p:sp>
      <p:sp>
        <p:nvSpPr>
          <p:cNvPr id="3" name="İçerik Yer Tutucusu 2"/>
          <p:cNvSpPr>
            <a:spLocks noGrp="1"/>
          </p:cNvSpPr>
          <p:nvPr>
            <p:ph idx="1"/>
          </p:nvPr>
        </p:nvSpPr>
        <p:spPr/>
        <p:txBody>
          <a:bodyPr/>
          <a:lstStyle/>
          <a:p>
            <a:pPr eaLnBrk="1" hangingPunct="1"/>
            <a:r>
              <a:rPr lang="tr-TR" altLang="tr-TR" dirty="0"/>
              <a:t>Bu geri alınabilir bir eylem olmadığı için, kullanıcı, verinin kaybolacağı konusunda uyarılmalı ve işlemi iptal etme veya onaylama imkanına sahip olmalıdır. </a:t>
            </a:r>
          </a:p>
          <a:p>
            <a:pPr eaLnBrk="1" hangingPunct="1"/>
            <a:r>
              <a:rPr lang="tr-TR" altLang="tr-TR" dirty="0"/>
              <a:t>Bu durumların hepsinde, hata düzeltildiğinde ve eylem tamamlandığında olumlu bir karşı iletinin yer almasına dikkat edilmelidir. Bu, kullanıcının eylemin gerçekleştiğinden emin olmasını sağlayacaktır.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14</a:t>
            </a:fld>
            <a:endParaRPr lang="tr-TR" altLang="tr-TR"/>
          </a:p>
        </p:txBody>
      </p:sp>
    </p:spTree>
    <p:extLst>
      <p:ext uri="{BB962C8B-B14F-4D97-AF65-F5344CB8AC3E}">
        <p14:creationId xmlns:p14="http://schemas.microsoft.com/office/powerpoint/2010/main" val="131995947"/>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ALAN GEÇERLİĞİ</a:t>
            </a:r>
            <a:endParaRPr lang="tr-TR" dirty="0"/>
          </a:p>
        </p:txBody>
      </p:sp>
      <p:sp>
        <p:nvSpPr>
          <p:cNvPr id="3" name="İçerik Yer Tutucusu 2"/>
          <p:cNvSpPr>
            <a:spLocks noGrp="1"/>
          </p:cNvSpPr>
          <p:nvPr>
            <p:ph idx="1"/>
          </p:nvPr>
        </p:nvSpPr>
        <p:spPr/>
        <p:txBody>
          <a:bodyPr/>
          <a:lstStyle/>
          <a:p>
            <a:r>
              <a:rPr lang="tr-TR" altLang="tr-TR" dirty="0"/>
              <a:t>Alan geçerliğini denetleme, verilere uygun 'olur' kurallarının izlendiğini garantiye alır.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15</a:t>
            </a:fld>
            <a:endParaRPr lang="tr-TR" altLang="tr-TR"/>
          </a:p>
        </p:txBody>
      </p:sp>
      <p:pic>
        <p:nvPicPr>
          <p:cNvPr id="5" name="Picture 3" descr="13.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15680" y="2138090"/>
            <a:ext cx="5214937" cy="406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89830703"/>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ÖRÜNTÜ DENETİMİ</a:t>
            </a:r>
            <a:endParaRPr lang="tr-TR" dirty="0"/>
          </a:p>
        </p:txBody>
      </p:sp>
      <p:sp>
        <p:nvSpPr>
          <p:cNvPr id="3" name="İçerik Yer Tutucusu 2"/>
          <p:cNvSpPr>
            <a:spLocks noGrp="1"/>
          </p:cNvSpPr>
          <p:nvPr>
            <p:ph idx="1"/>
          </p:nvPr>
        </p:nvSpPr>
        <p:spPr/>
        <p:txBody>
          <a:bodyPr/>
          <a:lstStyle/>
          <a:p>
            <a:pPr eaLnBrk="1" hangingPunct="1"/>
            <a:r>
              <a:rPr lang="tr-TR" altLang="tr-TR" dirty="0"/>
              <a:t>Bu, bir alanın veri türü, biçim ve büyük/küçük harf açısından denetimi anlamındadır.</a:t>
            </a:r>
          </a:p>
          <a:p>
            <a:pPr eaLnBrk="1" hangingPunct="1"/>
            <a:r>
              <a:rPr lang="tr-TR" altLang="tr-TR" dirty="0">
                <a:solidFill>
                  <a:schemeClr val="tx2"/>
                </a:solidFill>
              </a:rPr>
              <a:t>Veri türü</a:t>
            </a:r>
            <a:r>
              <a:rPr lang="tr-TR" altLang="tr-TR" dirty="0"/>
              <a:t>: Veri türü geçerliği, bir alan için harf girdisi istendiğinde bunun sağlandığının, rakam girdisi beklendiğinde de bunun sağlandığının denetimini gerektirir.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16</a:t>
            </a:fld>
            <a:endParaRPr lang="tr-TR" altLang="tr-TR"/>
          </a:p>
        </p:txBody>
      </p:sp>
    </p:spTree>
    <p:extLst>
      <p:ext uri="{BB962C8B-B14F-4D97-AF65-F5344CB8AC3E}">
        <p14:creationId xmlns:p14="http://schemas.microsoft.com/office/powerpoint/2010/main" val="4209836664"/>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ÖRÜNTÜ DENETİMİ</a:t>
            </a: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17</a:t>
            </a:fld>
            <a:endParaRPr lang="tr-TR" altLang="tr-TR"/>
          </a:p>
        </p:txBody>
      </p:sp>
      <p:pic>
        <p:nvPicPr>
          <p:cNvPr id="6" name="Picture 3" descr="14.bmp"/>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59496" y="1466750"/>
            <a:ext cx="5599573" cy="46757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0517421"/>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ÖRÜNTÜ DENETİMİ</a:t>
            </a:r>
            <a:endParaRPr lang="tr-TR" dirty="0"/>
          </a:p>
        </p:txBody>
      </p:sp>
      <p:sp>
        <p:nvSpPr>
          <p:cNvPr id="3" name="İçerik Yer Tutucusu 2"/>
          <p:cNvSpPr>
            <a:spLocks noGrp="1"/>
          </p:cNvSpPr>
          <p:nvPr>
            <p:ph idx="1"/>
          </p:nvPr>
        </p:nvSpPr>
        <p:spPr/>
        <p:txBody>
          <a:bodyPr/>
          <a:lstStyle/>
          <a:p>
            <a:r>
              <a:rPr lang="tr-TR" altLang="tr-TR" dirty="0"/>
              <a:t>Örneğin; bir telefon numarası sadece rakamlardan oluşur. Veri girişi alanı için bu gereklilik oluşturulursa kullanıcı hatalı girişte uyarılabilir.</a:t>
            </a:r>
          </a:p>
          <a:p>
            <a:r>
              <a:rPr lang="tr-TR" altLang="tr-TR" dirty="0"/>
              <a:t>Bir posta kodu A9A9A9 örüntüsünü gerektirsin (</a:t>
            </a:r>
            <a:r>
              <a:rPr lang="tr-TR" altLang="tr-TR" dirty="0" err="1"/>
              <a:t>HarfRakamHarfRakamHarfRakam</a:t>
            </a:r>
            <a:r>
              <a:rPr lang="tr-TR" altLang="tr-TR" dirty="0"/>
              <a:t>). Bu alandaki veri türü hataları yakalanıp işaretlenebilir.</a:t>
            </a:r>
          </a:p>
          <a:p>
            <a:r>
              <a:rPr lang="tr-TR" altLang="tr-TR" dirty="0">
                <a:solidFill>
                  <a:schemeClr val="tx2"/>
                </a:solidFill>
              </a:rPr>
              <a:t>Biçim:</a:t>
            </a:r>
            <a:r>
              <a:rPr lang="tr-TR" altLang="tr-TR" dirty="0"/>
              <a:t> Eğer bir alan belirli bir biçimi gerektiriyorsa, bu durum gerek alanın başlığında gerekse de alanın kendisinde ifade bulmalıdır. Bu kullanıcının alanı doğru bir şekilde tamamlamasına yardım eder. Girişten sonra, veri yine de denetlenmelidir.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18</a:t>
            </a:fld>
            <a:endParaRPr lang="tr-TR" altLang="tr-TR"/>
          </a:p>
        </p:txBody>
      </p:sp>
    </p:spTree>
    <p:extLst>
      <p:ext uri="{BB962C8B-B14F-4D97-AF65-F5344CB8AC3E}">
        <p14:creationId xmlns:p14="http://schemas.microsoft.com/office/powerpoint/2010/main" val="70279694"/>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ÖRÜNTÜ DENETİMİ</a:t>
            </a: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19</a:t>
            </a:fld>
            <a:endParaRPr lang="tr-TR" altLang="tr-TR"/>
          </a:p>
        </p:txBody>
      </p:sp>
      <p:sp>
        <p:nvSpPr>
          <p:cNvPr id="7" name="İçerik Yer Tutucusu 6"/>
          <p:cNvSpPr>
            <a:spLocks noGrp="1"/>
          </p:cNvSpPr>
          <p:nvPr>
            <p:ph idx="1"/>
          </p:nvPr>
        </p:nvSpPr>
        <p:spPr>
          <a:xfrm>
            <a:off x="983432" y="1461778"/>
            <a:ext cx="10058400" cy="3168352"/>
          </a:xfrm>
        </p:spPr>
        <p:txBody>
          <a:bodyPr/>
          <a:lstStyle/>
          <a:p>
            <a:r>
              <a:rPr lang="tr-TR" altLang="tr-TR" dirty="0"/>
              <a:t>Örneğin; eğer tarih, </a:t>
            </a:r>
            <a:r>
              <a:rPr lang="tr-TR" altLang="tr-TR" dirty="0" err="1"/>
              <a:t>gg</a:t>
            </a:r>
            <a:r>
              <a:rPr lang="tr-TR" altLang="tr-TR" dirty="0"/>
              <a:t>/</a:t>
            </a:r>
            <a:r>
              <a:rPr lang="tr-TR" altLang="tr-TR" dirty="0" err="1"/>
              <a:t>aa</a:t>
            </a:r>
            <a:r>
              <a:rPr lang="tr-TR" altLang="tr-TR" dirty="0"/>
              <a:t>/</a:t>
            </a:r>
            <a:r>
              <a:rPr lang="tr-TR" altLang="tr-TR" dirty="0" err="1"/>
              <a:t>yyyy</a:t>
            </a:r>
            <a:r>
              <a:rPr lang="tr-TR" altLang="tr-TR" dirty="0"/>
              <a:t> olarak girilmeliyse, biçim yardımcısı olarak bölü (/) işaretleri yazı kutusunda yer alabilir. Buna karşın, kullanıcı veriyi girdikten sonra yine de kontrol gereklidir. </a:t>
            </a:r>
          </a:p>
          <a:p>
            <a:r>
              <a:rPr lang="tr-TR" altLang="tr-TR" dirty="0">
                <a:solidFill>
                  <a:schemeClr val="tx2"/>
                </a:solidFill>
              </a:rPr>
              <a:t>Vaka:</a:t>
            </a:r>
            <a:r>
              <a:rPr lang="tr-TR" altLang="tr-TR" dirty="0"/>
              <a:t> Eğer bir alan, bir karşılık tablosu girişine uymak için büyük harfi gerektiriyorsa, sistem, girilen karakterleri büyük harfe çevirdikten sonra geçerlik denetimi yordamını gerçekleştirmelidir. </a:t>
            </a:r>
          </a:p>
          <a:p>
            <a:endParaRPr lang="tr-TR" dirty="0"/>
          </a:p>
        </p:txBody>
      </p:sp>
      <p:pic>
        <p:nvPicPr>
          <p:cNvPr id="8" name="Picture 3" descr="15.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91544" y="3933056"/>
            <a:ext cx="7725750" cy="1713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35533149"/>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YAZI KUTUSU ALANLARININ TASARIMI</a:t>
            </a:r>
            <a:endParaRPr lang="tr-TR" dirty="0"/>
          </a:p>
        </p:txBody>
      </p:sp>
      <p:sp>
        <p:nvSpPr>
          <p:cNvPr id="3" name="İçerik Yer Tutucusu 2"/>
          <p:cNvSpPr>
            <a:spLocks noGrp="1"/>
          </p:cNvSpPr>
          <p:nvPr>
            <p:ph idx="1"/>
          </p:nvPr>
        </p:nvSpPr>
        <p:spPr/>
        <p:txBody>
          <a:bodyPr/>
          <a:lstStyle/>
          <a:p>
            <a:pPr eaLnBrk="1" hangingPunct="1"/>
            <a:r>
              <a:rPr lang="tr-TR" altLang="tr-TR" dirty="0"/>
              <a:t>Görülebilir bir maksimum boyut belirlenmelidir (dosyadaki veya </a:t>
            </a:r>
            <a:r>
              <a:rPr lang="tr-TR" altLang="tr-TR" dirty="0" err="1"/>
              <a:t>veritabanındaki</a:t>
            </a:r>
            <a:r>
              <a:rPr lang="tr-TR" altLang="tr-TR" dirty="0"/>
              <a:t> boyuta uymalıdır). </a:t>
            </a:r>
            <a:r>
              <a:rPr lang="tr-TR" altLang="tr-TR" dirty="0" err="1"/>
              <a:t>örn</a:t>
            </a:r>
            <a:r>
              <a:rPr lang="tr-TR" altLang="tr-TR" dirty="0"/>
              <a:t>: TC kimlik için 11 hanelik yazı kutusu kullanılması.</a:t>
            </a:r>
          </a:p>
          <a:p>
            <a:pPr eaLnBrk="1" hangingPunct="1"/>
            <a:r>
              <a:rPr lang="tr-TR" altLang="tr-TR" dirty="0"/>
              <a:t>Tuş vuruşu sayısını azaltıcı varsayılanlar (</a:t>
            </a:r>
            <a:r>
              <a:rPr lang="tr-TR" altLang="tr-TR" dirty="0" err="1"/>
              <a:t>default</a:t>
            </a:r>
            <a:r>
              <a:rPr lang="tr-TR" altLang="tr-TR" dirty="0"/>
              <a:t>) kullanılmalıdır. (pencere açıldığında bir alana %90 olasılıkla bir veri girilecekse bu verinin otomatik gelmesi)</a:t>
            </a:r>
          </a:p>
          <a:p>
            <a:pPr eaLnBrk="1" hangingPunct="1"/>
            <a:endParaRPr lang="tr-TR" altLang="tr-TR" dirty="0"/>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a:t>
            </a:fld>
            <a:endParaRPr lang="tr-TR" altLang="tr-TR"/>
          </a:p>
        </p:txBody>
      </p:sp>
    </p:spTree>
    <p:extLst>
      <p:ext uri="{BB962C8B-B14F-4D97-AF65-F5344CB8AC3E}">
        <p14:creationId xmlns:p14="http://schemas.microsoft.com/office/powerpoint/2010/main" val="2803447345"/>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ÖRÜNTÜ DENETİMİ</a:t>
            </a:r>
            <a:endParaRPr lang="tr-TR" dirty="0"/>
          </a:p>
        </p:txBody>
      </p:sp>
      <p:sp>
        <p:nvSpPr>
          <p:cNvPr id="3" name="İçerik Yer Tutucusu 2"/>
          <p:cNvSpPr>
            <a:spLocks noGrp="1"/>
          </p:cNvSpPr>
          <p:nvPr>
            <p:ph idx="1"/>
          </p:nvPr>
        </p:nvSpPr>
        <p:spPr>
          <a:xfrm>
            <a:off x="1096963" y="1556793"/>
            <a:ext cx="10058400" cy="1440160"/>
          </a:xfrm>
        </p:spPr>
        <p:txBody>
          <a:bodyPr/>
          <a:lstStyle/>
          <a:p>
            <a:r>
              <a:rPr lang="tr-TR" altLang="tr-TR" dirty="0"/>
              <a:t>Örneğin; oto plakası girilecekse, büyük harf küçük harf </a:t>
            </a:r>
            <a:r>
              <a:rPr lang="tr-TR" altLang="tr-TR" dirty="0" err="1"/>
              <a:t>farketmemelidir</a:t>
            </a:r>
            <a:r>
              <a:rPr lang="tr-TR" altLang="tr-TR" dirty="0"/>
              <a:t>, boşluklar da otomatik olarak temizlenmelidir. 34 </a:t>
            </a:r>
            <a:r>
              <a:rPr lang="tr-TR" altLang="tr-TR" dirty="0" err="1"/>
              <a:t>kze</a:t>
            </a:r>
            <a:r>
              <a:rPr lang="tr-TR" altLang="tr-TR" dirty="0"/>
              <a:t> 45 girdisi, 34KZE45 olarak çevrilebilmelidir. Bu format kullanıcıya kesinlikle dayatılmamalıdır.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20</a:t>
            </a:fld>
            <a:endParaRPr lang="tr-TR" altLang="tr-TR"/>
          </a:p>
        </p:txBody>
      </p:sp>
      <p:pic>
        <p:nvPicPr>
          <p:cNvPr id="5" name="Picture 5" descr="imagesCAJCPSS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15880" y="3169743"/>
            <a:ext cx="2891433" cy="2733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41422727"/>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GEÇERLİ VERİ DENETİMİ</a:t>
            </a:r>
            <a:endParaRPr lang="tr-TR" dirty="0"/>
          </a:p>
        </p:txBody>
      </p:sp>
      <p:sp>
        <p:nvSpPr>
          <p:cNvPr id="3" name="İçerik Yer Tutucusu 2"/>
          <p:cNvSpPr>
            <a:spLocks noGrp="1"/>
          </p:cNvSpPr>
          <p:nvPr>
            <p:ph idx="1"/>
          </p:nvPr>
        </p:nvSpPr>
        <p:spPr>
          <a:xfrm>
            <a:off x="1096963" y="1556793"/>
            <a:ext cx="10058400" cy="1368152"/>
          </a:xfrm>
        </p:spPr>
        <p:txBody>
          <a:bodyPr/>
          <a:lstStyle/>
          <a:p>
            <a:r>
              <a:rPr lang="tr-TR" altLang="tr-TR" dirty="0"/>
              <a:t>Bu, alanın, belirli sonlu geçerli seçenekler kümesi ile karşılaştırması anlamındadır.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21</a:t>
            </a:fld>
            <a:endParaRPr lang="tr-TR" altLang="tr-TR"/>
          </a:p>
        </p:txBody>
      </p:sp>
      <p:pic>
        <p:nvPicPr>
          <p:cNvPr id="5" name="Picture 3" descr="16.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75520" y="2564904"/>
            <a:ext cx="6591300" cy="300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13227633"/>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GEÇERLİ VERİ DENETİMİ</a:t>
            </a:r>
            <a:endParaRPr lang="tr-TR" dirty="0"/>
          </a:p>
        </p:txBody>
      </p:sp>
      <p:sp>
        <p:nvSpPr>
          <p:cNvPr id="3" name="İçerik Yer Tutucusu 2"/>
          <p:cNvSpPr>
            <a:spLocks noGrp="1"/>
          </p:cNvSpPr>
          <p:nvPr>
            <p:ph idx="1"/>
          </p:nvPr>
        </p:nvSpPr>
        <p:spPr>
          <a:xfrm>
            <a:off x="1096963" y="1556793"/>
            <a:ext cx="10058400" cy="1368152"/>
          </a:xfrm>
        </p:spPr>
        <p:txBody>
          <a:bodyPr/>
          <a:lstStyle/>
          <a:p>
            <a:r>
              <a:rPr lang="tr-TR" altLang="tr-TR" dirty="0"/>
              <a:t>Örnek: Eğer rakamsal olarak tarih giriliyorsa, ay yalnızca 1, 2, 3, 4, 5, 6, 7, 8, 9, 10, 11 veya 12 değerlerini alabilir. Girilen değer bu küme ile kıyaslanabilir.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22</a:t>
            </a:fld>
            <a:endParaRPr lang="tr-TR" altLang="tr-TR"/>
          </a:p>
        </p:txBody>
      </p:sp>
      <p:pic>
        <p:nvPicPr>
          <p:cNvPr id="5" name="Picture 5" descr="custom-date-op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9776" y="2348880"/>
            <a:ext cx="3168352" cy="38765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5240677"/>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SINIR DEĞERİ DENETİMİ</a:t>
            </a:r>
            <a:endParaRPr lang="tr-TR" dirty="0"/>
          </a:p>
        </p:txBody>
      </p:sp>
      <p:sp>
        <p:nvSpPr>
          <p:cNvPr id="3" name="İçerik Yer Tutucusu 2"/>
          <p:cNvSpPr>
            <a:spLocks noGrp="1"/>
          </p:cNvSpPr>
          <p:nvPr>
            <p:ph idx="1"/>
          </p:nvPr>
        </p:nvSpPr>
        <p:spPr/>
        <p:txBody>
          <a:bodyPr/>
          <a:lstStyle/>
          <a:p>
            <a:r>
              <a:rPr lang="tr-TR" altLang="tr-TR" dirty="0"/>
              <a:t>Bu, bir alanın mantık dahilinde olduğunu denetlemeyi anlatmaktadır. Bazen geçerli seçenekler kümesi tam bir geçerli veri denetimi yapmaya imkan vermeyecek kadar büyük olabilir. Buna karşın alanın, belirli bir sınır dahilinde olduğu denetlenebilir.</a:t>
            </a:r>
          </a:p>
          <a:p>
            <a:r>
              <a:rPr lang="tr-TR" altLang="tr-TR" dirty="0"/>
              <a:t>Örnek: Bir oto kiralama uygulamasında, birinin doğum tarihinden hareketle yaşını denetlemek istensin. İşletme kuralları gereği kişinin 25 veya daha çok yaşta olması, oto kiralayabilmesi için şart olsun. Buna göre uygulama, yaşı hesaplamalı ve [25,100] aralığında olduğunu denetlemelidir.</a:t>
            </a:r>
          </a:p>
          <a:p>
            <a:r>
              <a:rPr lang="tr-TR" altLang="tr-TR" dirty="0"/>
              <a:t>Örnek: Bir süreç denetimi uygulamasında, sıcaklık belirli bir aralıkta olmalıdır.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23</a:t>
            </a:fld>
            <a:endParaRPr lang="tr-TR" altLang="tr-TR"/>
          </a:p>
        </p:txBody>
      </p:sp>
    </p:spTree>
    <p:extLst>
      <p:ext uri="{BB962C8B-B14F-4D97-AF65-F5344CB8AC3E}">
        <p14:creationId xmlns:p14="http://schemas.microsoft.com/office/powerpoint/2010/main" val="2632877997"/>
      </p:ext>
    </p:extLst>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TUTARLILIK DENETİMİ</a:t>
            </a:r>
            <a:endParaRPr lang="tr-TR" dirty="0"/>
          </a:p>
        </p:txBody>
      </p:sp>
      <p:sp>
        <p:nvSpPr>
          <p:cNvPr id="3" name="İçerik Yer Tutucusu 2"/>
          <p:cNvSpPr>
            <a:spLocks noGrp="1"/>
          </p:cNvSpPr>
          <p:nvPr>
            <p:ph idx="1"/>
          </p:nvPr>
        </p:nvSpPr>
        <p:spPr/>
        <p:txBody>
          <a:bodyPr/>
          <a:lstStyle/>
          <a:p>
            <a:r>
              <a:rPr lang="tr-TR" altLang="tr-TR" dirty="0"/>
              <a:t>Bazen bir alandaki verinin denetimi diğer bir alandaki verinin değerine bağlıdır.</a:t>
            </a:r>
          </a:p>
          <a:p>
            <a:r>
              <a:rPr lang="tr-TR" altLang="tr-TR" dirty="0"/>
              <a:t>Örnek: Tarih gerektiren bir uygulamada, ayın bir günü o aya bağlıdır. Eylül seçili ise gün 30 ile sınırlandırılmalıdır.</a:t>
            </a:r>
          </a:p>
          <a:p>
            <a:r>
              <a:rPr lang="tr-TR" altLang="tr-TR" dirty="0"/>
              <a:t>Örnek: Eğer ödeme kredi kartı ile yapılıyorsa, uygun alanlar (kart numarası, geçerlilik tarihi, vs.) doldurulmalıdır. Eğer nakit ödeme yapılıyorsa bu alanların doldurulması gerekmemektedir.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24</a:t>
            </a:fld>
            <a:endParaRPr lang="tr-TR" altLang="tr-TR"/>
          </a:p>
        </p:txBody>
      </p:sp>
    </p:spTree>
    <p:extLst>
      <p:ext uri="{BB962C8B-B14F-4D97-AF65-F5344CB8AC3E}">
        <p14:creationId xmlns:p14="http://schemas.microsoft.com/office/powerpoint/2010/main" val="4004549941"/>
      </p:ext>
    </p:extLst>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ALAN HATALARININ İŞLEMESİNDE İLKELER</a:t>
            </a:r>
            <a:endParaRPr lang="tr-TR" dirty="0"/>
          </a:p>
        </p:txBody>
      </p:sp>
      <p:sp>
        <p:nvSpPr>
          <p:cNvPr id="3" name="İçerik Yer Tutucusu 2"/>
          <p:cNvSpPr>
            <a:spLocks noGrp="1"/>
          </p:cNvSpPr>
          <p:nvPr>
            <p:ph idx="1"/>
          </p:nvPr>
        </p:nvSpPr>
        <p:spPr/>
        <p:txBody>
          <a:bodyPr/>
          <a:lstStyle/>
          <a:p>
            <a:r>
              <a:rPr lang="tr-TR" altLang="tr-TR" dirty="0"/>
              <a:t>Bütün alanların, söz konusu alana verinin girişinin hemen ardından denetlenmesi gerekir (penceredeki bütün veri girişinin tamamlanması beklenmemelidir).</a:t>
            </a:r>
          </a:p>
          <a:p>
            <a:r>
              <a:rPr lang="tr-TR" altLang="tr-TR" dirty="0"/>
              <a:t>Ya ileti/durum bölgesinde ya da ekranın ortasında açılan bir iletişim kutusu ile anlamlı bir hata mesajı verilmelidir. Bu ileti, neyin yanlış olduğunu ve nasıl </a:t>
            </a:r>
            <a:r>
              <a:rPr lang="tr-TR" altLang="tr-TR" dirty="0" smtClean="0"/>
              <a:t>düzeltilebileceğini bir örnekle belirtmelidir.</a:t>
            </a:r>
          </a:p>
          <a:p>
            <a:r>
              <a:rPr lang="tr-TR" altLang="tr-TR" dirty="0"/>
              <a:t>Hatalı alanı temizlememeli (silmemeli), ancak vurgulamalıdır. Böylece kullanıcı, ok tuşlarını kullanarak bu alanda düzeltme yapabilir.</a:t>
            </a:r>
          </a:p>
          <a:p>
            <a:r>
              <a:rPr lang="tr-TR" altLang="tr-TR" dirty="0"/>
              <a:t>Kullanıcıyı hatalı alanda kilitlemek yanlıştır. Saptanan bütün hataların düzeltilmiş olduğunu sağlamak için alan denetimi yaptıktan sonra veriler kaydedilmelidir.</a:t>
            </a:r>
          </a:p>
          <a:p>
            <a:endParaRPr lang="tr-TR" alt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25</a:t>
            </a:fld>
            <a:endParaRPr lang="tr-TR" altLang="tr-TR"/>
          </a:p>
        </p:txBody>
      </p:sp>
    </p:spTree>
    <p:extLst>
      <p:ext uri="{BB962C8B-B14F-4D97-AF65-F5344CB8AC3E}">
        <p14:creationId xmlns:p14="http://schemas.microsoft.com/office/powerpoint/2010/main" val="1621585526"/>
      </p:ext>
    </p:extLst>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tr-TR" sz="3200" dirty="0"/>
              <a:t>VERİ GİRİŞİ PENCERELERİ İÇİN DENETİM LİSTESİ</a:t>
            </a:r>
            <a:endParaRPr lang="tr-TR" sz="3200" dirty="0"/>
          </a:p>
        </p:txBody>
      </p:sp>
      <p:sp>
        <p:nvSpPr>
          <p:cNvPr id="3" name="İçerik Yer Tutucusu 2"/>
          <p:cNvSpPr>
            <a:spLocks noGrp="1"/>
          </p:cNvSpPr>
          <p:nvPr>
            <p:ph idx="1"/>
          </p:nvPr>
        </p:nvSpPr>
        <p:spPr/>
        <p:txBody>
          <a:bodyPr/>
          <a:lstStyle/>
          <a:p>
            <a:r>
              <a:rPr lang="tr-TR" altLang="tr-TR" dirty="0"/>
              <a:t>Veri girişi pencerelerinizin değerlendirmesi için bir denetim listesi kullanılabilir. </a:t>
            </a:r>
          </a:p>
          <a:p>
            <a:endParaRPr lang="tr-TR" dirty="0" smtClean="0"/>
          </a:p>
          <a:p>
            <a:pPr>
              <a:buFont typeface="Wingdings" panose="05000000000000000000" pitchFamily="2" charset="2"/>
              <a:buNone/>
            </a:pPr>
            <a:r>
              <a:rPr lang="tr-TR" altLang="tr-TR" u="sng" dirty="0"/>
              <a:t>Genel Pencere Tasarım Soruları</a:t>
            </a:r>
          </a:p>
          <a:p>
            <a:pPr>
              <a:buFont typeface="Wingdings" panose="05000000000000000000" pitchFamily="2" charset="2"/>
              <a:buChar char="Ø"/>
            </a:pPr>
            <a:r>
              <a:rPr lang="tr-TR" altLang="tr-TR" dirty="0"/>
              <a:t>Pencerenin doğru konumunda uygun pencere bileşenlerini kullandınız mı (yönlendirme bilgisi, menü, araç çubuğu, vb.)?</a:t>
            </a:r>
          </a:p>
          <a:p>
            <a:pPr>
              <a:buFont typeface="Wingdings" panose="05000000000000000000" pitchFamily="2" charset="2"/>
              <a:buChar char="Ø"/>
            </a:pPr>
            <a:r>
              <a:rPr lang="tr-TR" altLang="tr-TR" dirty="0"/>
              <a:t>Pencere etkinleştiğinde imleç ilk alana geliyor mu?</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26</a:t>
            </a:fld>
            <a:endParaRPr lang="tr-TR" altLang="tr-TR"/>
          </a:p>
        </p:txBody>
      </p:sp>
    </p:spTree>
    <p:extLst>
      <p:ext uri="{BB962C8B-B14F-4D97-AF65-F5344CB8AC3E}">
        <p14:creationId xmlns:p14="http://schemas.microsoft.com/office/powerpoint/2010/main" val="2524704293"/>
      </p:ext>
    </p:extLst>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tr-TR" sz="3200" dirty="0"/>
              <a:t>VERİ GİRİŞİ PENCERELERİ İÇİN DENETİM LİSTESİ</a:t>
            </a:r>
            <a:endParaRPr lang="tr-TR" sz="3200" dirty="0"/>
          </a:p>
        </p:txBody>
      </p:sp>
      <p:sp>
        <p:nvSpPr>
          <p:cNvPr id="3" name="İçerik Yer Tutucusu 2"/>
          <p:cNvSpPr>
            <a:spLocks noGrp="1"/>
          </p:cNvSpPr>
          <p:nvPr>
            <p:ph idx="1"/>
          </p:nvPr>
        </p:nvSpPr>
        <p:spPr/>
        <p:txBody>
          <a:bodyPr/>
          <a:lstStyle/>
          <a:p>
            <a:pPr>
              <a:buFont typeface="Wingdings" panose="05000000000000000000" pitchFamily="2" charset="2"/>
              <a:buNone/>
            </a:pPr>
            <a:r>
              <a:rPr lang="tr-TR" altLang="tr-TR" b="1" dirty="0"/>
              <a:t>1. Genel Pencere Tasarım Soruları</a:t>
            </a:r>
          </a:p>
          <a:p>
            <a:r>
              <a:rPr lang="tr-TR" altLang="tr-TR" dirty="0"/>
              <a:t>Penceredeki alanda doğal, tutarlı (dikey veya yatay) bir akış var mı? Penceredeki veri alanları (kullanıcı açısından) mantıklı gruplara bölünmüş mü? Her bir grup uygun bir başlıkla etiketlendirilmiş mi? Her bir grup mümkün olduğunca az dikey hizalama noktasına sahip mi?</a:t>
            </a:r>
          </a:p>
          <a:p>
            <a:pPr>
              <a:buFont typeface="Wingdings" panose="05000000000000000000" pitchFamily="2" charset="2"/>
              <a:buNone/>
            </a:pPr>
            <a:r>
              <a:rPr lang="tr-TR" altLang="tr-TR" b="1" dirty="0"/>
              <a:t>2. Başlıklar (Etiketler)</a:t>
            </a:r>
          </a:p>
          <a:p>
            <a:r>
              <a:rPr lang="tr-TR" altLang="tr-TR" dirty="0"/>
              <a:t>Başlıklar kullanıcının teknik diline göre mi kullanılmış?</a:t>
            </a:r>
          </a:p>
          <a:p>
            <a:r>
              <a:rPr lang="tr-TR" altLang="tr-TR" dirty="0"/>
              <a:t>Başlıklar yazı tipi. büyüklük ve hizalama bakımından tutarlı mı? Buralarda kalın yazı kullanılmadı değil mi?</a:t>
            </a:r>
          </a:p>
          <a:p>
            <a:r>
              <a:rPr lang="tr-TR" altLang="tr-TR" dirty="0"/>
              <a:t>Her etiket iki nokta (:) ile bitiyor mu?</a:t>
            </a:r>
          </a:p>
          <a:p>
            <a:r>
              <a:rPr lang="tr-TR" altLang="tr-TR" dirty="0"/>
              <a:t>Başlıklar, tarih biçimleri, ölçüm birimleri, vs. için görsel belirteçler içeriyor mu?</a:t>
            </a:r>
          </a:p>
          <a:p>
            <a:endParaRPr lang="tr-TR" altLang="tr-TR" dirty="0"/>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27</a:t>
            </a:fld>
            <a:endParaRPr lang="tr-TR" altLang="tr-TR"/>
          </a:p>
        </p:txBody>
      </p:sp>
    </p:spTree>
    <p:extLst>
      <p:ext uri="{BB962C8B-B14F-4D97-AF65-F5344CB8AC3E}">
        <p14:creationId xmlns:p14="http://schemas.microsoft.com/office/powerpoint/2010/main" val="1812479349"/>
      </p:ext>
    </p:extLst>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tr-TR" sz="3200" dirty="0"/>
              <a:t>VERİ GİRİŞİ PENCERELERİ İÇİN DENETİM LİSTESİ</a:t>
            </a:r>
            <a:endParaRPr lang="tr-TR" sz="3200" dirty="0"/>
          </a:p>
        </p:txBody>
      </p:sp>
      <p:sp>
        <p:nvSpPr>
          <p:cNvPr id="3" name="İçerik Yer Tutucusu 2"/>
          <p:cNvSpPr>
            <a:spLocks noGrp="1"/>
          </p:cNvSpPr>
          <p:nvPr>
            <p:ph idx="1"/>
          </p:nvPr>
        </p:nvSpPr>
        <p:spPr>
          <a:xfrm>
            <a:off x="1109031" y="1484784"/>
            <a:ext cx="10687669" cy="4670797"/>
          </a:xfrm>
        </p:spPr>
        <p:txBody>
          <a:bodyPr/>
          <a:lstStyle/>
          <a:p>
            <a:pPr>
              <a:lnSpc>
                <a:spcPct val="100000"/>
              </a:lnSpc>
              <a:spcBef>
                <a:spcPts val="600"/>
              </a:spcBef>
              <a:spcAft>
                <a:spcPts val="0"/>
              </a:spcAft>
              <a:buFont typeface="Wingdings" panose="05000000000000000000" pitchFamily="2" charset="2"/>
              <a:buNone/>
            </a:pPr>
            <a:r>
              <a:rPr lang="tr-TR" altLang="tr-TR" b="1" dirty="0"/>
              <a:t>3. Yazı Kutusu Alanları</a:t>
            </a:r>
          </a:p>
          <a:p>
            <a:pPr>
              <a:lnSpc>
                <a:spcPct val="100000"/>
              </a:lnSpc>
              <a:spcBef>
                <a:spcPts val="600"/>
              </a:spcBef>
              <a:spcAft>
                <a:spcPts val="0"/>
              </a:spcAft>
            </a:pPr>
            <a:r>
              <a:rPr lang="tr-TR" altLang="tr-TR" dirty="0"/>
              <a:t>Her kutu uygun boyutta mı?</a:t>
            </a:r>
          </a:p>
          <a:p>
            <a:pPr>
              <a:lnSpc>
                <a:spcPct val="100000"/>
              </a:lnSpc>
              <a:spcBef>
                <a:spcPts val="600"/>
              </a:spcBef>
              <a:spcAft>
                <a:spcPts val="0"/>
              </a:spcAft>
            </a:pPr>
            <a:r>
              <a:rPr lang="tr-TR" altLang="tr-TR" dirty="0"/>
              <a:t>Alanlar (gerektiğinde) görünür biçim imleri içeriyor mu?</a:t>
            </a:r>
          </a:p>
          <a:p>
            <a:pPr>
              <a:lnSpc>
                <a:spcPct val="100000"/>
              </a:lnSpc>
              <a:spcBef>
                <a:spcPts val="600"/>
              </a:spcBef>
              <a:spcAft>
                <a:spcPts val="0"/>
              </a:spcAft>
            </a:pPr>
            <a:r>
              <a:rPr lang="tr-TR" altLang="tr-TR" dirty="0"/>
              <a:t>Alanlar uygun varsayılanlar içeriyor mu?</a:t>
            </a:r>
          </a:p>
          <a:p>
            <a:pPr>
              <a:buFont typeface="Wingdings" panose="05000000000000000000" pitchFamily="2" charset="2"/>
              <a:buNone/>
            </a:pPr>
            <a:r>
              <a:rPr lang="tr-TR" altLang="tr-TR" b="1" dirty="0"/>
              <a:t>4. Seçim Alanları</a:t>
            </a:r>
          </a:p>
          <a:p>
            <a:pPr>
              <a:lnSpc>
                <a:spcPct val="100000"/>
              </a:lnSpc>
              <a:spcBef>
                <a:spcPts val="600"/>
              </a:spcBef>
              <a:spcAft>
                <a:spcPts val="0"/>
              </a:spcAft>
            </a:pPr>
            <a:r>
              <a:rPr lang="tr-TR" altLang="tr-TR" dirty="0"/>
              <a:t>Seçim alanları "girilmesi zor veriler" için mi kullanılmışlar?</a:t>
            </a:r>
          </a:p>
          <a:p>
            <a:pPr>
              <a:lnSpc>
                <a:spcPct val="100000"/>
              </a:lnSpc>
              <a:spcBef>
                <a:spcPts val="600"/>
              </a:spcBef>
              <a:spcAft>
                <a:spcPts val="0"/>
              </a:spcAft>
            </a:pPr>
            <a:r>
              <a:rPr lang="tr-TR" altLang="tr-TR" dirty="0"/>
              <a:t>Seçim alanlarındaki seçenekler için mantıklı bir sıra var mı</a:t>
            </a:r>
            <a:r>
              <a:rPr lang="tr-TR" altLang="tr-TR" dirty="0" smtClean="0"/>
              <a:t>?</a:t>
            </a:r>
          </a:p>
          <a:p>
            <a:pPr>
              <a:lnSpc>
                <a:spcPct val="100000"/>
              </a:lnSpc>
              <a:spcBef>
                <a:spcPts val="600"/>
              </a:spcBef>
              <a:spcAft>
                <a:spcPts val="0"/>
              </a:spcAft>
            </a:pPr>
            <a:r>
              <a:rPr lang="tr-TR" altLang="tr-TR" dirty="0"/>
              <a:t>Onay kutuları ve seçenek düğmeleri 5 veya daha az seçenek içeriyor mu?</a:t>
            </a:r>
          </a:p>
          <a:p>
            <a:pPr>
              <a:lnSpc>
                <a:spcPct val="100000"/>
              </a:lnSpc>
              <a:spcBef>
                <a:spcPts val="600"/>
              </a:spcBef>
              <a:spcAft>
                <a:spcPts val="0"/>
              </a:spcAft>
            </a:pPr>
            <a:r>
              <a:rPr lang="tr-TR" altLang="tr-TR" dirty="0"/>
              <a:t>Onay kutuları çoklu seçimler için ve seçenek düğmeleri tekli seçimler için mi kullanılmış?</a:t>
            </a:r>
          </a:p>
          <a:p>
            <a:pPr>
              <a:lnSpc>
                <a:spcPct val="100000"/>
              </a:lnSpc>
              <a:spcBef>
                <a:spcPts val="600"/>
              </a:spcBef>
              <a:spcAft>
                <a:spcPts val="0"/>
              </a:spcAft>
            </a:pPr>
            <a:r>
              <a:rPr lang="tr-TR" altLang="tr-TR" dirty="0"/>
              <a:t>Liste kutuları ve birleşik giriş kutuları görüntü olarak tutarlı mı?</a:t>
            </a:r>
          </a:p>
          <a:p>
            <a:pPr>
              <a:lnSpc>
                <a:spcPct val="100000"/>
              </a:lnSpc>
              <a:spcBef>
                <a:spcPts val="600"/>
              </a:spcBef>
              <a:spcAft>
                <a:spcPts val="0"/>
              </a:spcAft>
            </a:pPr>
            <a:endParaRPr lang="tr-TR" altLang="tr-TR" dirty="0"/>
          </a:p>
          <a:p>
            <a:pPr>
              <a:lnSpc>
                <a:spcPct val="100000"/>
              </a:lnSpc>
              <a:spcBef>
                <a:spcPts val="600"/>
              </a:spcBef>
              <a:spcAft>
                <a:spcPts val="0"/>
              </a:spcAft>
            </a:pP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28</a:t>
            </a:fld>
            <a:endParaRPr lang="tr-TR" altLang="tr-TR"/>
          </a:p>
        </p:txBody>
      </p:sp>
    </p:spTree>
    <p:extLst>
      <p:ext uri="{BB962C8B-B14F-4D97-AF65-F5344CB8AC3E}">
        <p14:creationId xmlns:p14="http://schemas.microsoft.com/office/powerpoint/2010/main" val="1717340173"/>
      </p:ext>
    </p:extLst>
  </p:cSld>
  <p:clrMapOvr>
    <a:masterClrMapping/>
  </p:clrMapOvr>
  <p:transitio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1055440" y="620688"/>
            <a:ext cx="9155360" cy="796950"/>
          </a:xfrm>
          <a:prstGeom prst="rect">
            <a:avLst/>
          </a:prstGeom>
        </p:spPr>
        <p:txBody>
          <a:bodyPr bIns="91440" anchor="b">
            <a:normAutofit/>
          </a:bodyPr>
          <a:lstStyle/>
          <a:p>
            <a:pPr eaLnBrk="1" fontAlgn="auto" hangingPunct="1">
              <a:spcBef>
                <a:spcPts val="0"/>
              </a:spcBef>
              <a:spcAft>
                <a:spcPts val="0"/>
              </a:spcAft>
              <a:defRPr/>
            </a:pPr>
            <a:r>
              <a:rPr lang="tr-TR" sz="3200" b="1" smtClean="0">
                <a:solidFill>
                  <a:schemeClr val="tx2"/>
                </a:solidFill>
                <a:latin typeface="+mj-lt"/>
                <a:ea typeface="+mj-ea"/>
                <a:cs typeface="+mj-cs"/>
              </a:rPr>
              <a:t>Kaynaklar</a:t>
            </a:r>
            <a:endParaRPr lang="tr-TR" sz="3200" b="1" dirty="0">
              <a:solidFill>
                <a:schemeClr val="tx2"/>
              </a:solidFill>
              <a:latin typeface="+mj-lt"/>
              <a:ea typeface="+mj-ea"/>
              <a:cs typeface="+mj-cs"/>
            </a:endParaRPr>
          </a:p>
        </p:txBody>
      </p:sp>
      <p:sp>
        <p:nvSpPr>
          <p:cNvPr id="34819" name="2 İçerik Yer Tutucusu"/>
          <p:cNvSpPr>
            <a:spLocks noGrp="1"/>
          </p:cNvSpPr>
          <p:nvPr>
            <p:ph idx="1"/>
          </p:nvPr>
        </p:nvSpPr>
        <p:spPr>
          <a:xfrm>
            <a:off x="911424" y="1417638"/>
            <a:ext cx="10513168" cy="4608512"/>
          </a:xfrm>
        </p:spPr>
        <p:txBody>
          <a:bodyPr rtlCol="0">
            <a:normAutofit/>
          </a:bodyPr>
          <a:lstStyle/>
          <a:p>
            <a:pPr marL="91440" indent="-91440" fontAlgn="auto">
              <a:buFont typeface="Wingdings" panose="05000000000000000000" pitchFamily="2" charset="2"/>
              <a:buChar char="Ø"/>
              <a:defRPr/>
            </a:pPr>
            <a:r>
              <a:rPr lang="tr-TR" altLang="tr-TR" sz="1600" dirty="0" err="1"/>
              <a:t>Baturay</a:t>
            </a:r>
            <a:r>
              <a:rPr lang="tr-TR" altLang="tr-TR" sz="1600" dirty="0"/>
              <a:t> M. H. (2014). İnsan Bilgisayar Etkileşim Ders Notları </a:t>
            </a:r>
            <a:endParaRPr lang="tr-TR" altLang="tr-TR" sz="1500" dirty="0" smtClean="0">
              <a:ea typeface="Verdana" panose="020B0604030504040204" pitchFamily="34" charset="0"/>
            </a:endParaRPr>
          </a:p>
          <a:p>
            <a:pPr marL="91440" indent="-91440" fontAlgn="auto">
              <a:buFont typeface="Wingdings" panose="05000000000000000000" pitchFamily="2" charset="2"/>
              <a:buChar char="Ø"/>
              <a:defRPr/>
            </a:pPr>
            <a:r>
              <a:rPr lang="en-US" altLang="tr-TR" sz="1500" dirty="0" smtClean="0">
                <a:ea typeface="Verdana" panose="020B0604030504040204" pitchFamily="34" charset="0"/>
              </a:rPr>
              <a:t>A</a:t>
            </a:r>
            <a:r>
              <a:rPr lang="en-US" altLang="tr-TR" sz="1500" dirty="0">
                <a:ea typeface="Verdana" panose="020B0604030504040204" pitchFamily="34" charset="0"/>
              </a:rPr>
              <a:t>. Dix, J. Finlay, G. </a:t>
            </a:r>
            <a:r>
              <a:rPr lang="en-US" altLang="tr-TR" sz="1500" dirty="0" err="1">
                <a:ea typeface="Verdana" panose="020B0604030504040204" pitchFamily="34" charset="0"/>
              </a:rPr>
              <a:t>Abowd</a:t>
            </a:r>
            <a:r>
              <a:rPr lang="en-US" altLang="tr-TR" sz="1500" dirty="0">
                <a:ea typeface="Verdana" panose="020B0604030504040204" pitchFamily="34" charset="0"/>
              </a:rPr>
              <a:t> and R. Beale (1993). Human-Computer Interaction. Prentice Hall.</a:t>
            </a:r>
            <a:endParaRPr lang="tr-TR" altLang="tr-TR" sz="1500" dirty="0">
              <a:ea typeface="Verdana" panose="020B0604030504040204" pitchFamily="34" charset="0"/>
            </a:endParaRPr>
          </a:p>
          <a:p>
            <a:pPr marL="91440" indent="-91440" fontAlgn="auto">
              <a:buFont typeface="Wingdings" panose="05000000000000000000" pitchFamily="2" charset="2"/>
              <a:buChar char="Ø"/>
              <a:defRPr/>
            </a:pPr>
            <a:r>
              <a:rPr lang="tr-TR" altLang="tr-TR" sz="1500" dirty="0" err="1">
                <a:ea typeface="Verdana" panose="020B0604030504040204" pitchFamily="34" charset="0"/>
              </a:rPr>
              <a:t>Andrews</a:t>
            </a:r>
            <a:r>
              <a:rPr lang="tr-TR" altLang="tr-TR" sz="1500" dirty="0">
                <a:ea typeface="Verdana" panose="020B0604030504040204" pitchFamily="34" charset="0"/>
              </a:rPr>
              <a:t>, K. (2009). Human-</a:t>
            </a:r>
            <a:r>
              <a:rPr lang="tr-TR" altLang="tr-TR" sz="1500" dirty="0" err="1">
                <a:ea typeface="Verdana" panose="020B0604030504040204" pitchFamily="34" charset="0"/>
              </a:rPr>
              <a:t>Computer</a:t>
            </a:r>
            <a:r>
              <a:rPr lang="tr-TR" altLang="tr-TR" sz="1500" dirty="0">
                <a:ea typeface="Verdana" panose="020B0604030504040204" pitchFamily="34" charset="0"/>
              </a:rPr>
              <a:t> </a:t>
            </a:r>
            <a:r>
              <a:rPr lang="tr-TR" altLang="tr-TR" sz="1500" dirty="0" err="1">
                <a:ea typeface="Verdana" panose="020B0604030504040204" pitchFamily="34" charset="0"/>
              </a:rPr>
              <a:t>Interaction</a:t>
            </a:r>
            <a:r>
              <a:rPr lang="tr-TR" altLang="tr-TR" sz="1500" dirty="0">
                <a:ea typeface="Verdana" panose="020B0604030504040204" pitchFamily="34" charset="0"/>
              </a:rPr>
              <a:t>. </a:t>
            </a:r>
            <a:r>
              <a:rPr lang="tr-TR" altLang="tr-TR" sz="1500" dirty="0" err="1">
                <a:ea typeface="Verdana" panose="020B0604030504040204" pitchFamily="34" charset="0"/>
              </a:rPr>
              <a:t>Lecture</a:t>
            </a:r>
            <a:r>
              <a:rPr lang="tr-TR" altLang="tr-TR" sz="1500" dirty="0">
                <a:ea typeface="Verdana" panose="020B0604030504040204" pitchFamily="34" charset="0"/>
              </a:rPr>
              <a:t> </a:t>
            </a:r>
            <a:r>
              <a:rPr lang="tr-TR" altLang="tr-TR" sz="1500" dirty="0" err="1">
                <a:ea typeface="Verdana" panose="020B0604030504040204" pitchFamily="34" charset="0"/>
              </a:rPr>
              <a:t>Notes</a:t>
            </a:r>
            <a:r>
              <a:rPr lang="tr-TR" altLang="tr-TR" sz="1500" dirty="0">
                <a:ea typeface="Verdana" panose="020B0604030504040204" pitchFamily="34" charset="0"/>
              </a:rPr>
              <a:t>.</a:t>
            </a:r>
          </a:p>
          <a:p>
            <a:pPr marL="91440" indent="-91440" fontAlgn="auto">
              <a:buFont typeface="Wingdings" panose="05000000000000000000" pitchFamily="2" charset="2"/>
              <a:buChar char="Ø"/>
              <a:defRPr/>
            </a:pPr>
            <a:r>
              <a:rPr lang="tr-TR" altLang="tr-TR" sz="1500" dirty="0" smtClean="0">
                <a:ea typeface="Verdana" panose="020B0604030504040204" pitchFamily="34" charset="0"/>
              </a:rPr>
              <a:t>Miller</a:t>
            </a:r>
            <a:r>
              <a:rPr lang="tr-TR" altLang="tr-TR" sz="1500" dirty="0">
                <a:ea typeface="Verdana" panose="020B0604030504040204" pitchFamily="34" charset="0"/>
              </a:rPr>
              <a:t>, G. A. (1956). </a:t>
            </a:r>
            <a:r>
              <a:rPr lang="tr-TR" altLang="tr-TR" sz="1500" dirty="0" err="1">
                <a:ea typeface="Verdana" panose="020B0604030504040204" pitchFamily="34" charset="0"/>
              </a:rPr>
              <a:t>The</a:t>
            </a:r>
            <a:r>
              <a:rPr lang="tr-TR" altLang="tr-TR" sz="1500" dirty="0">
                <a:ea typeface="Verdana" panose="020B0604030504040204" pitchFamily="34" charset="0"/>
              </a:rPr>
              <a:t> </a:t>
            </a:r>
            <a:r>
              <a:rPr lang="tr-TR" altLang="tr-TR" sz="1500" dirty="0" err="1">
                <a:ea typeface="Verdana" panose="020B0604030504040204" pitchFamily="34" charset="0"/>
              </a:rPr>
              <a:t>magical</a:t>
            </a:r>
            <a:r>
              <a:rPr lang="tr-TR" altLang="tr-TR" sz="1500" dirty="0">
                <a:ea typeface="Verdana" panose="020B0604030504040204" pitchFamily="34" charset="0"/>
              </a:rPr>
              <a:t> </a:t>
            </a:r>
            <a:r>
              <a:rPr lang="tr-TR" altLang="tr-TR" sz="1500" dirty="0" err="1">
                <a:ea typeface="Verdana" panose="020B0604030504040204" pitchFamily="34" charset="0"/>
              </a:rPr>
              <a:t>number</a:t>
            </a:r>
            <a:r>
              <a:rPr lang="tr-TR" altLang="tr-TR" sz="1500" dirty="0">
                <a:ea typeface="Verdana" panose="020B0604030504040204" pitchFamily="34" charset="0"/>
              </a:rPr>
              <a:t> seven, </a:t>
            </a:r>
            <a:r>
              <a:rPr lang="tr-TR" altLang="tr-TR" sz="1500" dirty="0" err="1">
                <a:ea typeface="Verdana" panose="020B0604030504040204" pitchFamily="34" charset="0"/>
              </a:rPr>
              <a:t>plus</a:t>
            </a:r>
            <a:r>
              <a:rPr lang="tr-TR" altLang="tr-TR" sz="1500" dirty="0">
                <a:ea typeface="Verdana" panose="020B0604030504040204" pitchFamily="34" charset="0"/>
              </a:rPr>
              <a:t> </a:t>
            </a:r>
            <a:r>
              <a:rPr lang="tr-TR" altLang="tr-TR" sz="1500" dirty="0" err="1">
                <a:ea typeface="Verdana" panose="020B0604030504040204" pitchFamily="34" charset="0"/>
              </a:rPr>
              <a:t>or</a:t>
            </a:r>
            <a:r>
              <a:rPr lang="tr-TR" altLang="tr-TR" sz="1500" dirty="0">
                <a:ea typeface="Verdana" panose="020B0604030504040204" pitchFamily="34" charset="0"/>
              </a:rPr>
              <a:t> </a:t>
            </a:r>
            <a:r>
              <a:rPr lang="tr-TR" altLang="tr-TR" sz="1500" dirty="0" err="1">
                <a:ea typeface="Verdana" panose="020B0604030504040204" pitchFamily="34" charset="0"/>
              </a:rPr>
              <a:t>minus</a:t>
            </a:r>
            <a:r>
              <a:rPr lang="tr-TR" altLang="tr-TR" sz="1500" dirty="0">
                <a:ea typeface="Verdana" panose="020B0604030504040204" pitchFamily="34" charset="0"/>
              </a:rPr>
              <a:t> </a:t>
            </a:r>
            <a:r>
              <a:rPr lang="tr-TR" altLang="tr-TR" sz="1500" dirty="0" err="1">
                <a:ea typeface="Verdana" panose="020B0604030504040204" pitchFamily="34" charset="0"/>
              </a:rPr>
              <a:t>two</a:t>
            </a:r>
            <a:r>
              <a:rPr lang="tr-TR" altLang="tr-TR" sz="1500" dirty="0">
                <a:ea typeface="Verdana" panose="020B0604030504040204" pitchFamily="34" charset="0"/>
              </a:rPr>
              <a:t>: </a:t>
            </a:r>
            <a:r>
              <a:rPr lang="tr-TR" altLang="tr-TR" sz="1500" dirty="0" err="1">
                <a:ea typeface="Verdana" panose="020B0604030504040204" pitchFamily="34" charset="0"/>
              </a:rPr>
              <a:t>some</a:t>
            </a:r>
            <a:r>
              <a:rPr lang="tr-TR" altLang="tr-TR" sz="1500" dirty="0">
                <a:ea typeface="Verdana" panose="020B0604030504040204" pitchFamily="34" charset="0"/>
              </a:rPr>
              <a:t> </a:t>
            </a:r>
            <a:r>
              <a:rPr lang="tr-TR" altLang="tr-TR" sz="1500" dirty="0" err="1">
                <a:ea typeface="Verdana" panose="020B0604030504040204" pitchFamily="34" charset="0"/>
              </a:rPr>
              <a:t>limits</a:t>
            </a:r>
            <a:r>
              <a:rPr lang="tr-TR" altLang="tr-TR" sz="1500" dirty="0">
                <a:ea typeface="Verdana" panose="020B0604030504040204" pitchFamily="34" charset="0"/>
              </a:rPr>
              <a:t> on </a:t>
            </a:r>
            <a:r>
              <a:rPr lang="tr-TR" altLang="tr-TR" sz="1500" dirty="0" err="1">
                <a:ea typeface="Verdana" panose="020B0604030504040204" pitchFamily="34" charset="0"/>
              </a:rPr>
              <a:t>our</a:t>
            </a:r>
            <a:r>
              <a:rPr lang="tr-TR" altLang="tr-TR" sz="1500" dirty="0">
                <a:ea typeface="Verdana" panose="020B0604030504040204" pitchFamily="34" charset="0"/>
              </a:rPr>
              <a:t> </a:t>
            </a:r>
            <a:r>
              <a:rPr lang="tr-TR" altLang="tr-TR" sz="1500" dirty="0" err="1">
                <a:ea typeface="Verdana" panose="020B0604030504040204" pitchFamily="34" charset="0"/>
              </a:rPr>
              <a:t>capacity</a:t>
            </a:r>
            <a:r>
              <a:rPr lang="tr-TR" altLang="tr-TR" sz="1500" dirty="0">
                <a:ea typeface="Verdana" panose="020B0604030504040204" pitchFamily="34" charset="0"/>
              </a:rPr>
              <a:t> </a:t>
            </a:r>
            <a:r>
              <a:rPr lang="tr-TR" altLang="tr-TR" sz="1500" dirty="0" err="1">
                <a:ea typeface="Verdana" panose="020B0604030504040204" pitchFamily="34" charset="0"/>
              </a:rPr>
              <a:t>to</a:t>
            </a:r>
            <a:r>
              <a:rPr lang="tr-TR" altLang="tr-TR" sz="1500" dirty="0">
                <a:ea typeface="Verdana" panose="020B0604030504040204" pitchFamily="34" charset="0"/>
              </a:rPr>
              <a:t> </a:t>
            </a:r>
            <a:r>
              <a:rPr lang="tr-TR" altLang="tr-TR" sz="1500" dirty="0" err="1">
                <a:ea typeface="Verdana" panose="020B0604030504040204" pitchFamily="34" charset="0"/>
              </a:rPr>
              <a:t>process</a:t>
            </a:r>
            <a:r>
              <a:rPr lang="tr-TR" altLang="tr-TR" sz="1500" dirty="0">
                <a:ea typeface="Verdana" panose="020B0604030504040204" pitchFamily="34" charset="0"/>
              </a:rPr>
              <a:t> </a:t>
            </a:r>
            <a:r>
              <a:rPr lang="tr-TR" altLang="tr-TR" sz="1500" dirty="0" err="1">
                <a:ea typeface="Verdana" panose="020B0604030504040204" pitchFamily="34" charset="0"/>
              </a:rPr>
              <a:t>indormation</a:t>
            </a:r>
            <a:r>
              <a:rPr lang="tr-TR" altLang="tr-TR" sz="1500" dirty="0">
                <a:ea typeface="Verdana" panose="020B0604030504040204" pitchFamily="34" charset="0"/>
              </a:rPr>
              <a:t>. </a:t>
            </a:r>
            <a:r>
              <a:rPr lang="tr-TR" altLang="tr-TR" sz="1500" i="1" dirty="0" err="1">
                <a:ea typeface="Verdana" panose="020B0604030504040204" pitchFamily="34" charset="0"/>
              </a:rPr>
              <a:t>Psychological</a:t>
            </a:r>
            <a:r>
              <a:rPr lang="tr-TR" altLang="tr-TR" sz="1500" i="1" dirty="0">
                <a:ea typeface="Verdana" panose="020B0604030504040204" pitchFamily="34" charset="0"/>
              </a:rPr>
              <a:t> </a:t>
            </a:r>
            <a:r>
              <a:rPr lang="tr-TR" altLang="tr-TR" sz="1500" i="1" dirty="0" err="1">
                <a:ea typeface="Verdana" panose="020B0604030504040204" pitchFamily="34" charset="0"/>
              </a:rPr>
              <a:t>Review</a:t>
            </a:r>
            <a:r>
              <a:rPr lang="tr-TR" altLang="tr-TR" sz="1500" i="1" dirty="0">
                <a:ea typeface="Verdana" panose="020B0604030504040204" pitchFamily="34" charset="0"/>
              </a:rPr>
              <a:t>, 63</a:t>
            </a:r>
            <a:r>
              <a:rPr lang="tr-TR" altLang="tr-TR" sz="1500" dirty="0">
                <a:ea typeface="Verdana" panose="020B0604030504040204" pitchFamily="34" charset="0"/>
              </a:rPr>
              <a:t>(2):81-97.</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Muter</a:t>
            </a:r>
            <a:r>
              <a:rPr lang="tr-TR" altLang="tr-TR" sz="1500" dirty="0">
                <a:ea typeface="Verdana" panose="020B0604030504040204" pitchFamily="34" charset="0"/>
              </a:rPr>
              <a:t>, P., </a:t>
            </a:r>
            <a:r>
              <a:rPr lang="tr-TR" altLang="tr-TR" sz="1500" dirty="0" err="1">
                <a:ea typeface="Verdana" panose="020B0604030504040204" pitchFamily="34" charset="0"/>
              </a:rPr>
              <a:t>Latremouille</a:t>
            </a:r>
            <a:r>
              <a:rPr lang="tr-TR" altLang="tr-TR" sz="1500" dirty="0">
                <a:ea typeface="Verdana" panose="020B0604030504040204" pitchFamily="34" charset="0"/>
              </a:rPr>
              <a:t>, S. A., </a:t>
            </a:r>
            <a:r>
              <a:rPr lang="tr-TR" altLang="tr-TR" sz="1500" dirty="0" err="1">
                <a:ea typeface="Verdana" panose="020B0604030504040204" pitchFamily="34" charset="0"/>
              </a:rPr>
              <a:t>Treurniet</a:t>
            </a:r>
            <a:r>
              <a:rPr lang="tr-TR" altLang="tr-TR" sz="1500" dirty="0">
                <a:ea typeface="Verdana" panose="020B0604030504040204" pitchFamily="34" charset="0"/>
              </a:rPr>
              <a:t>, W. C. &amp; </a:t>
            </a:r>
            <a:r>
              <a:rPr lang="tr-TR" altLang="tr-TR" sz="1500" dirty="0" err="1">
                <a:ea typeface="Verdana" panose="020B0604030504040204" pitchFamily="34" charset="0"/>
              </a:rPr>
              <a:t>Beam</a:t>
            </a:r>
            <a:r>
              <a:rPr lang="tr-TR" altLang="tr-TR" sz="1500" dirty="0">
                <a:ea typeface="Verdana" panose="020B0604030504040204" pitchFamily="34" charset="0"/>
              </a:rPr>
              <a:t>, P. (1982). </a:t>
            </a:r>
            <a:r>
              <a:rPr lang="tr-TR" altLang="tr-TR" sz="1500" dirty="0" err="1">
                <a:ea typeface="Verdana" panose="020B0604030504040204" pitchFamily="34" charset="0"/>
              </a:rPr>
              <a:t>Extended</a:t>
            </a:r>
            <a:r>
              <a:rPr lang="tr-TR" altLang="tr-TR" sz="1500" dirty="0">
                <a:ea typeface="Verdana" panose="020B0604030504040204" pitchFamily="34" charset="0"/>
              </a:rPr>
              <a:t> </a:t>
            </a:r>
            <a:r>
              <a:rPr lang="tr-TR" altLang="tr-TR" sz="1500" dirty="0" err="1">
                <a:ea typeface="Verdana" panose="020B0604030504040204" pitchFamily="34" charset="0"/>
              </a:rPr>
              <a:t>reading</a:t>
            </a:r>
            <a:r>
              <a:rPr lang="tr-TR" altLang="tr-TR" sz="1500" dirty="0">
                <a:ea typeface="Verdana" panose="020B0604030504040204" pitchFamily="34" charset="0"/>
              </a:rPr>
              <a:t> of </a:t>
            </a:r>
            <a:r>
              <a:rPr lang="tr-TR" altLang="tr-TR" sz="1500" dirty="0" err="1">
                <a:ea typeface="Verdana" panose="020B0604030504040204" pitchFamily="34" charset="0"/>
              </a:rPr>
              <a:t>continuous</a:t>
            </a:r>
            <a:r>
              <a:rPr lang="tr-TR" altLang="tr-TR" sz="1500" dirty="0">
                <a:ea typeface="Verdana" panose="020B0604030504040204" pitchFamily="34" charset="0"/>
              </a:rPr>
              <a:t> </a:t>
            </a:r>
            <a:r>
              <a:rPr lang="tr-TR" altLang="tr-TR" sz="1500" dirty="0" err="1">
                <a:ea typeface="Verdana" panose="020B0604030504040204" pitchFamily="34" charset="0"/>
              </a:rPr>
              <a:t>text</a:t>
            </a:r>
            <a:r>
              <a:rPr lang="tr-TR" altLang="tr-TR" sz="1500" dirty="0">
                <a:ea typeface="Verdana" panose="020B0604030504040204" pitchFamily="34" charset="0"/>
              </a:rPr>
              <a:t> on </a:t>
            </a:r>
            <a:r>
              <a:rPr lang="tr-TR" altLang="tr-TR" sz="1500" dirty="0" err="1">
                <a:ea typeface="Verdana" panose="020B0604030504040204" pitchFamily="34" charset="0"/>
              </a:rPr>
              <a:t>television</a:t>
            </a:r>
            <a:r>
              <a:rPr lang="tr-TR" altLang="tr-TR" sz="1500" dirty="0">
                <a:ea typeface="Verdana" panose="020B0604030504040204" pitchFamily="34" charset="0"/>
              </a:rPr>
              <a:t> </a:t>
            </a:r>
            <a:r>
              <a:rPr lang="tr-TR" altLang="tr-TR" sz="1500" dirty="0" err="1">
                <a:ea typeface="Verdana" panose="020B0604030504040204" pitchFamily="34" charset="0"/>
              </a:rPr>
              <a:t>screens</a:t>
            </a:r>
            <a:r>
              <a:rPr lang="tr-TR" altLang="tr-TR" sz="1500" dirty="0">
                <a:ea typeface="Verdana" panose="020B0604030504040204" pitchFamily="34" charset="0"/>
              </a:rPr>
              <a:t>. Human </a:t>
            </a:r>
            <a:r>
              <a:rPr lang="tr-TR" altLang="tr-TR" sz="1500" dirty="0" err="1">
                <a:ea typeface="Verdana" panose="020B0604030504040204" pitchFamily="34" charset="0"/>
              </a:rPr>
              <a:t>Factors</a:t>
            </a:r>
            <a:r>
              <a:rPr lang="tr-TR" altLang="tr-TR" sz="1500" dirty="0">
                <a:ea typeface="Verdana" panose="020B0604030504040204" pitchFamily="34" charset="0"/>
              </a:rPr>
              <a:t>, </a:t>
            </a:r>
            <a:r>
              <a:rPr lang="tr-TR" altLang="tr-TR" sz="1500" dirty="0" err="1">
                <a:ea typeface="Verdana" panose="020B0604030504040204" pitchFamily="34" charset="0"/>
              </a:rPr>
              <a:t>Vol</a:t>
            </a:r>
            <a:r>
              <a:rPr lang="tr-TR" altLang="tr-TR" sz="1500" dirty="0">
                <a:ea typeface="Verdana" panose="020B0604030504040204" pitchFamily="34" charset="0"/>
              </a:rPr>
              <a:t>. 24, No. 5, </a:t>
            </a:r>
            <a:r>
              <a:rPr lang="tr-TR" altLang="tr-TR" sz="1500" dirty="0" err="1">
                <a:ea typeface="Verdana" panose="020B0604030504040204" pitchFamily="34" charset="0"/>
              </a:rPr>
              <a:t>pp</a:t>
            </a:r>
            <a:r>
              <a:rPr lang="tr-TR" altLang="tr-TR" sz="1500" dirty="0">
                <a:ea typeface="Verdana" panose="020B0604030504040204" pitchFamily="34" charset="0"/>
              </a:rPr>
              <a:t>. 501--508. </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Schriver</a:t>
            </a:r>
            <a:r>
              <a:rPr lang="tr-TR" altLang="tr-TR" sz="1500" dirty="0">
                <a:ea typeface="Verdana" panose="020B0604030504040204" pitchFamily="34" charset="0"/>
              </a:rPr>
              <a:t>, K. A. (1997). Dynamics in </a:t>
            </a:r>
            <a:r>
              <a:rPr lang="tr-TR" altLang="tr-TR" sz="1500" dirty="0" err="1">
                <a:ea typeface="Verdana" panose="020B0604030504040204" pitchFamily="34" charset="0"/>
              </a:rPr>
              <a:t>Document</a:t>
            </a:r>
            <a:r>
              <a:rPr lang="tr-TR" altLang="tr-TR" sz="1500" dirty="0">
                <a:ea typeface="Verdana" panose="020B0604030504040204" pitchFamily="34" charset="0"/>
              </a:rPr>
              <a:t> Design. </a:t>
            </a:r>
            <a:r>
              <a:rPr lang="tr-TR" altLang="tr-TR" sz="1500" dirty="0" err="1">
                <a:ea typeface="Verdana" panose="020B0604030504040204" pitchFamily="34" charset="0"/>
              </a:rPr>
              <a:t>Wiley</a:t>
            </a:r>
            <a:r>
              <a:rPr lang="tr-TR" altLang="tr-TR" sz="1500" dirty="0">
                <a:ea typeface="Verdana" panose="020B0604030504040204" pitchFamily="34" charset="0"/>
              </a:rPr>
              <a:t>. ISBN 0471306363</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Tinker</a:t>
            </a:r>
            <a:r>
              <a:rPr lang="tr-TR" altLang="tr-TR" sz="1500" dirty="0">
                <a:ea typeface="Verdana" panose="020B0604030504040204" pitchFamily="34" charset="0"/>
              </a:rPr>
              <a:t>, M. A. (1965). </a:t>
            </a:r>
            <a:r>
              <a:rPr lang="tr-TR" altLang="tr-TR" sz="1500" dirty="0" err="1">
                <a:ea typeface="Verdana" panose="020B0604030504040204" pitchFamily="34" charset="0"/>
              </a:rPr>
              <a:t>Bases</a:t>
            </a:r>
            <a:r>
              <a:rPr lang="tr-TR" altLang="tr-TR" sz="1500" dirty="0">
                <a:ea typeface="Verdana" panose="020B0604030504040204" pitchFamily="34" charset="0"/>
              </a:rPr>
              <a:t> </a:t>
            </a:r>
            <a:r>
              <a:rPr lang="tr-TR" altLang="tr-TR" sz="1500" dirty="0" err="1">
                <a:ea typeface="Verdana" panose="020B0604030504040204" pitchFamily="34" charset="0"/>
              </a:rPr>
              <a:t>for</a:t>
            </a:r>
            <a:r>
              <a:rPr lang="tr-TR" altLang="tr-TR" sz="1500" dirty="0">
                <a:ea typeface="Verdana" panose="020B0604030504040204" pitchFamily="34" charset="0"/>
              </a:rPr>
              <a:t> </a:t>
            </a:r>
            <a:r>
              <a:rPr lang="tr-TR" altLang="tr-TR" sz="1500" dirty="0" err="1">
                <a:ea typeface="Verdana" panose="020B0604030504040204" pitchFamily="34" charset="0"/>
              </a:rPr>
              <a:t>Effective</a:t>
            </a:r>
            <a:r>
              <a:rPr lang="tr-TR" altLang="tr-TR" sz="1500" dirty="0">
                <a:ea typeface="Verdana" panose="020B0604030504040204" pitchFamily="34" charset="0"/>
              </a:rPr>
              <a:t> Reading. </a:t>
            </a:r>
            <a:r>
              <a:rPr lang="tr-TR" altLang="tr-TR" sz="1500" dirty="0" err="1">
                <a:ea typeface="Verdana" panose="020B0604030504040204" pitchFamily="34" charset="0"/>
              </a:rPr>
              <a:t>University</a:t>
            </a:r>
            <a:r>
              <a:rPr lang="tr-TR" altLang="tr-TR" sz="1500" dirty="0">
                <a:ea typeface="Verdana" panose="020B0604030504040204" pitchFamily="34" charset="0"/>
              </a:rPr>
              <a:t> of Minnesota </a:t>
            </a:r>
            <a:r>
              <a:rPr lang="tr-TR" altLang="tr-TR" sz="1500" dirty="0" err="1">
                <a:ea typeface="Verdana" panose="020B0604030504040204" pitchFamily="34" charset="0"/>
              </a:rPr>
              <a:t>Press</a:t>
            </a:r>
            <a:r>
              <a:rPr lang="tr-TR" altLang="tr-TR" sz="1500" dirty="0">
                <a:ea typeface="Verdana" panose="020B0604030504040204" pitchFamily="34" charset="0"/>
              </a:rPr>
              <a:t>, </a:t>
            </a:r>
            <a:r>
              <a:rPr lang="tr-TR" altLang="tr-TR" sz="1500" dirty="0" err="1">
                <a:ea typeface="Verdana" panose="020B0604030504040204" pitchFamily="34" charset="0"/>
              </a:rPr>
              <a:t>Milwaukee</a:t>
            </a:r>
            <a:r>
              <a:rPr lang="tr-TR" altLang="tr-TR" sz="1500" dirty="0">
                <a:ea typeface="Verdana" panose="020B0604030504040204" pitchFamily="34" charset="0"/>
              </a:rPr>
              <a:t>.</a:t>
            </a:r>
          </a:p>
          <a:p>
            <a:pPr marL="91440" indent="-91440" fontAlgn="auto">
              <a:buFont typeface="Wingdings" panose="05000000000000000000" pitchFamily="2" charset="2"/>
              <a:buChar char="Ø"/>
              <a:defRPr/>
            </a:pPr>
            <a:endParaRPr lang="tr-TR" altLang="tr-TR" sz="1500" dirty="0">
              <a:ea typeface="Verdana" panose="020B0604030504040204" pitchFamily="34" charset="0"/>
            </a:endParaRPr>
          </a:p>
        </p:txBody>
      </p:sp>
      <p:sp>
        <p:nvSpPr>
          <p:cNvPr id="4" name="3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fld id="{5706E2B7-DC80-4411-872F-313FB090E4C8}" type="slidenum">
              <a:rPr lang="tr-TR" altLang="tr-TR">
                <a:solidFill>
                  <a:srgbClr val="FFFFFF"/>
                </a:solidFill>
                <a:latin typeface="Franklin Gothic Book" pitchFamily="34" charset="0"/>
              </a:rPr>
              <a:pPr eaLnBrk="1" hangingPunct="1">
                <a:defRPr/>
              </a:pPr>
              <a:t>29</a:t>
            </a:fld>
            <a:endParaRPr lang="tr-TR" altLang="tr-TR">
              <a:solidFill>
                <a:srgbClr val="FFFFFF"/>
              </a:solidFill>
              <a:latin typeface="Franklin Gothic Book" pitchFamily="34" charset="0"/>
            </a:endParaRPr>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YAZI KUTUSU ALANLARININ TASARIMI</a:t>
            </a:r>
            <a:endParaRPr lang="tr-TR" dirty="0"/>
          </a:p>
        </p:txBody>
      </p:sp>
      <p:sp>
        <p:nvSpPr>
          <p:cNvPr id="3" name="İçerik Yer Tutucusu 2"/>
          <p:cNvSpPr>
            <a:spLocks noGrp="1"/>
          </p:cNvSpPr>
          <p:nvPr>
            <p:ph idx="1"/>
          </p:nvPr>
        </p:nvSpPr>
        <p:spPr>
          <a:xfrm>
            <a:off x="1096963" y="1556792"/>
            <a:ext cx="9247509" cy="4670797"/>
          </a:xfrm>
        </p:spPr>
        <p:txBody>
          <a:bodyPr/>
          <a:lstStyle/>
          <a:p>
            <a:pPr eaLnBrk="1" hangingPunct="1"/>
            <a:r>
              <a:rPr lang="tr-TR" altLang="tr-TR" dirty="0"/>
              <a:t>Kabul edilebilir değerlerde esnekliğe imkan verilmelidir (büyük veya küçük harf, baştaki sıfırlar, </a:t>
            </a:r>
            <a:r>
              <a:rPr lang="tr-TR" altLang="tr-TR" dirty="0" err="1"/>
              <a:t>ondalıklı</a:t>
            </a:r>
            <a:r>
              <a:rPr lang="tr-TR" altLang="tr-TR" dirty="0"/>
              <a:t> virgülden sonraki rakamların sayısı).</a:t>
            </a:r>
          </a:p>
          <a:p>
            <a:pPr eaLnBrk="1" hangingPunct="1"/>
            <a:r>
              <a:rPr lang="tr-TR" altLang="tr-TR" dirty="0"/>
              <a:t>Alan içinde formata yardımcı olacak görsel imler kullanılmalıdır                                 (örneğin, (___)___-____telefon numarası için kullanılabilir).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3</a:t>
            </a:fld>
            <a:endParaRPr lang="tr-TR" altLang="tr-TR"/>
          </a:p>
        </p:txBody>
      </p:sp>
    </p:spTree>
    <p:extLst>
      <p:ext uri="{BB962C8B-B14F-4D97-AF65-F5344CB8AC3E}">
        <p14:creationId xmlns:p14="http://schemas.microsoft.com/office/powerpoint/2010/main" val="2574508688"/>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SEÇİM ALANLARININ TASARIMI</a:t>
            </a:r>
            <a:endParaRPr lang="tr-TR" dirty="0"/>
          </a:p>
        </p:txBody>
      </p:sp>
      <p:sp>
        <p:nvSpPr>
          <p:cNvPr id="3" name="İçerik Yer Tutucusu 2"/>
          <p:cNvSpPr>
            <a:spLocks noGrp="1"/>
          </p:cNvSpPr>
          <p:nvPr>
            <p:ph idx="1"/>
          </p:nvPr>
        </p:nvSpPr>
        <p:spPr/>
        <p:txBody>
          <a:bodyPr/>
          <a:lstStyle/>
          <a:p>
            <a:pPr eaLnBrk="1" hangingPunct="1"/>
            <a:r>
              <a:rPr lang="tr-TR" altLang="tr-TR" dirty="0"/>
              <a:t>Kullanıcının verimli veri girişi yapmasını sağlamak ve hataları önlemek üzere seçenek düğmeleri, onay kutuları, listeler ve birleşik giriş kutuları kullanılmalıdır. </a:t>
            </a:r>
          </a:p>
          <a:p>
            <a:pPr eaLnBrk="1" hangingPunct="1"/>
            <a:r>
              <a:rPr lang="tr-TR" altLang="tr-TR" dirty="0"/>
              <a:t>Seçenek düğmelerini ve onay kutularını beş veya daha az seçenek için kullanmalıdır. Bunlar etiketlendirilmiş bir çerçeve içine alınmalıdır.</a:t>
            </a:r>
          </a:p>
          <a:p>
            <a:pPr eaLnBrk="1" hangingPunct="1"/>
            <a:r>
              <a:rPr lang="tr-TR" altLang="tr-TR" dirty="0"/>
              <a:t>Tek seçimler için seçenek düğmeleri </a:t>
            </a:r>
            <a:r>
              <a:rPr lang="tr-TR" altLang="tr-TR" dirty="0" err="1"/>
              <a:t>kullanılmaldır</a:t>
            </a:r>
            <a:r>
              <a:rPr lang="tr-TR" altLang="tr-TR" dirty="0"/>
              <a:t> (seçeneklerden yalnızca biri seçilebildiğinde). </a:t>
            </a:r>
          </a:p>
          <a:p>
            <a:pPr eaLnBrk="1" hangingPunct="1"/>
            <a:r>
              <a:rPr lang="tr-TR" altLang="tr-TR" dirty="0"/>
              <a:t>Çoklu seçimler için onay kutuları kullanılmalıdır.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4</a:t>
            </a:fld>
            <a:endParaRPr lang="tr-TR" altLang="tr-TR"/>
          </a:p>
        </p:txBody>
      </p:sp>
    </p:spTree>
    <p:extLst>
      <p:ext uri="{BB962C8B-B14F-4D97-AF65-F5344CB8AC3E}">
        <p14:creationId xmlns:p14="http://schemas.microsoft.com/office/powerpoint/2010/main" val="2242171901"/>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SEÇİM ALANLARININ TASARIMI</a:t>
            </a: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5</a:t>
            </a:fld>
            <a:endParaRPr lang="tr-TR" altLang="tr-TR"/>
          </a:p>
        </p:txBody>
      </p:sp>
      <p:pic>
        <p:nvPicPr>
          <p:cNvPr id="7" name="Picture 3" descr="10.bmp"/>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99456" y="1700808"/>
            <a:ext cx="9217023" cy="4200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90443356"/>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SEÇİM ALANLARININ TASARIMI</a:t>
            </a:r>
            <a:endParaRPr lang="tr-TR" dirty="0"/>
          </a:p>
        </p:txBody>
      </p:sp>
      <p:sp>
        <p:nvSpPr>
          <p:cNvPr id="3" name="İçerik Yer Tutucusu 2"/>
          <p:cNvSpPr>
            <a:spLocks noGrp="1"/>
          </p:cNvSpPr>
          <p:nvPr>
            <p:ph idx="1"/>
          </p:nvPr>
        </p:nvSpPr>
        <p:spPr>
          <a:xfrm>
            <a:off x="1096963" y="1556793"/>
            <a:ext cx="10058400" cy="1440160"/>
          </a:xfrm>
        </p:spPr>
        <p:txBody>
          <a:bodyPr/>
          <a:lstStyle/>
          <a:p>
            <a:pPr eaLnBrk="1" hangingPunct="1"/>
            <a:r>
              <a:rPr lang="tr-TR" altLang="tr-TR" dirty="0"/>
              <a:t>Daha büyük veri kümeleri için listeler ve birleşik giriş kutuları kullanılmalıdır. </a:t>
            </a:r>
          </a:p>
          <a:p>
            <a:pPr eaLnBrk="1" hangingPunct="1"/>
            <a:r>
              <a:rPr lang="tr-TR" altLang="tr-TR" dirty="0"/>
              <a:t>Mekan kısıtlı ise tık açılır listeler veya tık açılır birleşik giriş kutuları kullanılmalıdır.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6</a:t>
            </a:fld>
            <a:endParaRPr lang="tr-TR" altLang="tr-TR"/>
          </a:p>
        </p:txBody>
      </p:sp>
      <p:pic>
        <p:nvPicPr>
          <p:cNvPr id="5" name="Picture 3" descr="11.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847528" y="2996953"/>
            <a:ext cx="7000875" cy="281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1352898"/>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SEÇİM ALANLARININ TASARIMI</a:t>
            </a:r>
            <a:endParaRPr lang="tr-TR" dirty="0"/>
          </a:p>
        </p:txBody>
      </p:sp>
      <p:sp>
        <p:nvSpPr>
          <p:cNvPr id="3" name="İçerik Yer Tutucusu 2"/>
          <p:cNvSpPr>
            <a:spLocks noGrp="1"/>
          </p:cNvSpPr>
          <p:nvPr>
            <p:ph idx="1"/>
          </p:nvPr>
        </p:nvSpPr>
        <p:spPr/>
        <p:txBody>
          <a:bodyPr/>
          <a:lstStyle/>
          <a:p>
            <a:pPr eaLnBrk="1" hangingPunct="1"/>
            <a:r>
              <a:rPr lang="tr-TR" altLang="tr-TR" dirty="0"/>
              <a:t>Listeler ve birleşik giriş kutularında bir defada en fazla sekiz seçim gösterilmeli ve sayı büyürse kaydırma çubukları kullanılmalıdır. </a:t>
            </a:r>
          </a:p>
          <a:p>
            <a:pPr eaLnBrk="1" hangingPunct="1"/>
            <a:r>
              <a:rPr lang="tr-TR" altLang="tr-TR" dirty="0"/>
              <a:t>Seçim alanlarına erişim için standart klavye erişimi kullanılmalıdır (yukarı tuşu, boşluk tuşu, </a:t>
            </a:r>
            <a:r>
              <a:rPr lang="tr-TR" altLang="tr-TR" dirty="0" err="1"/>
              <a:t>Ctrl</a:t>
            </a:r>
            <a:r>
              <a:rPr lang="tr-TR" altLang="tr-TR" dirty="0"/>
              <a:t>, </a:t>
            </a:r>
            <a:r>
              <a:rPr lang="tr-TR" altLang="tr-TR" dirty="0" err="1"/>
              <a:t>Shift</a:t>
            </a:r>
            <a:r>
              <a:rPr lang="tr-TR" altLang="tr-TR" dirty="0"/>
              <a:t>).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7</a:t>
            </a:fld>
            <a:endParaRPr lang="tr-TR" altLang="tr-TR"/>
          </a:p>
        </p:txBody>
      </p:sp>
    </p:spTree>
    <p:extLst>
      <p:ext uri="{BB962C8B-B14F-4D97-AF65-F5344CB8AC3E}">
        <p14:creationId xmlns:p14="http://schemas.microsoft.com/office/powerpoint/2010/main" val="2588839754"/>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SEÇİM ALANLARININ TASARIMI</a:t>
            </a:r>
            <a:endParaRPr lang="tr-TR" dirty="0"/>
          </a:p>
        </p:txBody>
      </p:sp>
      <p:sp>
        <p:nvSpPr>
          <p:cNvPr id="3" name="İçerik Yer Tutucusu 2"/>
          <p:cNvSpPr>
            <a:spLocks noGrp="1"/>
          </p:cNvSpPr>
          <p:nvPr>
            <p:ph idx="1"/>
          </p:nvPr>
        </p:nvSpPr>
        <p:spPr/>
        <p:txBody>
          <a:bodyPr/>
          <a:lstStyle/>
          <a:p>
            <a:pPr eaLnBrk="1" hangingPunct="1"/>
            <a:r>
              <a:rPr lang="tr-TR" altLang="tr-TR" dirty="0"/>
              <a:t>Veri başka bir düzen gerektirmiyorsa listeyi alfabetik olarak sıralamak gereklidir. </a:t>
            </a:r>
          </a:p>
          <a:p>
            <a:pPr eaLnBrk="1" hangingPunct="1"/>
            <a:r>
              <a:rPr lang="tr-TR" altLang="tr-TR" dirty="0"/>
              <a:t>Verimliliği artırmak için akıllı listeler kullanılmalıdır (bir seçeneğin ilk karakterlerini tuşlayarak belirlenen seçenek listeleri).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8</a:t>
            </a:fld>
            <a:endParaRPr lang="tr-TR" altLang="tr-TR"/>
          </a:p>
        </p:txBody>
      </p:sp>
    </p:spTree>
    <p:extLst>
      <p:ext uri="{BB962C8B-B14F-4D97-AF65-F5344CB8AC3E}">
        <p14:creationId xmlns:p14="http://schemas.microsoft.com/office/powerpoint/2010/main" val="511201661"/>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6963" y="188640"/>
            <a:ext cx="10058400" cy="1125438"/>
          </a:xfrm>
        </p:spPr>
        <p:txBody>
          <a:bodyPr>
            <a:normAutofit/>
          </a:bodyPr>
          <a:lstStyle/>
          <a:p>
            <a:r>
              <a:rPr lang="tr-TR" altLang="tr-TR" sz="3000" dirty="0"/>
              <a:t>VERİ GİRİŞİ PENCERELERİ İÇİN GEÇERLİK TEKNİKLERİ</a:t>
            </a:r>
            <a:endParaRPr lang="tr-TR" sz="3000" dirty="0"/>
          </a:p>
        </p:txBody>
      </p:sp>
      <p:sp>
        <p:nvSpPr>
          <p:cNvPr id="3" name="İçerik Yer Tutucusu 2"/>
          <p:cNvSpPr>
            <a:spLocks noGrp="1"/>
          </p:cNvSpPr>
          <p:nvPr>
            <p:ph idx="1"/>
          </p:nvPr>
        </p:nvSpPr>
        <p:spPr>
          <a:xfrm>
            <a:off x="1096963" y="1556793"/>
            <a:ext cx="9391525" cy="3960440"/>
          </a:xfrm>
        </p:spPr>
        <p:txBody>
          <a:bodyPr/>
          <a:lstStyle/>
          <a:p>
            <a:r>
              <a:rPr lang="tr-TR" altLang="tr-TR" dirty="0"/>
              <a:t>Toplanan verinin geçerliği, </a:t>
            </a:r>
            <a:r>
              <a:rPr lang="tr-TR" altLang="tr-TR" dirty="0" err="1"/>
              <a:t>veritabanında</a:t>
            </a:r>
            <a:r>
              <a:rPr lang="tr-TR" altLang="tr-TR" dirty="0"/>
              <a:t> saklanacak verinin bütünlüğünü sağlamak açısından çok önemlidir. Geçerlik, kayıt seviyesinde veya alan seviyesinde gerçekleştirilebilir.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9</a:t>
            </a:fld>
            <a:endParaRPr lang="tr-TR" altLang="tr-TR"/>
          </a:p>
        </p:txBody>
      </p:sp>
    </p:spTree>
    <p:extLst>
      <p:ext uri="{BB962C8B-B14F-4D97-AF65-F5344CB8AC3E}">
        <p14:creationId xmlns:p14="http://schemas.microsoft.com/office/powerpoint/2010/main" val="1196387865"/>
      </p:ext>
    </p:extLst>
  </p:cSld>
  <p:clrMapOvr>
    <a:masterClrMapping/>
  </p:clrMapOvr>
  <p:transition spd="med">
    <p:fade/>
  </p:transition>
</p:sld>
</file>

<file path=ppt/theme/theme1.xml><?xml version="1.0" encoding="utf-8"?>
<a:theme xmlns:a="http://schemas.openxmlformats.org/drawingml/2006/main" name="AnkaraÜniversitesiDersNotları">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aü sunu">
      <a:majorFont>
        <a:latin typeface="Times New Roman"/>
        <a:ea typeface=""/>
        <a:cs typeface=""/>
      </a:majorFont>
      <a:minorFont>
        <a:latin typeface="Times New Roman"/>
        <a:ea typeface=""/>
        <a:cs typeface=""/>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AnkaraÜniversitesiDersNotları" id="{9E825308-4EB3-49EC-AD25-7462D971D255}" vid="{42FCA507-37DD-4061-A7BC-1184FE1F6E29}"/>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AnkaraÜniversitesiDersNotları</Template>
  <TotalTime>910</TotalTime>
  <Words>1505</Words>
  <Application>Microsoft Office PowerPoint</Application>
  <PresentationFormat>Geniş ekran</PresentationFormat>
  <Paragraphs>129</Paragraphs>
  <Slides>29</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29</vt:i4>
      </vt:variant>
    </vt:vector>
  </HeadingPairs>
  <TitlesOfParts>
    <vt:vector size="36" baseType="lpstr">
      <vt:lpstr>Arial</vt:lpstr>
      <vt:lpstr>Calibri</vt:lpstr>
      <vt:lpstr>Franklin Gothic Book</vt:lpstr>
      <vt:lpstr>Times New Roman</vt:lpstr>
      <vt:lpstr>Verdana</vt:lpstr>
      <vt:lpstr>Wingdings</vt:lpstr>
      <vt:lpstr>AnkaraÜniversitesiDersNotları</vt:lpstr>
      <vt:lpstr> Veri Girişi Pencereleri İçin Tasarım İlkeleri</vt:lpstr>
      <vt:lpstr>YAZI KUTUSU ALANLARININ TASARIMI</vt:lpstr>
      <vt:lpstr>YAZI KUTUSU ALANLARININ TASARIMI</vt:lpstr>
      <vt:lpstr>SEÇİM ALANLARININ TASARIMI</vt:lpstr>
      <vt:lpstr>SEÇİM ALANLARININ TASARIMI</vt:lpstr>
      <vt:lpstr>SEÇİM ALANLARININ TASARIMI</vt:lpstr>
      <vt:lpstr>SEÇİM ALANLARININ TASARIMI</vt:lpstr>
      <vt:lpstr>SEÇİM ALANLARININ TASARIMI</vt:lpstr>
      <vt:lpstr>VERİ GİRİŞİ PENCERELERİ İÇİN GEÇERLİK TEKNİKLERİ</vt:lpstr>
      <vt:lpstr>KAYIT GEÇERLİĞİ</vt:lpstr>
      <vt:lpstr>YENİ BİR KAYDIN GİRİLMESİ</vt:lpstr>
      <vt:lpstr>BİR KAYDIN SAKLANMASI</vt:lpstr>
      <vt:lpstr>BİR KAYDIN SAKLANMASI</vt:lpstr>
      <vt:lpstr>BİR KAYDIN SİLİNMESİ</vt:lpstr>
      <vt:lpstr>ALAN GEÇERLİĞİ</vt:lpstr>
      <vt:lpstr>ÖRÜNTÜ DENETİMİ</vt:lpstr>
      <vt:lpstr>ÖRÜNTÜ DENETİMİ</vt:lpstr>
      <vt:lpstr>ÖRÜNTÜ DENETİMİ</vt:lpstr>
      <vt:lpstr>ÖRÜNTÜ DENETİMİ</vt:lpstr>
      <vt:lpstr>ÖRÜNTÜ DENETİMİ</vt:lpstr>
      <vt:lpstr>GEÇERLİ VERİ DENETİMİ</vt:lpstr>
      <vt:lpstr>GEÇERLİ VERİ DENETİMİ</vt:lpstr>
      <vt:lpstr>SINIR DEĞERİ DENETİMİ</vt:lpstr>
      <vt:lpstr>TUTARLILIK DENETİMİ</vt:lpstr>
      <vt:lpstr>ALAN HATALARININ İŞLEMESİNDE İLKELER</vt:lpstr>
      <vt:lpstr>VERİ GİRİŞİ PENCERELERİ İÇİN DENETİM LİSTESİ</vt:lpstr>
      <vt:lpstr>VERİ GİRİŞİ PENCERELERİ İÇİN DENETİM LİSTESİ</vt:lpstr>
      <vt:lpstr>VERİ GİRİŞİ PENCERELERİ İÇİN DENETİM LİSTESİ</vt:lpstr>
      <vt:lpstr>PowerPoint Sunusu</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KULLANICI MERKEZLİ TASARIM</dc:title>
  <dc:creator>COMPUTER</dc:creator>
  <cp:lastModifiedBy>Windows Kullanıcısı</cp:lastModifiedBy>
  <cp:revision>165</cp:revision>
  <dcterms:created xsi:type="dcterms:W3CDTF">2010-03-18T21:19:52Z</dcterms:created>
  <dcterms:modified xsi:type="dcterms:W3CDTF">2017-11-28T11:07:01Z</dcterms:modified>
</cp:coreProperties>
</file>