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8" r:id="rId12"/>
    <p:sldId id="269" r:id="rId13"/>
    <p:sldId id="270" r:id="rId14"/>
    <p:sldId id="271" r:id="rId15"/>
    <p:sldId id="272" r:id="rId16"/>
    <p:sldId id="273"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61" d="100"/>
          <a:sy n="61" d="100"/>
        </p:scale>
        <p:origin x="283"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E58222-84B1-4D93-AB58-078EB602458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D16CF13-1701-42A8-A2AD-816E34C461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8AE0E71-F3C7-4837-BEE2-D47A3F382DAA}"/>
              </a:ext>
            </a:extLst>
          </p:cNvPr>
          <p:cNvSpPr>
            <a:spLocks noGrp="1"/>
          </p:cNvSpPr>
          <p:nvPr>
            <p:ph type="dt" sz="half" idx="10"/>
          </p:nvPr>
        </p:nvSpPr>
        <p:spPr/>
        <p:txBody>
          <a:bodyPr/>
          <a:lstStyle/>
          <a:p>
            <a:fld id="{46DFDBCE-2C7B-46CD-8F82-036EB29ED72F}" type="datetimeFigureOut">
              <a:rPr lang="tr-TR" smtClean="0"/>
              <a:t>28.04.2020</a:t>
            </a:fld>
            <a:endParaRPr lang="tr-TR"/>
          </a:p>
        </p:txBody>
      </p:sp>
      <p:sp>
        <p:nvSpPr>
          <p:cNvPr id="5" name="Alt Bilgi Yer Tutucusu 4">
            <a:extLst>
              <a:ext uri="{FF2B5EF4-FFF2-40B4-BE49-F238E27FC236}">
                <a16:creationId xmlns:a16="http://schemas.microsoft.com/office/drawing/2014/main" id="{DA471264-97E4-4804-B66E-6DFD1BA8B25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BAC349D-6430-47CA-A100-57CB5F0B9E6B}"/>
              </a:ext>
            </a:extLst>
          </p:cNvPr>
          <p:cNvSpPr>
            <a:spLocks noGrp="1"/>
          </p:cNvSpPr>
          <p:nvPr>
            <p:ph type="sldNum" sz="quarter" idx="12"/>
          </p:nvPr>
        </p:nvSpPr>
        <p:spPr/>
        <p:txBody>
          <a:bodyPr/>
          <a:lstStyle/>
          <a:p>
            <a:fld id="{8CF736C3-4F74-4AF6-9630-B93D06D16DE3}" type="slidenum">
              <a:rPr lang="tr-TR" smtClean="0"/>
              <a:t>‹#›</a:t>
            </a:fld>
            <a:endParaRPr lang="tr-TR"/>
          </a:p>
        </p:txBody>
      </p:sp>
    </p:spTree>
    <p:extLst>
      <p:ext uri="{BB962C8B-B14F-4D97-AF65-F5344CB8AC3E}">
        <p14:creationId xmlns:p14="http://schemas.microsoft.com/office/powerpoint/2010/main" val="4233446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B9466C-C38D-41EA-B986-95554A22EF4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1F2E79F-315A-41BB-B076-18DB1A90D225}"/>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E8D55E6-37D6-4477-B2F6-597A38F1F95B}"/>
              </a:ext>
            </a:extLst>
          </p:cNvPr>
          <p:cNvSpPr>
            <a:spLocks noGrp="1"/>
          </p:cNvSpPr>
          <p:nvPr>
            <p:ph type="dt" sz="half" idx="10"/>
          </p:nvPr>
        </p:nvSpPr>
        <p:spPr/>
        <p:txBody>
          <a:bodyPr/>
          <a:lstStyle/>
          <a:p>
            <a:fld id="{46DFDBCE-2C7B-46CD-8F82-036EB29ED72F}" type="datetimeFigureOut">
              <a:rPr lang="tr-TR" smtClean="0"/>
              <a:t>28.04.2020</a:t>
            </a:fld>
            <a:endParaRPr lang="tr-TR"/>
          </a:p>
        </p:txBody>
      </p:sp>
      <p:sp>
        <p:nvSpPr>
          <p:cNvPr id="5" name="Alt Bilgi Yer Tutucusu 4">
            <a:extLst>
              <a:ext uri="{FF2B5EF4-FFF2-40B4-BE49-F238E27FC236}">
                <a16:creationId xmlns:a16="http://schemas.microsoft.com/office/drawing/2014/main" id="{A8BDE379-136A-4263-97DC-12E8969F018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A8609F9-BC4C-40B9-8EAC-F9A20EEFC8DB}"/>
              </a:ext>
            </a:extLst>
          </p:cNvPr>
          <p:cNvSpPr>
            <a:spLocks noGrp="1"/>
          </p:cNvSpPr>
          <p:nvPr>
            <p:ph type="sldNum" sz="quarter" idx="12"/>
          </p:nvPr>
        </p:nvSpPr>
        <p:spPr/>
        <p:txBody>
          <a:bodyPr/>
          <a:lstStyle/>
          <a:p>
            <a:fld id="{8CF736C3-4F74-4AF6-9630-B93D06D16DE3}" type="slidenum">
              <a:rPr lang="tr-TR" smtClean="0"/>
              <a:t>‹#›</a:t>
            </a:fld>
            <a:endParaRPr lang="tr-TR"/>
          </a:p>
        </p:txBody>
      </p:sp>
    </p:spTree>
    <p:extLst>
      <p:ext uri="{BB962C8B-B14F-4D97-AF65-F5344CB8AC3E}">
        <p14:creationId xmlns:p14="http://schemas.microsoft.com/office/powerpoint/2010/main" val="2815043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06ADCBA-0C27-4E67-903F-62B47C4A2BD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6A4A552-F43C-4D38-A4E2-E2B7033C12E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91042FE-53F2-4E27-93ED-E3E8420D51F6}"/>
              </a:ext>
            </a:extLst>
          </p:cNvPr>
          <p:cNvSpPr>
            <a:spLocks noGrp="1"/>
          </p:cNvSpPr>
          <p:nvPr>
            <p:ph type="dt" sz="half" idx="10"/>
          </p:nvPr>
        </p:nvSpPr>
        <p:spPr/>
        <p:txBody>
          <a:bodyPr/>
          <a:lstStyle/>
          <a:p>
            <a:fld id="{46DFDBCE-2C7B-46CD-8F82-036EB29ED72F}" type="datetimeFigureOut">
              <a:rPr lang="tr-TR" smtClean="0"/>
              <a:t>28.04.2020</a:t>
            </a:fld>
            <a:endParaRPr lang="tr-TR"/>
          </a:p>
        </p:txBody>
      </p:sp>
      <p:sp>
        <p:nvSpPr>
          <p:cNvPr id="5" name="Alt Bilgi Yer Tutucusu 4">
            <a:extLst>
              <a:ext uri="{FF2B5EF4-FFF2-40B4-BE49-F238E27FC236}">
                <a16:creationId xmlns:a16="http://schemas.microsoft.com/office/drawing/2014/main" id="{898828AC-F340-4FCF-9ACF-C7C56F893D8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4A52EF1-1AA7-45B1-8F43-B5E86373ED78}"/>
              </a:ext>
            </a:extLst>
          </p:cNvPr>
          <p:cNvSpPr>
            <a:spLocks noGrp="1"/>
          </p:cNvSpPr>
          <p:nvPr>
            <p:ph type="sldNum" sz="quarter" idx="12"/>
          </p:nvPr>
        </p:nvSpPr>
        <p:spPr/>
        <p:txBody>
          <a:bodyPr/>
          <a:lstStyle/>
          <a:p>
            <a:fld id="{8CF736C3-4F74-4AF6-9630-B93D06D16DE3}" type="slidenum">
              <a:rPr lang="tr-TR" smtClean="0"/>
              <a:t>‹#›</a:t>
            </a:fld>
            <a:endParaRPr lang="tr-TR"/>
          </a:p>
        </p:txBody>
      </p:sp>
    </p:spTree>
    <p:extLst>
      <p:ext uri="{BB962C8B-B14F-4D97-AF65-F5344CB8AC3E}">
        <p14:creationId xmlns:p14="http://schemas.microsoft.com/office/powerpoint/2010/main" val="3804472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B7550A-FDA8-45A4-A6CA-96187D5480C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FA57358-56D4-440B-92D8-2715C4F34E3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56737B-DE3E-438E-9F40-D9A83E4E139F}"/>
              </a:ext>
            </a:extLst>
          </p:cNvPr>
          <p:cNvSpPr>
            <a:spLocks noGrp="1"/>
          </p:cNvSpPr>
          <p:nvPr>
            <p:ph type="dt" sz="half" idx="10"/>
          </p:nvPr>
        </p:nvSpPr>
        <p:spPr/>
        <p:txBody>
          <a:bodyPr/>
          <a:lstStyle/>
          <a:p>
            <a:fld id="{46DFDBCE-2C7B-46CD-8F82-036EB29ED72F}" type="datetimeFigureOut">
              <a:rPr lang="tr-TR" smtClean="0"/>
              <a:t>28.04.2020</a:t>
            </a:fld>
            <a:endParaRPr lang="tr-TR"/>
          </a:p>
        </p:txBody>
      </p:sp>
      <p:sp>
        <p:nvSpPr>
          <p:cNvPr id="5" name="Alt Bilgi Yer Tutucusu 4">
            <a:extLst>
              <a:ext uri="{FF2B5EF4-FFF2-40B4-BE49-F238E27FC236}">
                <a16:creationId xmlns:a16="http://schemas.microsoft.com/office/drawing/2014/main" id="{D625FEC8-39B6-4694-B02B-A5B578B10F1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131C0F1-F510-466E-AA2A-01CB8CAECA3A}"/>
              </a:ext>
            </a:extLst>
          </p:cNvPr>
          <p:cNvSpPr>
            <a:spLocks noGrp="1"/>
          </p:cNvSpPr>
          <p:nvPr>
            <p:ph type="sldNum" sz="quarter" idx="12"/>
          </p:nvPr>
        </p:nvSpPr>
        <p:spPr/>
        <p:txBody>
          <a:bodyPr/>
          <a:lstStyle/>
          <a:p>
            <a:fld id="{8CF736C3-4F74-4AF6-9630-B93D06D16DE3}" type="slidenum">
              <a:rPr lang="tr-TR" smtClean="0"/>
              <a:t>‹#›</a:t>
            </a:fld>
            <a:endParaRPr lang="tr-TR"/>
          </a:p>
        </p:txBody>
      </p:sp>
    </p:spTree>
    <p:extLst>
      <p:ext uri="{BB962C8B-B14F-4D97-AF65-F5344CB8AC3E}">
        <p14:creationId xmlns:p14="http://schemas.microsoft.com/office/powerpoint/2010/main" val="2980483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6E6D37-5430-419F-9BD3-042AA11422F8}"/>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AC101FC-9B79-4906-89D2-1CB9615557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6D948C1-A08D-43DA-9775-5FA2C46E39B2}"/>
              </a:ext>
            </a:extLst>
          </p:cNvPr>
          <p:cNvSpPr>
            <a:spLocks noGrp="1"/>
          </p:cNvSpPr>
          <p:nvPr>
            <p:ph type="dt" sz="half" idx="10"/>
          </p:nvPr>
        </p:nvSpPr>
        <p:spPr/>
        <p:txBody>
          <a:bodyPr/>
          <a:lstStyle/>
          <a:p>
            <a:fld id="{46DFDBCE-2C7B-46CD-8F82-036EB29ED72F}" type="datetimeFigureOut">
              <a:rPr lang="tr-TR" smtClean="0"/>
              <a:t>28.04.2020</a:t>
            </a:fld>
            <a:endParaRPr lang="tr-TR"/>
          </a:p>
        </p:txBody>
      </p:sp>
      <p:sp>
        <p:nvSpPr>
          <p:cNvPr id="5" name="Alt Bilgi Yer Tutucusu 4">
            <a:extLst>
              <a:ext uri="{FF2B5EF4-FFF2-40B4-BE49-F238E27FC236}">
                <a16:creationId xmlns:a16="http://schemas.microsoft.com/office/drawing/2014/main" id="{D4E30FC0-7AEA-416A-9B31-A5F5EB2CDAC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3E7760E-A115-4256-ADBF-26878AD00557}"/>
              </a:ext>
            </a:extLst>
          </p:cNvPr>
          <p:cNvSpPr>
            <a:spLocks noGrp="1"/>
          </p:cNvSpPr>
          <p:nvPr>
            <p:ph type="sldNum" sz="quarter" idx="12"/>
          </p:nvPr>
        </p:nvSpPr>
        <p:spPr/>
        <p:txBody>
          <a:bodyPr/>
          <a:lstStyle/>
          <a:p>
            <a:fld id="{8CF736C3-4F74-4AF6-9630-B93D06D16DE3}" type="slidenum">
              <a:rPr lang="tr-TR" smtClean="0"/>
              <a:t>‹#›</a:t>
            </a:fld>
            <a:endParaRPr lang="tr-TR"/>
          </a:p>
        </p:txBody>
      </p:sp>
    </p:spTree>
    <p:extLst>
      <p:ext uri="{BB962C8B-B14F-4D97-AF65-F5344CB8AC3E}">
        <p14:creationId xmlns:p14="http://schemas.microsoft.com/office/powerpoint/2010/main" val="4024174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4319E7-4EFD-4CB7-A5F9-54C912A91D9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976268D-C7B7-49CA-BB69-8D510DA8531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5FC300C-7979-426A-BC27-5A7BC1CDB02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6157978-3A0A-468C-9DEB-712CBA38B04D}"/>
              </a:ext>
            </a:extLst>
          </p:cNvPr>
          <p:cNvSpPr>
            <a:spLocks noGrp="1"/>
          </p:cNvSpPr>
          <p:nvPr>
            <p:ph type="dt" sz="half" idx="10"/>
          </p:nvPr>
        </p:nvSpPr>
        <p:spPr/>
        <p:txBody>
          <a:bodyPr/>
          <a:lstStyle/>
          <a:p>
            <a:fld id="{46DFDBCE-2C7B-46CD-8F82-036EB29ED72F}" type="datetimeFigureOut">
              <a:rPr lang="tr-TR" smtClean="0"/>
              <a:t>28.04.2020</a:t>
            </a:fld>
            <a:endParaRPr lang="tr-TR"/>
          </a:p>
        </p:txBody>
      </p:sp>
      <p:sp>
        <p:nvSpPr>
          <p:cNvPr id="6" name="Alt Bilgi Yer Tutucusu 5">
            <a:extLst>
              <a:ext uri="{FF2B5EF4-FFF2-40B4-BE49-F238E27FC236}">
                <a16:creationId xmlns:a16="http://schemas.microsoft.com/office/drawing/2014/main" id="{14041802-9E08-4647-9B2A-7A5A0B44872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7D23367-35FC-4DAE-9C66-D880F64A04BD}"/>
              </a:ext>
            </a:extLst>
          </p:cNvPr>
          <p:cNvSpPr>
            <a:spLocks noGrp="1"/>
          </p:cNvSpPr>
          <p:nvPr>
            <p:ph type="sldNum" sz="quarter" idx="12"/>
          </p:nvPr>
        </p:nvSpPr>
        <p:spPr/>
        <p:txBody>
          <a:bodyPr/>
          <a:lstStyle/>
          <a:p>
            <a:fld id="{8CF736C3-4F74-4AF6-9630-B93D06D16DE3}" type="slidenum">
              <a:rPr lang="tr-TR" smtClean="0"/>
              <a:t>‹#›</a:t>
            </a:fld>
            <a:endParaRPr lang="tr-TR"/>
          </a:p>
        </p:txBody>
      </p:sp>
    </p:spTree>
    <p:extLst>
      <p:ext uri="{BB962C8B-B14F-4D97-AF65-F5344CB8AC3E}">
        <p14:creationId xmlns:p14="http://schemas.microsoft.com/office/powerpoint/2010/main" val="2283936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0D2CA0-3B0A-41BF-B40D-94940E9BEDF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4CD5F3F-C5C6-47B3-B40A-CFE8672C40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CBA92C28-510B-4B72-9F3E-6C372429DFC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484551C-C8DE-4E2E-8B5F-5E332BF54C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06C79CB-E832-49D2-BE91-1A9BB0C1661F}"/>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DBCC52B-14EF-4FB1-A85C-5480B27215FC}"/>
              </a:ext>
            </a:extLst>
          </p:cNvPr>
          <p:cNvSpPr>
            <a:spLocks noGrp="1"/>
          </p:cNvSpPr>
          <p:nvPr>
            <p:ph type="dt" sz="half" idx="10"/>
          </p:nvPr>
        </p:nvSpPr>
        <p:spPr/>
        <p:txBody>
          <a:bodyPr/>
          <a:lstStyle/>
          <a:p>
            <a:fld id="{46DFDBCE-2C7B-46CD-8F82-036EB29ED72F}" type="datetimeFigureOut">
              <a:rPr lang="tr-TR" smtClean="0"/>
              <a:t>28.04.2020</a:t>
            </a:fld>
            <a:endParaRPr lang="tr-TR"/>
          </a:p>
        </p:txBody>
      </p:sp>
      <p:sp>
        <p:nvSpPr>
          <p:cNvPr id="8" name="Alt Bilgi Yer Tutucusu 7">
            <a:extLst>
              <a:ext uri="{FF2B5EF4-FFF2-40B4-BE49-F238E27FC236}">
                <a16:creationId xmlns:a16="http://schemas.microsoft.com/office/drawing/2014/main" id="{5D5A12D2-F240-4286-BCA7-E9865F5CDC3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0E57D59-11B9-4F9D-964B-4DA60E756E2D}"/>
              </a:ext>
            </a:extLst>
          </p:cNvPr>
          <p:cNvSpPr>
            <a:spLocks noGrp="1"/>
          </p:cNvSpPr>
          <p:nvPr>
            <p:ph type="sldNum" sz="quarter" idx="12"/>
          </p:nvPr>
        </p:nvSpPr>
        <p:spPr/>
        <p:txBody>
          <a:bodyPr/>
          <a:lstStyle/>
          <a:p>
            <a:fld id="{8CF736C3-4F74-4AF6-9630-B93D06D16DE3}" type="slidenum">
              <a:rPr lang="tr-TR" smtClean="0"/>
              <a:t>‹#›</a:t>
            </a:fld>
            <a:endParaRPr lang="tr-TR"/>
          </a:p>
        </p:txBody>
      </p:sp>
    </p:spTree>
    <p:extLst>
      <p:ext uri="{BB962C8B-B14F-4D97-AF65-F5344CB8AC3E}">
        <p14:creationId xmlns:p14="http://schemas.microsoft.com/office/powerpoint/2010/main" val="1964148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0871C3-71D3-4278-8BF8-DB85ADB057D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18685C2-8E13-40E0-ABA3-56E261E78853}"/>
              </a:ext>
            </a:extLst>
          </p:cNvPr>
          <p:cNvSpPr>
            <a:spLocks noGrp="1"/>
          </p:cNvSpPr>
          <p:nvPr>
            <p:ph type="dt" sz="half" idx="10"/>
          </p:nvPr>
        </p:nvSpPr>
        <p:spPr/>
        <p:txBody>
          <a:bodyPr/>
          <a:lstStyle/>
          <a:p>
            <a:fld id="{46DFDBCE-2C7B-46CD-8F82-036EB29ED72F}" type="datetimeFigureOut">
              <a:rPr lang="tr-TR" smtClean="0"/>
              <a:t>28.04.2020</a:t>
            </a:fld>
            <a:endParaRPr lang="tr-TR"/>
          </a:p>
        </p:txBody>
      </p:sp>
      <p:sp>
        <p:nvSpPr>
          <p:cNvPr id="4" name="Alt Bilgi Yer Tutucusu 3">
            <a:extLst>
              <a:ext uri="{FF2B5EF4-FFF2-40B4-BE49-F238E27FC236}">
                <a16:creationId xmlns:a16="http://schemas.microsoft.com/office/drawing/2014/main" id="{DC7F716F-EB66-4334-B491-2CFF0FA83E5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FB5BE19-6ADA-4714-9C7C-199E4CED1DF4}"/>
              </a:ext>
            </a:extLst>
          </p:cNvPr>
          <p:cNvSpPr>
            <a:spLocks noGrp="1"/>
          </p:cNvSpPr>
          <p:nvPr>
            <p:ph type="sldNum" sz="quarter" idx="12"/>
          </p:nvPr>
        </p:nvSpPr>
        <p:spPr/>
        <p:txBody>
          <a:bodyPr/>
          <a:lstStyle/>
          <a:p>
            <a:fld id="{8CF736C3-4F74-4AF6-9630-B93D06D16DE3}" type="slidenum">
              <a:rPr lang="tr-TR" smtClean="0"/>
              <a:t>‹#›</a:t>
            </a:fld>
            <a:endParaRPr lang="tr-TR"/>
          </a:p>
        </p:txBody>
      </p:sp>
    </p:spTree>
    <p:extLst>
      <p:ext uri="{BB962C8B-B14F-4D97-AF65-F5344CB8AC3E}">
        <p14:creationId xmlns:p14="http://schemas.microsoft.com/office/powerpoint/2010/main" val="415981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8A6BB20-57F6-4430-9C62-D4DF5F94BA32}"/>
              </a:ext>
            </a:extLst>
          </p:cNvPr>
          <p:cNvSpPr>
            <a:spLocks noGrp="1"/>
          </p:cNvSpPr>
          <p:nvPr>
            <p:ph type="dt" sz="half" idx="10"/>
          </p:nvPr>
        </p:nvSpPr>
        <p:spPr/>
        <p:txBody>
          <a:bodyPr/>
          <a:lstStyle/>
          <a:p>
            <a:fld id="{46DFDBCE-2C7B-46CD-8F82-036EB29ED72F}" type="datetimeFigureOut">
              <a:rPr lang="tr-TR" smtClean="0"/>
              <a:t>28.04.2020</a:t>
            </a:fld>
            <a:endParaRPr lang="tr-TR"/>
          </a:p>
        </p:txBody>
      </p:sp>
      <p:sp>
        <p:nvSpPr>
          <p:cNvPr id="3" name="Alt Bilgi Yer Tutucusu 2">
            <a:extLst>
              <a:ext uri="{FF2B5EF4-FFF2-40B4-BE49-F238E27FC236}">
                <a16:creationId xmlns:a16="http://schemas.microsoft.com/office/drawing/2014/main" id="{8EB83527-B878-4D5A-B5D8-3DF4AC26900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AAA15F5-CC35-42B0-A24B-6FB77B6328A3}"/>
              </a:ext>
            </a:extLst>
          </p:cNvPr>
          <p:cNvSpPr>
            <a:spLocks noGrp="1"/>
          </p:cNvSpPr>
          <p:nvPr>
            <p:ph type="sldNum" sz="quarter" idx="12"/>
          </p:nvPr>
        </p:nvSpPr>
        <p:spPr/>
        <p:txBody>
          <a:bodyPr/>
          <a:lstStyle/>
          <a:p>
            <a:fld id="{8CF736C3-4F74-4AF6-9630-B93D06D16DE3}" type="slidenum">
              <a:rPr lang="tr-TR" smtClean="0"/>
              <a:t>‹#›</a:t>
            </a:fld>
            <a:endParaRPr lang="tr-TR"/>
          </a:p>
        </p:txBody>
      </p:sp>
    </p:spTree>
    <p:extLst>
      <p:ext uri="{BB962C8B-B14F-4D97-AF65-F5344CB8AC3E}">
        <p14:creationId xmlns:p14="http://schemas.microsoft.com/office/powerpoint/2010/main" val="1232428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995A63-2A08-4AEA-9CFE-E31BAA8F24E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4C370B9-DC38-4C06-B406-F730E66B11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86A1D1F-B588-4168-96D2-5498993ACF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D9C07B9-E59C-4F3D-AAC8-79F24E7A9974}"/>
              </a:ext>
            </a:extLst>
          </p:cNvPr>
          <p:cNvSpPr>
            <a:spLocks noGrp="1"/>
          </p:cNvSpPr>
          <p:nvPr>
            <p:ph type="dt" sz="half" idx="10"/>
          </p:nvPr>
        </p:nvSpPr>
        <p:spPr/>
        <p:txBody>
          <a:bodyPr/>
          <a:lstStyle/>
          <a:p>
            <a:fld id="{46DFDBCE-2C7B-46CD-8F82-036EB29ED72F}" type="datetimeFigureOut">
              <a:rPr lang="tr-TR" smtClean="0"/>
              <a:t>28.04.2020</a:t>
            </a:fld>
            <a:endParaRPr lang="tr-TR"/>
          </a:p>
        </p:txBody>
      </p:sp>
      <p:sp>
        <p:nvSpPr>
          <p:cNvPr id="6" name="Alt Bilgi Yer Tutucusu 5">
            <a:extLst>
              <a:ext uri="{FF2B5EF4-FFF2-40B4-BE49-F238E27FC236}">
                <a16:creationId xmlns:a16="http://schemas.microsoft.com/office/drawing/2014/main" id="{BCF4099E-CF0F-4BC4-BACC-6A46BF6DE60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FB1AD85-92CC-4B9E-9A8B-25A236A0B8CB}"/>
              </a:ext>
            </a:extLst>
          </p:cNvPr>
          <p:cNvSpPr>
            <a:spLocks noGrp="1"/>
          </p:cNvSpPr>
          <p:nvPr>
            <p:ph type="sldNum" sz="quarter" idx="12"/>
          </p:nvPr>
        </p:nvSpPr>
        <p:spPr/>
        <p:txBody>
          <a:bodyPr/>
          <a:lstStyle/>
          <a:p>
            <a:fld id="{8CF736C3-4F74-4AF6-9630-B93D06D16DE3}" type="slidenum">
              <a:rPr lang="tr-TR" smtClean="0"/>
              <a:t>‹#›</a:t>
            </a:fld>
            <a:endParaRPr lang="tr-TR"/>
          </a:p>
        </p:txBody>
      </p:sp>
    </p:spTree>
    <p:extLst>
      <p:ext uri="{BB962C8B-B14F-4D97-AF65-F5344CB8AC3E}">
        <p14:creationId xmlns:p14="http://schemas.microsoft.com/office/powerpoint/2010/main" val="3345189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D8D0F8-9374-43CA-A3D5-71F89291A2F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7C5CC84-3B84-44D1-9E58-DCCBCE0D58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BC18CD99-7426-4BB0-BC9D-E5EE90DC70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0F31ED7-6634-40D1-BEAE-AF8AA8E3476D}"/>
              </a:ext>
            </a:extLst>
          </p:cNvPr>
          <p:cNvSpPr>
            <a:spLocks noGrp="1"/>
          </p:cNvSpPr>
          <p:nvPr>
            <p:ph type="dt" sz="half" idx="10"/>
          </p:nvPr>
        </p:nvSpPr>
        <p:spPr/>
        <p:txBody>
          <a:bodyPr/>
          <a:lstStyle/>
          <a:p>
            <a:fld id="{46DFDBCE-2C7B-46CD-8F82-036EB29ED72F}" type="datetimeFigureOut">
              <a:rPr lang="tr-TR" smtClean="0"/>
              <a:t>28.04.2020</a:t>
            </a:fld>
            <a:endParaRPr lang="tr-TR"/>
          </a:p>
        </p:txBody>
      </p:sp>
      <p:sp>
        <p:nvSpPr>
          <p:cNvPr id="6" name="Alt Bilgi Yer Tutucusu 5">
            <a:extLst>
              <a:ext uri="{FF2B5EF4-FFF2-40B4-BE49-F238E27FC236}">
                <a16:creationId xmlns:a16="http://schemas.microsoft.com/office/drawing/2014/main" id="{FC1CF52A-ACA4-4CEF-8C86-AC93C1856DF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D596F23-AB6D-4811-992A-B05B54A59DAE}"/>
              </a:ext>
            </a:extLst>
          </p:cNvPr>
          <p:cNvSpPr>
            <a:spLocks noGrp="1"/>
          </p:cNvSpPr>
          <p:nvPr>
            <p:ph type="sldNum" sz="quarter" idx="12"/>
          </p:nvPr>
        </p:nvSpPr>
        <p:spPr/>
        <p:txBody>
          <a:bodyPr/>
          <a:lstStyle/>
          <a:p>
            <a:fld id="{8CF736C3-4F74-4AF6-9630-B93D06D16DE3}" type="slidenum">
              <a:rPr lang="tr-TR" smtClean="0"/>
              <a:t>‹#›</a:t>
            </a:fld>
            <a:endParaRPr lang="tr-TR"/>
          </a:p>
        </p:txBody>
      </p:sp>
    </p:spTree>
    <p:extLst>
      <p:ext uri="{BB962C8B-B14F-4D97-AF65-F5344CB8AC3E}">
        <p14:creationId xmlns:p14="http://schemas.microsoft.com/office/powerpoint/2010/main" val="3920219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845945B-9600-4E3A-AD2A-BC010199D1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B2A2801-7840-47C6-AB2A-FE018EA6B1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525794B-A92E-4660-8602-68F17366D7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DFDBCE-2C7B-46CD-8F82-036EB29ED72F}" type="datetimeFigureOut">
              <a:rPr lang="tr-TR" smtClean="0"/>
              <a:t>28.04.2020</a:t>
            </a:fld>
            <a:endParaRPr lang="tr-TR"/>
          </a:p>
        </p:txBody>
      </p:sp>
      <p:sp>
        <p:nvSpPr>
          <p:cNvPr id="5" name="Alt Bilgi Yer Tutucusu 4">
            <a:extLst>
              <a:ext uri="{FF2B5EF4-FFF2-40B4-BE49-F238E27FC236}">
                <a16:creationId xmlns:a16="http://schemas.microsoft.com/office/drawing/2014/main" id="{14E651D3-33BD-4611-89FA-C24B333601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9AEE8091-40B3-4119-86A5-4065EB7FB8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F736C3-4F74-4AF6-9630-B93D06D16DE3}" type="slidenum">
              <a:rPr lang="tr-TR" smtClean="0"/>
              <a:t>‹#›</a:t>
            </a:fld>
            <a:endParaRPr lang="tr-TR"/>
          </a:p>
        </p:txBody>
      </p:sp>
    </p:spTree>
    <p:extLst>
      <p:ext uri="{BB962C8B-B14F-4D97-AF65-F5344CB8AC3E}">
        <p14:creationId xmlns:p14="http://schemas.microsoft.com/office/powerpoint/2010/main" val="4246930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A5517ADC-BF7D-413B-B393-24C889751511}"/>
              </a:ext>
            </a:extLst>
          </p:cNvPr>
          <p:cNvPicPr>
            <a:picLocks noGrp="1" noChangeAspect="1"/>
          </p:cNvPicPr>
          <p:nvPr>
            <p:ph idx="1"/>
          </p:nvPr>
        </p:nvPicPr>
        <p:blipFill rotWithShape="1">
          <a:blip r:embed="rId2"/>
          <a:srcRect r="3419"/>
          <a:stretch/>
        </p:blipFill>
        <p:spPr>
          <a:xfrm>
            <a:off x="7031036" y="1161226"/>
            <a:ext cx="4984501" cy="5660624"/>
          </a:xfrm>
          <a:prstGeom prst="rect">
            <a:avLst/>
          </a:prstGeom>
        </p:spPr>
      </p:pic>
      <p:sp>
        <p:nvSpPr>
          <p:cNvPr id="4" name="Metin Yer Tutucusu 3">
            <a:extLst>
              <a:ext uri="{FF2B5EF4-FFF2-40B4-BE49-F238E27FC236}">
                <a16:creationId xmlns:a16="http://schemas.microsoft.com/office/drawing/2014/main" id="{7DE264FA-FAFA-4F17-A5D1-0A47FC02C3CC}"/>
              </a:ext>
            </a:extLst>
          </p:cNvPr>
          <p:cNvSpPr>
            <a:spLocks noGrp="1"/>
          </p:cNvSpPr>
          <p:nvPr>
            <p:ph type="body" sz="half" idx="2"/>
          </p:nvPr>
        </p:nvSpPr>
        <p:spPr>
          <a:xfrm>
            <a:off x="876822" y="2066794"/>
            <a:ext cx="6154214" cy="4346532"/>
          </a:xfrm>
        </p:spPr>
        <p:txBody>
          <a:bodyPr>
            <a:normAutofit/>
          </a:bodyPr>
          <a:lstStyle/>
          <a:p>
            <a:r>
              <a:rPr lang="tr-TR" sz="2800" b="1" dirty="0" err="1">
                <a:highlight>
                  <a:srgbClr val="FFFF00"/>
                </a:highlight>
              </a:rPr>
              <a:t>Molyer</a:t>
            </a:r>
            <a:r>
              <a:rPr lang="tr-TR" sz="2800" b="1" dirty="0">
                <a:highlight>
                  <a:srgbClr val="FFFF00"/>
                </a:highlight>
              </a:rPr>
              <a:t> model yüz ve astar parçalarının kesimi, inceltme, kıvırma, </a:t>
            </a:r>
            <a:r>
              <a:rPr lang="tr-TR" sz="2800" b="1" dirty="0" err="1">
                <a:highlight>
                  <a:srgbClr val="FFFF00"/>
                </a:highlight>
              </a:rPr>
              <a:t>regola</a:t>
            </a:r>
            <a:r>
              <a:rPr lang="tr-TR" sz="2800" b="1" dirty="0">
                <a:highlight>
                  <a:srgbClr val="FFFF00"/>
                </a:highlight>
              </a:rPr>
              <a:t>, astar parçalarının hazırlanması, kalite kontrolü</a:t>
            </a:r>
          </a:p>
        </p:txBody>
      </p:sp>
    </p:spTree>
    <p:extLst>
      <p:ext uri="{BB962C8B-B14F-4D97-AF65-F5344CB8AC3E}">
        <p14:creationId xmlns:p14="http://schemas.microsoft.com/office/powerpoint/2010/main" val="2558577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D3A9E89-033E-4C4A-8C41-416DABFFD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6293361-111E-427D-8E5B-256944AC8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27535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A41D73DD-160B-4885-A9CF-94EADD70D4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94360" y="73152"/>
            <a:ext cx="1178966" cy="232963"/>
            <a:chOff x="7763256" y="73152"/>
            <a:chExt cx="1178966" cy="232963"/>
          </a:xfrm>
        </p:grpSpPr>
        <p:sp>
          <p:nvSpPr>
            <p:cNvPr id="16" name="Rectangle 64">
              <a:extLst>
                <a:ext uri="{FF2B5EF4-FFF2-40B4-BE49-F238E27FC236}">
                  <a16:creationId xmlns:a16="http://schemas.microsoft.com/office/drawing/2014/main" id="{163DBB78-4E4E-4B2A-B257-CD3C2408A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DD0F509B-05E7-42D0-9A4A-9BBA9ABA47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FF4A0A03-6FCB-47AB-A889-ABEAF35DE0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8A6A27D1-12E0-4FAD-8C16-8A32A4EF20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90BF3193-B4B0-4FDB-9734-8C9FABA532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AB0CFE0F-0383-4629-9009-F66B040A16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5C7EB065-8792-4BDB-9863-6F1BAA3C4B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45ACE59D-97B6-4DD1-BB37-12C292F18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5F2AAD78-5862-44FE-AB92-AF713D5F1F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C9BF96B3-92E5-4693-B918-69EDD8FD74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5B9B69C3-A82A-4F4F-A3C4-9D2B5AFAD1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ED3C38D4-9B11-4F5F-A279-1A30E0CFB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3100DDA4-8F42-4CB2-8921-3894F7BA05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A5936488-9C8D-40DA-BB04-6850F22355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1B9028EA-A394-4A9A-865A-E02D2D9AF2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3E802313-55B4-481A-BFD3-000851BC8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708829DB-C817-49E6-9A68-CA180E94FB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F6D48ED4-3DDF-47BF-87FA-07B83FD95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4796464F-801F-4ACF-8CA7-B166D8E42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EFBA0710-DB96-4132-8292-1ECBDADD73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Metin Yer Tutucusu 3">
            <a:extLst>
              <a:ext uri="{FF2B5EF4-FFF2-40B4-BE49-F238E27FC236}">
                <a16:creationId xmlns:a16="http://schemas.microsoft.com/office/drawing/2014/main" id="{59FA8BA9-EB81-484E-8E80-27C67B81CD63}"/>
              </a:ext>
            </a:extLst>
          </p:cNvPr>
          <p:cNvSpPr>
            <a:spLocks noGrp="1"/>
          </p:cNvSpPr>
          <p:nvPr>
            <p:ph type="body" sz="half" idx="2"/>
          </p:nvPr>
        </p:nvSpPr>
        <p:spPr>
          <a:xfrm>
            <a:off x="108736" y="246887"/>
            <a:ext cx="4355116" cy="6254496"/>
          </a:xfrm>
        </p:spPr>
        <p:txBody>
          <a:bodyPr vert="horz" lIns="91440" tIns="45720" rIns="91440" bIns="45720" rtlCol="0" anchor="ctr">
            <a:noAutofit/>
          </a:bodyPr>
          <a:lstStyle/>
          <a:p>
            <a:pPr indent="-228600">
              <a:buFont typeface="Arial" panose="020B0604020202020204" pitchFamily="34" charset="0"/>
              <a:buChar char="•"/>
            </a:pPr>
            <a:r>
              <a:rPr lang="en-US" sz="2400" b="1" dirty="0" err="1">
                <a:solidFill>
                  <a:srgbClr val="FF0000"/>
                </a:solidFill>
              </a:rPr>
              <a:t>Bindirme</a:t>
            </a:r>
            <a:r>
              <a:rPr lang="en-US" sz="2400" b="1" dirty="0">
                <a:solidFill>
                  <a:srgbClr val="FF0000"/>
                </a:solidFill>
              </a:rPr>
              <a:t> </a:t>
            </a:r>
            <a:r>
              <a:rPr lang="en-US" sz="2400" b="1" dirty="0" err="1">
                <a:solidFill>
                  <a:srgbClr val="FF0000"/>
                </a:solidFill>
              </a:rPr>
              <a:t>tıraşı</a:t>
            </a:r>
            <a:r>
              <a:rPr lang="en-US" sz="2400" b="1" dirty="0">
                <a:solidFill>
                  <a:srgbClr val="FF0000"/>
                </a:solidFill>
              </a:rPr>
              <a:t>  </a:t>
            </a:r>
          </a:p>
          <a:p>
            <a:pPr indent="-228600">
              <a:buFont typeface="Arial" panose="020B0604020202020204" pitchFamily="34" charset="0"/>
              <a:buChar char="•"/>
            </a:pPr>
            <a:r>
              <a:rPr lang="en-US" sz="2400" b="1" dirty="0"/>
              <a:t> </a:t>
            </a:r>
            <a:r>
              <a:rPr lang="en-US" sz="2400" b="1" dirty="0" err="1"/>
              <a:t>Birbiri</a:t>
            </a:r>
            <a:r>
              <a:rPr lang="en-US" sz="2400" b="1" dirty="0"/>
              <a:t> </a:t>
            </a:r>
            <a:r>
              <a:rPr lang="en-US" sz="2400" b="1" dirty="0" err="1"/>
              <a:t>üzerine</a:t>
            </a:r>
            <a:r>
              <a:rPr lang="en-US" sz="2400" b="1" dirty="0"/>
              <a:t> </a:t>
            </a:r>
            <a:r>
              <a:rPr lang="en-US" sz="2400" b="1" dirty="0" err="1"/>
              <a:t>gelecek</a:t>
            </a:r>
            <a:r>
              <a:rPr lang="en-US" sz="2400" b="1" dirty="0"/>
              <a:t> </a:t>
            </a:r>
            <a:r>
              <a:rPr lang="en-US" sz="2400" b="1" dirty="0" err="1"/>
              <a:t>parçaların</a:t>
            </a:r>
            <a:r>
              <a:rPr lang="en-US" sz="2400" b="1" dirty="0"/>
              <a:t> </a:t>
            </a:r>
            <a:r>
              <a:rPr lang="en-US" sz="2400" b="1" dirty="0" err="1"/>
              <a:t>binme</a:t>
            </a:r>
            <a:r>
              <a:rPr lang="en-US" sz="2400" b="1" dirty="0"/>
              <a:t> </a:t>
            </a:r>
            <a:r>
              <a:rPr lang="en-US" sz="2400" b="1" dirty="0" err="1"/>
              <a:t>yerlerinin</a:t>
            </a:r>
            <a:r>
              <a:rPr lang="en-US" sz="2400" b="1" dirty="0"/>
              <a:t> </a:t>
            </a:r>
            <a:r>
              <a:rPr lang="en-US" sz="2400" b="1" dirty="0" err="1"/>
              <a:t>tıraşlanmasıdır</a:t>
            </a:r>
            <a:r>
              <a:rPr lang="en-US" sz="2400" b="1" dirty="0"/>
              <a:t>. </a:t>
            </a:r>
            <a:r>
              <a:rPr lang="en-US" sz="2400" b="1" dirty="0" err="1"/>
              <a:t>Sayanın</a:t>
            </a:r>
            <a:r>
              <a:rPr lang="en-US" sz="2400" b="1" dirty="0"/>
              <a:t> </a:t>
            </a:r>
            <a:r>
              <a:rPr lang="en-US" sz="2400" b="1" dirty="0" err="1"/>
              <a:t>ek</a:t>
            </a:r>
            <a:r>
              <a:rPr lang="en-US" sz="2400" b="1" dirty="0"/>
              <a:t> </a:t>
            </a:r>
            <a:r>
              <a:rPr lang="en-US" sz="2400" b="1" dirty="0" err="1"/>
              <a:t>yerlerindeki</a:t>
            </a:r>
            <a:r>
              <a:rPr lang="en-US" sz="2400" b="1" dirty="0"/>
              <a:t> </a:t>
            </a:r>
            <a:r>
              <a:rPr lang="en-US" sz="2400" b="1" dirty="0" err="1"/>
              <a:t>ve</a:t>
            </a:r>
            <a:r>
              <a:rPr lang="en-US" sz="2400" b="1" dirty="0"/>
              <a:t> </a:t>
            </a:r>
            <a:r>
              <a:rPr lang="en-US" sz="2400" b="1" dirty="0" err="1"/>
              <a:t>ayağa</a:t>
            </a:r>
            <a:r>
              <a:rPr lang="en-US" sz="2400" b="1" dirty="0"/>
              <a:t> </a:t>
            </a:r>
            <a:r>
              <a:rPr lang="en-US" sz="2400" b="1" dirty="0" err="1"/>
              <a:t>değecek</a:t>
            </a:r>
            <a:r>
              <a:rPr lang="en-US" sz="2400" b="1" dirty="0"/>
              <a:t> </a:t>
            </a:r>
            <a:r>
              <a:rPr lang="en-US" sz="2400" b="1" dirty="0" err="1"/>
              <a:t>kısımlarındaki</a:t>
            </a:r>
            <a:r>
              <a:rPr lang="en-US" sz="2400" b="1" dirty="0"/>
              <a:t> </a:t>
            </a:r>
            <a:r>
              <a:rPr lang="en-US" sz="2400" b="1" dirty="0" err="1"/>
              <a:t>deri</a:t>
            </a:r>
            <a:r>
              <a:rPr lang="en-US" sz="2400" b="1" dirty="0"/>
              <a:t> </a:t>
            </a:r>
            <a:r>
              <a:rPr lang="en-US" sz="2400" b="1" dirty="0" err="1"/>
              <a:t>fazlalığını</a:t>
            </a:r>
            <a:r>
              <a:rPr lang="en-US" sz="2400" b="1" dirty="0"/>
              <a:t> </a:t>
            </a:r>
            <a:r>
              <a:rPr lang="en-US" sz="2400" b="1" dirty="0" err="1"/>
              <a:t>gidermek</a:t>
            </a:r>
            <a:r>
              <a:rPr lang="en-US" sz="2400" b="1" dirty="0"/>
              <a:t> </a:t>
            </a:r>
            <a:r>
              <a:rPr lang="en-US" sz="2400" b="1" dirty="0" err="1"/>
              <a:t>için</a:t>
            </a:r>
            <a:r>
              <a:rPr lang="en-US" sz="2400" b="1" dirty="0"/>
              <a:t> </a:t>
            </a:r>
            <a:r>
              <a:rPr lang="en-US" sz="2400" b="1" dirty="0" err="1"/>
              <a:t>yapılan</a:t>
            </a:r>
            <a:r>
              <a:rPr lang="en-US" sz="2400" b="1" dirty="0"/>
              <a:t> </a:t>
            </a:r>
            <a:r>
              <a:rPr lang="en-US" sz="2400" b="1" dirty="0" err="1"/>
              <a:t>tıraştır</a:t>
            </a:r>
            <a:r>
              <a:rPr lang="en-US" sz="2400" b="1" dirty="0"/>
              <a:t>. </a:t>
            </a:r>
            <a:r>
              <a:rPr lang="en-US" sz="2400" b="1" dirty="0" err="1"/>
              <a:t>Istampacı</a:t>
            </a:r>
            <a:r>
              <a:rPr lang="en-US" sz="2400" b="1" dirty="0"/>
              <a:t> </a:t>
            </a:r>
            <a:r>
              <a:rPr lang="en-US" sz="2400" b="1" dirty="0" err="1"/>
              <a:t>tarafından</a:t>
            </a:r>
            <a:r>
              <a:rPr lang="en-US" sz="2400" b="1" dirty="0"/>
              <a:t> </a:t>
            </a:r>
            <a:r>
              <a:rPr lang="en-US" sz="2400" b="1" dirty="0" err="1"/>
              <a:t>farklı</a:t>
            </a:r>
            <a:r>
              <a:rPr lang="en-US" sz="2400" b="1" dirty="0"/>
              <a:t> </a:t>
            </a:r>
            <a:r>
              <a:rPr lang="en-US" sz="2400" b="1" dirty="0" err="1"/>
              <a:t>bir</a:t>
            </a:r>
            <a:r>
              <a:rPr lang="en-US" sz="2400" b="1" dirty="0"/>
              <a:t> </a:t>
            </a:r>
            <a:r>
              <a:rPr lang="en-US" sz="2400" b="1" dirty="0" err="1"/>
              <a:t>şekilde</a:t>
            </a:r>
            <a:r>
              <a:rPr lang="en-US" sz="2400" b="1" dirty="0"/>
              <a:t> </a:t>
            </a:r>
            <a:r>
              <a:rPr lang="en-US" sz="2400" b="1" dirty="0" err="1"/>
              <a:t>belirtilmemiş</a:t>
            </a:r>
            <a:r>
              <a:rPr lang="en-US" sz="2400" b="1" dirty="0"/>
              <a:t> </a:t>
            </a:r>
            <a:r>
              <a:rPr lang="en-US" sz="2400" b="1" dirty="0" err="1"/>
              <a:t>ise</a:t>
            </a:r>
            <a:r>
              <a:rPr lang="en-US" sz="2400" b="1" dirty="0"/>
              <a:t> 8 mm </a:t>
            </a:r>
            <a:r>
              <a:rPr lang="en-US" sz="2400" b="1" dirty="0" err="1"/>
              <a:t>olarak</a:t>
            </a:r>
            <a:r>
              <a:rPr lang="en-US" sz="2400" b="1" dirty="0"/>
              <a:t> </a:t>
            </a:r>
            <a:r>
              <a:rPr lang="en-US" sz="2400" b="1" dirty="0" err="1"/>
              <a:t>yapılır</a:t>
            </a:r>
            <a:r>
              <a:rPr lang="en-US" sz="2400" b="1" dirty="0"/>
              <a:t> </a:t>
            </a:r>
          </a:p>
          <a:p>
            <a:pPr indent="-228600">
              <a:buFont typeface="Arial" panose="020B0604020202020204" pitchFamily="34" charset="0"/>
              <a:buChar char="•"/>
            </a:pPr>
            <a:r>
              <a:rPr lang="en-US" sz="2400" b="1" dirty="0" err="1">
                <a:solidFill>
                  <a:srgbClr val="FF0000"/>
                </a:solidFill>
              </a:rPr>
              <a:t>Kenar</a:t>
            </a:r>
            <a:r>
              <a:rPr lang="en-US" sz="2400" b="1" dirty="0">
                <a:solidFill>
                  <a:srgbClr val="FF0000"/>
                </a:solidFill>
              </a:rPr>
              <a:t> </a:t>
            </a:r>
            <a:r>
              <a:rPr lang="en-US" sz="2400" b="1" dirty="0" err="1">
                <a:solidFill>
                  <a:srgbClr val="FF0000"/>
                </a:solidFill>
              </a:rPr>
              <a:t>tıraşı</a:t>
            </a:r>
            <a:r>
              <a:rPr lang="en-US" sz="2400" b="1" dirty="0">
                <a:solidFill>
                  <a:srgbClr val="FF0000"/>
                </a:solidFill>
              </a:rPr>
              <a:t> (</a:t>
            </a:r>
            <a:r>
              <a:rPr lang="en-US" sz="2400" b="1" dirty="0" err="1">
                <a:solidFill>
                  <a:srgbClr val="FF0000"/>
                </a:solidFill>
              </a:rPr>
              <a:t>Çatı</a:t>
            </a:r>
            <a:r>
              <a:rPr lang="en-US" sz="2400" b="1" dirty="0">
                <a:solidFill>
                  <a:srgbClr val="FF0000"/>
                </a:solidFill>
              </a:rPr>
              <a:t> </a:t>
            </a:r>
            <a:r>
              <a:rPr lang="en-US" sz="2400" b="1" dirty="0" err="1">
                <a:solidFill>
                  <a:srgbClr val="FF0000"/>
                </a:solidFill>
              </a:rPr>
              <a:t>tıraşı</a:t>
            </a:r>
            <a:r>
              <a:rPr lang="en-US" sz="2400" b="1" dirty="0">
                <a:solidFill>
                  <a:srgbClr val="FF0000"/>
                </a:solidFill>
              </a:rPr>
              <a:t>) </a:t>
            </a:r>
          </a:p>
          <a:p>
            <a:pPr indent="-228600">
              <a:buFont typeface="Arial" panose="020B0604020202020204" pitchFamily="34" charset="0"/>
              <a:buChar char="•"/>
            </a:pPr>
            <a:r>
              <a:rPr lang="en-US" sz="2400" b="1" dirty="0"/>
              <a:t> </a:t>
            </a:r>
            <a:r>
              <a:rPr lang="en-US" sz="2400" b="1" dirty="0" err="1"/>
              <a:t>Temiz</a:t>
            </a:r>
            <a:r>
              <a:rPr lang="en-US" sz="2400" b="1" dirty="0"/>
              <a:t> </a:t>
            </a:r>
            <a:r>
              <a:rPr lang="en-US" sz="2400" b="1" dirty="0" err="1"/>
              <a:t>bir</a:t>
            </a:r>
            <a:r>
              <a:rPr lang="en-US" sz="2400" b="1" dirty="0"/>
              <a:t> </a:t>
            </a:r>
            <a:r>
              <a:rPr lang="en-US" sz="2400" b="1" dirty="0" err="1"/>
              <a:t>kenar</a:t>
            </a:r>
            <a:r>
              <a:rPr lang="en-US" sz="2400" b="1" dirty="0"/>
              <a:t> </a:t>
            </a:r>
            <a:r>
              <a:rPr lang="en-US" sz="2400" b="1" dirty="0" err="1"/>
              <a:t>oluşturularak</a:t>
            </a:r>
            <a:r>
              <a:rPr lang="en-US" sz="2400" b="1" dirty="0"/>
              <a:t> </a:t>
            </a:r>
            <a:r>
              <a:rPr lang="en-US" sz="2400" b="1" dirty="0" err="1"/>
              <a:t>yapışma</a:t>
            </a:r>
            <a:r>
              <a:rPr lang="en-US" sz="2400" b="1" dirty="0"/>
              <a:t> </a:t>
            </a:r>
            <a:r>
              <a:rPr lang="en-US" sz="2400" b="1" dirty="0" err="1"/>
              <a:t>kolaylığı</a:t>
            </a:r>
            <a:r>
              <a:rPr lang="en-US" sz="2400" b="1" dirty="0"/>
              <a:t> </a:t>
            </a:r>
            <a:r>
              <a:rPr lang="en-US" sz="2400" b="1" dirty="0" err="1"/>
              <a:t>sağlamak</a:t>
            </a:r>
            <a:r>
              <a:rPr lang="en-US" sz="2400" b="1" dirty="0"/>
              <a:t>, </a:t>
            </a:r>
            <a:r>
              <a:rPr lang="en-US" sz="2400" b="1" dirty="0" err="1"/>
              <a:t>ağız</a:t>
            </a:r>
            <a:r>
              <a:rPr lang="en-US" sz="2400" b="1" dirty="0"/>
              <a:t> </a:t>
            </a:r>
            <a:r>
              <a:rPr lang="en-US" sz="2400" b="1" dirty="0" err="1"/>
              <a:t>derisine</a:t>
            </a:r>
            <a:r>
              <a:rPr lang="en-US" sz="2400" b="1" dirty="0"/>
              <a:t> </a:t>
            </a:r>
            <a:r>
              <a:rPr lang="en-US" sz="2400" b="1" dirty="0" err="1"/>
              <a:t>eşit</a:t>
            </a:r>
            <a:r>
              <a:rPr lang="en-US" sz="2400" b="1" dirty="0"/>
              <a:t> </a:t>
            </a:r>
            <a:r>
              <a:rPr lang="en-US" sz="2400" b="1" dirty="0" err="1"/>
              <a:t>kalınlık</a:t>
            </a:r>
            <a:r>
              <a:rPr lang="en-US" sz="2400" b="1" dirty="0"/>
              <a:t> </a:t>
            </a:r>
            <a:r>
              <a:rPr lang="en-US" sz="2400" b="1" dirty="0" err="1"/>
              <a:t>sağlamak</a:t>
            </a:r>
            <a:r>
              <a:rPr lang="en-US" sz="2400" b="1" dirty="0"/>
              <a:t> </a:t>
            </a:r>
            <a:r>
              <a:rPr lang="en-US" sz="2400" b="1" dirty="0" err="1"/>
              <a:t>ve</a:t>
            </a:r>
            <a:r>
              <a:rPr lang="en-US" sz="2400" b="1" dirty="0"/>
              <a:t> </a:t>
            </a:r>
            <a:r>
              <a:rPr lang="en-US" sz="2400" b="1" dirty="0" err="1"/>
              <a:t>kapalı</a:t>
            </a:r>
            <a:r>
              <a:rPr lang="en-US" sz="2400" b="1" dirty="0"/>
              <a:t> (</a:t>
            </a:r>
            <a:r>
              <a:rPr lang="en-US" sz="2400" b="1" dirty="0" err="1"/>
              <a:t>çatı</a:t>
            </a:r>
            <a:r>
              <a:rPr lang="en-US" sz="2400" b="1" dirty="0"/>
              <a:t>) </a:t>
            </a:r>
            <a:r>
              <a:rPr lang="en-US" sz="2400" b="1" dirty="0" err="1"/>
              <a:t>dikişlerde</a:t>
            </a:r>
            <a:r>
              <a:rPr lang="en-US" sz="2400" b="1" dirty="0"/>
              <a:t> </a:t>
            </a:r>
            <a:r>
              <a:rPr lang="en-US" sz="2400" b="1" dirty="0" err="1"/>
              <a:t>deri</a:t>
            </a:r>
            <a:r>
              <a:rPr lang="en-US" sz="2400" b="1" dirty="0"/>
              <a:t> </a:t>
            </a:r>
            <a:r>
              <a:rPr lang="en-US" sz="2400" b="1" dirty="0" err="1"/>
              <a:t>kalınlığını</a:t>
            </a:r>
            <a:r>
              <a:rPr lang="en-US" sz="2400" b="1" dirty="0"/>
              <a:t> </a:t>
            </a:r>
            <a:r>
              <a:rPr lang="en-US" sz="2400" b="1" dirty="0" err="1"/>
              <a:t>azaltmak</a:t>
            </a:r>
            <a:r>
              <a:rPr lang="en-US" sz="2400" b="1" dirty="0"/>
              <a:t> </a:t>
            </a:r>
            <a:r>
              <a:rPr lang="en-US" sz="2400" b="1" dirty="0" err="1"/>
              <a:t>için</a:t>
            </a:r>
            <a:r>
              <a:rPr lang="en-US" sz="2400" b="1" dirty="0"/>
              <a:t> </a:t>
            </a:r>
            <a:r>
              <a:rPr lang="en-US" sz="2400" b="1" dirty="0" err="1"/>
              <a:t>yapılan</a:t>
            </a:r>
            <a:r>
              <a:rPr lang="en-US" sz="2400" b="1" dirty="0"/>
              <a:t> </a:t>
            </a:r>
            <a:r>
              <a:rPr lang="en-US" sz="2400" b="1" dirty="0" err="1"/>
              <a:t>tıraştır</a:t>
            </a:r>
            <a:r>
              <a:rPr lang="en-US" sz="2400" b="1" dirty="0"/>
              <a:t>. </a:t>
            </a:r>
            <a:r>
              <a:rPr lang="en-US" sz="2400" b="1" dirty="0" err="1"/>
              <a:t>Çatı</a:t>
            </a:r>
            <a:r>
              <a:rPr lang="en-US" sz="2400" b="1" dirty="0"/>
              <a:t> </a:t>
            </a:r>
            <a:r>
              <a:rPr lang="en-US" sz="2400" b="1" dirty="0" err="1"/>
              <a:t>tıraşının</a:t>
            </a:r>
            <a:r>
              <a:rPr lang="en-US" sz="2400" b="1" dirty="0"/>
              <a:t> </a:t>
            </a:r>
            <a:r>
              <a:rPr lang="en-US" sz="2400" b="1" dirty="0" err="1"/>
              <a:t>genişliği</a:t>
            </a:r>
            <a:r>
              <a:rPr lang="en-US" sz="2400" b="1" dirty="0"/>
              <a:t> 2 mm </a:t>
            </a:r>
            <a:r>
              <a:rPr lang="en-US" sz="2400" b="1" dirty="0" err="1"/>
              <a:t>olarak</a:t>
            </a:r>
            <a:r>
              <a:rPr lang="en-US" sz="2400" b="1" dirty="0"/>
              <a:t> </a:t>
            </a:r>
            <a:r>
              <a:rPr lang="en-US" sz="2400" b="1" dirty="0" err="1"/>
              <a:t>alınabilir</a:t>
            </a:r>
            <a:r>
              <a:rPr lang="en-US" sz="2400" b="1" dirty="0"/>
              <a:t> </a:t>
            </a:r>
          </a:p>
        </p:txBody>
      </p:sp>
      <p:pic>
        <p:nvPicPr>
          <p:cNvPr id="5" name="İçerik Yer Tutucusu 4">
            <a:extLst>
              <a:ext uri="{FF2B5EF4-FFF2-40B4-BE49-F238E27FC236}">
                <a16:creationId xmlns:a16="http://schemas.microsoft.com/office/drawing/2014/main" id="{C6CA8E88-C24F-45F5-8527-3E93BCDB06CE}"/>
              </a:ext>
            </a:extLst>
          </p:cNvPr>
          <p:cNvPicPr>
            <a:picLocks noGrp="1" noChangeAspect="1"/>
          </p:cNvPicPr>
          <p:nvPr>
            <p:ph idx="1"/>
          </p:nvPr>
        </p:nvPicPr>
        <p:blipFill rotWithShape="1">
          <a:blip r:embed="rId2"/>
          <a:srcRect r="5079" b="2"/>
          <a:stretch/>
        </p:blipFill>
        <p:spPr>
          <a:xfrm>
            <a:off x="4466900" y="531074"/>
            <a:ext cx="3566160" cy="5577118"/>
          </a:xfrm>
          <a:prstGeom prst="rect">
            <a:avLst/>
          </a:prstGeom>
        </p:spPr>
      </p:pic>
      <p:pic>
        <p:nvPicPr>
          <p:cNvPr id="6" name="Resim 5">
            <a:extLst>
              <a:ext uri="{FF2B5EF4-FFF2-40B4-BE49-F238E27FC236}">
                <a16:creationId xmlns:a16="http://schemas.microsoft.com/office/drawing/2014/main" id="{5CE15D29-F7AD-460F-9C09-6D267439AE8C}"/>
              </a:ext>
            </a:extLst>
          </p:cNvPr>
          <p:cNvPicPr>
            <a:picLocks noChangeAspect="1"/>
          </p:cNvPicPr>
          <p:nvPr/>
        </p:nvPicPr>
        <p:blipFill rotWithShape="1">
          <a:blip r:embed="rId3"/>
          <a:srcRect t="1453"/>
          <a:stretch/>
        </p:blipFill>
        <p:spPr>
          <a:xfrm>
            <a:off x="8321044" y="531074"/>
            <a:ext cx="3566160" cy="5577118"/>
          </a:xfrm>
          <a:prstGeom prst="rect">
            <a:avLst/>
          </a:prstGeom>
        </p:spPr>
      </p:pic>
      <p:sp>
        <p:nvSpPr>
          <p:cNvPr id="37" name="Rectangle 36">
            <a:extLst>
              <a:ext uri="{FF2B5EF4-FFF2-40B4-BE49-F238E27FC236}">
                <a16:creationId xmlns:a16="http://schemas.microsoft.com/office/drawing/2014/main" id="{78907291-9D6D-4740-81DB-441477BCA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12192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5450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0ED52484-C939-4951-85D6-79046BBC64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67397" cy="3481744"/>
          </a:xfrm>
          <a:custGeom>
            <a:avLst/>
            <a:gdLst>
              <a:gd name="connsiteX0" fmla="*/ 0 w 4067397"/>
              <a:gd name="connsiteY0" fmla="*/ 0 h 3481744"/>
              <a:gd name="connsiteX1" fmla="*/ 3741230 w 4067397"/>
              <a:gd name="connsiteY1" fmla="*/ 0 h 3481744"/>
              <a:gd name="connsiteX2" fmla="*/ 3789282 w 4067397"/>
              <a:gd name="connsiteY2" fmla="*/ 79096 h 3481744"/>
              <a:gd name="connsiteX3" fmla="*/ 4067397 w 4067397"/>
              <a:gd name="connsiteY3" fmla="*/ 1177456 h 3481744"/>
              <a:gd name="connsiteX4" fmla="*/ 1763109 w 4067397"/>
              <a:gd name="connsiteY4" fmla="*/ 3481744 h 3481744"/>
              <a:gd name="connsiteX5" fmla="*/ 133731 w 4067397"/>
              <a:gd name="connsiteY5" fmla="*/ 2806834 h 3481744"/>
              <a:gd name="connsiteX6" fmla="*/ 0 w 4067397"/>
              <a:gd name="connsiteY6" fmla="*/ 2659692 h 3481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67397" h="3481744">
                <a:moveTo>
                  <a:pt x="0" y="0"/>
                </a:moveTo>
                <a:lnTo>
                  <a:pt x="3741230" y="0"/>
                </a:lnTo>
                <a:lnTo>
                  <a:pt x="3789282" y="79096"/>
                </a:lnTo>
                <a:cubicBezTo>
                  <a:pt x="3966649" y="405598"/>
                  <a:pt x="4067397" y="779761"/>
                  <a:pt x="4067397" y="1177456"/>
                </a:cubicBezTo>
                <a:cubicBezTo>
                  <a:pt x="4067397" y="2450079"/>
                  <a:pt x="3035732" y="3481744"/>
                  <a:pt x="1763109" y="3481744"/>
                </a:cubicBezTo>
                <a:cubicBezTo>
                  <a:pt x="1126798" y="3481744"/>
                  <a:pt x="550726" y="3223828"/>
                  <a:pt x="133731" y="2806834"/>
                </a:cubicBezTo>
                <a:lnTo>
                  <a:pt x="0" y="2659692"/>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123AC743-1CAC-4594-8F81-8E5C1E45B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5804" y="452999"/>
            <a:ext cx="2020824" cy="202082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Resim 6">
            <a:extLst>
              <a:ext uri="{FF2B5EF4-FFF2-40B4-BE49-F238E27FC236}">
                <a16:creationId xmlns:a16="http://schemas.microsoft.com/office/drawing/2014/main" id="{05167C91-25F2-48DB-B04D-98B8141BC71D}"/>
              </a:ext>
            </a:extLst>
          </p:cNvPr>
          <p:cNvPicPr>
            <a:picLocks noChangeAspect="1"/>
          </p:cNvPicPr>
          <p:nvPr/>
        </p:nvPicPr>
        <p:blipFill rotWithShape="1">
          <a:blip r:embed="rId2"/>
          <a:srcRect t="10382" b="28148"/>
          <a:stretch/>
        </p:blipFill>
        <p:spPr>
          <a:xfrm>
            <a:off x="4700396" y="617591"/>
            <a:ext cx="1691640" cy="1691640"/>
          </a:xfrm>
          <a:custGeom>
            <a:avLst/>
            <a:gdLst/>
            <a:ahLst/>
            <a:cxnLst/>
            <a:rect l="l" t="t" r="r" b="b"/>
            <a:pathLst>
              <a:path w="1645920" h="1645920">
                <a:moveTo>
                  <a:pt x="822960" y="0"/>
                </a:moveTo>
                <a:cubicBezTo>
                  <a:pt x="1277468" y="0"/>
                  <a:pt x="1645920" y="368452"/>
                  <a:pt x="1645920" y="822960"/>
                </a:cubicBezTo>
                <a:cubicBezTo>
                  <a:pt x="1645920" y="1277468"/>
                  <a:pt x="1277468" y="1645920"/>
                  <a:pt x="822960" y="1645920"/>
                </a:cubicBezTo>
                <a:cubicBezTo>
                  <a:pt x="368452" y="1645920"/>
                  <a:pt x="0" y="1277468"/>
                  <a:pt x="0" y="822960"/>
                </a:cubicBezTo>
                <a:cubicBezTo>
                  <a:pt x="0" y="368452"/>
                  <a:pt x="368452" y="0"/>
                  <a:pt x="822960" y="0"/>
                </a:cubicBezTo>
                <a:close/>
              </a:path>
            </a:pathLst>
          </a:custGeom>
        </p:spPr>
      </p:pic>
      <p:sp>
        <p:nvSpPr>
          <p:cNvPr id="17" name="Freeform: Shape 16">
            <a:extLst>
              <a:ext uri="{FF2B5EF4-FFF2-40B4-BE49-F238E27FC236}">
                <a16:creationId xmlns:a16="http://schemas.microsoft.com/office/drawing/2014/main" id="{3DF8EA8C-4EAB-49EE-BBAB-78BE910D2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041056"/>
            <a:ext cx="3216344" cy="2816945"/>
          </a:xfrm>
          <a:custGeom>
            <a:avLst/>
            <a:gdLst>
              <a:gd name="connsiteX0" fmla="*/ 1360112 w 3216344"/>
              <a:gd name="connsiteY0" fmla="*/ 0 h 2816945"/>
              <a:gd name="connsiteX1" fmla="*/ 3216344 w 3216344"/>
              <a:gd name="connsiteY1" fmla="*/ 1856232 h 2816945"/>
              <a:gd name="connsiteX2" fmla="*/ 2992307 w 3216344"/>
              <a:gd name="connsiteY2" fmla="*/ 2741023 h 2816945"/>
              <a:gd name="connsiteX3" fmla="*/ 2946183 w 3216344"/>
              <a:gd name="connsiteY3" fmla="*/ 2816945 h 2816945"/>
              <a:gd name="connsiteX4" fmla="*/ 0 w 3216344"/>
              <a:gd name="connsiteY4" fmla="*/ 2816945 h 2816945"/>
              <a:gd name="connsiteX5" fmla="*/ 0 w 3216344"/>
              <a:gd name="connsiteY5" fmla="*/ 596005 h 2816945"/>
              <a:gd name="connsiteX6" fmla="*/ 47558 w 3216344"/>
              <a:gd name="connsiteY6" fmla="*/ 543678 h 2816945"/>
              <a:gd name="connsiteX7" fmla="*/ 1360112 w 3216344"/>
              <a:gd name="connsiteY7" fmla="*/ 0 h 2816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6344" h="2816945">
                <a:moveTo>
                  <a:pt x="1360112" y="0"/>
                </a:moveTo>
                <a:cubicBezTo>
                  <a:pt x="2385281" y="0"/>
                  <a:pt x="3216344" y="831063"/>
                  <a:pt x="3216344" y="1856232"/>
                </a:cubicBezTo>
                <a:cubicBezTo>
                  <a:pt x="3216344" y="2176598"/>
                  <a:pt x="3135186" y="2478007"/>
                  <a:pt x="2992307" y="2741023"/>
                </a:cubicBezTo>
                <a:lnTo>
                  <a:pt x="2946183" y="2816945"/>
                </a:lnTo>
                <a:lnTo>
                  <a:pt x="0" y="2816945"/>
                </a:lnTo>
                <a:lnTo>
                  <a:pt x="0" y="596005"/>
                </a:lnTo>
                <a:lnTo>
                  <a:pt x="47558" y="543678"/>
                </a:lnTo>
                <a:cubicBezTo>
                  <a:pt x="383470" y="207766"/>
                  <a:pt x="847528" y="0"/>
                  <a:pt x="1360112"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9973AF05-1CBD-4B57-BB0F-EAEF9F8FB6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0935" y="2871982"/>
            <a:ext cx="2834640" cy="2834640"/>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çerik Yer Tutucusu 4">
            <a:extLst>
              <a:ext uri="{FF2B5EF4-FFF2-40B4-BE49-F238E27FC236}">
                <a16:creationId xmlns:a16="http://schemas.microsoft.com/office/drawing/2014/main" id="{B0CC17C2-7575-4258-BD83-3B5E1E23A4E1}"/>
              </a:ext>
            </a:extLst>
          </p:cNvPr>
          <p:cNvPicPr>
            <a:picLocks noGrp="1" noChangeAspect="1"/>
          </p:cNvPicPr>
          <p:nvPr>
            <p:ph idx="1"/>
          </p:nvPr>
        </p:nvPicPr>
        <p:blipFill rotWithShape="1">
          <a:blip r:embed="rId3"/>
          <a:srcRect t="4843" r="3324" b="36562"/>
          <a:stretch/>
        </p:blipFill>
        <p:spPr>
          <a:xfrm>
            <a:off x="3545527" y="3036574"/>
            <a:ext cx="2422136" cy="2000647"/>
          </a:xfrm>
          <a:custGeom>
            <a:avLst/>
            <a:gdLst/>
            <a:ahLst/>
            <a:cxnLst/>
            <a:rect l="l" t="t" r="r" b="b"/>
            <a:pathLst>
              <a:path w="2505456" h="2505456">
                <a:moveTo>
                  <a:pt x="1252728" y="0"/>
                </a:moveTo>
                <a:cubicBezTo>
                  <a:pt x="1944591" y="0"/>
                  <a:pt x="2505456" y="560865"/>
                  <a:pt x="2505456" y="1252728"/>
                </a:cubicBezTo>
                <a:cubicBezTo>
                  <a:pt x="2505456" y="1944591"/>
                  <a:pt x="1944591" y="2505456"/>
                  <a:pt x="1252728" y="2505456"/>
                </a:cubicBezTo>
                <a:cubicBezTo>
                  <a:pt x="560865" y="2505456"/>
                  <a:pt x="0" y="1944591"/>
                  <a:pt x="0" y="1252728"/>
                </a:cubicBezTo>
                <a:cubicBezTo>
                  <a:pt x="0" y="560865"/>
                  <a:pt x="560865" y="0"/>
                  <a:pt x="1252728" y="0"/>
                </a:cubicBezTo>
                <a:close/>
              </a:path>
            </a:pathLst>
          </a:custGeom>
        </p:spPr>
      </p:pic>
      <p:pic>
        <p:nvPicPr>
          <p:cNvPr id="6" name="Resim 5">
            <a:extLst>
              <a:ext uri="{FF2B5EF4-FFF2-40B4-BE49-F238E27FC236}">
                <a16:creationId xmlns:a16="http://schemas.microsoft.com/office/drawing/2014/main" id="{05E300A1-8C16-4D6F-B735-41E4611C53E6}"/>
              </a:ext>
            </a:extLst>
          </p:cNvPr>
          <p:cNvPicPr>
            <a:picLocks noChangeAspect="1"/>
          </p:cNvPicPr>
          <p:nvPr/>
        </p:nvPicPr>
        <p:blipFill rotWithShape="1">
          <a:blip r:embed="rId4"/>
          <a:srcRect t="17969" r="-2" b="22013"/>
          <a:stretch/>
        </p:blipFill>
        <p:spPr>
          <a:xfrm>
            <a:off x="20" y="10"/>
            <a:ext cx="3904480" cy="3318836"/>
          </a:xfrm>
          <a:custGeom>
            <a:avLst/>
            <a:gdLst/>
            <a:ahLst/>
            <a:cxnLst/>
            <a:rect l="l" t="t" r="r" b="b"/>
            <a:pathLst>
              <a:path w="3904500" h="3318846">
                <a:moveTo>
                  <a:pt x="0" y="0"/>
                </a:moveTo>
                <a:lnTo>
                  <a:pt x="3550823" y="0"/>
                </a:lnTo>
                <a:lnTo>
                  <a:pt x="3646046" y="156742"/>
                </a:lnTo>
                <a:cubicBezTo>
                  <a:pt x="3810874" y="460163"/>
                  <a:pt x="3904500" y="807876"/>
                  <a:pt x="3904500" y="1177456"/>
                </a:cubicBezTo>
                <a:cubicBezTo>
                  <a:pt x="3904500" y="2360113"/>
                  <a:pt x="2945767" y="3318846"/>
                  <a:pt x="1763110" y="3318846"/>
                </a:cubicBezTo>
                <a:cubicBezTo>
                  <a:pt x="1097866" y="3318846"/>
                  <a:pt x="503472" y="3015497"/>
                  <a:pt x="110709" y="2539579"/>
                </a:cubicBezTo>
                <a:lnTo>
                  <a:pt x="0" y="2391530"/>
                </a:lnTo>
                <a:close/>
              </a:path>
            </a:pathLst>
          </a:custGeom>
        </p:spPr>
      </p:pic>
      <p:pic>
        <p:nvPicPr>
          <p:cNvPr id="8" name="Resim 7">
            <a:extLst>
              <a:ext uri="{FF2B5EF4-FFF2-40B4-BE49-F238E27FC236}">
                <a16:creationId xmlns:a16="http://schemas.microsoft.com/office/drawing/2014/main" id="{94BDEDAF-F476-43DF-9855-8A544157A8D3}"/>
              </a:ext>
            </a:extLst>
          </p:cNvPr>
          <p:cNvPicPr>
            <a:picLocks noChangeAspect="1"/>
          </p:cNvPicPr>
          <p:nvPr/>
        </p:nvPicPr>
        <p:blipFill rotWithShape="1">
          <a:blip r:embed="rId5"/>
          <a:srcRect l="18932" t="14062" r="3" b="10106"/>
          <a:stretch/>
        </p:blipFill>
        <p:spPr>
          <a:xfrm>
            <a:off x="577516" y="4207015"/>
            <a:ext cx="2472872" cy="2530670"/>
          </a:xfrm>
          <a:custGeom>
            <a:avLst/>
            <a:gdLst/>
            <a:ahLst/>
            <a:cxnLst/>
            <a:rect l="l" t="t" r="r" b="b"/>
            <a:pathLst>
              <a:path w="3050387" h="2654675">
                <a:moveTo>
                  <a:pt x="1360112" y="0"/>
                </a:moveTo>
                <a:cubicBezTo>
                  <a:pt x="2293625" y="0"/>
                  <a:pt x="3050387" y="756762"/>
                  <a:pt x="3050387" y="1690275"/>
                </a:cubicBezTo>
                <a:cubicBezTo>
                  <a:pt x="3050387" y="2040343"/>
                  <a:pt x="2943967" y="2365554"/>
                  <a:pt x="2761715" y="2635324"/>
                </a:cubicBezTo>
                <a:lnTo>
                  <a:pt x="2747244" y="2654675"/>
                </a:lnTo>
                <a:lnTo>
                  <a:pt x="0" y="2654675"/>
                </a:lnTo>
                <a:lnTo>
                  <a:pt x="0" y="689742"/>
                </a:lnTo>
                <a:lnTo>
                  <a:pt x="55814" y="615103"/>
                </a:lnTo>
                <a:cubicBezTo>
                  <a:pt x="365835" y="239445"/>
                  <a:pt x="835011" y="0"/>
                  <a:pt x="1360112" y="0"/>
                </a:cubicBezTo>
                <a:close/>
              </a:path>
            </a:pathLst>
          </a:custGeom>
        </p:spPr>
      </p:pic>
      <p:sp>
        <p:nvSpPr>
          <p:cNvPr id="4" name="Metin Yer Tutucusu 3">
            <a:extLst>
              <a:ext uri="{FF2B5EF4-FFF2-40B4-BE49-F238E27FC236}">
                <a16:creationId xmlns:a16="http://schemas.microsoft.com/office/drawing/2014/main" id="{8367DA12-1AF2-4CCD-8D5D-762712FDDC61}"/>
              </a:ext>
            </a:extLst>
          </p:cNvPr>
          <p:cNvSpPr>
            <a:spLocks noGrp="1"/>
          </p:cNvSpPr>
          <p:nvPr>
            <p:ph type="body" sz="half" idx="2"/>
          </p:nvPr>
        </p:nvSpPr>
        <p:spPr>
          <a:xfrm>
            <a:off x="6683981" y="452999"/>
            <a:ext cx="5267387" cy="6156347"/>
          </a:xfrm>
        </p:spPr>
        <p:txBody>
          <a:bodyPr vert="horz" lIns="91440" tIns="45720" rIns="91440" bIns="45720" rtlCol="0" anchor="t">
            <a:normAutofit fontScale="92500" lnSpcReduction="10000"/>
          </a:bodyPr>
          <a:lstStyle/>
          <a:p>
            <a:pPr indent="-228600">
              <a:buFont typeface="Arial" panose="020B0604020202020204" pitchFamily="34" charset="0"/>
              <a:buChar char="•"/>
            </a:pPr>
            <a:r>
              <a:rPr lang="en-US" sz="2400" b="1" dirty="0">
                <a:solidFill>
                  <a:schemeClr val="bg1"/>
                </a:solidFill>
                <a:highlight>
                  <a:srgbClr val="FFFF00"/>
                </a:highlight>
              </a:rPr>
              <a:t> </a:t>
            </a:r>
            <a:r>
              <a:rPr lang="en-US" sz="2400" b="1" dirty="0" err="1">
                <a:solidFill>
                  <a:schemeClr val="bg1"/>
                </a:solidFill>
                <a:highlight>
                  <a:srgbClr val="FF0000"/>
                </a:highlight>
              </a:rPr>
              <a:t>Kıvırma</a:t>
            </a:r>
            <a:r>
              <a:rPr lang="en-US" sz="2400" b="1" dirty="0">
                <a:solidFill>
                  <a:schemeClr val="bg1"/>
                </a:solidFill>
                <a:highlight>
                  <a:srgbClr val="FF0000"/>
                </a:highlight>
              </a:rPr>
              <a:t> </a:t>
            </a:r>
          </a:p>
          <a:p>
            <a:pPr indent="-228600">
              <a:buFont typeface="Arial" panose="020B0604020202020204" pitchFamily="34" charset="0"/>
              <a:buChar char="•"/>
            </a:pPr>
            <a:r>
              <a:rPr lang="en-US" sz="2400" b="1" dirty="0" err="1">
                <a:solidFill>
                  <a:schemeClr val="bg1"/>
                </a:solidFill>
                <a:highlight>
                  <a:srgbClr val="FFFF00"/>
                </a:highlight>
              </a:rPr>
              <a:t>Gamba</a:t>
            </a:r>
            <a:r>
              <a:rPr lang="en-US" sz="2400" b="1" dirty="0">
                <a:solidFill>
                  <a:schemeClr val="bg1"/>
                </a:solidFill>
                <a:highlight>
                  <a:srgbClr val="FFFF00"/>
                </a:highlight>
              </a:rPr>
              <a:t> </a:t>
            </a:r>
            <a:r>
              <a:rPr lang="en-US" sz="2400" b="1" dirty="0" err="1">
                <a:solidFill>
                  <a:schemeClr val="bg1"/>
                </a:solidFill>
                <a:highlight>
                  <a:srgbClr val="FFFF00"/>
                </a:highlight>
              </a:rPr>
              <a:t>kenarına</a:t>
            </a:r>
            <a:r>
              <a:rPr lang="en-US" sz="2400" b="1" dirty="0">
                <a:solidFill>
                  <a:schemeClr val="bg1"/>
                </a:solidFill>
                <a:highlight>
                  <a:srgbClr val="FFFF00"/>
                </a:highlight>
              </a:rPr>
              <a:t> </a:t>
            </a:r>
            <a:r>
              <a:rPr lang="en-US" sz="2400" b="1" dirty="0" err="1">
                <a:solidFill>
                  <a:schemeClr val="bg1"/>
                </a:solidFill>
                <a:highlight>
                  <a:srgbClr val="FFFF00"/>
                </a:highlight>
              </a:rPr>
              <a:t>kıvırma</a:t>
            </a:r>
            <a:r>
              <a:rPr lang="en-US" sz="2400" b="1" dirty="0">
                <a:solidFill>
                  <a:schemeClr val="bg1"/>
                </a:solidFill>
                <a:highlight>
                  <a:srgbClr val="FFFF00"/>
                </a:highlight>
              </a:rPr>
              <a:t> </a:t>
            </a:r>
            <a:r>
              <a:rPr lang="en-US" sz="2400" b="1" dirty="0" err="1">
                <a:solidFill>
                  <a:schemeClr val="bg1"/>
                </a:solidFill>
                <a:highlight>
                  <a:srgbClr val="FFFF00"/>
                </a:highlight>
              </a:rPr>
              <a:t>tıraşı</a:t>
            </a:r>
            <a:r>
              <a:rPr lang="en-US" sz="2400" b="1" dirty="0">
                <a:solidFill>
                  <a:schemeClr val="bg1"/>
                </a:solidFill>
                <a:highlight>
                  <a:srgbClr val="FFFF00"/>
                </a:highlight>
              </a:rPr>
              <a:t> </a:t>
            </a:r>
            <a:r>
              <a:rPr lang="en-US" sz="2400" b="1" dirty="0" err="1">
                <a:solidFill>
                  <a:schemeClr val="bg1"/>
                </a:solidFill>
                <a:highlight>
                  <a:srgbClr val="FFFF00"/>
                </a:highlight>
              </a:rPr>
              <a:t>yapılır</a:t>
            </a:r>
            <a:r>
              <a:rPr lang="en-US" sz="2400" b="1" dirty="0">
                <a:solidFill>
                  <a:schemeClr val="bg1"/>
                </a:solidFill>
                <a:highlight>
                  <a:srgbClr val="FFFF00"/>
                </a:highlight>
              </a:rPr>
              <a:t>. </a:t>
            </a:r>
            <a:r>
              <a:rPr lang="en-US" sz="2400" b="1" dirty="0" err="1">
                <a:solidFill>
                  <a:schemeClr val="bg1"/>
                </a:solidFill>
                <a:highlight>
                  <a:srgbClr val="FFFF00"/>
                </a:highlight>
              </a:rPr>
              <a:t>Kıvırma</a:t>
            </a:r>
            <a:r>
              <a:rPr lang="en-US" sz="2400" b="1" dirty="0">
                <a:solidFill>
                  <a:schemeClr val="bg1"/>
                </a:solidFill>
                <a:highlight>
                  <a:srgbClr val="FFFF00"/>
                </a:highlight>
              </a:rPr>
              <a:t> </a:t>
            </a:r>
            <a:r>
              <a:rPr lang="en-US" sz="2400" b="1" dirty="0" err="1">
                <a:solidFill>
                  <a:schemeClr val="bg1"/>
                </a:solidFill>
                <a:highlight>
                  <a:srgbClr val="FFFF00"/>
                </a:highlight>
              </a:rPr>
              <a:t>yapılacak</a:t>
            </a:r>
            <a:r>
              <a:rPr lang="en-US" sz="2400" b="1" dirty="0">
                <a:solidFill>
                  <a:schemeClr val="bg1"/>
                </a:solidFill>
                <a:highlight>
                  <a:srgbClr val="FFFF00"/>
                </a:highlight>
              </a:rPr>
              <a:t> </a:t>
            </a:r>
            <a:r>
              <a:rPr lang="en-US" sz="2400" b="1" dirty="0" err="1">
                <a:solidFill>
                  <a:schemeClr val="bg1"/>
                </a:solidFill>
                <a:highlight>
                  <a:srgbClr val="FFFF00"/>
                </a:highlight>
              </a:rPr>
              <a:t>yerlerin</a:t>
            </a:r>
            <a:r>
              <a:rPr lang="en-US" sz="2400" b="1" dirty="0">
                <a:solidFill>
                  <a:schemeClr val="bg1"/>
                </a:solidFill>
                <a:highlight>
                  <a:srgbClr val="FFFF00"/>
                </a:highlight>
              </a:rPr>
              <a:t> </a:t>
            </a:r>
            <a:r>
              <a:rPr lang="en-US" sz="2400" b="1" dirty="0" err="1">
                <a:solidFill>
                  <a:schemeClr val="bg1"/>
                </a:solidFill>
                <a:highlight>
                  <a:srgbClr val="FFFF00"/>
                </a:highlight>
              </a:rPr>
              <a:t>yırtılmaması</a:t>
            </a:r>
            <a:r>
              <a:rPr lang="en-US" sz="2400" b="1" dirty="0">
                <a:solidFill>
                  <a:schemeClr val="bg1"/>
                </a:solidFill>
                <a:highlight>
                  <a:srgbClr val="FFFF00"/>
                </a:highlight>
              </a:rPr>
              <a:t> </a:t>
            </a:r>
            <a:r>
              <a:rPr lang="en-US" sz="2400" b="1" dirty="0" err="1">
                <a:solidFill>
                  <a:schemeClr val="bg1"/>
                </a:solidFill>
                <a:highlight>
                  <a:srgbClr val="FFFF00"/>
                </a:highlight>
              </a:rPr>
              <a:t>için</a:t>
            </a:r>
            <a:r>
              <a:rPr lang="en-US" sz="2400" b="1" dirty="0">
                <a:solidFill>
                  <a:schemeClr val="bg1"/>
                </a:solidFill>
                <a:highlight>
                  <a:srgbClr val="FFFF00"/>
                </a:highlight>
              </a:rPr>
              <a:t> </a:t>
            </a:r>
            <a:r>
              <a:rPr lang="en-US" sz="2400" b="1" dirty="0" err="1">
                <a:solidFill>
                  <a:schemeClr val="bg1"/>
                </a:solidFill>
                <a:highlight>
                  <a:srgbClr val="FFFF00"/>
                </a:highlight>
              </a:rPr>
              <a:t>bu</a:t>
            </a:r>
            <a:r>
              <a:rPr lang="en-US" sz="2400" b="1" dirty="0">
                <a:solidFill>
                  <a:schemeClr val="bg1"/>
                </a:solidFill>
                <a:highlight>
                  <a:srgbClr val="FFFF00"/>
                </a:highlight>
              </a:rPr>
              <a:t> </a:t>
            </a:r>
            <a:r>
              <a:rPr lang="en-US" sz="2400" b="1" dirty="0" err="1">
                <a:solidFill>
                  <a:schemeClr val="bg1"/>
                </a:solidFill>
                <a:highlight>
                  <a:srgbClr val="FFFF00"/>
                </a:highlight>
              </a:rPr>
              <a:t>kısma</a:t>
            </a:r>
            <a:r>
              <a:rPr lang="en-US" sz="2400" b="1" dirty="0">
                <a:solidFill>
                  <a:schemeClr val="bg1"/>
                </a:solidFill>
                <a:highlight>
                  <a:srgbClr val="FFFF00"/>
                </a:highlight>
              </a:rPr>
              <a:t> </a:t>
            </a:r>
            <a:r>
              <a:rPr lang="en-US" sz="2400" b="1" dirty="0" err="1">
                <a:solidFill>
                  <a:schemeClr val="bg1"/>
                </a:solidFill>
                <a:highlight>
                  <a:srgbClr val="FFFF00"/>
                </a:highlight>
              </a:rPr>
              <a:t>takviye</a:t>
            </a:r>
            <a:r>
              <a:rPr lang="en-US" sz="2400" b="1" dirty="0">
                <a:solidFill>
                  <a:schemeClr val="bg1"/>
                </a:solidFill>
                <a:highlight>
                  <a:srgbClr val="FFFF00"/>
                </a:highlight>
              </a:rPr>
              <a:t> </a:t>
            </a:r>
            <a:r>
              <a:rPr lang="en-US" sz="2400" b="1" dirty="0" err="1">
                <a:solidFill>
                  <a:schemeClr val="bg1"/>
                </a:solidFill>
                <a:highlight>
                  <a:srgbClr val="FFFF00"/>
                </a:highlight>
              </a:rPr>
              <a:t>bandı</a:t>
            </a:r>
            <a:r>
              <a:rPr lang="en-US" sz="2400" b="1" dirty="0">
                <a:solidFill>
                  <a:schemeClr val="bg1"/>
                </a:solidFill>
                <a:highlight>
                  <a:srgbClr val="FFFF00"/>
                </a:highlight>
              </a:rPr>
              <a:t> </a:t>
            </a:r>
            <a:r>
              <a:rPr lang="en-US" sz="2400" b="1" dirty="0" err="1">
                <a:solidFill>
                  <a:schemeClr val="bg1"/>
                </a:solidFill>
                <a:highlight>
                  <a:srgbClr val="FFFF00"/>
                </a:highlight>
              </a:rPr>
              <a:t>yapıştırılır</a:t>
            </a:r>
            <a:r>
              <a:rPr lang="en-US" sz="2400" b="1" dirty="0">
                <a:solidFill>
                  <a:schemeClr val="bg1"/>
                </a:solidFill>
                <a:highlight>
                  <a:srgbClr val="FFFF00"/>
                </a:highlight>
              </a:rPr>
              <a:t>. </a:t>
            </a:r>
            <a:r>
              <a:rPr lang="en-US" sz="2400" b="1" dirty="0" err="1">
                <a:solidFill>
                  <a:schemeClr val="bg1"/>
                </a:solidFill>
                <a:highlight>
                  <a:srgbClr val="FFFF00"/>
                </a:highlight>
              </a:rPr>
              <a:t>Tıraşlanmış</a:t>
            </a:r>
            <a:r>
              <a:rPr lang="en-US" sz="2400" b="1" dirty="0">
                <a:solidFill>
                  <a:schemeClr val="bg1"/>
                </a:solidFill>
                <a:highlight>
                  <a:srgbClr val="FFFF00"/>
                </a:highlight>
              </a:rPr>
              <a:t> </a:t>
            </a:r>
            <a:r>
              <a:rPr lang="en-US" sz="2400" b="1" dirty="0" err="1">
                <a:solidFill>
                  <a:schemeClr val="bg1"/>
                </a:solidFill>
                <a:highlight>
                  <a:srgbClr val="FFFF00"/>
                </a:highlight>
              </a:rPr>
              <a:t>yüzeylere</a:t>
            </a:r>
            <a:r>
              <a:rPr lang="en-US" sz="2400" b="1" dirty="0">
                <a:solidFill>
                  <a:schemeClr val="bg1"/>
                </a:solidFill>
                <a:highlight>
                  <a:srgbClr val="FFFF00"/>
                </a:highlight>
              </a:rPr>
              <a:t> </a:t>
            </a:r>
            <a:r>
              <a:rPr lang="en-US" sz="2400" b="1" dirty="0" err="1">
                <a:solidFill>
                  <a:schemeClr val="bg1"/>
                </a:solidFill>
                <a:highlight>
                  <a:srgbClr val="FFFF00"/>
                </a:highlight>
              </a:rPr>
              <a:t>fırça</a:t>
            </a:r>
            <a:r>
              <a:rPr lang="en-US" sz="2400" b="1" dirty="0">
                <a:solidFill>
                  <a:schemeClr val="bg1"/>
                </a:solidFill>
                <a:highlight>
                  <a:srgbClr val="FFFF00"/>
                </a:highlight>
              </a:rPr>
              <a:t> </a:t>
            </a:r>
            <a:r>
              <a:rPr lang="en-US" sz="2400" b="1" dirty="0" err="1">
                <a:solidFill>
                  <a:schemeClr val="bg1"/>
                </a:solidFill>
                <a:highlight>
                  <a:srgbClr val="FFFF00"/>
                </a:highlight>
              </a:rPr>
              <a:t>veya</a:t>
            </a:r>
            <a:r>
              <a:rPr lang="en-US" sz="2400" b="1" dirty="0">
                <a:solidFill>
                  <a:schemeClr val="bg1"/>
                </a:solidFill>
                <a:highlight>
                  <a:srgbClr val="FFFF00"/>
                </a:highlight>
              </a:rPr>
              <a:t> </a:t>
            </a:r>
            <a:r>
              <a:rPr lang="en-US" sz="2400" b="1" dirty="0" err="1">
                <a:solidFill>
                  <a:schemeClr val="bg1"/>
                </a:solidFill>
                <a:highlight>
                  <a:srgbClr val="FFFF00"/>
                </a:highlight>
              </a:rPr>
              <a:t>makine</a:t>
            </a:r>
            <a:r>
              <a:rPr lang="en-US" sz="2400" b="1" dirty="0">
                <a:solidFill>
                  <a:schemeClr val="bg1"/>
                </a:solidFill>
                <a:highlight>
                  <a:srgbClr val="FFFF00"/>
                </a:highlight>
              </a:rPr>
              <a:t> </a:t>
            </a:r>
            <a:r>
              <a:rPr lang="en-US" sz="2400" b="1" dirty="0" err="1">
                <a:solidFill>
                  <a:schemeClr val="bg1"/>
                </a:solidFill>
                <a:highlight>
                  <a:srgbClr val="FFFF00"/>
                </a:highlight>
              </a:rPr>
              <a:t>ile</a:t>
            </a:r>
            <a:r>
              <a:rPr lang="en-US" sz="2400" b="1" dirty="0">
                <a:solidFill>
                  <a:schemeClr val="bg1"/>
                </a:solidFill>
                <a:highlight>
                  <a:srgbClr val="FFFF00"/>
                </a:highlight>
              </a:rPr>
              <a:t> </a:t>
            </a:r>
            <a:r>
              <a:rPr lang="en-US" sz="2400" b="1" dirty="0" err="1">
                <a:solidFill>
                  <a:schemeClr val="bg1"/>
                </a:solidFill>
                <a:highlight>
                  <a:srgbClr val="FFFF00"/>
                </a:highlight>
              </a:rPr>
              <a:t>yapıştırıcı</a:t>
            </a:r>
            <a:r>
              <a:rPr lang="en-US" sz="2400" b="1" dirty="0">
                <a:solidFill>
                  <a:schemeClr val="bg1"/>
                </a:solidFill>
                <a:highlight>
                  <a:srgbClr val="FFFF00"/>
                </a:highlight>
              </a:rPr>
              <a:t> </a:t>
            </a:r>
            <a:r>
              <a:rPr lang="en-US" sz="2400" b="1" dirty="0" err="1">
                <a:solidFill>
                  <a:schemeClr val="bg1"/>
                </a:solidFill>
                <a:highlight>
                  <a:srgbClr val="FFFF00"/>
                </a:highlight>
              </a:rPr>
              <a:t>sürülür</a:t>
            </a:r>
            <a:r>
              <a:rPr lang="en-US" sz="2400" b="1" dirty="0">
                <a:solidFill>
                  <a:schemeClr val="bg1"/>
                </a:solidFill>
                <a:highlight>
                  <a:srgbClr val="FFFF00"/>
                </a:highlight>
              </a:rPr>
              <a:t> </a:t>
            </a:r>
            <a:r>
              <a:rPr lang="en-US" sz="2400" b="1" dirty="0" err="1">
                <a:solidFill>
                  <a:schemeClr val="bg1"/>
                </a:solidFill>
                <a:highlight>
                  <a:srgbClr val="FFFF00"/>
                </a:highlight>
              </a:rPr>
              <a:t>daha</a:t>
            </a:r>
            <a:r>
              <a:rPr lang="en-US" sz="2400" b="1" dirty="0">
                <a:solidFill>
                  <a:schemeClr val="bg1"/>
                </a:solidFill>
                <a:highlight>
                  <a:srgbClr val="FFFF00"/>
                </a:highlight>
              </a:rPr>
              <a:t> </a:t>
            </a:r>
            <a:r>
              <a:rPr lang="en-US" sz="2400" b="1" dirty="0" err="1">
                <a:solidFill>
                  <a:schemeClr val="bg1"/>
                </a:solidFill>
                <a:highlight>
                  <a:srgbClr val="FFFF00"/>
                </a:highlight>
              </a:rPr>
              <a:t>sonra</a:t>
            </a:r>
            <a:r>
              <a:rPr lang="en-US" sz="2400" b="1" dirty="0">
                <a:solidFill>
                  <a:schemeClr val="bg1"/>
                </a:solidFill>
                <a:highlight>
                  <a:srgbClr val="FFFF00"/>
                </a:highlight>
              </a:rPr>
              <a:t> </a:t>
            </a:r>
            <a:r>
              <a:rPr lang="en-US" sz="2400" b="1" dirty="0" err="1">
                <a:solidFill>
                  <a:schemeClr val="bg1"/>
                </a:solidFill>
                <a:highlight>
                  <a:srgbClr val="FFFF00"/>
                </a:highlight>
              </a:rPr>
              <a:t>kıvırma</a:t>
            </a:r>
            <a:r>
              <a:rPr lang="en-US" sz="2400" b="1" dirty="0">
                <a:solidFill>
                  <a:schemeClr val="bg1"/>
                </a:solidFill>
                <a:highlight>
                  <a:srgbClr val="FFFF00"/>
                </a:highlight>
              </a:rPr>
              <a:t> </a:t>
            </a:r>
            <a:r>
              <a:rPr lang="en-US" sz="2400" b="1" dirty="0" err="1">
                <a:solidFill>
                  <a:schemeClr val="bg1"/>
                </a:solidFill>
                <a:highlight>
                  <a:srgbClr val="FFFF00"/>
                </a:highlight>
              </a:rPr>
              <a:t>yapılır</a:t>
            </a:r>
            <a:r>
              <a:rPr lang="en-US" sz="2400" b="1" dirty="0">
                <a:solidFill>
                  <a:schemeClr val="bg1"/>
                </a:solidFill>
                <a:highlight>
                  <a:srgbClr val="FFFF00"/>
                </a:highlight>
              </a:rPr>
              <a:t>. </a:t>
            </a:r>
            <a:r>
              <a:rPr lang="en-US" sz="2400" b="1" dirty="0" err="1">
                <a:solidFill>
                  <a:schemeClr val="bg1"/>
                </a:solidFill>
                <a:highlight>
                  <a:srgbClr val="FFFF00"/>
                </a:highlight>
              </a:rPr>
              <a:t>Sayanın</a:t>
            </a:r>
            <a:r>
              <a:rPr lang="en-US" sz="2400" b="1" dirty="0">
                <a:solidFill>
                  <a:schemeClr val="bg1"/>
                </a:solidFill>
                <a:highlight>
                  <a:srgbClr val="FFFF00"/>
                </a:highlight>
              </a:rPr>
              <a:t> </a:t>
            </a:r>
            <a:r>
              <a:rPr lang="en-US" sz="2400" b="1" dirty="0" err="1">
                <a:solidFill>
                  <a:schemeClr val="bg1"/>
                </a:solidFill>
                <a:highlight>
                  <a:srgbClr val="FFFF00"/>
                </a:highlight>
              </a:rPr>
              <a:t>gereken</a:t>
            </a:r>
            <a:r>
              <a:rPr lang="en-US" sz="2400" b="1" dirty="0">
                <a:solidFill>
                  <a:schemeClr val="bg1"/>
                </a:solidFill>
                <a:highlight>
                  <a:srgbClr val="FFFF00"/>
                </a:highlight>
              </a:rPr>
              <a:t> her </a:t>
            </a:r>
            <a:r>
              <a:rPr lang="en-US" sz="2400" b="1" dirty="0" err="1">
                <a:solidFill>
                  <a:schemeClr val="bg1"/>
                </a:solidFill>
                <a:highlight>
                  <a:srgbClr val="FFFF00"/>
                </a:highlight>
              </a:rPr>
              <a:t>yerine</a:t>
            </a:r>
            <a:r>
              <a:rPr lang="en-US" sz="2400" b="1" dirty="0">
                <a:solidFill>
                  <a:schemeClr val="bg1"/>
                </a:solidFill>
                <a:highlight>
                  <a:srgbClr val="FFFF00"/>
                </a:highlight>
              </a:rPr>
              <a:t> </a:t>
            </a:r>
            <a:r>
              <a:rPr lang="en-US" sz="2400" b="1" dirty="0" err="1">
                <a:solidFill>
                  <a:schemeClr val="bg1"/>
                </a:solidFill>
                <a:highlight>
                  <a:srgbClr val="FFFF00"/>
                </a:highlight>
              </a:rPr>
              <a:t>kıvırma</a:t>
            </a:r>
            <a:r>
              <a:rPr lang="en-US" sz="2400" b="1" dirty="0">
                <a:solidFill>
                  <a:schemeClr val="bg1"/>
                </a:solidFill>
                <a:highlight>
                  <a:srgbClr val="FFFF00"/>
                </a:highlight>
              </a:rPr>
              <a:t> </a:t>
            </a:r>
            <a:r>
              <a:rPr lang="en-US" sz="2400" b="1" dirty="0" err="1">
                <a:solidFill>
                  <a:schemeClr val="bg1"/>
                </a:solidFill>
                <a:highlight>
                  <a:srgbClr val="FFFF00"/>
                </a:highlight>
              </a:rPr>
              <a:t>işlemi</a:t>
            </a:r>
            <a:r>
              <a:rPr lang="en-US" sz="2400" b="1" dirty="0">
                <a:solidFill>
                  <a:schemeClr val="bg1"/>
                </a:solidFill>
                <a:highlight>
                  <a:srgbClr val="FFFF00"/>
                </a:highlight>
              </a:rPr>
              <a:t> </a:t>
            </a:r>
            <a:r>
              <a:rPr lang="en-US" sz="2400" b="1" dirty="0" err="1">
                <a:solidFill>
                  <a:schemeClr val="bg1"/>
                </a:solidFill>
                <a:highlight>
                  <a:srgbClr val="FFFF00"/>
                </a:highlight>
              </a:rPr>
              <a:t>yapılabilir</a:t>
            </a:r>
            <a:r>
              <a:rPr lang="en-US" sz="2400" b="1" dirty="0">
                <a:solidFill>
                  <a:schemeClr val="bg1"/>
                </a:solidFill>
                <a:highlight>
                  <a:srgbClr val="FFFF00"/>
                </a:highlight>
              </a:rPr>
              <a:t> (</a:t>
            </a:r>
            <a:r>
              <a:rPr lang="en-US" sz="2400" b="1" dirty="0" err="1">
                <a:solidFill>
                  <a:schemeClr val="bg1"/>
                </a:solidFill>
                <a:highlight>
                  <a:srgbClr val="FFFF00"/>
                </a:highlight>
              </a:rPr>
              <a:t>Ayna</a:t>
            </a:r>
            <a:r>
              <a:rPr lang="en-US" sz="2400" b="1" dirty="0">
                <a:solidFill>
                  <a:schemeClr val="bg1"/>
                </a:solidFill>
                <a:highlight>
                  <a:srgbClr val="FFFF00"/>
                </a:highlight>
              </a:rPr>
              <a:t>, </a:t>
            </a:r>
            <a:r>
              <a:rPr lang="en-US" sz="2400" b="1" dirty="0" err="1">
                <a:solidFill>
                  <a:schemeClr val="bg1"/>
                </a:solidFill>
                <a:highlight>
                  <a:srgbClr val="FFFF00"/>
                </a:highlight>
              </a:rPr>
              <a:t>maskaret</a:t>
            </a:r>
            <a:r>
              <a:rPr lang="en-US" sz="2400" b="1" dirty="0">
                <a:solidFill>
                  <a:schemeClr val="bg1"/>
                </a:solidFill>
                <a:highlight>
                  <a:srgbClr val="FFFF00"/>
                </a:highlight>
              </a:rPr>
              <a:t>, </a:t>
            </a:r>
            <a:r>
              <a:rPr lang="en-US" sz="2400" b="1" dirty="0" err="1">
                <a:solidFill>
                  <a:schemeClr val="bg1"/>
                </a:solidFill>
                <a:highlight>
                  <a:srgbClr val="FFFF00"/>
                </a:highlight>
              </a:rPr>
              <a:t>fileto</a:t>
            </a:r>
            <a:r>
              <a:rPr lang="en-US" sz="2400" b="1" dirty="0">
                <a:solidFill>
                  <a:schemeClr val="bg1"/>
                </a:solidFill>
                <a:highlight>
                  <a:srgbClr val="FFFF00"/>
                </a:highlight>
              </a:rPr>
              <a:t>, </a:t>
            </a:r>
            <a:r>
              <a:rPr lang="en-US" sz="2400" b="1" dirty="0" err="1">
                <a:solidFill>
                  <a:schemeClr val="bg1"/>
                </a:solidFill>
                <a:highlight>
                  <a:srgbClr val="FFFF00"/>
                </a:highlight>
              </a:rPr>
              <a:t>ağız</a:t>
            </a:r>
            <a:r>
              <a:rPr lang="en-US" sz="2400" b="1" dirty="0">
                <a:solidFill>
                  <a:schemeClr val="bg1"/>
                </a:solidFill>
                <a:highlight>
                  <a:srgbClr val="FFFF00"/>
                </a:highlight>
              </a:rPr>
              <a:t> </a:t>
            </a:r>
            <a:r>
              <a:rPr lang="en-US" sz="2400" b="1" dirty="0" err="1">
                <a:solidFill>
                  <a:schemeClr val="bg1"/>
                </a:solidFill>
                <a:highlight>
                  <a:srgbClr val="FFFF00"/>
                </a:highlight>
              </a:rPr>
              <a:t>kenarları</a:t>
            </a:r>
            <a:r>
              <a:rPr lang="en-US" sz="2400" b="1" dirty="0">
                <a:solidFill>
                  <a:schemeClr val="bg1"/>
                </a:solidFill>
                <a:highlight>
                  <a:srgbClr val="FFFF00"/>
                </a:highlight>
              </a:rPr>
              <a:t> vb.).  </a:t>
            </a:r>
          </a:p>
          <a:p>
            <a:pPr indent="-228600">
              <a:buFont typeface="Arial" panose="020B0604020202020204" pitchFamily="34" charset="0"/>
              <a:buChar char="•"/>
            </a:pPr>
            <a:r>
              <a:rPr lang="en-US" sz="2400" b="1" dirty="0">
                <a:solidFill>
                  <a:schemeClr val="bg1"/>
                </a:solidFill>
                <a:highlight>
                  <a:srgbClr val="FFFF00"/>
                </a:highlight>
              </a:rPr>
              <a:t> </a:t>
            </a:r>
            <a:r>
              <a:rPr lang="en-US" sz="2400" b="1" dirty="0" err="1">
                <a:solidFill>
                  <a:schemeClr val="bg1"/>
                </a:solidFill>
                <a:highlight>
                  <a:srgbClr val="FFFF00"/>
                </a:highlight>
              </a:rPr>
              <a:t>Kıvırma</a:t>
            </a:r>
            <a:r>
              <a:rPr lang="en-US" sz="2400" b="1" dirty="0">
                <a:solidFill>
                  <a:schemeClr val="bg1"/>
                </a:solidFill>
                <a:highlight>
                  <a:srgbClr val="FFFF00"/>
                </a:highlight>
              </a:rPr>
              <a:t> </a:t>
            </a:r>
            <a:r>
              <a:rPr lang="en-US" sz="2400" b="1" dirty="0" err="1">
                <a:solidFill>
                  <a:schemeClr val="bg1"/>
                </a:solidFill>
                <a:highlight>
                  <a:srgbClr val="FFFF00"/>
                </a:highlight>
              </a:rPr>
              <a:t>kenarlarına</a:t>
            </a:r>
            <a:r>
              <a:rPr lang="en-US" sz="2400" b="1" dirty="0">
                <a:solidFill>
                  <a:schemeClr val="bg1"/>
                </a:solidFill>
                <a:highlight>
                  <a:srgbClr val="FFFF00"/>
                </a:highlight>
              </a:rPr>
              <a:t> </a:t>
            </a:r>
            <a:r>
              <a:rPr lang="en-US" sz="2400" b="1" dirty="0" err="1">
                <a:solidFill>
                  <a:schemeClr val="bg1"/>
                </a:solidFill>
                <a:highlight>
                  <a:srgbClr val="FFFF00"/>
                </a:highlight>
              </a:rPr>
              <a:t>takviye</a:t>
            </a:r>
            <a:r>
              <a:rPr lang="en-US" sz="2400" b="1" dirty="0">
                <a:solidFill>
                  <a:schemeClr val="bg1"/>
                </a:solidFill>
                <a:highlight>
                  <a:srgbClr val="FFFF00"/>
                </a:highlight>
              </a:rPr>
              <a:t> </a:t>
            </a:r>
            <a:r>
              <a:rPr lang="en-US" sz="2400" b="1" dirty="0" err="1">
                <a:solidFill>
                  <a:schemeClr val="bg1"/>
                </a:solidFill>
                <a:highlight>
                  <a:srgbClr val="FFFF00"/>
                </a:highlight>
              </a:rPr>
              <a:t>bandı</a:t>
            </a:r>
            <a:r>
              <a:rPr lang="en-US" sz="2400" b="1" dirty="0">
                <a:solidFill>
                  <a:schemeClr val="bg1"/>
                </a:solidFill>
                <a:highlight>
                  <a:srgbClr val="FFFF00"/>
                </a:highlight>
              </a:rPr>
              <a:t> </a:t>
            </a:r>
            <a:r>
              <a:rPr lang="en-US" sz="2400" b="1" dirty="0" err="1">
                <a:solidFill>
                  <a:schemeClr val="bg1"/>
                </a:solidFill>
                <a:highlight>
                  <a:srgbClr val="FFFF00"/>
                </a:highlight>
              </a:rPr>
              <a:t>çekilmesi</a:t>
            </a:r>
            <a:r>
              <a:rPr lang="en-US" sz="2400" b="1" dirty="0">
                <a:solidFill>
                  <a:schemeClr val="bg1"/>
                </a:solidFill>
                <a:highlight>
                  <a:srgbClr val="FFFF00"/>
                </a:highlight>
              </a:rPr>
              <a:t> </a:t>
            </a:r>
            <a:r>
              <a:rPr lang="en-US" sz="2400" b="1" dirty="0" err="1">
                <a:solidFill>
                  <a:schemeClr val="bg1"/>
                </a:solidFill>
                <a:highlight>
                  <a:srgbClr val="FFFF00"/>
                </a:highlight>
              </a:rPr>
              <a:t>Kendinden</a:t>
            </a:r>
            <a:r>
              <a:rPr lang="en-US" sz="2400" b="1" dirty="0">
                <a:solidFill>
                  <a:schemeClr val="bg1"/>
                </a:solidFill>
                <a:highlight>
                  <a:srgbClr val="FFFF00"/>
                </a:highlight>
              </a:rPr>
              <a:t> </a:t>
            </a:r>
            <a:r>
              <a:rPr lang="en-US" sz="2400" b="1" dirty="0" err="1">
                <a:solidFill>
                  <a:schemeClr val="bg1"/>
                </a:solidFill>
                <a:highlight>
                  <a:srgbClr val="FFFF00"/>
                </a:highlight>
              </a:rPr>
              <a:t>yapışkanlı</a:t>
            </a:r>
            <a:r>
              <a:rPr lang="en-US" sz="2400" b="1" dirty="0">
                <a:solidFill>
                  <a:schemeClr val="bg1"/>
                </a:solidFill>
                <a:highlight>
                  <a:srgbClr val="FFFF00"/>
                </a:highlight>
              </a:rPr>
              <a:t> </a:t>
            </a:r>
            <a:r>
              <a:rPr lang="en-US" sz="2400" b="1" dirty="0" err="1">
                <a:solidFill>
                  <a:schemeClr val="bg1"/>
                </a:solidFill>
                <a:highlight>
                  <a:srgbClr val="FFFF00"/>
                </a:highlight>
              </a:rPr>
              <a:t>takviye</a:t>
            </a:r>
            <a:r>
              <a:rPr lang="en-US" sz="2400" b="1" dirty="0">
                <a:solidFill>
                  <a:schemeClr val="bg1"/>
                </a:solidFill>
                <a:highlight>
                  <a:srgbClr val="FFFF00"/>
                </a:highlight>
              </a:rPr>
              <a:t> </a:t>
            </a:r>
            <a:r>
              <a:rPr lang="en-US" sz="2400" b="1" dirty="0" err="1">
                <a:solidFill>
                  <a:schemeClr val="bg1"/>
                </a:solidFill>
                <a:highlight>
                  <a:srgbClr val="FFFF00"/>
                </a:highlight>
              </a:rPr>
              <a:t>bantları</a:t>
            </a:r>
            <a:r>
              <a:rPr lang="en-US" sz="2400" b="1" dirty="0">
                <a:solidFill>
                  <a:schemeClr val="bg1"/>
                </a:solidFill>
                <a:highlight>
                  <a:srgbClr val="FFFF00"/>
                </a:highlight>
              </a:rPr>
              <a:t> </a:t>
            </a:r>
            <a:r>
              <a:rPr lang="en-US" sz="2400" b="1" dirty="0" err="1">
                <a:solidFill>
                  <a:schemeClr val="bg1"/>
                </a:solidFill>
                <a:highlight>
                  <a:srgbClr val="FFFF00"/>
                </a:highlight>
              </a:rPr>
              <a:t>vardır</a:t>
            </a:r>
            <a:r>
              <a:rPr lang="en-US" sz="2400" b="1" dirty="0">
                <a:solidFill>
                  <a:schemeClr val="bg1"/>
                </a:solidFill>
                <a:highlight>
                  <a:srgbClr val="FFFF00"/>
                </a:highlight>
              </a:rPr>
              <a:t>. </a:t>
            </a:r>
            <a:r>
              <a:rPr lang="en-US" sz="2400" b="1" dirty="0" err="1">
                <a:solidFill>
                  <a:schemeClr val="bg1"/>
                </a:solidFill>
                <a:highlight>
                  <a:srgbClr val="FFFF00"/>
                </a:highlight>
              </a:rPr>
              <a:t>Kendinden</a:t>
            </a:r>
            <a:r>
              <a:rPr lang="en-US" sz="2400" b="1" dirty="0">
                <a:solidFill>
                  <a:schemeClr val="bg1"/>
                </a:solidFill>
                <a:highlight>
                  <a:srgbClr val="FFFF00"/>
                </a:highlight>
              </a:rPr>
              <a:t> </a:t>
            </a:r>
            <a:r>
              <a:rPr lang="en-US" sz="2400" b="1" dirty="0" err="1">
                <a:solidFill>
                  <a:schemeClr val="bg1"/>
                </a:solidFill>
                <a:highlight>
                  <a:srgbClr val="FFFF00"/>
                </a:highlight>
              </a:rPr>
              <a:t>yapışkanlı</a:t>
            </a:r>
            <a:r>
              <a:rPr lang="en-US" sz="2400" b="1" dirty="0">
                <a:solidFill>
                  <a:schemeClr val="bg1"/>
                </a:solidFill>
                <a:highlight>
                  <a:srgbClr val="FFFF00"/>
                </a:highlight>
              </a:rPr>
              <a:t> </a:t>
            </a:r>
            <a:r>
              <a:rPr lang="en-US" sz="2400" b="1" dirty="0" err="1">
                <a:solidFill>
                  <a:schemeClr val="bg1"/>
                </a:solidFill>
                <a:highlight>
                  <a:srgbClr val="FFFF00"/>
                </a:highlight>
              </a:rPr>
              <a:t>olmayanları</a:t>
            </a:r>
            <a:r>
              <a:rPr lang="en-US" sz="2400" b="1" dirty="0">
                <a:solidFill>
                  <a:schemeClr val="bg1"/>
                </a:solidFill>
                <a:highlight>
                  <a:srgbClr val="FFFF00"/>
                </a:highlight>
              </a:rPr>
              <a:t> </a:t>
            </a:r>
            <a:r>
              <a:rPr lang="en-US" sz="2400" b="1" dirty="0" err="1">
                <a:solidFill>
                  <a:schemeClr val="bg1"/>
                </a:solidFill>
                <a:highlight>
                  <a:srgbClr val="FFFF00"/>
                </a:highlight>
              </a:rPr>
              <a:t>ise</a:t>
            </a:r>
            <a:r>
              <a:rPr lang="en-US" sz="2400" b="1" dirty="0">
                <a:solidFill>
                  <a:schemeClr val="bg1"/>
                </a:solidFill>
                <a:highlight>
                  <a:srgbClr val="FFFF00"/>
                </a:highlight>
              </a:rPr>
              <a:t> </a:t>
            </a:r>
            <a:r>
              <a:rPr lang="en-US" sz="2400" b="1" dirty="0" err="1">
                <a:solidFill>
                  <a:schemeClr val="bg1"/>
                </a:solidFill>
                <a:highlight>
                  <a:srgbClr val="FFFF00"/>
                </a:highlight>
              </a:rPr>
              <a:t>yapıştırıcı</a:t>
            </a:r>
            <a:r>
              <a:rPr lang="en-US" sz="2400" b="1" dirty="0">
                <a:solidFill>
                  <a:schemeClr val="bg1"/>
                </a:solidFill>
                <a:highlight>
                  <a:srgbClr val="FFFF00"/>
                </a:highlight>
              </a:rPr>
              <a:t> </a:t>
            </a:r>
            <a:r>
              <a:rPr lang="en-US" sz="2400" b="1" dirty="0" err="1">
                <a:solidFill>
                  <a:schemeClr val="bg1"/>
                </a:solidFill>
                <a:highlight>
                  <a:srgbClr val="FFFF00"/>
                </a:highlight>
              </a:rPr>
              <a:t>sürülerek</a:t>
            </a:r>
            <a:r>
              <a:rPr lang="en-US" sz="2400" b="1" dirty="0">
                <a:solidFill>
                  <a:schemeClr val="bg1"/>
                </a:solidFill>
                <a:highlight>
                  <a:srgbClr val="FFFF00"/>
                </a:highlight>
              </a:rPr>
              <a:t> </a:t>
            </a:r>
            <a:r>
              <a:rPr lang="en-US" sz="2400" b="1" dirty="0" err="1">
                <a:solidFill>
                  <a:schemeClr val="bg1"/>
                </a:solidFill>
                <a:highlight>
                  <a:srgbClr val="FFFF00"/>
                </a:highlight>
              </a:rPr>
              <a:t>kullanılabilir</a:t>
            </a:r>
            <a:r>
              <a:rPr lang="en-US" sz="2400" b="1" dirty="0">
                <a:solidFill>
                  <a:schemeClr val="bg1"/>
                </a:solidFill>
                <a:highlight>
                  <a:srgbClr val="FFFF00"/>
                </a:highlight>
              </a:rPr>
              <a:t>.  </a:t>
            </a:r>
          </a:p>
          <a:p>
            <a:pPr indent="-228600">
              <a:buFont typeface="Arial" panose="020B0604020202020204" pitchFamily="34" charset="0"/>
              <a:buChar char="•"/>
            </a:pPr>
            <a:r>
              <a:rPr lang="en-US" sz="2400" b="1" dirty="0">
                <a:solidFill>
                  <a:schemeClr val="bg1"/>
                </a:solidFill>
                <a:highlight>
                  <a:srgbClr val="FFFF00"/>
                </a:highlight>
              </a:rPr>
              <a:t> </a:t>
            </a:r>
            <a:r>
              <a:rPr lang="en-US" sz="2400" b="1" dirty="0" err="1">
                <a:solidFill>
                  <a:schemeClr val="bg1"/>
                </a:solidFill>
                <a:highlight>
                  <a:srgbClr val="FFFF00"/>
                </a:highlight>
              </a:rPr>
              <a:t>Tıraşlanmış</a:t>
            </a:r>
            <a:r>
              <a:rPr lang="en-US" sz="2400" b="1" dirty="0">
                <a:solidFill>
                  <a:schemeClr val="bg1"/>
                </a:solidFill>
                <a:highlight>
                  <a:srgbClr val="FFFF00"/>
                </a:highlight>
              </a:rPr>
              <a:t> </a:t>
            </a:r>
            <a:r>
              <a:rPr lang="en-US" sz="2400" b="1" dirty="0" err="1">
                <a:solidFill>
                  <a:schemeClr val="bg1"/>
                </a:solidFill>
                <a:highlight>
                  <a:srgbClr val="FFFF00"/>
                </a:highlight>
              </a:rPr>
              <a:t>ve</a:t>
            </a:r>
            <a:r>
              <a:rPr lang="en-US" sz="2400" b="1" dirty="0">
                <a:solidFill>
                  <a:schemeClr val="bg1"/>
                </a:solidFill>
                <a:highlight>
                  <a:srgbClr val="FFFF00"/>
                </a:highlight>
              </a:rPr>
              <a:t> </a:t>
            </a:r>
            <a:r>
              <a:rPr lang="en-US" sz="2400" b="1" dirty="0" err="1">
                <a:solidFill>
                  <a:schemeClr val="bg1"/>
                </a:solidFill>
                <a:highlight>
                  <a:srgbClr val="FFFF00"/>
                </a:highlight>
              </a:rPr>
              <a:t>kıvırma</a:t>
            </a:r>
            <a:r>
              <a:rPr lang="en-US" sz="2400" b="1" dirty="0">
                <a:solidFill>
                  <a:schemeClr val="bg1"/>
                </a:solidFill>
                <a:highlight>
                  <a:srgbClr val="FFFF00"/>
                </a:highlight>
              </a:rPr>
              <a:t> </a:t>
            </a:r>
            <a:r>
              <a:rPr lang="en-US" sz="2400" b="1" dirty="0" err="1">
                <a:solidFill>
                  <a:schemeClr val="bg1"/>
                </a:solidFill>
                <a:highlight>
                  <a:srgbClr val="FFFF00"/>
                </a:highlight>
              </a:rPr>
              <a:t>yapılacak</a:t>
            </a:r>
            <a:r>
              <a:rPr lang="en-US" sz="2400" b="1" dirty="0">
                <a:solidFill>
                  <a:schemeClr val="bg1"/>
                </a:solidFill>
                <a:highlight>
                  <a:srgbClr val="FFFF00"/>
                </a:highlight>
              </a:rPr>
              <a:t> </a:t>
            </a:r>
            <a:r>
              <a:rPr lang="en-US" sz="2400" b="1" dirty="0" err="1">
                <a:solidFill>
                  <a:schemeClr val="bg1"/>
                </a:solidFill>
                <a:highlight>
                  <a:srgbClr val="FFFF00"/>
                </a:highlight>
              </a:rPr>
              <a:t>yüzeylere</a:t>
            </a:r>
            <a:r>
              <a:rPr lang="en-US" sz="2400" b="1" dirty="0">
                <a:solidFill>
                  <a:schemeClr val="bg1"/>
                </a:solidFill>
                <a:highlight>
                  <a:srgbClr val="FFFF00"/>
                </a:highlight>
              </a:rPr>
              <a:t> </a:t>
            </a:r>
            <a:r>
              <a:rPr lang="en-US" sz="2400" b="1" dirty="0" err="1">
                <a:solidFill>
                  <a:schemeClr val="bg1"/>
                </a:solidFill>
                <a:highlight>
                  <a:srgbClr val="FFFF00"/>
                </a:highlight>
              </a:rPr>
              <a:t>fırça</a:t>
            </a:r>
            <a:r>
              <a:rPr lang="en-US" sz="2400" b="1" dirty="0">
                <a:solidFill>
                  <a:schemeClr val="bg1"/>
                </a:solidFill>
                <a:highlight>
                  <a:srgbClr val="FFFF00"/>
                </a:highlight>
              </a:rPr>
              <a:t> </a:t>
            </a:r>
            <a:r>
              <a:rPr lang="en-US" sz="2400" b="1" dirty="0" err="1">
                <a:solidFill>
                  <a:schemeClr val="bg1"/>
                </a:solidFill>
                <a:highlight>
                  <a:srgbClr val="FFFF00"/>
                </a:highlight>
              </a:rPr>
              <a:t>veya</a:t>
            </a:r>
            <a:r>
              <a:rPr lang="en-US" sz="2400" b="1" dirty="0">
                <a:solidFill>
                  <a:schemeClr val="bg1"/>
                </a:solidFill>
                <a:highlight>
                  <a:srgbClr val="FFFF00"/>
                </a:highlight>
              </a:rPr>
              <a:t> </a:t>
            </a:r>
            <a:r>
              <a:rPr lang="en-US" sz="2400" b="1" dirty="0" err="1">
                <a:solidFill>
                  <a:schemeClr val="bg1"/>
                </a:solidFill>
                <a:highlight>
                  <a:srgbClr val="FFFF00"/>
                </a:highlight>
              </a:rPr>
              <a:t>makine</a:t>
            </a:r>
            <a:r>
              <a:rPr lang="en-US" sz="2400" b="1" dirty="0">
                <a:solidFill>
                  <a:schemeClr val="bg1"/>
                </a:solidFill>
                <a:highlight>
                  <a:srgbClr val="FFFF00"/>
                </a:highlight>
              </a:rPr>
              <a:t> </a:t>
            </a:r>
            <a:r>
              <a:rPr lang="en-US" sz="2400" b="1" dirty="0" err="1">
                <a:solidFill>
                  <a:schemeClr val="bg1"/>
                </a:solidFill>
                <a:highlight>
                  <a:srgbClr val="FFFF00"/>
                </a:highlight>
              </a:rPr>
              <a:t>ile</a:t>
            </a:r>
            <a:r>
              <a:rPr lang="en-US" sz="2400" b="1" dirty="0">
                <a:solidFill>
                  <a:schemeClr val="bg1"/>
                </a:solidFill>
                <a:highlight>
                  <a:srgbClr val="FFFF00"/>
                </a:highlight>
              </a:rPr>
              <a:t> </a:t>
            </a:r>
            <a:r>
              <a:rPr lang="en-US" sz="2400" b="1" dirty="0" err="1">
                <a:solidFill>
                  <a:schemeClr val="bg1"/>
                </a:solidFill>
                <a:highlight>
                  <a:srgbClr val="FFFF00"/>
                </a:highlight>
              </a:rPr>
              <a:t>yapıştırıcı</a:t>
            </a:r>
            <a:r>
              <a:rPr lang="en-US" sz="2400" b="1" dirty="0">
                <a:solidFill>
                  <a:schemeClr val="bg1"/>
                </a:solidFill>
                <a:highlight>
                  <a:srgbClr val="FFFF00"/>
                </a:highlight>
              </a:rPr>
              <a:t> </a:t>
            </a:r>
            <a:r>
              <a:rPr lang="en-US" sz="2400" b="1" dirty="0" err="1">
                <a:solidFill>
                  <a:schemeClr val="bg1"/>
                </a:solidFill>
                <a:highlight>
                  <a:srgbClr val="FFFF00"/>
                </a:highlight>
              </a:rPr>
              <a:t>sürülür</a:t>
            </a:r>
            <a:r>
              <a:rPr lang="en-US" sz="2400" b="1" dirty="0">
                <a:solidFill>
                  <a:schemeClr val="bg1"/>
                </a:solidFill>
                <a:highlight>
                  <a:srgbClr val="FFFF00"/>
                </a:highlight>
              </a:rPr>
              <a:t>. </a:t>
            </a:r>
            <a:r>
              <a:rPr lang="en-US" sz="2400" b="1" dirty="0" err="1">
                <a:solidFill>
                  <a:schemeClr val="bg1"/>
                </a:solidFill>
                <a:highlight>
                  <a:srgbClr val="FFFF00"/>
                </a:highlight>
              </a:rPr>
              <a:t>Elde</a:t>
            </a:r>
            <a:r>
              <a:rPr lang="en-US" sz="2400" b="1" dirty="0">
                <a:solidFill>
                  <a:schemeClr val="bg1"/>
                </a:solidFill>
                <a:highlight>
                  <a:srgbClr val="FFFF00"/>
                </a:highlight>
              </a:rPr>
              <a:t> </a:t>
            </a:r>
            <a:r>
              <a:rPr lang="en-US" sz="2400" b="1" dirty="0" err="1">
                <a:solidFill>
                  <a:schemeClr val="bg1"/>
                </a:solidFill>
                <a:highlight>
                  <a:srgbClr val="FFFF00"/>
                </a:highlight>
              </a:rPr>
              <a:t>kıvırma</a:t>
            </a:r>
            <a:r>
              <a:rPr lang="en-US" sz="2400" b="1" dirty="0">
                <a:solidFill>
                  <a:schemeClr val="bg1"/>
                </a:solidFill>
                <a:highlight>
                  <a:srgbClr val="FFFF00"/>
                </a:highlight>
              </a:rPr>
              <a:t> </a:t>
            </a:r>
            <a:r>
              <a:rPr lang="en-US" sz="2400" b="1" dirty="0" err="1">
                <a:solidFill>
                  <a:schemeClr val="bg1"/>
                </a:solidFill>
                <a:highlight>
                  <a:srgbClr val="FFFF00"/>
                </a:highlight>
              </a:rPr>
              <a:t>yapılırken</a:t>
            </a:r>
            <a:r>
              <a:rPr lang="en-US" sz="2400" b="1" dirty="0">
                <a:solidFill>
                  <a:schemeClr val="bg1"/>
                </a:solidFill>
                <a:highlight>
                  <a:srgbClr val="FFFF00"/>
                </a:highlight>
              </a:rPr>
              <a:t> </a:t>
            </a:r>
            <a:r>
              <a:rPr lang="en-US" sz="2400" b="1" dirty="0" err="1">
                <a:solidFill>
                  <a:schemeClr val="bg1"/>
                </a:solidFill>
                <a:highlight>
                  <a:srgbClr val="FFFF00"/>
                </a:highlight>
              </a:rPr>
              <a:t>yapıştırıcı</a:t>
            </a:r>
            <a:r>
              <a:rPr lang="en-US" sz="2400" b="1" dirty="0">
                <a:solidFill>
                  <a:schemeClr val="bg1"/>
                </a:solidFill>
                <a:highlight>
                  <a:srgbClr val="FFFF00"/>
                </a:highlight>
              </a:rPr>
              <a:t> </a:t>
            </a:r>
            <a:r>
              <a:rPr lang="en-US" sz="2400" b="1" dirty="0" err="1">
                <a:solidFill>
                  <a:schemeClr val="bg1"/>
                </a:solidFill>
                <a:highlight>
                  <a:srgbClr val="FFFF00"/>
                </a:highlight>
              </a:rPr>
              <a:t>olarak</a:t>
            </a:r>
            <a:r>
              <a:rPr lang="en-US" sz="2400" b="1" dirty="0">
                <a:solidFill>
                  <a:schemeClr val="bg1"/>
                </a:solidFill>
                <a:highlight>
                  <a:srgbClr val="FFFF00"/>
                </a:highlight>
              </a:rPr>
              <a:t> </a:t>
            </a:r>
            <a:r>
              <a:rPr lang="en-US" sz="2400" b="1" dirty="0" err="1">
                <a:solidFill>
                  <a:schemeClr val="bg1"/>
                </a:solidFill>
                <a:highlight>
                  <a:srgbClr val="FFFF00"/>
                </a:highlight>
              </a:rPr>
              <a:t>solüsyon</a:t>
            </a:r>
            <a:r>
              <a:rPr lang="en-US" sz="2400" b="1" dirty="0">
                <a:solidFill>
                  <a:schemeClr val="bg1"/>
                </a:solidFill>
                <a:highlight>
                  <a:srgbClr val="FFFF00"/>
                </a:highlight>
              </a:rPr>
              <a:t> </a:t>
            </a:r>
            <a:r>
              <a:rPr lang="en-US" sz="2400" b="1" dirty="0" err="1">
                <a:solidFill>
                  <a:schemeClr val="bg1"/>
                </a:solidFill>
                <a:highlight>
                  <a:srgbClr val="FFFF00"/>
                </a:highlight>
              </a:rPr>
              <a:t>kullanılması</a:t>
            </a:r>
            <a:r>
              <a:rPr lang="en-US" sz="2400" b="1" dirty="0">
                <a:solidFill>
                  <a:schemeClr val="bg1"/>
                </a:solidFill>
                <a:highlight>
                  <a:srgbClr val="FFFF00"/>
                </a:highlight>
              </a:rPr>
              <a:t> </a:t>
            </a:r>
            <a:r>
              <a:rPr lang="en-US" sz="2400" b="1" dirty="0" err="1">
                <a:solidFill>
                  <a:schemeClr val="bg1"/>
                </a:solidFill>
                <a:highlight>
                  <a:srgbClr val="FFFF00"/>
                </a:highlight>
              </a:rPr>
              <a:t>önerilir</a:t>
            </a:r>
            <a:r>
              <a:rPr lang="en-US" sz="2400" b="1" dirty="0">
                <a:solidFill>
                  <a:schemeClr val="bg1"/>
                </a:solidFill>
                <a:highlight>
                  <a:srgbClr val="FFFF00"/>
                </a:highlight>
              </a:rPr>
              <a:t>. </a:t>
            </a:r>
            <a:r>
              <a:rPr lang="en-US" sz="2400" b="1" dirty="0" err="1">
                <a:solidFill>
                  <a:schemeClr val="bg1"/>
                </a:solidFill>
                <a:highlight>
                  <a:srgbClr val="FFFF00"/>
                </a:highlight>
              </a:rPr>
              <a:t>Kıvırma</a:t>
            </a:r>
            <a:r>
              <a:rPr lang="en-US" sz="2400" b="1" dirty="0">
                <a:solidFill>
                  <a:schemeClr val="bg1"/>
                </a:solidFill>
                <a:highlight>
                  <a:srgbClr val="FFFF00"/>
                </a:highlight>
              </a:rPr>
              <a:t> </a:t>
            </a:r>
            <a:r>
              <a:rPr lang="en-US" sz="2400" b="1" dirty="0" err="1">
                <a:solidFill>
                  <a:schemeClr val="bg1"/>
                </a:solidFill>
                <a:highlight>
                  <a:srgbClr val="FFFF00"/>
                </a:highlight>
              </a:rPr>
              <a:t>yapılırken</a:t>
            </a:r>
            <a:r>
              <a:rPr lang="en-US" sz="2400" b="1" dirty="0">
                <a:solidFill>
                  <a:schemeClr val="bg1"/>
                </a:solidFill>
                <a:highlight>
                  <a:srgbClr val="FFFF00"/>
                </a:highlight>
              </a:rPr>
              <a:t> </a:t>
            </a:r>
            <a:r>
              <a:rPr lang="en-US" sz="2400" b="1" dirty="0" err="1">
                <a:solidFill>
                  <a:schemeClr val="bg1"/>
                </a:solidFill>
                <a:highlight>
                  <a:srgbClr val="FFFF00"/>
                </a:highlight>
              </a:rPr>
              <a:t>parmaklar</a:t>
            </a:r>
            <a:r>
              <a:rPr lang="en-US" sz="2400" b="1" dirty="0">
                <a:solidFill>
                  <a:schemeClr val="bg1"/>
                </a:solidFill>
                <a:highlight>
                  <a:srgbClr val="FFFF00"/>
                </a:highlight>
              </a:rPr>
              <a:t> </a:t>
            </a:r>
            <a:r>
              <a:rPr lang="en-US" sz="2400" b="1" dirty="0" err="1">
                <a:solidFill>
                  <a:schemeClr val="bg1"/>
                </a:solidFill>
                <a:highlight>
                  <a:srgbClr val="FFFF00"/>
                </a:highlight>
              </a:rPr>
              <a:t>ve</a:t>
            </a:r>
            <a:r>
              <a:rPr lang="en-US" sz="2400" b="1" dirty="0">
                <a:solidFill>
                  <a:schemeClr val="bg1"/>
                </a:solidFill>
                <a:highlight>
                  <a:srgbClr val="FFFF00"/>
                </a:highlight>
              </a:rPr>
              <a:t> </a:t>
            </a:r>
            <a:r>
              <a:rPr lang="en-US" sz="2400" b="1" dirty="0" err="1">
                <a:solidFill>
                  <a:schemeClr val="bg1"/>
                </a:solidFill>
                <a:highlight>
                  <a:srgbClr val="FFFF00"/>
                </a:highlight>
              </a:rPr>
              <a:t>çekiç</a:t>
            </a:r>
            <a:r>
              <a:rPr lang="en-US" sz="2400" b="1" dirty="0">
                <a:solidFill>
                  <a:schemeClr val="bg1"/>
                </a:solidFill>
                <a:highlight>
                  <a:srgbClr val="FFFF00"/>
                </a:highlight>
              </a:rPr>
              <a:t> </a:t>
            </a:r>
            <a:r>
              <a:rPr lang="en-US" sz="2400" b="1" dirty="0" err="1">
                <a:solidFill>
                  <a:schemeClr val="bg1"/>
                </a:solidFill>
                <a:highlight>
                  <a:srgbClr val="FFFF00"/>
                </a:highlight>
              </a:rPr>
              <a:t>uyumlu</a:t>
            </a:r>
            <a:r>
              <a:rPr lang="en-US" sz="2400" b="1" dirty="0">
                <a:solidFill>
                  <a:schemeClr val="bg1"/>
                </a:solidFill>
                <a:highlight>
                  <a:srgbClr val="FFFF00"/>
                </a:highlight>
              </a:rPr>
              <a:t> </a:t>
            </a:r>
            <a:r>
              <a:rPr lang="en-US" sz="2400" b="1" dirty="0" err="1">
                <a:solidFill>
                  <a:schemeClr val="bg1"/>
                </a:solidFill>
                <a:highlight>
                  <a:srgbClr val="FFFF00"/>
                </a:highlight>
              </a:rPr>
              <a:t>bir</a:t>
            </a:r>
            <a:r>
              <a:rPr lang="en-US" sz="2400" b="1" dirty="0">
                <a:solidFill>
                  <a:schemeClr val="bg1"/>
                </a:solidFill>
                <a:highlight>
                  <a:srgbClr val="FFFF00"/>
                </a:highlight>
              </a:rPr>
              <a:t> </a:t>
            </a:r>
            <a:r>
              <a:rPr lang="en-US" sz="2400" b="1" dirty="0" err="1">
                <a:solidFill>
                  <a:schemeClr val="bg1"/>
                </a:solidFill>
                <a:highlight>
                  <a:srgbClr val="FFFF00"/>
                </a:highlight>
              </a:rPr>
              <a:t>şekilde</a:t>
            </a:r>
            <a:r>
              <a:rPr lang="en-US" sz="2400" b="1" dirty="0">
                <a:solidFill>
                  <a:schemeClr val="bg1"/>
                </a:solidFill>
                <a:highlight>
                  <a:srgbClr val="FFFF00"/>
                </a:highlight>
              </a:rPr>
              <a:t> </a:t>
            </a:r>
            <a:r>
              <a:rPr lang="en-US" sz="2400" b="1" dirty="0" err="1">
                <a:solidFill>
                  <a:schemeClr val="bg1"/>
                </a:solidFill>
                <a:highlight>
                  <a:srgbClr val="FFFF00"/>
                </a:highlight>
              </a:rPr>
              <a:t>kullanılmalıdır</a:t>
            </a:r>
            <a:endParaRPr lang="en-US" sz="2400" b="1" dirty="0">
              <a:solidFill>
                <a:schemeClr val="bg1"/>
              </a:solidFill>
              <a:highlight>
                <a:srgbClr val="FFFF00"/>
              </a:highlight>
            </a:endParaRPr>
          </a:p>
          <a:p>
            <a:pPr indent="-228600">
              <a:buFont typeface="Arial" panose="020B0604020202020204" pitchFamily="34" charset="0"/>
              <a:buChar char="•"/>
            </a:pPr>
            <a:endParaRPr lang="en-US" sz="1300" dirty="0"/>
          </a:p>
        </p:txBody>
      </p:sp>
    </p:spTree>
    <p:extLst>
      <p:ext uri="{BB962C8B-B14F-4D97-AF65-F5344CB8AC3E}">
        <p14:creationId xmlns:p14="http://schemas.microsoft.com/office/powerpoint/2010/main" val="3039534484"/>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EE496F61-EA25-4A70-BA06-9F9002F352E4}"/>
              </a:ext>
            </a:extLst>
          </p:cNvPr>
          <p:cNvPicPr>
            <a:picLocks noGrp="1" noChangeAspect="1"/>
          </p:cNvPicPr>
          <p:nvPr>
            <p:ph idx="1"/>
          </p:nvPr>
        </p:nvPicPr>
        <p:blipFill rotWithShape="1">
          <a:blip r:embed="rId2"/>
          <a:srcRect r="4205" b="23457"/>
          <a:stretch/>
        </p:blipFill>
        <p:spPr>
          <a:xfrm>
            <a:off x="8992038" y="3281050"/>
            <a:ext cx="2449152" cy="2587938"/>
          </a:xfrm>
          <a:prstGeom prst="rect">
            <a:avLst/>
          </a:prstGeom>
        </p:spPr>
      </p:pic>
      <p:sp>
        <p:nvSpPr>
          <p:cNvPr id="4" name="Metin Yer Tutucusu 3">
            <a:extLst>
              <a:ext uri="{FF2B5EF4-FFF2-40B4-BE49-F238E27FC236}">
                <a16:creationId xmlns:a16="http://schemas.microsoft.com/office/drawing/2014/main" id="{A710B0C5-D78B-4666-9A87-4E5567C4EB7D}"/>
              </a:ext>
            </a:extLst>
          </p:cNvPr>
          <p:cNvSpPr>
            <a:spLocks noGrp="1"/>
          </p:cNvSpPr>
          <p:nvPr>
            <p:ph type="body" sz="half" idx="2"/>
          </p:nvPr>
        </p:nvSpPr>
        <p:spPr>
          <a:xfrm>
            <a:off x="497305" y="304801"/>
            <a:ext cx="5871412" cy="6553200"/>
          </a:xfrm>
        </p:spPr>
        <p:txBody>
          <a:bodyPr/>
          <a:lstStyle/>
          <a:p>
            <a:r>
              <a:rPr lang="tr-TR" sz="2800" b="1" dirty="0" err="1">
                <a:highlight>
                  <a:srgbClr val="FF0000"/>
                </a:highlight>
              </a:rPr>
              <a:t>Regola</a:t>
            </a:r>
            <a:r>
              <a:rPr lang="tr-TR" sz="2800" b="1" dirty="0">
                <a:highlight>
                  <a:srgbClr val="FF0000"/>
                </a:highlight>
              </a:rPr>
              <a:t> (Toplama)</a:t>
            </a:r>
          </a:p>
          <a:p>
            <a:r>
              <a:rPr lang="tr-TR" sz="2800" b="1" dirty="0"/>
              <a:t>Sayanın monteye hazır duruma getirilmesi için kesilmiş ve gerekli işlemleri bitmiş saya elemanlarının, birbiri ile ilgili olarak bir araya getirilmesine </a:t>
            </a:r>
            <a:r>
              <a:rPr lang="tr-TR" sz="2800" b="1" dirty="0" err="1"/>
              <a:t>regola</a:t>
            </a:r>
            <a:r>
              <a:rPr lang="tr-TR" sz="2800" b="1" dirty="0"/>
              <a:t>/toplama denir. </a:t>
            </a:r>
            <a:r>
              <a:rPr lang="tr-TR" sz="2800" b="1" dirty="0" err="1"/>
              <a:t>Regola</a:t>
            </a:r>
            <a:r>
              <a:rPr lang="tr-TR" sz="2800" b="1" dirty="0"/>
              <a:t> her zaman sayacı tezgâhında yapılır.  </a:t>
            </a:r>
          </a:p>
          <a:p>
            <a:r>
              <a:rPr lang="tr-TR" sz="2800" b="1" dirty="0"/>
              <a:t> </a:t>
            </a:r>
            <a:r>
              <a:rPr lang="tr-TR" sz="2800" b="1" dirty="0" err="1"/>
              <a:t>Regola</a:t>
            </a:r>
            <a:r>
              <a:rPr lang="tr-TR" sz="2800" b="1" dirty="0"/>
              <a:t> masasında yapıştırıcılar, mermer, sayacı çekici, makas, çeşitli bantlar, yapıştırıcı fırçası gibi çeşitli takımlar bulunur. </a:t>
            </a:r>
          </a:p>
          <a:p>
            <a:endParaRPr lang="tr-TR" dirty="0"/>
          </a:p>
        </p:txBody>
      </p:sp>
      <p:pic>
        <p:nvPicPr>
          <p:cNvPr id="6" name="Resim 5">
            <a:extLst>
              <a:ext uri="{FF2B5EF4-FFF2-40B4-BE49-F238E27FC236}">
                <a16:creationId xmlns:a16="http://schemas.microsoft.com/office/drawing/2014/main" id="{23B18FFA-7E96-49AC-AC8A-09CB2B5F31FE}"/>
              </a:ext>
            </a:extLst>
          </p:cNvPr>
          <p:cNvPicPr>
            <a:picLocks noChangeAspect="1"/>
          </p:cNvPicPr>
          <p:nvPr/>
        </p:nvPicPr>
        <p:blipFill rotWithShape="1">
          <a:blip r:embed="rId3"/>
          <a:srcRect l="25558" r="3632" b="44220"/>
          <a:stretch/>
        </p:blipFill>
        <p:spPr>
          <a:xfrm>
            <a:off x="6715589" y="732339"/>
            <a:ext cx="2276449" cy="2974182"/>
          </a:xfrm>
          <a:prstGeom prst="rect">
            <a:avLst/>
          </a:prstGeom>
        </p:spPr>
      </p:pic>
    </p:spTree>
    <p:extLst>
      <p:ext uri="{BB962C8B-B14F-4D97-AF65-F5344CB8AC3E}">
        <p14:creationId xmlns:p14="http://schemas.microsoft.com/office/powerpoint/2010/main" val="1107881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D3A9E89-033E-4C4A-8C41-416DABFFD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6293361-111E-427D-8E5B-256944AC8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27535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A41D73DD-160B-4885-A9CF-94EADD70D4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94360" y="73152"/>
            <a:ext cx="1178966" cy="232963"/>
            <a:chOff x="7763256" y="73152"/>
            <a:chExt cx="1178966" cy="232963"/>
          </a:xfrm>
        </p:grpSpPr>
        <p:sp>
          <p:nvSpPr>
            <p:cNvPr id="16" name="Rectangle 64">
              <a:extLst>
                <a:ext uri="{FF2B5EF4-FFF2-40B4-BE49-F238E27FC236}">
                  <a16:creationId xmlns:a16="http://schemas.microsoft.com/office/drawing/2014/main" id="{163DBB78-4E4E-4B2A-B257-CD3C2408A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DD0F509B-05E7-42D0-9A4A-9BBA9ABA47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FF4A0A03-6FCB-47AB-A889-ABEAF35DE0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8A6A27D1-12E0-4FAD-8C16-8A32A4EF20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90BF3193-B4B0-4FDB-9734-8C9FABA532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AB0CFE0F-0383-4629-9009-F66B040A16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5C7EB065-8792-4BDB-9863-6F1BAA3C4B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45ACE59D-97B6-4DD1-BB37-12C292F18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5F2AAD78-5862-44FE-AB92-AF713D5F1F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C9BF96B3-92E5-4693-B918-69EDD8FD74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5B9B69C3-A82A-4F4F-A3C4-9D2B5AFAD1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ED3C38D4-9B11-4F5F-A279-1A30E0CFB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3100DDA4-8F42-4CB2-8921-3894F7BA05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A5936488-9C8D-40DA-BB04-6850F22355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1B9028EA-A394-4A9A-865A-E02D2D9AF2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3E802313-55B4-481A-BFD3-000851BC8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708829DB-C817-49E6-9A68-CA180E94FB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F6D48ED4-3DDF-47BF-87FA-07B83FD95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4796464F-801F-4ACF-8CA7-B166D8E42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EFBA0710-DB96-4132-8292-1ECBDADD73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Metin Yer Tutucusu 3">
            <a:extLst>
              <a:ext uri="{FF2B5EF4-FFF2-40B4-BE49-F238E27FC236}">
                <a16:creationId xmlns:a16="http://schemas.microsoft.com/office/drawing/2014/main" id="{B3D247F2-A8BE-4CFB-9B17-7B4779CE5916}"/>
              </a:ext>
            </a:extLst>
          </p:cNvPr>
          <p:cNvSpPr>
            <a:spLocks noGrp="1"/>
          </p:cNvSpPr>
          <p:nvPr>
            <p:ph type="body" sz="half" idx="2"/>
          </p:nvPr>
        </p:nvSpPr>
        <p:spPr>
          <a:xfrm>
            <a:off x="0" y="205529"/>
            <a:ext cx="4463852" cy="6295853"/>
          </a:xfrm>
        </p:spPr>
        <p:txBody>
          <a:bodyPr vert="horz" lIns="91440" tIns="45720" rIns="91440" bIns="45720" rtlCol="0" anchor="ctr">
            <a:normAutofit/>
          </a:bodyPr>
          <a:lstStyle/>
          <a:p>
            <a:pPr indent="-228600">
              <a:buFont typeface="Arial" panose="020B0604020202020204" pitchFamily="34" charset="0"/>
              <a:buChar char="•"/>
            </a:pPr>
            <a:r>
              <a:rPr lang="en-US" sz="2400" b="1" dirty="0">
                <a:highlight>
                  <a:srgbClr val="FF0000"/>
                </a:highlight>
              </a:rPr>
              <a:t> </a:t>
            </a:r>
            <a:r>
              <a:rPr lang="en-US" sz="2400" b="1" dirty="0" err="1">
                <a:highlight>
                  <a:srgbClr val="FF0000"/>
                </a:highlight>
              </a:rPr>
              <a:t>Çatı</a:t>
            </a:r>
            <a:r>
              <a:rPr lang="en-US" sz="2400" b="1" dirty="0">
                <a:highlight>
                  <a:srgbClr val="FF0000"/>
                </a:highlight>
              </a:rPr>
              <a:t> </a:t>
            </a:r>
            <a:r>
              <a:rPr lang="en-US" sz="2400" b="1" dirty="0" err="1">
                <a:highlight>
                  <a:srgbClr val="FF0000"/>
                </a:highlight>
              </a:rPr>
              <a:t>Dikişi</a:t>
            </a:r>
            <a:r>
              <a:rPr lang="en-US" sz="2400" b="1" dirty="0">
                <a:highlight>
                  <a:srgbClr val="FF0000"/>
                </a:highlight>
              </a:rPr>
              <a:t> </a:t>
            </a:r>
          </a:p>
          <a:p>
            <a:pPr indent="-228600">
              <a:buFont typeface="Arial" panose="020B0604020202020204" pitchFamily="34" charset="0"/>
              <a:buChar char="•"/>
            </a:pPr>
            <a:r>
              <a:rPr lang="en-US" sz="2400" b="1" dirty="0"/>
              <a:t> </a:t>
            </a:r>
            <a:r>
              <a:rPr lang="en-US" sz="2400" b="1" dirty="0" err="1"/>
              <a:t>Molyer</a:t>
            </a:r>
            <a:r>
              <a:rPr lang="en-US" sz="2400" b="1" dirty="0"/>
              <a:t> </a:t>
            </a:r>
            <a:r>
              <a:rPr lang="en-US" sz="2400" b="1" dirty="0" err="1"/>
              <a:t>ayakkabıda</a:t>
            </a:r>
            <a:r>
              <a:rPr lang="en-US" sz="2400" b="1" dirty="0"/>
              <a:t> </a:t>
            </a:r>
            <a:r>
              <a:rPr lang="en-US" sz="2400" b="1" dirty="0" err="1"/>
              <a:t>çatı</a:t>
            </a:r>
            <a:r>
              <a:rPr lang="en-US" sz="2400" b="1" dirty="0"/>
              <a:t> </a:t>
            </a:r>
            <a:r>
              <a:rPr lang="en-US" sz="2400" b="1" dirty="0" err="1"/>
              <a:t>dikişi</a:t>
            </a:r>
            <a:r>
              <a:rPr lang="en-US" sz="2400" b="1" dirty="0"/>
              <a:t> </a:t>
            </a:r>
            <a:r>
              <a:rPr lang="en-US" sz="2400" b="1" dirty="0" err="1"/>
              <a:t>saya</a:t>
            </a:r>
            <a:r>
              <a:rPr lang="en-US" sz="2400" b="1" dirty="0"/>
              <a:t> </a:t>
            </a:r>
            <a:r>
              <a:rPr lang="en-US" sz="2400" b="1" dirty="0" err="1"/>
              <a:t>parçalarından</a:t>
            </a:r>
            <a:r>
              <a:rPr lang="en-US" sz="2400" b="1" dirty="0"/>
              <a:t> </a:t>
            </a:r>
            <a:r>
              <a:rPr lang="en-US" sz="2400" b="1" dirty="0" err="1"/>
              <a:t>olan</a:t>
            </a:r>
            <a:r>
              <a:rPr lang="en-US" sz="2400" b="1" dirty="0"/>
              <a:t> </a:t>
            </a:r>
            <a:r>
              <a:rPr lang="en-US" sz="2400" b="1" dirty="0" err="1"/>
              <a:t>gambaların</a:t>
            </a:r>
            <a:r>
              <a:rPr lang="en-US" sz="2400" b="1" dirty="0"/>
              <a:t> </a:t>
            </a:r>
            <a:r>
              <a:rPr lang="en-US" sz="2400" b="1" dirty="0" err="1"/>
              <a:t>arka</a:t>
            </a:r>
            <a:r>
              <a:rPr lang="en-US" sz="2400" b="1" dirty="0"/>
              <a:t> </a:t>
            </a:r>
            <a:r>
              <a:rPr lang="en-US" sz="2400" b="1" dirty="0" err="1"/>
              <a:t>kısmının</a:t>
            </a:r>
            <a:r>
              <a:rPr lang="en-US" sz="2400" b="1" dirty="0"/>
              <a:t> </a:t>
            </a:r>
            <a:r>
              <a:rPr lang="en-US" sz="2400" b="1" dirty="0" err="1"/>
              <a:t>dikilmesinde</a:t>
            </a:r>
            <a:r>
              <a:rPr lang="en-US" sz="2400" b="1" dirty="0"/>
              <a:t> </a:t>
            </a:r>
            <a:r>
              <a:rPr lang="en-US" sz="2400" b="1" dirty="0" err="1"/>
              <a:t>kullanılır</a:t>
            </a:r>
            <a:r>
              <a:rPr lang="en-US" sz="2400" b="1" dirty="0"/>
              <a:t>. Her </a:t>
            </a:r>
            <a:r>
              <a:rPr lang="en-US" sz="2400" b="1" dirty="0" err="1"/>
              <a:t>iki</a:t>
            </a:r>
            <a:r>
              <a:rPr lang="en-US" sz="2400" b="1" dirty="0"/>
              <a:t> </a:t>
            </a:r>
            <a:r>
              <a:rPr lang="en-US" sz="2400" b="1" dirty="0" err="1"/>
              <a:t>gamba</a:t>
            </a:r>
            <a:r>
              <a:rPr lang="en-US" sz="2400" b="1" dirty="0"/>
              <a:t> </a:t>
            </a:r>
            <a:r>
              <a:rPr lang="en-US" sz="2400" b="1" dirty="0" err="1"/>
              <a:t>ters</a:t>
            </a:r>
            <a:r>
              <a:rPr lang="en-US" sz="2400" b="1" dirty="0"/>
              <a:t> </a:t>
            </a:r>
            <a:r>
              <a:rPr lang="en-US" sz="2400" b="1" dirty="0" err="1"/>
              <a:t>şekilde</a:t>
            </a:r>
            <a:r>
              <a:rPr lang="en-US" sz="2400" b="1" dirty="0"/>
              <a:t> </a:t>
            </a:r>
            <a:r>
              <a:rPr lang="en-US" sz="2400" b="1" dirty="0" err="1"/>
              <a:t>tutularak</a:t>
            </a:r>
            <a:r>
              <a:rPr lang="en-US" sz="2400" b="1" dirty="0"/>
              <a:t> </a:t>
            </a:r>
            <a:r>
              <a:rPr lang="en-US" sz="2400" b="1" dirty="0" err="1"/>
              <a:t>arka</a:t>
            </a:r>
            <a:r>
              <a:rPr lang="en-US" sz="2400" b="1" dirty="0"/>
              <a:t> </a:t>
            </a:r>
            <a:r>
              <a:rPr lang="en-US" sz="2400" b="1" dirty="0" err="1"/>
              <a:t>kısımdan</a:t>
            </a:r>
            <a:r>
              <a:rPr lang="en-US" sz="2400" b="1" dirty="0"/>
              <a:t> </a:t>
            </a:r>
            <a:r>
              <a:rPr lang="tr-TR" sz="2400" b="1" dirty="0"/>
              <a:t>2</a:t>
            </a:r>
            <a:r>
              <a:rPr lang="en-US" sz="2400" b="1" dirty="0"/>
              <a:t> mm </a:t>
            </a:r>
            <a:r>
              <a:rPr lang="en-US" sz="2400" b="1" dirty="0" err="1"/>
              <a:t>içeriden</a:t>
            </a:r>
            <a:r>
              <a:rPr lang="en-US" sz="2400" b="1" dirty="0"/>
              <a:t> </a:t>
            </a:r>
            <a:r>
              <a:rPr lang="en-US" sz="2400" b="1" dirty="0" err="1"/>
              <a:t>dikilir</a:t>
            </a:r>
            <a:r>
              <a:rPr lang="en-US" sz="2400" b="1" dirty="0"/>
              <a:t>. </a:t>
            </a:r>
            <a:r>
              <a:rPr lang="en-US" sz="2400" b="1" dirty="0" err="1"/>
              <a:t>Çatı</a:t>
            </a:r>
            <a:r>
              <a:rPr lang="en-US" sz="2400" b="1" dirty="0"/>
              <a:t> </a:t>
            </a:r>
            <a:r>
              <a:rPr lang="en-US" sz="2400" b="1" dirty="0" err="1"/>
              <a:t>dikişinin</a:t>
            </a:r>
            <a:r>
              <a:rPr lang="en-US" sz="2400" b="1" dirty="0"/>
              <a:t> </a:t>
            </a:r>
            <a:r>
              <a:rPr lang="en-US" sz="2400" b="1" dirty="0" err="1"/>
              <a:t>başına</a:t>
            </a:r>
            <a:r>
              <a:rPr lang="en-US" sz="2400" b="1" dirty="0"/>
              <a:t> </a:t>
            </a:r>
            <a:r>
              <a:rPr lang="en-US" sz="2400" b="1" dirty="0" err="1"/>
              <a:t>ve</a:t>
            </a:r>
            <a:r>
              <a:rPr lang="en-US" sz="2400" b="1" dirty="0"/>
              <a:t> </a:t>
            </a:r>
            <a:r>
              <a:rPr lang="en-US" sz="2400" b="1" dirty="0" err="1"/>
              <a:t>sonuna</a:t>
            </a:r>
            <a:r>
              <a:rPr lang="en-US" sz="2400" b="1" dirty="0"/>
              <a:t> </a:t>
            </a:r>
            <a:r>
              <a:rPr lang="en-US" sz="2400" b="1" dirty="0" err="1"/>
              <a:t>ponteriz</a:t>
            </a:r>
            <a:r>
              <a:rPr lang="en-US" sz="2400" b="1" dirty="0"/>
              <a:t> </a:t>
            </a:r>
            <a:r>
              <a:rPr lang="en-US" sz="2400" b="1" dirty="0" err="1"/>
              <a:t>diki</a:t>
            </a:r>
            <a:r>
              <a:rPr lang="tr-TR" sz="2400" b="1" dirty="0"/>
              <a:t>ş</a:t>
            </a:r>
            <a:r>
              <a:rPr lang="en-US" sz="2400" b="1" dirty="0" err="1"/>
              <a:t>i</a:t>
            </a:r>
            <a:r>
              <a:rPr lang="en-US" sz="2400" b="1" dirty="0"/>
              <a:t> (</a:t>
            </a:r>
            <a:r>
              <a:rPr lang="en-US" sz="2400" b="1" dirty="0" err="1"/>
              <a:t>kalıcı</a:t>
            </a:r>
            <a:r>
              <a:rPr lang="en-US" sz="2400" b="1" dirty="0"/>
              <a:t>) </a:t>
            </a:r>
            <a:r>
              <a:rPr lang="en-US" sz="2400" b="1" dirty="0" err="1"/>
              <a:t>atılır</a:t>
            </a:r>
            <a:r>
              <a:rPr lang="en-US" sz="2400" b="1" dirty="0"/>
              <a:t>. Bir </a:t>
            </a:r>
            <a:r>
              <a:rPr lang="en-US" sz="2400" b="1" dirty="0" err="1"/>
              <a:t>çift</a:t>
            </a:r>
            <a:r>
              <a:rPr lang="en-US" sz="2400" b="1" dirty="0"/>
              <a:t> </a:t>
            </a:r>
            <a:r>
              <a:rPr lang="en-US" sz="2400" b="1" dirty="0" err="1"/>
              <a:t>ayakkabı</a:t>
            </a:r>
            <a:r>
              <a:rPr lang="en-US" sz="2400" b="1" dirty="0"/>
              <a:t> </a:t>
            </a:r>
            <a:r>
              <a:rPr lang="en-US" sz="2400" b="1" dirty="0" err="1"/>
              <a:t>için</a:t>
            </a:r>
            <a:r>
              <a:rPr lang="en-US" sz="2400" b="1" dirty="0"/>
              <a:t> </a:t>
            </a:r>
            <a:r>
              <a:rPr lang="en-US" sz="2400" b="1" dirty="0" err="1"/>
              <a:t>dört</a:t>
            </a:r>
            <a:r>
              <a:rPr lang="en-US" sz="2400" b="1" dirty="0"/>
              <a:t> </a:t>
            </a:r>
            <a:r>
              <a:rPr lang="en-US" sz="2400" b="1" dirty="0" err="1"/>
              <a:t>adet</a:t>
            </a:r>
            <a:r>
              <a:rPr lang="en-US" sz="2400" b="1" dirty="0"/>
              <a:t> </a:t>
            </a:r>
            <a:r>
              <a:rPr lang="en-US" sz="2400" b="1" dirty="0" err="1"/>
              <a:t>gamba</a:t>
            </a:r>
            <a:r>
              <a:rPr lang="en-US" sz="2400" b="1" dirty="0"/>
              <a:t> </a:t>
            </a:r>
            <a:r>
              <a:rPr lang="en-US" sz="2400" b="1" dirty="0" err="1"/>
              <a:t>kullanılır</a:t>
            </a:r>
            <a:r>
              <a:rPr lang="en-US" sz="2400" b="1" dirty="0"/>
              <a:t>. </a:t>
            </a:r>
            <a:r>
              <a:rPr lang="en-US" sz="2400" b="1" dirty="0" err="1"/>
              <a:t>Bunları</a:t>
            </a:r>
            <a:r>
              <a:rPr lang="en-US" sz="2400" b="1" dirty="0"/>
              <a:t> </a:t>
            </a:r>
            <a:r>
              <a:rPr lang="en-US" sz="2400" b="1" dirty="0" err="1"/>
              <a:t>ardı</a:t>
            </a:r>
            <a:r>
              <a:rPr lang="en-US" sz="2400" b="1" dirty="0"/>
              <a:t> </a:t>
            </a:r>
            <a:r>
              <a:rPr lang="en-US" sz="2400" b="1" dirty="0" err="1"/>
              <a:t>ardına</a:t>
            </a:r>
            <a:r>
              <a:rPr lang="en-US" sz="2400" b="1" dirty="0"/>
              <a:t> </a:t>
            </a:r>
            <a:r>
              <a:rPr lang="en-US" sz="2400" b="1" dirty="0" err="1"/>
              <a:t>dikilirse</a:t>
            </a:r>
            <a:r>
              <a:rPr lang="en-US" sz="2400" b="1" dirty="0"/>
              <a:t> </a:t>
            </a:r>
            <a:r>
              <a:rPr lang="en-US" sz="2400" b="1" dirty="0" err="1"/>
              <a:t>zamandan</a:t>
            </a:r>
            <a:r>
              <a:rPr lang="en-US" sz="2400" b="1" dirty="0"/>
              <a:t> </a:t>
            </a:r>
            <a:r>
              <a:rPr lang="en-US" sz="2400" b="1" dirty="0" err="1"/>
              <a:t>ve</a:t>
            </a:r>
            <a:r>
              <a:rPr lang="en-US" sz="2400" b="1" dirty="0"/>
              <a:t> </a:t>
            </a:r>
            <a:r>
              <a:rPr lang="en-US" sz="2400" b="1" dirty="0" err="1"/>
              <a:t>işçilikten</a:t>
            </a:r>
            <a:r>
              <a:rPr lang="en-US" sz="2400" b="1" dirty="0"/>
              <a:t> </a:t>
            </a:r>
            <a:r>
              <a:rPr lang="en-US" sz="2400" b="1" dirty="0" err="1"/>
              <a:t>kazanmış</a:t>
            </a:r>
            <a:r>
              <a:rPr lang="en-US" sz="2400" b="1" dirty="0"/>
              <a:t> </a:t>
            </a:r>
            <a:r>
              <a:rPr lang="en-US" sz="2400" b="1" dirty="0" err="1"/>
              <a:t>olunur</a:t>
            </a:r>
            <a:endParaRPr lang="en-US" sz="2400" b="1" dirty="0"/>
          </a:p>
          <a:p>
            <a:pPr indent="-228600">
              <a:buFont typeface="Arial" panose="020B0604020202020204" pitchFamily="34" charset="0"/>
              <a:buChar char="•"/>
            </a:pPr>
            <a:endParaRPr lang="en-US" sz="1400" dirty="0"/>
          </a:p>
        </p:txBody>
      </p:sp>
      <p:pic>
        <p:nvPicPr>
          <p:cNvPr id="5" name="İçerik Yer Tutucusu 4">
            <a:extLst>
              <a:ext uri="{FF2B5EF4-FFF2-40B4-BE49-F238E27FC236}">
                <a16:creationId xmlns:a16="http://schemas.microsoft.com/office/drawing/2014/main" id="{4A4DDFFD-8E55-4038-8C42-5B701ED9C4CA}"/>
              </a:ext>
            </a:extLst>
          </p:cNvPr>
          <p:cNvPicPr>
            <a:picLocks noGrp="1" noChangeAspect="1"/>
          </p:cNvPicPr>
          <p:nvPr>
            <p:ph idx="1"/>
          </p:nvPr>
        </p:nvPicPr>
        <p:blipFill rotWithShape="1">
          <a:blip r:embed="rId2"/>
          <a:srcRect r="-2" b="14863"/>
          <a:stretch/>
        </p:blipFill>
        <p:spPr>
          <a:xfrm>
            <a:off x="4466900" y="531074"/>
            <a:ext cx="3566160" cy="5577118"/>
          </a:xfrm>
          <a:prstGeom prst="rect">
            <a:avLst/>
          </a:prstGeom>
        </p:spPr>
      </p:pic>
      <p:pic>
        <p:nvPicPr>
          <p:cNvPr id="6" name="Resim 5">
            <a:extLst>
              <a:ext uri="{FF2B5EF4-FFF2-40B4-BE49-F238E27FC236}">
                <a16:creationId xmlns:a16="http://schemas.microsoft.com/office/drawing/2014/main" id="{EB4030BB-6667-4BB6-BF16-15F3415C9B57}"/>
              </a:ext>
            </a:extLst>
          </p:cNvPr>
          <p:cNvPicPr>
            <a:picLocks noChangeAspect="1"/>
          </p:cNvPicPr>
          <p:nvPr/>
        </p:nvPicPr>
        <p:blipFill rotWithShape="1">
          <a:blip r:embed="rId3"/>
          <a:srcRect l="14774" r="31335"/>
          <a:stretch/>
        </p:blipFill>
        <p:spPr>
          <a:xfrm>
            <a:off x="8321044" y="531074"/>
            <a:ext cx="3566160" cy="5577118"/>
          </a:xfrm>
          <a:prstGeom prst="rect">
            <a:avLst/>
          </a:prstGeom>
        </p:spPr>
      </p:pic>
      <p:sp>
        <p:nvSpPr>
          <p:cNvPr id="37" name="Rectangle 36">
            <a:extLst>
              <a:ext uri="{FF2B5EF4-FFF2-40B4-BE49-F238E27FC236}">
                <a16:creationId xmlns:a16="http://schemas.microsoft.com/office/drawing/2014/main" id="{78907291-9D6D-4740-81DB-441477BCA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12192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408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B6EE0398-46D7-43D5-BC7F-867190007874}"/>
              </a:ext>
            </a:extLst>
          </p:cNvPr>
          <p:cNvPicPr>
            <a:picLocks noGrp="1" noChangeAspect="1"/>
          </p:cNvPicPr>
          <p:nvPr>
            <p:ph idx="1"/>
          </p:nvPr>
        </p:nvPicPr>
        <p:blipFill rotWithShape="1">
          <a:blip r:embed="rId2"/>
          <a:srcRect l="10541" t="20468" r="11370" b="22559"/>
          <a:stretch/>
        </p:blipFill>
        <p:spPr>
          <a:xfrm>
            <a:off x="7039626" y="2617939"/>
            <a:ext cx="2041743" cy="2091847"/>
          </a:xfrm>
          <a:prstGeom prst="rect">
            <a:avLst/>
          </a:prstGeom>
        </p:spPr>
      </p:pic>
      <p:sp>
        <p:nvSpPr>
          <p:cNvPr id="4" name="Metin Yer Tutucusu 3">
            <a:extLst>
              <a:ext uri="{FF2B5EF4-FFF2-40B4-BE49-F238E27FC236}">
                <a16:creationId xmlns:a16="http://schemas.microsoft.com/office/drawing/2014/main" id="{5ED65F57-5BB1-4274-BFB5-55DF736E8112}"/>
              </a:ext>
            </a:extLst>
          </p:cNvPr>
          <p:cNvSpPr>
            <a:spLocks noGrp="1"/>
          </p:cNvSpPr>
          <p:nvPr>
            <p:ph type="body" sz="half" idx="2"/>
          </p:nvPr>
        </p:nvSpPr>
        <p:spPr>
          <a:xfrm>
            <a:off x="256674" y="250521"/>
            <a:ext cx="6094021" cy="7321353"/>
          </a:xfrm>
        </p:spPr>
        <p:txBody>
          <a:bodyPr>
            <a:normAutofit/>
          </a:bodyPr>
          <a:lstStyle/>
          <a:p>
            <a:r>
              <a:rPr lang="tr-TR" dirty="0"/>
              <a:t> </a:t>
            </a:r>
            <a:r>
              <a:rPr lang="tr-TR" sz="2400" b="1" dirty="0">
                <a:highlight>
                  <a:srgbClr val="FF0000"/>
                </a:highlight>
              </a:rPr>
              <a:t>Astar Hazırlama Tekniği </a:t>
            </a:r>
          </a:p>
          <a:p>
            <a:r>
              <a:rPr lang="tr-TR" sz="2400" b="1" dirty="0"/>
              <a:t> Astarların inceltilmesi </a:t>
            </a:r>
            <a:r>
              <a:rPr lang="tr-TR" sz="2400" b="1" dirty="0" err="1"/>
              <a:t>Molyer</a:t>
            </a:r>
            <a:r>
              <a:rPr lang="tr-TR" sz="2400" b="1" dirty="0"/>
              <a:t> model sayanın astar parçaları, yüz astar parçası, iki adet (sağ ve sol) gamba astar parçaları ve </a:t>
            </a:r>
            <a:r>
              <a:rPr lang="tr-TR" sz="2400" b="1" dirty="0" err="1"/>
              <a:t>çoraplıktan</a:t>
            </a:r>
            <a:r>
              <a:rPr lang="tr-TR" sz="2400" b="1" dirty="0"/>
              <a:t> oluşur Astar parçaları yarma makinesinde 0,8 mm'ye kadar inceltilir. Yapıştırıcı olarak </a:t>
            </a:r>
            <a:r>
              <a:rPr lang="tr-TR" sz="2400" b="1" dirty="0" err="1"/>
              <a:t>neopren</a:t>
            </a:r>
            <a:r>
              <a:rPr lang="tr-TR" sz="2400" b="1" dirty="0"/>
              <a:t> kullanılır. </a:t>
            </a:r>
            <a:r>
              <a:rPr lang="tr-TR" sz="2400" b="1" dirty="0" err="1"/>
              <a:t>Neopren</a:t>
            </a:r>
            <a:r>
              <a:rPr lang="tr-TR" sz="2400" b="1" dirty="0"/>
              <a:t>, </a:t>
            </a:r>
            <a:r>
              <a:rPr lang="tr-TR" sz="2400" b="1" dirty="0" err="1"/>
              <a:t>polikloroprenin</a:t>
            </a:r>
            <a:r>
              <a:rPr lang="tr-TR" sz="2400" b="1" dirty="0"/>
              <a:t> ticari adıdır. </a:t>
            </a:r>
            <a:r>
              <a:rPr lang="tr-TR" sz="2400" b="1" dirty="0" err="1"/>
              <a:t>Neopren</a:t>
            </a:r>
            <a:r>
              <a:rPr lang="tr-TR" sz="2400" b="1" dirty="0"/>
              <a:t>, piyasada </a:t>
            </a:r>
            <a:r>
              <a:rPr lang="tr-TR" sz="2400" b="1" dirty="0" err="1"/>
              <a:t>bally</a:t>
            </a:r>
            <a:r>
              <a:rPr lang="tr-TR" sz="2400" b="1" dirty="0"/>
              <a:t> veya sarı ilaç olarak da bilinir. Gamba astarı ve </a:t>
            </a:r>
            <a:r>
              <a:rPr lang="tr-TR" sz="2400" b="1" dirty="0" err="1"/>
              <a:t>çoraplığa</a:t>
            </a:r>
            <a:r>
              <a:rPr lang="tr-TR" sz="2400" b="1" dirty="0"/>
              <a:t> </a:t>
            </a:r>
            <a:r>
              <a:rPr lang="tr-TR" sz="2400" b="1" dirty="0" err="1"/>
              <a:t>neopren</a:t>
            </a:r>
            <a:r>
              <a:rPr lang="tr-TR" sz="2400" b="1" dirty="0"/>
              <a:t> sürülürken çok az sürülmelidir Gamba Astarı Hazırlamada Dikkat Edilecek Noktalar </a:t>
            </a:r>
          </a:p>
          <a:p>
            <a:r>
              <a:rPr lang="tr-TR" sz="2400" b="1" dirty="0"/>
              <a:t> </a:t>
            </a:r>
            <a:r>
              <a:rPr lang="tr-TR" sz="2400" b="1" dirty="0" err="1"/>
              <a:t>Çoraplıkta</a:t>
            </a:r>
            <a:r>
              <a:rPr lang="tr-TR" sz="2400" b="1" dirty="0"/>
              <a:t> yapıştırıcı sırça tarafına değil de diğer tarafına (deride et tarafına, suni deride kumaş tarafına) sürülür. Gamba astarlarına yapıştırıcı sürülür ve kurumaları beklenir.  Yapıştırıcının kuruması için gereken süre beklenmelidir. Bu süre oda sıcaklığı şartlarına göre 10 dakika ile 15 dakika arasında değişebilir. </a:t>
            </a:r>
          </a:p>
          <a:p>
            <a:r>
              <a:rPr lang="tr-TR" sz="2400" b="1" dirty="0"/>
              <a:t> </a:t>
            </a:r>
          </a:p>
        </p:txBody>
      </p:sp>
      <p:pic>
        <p:nvPicPr>
          <p:cNvPr id="6" name="Resim 5">
            <a:extLst>
              <a:ext uri="{FF2B5EF4-FFF2-40B4-BE49-F238E27FC236}">
                <a16:creationId xmlns:a16="http://schemas.microsoft.com/office/drawing/2014/main" id="{467CAC63-A14C-4B22-8B14-0F5F64B997E8}"/>
              </a:ext>
            </a:extLst>
          </p:cNvPr>
          <p:cNvPicPr>
            <a:picLocks noChangeAspect="1"/>
          </p:cNvPicPr>
          <p:nvPr/>
        </p:nvPicPr>
        <p:blipFill>
          <a:blip r:embed="rId3"/>
          <a:stretch>
            <a:fillRect/>
          </a:stretch>
        </p:blipFill>
        <p:spPr>
          <a:xfrm>
            <a:off x="9378672" y="3294345"/>
            <a:ext cx="2600804" cy="3563655"/>
          </a:xfrm>
          <a:prstGeom prst="rect">
            <a:avLst/>
          </a:prstGeom>
        </p:spPr>
      </p:pic>
    </p:spTree>
    <p:extLst>
      <p:ext uri="{BB962C8B-B14F-4D97-AF65-F5344CB8AC3E}">
        <p14:creationId xmlns:p14="http://schemas.microsoft.com/office/powerpoint/2010/main" val="3509833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2EEE8F11-3582-44B7-9869-F2D26D7DD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133221" cy="3548529"/>
          </a:xfrm>
          <a:custGeom>
            <a:avLst/>
            <a:gdLst>
              <a:gd name="connsiteX0" fmla="*/ 0 w 4133221"/>
              <a:gd name="connsiteY0" fmla="*/ 0 h 3548529"/>
              <a:gd name="connsiteX1" fmla="*/ 3798429 w 4133221"/>
              <a:gd name="connsiteY1" fmla="*/ 0 h 3548529"/>
              <a:gd name="connsiteX2" fmla="*/ 3850140 w 4133221"/>
              <a:gd name="connsiteY2" fmla="*/ 85119 h 3548529"/>
              <a:gd name="connsiteX3" fmla="*/ 4133221 w 4133221"/>
              <a:gd name="connsiteY3" fmla="*/ 1203093 h 3548529"/>
              <a:gd name="connsiteX4" fmla="*/ 1787785 w 4133221"/>
              <a:gd name="connsiteY4" fmla="*/ 3548529 h 3548529"/>
              <a:gd name="connsiteX5" fmla="*/ 129311 w 4133221"/>
              <a:gd name="connsiteY5" fmla="*/ 2861567 h 3548529"/>
              <a:gd name="connsiteX6" fmla="*/ 0 w 4133221"/>
              <a:gd name="connsiteY6" fmla="*/ 2719289 h 354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3221" h="3548529">
                <a:moveTo>
                  <a:pt x="0" y="0"/>
                </a:moveTo>
                <a:lnTo>
                  <a:pt x="3798429" y="0"/>
                </a:lnTo>
                <a:lnTo>
                  <a:pt x="3850140" y="85119"/>
                </a:lnTo>
                <a:cubicBezTo>
                  <a:pt x="4030674" y="417451"/>
                  <a:pt x="4133221" y="798296"/>
                  <a:pt x="4133221" y="1203093"/>
                </a:cubicBezTo>
                <a:cubicBezTo>
                  <a:pt x="4133221" y="2498442"/>
                  <a:pt x="3083134" y="3548529"/>
                  <a:pt x="1787785" y="3548529"/>
                </a:cubicBezTo>
                <a:cubicBezTo>
                  <a:pt x="1140111" y="3548529"/>
                  <a:pt x="553752" y="3286007"/>
                  <a:pt x="129311" y="2861567"/>
                </a:cubicBezTo>
                <a:lnTo>
                  <a:pt x="0" y="2719289"/>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2141F1CC-6A53-4BCF-9127-AABB52E24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1" y="3842187"/>
            <a:ext cx="3321156" cy="3015812"/>
          </a:xfrm>
          <a:custGeom>
            <a:avLst/>
            <a:gdLst>
              <a:gd name="connsiteX0" fmla="*/ 1359768 w 3321156"/>
              <a:gd name="connsiteY0" fmla="*/ 0 h 3015812"/>
              <a:gd name="connsiteX1" fmla="*/ 3321156 w 3321156"/>
              <a:gd name="connsiteY1" fmla="*/ 1961388 h 3015812"/>
              <a:gd name="connsiteX2" fmla="*/ 3084427 w 3321156"/>
              <a:gd name="connsiteY2" fmla="*/ 2896302 h 3015812"/>
              <a:gd name="connsiteX3" fmla="*/ 3011823 w 3321156"/>
              <a:gd name="connsiteY3" fmla="*/ 3015812 h 3015812"/>
              <a:gd name="connsiteX4" fmla="*/ 0 w 3321156"/>
              <a:gd name="connsiteY4" fmla="*/ 3015812 h 3015812"/>
              <a:gd name="connsiteX5" fmla="*/ 0 w 3321156"/>
              <a:gd name="connsiteY5" fmla="*/ 549808 h 3015812"/>
              <a:gd name="connsiteX6" fmla="*/ 112143 w 3321156"/>
              <a:gd name="connsiteY6" fmla="*/ 447886 h 3015812"/>
              <a:gd name="connsiteX7" fmla="*/ 1359768 w 3321156"/>
              <a:gd name="connsiteY7" fmla="*/ 0 h 301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156" h="3015812">
                <a:moveTo>
                  <a:pt x="1359768" y="0"/>
                </a:moveTo>
                <a:cubicBezTo>
                  <a:pt x="2443013" y="0"/>
                  <a:pt x="3321156" y="878143"/>
                  <a:pt x="3321156" y="1961388"/>
                </a:cubicBezTo>
                <a:cubicBezTo>
                  <a:pt x="3321156" y="2299902"/>
                  <a:pt x="3235400" y="2618387"/>
                  <a:pt x="3084427" y="2896302"/>
                </a:cubicBezTo>
                <a:lnTo>
                  <a:pt x="3011823" y="3015812"/>
                </a:lnTo>
                <a:lnTo>
                  <a:pt x="0" y="3015812"/>
                </a:lnTo>
                <a:lnTo>
                  <a:pt x="0" y="549808"/>
                </a:lnTo>
                <a:lnTo>
                  <a:pt x="112143" y="447886"/>
                </a:lnTo>
                <a:cubicBezTo>
                  <a:pt x="451187" y="168082"/>
                  <a:pt x="885848" y="0"/>
                  <a:pt x="135976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561B2B49-7142-4CA8-A929-4671548E6A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4530" y="2496668"/>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çerik Yer Tutucusu 4">
            <a:extLst>
              <a:ext uri="{FF2B5EF4-FFF2-40B4-BE49-F238E27FC236}">
                <a16:creationId xmlns:a16="http://schemas.microsoft.com/office/drawing/2014/main" id="{64FDFC13-FE31-49AD-803A-14591C80A756}"/>
              </a:ext>
            </a:extLst>
          </p:cNvPr>
          <p:cNvPicPr>
            <a:picLocks noGrp="1" noChangeAspect="1"/>
          </p:cNvPicPr>
          <p:nvPr>
            <p:ph idx="1"/>
          </p:nvPr>
        </p:nvPicPr>
        <p:blipFill rotWithShape="1">
          <a:blip r:embed="rId2"/>
          <a:srcRect l="35870" r="-2" b="13020"/>
          <a:stretch/>
        </p:blipFill>
        <p:spPr>
          <a:xfrm>
            <a:off x="3977002" y="2806525"/>
            <a:ext cx="1788568" cy="2486937"/>
          </a:xfrm>
          <a:custGeom>
            <a:avLst/>
            <a:gdLst/>
            <a:ahLst/>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7" name="Resim 6">
            <a:extLst>
              <a:ext uri="{FF2B5EF4-FFF2-40B4-BE49-F238E27FC236}">
                <a16:creationId xmlns:a16="http://schemas.microsoft.com/office/drawing/2014/main" id="{745DB4A7-6461-41EA-B003-140F05099CF8}"/>
              </a:ext>
            </a:extLst>
          </p:cNvPr>
          <p:cNvPicPr>
            <a:picLocks noChangeAspect="1"/>
          </p:cNvPicPr>
          <p:nvPr/>
        </p:nvPicPr>
        <p:blipFill rotWithShape="1">
          <a:blip r:embed="rId3"/>
          <a:srcRect l="25884" t="15949" r="-20271" b="47010"/>
          <a:stretch/>
        </p:blipFill>
        <p:spPr>
          <a:xfrm>
            <a:off x="597157" y="751736"/>
            <a:ext cx="3745282" cy="1909514"/>
          </a:xfrm>
          <a:custGeom>
            <a:avLst/>
            <a:gdLst/>
            <a:ahLst/>
            <a:cxnLst/>
            <a:rect l="l" t="t" r="r" b="b"/>
            <a:pathLst>
              <a:path w="3967973" h="3383280">
                <a:moveTo>
                  <a:pt x="0" y="0"/>
                </a:moveTo>
                <a:lnTo>
                  <a:pt x="3605273" y="0"/>
                </a:lnTo>
                <a:lnTo>
                  <a:pt x="3704836" y="163887"/>
                </a:lnTo>
                <a:cubicBezTo>
                  <a:pt x="3872651" y="472804"/>
                  <a:pt x="3967973" y="826817"/>
                  <a:pt x="3967973" y="1203093"/>
                </a:cubicBezTo>
                <a:cubicBezTo>
                  <a:pt x="3967973" y="2407177"/>
                  <a:pt x="2991870" y="3383280"/>
                  <a:pt x="1787786" y="3383280"/>
                </a:cubicBezTo>
                <a:cubicBezTo>
                  <a:pt x="1110489" y="3383280"/>
                  <a:pt x="505326" y="3074435"/>
                  <a:pt x="105448" y="2589894"/>
                </a:cubicBezTo>
                <a:lnTo>
                  <a:pt x="0" y="2448881"/>
                </a:lnTo>
                <a:close/>
              </a:path>
            </a:pathLst>
          </a:custGeom>
        </p:spPr>
      </p:pic>
      <p:pic>
        <p:nvPicPr>
          <p:cNvPr id="6" name="Resim 5">
            <a:extLst>
              <a:ext uri="{FF2B5EF4-FFF2-40B4-BE49-F238E27FC236}">
                <a16:creationId xmlns:a16="http://schemas.microsoft.com/office/drawing/2014/main" id="{6D5C9264-7D57-4727-9AA7-AF525745AB2B}"/>
              </a:ext>
            </a:extLst>
          </p:cNvPr>
          <p:cNvPicPr>
            <a:picLocks noChangeAspect="1"/>
          </p:cNvPicPr>
          <p:nvPr/>
        </p:nvPicPr>
        <p:blipFill rotWithShape="1">
          <a:blip r:embed="rId4"/>
          <a:srcRect l="29494" t="22448" r="6294" b="5345"/>
          <a:stretch/>
        </p:blipFill>
        <p:spPr>
          <a:xfrm>
            <a:off x="597157" y="4647157"/>
            <a:ext cx="2333934" cy="2058444"/>
          </a:xfrm>
          <a:custGeom>
            <a:avLst/>
            <a:gdLst/>
            <a:ahLst/>
            <a:cxnLst/>
            <a:rect l="l" t="t" r="r" b="b"/>
            <a:pathLst>
              <a:path w="3155071" h="2850749">
                <a:moveTo>
                  <a:pt x="1358746" y="0"/>
                </a:moveTo>
                <a:cubicBezTo>
                  <a:pt x="2350829" y="0"/>
                  <a:pt x="3155071" y="804242"/>
                  <a:pt x="3155071" y="1796325"/>
                </a:cubicBezTo>
                <a:cubicBezTo>
                  <a:pt x="3155071" y="2168356"/>
                  <a:pt x="3041975" y="2513972"/>
                  <a:pt x="2848287" y="2800668"/>
                </a:cubicBezTo>
                <a:lnTo>
                  <a:pt x="2810837" y="2850749"/>
                </a:lnTo>
                <a:lnTo>
                  <a:pt x="0" y="2850749"/>
                </a:lnTo>
                <a:lnTo>
                  <a:pt x="0" y="623564"/>
                </a:lnTo>
                <a:lnTo>
                  <a:pt x="88552" y="526132"/>
                </a:lnTo>
                <a:cubicBezTo>
                  <a:pt x="413623" y="201061"/>
                  <a:pt x="862705" y="0"/>
                  <a:pt x="1358746" y="0"/>
                </a:cubicBezTo>
                <a:close/>
              </a:path>
            </a:pathLst>
          </a:custGeom>
        </p:spPr>
      </p:pic>
      <p:sp>
        <p:nvSpPr>
          <p:cNvPr id="4" name="Metin Yer Tutucusu 3">
            <a:extLst>
              <a:ext uri="{FF2B5EF4-FFF2-40B4-BE49-F238E27FC236}">
                <a16:creationId xmlns:a16="http://schemas.microsoft.com/office/drawing/2014/main" id="{FDC332A1-3925-4D53-91B4-8D3DF7815262}"/>
              </a:ext>
            </a:extLst>
          </p:cNvPr>
          <p:cNvSpPr>
            <a:spLocks noGrp="1"/>
          </p:cNvSpPr>
          <p:nvPr>
            <p:ph type="body" sz="half" idx="2"/>
          </p:nvPr>
        </p:nvSpPr>
        <p:spPr>
          <a:xfrm>
            <a:off x="6348042" y="208547"/>
            <a:ext cx="5839133" cy="6497053"/>
          </a:xfrm>
        </p:spPr>
        <p:txBody>
          <a:bodyPr vert="horz" lIns="91440" tIns="45720" rIns="91440" bIns="45720" rtlCol="0" anchor="t">
            <a:normAutofit/>
          </a:bodyPr>
          <a:lstStyle/>
          <a:p>
            <a:pPr indent="-228600">
              <a:buFont typeface="Arial" panose="020B0604020202020204" pitchFamily="34" charset="0"/>
              <a:buChar char="•"/>
            </a:pPr>
            <a:r>
              <a:rPr lang="en-US" sz="2400" b="1" dirty="0" err="1">
                <a:highlight>
                  <a:srgbClr val="FF0000"/>
                </a:highlight>
              </a:rPr>
              <a:t>Gamba</a:t>
            </a:r>
            <a:r>
              <a:rPr lang="en-US" sz="2400" b="1" dirty="0">
                <a:highlight>
                  <a:srgbClr val="FF0000"/>
                </a:highlight>
              </a:rPr>
              <a:t> </a:t>
            </a:r>
            <a:r>
              <a:rPr lang="en-US" sz="2400" b="1" dirty="0" err="1">
                <a:highlight>
                  <a:srgbClr val="FF0000"/>
                </a:highlight>
              </a:rPr>
              <a:t>ve</a:t>
            </a:r>
            <a:r>
              <a:rPr lang="en-US" sz="2400" b="1" dirty="0">
                <a:highlight>
                  <a:srgbClr val="FF0000"/>
                </a:highlight>
              </a:rPr>
              <a:t> </a:t>
            </a:r>
            <a:r>
              <a:rPr lang="en-US" sz="2400" b="1" dirty="0" err="1">
                <a:highlight>
                  <a:srgbClr val="FF0000"/>
                </a:highlight>
              </a:rPr>
              <a:t>Yüzü</a:t>
            </a:r>
            <a:r>
              <a:rPr lang="en-US" sz="2400" b="1" dirty="0">
                <a:highlight>
                  <a:srgbClr val="FF0000"/>
                </a:highlight>
              </a:rPr>
              <a:t> </a:t>
            </a:r>
            <a:r>
              <a:rPr lang="en-US" sz="2400" b="1" dirty="0" err="1">
                <a:highlight>
                  <a:srgbClr val="FF0000"/>
                </a:highlight>
              </a:rPr>
              <a:t>Birleştirirken</a:t>
            </a:r>
            <a:r>
              <a:rPr lang="en-US" sz="2400" b="1" dirty="0">
                <a:highlight>
                  <a:srgbClr val="FF0000"/>
                </a:highlight>
              </a:rPr>
              <a:t> </a:t>
            </a:r>
            <a:r>
              <a:rPr lang="en-US" sz="2400" b="1" dirty="0" err="1">
                <a:highlight>
                  <a:srgbClr val="FF0000"/>
                </a:highlight>
              </a:rPr>
              <a:t>Dikkat</a:t>
            </a:r>
            <a:r>
              <a:rPr lang="en-US" sz="2400" b="1" dirty="0">
                <a:highlight>
                  <a:srgbClr val="FF0000"/>
                </a:highlight>
              </a:rPr>
              <a:t> </a:t>
            </a:r>
            <a:r>
              <a:rPr lang="en-US" sz="2400" b="1" dirty="0" err="1">
                <a:highlight>
                  <a:srgbClr val="FF0000"/>
                </a:highlight>
              </a:rPr>
              <a:t>Edilecek</a:t>
            </a:r>
            <a:r>
              <a:rPr lang="en-US" sz="2400" b="1" dirty="0">
                <a:highlight>
                  <a:srgbClr val="FF0000"/>
                </a:highlight>
              </a:rPr>
              <a:t> </a:t>
            </a:r>
            <a:r>
              <a:rPr lang="en-US" sz="2400" b="1" dirty="0" err="1">
                <a:highlight>
                  <a:srgbClr val="FF0000"/>
                </a:highlight>
              </a:rPr>
              <a:t>Noktalar</a:t>
            </a:r>
            <a:r>
              <a:rPr lang="en-US" sz="2400" b="1" dirty="0">
                <a:highlight>
                  <a:srgbClr val="FF0000"/>
                </a:highlight>
              </a:rPr>
              <a:t>  </a:t>
            </a:r>
          </a:p>
          <a:p>
            <a:pPr indent="-228600">
              <a:buFont typeface="Arial" panose="020B0604020202020204" pitchFamily="34" charset="0"/>
              <a:buChar char="•"/>
            </a:pPr>
            <a:r>
              <a:rPr lang="en-US" sz="2400" b="1" dirty="0" err="1"/>
              <a:t>Yüz</a:t>
            </a:r>
            <a:r>
              <a:rPr lang="en-US" sz="2400" b="1" dirty="0"/>
              <a:t> </a:t>
            </a:r>
            <a:r>
              <a:rPr lang="en-US" sz="2400" b="1" dirty="0" err="1"/>
              <a:t>parçasının</a:t>
            </a:r>
            <a:r>
              <a:rPr lang="en-US" sz="2400" b="1" dirty="0"/>
              <a:t> </a:t>
            </a:r>
            <a:r>
              <a:rPr lang="en-US" sz="2400" b="1" dirty="0" err="1"/>
              <a:t>üzerindeki</a:t>
            </a:r>
            <a:r>
              <a:rPr lang="en-US" sz="2400" b="1" dirty="0"/>
              <a:t> </a:t>
            </a:r>
            <a:r>
              <a:rPr lang="en-US" sz="2400" b="1" dirty="0" err="1"/>
              <a:t>referans</a:t>
            </a:r>
            <a:r>
              <a:rPr lang="en-US" sz="2400" b="1" dirty="0"/>
              <a:t> </a:t>
            </a:r>
            <a:r>
              <a:rPr lang="en-US" sz="2400" b="1" dirty="0" err="1"/>
              <a:t>noktaları</a:t>
            </a:r>
            <a:r>
              <a:rPr lang="en-US" sz="2400" b="1" dirty="0"/>
              <a:t> </a:t>
            </a:r>
            <a:r>
              <a:rPr lang="en-US" sz="2400" b="1" dirty="0" err="1"/>
              <a:t>ile</a:t>
            </a:r>
            <a:r>
              <a:rPr lang="en-US" sz="2400" b="1" dirty="0"/>
              <a:t> </a:t>
            </a:r>
            <a:r>
              <a:rPr lang="en-US" sz="2400" b="1" dirty="0" err="1"/>
              <a:t>belirlenen</a:t>
            </a:r>
            <a:r>
              <a:rPr lang="en-US" sz="2400" b="1" dirty="0"/>
              <a:t> </a:t>
            </a:r>
            <a:r>
              <a:rPr lang="en-US" sz="2400" b="1" dirty="0" err="1"/>
              <a:t>kısımlara</a:t>
            </a:r>
            <a:r>
              <a:rPr lang="en-US" sz="2400" b="1" dirty="0"/>
              <a:t> </a:t>
            </a:r>
            <a:r>
              <a:rPr lang="en-US" sz="2400" b="1" dirty="0" err="1"/>
              <a:t>fırça</a:t>
            </a:r>
            <a:r>
              <a:rPr lang="en-US" sz="2400" b="1" dirty="0"/>
              <a:t> </a:t>
            </a:r>
            <a:r>
              <a:rPr lang="en-US" sz="2400" b="1" dirty="0" err="1"/>
              <a:t>ile</a:t>
            </a:r>
            <a:r>
              <a:rPr lang="en-US" sz="2400" b="1" dirty="0"/>
              <a:t> </a:t>
            </a:r>
            <a:r>
              <a:rPr lang="en-US" sz="2400" b="1" dirty="0" err="1"/>
              <a:t>yapıştırıcı</a:t>
            </a:r>
            <a:r>
              <a:rPr lang="en-US" sz="2400" b="1" dirty="0"/>
              <a:t> </a:t>
            </a:r>
            <a:r>
              <a:rPr lang="en-US" sz="2400" b="1" dirty="0" err="1"/>
              <a:t>sürülürken</a:t>
            </a:r>
            <a:r>
              <a:rPr lang="en-US" sz="2400" b="1" dirty="0"/>
              <a:t> </a:t>
            </a:r>
            <a:r>
              <a:rPr lang="en-US" sz="2400" b="1" dirty="0" err="1"/>
              <a:t>yapıştırıcı</a:t>
            </a:r>
            <a:r>
              <a:rPr lang="en-US" sz="2400" b="1" dirty="0"/>
              <a:t> </a:t>
            </a:r>
            <a:r>
              <a:rPr lang="en-US" sz="2400" b="1" dirty="0" err="1"/>
              <a:t>belirlene</a:t>
            </a:r>
            <a:r>
              <a:rPr lang="tr-TR" sz="2400" b="1" dirty="0"/>
              <a:t>n</a:t>
            </a:r>
            <a:r>
              <a:rPr lang="en-US" sz="2400" b="1" dirty="0"/>
              <a:t> </a:t>
            </a:r>
            <a:r>
              <a:rPr lang="en-US" sz="2400" b="1" dirty="0" err="1"/>
              <a:t>bölgenin</a:t>
            </a:r>
            <a:r>
              <a:rPr lang="en-US" sz="2400" b="1" dirty="0"/>
              <a:t> </a:t>
            </a:r>
            <a:r>
              <a:rPr lang="en-US" sz="2400" b="1" dirty="0" err="1"/>
              <a:t>dışına</a:t>
            </a:r>
            <a:r>
              <a:rPr lang="en-US" sz="2400" b="1" dirty="0"/>
              <a:t> </a:t>
            </a:r>
            <a:r>
              <a:rPr lang="en-US" sz="2400" b="1" dirty="0" err="1"/>
              <a:t>taşırmamaya</a:t>
            </a:r>
            <a:r>
              <a:rPr lang="en-US" sz="2400" b="1" dirty="0"/>
              <a:t> </a:t>
            </a:r>
            <a:r>
              <a:rPr lang="en-US" sz="2400" b="1" dirty="0" err="1"/>
              <a:t>dikkat</a:t>
            </a:r>
            <a:r>
              <a:rPr lang="en-US" sz="2400" b="1" dirty="0"/>
              <a:t> </a:t>
            </a:r>
            <a:r>
              <a:rPr lang="en-US" sz="2400" b="1" dirty="0" err="1"/>
              <a:t>edilmelidir</a:t>
            </a:r>
            <a:r>
              <a:rPr lang="en-US" sz="2400" b="1" dirty="0"/>
              <a:t>. </a:t>
            </a:r>
            <a:r>
              <a:rPr lang="en-US" sz="2400" b="1" dirty="0" err="1"/>
              <a:t>Gamba</a:t>
            </a:r>
            <a:r>
              <a:rPr lang="en-US" sz="2400" b="1" dirty="0"/>
              <a:t> </a:t>
            </a:r>
            <a:r>
              <a:rPr lang="en-US" sz="2400" b="1" dirty="0" err="1"/>
              <a:t>ve</a:t>
            </a:r>
            <a:r>
              <a:rPr lang="en-US" sz="2400" b="1" dirty="0"/>
              <a:t> </a:t>
            </a:r>
            <a:r>
              <a:rPr lang="en-US" sz="2400" b="1" dirty="0" err="1"/>
              <a:t>gamba</a:t>
            </a:r>
            <a:r>
              <a:rPr lang="en-US" sz="2400" b="1" dirty="0"/>
              <a:t> </a:t>
            </a:r>
            <a:r>
              <a:rPr lang="en-US" sz="2400" b="1" dirty="0" err="1"/>
              <a:t>astarlarının</a:t>
            </a:r>
            <a:r>
              <a:rPr lang="en-US" sz="2400" b="1" dirty="0"/>
              <a:t> </a:t>
            </a:r>
            <a:r>
              <a:rPr lang="en-US" sz="2400" b="1" dirty="0" err="1"/>
              <a:t>arasına</a:t>
            </a:r>
            <a:r>
              <a:rPr lang="en-US" sz="2400" b="1" dirty="0"/>
              <a:t>, </a:t>
            </a:r>
            <a:r>
              <a:rPr lang="en-US" sz="2400" b="1" dirty="0" err="1"/>
              <a:t>yüzün</a:t>
            </a:r>
            <a:r>
              <a:rPr lang="en-US" sz="2400" b="1" dirty="0"/>
              <a:t> </a:t>
            </a:r>
            <a:r>
              <a:rPr lang="en-US" sz="2400" b="1" dirty="0" err="1"/>
              <a:t>bineceği</a:t>
            </a:r>
            <a:r>
              <a:rPr lang="en-US" sz="2400" b="1" dirty="0"/>
              <a:t> </a:t>
            </a:r>
            <a:r>
              <a:rPr lang="en-US" sz="2400" b="1" dirty="0" err="1"/>
              <a:t>kısımlara</a:t>
            </a:r>
            <a:r>
              <a:rPr lang="en-US" sz="2400" b="1" dirty="0"/>
              <a:t> </a:t>
            </a:r>
            <a:r>
              <a:rPr lang="en-US" sz="2400" b="1" dirty="0" err="1"/>
              <a:t>yapıştırıcı</a:t>
            </a:r>
            <a:r>
              <a:rPr lang="en-US" sz="2400" b="1" dirty="0"/>
              <a:t> </a:t>
            </a:r>
            <a:r>
              <a:rPr lang="en-US" sz="2400" b="1" dirty="0" err="1"/>
              <a:t>sürülmelidir</a:t>
            </a:r>
            <a:r>
              <a:rPr lang="en-US" sz="2400" b="1" dirty="0"/>
              <a:t>. </a:t>
            </a:r>
            <a:r>
              <a:rPr lang="en-US" sz="2400" b="1" dirty="0" err="1"/>
              <a:t>Yüz</a:t>
            </a:r>
            <a:r>
              <a:rPr lang="en-US" sz="2400" b="1" dirty="0"/>
              <a:t> </a:t>
            </a:r>
            <a:r>
              <a:rPr lang="en-US" sz="2400" b="1" dirty="0" err="1"/>
              <a:t>parçasının</a:t>
            </a:r>
            <a:r>
              <a:rPr lang="en-US" sz="2400" b="1" dirty="0"/>
              <a:t> </a:t>
            </a:r>
            <a:r>
              <a:rPr lang="en-US" sz="2400" b="1" dirty="0" err="1"/>
              <a:t>üzerindeki</a:t>
            </a:r>
            <a:r>
              <a:rPr lang="en-US" sz="2400" b="1" dirty="0"/>
              <a:t> </a:t>
            </a:r>
            <a:r>
              <a:rPr lang="en-US" sz="2400" b="1" dirty="0" err="1"/>
              <a:t>referans</a:t>
            </a:r>
            <a:r>
              <a:rPr lang="en-US" sz="2400" b="1" dirty="0"/>
              <a:t> </a:t>
            </a:r>
            <a:r>
              <a:rPr lang="en-US" sz="2400" b="1" dirty="0" err="1"/>
              <a:t>noktalarına</a:t>
            </a:r>
            <a:r>
              <a:rPr lang="en-US" sz="2400" b="1" dirty="0"/>
              <a:t> </a:t>
            </a:r>
            <a:r>
              <a:rPr lang="en-US" sz="2400" b="1" dirty="0" err="1"/>
              <a:t>dikkat</a:t>
            </a:r>
            <a:r>
              <a:rPr lang="en-US" sz="2400" b="1" dirty="0"/>
              <a:t> </a:t>
            </a:r>
            <a:r>
              <a:rPr lang="en-US" sz="2400" b="1" dirty="0" err="1"/>
              <a:t>ederek</a:t>
            </a:r>
            <a:r>
              <a:rPr lang="en-US" sz="2400" b="1" dirty="0"/>
              <a:t> </a:t>
            </a:r>
            <a:r>
              <a:rPr lang="en-US" sz="2400" b="1" dirty="0" err="1"/>
              <a:t>gambalar</a:t>
            </a:r>
            <a:r>
              <a:rPr lang="en-US" sz="2400" b="1" dirty="0"/>
              <a:t> </a:t>
            </a:r>
            <a:r>
              <a:rPr lang="en-US" sz="2400" b="1" dirty="0" err="1"/>
              <a:t>yüze</a:t>
            </a:r>
            <a:r>
              <a:rPr lang="en-US" sz="2400" b="1" dirty="0"/>
              <a:t> </a:t>
            </a:r>
            <a:r>
              <a:rPr lang="en-US" sz="2400" b="1" dirty="0" err="1"/>
              <a:t>yapıştırılmalıdır</a:t>
            </a:r>
            <a:r>
              <a:rPr lang="en-US" sz="2400" b="1" dirty="0"/>
              <a:t>. </a:t>
            </a:r>
            <a:r>
              <a:rPr lang="en-US" sz="2400" b="1" dirty="0" err="1"/>
              <a:t>Sayanın</a:t>
            </a:r>
            <a:r>
              <a:rPr lang="en-US" sz="2400" b="1" dirty="0"/>
              <a:t> </a:t>
            </a:r>
            <a:r>
              <a:rPr lang="en-US" sz="2400" b="1" dirty="0" err="1"/>
              <a:t>iç</a:t>
            </a:r>
            <a:r>
              <a:rPr lang="en-US" sz="2400" b="1" dirty="0"/>
              <a:t> </a:t>
            </a:r>
            <a:r>
              <a:rPr lang="en-US" sz="2400" b="1" dirty="0" err="1"/>
              <a:t>tarafını</a:t>
            </a:r>
            <a:r>
              <a:rPr lang="en-US" sz="2400" b="1" dirty="0"/>
              <a:t> </a:t>
            </a:r>
            <a:r>
              <a:rPr lang="en-US" sz="2400" b="1" dirty="0" err="1"/>
              <a:t>çevirerek</a:t>
            </a:r>
            <a:r>
              <a:rPr lang="en-US" sz="2400" b="1" dirty="0"/>
              <a:t> </a:t>
            </a:r>
            <a:r>
              <a:rPr lang="en-US" sz="2400" b="1" dirty="0" err="1"/>
              <a:t>çekiç</a:t>
            </a:r>
            <a:r>
              <a:rPr lang="en-US" sz="2400" b="1" dirty="0"/>
              <a:t> </a:t>
            </a:r>
            <a:r>
              <a:rPr lang="en-US" sz="2400" b="1" dirty="0" err="1"/>
              <a:t>darbeleri</a:t>
            </a:r>
            <a:r>
              <a:rPr lang="en-US" sz="2400" b="1" dirty="0"/>
              <a:t> </a:t>
            </a:r>
            <a:r>
              <a:rPr lang="en-US" sz="2400" b="1" dirty="0" err="1"/>
              <a:t>ile</a:t>
            </a:r>
            <a:r>
              <a:rPr lang="en-US" sz="2400" b="1" dirty="0"/>
              <a:t> </a:t>
            </a:r>
            <a:r>
              <a:rPr lang="en-US" sz="2400" b="1" dirty="0" err="1"/>
              <a:t>yapışması</a:t>
            </a:r>
            <a:r>
              <a:rPr lang="en-US" sz="2400" b="1" dirty="0"/>
              <a:t> </a:t>
            </a:r>
            <a:r>
              <a:rPr lang="en-US" sz="2400" b="1" dirty="0" err="1"/>
              <a:t>sağlanmalıdır</a:t>
            </a:r>
            <a:r>
              <a:rPr lang="en-US" sz="2400" b="1" dirty="0"/>
              <a:t>. </a:t>
            </a:r>
            <a:r>
              <a:rPr lang="en-US" sz="2400" b="1" dirty="0" err="1"/>
              <a:t>Roda</a:t>
            </a:r>
            <a:r>
              <a:rPr lang="en-US" sz="2400" b="1" dirty="0"/>
              <a:t>, </a:t>
            </a:r>
            <a:r>
              <a:rPr lang="en-US" sz="2400" b="1" dirty="0" err="1"/>
              <a:t>dikilecek</a:t>
            </a:r>
            <a:r>
              <a:rPr lang="en-US" sz="2400" b="1" dirty="0"/>
              <a:t> </a:t>
            </a:r>
            <a:r>
              <a:rPr lang="en-US" sz="2400" b="1" dirty="0" err="1"/>
              <a:t>parçanın</a:t>
            </a:r>
            <a:r>
              <a:rPr lang="en-US" sz="2400" b="1" dirty="0"/>
              <a:t> </a:t>
            </a:r>
            <a:r>
              <a:rPr lang="en-US" sz="2400" b="1" dirty="0" err="1"/>
              <a:t>üzerinde</a:t>
            </a:r>
            <a:r>
              <a:rPr lang="en-US" sz="2400" b="1" dirty="0"/>
              <a:t> </a:t>
            </a:r>
            <a:r>
              <a:rPr lang="en-US" sz="2400" b="1" dirty="0" err="1"/>
              <a:t>olacak</a:t>
            </a:r>
            <a:r>
              <a:rPr lang="en-US" sz="2400" b="1" dirty="0"/>
              <a:t> </a:t>
            </a:r>
            <a:r>
              <a:rPr lang="en-US" sz="2400" b="1" dirty="0" err="1"/>
              <a:t>şekilde</a:t>
            </a:r>
            <a:r>
              <a:rPr lang="en-US" sz="2400" b="1" dirty="0"/>
              <a:t> </a:t>
            </a:r>
            <a:r>
              <a:rPr lang="en-US" sz="2400" b="1" dirty="0" err="1"/>
              <a:t>dikiş</a:t>
            </a:r>
            <a:r>
              <a:rPr lang="en-US" sz="2400" b="1" dirty="0"/>
              <a:t> </a:t>
            </a:r>
            <a:r>
              <a:rPr lang="en-US" sz="2400" b="1" dirty="0" err="1"/>
              <a:t>pozisyonu</a:t>
            </a:r>
            <a:r>
              <a:rPr lang="en-US" sz="2400" b="1" dirty="0"/>
              <a:t> </a:t>
            </a:r>
            <a:r>
              <a:rPr lang="en-US" sz="2400" b="1" dirty="0" err="1"/>
              <a:t>alınmalıdır</a:t>
            </a:r>
            <a:r>
              <a:rPr lang="en-US" sz="2400" b="1" dirty="0"/>
              <a:t>. </a:t>
            </a:r>
            <a:r>
              <a:rPr lang="en-US" sz="2400" b="1" dirty="0" err="1"/>
              <a:t>Sayanın</a:t>
            </a:r>
            <a:r>
              <a:rPr lang="en-US" sz="2400" b="1" dirty="0"/>
              <a:t> </a:t>
            </a:r>
            <a:r>
              <a:rPr lang="en-US" sz="2400" b="1" dirty="0" err="1"/>
              <a:t>dış</a:t>
            </a:r>
            <a:r>
              <a:rPr lang="en-US" sz="2400" b="1" dirty="0"/>
              <a:t> </a:t>
            </a:r>
            <a:r>
              <a:rPr lang="en-US" sz="2400" b="1" dirty="0" err="1"/>
              <a:t>tarafından</a:t>
            </a:r>
            <a:r>
              <a:rPr lang="en-US" sz="2400" b="1" dirty="0"/>
              <a:t> monte </a:t>
            </a:r>
            <a:r>
              <a:rPr lang="en-US" sz="2400" b="1" dirty="0" err="1"/>
              <a:t>kenarından</a:t>
            </a:r>
            <a:r>
              <a:rPr lang="en-US" sz="2400" b="1" dirty="0"/>
              <a:t> </a:t>
            </a:r>
            <a:r>
              <a:rPr lang="en-US" sz="2400" b="1" dirty="0" err="1"/>
              <a:t>dikişe</a:t>
            </a:r>
            <a:r>
              <a:rPr lang="en-US" sz="2400" b="1" dirty="0"/>
              <a:t> </a:t>
            </a:r>
            <a:r>
              <a:rPr lang="en-US" sz="2400" b="1" dirty="0" err="1"/>
              <a:t>başlanmalıdır</a:t>
            </a:r>
            <a:r>
              <a:rPr lang="en-US" sz="2400" b="1" dirty="0"/>
              <a:t>. </a:t>
            </a:r>
          </a:p>
          <a:p>
            <a:pPr indent="-228600">
              <a:buFont typeface="Arial" panose="020B0604020202020204" pitchFamily="34" charset="0"/>
              <a:buChar char="•"/>
            </a:pPr>
            <a:endParaRPr lang="en-US" sz="1500" dirty="0"/>
          </a:p>
        </p:txBody>
      </p:sp>
    </p:spTree>
    <p:extLst>
      <p:ext uri="{BB962C8B-B14F-4D97-AF65-F5344CB8AC3E}">
        <p14:creationId xmlns:p14="http://schemas.microsoft.com/office/powerpoint/2010/main" val="3610377529"/>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a:extLst>
              <a:ext uri="{FF2B5EF4-FFF2-40B4-BE49-F238E27FC236}">
                <a16:creationId xmlns:a16="http://schemas.microsoft.com/office/drawing/2014/main" id="{6356CED3-8C49-48EA-B6BF-913FEEC52484}"/>
              </a:ext>
            </a:extLst>
          </p:cNvPr>
          <p:cNvSpPr>
            <a:spLocks noGrp="1"/>
          </p:cNvSpPr>
          <p:nvPr>
            <p:ph type="body" sz="half" idx="2"/>
          </p:nvPr>
        </p:nvSpPr>
        <p:spPr>
          <a:xfrm>
            <a:off x="368968" y="148662"/>
            <a:ext cx="6240379" cy="6837675"/>
          </a:xfrm>
        </p:spPr>
        <p:txBody>
          <a:bodyPr>
            <a:normAutofit fontScale="92500" lnSpcReduction="10000"/>
          </a:bodyPr>
          <a:lstStyle/>
          <a:p>
            <a:r>
              <a:rPr lang="tr-TR" dirty="0"/>
              <a:t> </a:t>
            </a:r>
            <a:r>
              <a:rPr lang="tr-TR" sz="2400" b="1" dirty="0" err="1">
                <a:solidFill>
                  <a:srgbClr val="0070C0"/>
                </a:solidFill>
              </a:rPr>
              <a:t>Ponteriz</a:t>
            </a:r>
            <a:r>
              <a:rPr lang="tr-TR" sz="2400" b="1" dirty="0">
                <a:solidFill>
                  <a:srgbClr val="0070C0"/>
                </a:solidFill>
              </a:rPr>
              <a:t> Dikişi </a:t>
            </a:r>
          </a:p>
          <a:p>
            <a:r>
              <a:rPr lang="tr-TR" sz="2400" b="1" dirty="0"/>
              <a:t> </a:t>
            </a:r>
            <a:r>
              <a:rPr lang="tr-TR" sz="2400" b="1" dirty="0" err="1"/>
              <a:t>Ponteriz</a:t>
            </a:r>
            <a:r>
              <a:rPr lang="tr-TR" sz="2400" b="1" dirty="0"/>
              <a:t> dikişi, dikiş başında ve sonunda dikişi sağlamlaştırmak için bir dikiş adımından sonra tekrar geriye dönülerek atılan kuvvetlendirme dikişidir. Bu sayede dikiş daha sağlam olur, monta işlemi sırasındaki gerilimlere dayanır ve sökülmez.  </a:t>
            </a:r>
          </a:p>
          <a:p>
            <a:r>
              <a:rPr lang="tr-TR" sz="2400" b="1" dirty="0"/>
              <a:t> </a:t>
            </a:r>
            <a:r>
              <a:rPr lang="tr-TR" sz="2400" b="1" dirty="0" err="1"/>
              <a:t>Ponteriz</a:t>
            </a:r>
            <a:r>
              <a:rPr lang="tr-TR" sz="2400" b="1" dirty="0"/>
              <a:t> dikişi, genellikle gamba ve yüzün birleşim kısımlarındaki mukavemeti arttırmak için veya dekoratif amaçlı yapılır. Görünüş bakımından çeşitli şekillerde </a:t>
            </a:r>
            <a:r>
              <a:rPr lang="tr-TR" sz="2400" b="1" dirty="0" err="1"/>
              <a:t>ponteriz</a:t>
            </a:r>
            <a:r>
              <a:rPr lang="tr-TR" sz="2400" b="1" dirty="0"/>
              <a:t> dikişleri olabilir. Gamba </a:t>
            </a:r>
            <a:r>
              <a:rPr lang="tr-TR" sz="2400" b="1" dirty="0" err="1"/>
              <a:t>ponteriz</a:t>
            </a:r>
            <a:r>
              <a:rPr lang="tr-TR" sz="2400" b="1" dirty="0"/>
              <a:t> dikişlerinin ortak yanı gamba ile yüzün birleştiği kısımda olmasıdır.   </a:t>
            </a:r>
          </a:p>
          <a:p>
            <a:r>
              <a:rPr lang="tr-TR" sz="2400" b="1" dirty="0"/>
              <a:t>   </a:t>
            </a:r>
            <a:r>
              <a:rPr lang="tr-TR" sz="2400" b="1" dirty="0" err="1"/>
              <a:t>Ponteriz</a:t>
            </a:r>
            <a:r>
              <a:rPr lang="tr-TR" sz="2400" b="1" dirty="0"/>
              <a:t> dikiş çeşitleri  </a:t>
            </a:r>
            <a:r>
              <a:rPr lang="tr-TR" sz="2400" b="1" dirty="0" err="1"/>
              <a:t>Molyer</a:t>
            </a:r>
            <a:r>
              <a:rPr lang="tr-TR" sz="2400" b="1" dirty="0"/>
              <a:t> ayakkabıda </a:t>
            </a:r>
            <a:r>
              <a:rPr lang="tr-TR" sz="2400" b="1" dirty="0" err="1"/>
              <a:t>ponteriz</a:t>
            </a:r>
            <a:r>
              <a:rPr lang="tr-TR" sz="2400" b="1" dirty="0"/>
              <a:t> dikişi atılması gereken kısımlar  Yüz astarı ile dil astarı dikişinde  Yüz ile yüz astarı dikişinde • Gamba astarları ile </a:t>
            </a:r>
            <a:r>
              <a:rPr lang="tr-TR" sz="2400" b="1" dirty="0" err="1"/>
              <a:t>çoraplıkların</a:t>
            </a:r>
            <a:r>
              <a:rPr lang="tr-TR" sz="2400" b="1" dirty="0"/>
              <a:t> dikiminde (Filetonun gambaya dikiminde </a:t>
            </a:r>
          </a:p>
          <a:p>
            <a:r>
              <a:rPr lang="tr-TR" sz="2400" b="1" dirty="0"/>
              <a:t> Bu kısımlara atılacak </a:t>
            </a:r>
            <a:r>
              <a:rPr lang="tr-TR" sz="2400" b="1" dirty="0" err="1"/>
              <a:t>ponteriz</a:t>
            </a:r>
            <a:r>
              <a:rPr lang="tr-TR" sz="2400" b="1" dirty="0"/>
              <a:t> dikişlerinde 4 veya 5 adım atıldıktan sonra tekrar başa dönülerek dikişe başlanır. Bitiminde ise dikilen kısımdan 4 veya 5 adım geri dönülerek tekrar dikilir. </a:t>
            </a:r>
          </a:p>
        </p:txBody>
      </p:sp>
      <p:pic>
        <p:nvPicPr>
          <p:cNvPr id="6" name="Resim 5">
            <a:extLst>
              <a:ext uri="{FF2B5EF4-FFF2-40B4-BE49-F238E27FC236}">
                <a16:creationId xmlns:a16="http://schemas.microsoft.com/office/drawing/2014/main" id="{5850E7FA-C419-4602-BC76-8F0D1FA3B4B9}"/>
              </a:ext>
            </a:extLst>
          </p:cNvPr>
          <p:cNvPicPr>
            <a:picLocks noChangeAspect="1"/>
          </p:cNvPicPr>
          <p:nvPr/>
        </p:nvPicPr>
        <p:blipFill>
          <a:blip r:embed="rId2"/>
          <a:stretch>
            <a:fillRect/>
          </a:stretch>
        </p:blipFill>
        <p:spPr>
          <a:xfrm>
            <a:off x="9131107" y="1839016"/>
            <a:ext cx="3209814" cy="5018984"/>
          </a:xfrm>
          <a:prstGeom prst="rect">
            <a:avLst/>
          </a:prstGeom>
        </p:spPr>
      </p:pic>
      <p:pic>
        <p:nvPicPr>
          <p:cNvPr id="12" name="İçerik Yer Tutucusu 11">
            <a:extLst>
              <a:ext uri="{FF2B5EF4-FFF2-40B4-BE49-F238E27FC236}">
                <a16:creationId xmlns:a16="http://schemas.microsoft.com/office/drawing/2014/main" id="{7D37B299-B054-4AC5-AA4B-6435F132FB63}"/>
              </a:ext>
            </a:extLst>
          </p:cNvPr>
          <p:cNvPicPr>
            <a:picLocks noGrp="1" noChangeAspect="1"/>
          </p:cNvPicPr>
          <p:nvPr>
            <p:ph idx="1"/>
          </p:nvPr>
        </p:nvPicPr>
        <p:blipFill>
          <a:blip r:embed="rId3"/>
          <a:stretch>
            <a:fillRect/>
          </a:stretch>
        </p:blipFill>
        <p:spPr>
          <a:xfrm>
            <a:off x="6609348" y="20325"/>
            <a:ext cx="2521760" cy="4255469"/>
          </a:xfrm>
          <a:prstGeom prst="rect">
            <a:avLst/>
          </a:prstGeom>
        </p:spPr>
      </p:pic>
    </p:spTree>
    <p:extLst>
      <p:ext uri="{BB962C8B-B14F-4D97-AF65-F5344CB8AC3E}">
        <p14:creationId xmlns:p14="http://schemas.microsoft.com/office/powerpoint/2010/main" val="894302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a:extLst>
              <a:ext uri="{FF2B5EF4-FFF2-40B4-BE49-F238E27FC236}">
                <a16:creationId xmlns:a16="http://schemas.microsoft.com/office/drawing/2014/main" id="{A4FCFB40-5803-450F-91C3-48BD6277E410}"/>
              </a:ext>
            </a:extLst>
          </p:cNvPr>
          <p:cNvSpPr>
            <a:spLocks noGrp="1"/>
          </p:cNvSpPr>
          <p:nvPr>
            <p:ph type="body" sz="half" idx="2"/>
          </p:nvPr>
        </p:nvSpPr>
        <p:spPr>
          <a:xfrm>
            <a:off x="1365338" y="1703540"/>
            <a:ext cx="10095978" cy="4165448"/>
          </a:xfrm>
        </p:spPr>
        <p:txBody>
          <a:bodyPr>
            <a:normAutofit/>
          </a:bodyPr>
          <a:lstStyle/>
          <a:p>
            <a:r>
              <a:rPr lang="tr-TR" sz="2800" b="1" dirty="0" err="1">
                <a:solidFill>
                  <a:srgbClr val="FF0000"/>
                </a:solidFill>
              </a:rPr>
              <a:t>Molyer</a:t>
            </a:r>
            <a:r>
              <a:rPr lang="tr-TR" sz="2800" b="1" dirty="0">
                <a:solidFill>
                  <a:srgbClr val="FF0000"/>
                </a:solidFill>
              </a:rPr>
              <a:t> Ayakkabı </a:t>
            </a:r>
          </a:p>
          <a:p>
            <a:r>
              <a:rPr lang="tr-TR" sz="2800" b="1" dirty="0" err="1"/>
              <a:t>Molyer</a:t>
            </a:r>
            <a:r>
              <a:rPr lang="tr-TR" sz="2800" b="1" dirty="0"/>
              <a:t> ayakkabı Çoğunlukla erkek ayakkabı ve botlarında kullanılmakla beraber kadın ve çocuk ayakkabılarında kullanılmaktadır.</a:t>
            </a:r>
          </a:p>
          <a:p>
            <a:r>
              <a:rPr lang="tr-TR" sz="2800" b="1" dirty="0" err="1"/>
              <a:t>Molyer</a:t>
            </a:r>
            <a:r>
              <a:rPr lang="tr-TR" sz="2800" b="1" dirty="0"/>
              <a:t> modelinin en belirgin özelliği bağcıklı oluşu ve gamba saya parçalarının yüz parçasına bindirme yapılarak dikilmesidir. </a:t>
            </a:r>
          </a:p>
        </p:txBody>
      </p:sp>
    </p:spTree>
    <p:extLst>
      <p:ext uri="{BB962C8B-B14F-4D97-AF65-F5344CB8AC3E}">
        <p14:creationId xmlns:p14="http://schemas.microsoft.com/office/powerpoint/2010/main" val="2896370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2E466841-B051-48EC-BD6B-3E6B33B75CEC}"/>
              </a:ext>
            </a:extLst>
          </p:cNvPr>
          <p:cNvPicPr>
            <a:picLocks noGrp="1" noChangeAspect="1"/>
          </p:cNvPicPr>
          <p:nvPr>
            <p:ph idx="1"/>
          </p:nvPr>
        </p:nvPicPr>
        <p:blipFill>
          <a:blip r:embed="rId2"/>
          <a:stretch>
            <a:fillRect/>
          </a:stretch>
        </p:blipFill>
        <p:spPr>
          <a:xfrm>
            <a:off x="9155108" y="2518808"/>
            <a:ext cx="3333342" cy="4339192"/>
          </a:xfrm>
          <a:prstGeom prst="rect">
            <a:avLst/>
          </a:prstGeom>
        </p:spPr>
      </p:pic>
      <p:sp>
        <p:nvSpPr>
          <p:cNvPr id="4" name="Metin Yer Tutucusu 3">
            <a:extLst>
              <a:ext uri="{FF2B5EF4-FFF2-40B4-BE49-F238E27FC236}">
                <a16:creationId xmlns:a16="http://schemas.microsoft.com/office/drawing/2014/main" id="{F468656E-D8EA-40BD-8C8D-40318F7DD992}"/>
              </a:ext>
            </a:extLst>
          </p:cNvPr>
          <p:cNvSpPr>
            <a:spLocks noGrp="1"/>
          </p:cNvSpPr>
          <p:nvPr>
            <p:ph type="body" sz="half" idx="2"/>
          </p:nvPr>
        </p:nvSpPr>
        <p:spPr>
          <a:xfrm>
            <a:off x="839788" y="1741118"/>
            <a:ext cx="5686272" cy="4872624"/>
          </a:xfrm>
        </p:spPr>
        <p:txBody>
          <a:bodyPr>
            <a:normAutofit/>
          </a:bodyPr>
          <a:lstStyle/>
          <a:p>
            <a:r>
              <a:rPr lang="tr-TR" sz="2800" b="1" dirty="0" err="1">
                <a:highlight>
                  <a:srgbClr val="FFFF00"/>
                </a:highlight>
              </a:rPr>
              <a:t>Molyer</a:t>
            </a:r>
            <a:r>
              <a:rPr lang="tr-TR" sz="2800" b="1" dirty="0">
                <a:highlight>
                  <a:srgbClr val="FFFF00"/>
                </a:highlight>
              </a:rPr>
              <a:t> Sayanın Kesilme İşlemi</a:t>
            </a:r>
          </a:p>
          <a:p>
            <a:r>
              <a:rPr lang="tr-TR" sz="2800" b="1" dirty="0"/>
              <a:t> Sayayı oluşturacak parçalar malzemenin uygun bölgelerinden uygun konumda kesilmelidir.  Istampalar malzeme kaybı en düşük olacak biçimde yerleştirilmelidir.  Genellikle saya ıstampaları kanadın üzerine arkadan baş yönünde, (sıkılık doğrultusunda) yerleştirilerek kesilmelidir.  Kesim için model ıstampalarının kontrol edilmesi gerekir. </a:t>
            </a:r>
          </a:p>
        </p:txBody>
      </p:sp>
      <p:pic>
        <p:nvPicPr>
          <p:cNvPr id="6" name="Resim 5">
            <a:extLst>
              <a:ext uri="{FF2B5EF4-FFF2-40B4-BE49-F238E27FC236}">
                <a16:creationId xmlns:a16="http://schemas.microsoft.com/office/drawing/2014/main" id="{95C8D4B2-875A-4BE0-A634-D8991444DC4C}"/>
              </a:ext>
            </a:extLst>
          </p:cNvPr>
          <p:cNvPicPr>
            <a:picLocks noChangeAspect="1"/>
          </p:cNvPicPr>
          <p:nvPr/>
        </p:nvPicPr>
        <p:blipFill>
          <a:blip r:embed="rId3"/>
          <a:stretch>
            <a:fillRect/>
          </a:stretch>
        </p:blipFill>
        <p:spPr>
          <a:xfrm>
            <a:off x="6648800" y="196803"/>
            <a:ext cx="2506308" cy="5157425"/>
          </a:xfrm>
          <a:prstGeom prst="rect">
            <a:avLst/>
          </a:prstGeom>
        </p:spPr>
      </p:pic>
    </p:spTree>
    <p:extLst>
      <p:ext uri="{BB962C8B-B14F-4D97-AF65-F5344CB8AC3E}">
        <p14:creationId xmlns:p14="http://schemas.microsoft.com/office/powerpoint/2010/main" val="479580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20132F32-1A47-4B9B-95E3-D47E45CC0630}"/>
              </a:ext>
            </a:extLst>
          </p:cNvPr>
          <p:cNvPicPr>
            <a:picLocks noGrp="1" noChangeAspect="1"/>
          </p:cNvPicPr>
          <p:nvPr>
            <p:ph idx="1"/>
          </p:nvPr>
        </p:nvPicPr>
        <p:blipFill>
          <a:blip r:embed="rId2"/>
          <a:stretch>
            <a:fillRect/>
          </a:stretch>
        </p:blipFill>
        <p:spPr>
          <a:xfrm>
            <a:off x="7956671" y="1377863"/>
            <a:ext cx="3604852" cy="5054887"/>
          </a:xfrm>
          <a:prstGeom prst="rect">
            <a:avLst/>
          </a:prstGeom>
        </p:spPr>
      </p:pic>
      <p:sp>
        <p:nvSpPr>
          <p:cNvPr id="4" name="Metin Yer Tutucusu 3">
            <a:extLst>
              <a:ext uri="{FF2B5EF4-FFF2-40B4-BE49-F238E27FC236}">
                <a16:creationId xmlns:a16="http://schemas.microsoft.com/office/drawing/2014/main" id="{6A913CDE-20FE-4549-9A57-903F21F30487}"/>
              </a:ext>
            </a:extLst>
          </p:cNvPr>
          <p:cNvSpPr>
            <a:spLocks noGrp="1"/>
          </p:cNvSpPr>
          <p:nvPr>
            <p:ph type="body" sz="half" idx="2"/>
          </p:nvPr>
        </p:nvSpPr>
        <p:spPr>
          <a:xfrm>
            <a:off x="438411" y="1252603"/>
            <a:ext cx="7518259" cy="4616385"/>
          </a:xfrm>
        </p:spPr>
        <p:txBody>
          <a:bodyPr>
            <a:normAutofit/>
          </a:bodyPr>
          <a:lstStyle/>
          <a:p>
            <a:r>
              <a:rPr lang="tr-TR" sz="2400" b="1" dirty="0" err="1">
                <a:solidFill>
                  <a:srgbClr val="FF0000"/>
                </a:solidFill>
              </a:rPr>
              <a:t>Molyer</a:t>
            </a:r>
            <a:r>
              <a:rPr lang="tr-TR" sz="2400" b="1" dirty="0">
                <a:solidFill>
                  <a:srgbClr val="FF0000"/>
                </a:solidFill>
              </a:rPr>
              <a:t> Tipli Ayakkabının Saya (Yüz) Parçaları  </a:t>
            </a:r>
          </a:p>
          <a:p>
            <a:r>
              <a:rPr lang="tr-TR" sz="2400" b="1" dirty="0"/>
              <a:t>Yüz, sayanın ön kısmında kullanılan saya elemanıdır. Sayanın burnunu ve hemen onun arka bölümünü kapsar, bu kısma ayakkabının önü de denilebilir. </a:t>
            </a:r>
            <a:r>
              <a:rPr lang="tr-TR" sz="2400" b="1" dirty="0" err="1"/>
              <a:t>Maskaretli</a:t>
            </a:r>
            <a:r>
              <a:rPr lang="tr-TR" sz="2400" b="1" dirty="0"/>
              <a:t> ve </a:t>
            </a:r>
            <a:r>
              <a:rPr lang="tr-TR" sz="2400" b="1" dirty="0" err="1"/>
              <a:t>maskaretsiz</a:t>
            </a:r>
            <a:r>
              <a:rPr lang="tr-TR" sz="2400" b="1" dirty="0"/>
              <a:t> olanları vardır. Ayakkabının önünde devamlı gözüktüğünden dolayı sayanın en önemli elemanıdır. Derinin sık olduğu tarafa doğru şekildeki gibi ok yönünde yerleştirilmelidir. Derinin en kaliteli yerlerinden kesilmelidir. Yüz kesimi tamamlandıktan sonra gümüş kalem ile referans(bindirme) çizgileri çizilmelidir. Markalama işlemi bindirme ve kıvırma olacak kısımların işaretlenmesidir. </a:t>
            </a:r>
          </a:p>
        </p:txBody>
      </p:sp>
    </p:spTree>
    <p:extLst>
      <p:ext uri="{BB962C8B-B14F-4D97-AF65-F5344CB8AC3E}">
        <p14:creationId xmlns:p14="http://schemas.microsoft.com/office/powerpoint/2010/main" val="3875273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7CFFF61F-6D96-4182-8781-399A6DB9D0F4}"/>
              </a:ext>
            </a:extLst>
          </p:cNvPr>
          <p:cNvPicPr>
            <a:picLocks noGrp="1" noChangeAspect="1"/>
          </p:cNvPicPr>
          <p:nvPr>
            <p:ph idx="1"/>
          </p:nvPr>
        </p:nvPicPr>
        <p:blipFill>
          <a:blip r:embed="rId2"/>
          <a:stretch>
            <a:fillRect/>
          </a:stretch>
        </p:blipFill>
        <p:spPr>
          <a:xfrm>
            <a:off x="8572985" y="111884"/>
            <a:ext cx="3414424" cy="7026127"/>
          </a:xfrm>
          <a:prstGeom prst="rect">
            <a:avLst/>
          </a:prstGeom>
        </p:spPr>
      </p:pic>
      <p:sp>
        <p:nvSpPr>
          <p:cNvPr id="4" name="Metin Yer Tutucusu 3">
            <a:extLst>
              <a:ext uri="{FF2B5EF4-FFF2-40B4-BE49-F238E27FC236}">
                <a16:creationId xmlns:a16="http://schemas.microsoft.com/office/drawing/2014/main" id="{5C0D4039-4421-4B11-A63E-FBABA6150E4B}"/>
              </a:ext>
            </a:extLst>
          </p:cNvPr>
          <p:cNvSpPr>
            <a:spLocks noGrp="1"/>
          </p:cNvSpPr>
          <p:nvPr>
            <p:ph type="body" sz="half" idx="2"/>
          </p:nvPr>
        </p:nvSpPr>
        <p:spPr>
          <a:xfrm>
            <a:off x="1954060" y="814192"/>
            <a:ext cx="6488482" cy="6043807"/>
          </a:xfrm>
        </p:spPr>
        <p:txBody>
          <a:bodyPr>
            <a:noAutofit/>
          </a:bodyPr>
          <a:lstStyle/>
          <a:p>
            <a:r>
              <a:rPr lang="tr-TR" sz="2800" b="1" dirty="0">
                <a:solidFill>
                  <a:srgbClr val="FF0000"/>
                </a:solidFill>
              </a:rPr>
              <a:t> </a:t>
            </a:r>
            <a:r>
              <a:rPr lang="tr-TR" sz="2400" b="1" dirty="0">
                <a:solidFill>
                  <a:srgbClr val="FF0000"/>
                </a:solidFill>
              </a:rPr>
              <a:t>Gambalar  </a:t>
            </a:r>
          </a:p>
          <a:p>
            <a:r>
              <a:rPr lang="tr-TR" sz="2400" b="1" dirty="0"/>
              <a:t> Ayakkabının arka kısmını kaplayan veya tamamlayan saya elemanlarıdır. Gambaların tek parçadan meydana gelmiş basit şekilleri olduğu gibi iki veya üç parçaya bölünmüş olanları da vardır. Gambaların sabit boyutu veya sabit şekli yoktur. Ayağın yan kısımlarını kaplayan saya elemanıdır.  </a:t>
            </a:r>
          </a:p>
          <a:p>
            <a:r>
              <a:rPr lang="tr-TR" sz="2400" b="1" dirty="0"/>
              <a:t> </a:t>
            </a:r>
            <a:r>
              <a:rPr lang="tr-TR" sz="2400" b="1" dirty="0" err="1"/>
              <a:t>Molyer</a:t>
            </a:r>
            <a:r>
              <a:rPr lang="tr-TR" sz="2400" b="1" dirty="0"/>
              <a:t> ayakkabıda sağ ve sol olmak üzere birbirine simetrik iki adet gamba kullanılmaktadır. Derinin sık olduğu tarafa doğru yerleştirilmelidir. Fakat deriden kazanmak için gambalar hafifçe sağa veya sola çevrilebilir. Derinin omuz ve sırt kısımlarına esnemeyen yöne doğru uzunlamasına yerleştirilir. Gamba kesimi tamamlandıktan sonra gümüş kalem ile zımba uygulanacak yerlerin işaretlenmesi gerekir. </a:t>
            </a:r>
          </a:p>
        </p:txBody>
      </p:sp>
    </p:spTree>
    <p:extLst>
      <p:ext uri="{BB962C8B-B14F-4D97-AF65-F5344CB8AC3E}">
        <p14:creationId xmlns:p14="http://schemas.microsoft.com/office/powerpoint/2010/main" val="421712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Yer Tutucusu 3">
            <a:extLst>
              <a:ext uri="{FF2B5EF4-FFF2-40B4-BE49-F238E27FC236}">
                <a16:creationId xmlns:a16="http://schemas.microsoft.com/office/drawing/2014/main" id="{59FDB771-2D0B-491B-96C6-BE0F15753B71}"/>
              </a:ext>
            </a:extLst>
          </p:cNvPr>
          <p:cNvSpPr>
            <a:spLocks noGrp="1"/>
          </p:cNvSpPr>
          <p:nvPr>
            <p:ph type="body" sz="half" idx="2"/>
          </p:nvPr>
        </p:nvSpPr>
        <p:spPr>
          <a:xfrm>
            <a:off x="590720" y="799353"/>
            <a:ext cx="5095090" cy="6058012"/>
          </a:xfrm>
        </p:spPr>
        <p:txBody>
          <a:bodyPr vert="horz" lIns="91440" tIns="45720" rIns="91440" bIns="45720" rtlCol="0" anchor="ctr">
            <a:normAutofit lnSpcReduction="10000"/>
          </a:bodyPr>
          <a:lstStyle/>
          <a:p>
            <a:pPr indent="-228600">
              <a:buFont typeface="Arial" panose="020B0604020202020204" pitchFamily="34" charset="0"/>
              <a:buChar char="•"/>
            </a:pPr>
            <a:r>
              <a:rPr lang="en-US" sz="2400" b="1" dirty="0" err="1">
                <a:solidFill>
                  <a:srgbClr val="FF0000"/>
                </a:solidFill>
              </a:rPr>
              <a:t>Fileto</a:t>
            </a:r>
            <a:r>
              <a:rPr lang="en-US" sz="2400" b="1" dirty="0">
                <a:solidFill>
                  <a:srgbClr val="FF0000"/>
                </a:solidFill>
              </a:rPr>
              <a:t> </a:t>
            </a:r>
          </a:p>
          <a:p>
            <a:pPr indent="-228600">
              <a:buFont typeface="Arial" panose="020B0604020202020204" pitchFamily="34" charset="0"/>
              <a:buChar char="•"/>
            </a:pPr>
            <a:r>
              <a:rPr lang="en-US" sz="2400" b="1" dirty="0"/>
              <a:t> </a:t>
            </a:r>
            <a:r>
              <a:rPr lang="en-US" sz="2400" b="1" dirty="0" err="1"/>
              <a:t>Ayakkabının</a:t>
            </a:r>
            <a:r>
              <a:rPr lang="en-US" sz="2400" b="1" dirty="0"/>
              <a:t> </a:t>
            </a:r>
            <a:r>
              <a:rPr lang="en-US" sz="2400" b="1" dirty="0" err="1"/>
              <a:t>arka</a:t>
            </a:r>
            <a:r>
              <a:rPr lang="en-US" sz="2400" b="1" dirty="0"/>
              <a:t> </a:t>
            </a:r>
            <a:r>
              <a:rPr lang="en-US" sz="2400" b="1" dirty="0" err="1"/>
              <a:t>kısmına</a:t>
            </a:r>
            <a:r>
              <a:rPr lang="en-US" sz="2400" b="1" dirty="0"/>
              <a:t> </a:t>
            </a:r>
            <a:r>
              <a:rPr lang="en-US" sz="2400" b="1" dirty="0" err="1"/>
              <a:t>konan</a:t>
            </a:r>
            <a:r>
              <a:rPr lang="en-US" sz="2400" b="1" dirty="0"/>
              <a:t> </a:t>
            </a:r>
            <a:r>
              <a:rPr lang="en-US" sz="2400" b="1" dirty="0" err="1"/>
              <a:t>saya</a:t>
            </a:r>
            <a:r>
              <a:rPr lang="en-US" sz="2400" b="1" dirty="0"/>
              <a:t> </a:t>
            </a:r>
            <a:r>
              <a:rPr lang="en-US" sz="2400" b="1" dirty="0" err="1"/>
              <a:t>elemanına</a:t>
            </a:r>
            <a:r>
              <a:rPr lang="en-US" sz="2400" b="1" dirty="0"/>
              <a:t> </a:t>
            </a:r>
            <a:r>
              <a:rPr lang="en-US" sz="2400" b="1" dirty="0" err="1"/>
              <a:t>fileto</a:t>
            </a:r>
            <a:r>
              <a:rPr lang="en-US" sz="2400" b="1" dirty="0"/>
              <a:t> </a:t>
            </a:r>
            <a:r>
              <a:rPr lang="en-US" sz="2400" b="1" dirty="0" err="1"/>
              <a:t>denir</a:t>
            </a:r>
            <a:r>
              <a:rPr lang="en-US" sz="2400" b="1" dirty="0"/>
              <a:t>. </a:t>
            </a:r>
            <a:r>
              <a:rPr lang="en-US" sz="2400" b="1" dirty="0" err="1"/>
              <a:t>Özellikle</a:t>
            </a:r>
            <a:r>
              <a:rPr lang="en-US" sz="2400" b="1" dirty="0"/>
              <a:t> </a:t>
            </a:r>
            <a:r>
              <a:rPr lang="en-US" sz="2400" b="1" dirty="0" err="1"/>
              <a:t>zikzak</a:t>
            </a:r>
            <a:r>
              <a:rPr lang="en-US" sz="2400" b="1" dirty="0"/>
              <a:t> </a:t>
            </a:r>
            <a:r>
              <a:rPr lang="en-US" sz="2400" b="1" dirty="0" err="1"/>
              <a:t>dikişi</a:t>
            </a:r>
            <a:r>
              <a:rPr lang="en-US" sz="2400" b="1" dirty="0"/>
              <a:t> </a:t>
            </a:r>
            <a:r>
              <a:rPr lang="en-US" sz="2400" b="1" dirty="0" err="1"/>
              <a:t>ile</a:t>
            </a:r>
            <a:r>
              <a:rPr lang="en-US" sz="2400" b="1" dirty="0"/>
              <a:t> </a:t>
            </a:r>
            <a:r>
              <a:rPr lang="en-US" sz="2400" b="1" dirty="0" err="1"/>
              <a:t>dikilen</a:t>
            </a:r>
            <a:r>
              <a:rPr lang="en-US" sz="2400" b="1" dirty="0"/>
              <a:t> </a:t>
            </a:r>
            <a:r>
              <a:rPr lang="en-US" sz="2400" b="1" dirty="0" err="1"/>
              <a:t>gambalarda</a:t>
            </a:r>
            <a:r>
              <a:rPr lang="en-US" sz="2400" b="1" dirty="0"/>
              <a:t> </a:t>
            </a:r>
            <a:r>
              <a:rPr lang="en-US" sz="2400" b="1" dirty="0" err="1"/>
              <a:t>mukavemeti</a:t>
            </a:r>
            <a:r>
              <a:rPr lang="en-US" sz="2400" b="1" dirty="0"/>
              <a:t> </a:t>
            </a:r>
            <a:r>
              <a:rPr lang="en-US" sz="2400" b="1" dirty="0" err="1"/>
              <a:t>artırmak</a:t>
            </a:r>
            <a:r>
              <a:rPr lang="en-US" sz="2400" b="1" dirty="0"/>
              <a:t> </a:t>
            </a:r>
            <a:r>
              <a:rPr lang="en-US" sz="2400" b="1" dirty="0" err="1"/>
              <a:t>ve</a:t>
            </a:r>
            <a:r>
              <a:rPr lang="en-US" sz="2400" b="1" dirty="0"/>
              <a:t> </a:t>
            </a:r>
            <a:r>
              <a:rPr lang="en-US" sz="2400" b="1" dirty="0" err="1"/>
              <a:t>çirkin</a:t>
            </a:r>
            <a:r>
              <a:rPr lang="en-US" sz="2400" b="1" dirty="0"/>
              <a:t> </a:t>
            </a:r>
            <a:r>
              <a:rPr lang="en-US" sz="2400" b="1" dirty="0" err="1"/>
              <a:t>görüntüyü</a:t>
            </a:r>
            <a:r>
              <a:rPr lang="en-US" sz="2400" b="1" dirty="0"/>
              <a:t> </a:t>
            </a:r>
            <a:r>
              <a:rPr lang="en-US" sz="2400" b="1" dirty="0" err="1"/>
              <a:t>kapatmak</a:t>
            </a:r>
            <a:r>
              <a:rPr lang="en-US" sz="2400" b="1" dirty="0"/>
              <a:t> </a:t>
            </a:r>
            <a:r>
              <a:rPr lang="en-US" sz="2400" b="1" dirty="0" err="1"/>
              <a:t>için</a:t>
            </a:r>
            <a:r>
              <a:rPr lang="en-US" sz="2400" b="1" dirty="0"/>
              <a:t> </a:t>
            </a:r>
            <a:r>
              <a:rPr lang="en-US" sz="2400" b="1" dirty="0" err="1"/>
              <a:t>kullanılır</a:t>
            </a:r>
            <a:r>
              <a:rPr lang="en-US" sz="2400" b="1" dirty="0"/>
              <a:t>. </a:t>
            </a:r>
          </a:p>
          <a:p>
            <a:pPr indent="-228600">
              <a:buFont typeface="Arial" panose="020B0604020202020204" pitchFamily="34" charset="0"/>
              <a:buChar char="•"/>
            </a:pPr>
            <a:r>
              <a:rPr lang="en-US" sz="2400" b="1" dirty="0"/>
              <a:t> </a:t>
            </a:r>
            <a:r>
              <a:rPr lang="en-US" sz="2400" b="1" dirty="0" err="1"/>
              <a:t>Filetolar</a:t>
            </a:r>
            <a:r>
              <a:rPr lang="en-US" sz="2400" b="1" dirty="0"/>
              <a:t> </a:t>
            </a:r>
            <a:r>
              <a:rPr lang="en-US" sz="2400" b="1" dirty="0" err="1"/>
              <a:t>ayakkabıda</a:t>
            </a:r>
            <a:r>
              <a:rPr lang="en-US" sz="2400" b="1" dirty="0"/>
              <a:t> </a:t>
            </a:r>
            <a:r>
              <a:rPr lang="en-US" sz="2400" b="1" dirty="0" err="1"/>
              <a:t>çeşitli</a:t>
            </a:r>
            <a:r>
              <a:rPr lang="en-US" sz="2400" b="1" dirty="0"/>
              <a:t> </a:t>
            </a:r>
            <a:r>
              <a:rPr lang="en-US" sz="2400" b="1" dirty="0" err="1"/>
              <a:t>genişliklerde</a:t>
            </a:r>
            <a:r>
              <a:rPr lang="en-US" sz="2400" b="1" dirty="0"/>
              <a:t> </a:t>
            </a:r>
            <a:r>
              <a:rPr lang="en-US" sz="2400" b="1" dirty="0" err="1"/>
              <a:t>veya</a:t>
            </a:r>
            <a:r>
              <a:rPr lang="en-US" sz="2400" b="1" dirty="0"/>
              <a:t> </a:t>
            </a:r>
            <a:r>
              <a:rPr lang="en-US" sz="2400" b="1" dirty="0" err="1"/>
              <a:t>uzunluklarda</a:t>
            </a:r>
            <a:r>
              <a:rPr lang="en-US" sz="2400" b="1" dirty="0"/>
              <a:t> </a:t>
            </a:r>
            <a:r>
              <a:rPr lang="en-US" sz="2400" b="1" dirty="0" err="1"/>
              <a:t>ayakkabı</a:t>
            </a:r>
            <a:r>
              <a:rPr lang="en-US" sz="2400" b="1" dirty="0"/>
              <a:t> </a:t>
            </a:r>
            <a:r>
              <a:rPr lang="en-US" sz="2400" b="1" dirty="0" err="1"/>
              <a:t>modeline</a:t>
            </a:r>
            <a:r>
              <a:rPr lang="en-US" sz="2400" b="1" dirty="0"/>
              <a:t> </a:t>
            </a:r>
            <a:r>
              <a:rPr lang="en-US" sz="2400" b="1" dirty="0" err="1"/>
              <a:t>göre</a:t>
            </a:r>
            <a:r>
              <a:rPr lang="en-US" sz="2400" b="1" dirty="0"/>
              <a:t> </a:t>
            </a:r>
            <a:r>
              <a:rPr lang="en-US" sz="2400" b="1" dirty="0" err="1"/>
              <a:t>yapılabilir</a:t>
            </a:r>
            <a:r>
              <a:rPr lang="en-US" sz="2400" b="1" dirty="0"/>
              <a:t>. </a:t>
            </a:r>
            <a:r>
              <a:rPr lang="en-US" sz="2400" b="1" dirty="0" err="1"/>
              <a:t>Fileto</a:t>
            </a:r>
            <a:r>
              <a:rPr lang="en-US" sz="2400" b="1" dirty="0"/>
              <a:t> </a:t>
            </a:r>
            <a:r>
              <a:rPr lang="en-US" sz="2400" b="1" dirty="0" err="1"/>
              <a:t>derideki</a:t>
            </a:r>
            <a:r>
              <a:rPr lang="en-US" sz="2400" b="1" dirty="0"/>
              <a:t> </a:t>
            </a:r>
            <a:r>
              <a:rPr lang="en-US" sz="2400" b="1" dirty="0" err="1"/>
              <a:t>tasarrufa</a:t>
            </a:r>
            <a:r>
              <a:rPr lang="en-US" sz="2400" b="1" dirty="0"/>
              <a:t> </a:t>
            </a:r>
            <a:r>
              <a:rPr lang="en-US" sz="2400" b="1" dirty="0" err="1"/>
              <a:t>göre</a:t>
            </a:r>
            <a:r>
              <a:rPr lang="en-US" sz="2400" b="1" dirty="0"/>
              <a:t> her </a:t>
            </a:r>
            <a:r>
              <a:rPr lang="en-US" sz="2400" b="1" dirty="0" err="1"/>
              <a:t>şekilde</a:t>
            </a:r>
            <a:r>
              <a:rPr lang="en-US" sz="2400" b="1" dirty="0"/>
              <a:t> </a:t>
            </a:r>
            <a:r>
              <a:rPr lang="en-US" sz="2400" b="1" dirty="0" err="1"/>
              <a:t>kesilebilir</a:t>
            </a:r>
            <a:r>
              <a:rPr lang="en-US" sz="2400" b="1" dirty="0"/>
              <a:t>. </a:t>
            </a:r>
            <a:r>
              <a:rPr lang="en-US" sz="2400" b="1" dirty="0" err="1"/>
              <a:t>Filetonun</a:t>
            </a:r>
            <a:r>
              <a:rPr lang="en-US" sz="2400" b="1" dirty="0"/>
              <a:t> </a:t>
            </a:r>
            <a:r>
              <a:rPr lang="en-US" sz="2400" b="1" dirty="0" err="1"/>
              <a:t>kesimi</a:t>
            </a:r>
            <a:r>
              <a:rPr lang="en-US" sz="2400" b="1" dirty="0"/>
              <a:t> </a:t>
            </a:r>
            <a:r>
              <a:rPr lang="en-US" sz="2400" b="1" dirty="0" err="1"/>
              <a:t>tamamlandıktan</a:t>
            </a:r>
            <a:r>
              <a:rPr lang="en-US" sz="2400" b="1" dirty="0"/>
              <a:t> </a:t>
            </a:r>
            <a:r>
              <a:rPr lang="en-US" sz="2400" b="1" dirty="0" err="1"/>
              <a:t>sonra</a:t>
            </a:r>
            <a:r>
              <a:rPr lang="en-US" sz="2400" b="1" dirty="0"/>
              <a:t> </a:t>
            </a:r>
            <a:r>
              <a:rPr lang="en-US" sz="2400" b="1" dirty="0" err="1"/>
              <a:t>gümüş</a:t>
            </a:r>
            <a:r>
              <a:rPr lang="en-US" sz="2400" b="1" dirty="0"/>
              <a:t> </a:t>
            </a:r>
            <a:r>
              <a:rPr lang="en-US" sz="2400" b="1" dirty="0" err="1"/>
              <a:t>kalem</a:t>
            </a:r>
            <a:r>
              <a:rPr lang="en-US" sz="2400" b="1" dirty="0"/>
              <a:t> </a:t>
            </a:r>
            <a:r>
              <a:rPr lang="en-US" sz="2400" b="1" dirty="0" err="1"/>
              <a:t>ile</a:t>
            </a:r>
            <a:r>
              <a:rPr lang="en-US" sz="2400" b="1" dirty="0"/>
              <a:t> </a:t>
            </a:r>
            <a:r>
              <a:rPr lang="tr-TR" sz="2400" b="1" dirty="0"/>
              <a:t>referans</a:t>
            </a:r>
            <a:r>
              <a:rPr lang="en-US" sz="2400" b="1" dirty="0"/>
              <a:t> </a:t>
            </a:r>
            <a:r>
              <a:rPr lang="en-US" sz="2400" b="1" dirty="0" err="1"/>
              <a:t>çizgileri</a:t>
            </a:r>
            <a:r>
              <a:rPr lang="en-US" sz="2400" b="1" dirty="0"/>
              <a:t> </a:t>
            </a:r>
            <a:r>
              <a:rPr lang="en-US" sz="2400" b="1" dirty="0" err="1"/>
              <a:t>çizilmelidir</a:t>
            </a:r>
            <a:r>
              <a:rPr lang="en-US" sz="2400" b="1" dirty="0"/>
              <a:t>. </a:t>
            </a:r>
          </a:p>
          <a:p>
            <a:pPr indent="-228600">
              <a:buFont typeface="Arial" panose="020B0604020202020204" pitchFamily="34" charset="0"/>
              <a:buChar char="•"/>
            </a:pPr>
            <a:r>
              <a:rPr lang="en-US" sz="2400" b="1" dirty="0"/>
              <a:t> </a:t>
            </a:r>
            <a:r>
              <a:rPr lang="en-US" sz="2400" b="1" dirty="0" err="1"/>
              <a:t>Fileto</a:t>
            </a:r>
            <a:r>
              <a:rPr lang="en-US" sz="2400" b="1" dirty="0"/>
              <a:t> </a:t>
            </a:r>
            <a:r>
              <a:rPr lang="en-US" sz="2400" b="1" dirty="0" err="1"/>
              <a:t>derinin</a:t>
            </a:r>
            <a:r>
              <a:rPr lang="en-US" sz="2400" b="1" dirty="0"/>
              <a:t> </a:t>
            </a:r>
            <a:r>
              <a:rPr lang="en-US" sz="2400" b="1" dirty="0" err="1"/>
              <a:t>sık</a:t>
            </a:r>
            <a:r>
              <a:rPr lang="en-US" sz="2400" b="1" dirty="0"/>
              <a:t> </a:t>
            </a:r>
            <a:r>
              <a:rPr lang="en-US" sz="2400" b="1" dirty="0" err="1"/>
              <a:t>olduğu</a:t>
            </a:r>
            <a:r>
              <a:rPr lang="en-US" sz="2400" b="1" dirty="0"/>
              <a:t> </a:t>
            </a:r>
            <a:r>
              <a:rPr lang="en-US" sz="2400" b="1" dirty="0" err="1"/>
              <a:t>tarafa</a:t>
            </a:r>
            <a:r>
              <a:rPr lang="en-US" sz="2400" b="1" dirty="0"/>
              <a:t> </a:t>
            </a:r>
            <a:r>
              <a:rPr lang="en-US" sz="2400" b="1" dirty="0" err="1"/>
              <a:t>doğru</a:t>
            </a:r>
            <a:r>
              <a:rPr lang="en-US" sz="2400" b="1" dirty="0"/>
              <a:t> </a:t>
            </a:r>
            <a:r>
              <a:rPr lang="en-US" sz="2400" b="1" dirty="0" err="1"/>
              <a:t>şekildeki</a:t>
            </a:r>
            <a:r>
              <a:rPr lang="en-US" sz="2400" b="1" dirty="0"/>
              <a:t> </a:t>
            </a:r>
            <a:r>
              <a:rPr lang="en-US" sz="2400" b="1" dirty="0" err="1"/>
              <a:t>gibi</a:t>
            </a:r>
            <a:r>
              <a:rPr lang="en-US" sz="2400" b="1" dirty="0"/>
              <a:t> ok </a:t>
            </a:r>
            <a:r>
              <a:rPr lang="en-US" sz="2400" b="1" dirty="0" err="1"/>
              <a:t>yönünde</a:t>
            </a:r>
            <a:r>
              <a:rPr lang="en-US" sz="2400" b="1" dirty="0"/>
              <a:t> </a:t>
            </a:r>
            <a:r>
              <a:rPr lang="en-US" sz="2400" b="1" dirty="0" err="1"/>
              <a:t>yerleştirilip</a:t>
            </a:r>
            <a:r>
              <a:rPr lang="en-US" sz="2400" b="1" dirty="0"/>
              <a:t> </a:t>
            </a:r>
            <a:r>
              <a:rPr lang="en-US" sz="2400" b="1" dirty="0" err="1"/>
              <a:t>derinin</a:t>
            </a:r>
            <a:r>
              <a:rPr lang="en-US" sz="2400" b="1" dirty="0"/>
              <a:t> </a:t>
            </a:r>
            <a:r>
              <a:rPr lang="en-US" sz="2400" b="1" dirty="0" err="1"/>
              <a:t>omuz</a:t>
            </a:r>
            <a:r>
              <a:rPr lang="en-US" sz="2400" b="1" dirty="0"/>
              <a:t> </a:t>
            </a:r>
            <a:r>
              <a:rPr lang="en-US" sz="2400" b="1" dirty="0" err="1"/>
              <a:t>ve</a:t>
            </a:r>
            <a:r>
              <a:rPr lang="en-US" sz="2400" b="1" dirty="0"/>
              <a:t> </a:t>
            </a:r>
            <a:r>
              <a:rPr lang="en-US" sz="2400" b="1" dirty="0" err="1"/>
              <a:t>karın</a:t>
            </a:r>
            <a:r>
              <a:rPr lang="en-US" sz="2400" b="1" dirty="0"/>
              <a:t> </a:t>
            </a:r>
            <a:r>
              <a:rPr lang="en-US" sz="2400" b="1" dirty="0" err="1"/>
              <a:t>kısmından</a:t>
            </a:r>
            <a:r>
              <a:rPr lang="en-US" sz="2400" b="1" dirty="0"/>
              <a:t> </a:t>
            </a:r>
            <a:r>
              <a:rPr lang="en-US" sz="2400" b="1" dirty="0" err="1"/>
              <a:t>kesilebilir</a:t>
            </a:r>
            <a:r>
              <a:rPr lang="en-US" sz="2400" b="1" dirty="0"/>
              <a:t>.</a:t>
            </a:r>
          </a:p>
          <a:p>
            <a:pPr indent="-228600">
              <a:buFont typeface="Arial" panose="020B0604020202020204" pitchFamily="34" charset="0"/>
              <a:buChar char="•"/>
            </a:pPr>
            <a:endParaRPr lang="en-US" sz="17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a:extLst>
              <a:ext uri="{FF2B5EF4-FFF2-40B4-BE49-F238E27FC236}">
                <a16:creationId xmlns:a16="http://schemas.microsoft.com/office/drawing/2014/main" id="{180EAF85-8928-436E-ACCD-424DCFCDA773}"/>
              </a:ext>
            </a:extLst>
          </p:cNvPr>
          <p:cNvPicPr>
            <a:picLocks noGrp="1" noChangeAspect="1"/>
          </p:cNvPicPr>
          <p:nvPr>
            <p:ph idx="1"/>
          </p:nvPr>
        </p:nvPicPr>
        <p:blipFill rotWithShape="1">
          <a:blip r:embed="rId2"/>
          <a:srcRect t="29062" b="23880"/>
          <a:stretch/>
        </p:blipFill>
        <p:spPr>
          <a:xfrm>
            <a:off x="5977788" y="799352"/>
            <a:ext cx="5425410" cy="5259296"/>
          </a:xfrm>
          <a:prstGeom prst="rect">
            <a:avLst/>
          </a:prstGeom>
        </p:spPr>
      </p:pic>
    </p:spTree>
    <p:extLst>
      <p:ext uri="{BB962C8B-B14F-4D97-AF65-F5344CB8AC3E}">
        <p14:creationId xmlns:p14="http://schemas.microsoft.com/office/powerpoint/2010/main" val="635554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FD1364FA-A026-4EA0-8524-785F956BFC31}"/>
              </a:ext>
            </a:extLst>
          </p:cNvPr>
          <p:cNvPicPr>
            <a:picLocks noGrp="1" noChangeAspect="1"/>
          </p:cNvPicPr>
          <p:nvPr>
            <p:ph idx="1"/>
          </p:nvPr>
        </p:nvPicPr>
        <p:blipFill>
          <a:blip r:embed="rId2"/>
          <a:stretch>
            <a:fillRect/>
          </a:stretch>
        </p:blipFill>
        <p:spPr>
          <a:xfrm>
            <a:off x="8097694" y="1353864"/>
            <a:ext cx="2356270" cy="3956755"/>
          </a:xfrm>
          <a:prstGeom prst="rect">
            <a:avLst/>
          </a:prstGeom>
        </p:spPr>
      </p:pic>
      <p:sp>
        <p:nvSpPr>
          <p:cNvPr id="4" name="Metin Yer Tutucusu 3">
            <a:extLst>
              <a:ext uri="{FF2B5EF4-FFF2-40B4-BE49-F238E27FC236}">
                <a16:creationId xmlns:a16="http://schemas.microsoft.com/office/drawing/2014/main" id="{8FF4B6FB-6C49-4FE3-A592-F319DDC5CDB3}"/>
              </a:ext>
            </a:extLst>
          </p:cNvPr>
          <p:cNvSpPr>
            <a:spLocks noGrp="1"/>
          </p:cNvSpPr>
          <p:nvPr>
            <p:ph type="body" sz="half" idx="2"/>
          </p:nvPr>
        </p:nvSpPr>
        <p:spPr>
          <a:xfrm>
            <a:off x="433137" y="112295"/>
            <a:ext cx="6015789" cy="6577263"/>
          </a:xfrm>
        </p:spPr>
        <p:txBody>
          <a:bodyPr>
            <a:normAutofit/>
          </a:bodyPr>
          <a:lstStyle/>
          <a:p>
            <a:r>
              <a:rPr lang="tr-TR" sz="2400" b="1" dirty="0" err="1">
                <a:solidFill>
                  <a:srgbClr val="FF0000"/>
                </a:solidFill>
              </a:rPr>
              <a:t>Molyer</a:t>
            </a:r>
            <a:r>
              <a:rPr lang="tr-TR" sz="2400" b="1" dirty="0">
                <a:solidFill>
                  <a:srgbClr val="FF0000"/>
                </a:solidFill>
              </a:rPr>
              <a:t> Tipli Ayakkabı Sayasının Astar Parçaları </a:t>
            </a:r>
          </a:p>
          <a:p>
            <a:r>
              <a:rPr lang="tr-TR" sz="2400" b="1" dirty="0"/>
              <a:t> Ayakkabının iç kısmının yüz ve gamba parçalarının birbirlerine eklenmesinden kaynaklanan ve güzel olmayan görüntüsünün kapatılması, ayakkabı içine giren ayağın rahat etmesi ve arkaya fort öne bombe konulabilmesi için sayanın içine konulan malzemeye astar denir. Çok kalın derilerden yapılan ayakkabıların astarsız olarak kullanılma olanağı olduğu gibi yazın hafif ayakkabılarda da astar kullanılmayabilir. Astar parçaları kesildikten sonra kesinlikle gümüş kalem veya nokta ile işaretlemeler yapılmalıdır.  </a:t>
            </a:r>
          </a:p>
          <a:p>
            <a:r>
              <a:rPr lang="tr-TR" sz="2400" b="1" dirty="0"/>
              <a:t> Astar parçalarının isimleri </a:t>
            </a:r>
          </a:p>
          <a:p>
            <a:r>
              <a:rPr lang="tr-TR" sz="2400" b="1" dirty="0"/>
              <a:t>  Yüz astarı Gamba astarları (sağ ve sol olmak üzere iki adet)  </a:t>
            </a:r>
            <a:r>
              <a:rPr lang="tr-TR" sz="2400" b="1" dirty="0" err="1"/>
              <a:t>Çoraplık</a:t>
            </a:r>
            <a:r>
              <a:rPr lang="tr-TR" sz="2400" b="1" dirty="0"/>
              <a:t> </a:t>
            </a:r>
          </a:p>
          <a:p>
            <a:endParaRPr lang="tr-TR" dirty="0"/>
          </a:p>
        </p:txBody>
      </p:sp>
      <p:pic>
        <p:nvPicPr>
          <p:cNvPr id="6" name="Resim 5">
            <a:extLst>
              <a:ext uri="{FF2B5EF4-FFF2-40B4-BE49-F238E27FC236}">
                <a16:creationId xmlns:a16="http://schemas.microsoft.com/office/drawing/2014/main" id="{19518F12-B4CE-4B5F-B677-AD7EE35AE037}"/>
              </a:ext>
            </a:extLst>
          </p:cNvPr>
          <p:cNvPicPr>
            <a:picLocks noChangeAspect="1"/>
          </p:cNvPicPr>
          <p:nvPr/>
        </p:nvPicPr>
        <p:blipFill>
          <a:blip r:embed="rId3"/>
          <a:stretch>
            <a:fillRect/>
          </a:stretch>
        </p:blipFill>
        <p:spPr>
          <a:xfrm>
            <a:off x="6657301" y="1847755"/>
            <a:ext cx="1440393" cy="2968972"/>
          </a:xfrm>
          <a:prstGeom prst="rect">
            <a:avLst/>
          </a:prstGeom>
        </p:spPr>
      </p:pic>
      <p:pic>
        <p:nvPicPr>
          <p:cNvPr id="7" name="Resim 6">
            <a:extLst>
              <a:ext uri="{FF2B5EF4-FFF2-40B4-BE49-F238E27FC236}">
                <a16:creationId xmlns:a16="http://schemas.microsoft.com/office/drawing/2014/main" id="{CC89DC94-C31D-41E1-8707-E55547D0B7AB}"/>
              </a:ext>
            </a:extLst>
          </p:cNvPr>
          <p:cNvPicPr>
            <a:picLocks noChangeAspect="1"/>
          </p:cNvPicPr>
          <p:nvPr/>
        </p:nvPicPr>
        <p:blipFill rotWithShape="1">
          <a:blip r:embed="rId4"/>
          <a:srcRect r="5909" b="10454"/>
          <a:stretch/>
        </p:blipFill>
        <p:spPr>
          <a:xfrm>
            <a:off x="10391494" y="2197501"/>
            <a:ext cx="1921435" cy="2269483"/>
          </a:xfrm>
          <a:prstGeom prst="rect">
            <a:avLst/>
          </a:prstGeom>
        </p:spPr>
      </p:pic>
    </p:spTree>
    <p:extLst>
      <p:ext uri="{BB962C8B-B14F-4D97-AF65-F5344CB8AC3E}">
        <p14:creationId xmlns:p14="http://schemas.microsoft.com/office/powerpoint/2010/main" val="2982571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a:extLst>
              <a:ext uri="{FF2B5EF4-FFF2-40B4-BE49-F238E27FC236}">
                <a16:creationId xmlns:a16="http://schemas.microsoft.com/office/drawing/2014/main" id="{6E3E4DA2-0839-40D1-96EE-73CD66A447CD}"/>
              </a:ext>
            </a:extLst>
          </p:cNvPr>
          <p:cNvSpPr>
            <a:spLocks noGrp="1"/>
          </p:cNvSpPr>
          <p:nvPr>
            <p:ph type="body" sz="half" idx="2"/>
          </p:nvPr>
        </p:nvSpPr>
        <p:spPr>
          <a:xfrm>
            <a:off x="365760" y="417095"/>
            <a:ext cx="11569566" cy="6256422"/>
          </a:xfrm>
        </p:spPr>
        <p:txBody>
          <a:bodyPr>
            <a:noAutofit/>
          </a:bodyPr>
          <a:lstStyle/>
          <a:p>
            <a:r>
              <a:rPr lang="tr-TR" sz="2400" b="1" dirty="0">
                <a:solidFill>
                  <a:srgbClr val="FF0000"/>
                </a:solidFill>
              </a:rPr>
              <a:t> Yüz astarı  </a:t>
            </a:r>
          </a:p>
          <a:p>
            <a:r>
              <a:rPr lang="tr-TR" sz="2400" b="1" dirty="0"/>
              <a:t> Ayakkabının yüz kısmının altına gelen elemandır. Derinin sık olduğu tarafa doğru şekildeki gibi ok yönünde yerleştirilip kesilmesi gerekir. Yüz astar parçaları kesildikten sonra gümüş kalem ile dil astarının binecek kısmı işaretlenir. </a:t>
            </a:r>
          </a:p>
          <a:p>
            <a:r>
              <a:rPr lang="tr-TR" sz="2400" b="1" dirty="0">
                <a:solidFill>
                  <a:srgbClr val="FF0000"/>
                </a:solidFill>
              </a:rPr>
              <a:t>Gamba astarları </a:t>
            </a:r>
          </a:p>
          <a:p>
            <a:r>
              <a:rPr lang="tr-TR" sz="2400" b="1" dirty="0"/>
              <a:t> Gamba astarları gambaların altına yerleştirilen malzemelerdir. Gamba astarları ayakkabının iç kısmında  gözüktüğü için görünüşü de en az kesildiği yön kadar önemlidir. Gamba astarları da gambalar gibi iki parçadan oluşur. Derinin sık olduğu tarafa doğru şekildeki gibi ok yönünde yerleştirilip kesilmelidir. </a:t>
            </a:r>
          </a:p>
          <a:p>
            <a:r>
              <a:rPr lang="tr-TR" sz="2400" b="1" dirty="0"/>
              <a:t> </a:t>
            </a:r>
            <a:r>
              <a:rPr lang="tr-TR" sz="2400" b="1" dirty="0" err="1">
                <a:solidFill>
                  <a:srgbClr val="FF0000"/>
                </a:solidFill>
              </a:rPr>
              <a:t>Çoraplık</a:t>
            </a:r>
            <a:r>
              <a:rPr lang="tr-TR" sz="2400" b="1" dirty="0">
                <a:solidFill>
                  <a:srgbClr val="FF0000"/>
                </a:solidFill>
              </a:rPr>
              <a:t> </a:t>
            </a:r>
          </a:p>
          <a:p>
            <a:r>
              <a:rPr lang="tr-TR" sz="2400" b="1" dirty="0"/>
              <a:t> </a:t>
            </a:r>
            <a:r>
              <a:rPr lang="tr-TR" sz="2400" b="1" dirty="0" err="1"/>
              <a:t>Çoraplık</a:t>
            </a:r>
            <a:r>
              <a:rPr lang="tr-TR" sz="2400" b="1" dirty="0"/>
              <a:t> sayanın arka kısmında bulunur. Genellikle burada kullanılan malzemenin pürüzlü yüzeyi ayak tarafına bakacak şekilde yerleştirilir. Ayağın topuğu tutması için yapılır. Bu parçada da sıklık yönü pek fark etmese de derinin sık olduğu tarafa doğru ok yönünde kesilmesi tavsiye edilir.</a:t>
            </a:r>
          </a:p>
          <a:p>
            <a:r>
              <a:rPr lang="tr-TR" sz="2400" b="1" dirty="0" err="1"/>
              <a:t>Çoraplık</a:t>
            </a:r>
            <a:r>
              <a:rPr lang="tr-TR" sz="2400" b="1" dirty="0"/>
              <a:t> Bazı ayakkabı astarlarında gambalar uzun tutulur ve çatı dikişi ile birbirine dikilir. Bu sayede </a:t>
            </a:r>
            <a:r>
              <a:rPr lang="tr-TR" sz="2400" b="1" dirty="0" err="1"/>
              <a:t>çoraplık</a:t>
            </a:r>
            <a:r>
              <a:rPr lang="tr-TR" sz="2400" b="1" dirty="0"/>
              <a:t> kullanılmayabilir. </a:t>
            </a:r>
          </a:p>
        </p:txBody>
      </p:sp>
    </p:spTree>
    <p:extLst>
      <p:ext uri="{BB962C8B-B14F-4D97-AF65-F5344CB8AC3E}">
        <p14:creationId xmlns:p14="http://schemas.microsoft.com/office/powerpoint/2010/main" val="942460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D3A9E89-033E-4C4A-8C41-416DABFFD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6293361-111E-427D-8E5B-256944AC8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27535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A41D73DD-160B-4885-A9CF-94EADD70D4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94360" y="73152"/>
            <a:ext cx="1178966" cy="232963"/>
            <a:chOff x="7763256" y="73152"/>
            <a:chExt cx="1178966" cy="232963"/>
          </a:xfrm>
        </p:grpSpPr>
        <p:sp>
          <p:nvSpPr>
            <p:cNvPr id="16" name="Rectangle 64">
              <a:extLst>
                <a:ext uri="{FF2B5EF4-FFF2-40B4-BE49-F238E27FC236}">
                  <a16:creationId xmlns:a16="http://schemas.microsoft.com/office/drawing/2014/main" id="{163DBB78-4E4E-4B2A-B257-CD3C2408A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DD0F509B-05E7-42D0-9A4A-9BBA9ABA47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FF4A0A03-6FCB-47AB-A889-ABEAF35DE0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8A6A27D1-12E0-4FAD-8C16-8A32A4EF20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90BF3193-B4B0-4FDB-9734-8C9FABA532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AB0CFE0F-0383-4629-9009-F66B040A16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5C7EB065-8792-4BDB-9863-6F1BAA3C4B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45ACE59D-97B6-4DD1-BB37-12C292F18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5F2AAD78-5862-44FE-AB92-AF713D5F1F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C9BF96B3-92E5-4693-B918-69EDD8FD74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5B9B69C3-A82A-4F4F-A3C4-9D2B5AFAD1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ED3C38D4-9B11-4F5F-A279-1A30E0CFB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3100DDA4-8F42-4CB2-8921-3894F7BA05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A5936488-9C8D-40DA-BB04-6850F22355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1B9028EA-A394-4A9A-865A-E02D2D9AF2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3E802313-55B4-481A-BFD3-000851BC8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708829DB-C817-49E6-9A68-CA180E94FB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F6D48ED4-3DDF-47BF-87FA-07B83FD95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4796464F-801F-4ACF-8CA7-B166D8E42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EFBA0710-DB96-4132-8292-1ECBDADD73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Metin Yer Tutucusu 3">
            <a:extLst>
              <a:ext uri="{FF2B5EF4-FFF2-40B4-BE49-F238E27FC236}">
                <a16:creationId xmlns:a16="http://schemas.microsoft.com/office/drawing/2014/main" id="{0516F9EE-B206-4555-B852-CD88B2B842CB}"/>
              </a:ext>
            </a:extLst>
          </p:cNvPr>
          <p:cNvSpPr>
            <a:spLocks noGrp="1"/>
          </p:cNvSpPr>
          <p:nvPr>
            <p:ph type="body" sz="half" idx="2"/>
          </p:nvPr>
        </p:nvSpPr>
        <p:spPr>
          <a:xfrm>
            <a:off x="176463" y="132378"/>
            <a:ext cx="5367639" cy="6478733"/>
          </a:xfrm>
        </p:spPr>
        <p:txBody>
          <a:bodyPr vert="horz" lIns="91440" tIns="45720" rIns="91440" bIns="45720" rtlCol="0" anchor="ctr">
            <a:normAutofit/>
          </a:bodyPr>
          <a:lstStyle/>
          <a:p>
            <a:pPr indent="-228600">
              <a:buFont typeface="Arial" panose="020B0604020202020204" pitchFamily="34" charset="0"/>
              <a:buChar char="•"/>
            </a:pPr>
            <a:r>
              <a:rPr lang="en-US" sz="2400" b="1" dirty="0"/>
              <a:t> </a:t>
            </a:r>
            <a:r>
              <a:rPr lang="en-US" sz="2400" b="1" dirty="0" err="1">
                <a:solidFill>
                  <a:srgbClr val="FF0000"/>
                </a:solidFill>
              </a:rPr>
              <a:t>Tıraş</a:t>
            </a:r>
            <a:r>
              <a:rPr lang="en-US" sz="2400" b="1" dirty="0">
                <a:solidFill>
                  <a:srgbClr val="FF0000"/>
                </a:solidFill>
              </a:rPr>
              <a:t> </a:t>
            </a:r>
          </a:p>
          <a:p>
            <a:pPr indent="-228600">
              <a:buFont typeface="Arial" panose="020B0604020202020204" pitchFamily="34" charset="0"/>
              <a:buChar char="•"/>
            </a:pPr>
            <a:r>
              <a:rPr lang="en-US" sz="2400" b="1" dirty="0"/>
              <a:t> </a:t>
            </a:r>
            <a:r>
              <a:rPr lang="en-US" sz="2400" b="1" dirty="0" err="1"/>
              <a:t>Genellikle</a:t>
            </a:r>
            <a:r>
              <a:rPr lang="en-US" sz="2400" b="1" dirty="0"/>
              <a:t> </a:t>
            </a:r>
            <a:r>
              <a:rPr lang="en-US" sz="2400" b="1" dirty="0" err="1"/>
              <a:t>saya</a:t>
            </a:r>
            <a:r>
              <a:rPr lang="en-US" sz="2400" b="1" dirty="0"/>
              <a:t> </a:t>
            </a:r>
            <a:r>
              <a:rPr lang="en-US" sz="2400" b="1" dirty="0" err="1"/>
              <a:t>elemanlarının</a:t>
            </a:r>
            <a:r>
              <a:rPr lang="en-US" sz="2400" b="1" dirty="0"/>
              <a:t> </a:t>
            </a:r>
            <a:r>
              <a:rPr lang="en-US" sz="2400" b="1" dirty="0" err="1"/>
              <a:t>kenarlarına</a:t>
            </a:r>
            <a:r>
              <a:rPr lang="en-US" sz="2400" b="1" dirty="0"/>
              <a:t> </a:t>
            </a:r>
            <a:r>
              <a:rPr lang="en-US" sz="2400" b="1" dirty="0" err="1"/>
              <a:t>yapılacak</a:t>
            </a:r>
            <a:r>
              <a:rPr lang="en-US" sz="2400" b="1" dirty="0"/>
              <a:t> </a:t>
            </a:r>
            <a:r>
              <a:rPr lang="en-US" sz="2400" b="1" dirty="0" err="1"/>
              <a:t>işleme</a:t>
            </a:r>
            <a:r>
              <a:rPr lang="en-US" sz="2400" b="1" dirty="0"/>
              <a:t> </a:t>
            </a:r>
            <a:r>
              <a:rPr lang="en-US" sz="2400" b="1" dirty="0" err="1"/>
              <a:t>göre</a:t>
            </a:r>
            <a:r>
              <a:rPr lang="en-US" sz="2400" b="1" dirty="0"/>
              <a:t> </a:t>
            </a:r>
            <a:r>
              <a:rPr lang="en-US" sz="2400" b="1" dirty="0" err="1"/>
              <a:t>inceltmek</a:t>
            </a:r>
            <a:r>
              <a:rPr lang="en-US" sz="2400" b="1" dirty="0"/>
              <a:t> </a:t>
            </a:r>
            <a:r>
              <a:rPr lang="en-US" sz="2400" b="1" dirty="0" err="1"/>
              <a:t>amacı</a:t>
            </a:r>
            <a:r>
              <a:rPr lang="en-US" sz="2400" b="1" dirty="0"/>
              <a:t> </a:t>
            </a:r>
            <a:r>
              <a:rPr lang="en-US" sz="2400" b="1" dirty="0" err="1"/>
              <a:t>ile</a:t>
            </a:r>
            <a:r>
              <a:rPr lang="en-US" sz="2400" b="1" dirty="0"/>
              <a:t> </a:t>
            </a:r>
            <a:r>
              <a:rPr lang="en-US" sz="2400" b="1" dirty="0" err="1"/>
              <a:t>yapılan</a:t>
            </a:r>
            <a:r>
              <a:rPr lang="en-US" sz="2400" b="1" dirty="0"/>
              <a:t> </a:t>
            </a:r>
            <a:r>
              <a:rPr lang="en-US" sz="2400" b="1" dirty="0" err="1"/>
              <a:t>kenar</a:t>
            </a:r>
            <a:r>
              <a:rPr lang="en-US" sz="2400" b="1" dirty="0"/>
              <a:t> </a:t>
            </a:r>
            <a:r>
              <a:rPr lang="en-US" sz="2400" b="1" dirty="0" err="1"/>
              <a:t>inceltme</a:t>
            </a:r>
            <a:r>
              <a:rPr lang="en-US" sz="2400" b="1" dirty="0"/>
              <a:t> </a:t>
            </a:r>
            <a:r>
              <a:rPr lang="en-US" sz="2400" b="1" dirty="0" err="1"/>
              <a:t>işlemine</a:t>
            </a:r>
            <a:r>
              <a:rPr lang="en-US" sz="2400" b="1" dirty="0"/>
              <a:t> </a:t>
            </a:r>
            <a:r>
              <a:rPr lang="en-US" sz="2400" b="1" dirty="0" err="1"/>
              <a:t>ayakkabıcılıkta</a:t>
            </a:r>
            <a:r>
              <a:rPr lang="en-US" sz="2400" b="1" dirty="0"/>
              <a:t> </a:t>
            </a:r>
            <a:r>
              <a:rPr lang="en-US" sz="2400" b="1" dirty="0" err="1"/>
              <a:t>tıraş</a:t>
            </a:r>
            <a:r>
              <a:rPr lang="en-US" sz="2400" b="1" dirty="0"/>
              <a:t> </a:t>
            </a:r>
            <a:r>
              <a:rPr lang="en-US" sz="2400" b="1" dirty="0" err="1"/>
              <a:t>denir</a:t>
            </a:r>
            <a:r>
              <a:rPr lang="en-US" sz="2400" b="1" dirty="0"/>
              <a:t>. </a:t>
            </a:r>
            <a:r>
              <a:rPr lang="en-US" sz="2400" b="1" dirty="0" err="1"/>
              <a:t>Tıraşlama</a:t>
            </a:r>
            <a:r>
              <a:rPr lang="en-US" sz="2400" b="1" dirty="0"/>
              <a:t> </a:t>
            </a:r>
            <a:r>
              <a:rPr lang="en-US" sz="2400" b="1" dirty="0" err="1"/>
              <a:t>işlemi</a:t>
            </a:r>
            <a:r>
              <a:rPr lang="en-US" sz="2400" b="1" dirty="0"/>
              <a:t> </a:t>
            </a:r>
            <a:r>
              <a:rPr lang="en-US" sz="2400" b="1" dirty="0" err="1"/>
              <a:t>genellikle</a:t>
            </a:r>
            <a:r>
              <a:rPr lang="en-US" sz="2400" b="1" dirty="0"/>
              <a:t> </a:t>
            </a:r>
            <a:r>
              <a:rPr lang="en-US" sz="2400" b="1" dirty="0" err="1"/>
              <a:t>derinin</a:t>
            </a:r>
            <a:r>
              <a:rPr lang="en-US" sz="2400" b="1" dirty="0"/>
              <a:t> </a:t>
            </a:r>
            <a:r>
              <a:rPr lang="en-US" sz="2400" b="1" dirty="0" err="1"/>
              <a:t>ters</a:t>
            </a:r>
            <a:r>
              <a:rPr lang="en-US" sz="2400" b="1" dirty="0"/>
              <a:t> </a:t>
            </a:r>
            <a:r>
              <a:rPr lang="en-US" sz="2400" b="1" dirty="0" err="1"/>
              <a:t>yüzüne</a:t>
            </a:r>
            <a:r>
              <a:rPr lang="en-US" sz="2400" b="1" dirty="0"/>
              <a:t> </a:t>
            </a:r>
            <a:r>
              <a:rPr lang="en-US" sz="2400" b="1" dirty="0" err="1"/>
              <a:t>yapılır</a:t>
            </a:r>
            <a:r>
              <a:rPr lang="en-US" sz="2400" b="1" dirty="0"/>
              <a:t>. </a:t>
            </a:r>
            <a:r>
              <a:rPr lang="en-US" sz="2400" b="1" dirty="0" err="1"/>
              <a:t>Gerekli</a:t>
            </a:r>
            <a:r>
              <a:rPr lang="en-US" sz="2400" b="1" dirty="0"/>
              <a:t> </a:t>
            </a:r>
            <a:r>
              <a:rPr lang="en-US" sz="2400" b="1" dirty="0" err="1"/>
              <a:t>olmadıkça</a:t>
            </a:r>
            <a:r>
              <a:rPr lang="en-US" sz="2400" b="1" dirty="0"/>
              <a:t> </a:t>
            </a:r>
            <a:r>
              <a:rPr lang="en-US" sz="2400" b="1" dirty="0" err="1"/>
              <a:t>sırça</a:t>
            </a:r>
            <a:r>
              <a:rPr lang="en-US" sz="2400" b="1" dirty="0"/>
              <a:t> </a:t>
            </a:r>
            <a:r>
              <a:rPr lang="en-US" sz="2400" b="1" dirty="0" err="1"/>
              <a:t>yüz</a:t>
            </a:r>
            <a:r>
              <a:rPr lang="en-US" sz="2400" b="1" dirty="0"/>
              <a:t> </a:t>
            </a:r>
            <a:r>
              <a:rPr lang="en-US" sz="2400" b="1" dirty="0" err="1"/>
              <a:t>tıraşlanmaz</a:t>
            </a:r>
            <a:r>
              <a:rPr lang="en-US" sz="2400" b="1" dirty="0"/>
              <a:t>. Saya </a:t>
            </a:r>
            <a:r>
              <a:rPr lang="en-US" sz="2400" b="1" dirty="0" err="1"/>
              <a:t>elemanlarının</a:t>
            </a:r>
            <a:r>
              <a:rPr lang="en-US" sz="2400" b="1" dirty="0"/>
              <a:t> </a:t>
            </a:r>
            <a:r>
              <a:rPr lang="en-US" sz="2400" b="1" dirty="0" err="1"/>
              <a:t>kenarları</a:t>
            </a:r>
            <a:r>
              <a:rPr lang="en-US" sz="2400" b="1" dirty="0"/>
              <a:t> </a:t>
            </a:r>
            <a:r>
              <a:rPr lang="en-US" sz="2400" b="1" dirty="0" err="1"/>
              <a:t>değişik</a:t>
            </a:r>
            <a:r>
              <a:rPr lang="en-US" sz="2400" b="1" dirty="0"/>
              <a:t> </a:t>
            </a:r>
            <a:r>
              <a:rPr lang="en-US" sz="2400" b="1" dirty="0" err="1"/>
              <a:t>şekillerde</a:t>
            </a:r>
            <a:r>
              <a:rPr lang="en-US" sz="2400" b="1" dirty="0"/>
              <a:t> </a:t>
            </a:r>
            <a:r>
              <a:rPr lang="en-US" sz="2400" b="1" dirty="0" err="1"/>
              <a:t>olabilir</a:t>
            </a:r>
            <a:r>
              <a:rPr lang="en-US" sz="2400" b="1" dirty="0"/>
              <a:t>. </a:t>
            </a:r>
            <a:r>
              <a:rPr lang="en-US" sz="2400" b="1" dirty="0" err="1"/>
              <a:t>Kenar</a:t>
            </a:r>
            <a:r>
              <a:rPr lang="en-US" sz="2400" b="1" dirty="0"/>
              <a:t> </a:t>
            </a:r>
            <a:r>
              <a:rPr lang="en-US" sz="2400" b="1" dirty="0" err="1"/>
              <a:t>biçimine</a:t>
            </a:r>
            <a:r>
              <a:rPr lang="en-US" sz="2400" b="1" dirty="0"/>
              <a:t> </a:t>
            </a:r>
            <a:r>
              <a:rPr lang="en-US" sz="2400" b="1" dirty="0" err="1"/>
              <a:t>göre</a:t>
            </a:r>
            <a:r>
              <a:rPr lang="en-US" sz="2400" b="1" dirty="0"/>
              <a:t> </a:t>
            </a:r>
            <a:r>
              <a:rPr lang="en-US" sz="2400" b="1" dirty="0" err="1"/>
              <a:t>farklı</a:t>
            </a:r>
            <a:r>
              <a:rPr lang="en-US" sz="2400" b="1" dirty="0"/>
              <a:t> </a:t>
            </a:r>
            <a:r>
              <a:rPr lang="en-US" sz="2400" b="1" dirty="0" err="1"/>
              <a:t>olarak</a:t>
            </a:r>
            <a:r>
              <a:rPr lang="en-US" sz="2400" b="1" dirty="0"/>
              <a:t> </a:t>
            </a:r>
            <a:r>
              <a:rPr lang="en-US" sz="2400" b="1" dirty="0" err="1"/>
              <a:t>tıraş</a:t>
            </a:r>
            <a:r>
              <a:rPr lang="en-US" sz="2400" b="1" dirty="0"/>
              <a:t> </a:t>
            </a:r>
            <a:r>
              <a:rPr lang="en-US" sz="2400" b="1" dirty="0" err="1"/>
              <a:t>yapılabilir</a:t>
            </a:r>
            <a:r>
              <a:rPr lang="en-US" sz="2400" b="1" dirty="0"/>
              <a:t>. </a:t>
            </a:r>
            <a:r>
              <a:rPr lang="en-US" sz="2400" b="1" dirty="0" err="1"/>
              <a:t>Molyer</a:t>
            </a:r>
            <a:r>
              <a:rPr lang="en-US" sz="2400" b="1" dirty="0"/>
              <a:t> model </a:t>
            </a:r>
            <a:r>
              <a:rPr lang="en-US" sz="2400" b="1" dirty="0" err="1"/>
              <a:t>ayakkabıda</a:t>
            </a:r>
            <a:r>
              <a:rPr lang="en-US" sz="2400" b="1" dirty="0"/>
              <a:t> </a:t>
            </a:r>
            <a:r>
              <a:rPr lang="en-US" sz="2400" b="1" dirty="0" err="1"/>
              <a:t>üç</a:t>
            </a:r>
            <a:r>
              <a:rPr lang="en-US" sz="2400" b="1" dirty="0"/>
              <a:t> </a:t>
            </a:r>
            <a:r>
              <a:rPr lang="en-US" sz="2400" b="1" dirty="0" err="1"/>
              <a:t>çeşit</a:t>
            </a:r>
            <a:r>
              <a:rPr lang="en-US" sz="2400" b="1" dirty="0"/>
              <a:t> </a:t>
            </a:r>
            <a:r>
              <a:rPr lang="en-US" sz="2400" b="1" dirty="0" err="1"/>
              <a:t>tıraş</a:t>
            </a:r>
            <a:r>
              <a:rPr lang="en-US" sz="2400" b="1" dirty="0"/>
              <a:t> </a:t>
            </a:r>
            <a:r>
              <a:rPr lang="en-US" sz="2400" b="1" dirty="0" err="1"/>
              <a:t>vardır</a:t>
            </a:r>
            <a:r>
              <a:rPr lang="tr-TR" sz="2400" b="1" dirty="0"/>
              <a:t>.</a:t>
            </a:r>
            <a:r>
              <a:rPr lang="en-US" sz="2400" b="1" dirty="0"/>
              <a:t> </a:t>
            </a:r>
          </a:p>
          <a:p>
            <a:pPr indent="-228600">
              <a:buFont typeface="Arial" panose="020B0604020202020204" pitchFamily="34" charset="0"/>
              <a:buChar char="•"/>
            </a:pPr>
            <a:r>
              <a:rPr lang="en-US" sz="2400" b="1" dirty="0">
                <a:solidFill>
                  <a:srgbClr val="FF0000"/>
                </a:solidFill>
              </a:rPr>
              <a:t> </a:t>
            </a:r>
            <a:r>
              <a:rPr lang="en-US" sz="2400" b="1" dirty="0" err="1">
                <a:solidFill>
                  <a:srgbClr val="FF0000"/>
                </a:solidFill>
              </a:rPr>
              <a:t>Kıvırma</a:t>
            </a:r>
            <a:r>
              <a:rPr lang="en-US" sz="2400" b="1" dirty="0">
                <a:solidFill>
                  <a:srgbClr val="FF0000"/>
                </a:solidFill>
              </a:rPr>
              <a:t> </a:t>
            </a:r>
            <a:r>
              <a:rPr lang="en-US" sz="2400" b="1" dirty="0" err="1">
                <a:solidFill>
                  <a:srgbClr val="FF0000"/>
                </a:solidFill>
              </a:rPr>
              <a:t>tıraşı</a:t>
            </a:r>
            <a:r>
              <a:rPr lang="en-US" sz="2400" b="1" dirty="0">
                <a:solidFill>
                  <a:srgbClr val="FF0000"/>
                </a:solidFill>
              </a:rPr>
              <a:t>  </a:t>
            </a:r>
          </a:p>
          <a:p>
            <a:pPr indent="-228600">
              <a:buFont typeface="Arial" panose="020B0604020202020204" pitchFamily="34" charset="0"/>
              <a:buChar char="•"/>
            </a:pPr>
            <a:r>
              <a:rPr lang="en-US" sz="2400" b="1" dirty="0"/>
              <a:t> </a:t>
            </a:r>
            <a:r>
              <a:rPr lang="en-US" sz="2400" b="1" dirty="0" err="1"/>
              <a:t>Yapılacak</a:t>
            </a:r>
            <a:r>
              <a:rPr lang="en-US" sz="2400" b="1" dirty="0"/>
              <a:t> </a:t>
            </a:r>
            <a:r>
              <a:rPr lang="en-US" sz="2400" b="1" dirty="0" err="1"/>
              <a:t>kıvırmanın</a:t>
            </a:r>
            <a:r>
              <a:rPr lang="en-US" sz="2400" b="1" dirty="0"/>
              <a:t> </a:t>
            </a:r>
            <a:r>
              <a:rPr lang="en-US" sz="2400" b="1" dirty="0" err="1"/>
              <a:t>şekline</a:t>
            </a:r>
            <a:r>
              <a:rPr lang="en-US" sz="2400" b="1" dirty="0"/>
              <a:t> </a:t>
            </a:r>
            <a:r>
              <a:rPr lang="en-US" sz="2400" b="1" dirty="0" err="1"/>
              <a:t>göre</a:t>
            </a:r>
            <a:r>
              <a:rPr lang="en-US" sz="2400" b="1" dirty="0"/>
              <a:t> </a:t>
            </a:r>
            <a:r>
              <a:rPr lang="en-US" sz="2400" b="1" dirty="0" err="1"/>
              <a:t>kıvırma</a:t>
            </a:r>
            <a:r>
              <a:rPr lang="en-US" sz="2400" b="1" dirty="0"/>
              <a:t> </a:t>
            </a:r>
            <a:r>
              <a:rPr lang="en-US" sz="2400" b="1" dirty="0" err="1"/>
              <a:t>boyunun</a:t>
            </a:r>
            <a:r>
              <a:rPr lang="en-US" sz="2400" b="1" dirty="0"/>
              <a:t> </a:t>
            </a:r>
            <a:r>
              <a:rPr lang="en-US" sz="2400" b="1" dirty="0" err="1"/>
              <a:t>iki</a:t>
            </a:r>
            <a:r>
              <a:rPr lang="en-US" sz="2400" b="1" dirty="0"/>
              <a:t> </a:t>
            </a:r>
            <a:r>
              <a:rPr lang="en-US" sz="2400" b="1" dirty="0" err="1"/>
              <a:t>katı</a:t>
            </a:r>
            <a:r>
              <a:rPr lang="en-US" sz="2400" b="1" dirty="0"/>
              <a:t> </a:t>
            </a:r>
            <a:r>
              <a:rPr lang="en-US" sz="2400" b="1" dirty="0" err="1"/>
              <a:t>uzunluğunda</a:t>
            </a:r>
            <a:r>
              <a:rPr lang="en-US" sz="2400" b="1" dirty="0"/>
              <a:t> </a:t>
            </a:r>
            <a:r>
              <a:rPr lang="en-US" sz="2400" b="1" dirty="0" err="1"/>
              <a:t>tıraş</a:t>
            </a:r>
            <a:r>
              <a:rPr lang="en-US" sz="2400" b="1" dirty="0"/>
              <a:t> </a:t>
            </a:r>
            <a:r>
              <a:rPr lang="en-US" sz="2400" b="1" dirty="0" err="1"/>
              <a:t>yapılır</a:t>
            </a:r>
            <a:r>
              <a:rPr lang="en-US" sz="2400" b="1" dirty="0"/>
              <a:t>. </a:t>
            </a:r>
            <a:r>
              <a:rPr lang="en-US" sz="2400" b="1" dirty="0" err="1"/>
              <a:t>Kıvırma</a:t>
            </a:r>
            <a:r>
              <a:rPr lang="en-US" sz="2400" b="1" dirty="0"/>
              <a:t> </a:t>
            </a:r>
            <a:r>
              <a:rPr lang="en-US" sz="2400" b="1" dirty="0" err="1"/>
              <a:t>tıraşında</a:t>
            </a:r>
            <a:r>
              <a:rPr lang="en-US" sz="2400" b="1" dirty="0"/>
              <a:t> </a:t>
            </a:r>
            <a:r>
              <a:rPr lang="en-US" sz="2400" b="1" dirty="0" err="1"/>
              <a:t>tıraşlanan</a:t>
            </a:r>
            <a:r>
              <a:rPr lang="en-US" sz="2400" b="1" dirty="0"/>
              <a:t> </a:t>
            </a:r>
            <a:r>
              <a:rPr lang="en-US" sz="2400" b="1" dirty="0" err="1"/>
              <a:t>uç</a:t>
            </a:r>
            <a:r>
              <a:rPr lang="en-US" sz="2400" b="1" dirty="0"/>
              <a:t> </a:t>
            </a:r>
            <a:r>
              <a:rPr lang="en-US" sz="2400" b="1" dirty="0" err="1"/>
              <a:t>kısmı</a:t>
            </a:r>
            <a:r>
              <a:rPr lang="en-US" sz="2400" b="1" dirty="0"/>
              <a:t> </a:t>
            </a:r>
            <a:r>
              <a:rPr lang="en-US" sz="2400" b="1" dirty="0" err="1"/>
              <a:t>sıfıra</a:t>
            </a:r>
            <a:r>
              <a:rPr lang="en-US" sz="2400" b="1" dirty="0"/>
              <a:t> </a:t>
            </a:r>
            <a:r>
              <a:rPr lang="en-US" sz="2400" b="1" dirty="0" err="1"/>
              <a:t>yakın</a:t>
            </a:r>
            <a:r>
              <a:rPr lang="en-US" sz="2400" b="1" dirty="0"/>
              <a:t> </a:t>
            </a:r>
            <a:r>
              <a:rPr lang="en-US" sz="2400" b="1" dirty="0" err="1"/>
              <a:t>tıraşlanır</a:t>
            </a:r>
            <a:r>
              <a:rPr lang="en-US" sz="2400" b="1" dirty="0"/>
              <a:t>. </a:t>
            </a:r>
            <a:r>
              <a:rPr lang="en-US" sz="2400" b="1" dirty="0" err="1"/>
              <a:t>Kıvırma</a:t>
            </a:r>
            <a:r>
              <a:rPr lang="en-US" sz="2400" b="1" dirty="0"/>
              <a:t> </a:t>
            </a:r>
            <a:r>
              <a:rPr lang="en-US" sz="2400" b="1" dirty="0" err="1"/>
              <a:t>tıraşı</a:t>
            </a:r>
            <a:r>
              <a:rPr lang="en-US" sz="2400" b="1" dirty="0"/>
              <a:t> </a:t>
            </a:r>
            <a:r>
              <a:rPr lang="en-US" sz="2400" b="1" dirty="0" err="1"/>
              <a:t>genişliği</a:t>
            </a:r>
            <a:r>
              <a:rPr lang="en-US" sz="2400" b="1" dirty="0"/>
              <a:t>  8 mm' </a:t>
            </a:r>
            <a:r>
              <a:rPr lang="en-US" sz="2400" b="1" dirty="0" err="1"/>
              <a:t>dir</a:t>
            </a:r>
            <a:r>
              <a:rPr lang="en-US" sz="2400" b="1" dirty="0"/>
              <a:t> </a:t>
            </a:r>
          </a:p>
        </p:txBody>
      </p:sp>
      <p:pic>
        <p:nvPicPr>
          <p:cNvPr id="6" name="Resim 5">
            <a:extLst>
              <a:ext uri="{FF2B5EF4-FFF2-40B4-BE49-F238E27FC236}">
                <a16:creationId xmlns:a16="http://schemas.microsoft.com/office/drawing/2014/main" id="{A3103623-3BAC-44EE-BF0C-13B7B0380943}"/>
              </a:ext>
            </a:extLst>
          </p:cNvPr>
          <p:cNvPicPr>
            <a:picLocks noChangeAspect="1"/>
          </p:cNvPicPr>
          <p:nvPr/>
        </p:nvPicPr>
        <p:blipFill rotWithShape="1">
          <a:blip r:embed="rId2"/>
          <a:srcRect l="15542" r="7086" b="43885"/>
          <a:stretch/>
        </p:blipFill>
        <p:spPr>
          <a:xfrm>
            <a:off x="5601518" y="602"/>
            <a:ext cx="2759242" cy="3319031"/>
          </a:xfrm>
          <a:prstGeom prst="rect">
            <a:avLst/>
          </a:prstGeom>
        </p:spPr>
      </p:pic>
      <p:pic>
        <p:nvPicPr>
          <p:cNvPr id="5" name="İçerik Yer Tutucusu 4">
            <a:extLst>
              <a:ext uri="{FF2B5EF4-FFF2-40B4-BE49-F238E27FC236}">
                <a16:creationId xmlns:a16="http://schemas.microsoft.com/office/drawing/2014/main" id="{3DF06840-B6B8-4472-BCCA-402FE94B9B6A}"/>
              </a:ext>
            </a:extLst>
          </p:cNvPr>
          <p:cNvPicPr>
            <a:picLocks noGrp="1" noChangeAspect="1"/>
          </p:cNvPicPr>
          <p:nvPr>
            <p:ph idx="1"/>
          </p:nvPr>
        </p:nvPicPr>
        <p:blipFill rotWithShape="1">
          <a:blip r:embed="rId3"/>
          <a:srcRect t="7588"/>
          <a:stretch/>
        </p:blipFill>
        <p:spPr>
          <a:xfrm>
            <a:off x="8321044" y="531074"/>
            <a:ext cx="3566160" cy="5577118"/>
          </a:xfrm>
          <a:prstGeom prst="rect">
            <a:avLst/>
          </a:prstGeom>
        </p:spPr>
      </p:pic>
      <p:sp>
        <p:nvSpPr>
          <p:cNvPr id="37" name="Rectangle 36">
            <a:extLst>
              <a:ext uri="{FF2B5EF4-FFF2-40B4-BE49-F238E27FC236}">
                <a16:creationId xmlns:a16="http://schemas.microsoft.com/office/drawing/2014/main" id="{78907291-9D6D-4740-81DB-441477BCA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12192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899330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1349</Words>
  <Application>Microsoft Office PowerPoint</Application>
  <PresentationFormat>Geniş ekran</PresentationFormat>
  <Paragraphs>54</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selami özal</dc:creator>
  <cp:lastModifiedBy>selami özal</cp:lastModifiedBy>
  <cp:revision>3</cp:revision>
  <dcterms:created xsi:type="dcterms:W3CDTF">2020-04-28T10:58:26Z</dcterms:created>
  <dcterms:modified xsi:type="dcterms:W3CDTF">2020-04-28T11:11:53Z</dcterms:modified>
</cp:coreProperties>
</file>