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1" d="100"/>
          <a:sy n="61" d="100"/>
        </p:scale>
        <p:origin x="28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E58222-84B1-4D93-AB58-078EB602458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D16CF13-1701-42A8-A2AD-816E34C46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8AE0E71-F3C7-4837-BEE2-D47A3F382DAA}"/>
              </a:ext>
            </a:extLst>
          </p:cNvPr>
          <p:cNvSpPr>
            <a:spLocks noGrp="1"/>
          </p:cNvSpPr>
          <p:nvPr>
            <p:ph type="dt" sz="half" idx="10"/>
          </p:nvPr>
        </p:nvSpPr>
        <p:spPr/>
        <p:txBody>
          <a:bodyPr/>
          <a:lstStyle/>
          <a:p>
            <a:fld id="{46DFDBCE-2C7B-46CD-8F82-036EB29ED72F}" type="datetimeFigureOut">
              <a:rPr lang="tr-TR" smtClean="0"/>
              <a:t>28.04.2020</a:t>
            </a:fld>
            <a:endParaRPr lang="tr-TR"/>
          </a:p>
        </p:txBody>
      </p:sp>
      <p:sp>
        <p:nvSpPr>
          <p:cNvPr id="5" name="Alt Bilgi Yer Tutucusu 4">
            <a:extLst>
              <a:ext uri="{FF2B5EF4-FFF2-40B4-BE49-F238E27FC236}">
                <a16:creationId xmlns:a16="http://schemas.microsoft.com/office/drawing/2014/main" id="{DA471264-97E4-4804-B66E-6DFD1BA8B25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BAC349D-6430-47CA-A100-57CB5F0B9E6B}"/>
              </a:ext>
            </a:extLst>
          </p:cNvPr>
          <p:cNvSpPr>
            <a:spLocks noGrp="1"/>
          </p:cNvSpPr>
          <p:nvPr>
            <p:ph type="sldNum" sz="quarter" idx="12"/>
          </p:nvPr>
        </p:nvSpPr>
        <p:spPr/>
        <p:txBody>
          <a:bodyPr/>
          <a:lstStyle/>
          <a:p>
            <a:fld id="{8CF736C3-4F74-4AF6-9630-B93D06D16DE3}" type="slidenum">
              <a:rPr lang="tr-TR" smtClean="0"/>
              <a:t>‹#›</a:t>
            </a:fld>
            <a:endParaRPr lang="tr-TR"/>
          </a:p>
        </p:txBody>
      </p:sp>
    </p:spTree>
    <p:extLst>
      <p:ext uri="{BB962C8B-B14F-4D97-AF65-F5344CB8AC3E}">
        <p14:creationId xmlns:p14="http://schemas.microsoft.com/office/powerpoint/2010/main" val="423344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B9466C-C38D-41EA-B986-95554A22EF4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1F2E79F-315A-41BB-B076-18DB1A90D22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E8D55E6-37D6-4477-B2F6-597A38F1F95B}"/>
              </a:ext>
            </a:extLst>
          </p:cNvPr>
          <p:cNvSpPr>
            <a:spLocks noGrp="1"/>
          </p:cNvSpPr>
          <p:nvPr>
            <p:ph type="dt" sz="half" idx="10"/>
          </p:nvPr>
        </p:nvSpPr>
        <p:spPr/>
        <p:txBody>
          <a:bodyPr/>
          <a:lstStyle/>
          <a:p>
            <a:fld id="{46DFDBCE-2C7B-46CD-8F82-036EB29ED72F}" type="datetimeFigureOut">
              <a:rPr lang="tr-TR" smtClean="0"/>
              <a:t>28.04.2020</a:t>
            </a:fld>
            <a:endParaRPr lang="tr-TR"/>
          </a:p>
        </p:txBody>
      </p:sp>
      <p:sp>
        <p:nvSpPr>
          <p:cNvPr id="5" name="Alt Bilgi Yer Tutucusu 4">
            <a:extLst>
              <a:ext uri="{FF2B5EF4-FFF2-40B4-BE49-F238E27FC236}">
                <a16:creationId xmlns:a16="http://schemas.microsoft.com/office/drawing/2014/main" id="{A8BDE379-136A-4263-97DC-12E8969F018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A8609F9-BC4C-40B9-8EAC-F9A20EEFC8DB}"/>
              </a:ext>
            </a:extLst>
          </p:cNvPr>
          <p:cNvSpPr>
            <a:spLocks noGrp="1"/>
          </p:cNvSpPr>
          <p:nvPr>
            <p:ph type="sldNum" sz="quarter" idx="12"/>
          </p:nvPr>
        </p:nvSpPr>
        <p:spPr/>
        <p:txBody>
          <a:bodyPr/>
          <a:lstStyle/>
          <a:p>
            <a:fld id="{8CF736C3-4F74-4AF6-9630-B93D06D16DE3}" type="slidenum">
              <a:rPr lang="tr-TR" smtClean="0"/>
              <a:t>‹#›</a:t>
            </a:fld>
            <a:endParaRPr lang="tr-TR"/>
          </a:p>
        </p:txBody>
      </p:sp>
    </p:spTree>
    <p:extLst>
      <p:ext uri="{BB962C8B-B14F-4D97-AF65-F5344CB8AC3E}">
        <p14:creationId xmlns:p14="http://schemas.microsoft.com/office/powerpoint/2010/main" val="281504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06ADCBA-0C27-4E67-903F-62B47C4A2BD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6A4A552-F43C-4D38-A4E2-E2B7033C12E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91042FE-53F2-4E27-93ED-E3E8420D51F6}"/>
              </a:ext>
            </a:extLst>
          </p:cNvPr>
          <p:cNvSpPr>
            <a:spLocks noGrp="1"/>
          </p:cNvSpPr>
          <p:nvPr>
            <p:ph type="dt" sz="half" idx="10"/>
          </p:nvPr>
        </p:nvSpPr>
        <p:spPr/>
        <p:txBody>
          <a:bodyPr/>
          <a:lstStyle/>
          <a:p>
            <a:fld id="{46DFDBCE-2C7B-46CD-8F82-036EB29ED72F}" type="datetimeFigureOut">
              <a:rPr lang="tr-TR" smtClean="0"/>
              <a:t>28.04.2020</a:t>
            </a:fld>
            <a:endParaRPr lang="tr-TR"/>
          </a:p>
        </p:txBody>
      </p:sp>
      <p:sp>
        <p:nvSpPr>
          <p:cNvPr id="5" name="Alt Bilgi Yer Tutucusu 4">
            <a:extLst>
              <a:ext uri="{FF2B5EF4-FFF2-40B4-BE49-F238E27FC236}">
                <a16:creationId xmlns:a16="http://schemas.microsoft.com/office/drawing/2014/main" id="{898828AC-F340-4FCF-9ACF-C7C56F893D8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4A52EF1-1AA7-45B1-8F43-B5E86373ED78}"/>
              </a:ext>
            </a:extLst>
          </p:cNvPr>
          <p:cNvSpPr>
            <a:spLocks noGrp="1"/>
          </p:cNvSpPr>
          <p:nvPr>
            <p:ph type="sldNum" sz="quarter" idx="12"/>
          </p:nvPr>
        </p:nvSpPr>
        <p:spPr/>
        <p:txBody>
          <a:bodyPr/>
          <a:lstStyle/>
          <a:p>
            <a:fld id="{8CF736C3-4F74-4AF6-9630-B93D06D16DE3}" type="slidenum">
              <a:rPr lang="tr-TR" smtClean="0"/>
              <a:t>‹#›</a:t>
            </a:fld>
            <a:endParaRPr lang="tr-TR"/>
          </a:p>
        </p:txBody>
      </p:sp>
    </p:spTree>
    <p:extLst>
      <p:ext uri="{BB962C8B-B14F-4D97-AF65-F5344CB8AC3E}">
        <p14:creationId xmlns:p14="http://schemas.microsoft.com/office/powerpoint/2010/main" val="380447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B7550A-FDA8-45A4-A6CA-96187D5480C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FA57358-56D4-440B-92D8-2715C4F34E3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656737B-DE3E-438E-9F40-D9A83E4E139F}"/>
              </a:ext>
            </a:extLst>
          </p:cNvPr>
          <p:cNvSpPr>
            <a:spLocks noGrp="1"/>
          </p:cNvSpPr>
          <p:nvPr>
            <p:ph type="dt" sz="half" idx="10"/>
          </p:nvPr>
        </p:nvSpPr>
        <p:spPr/>
        <p:txBody>
          <a:bodyPr/>
          <a:lstStyle/>
          <a:p>
            <a:fld id="{46DFDBCE-2C7B-46CD-8F82-036EB29ED72F}" type="datetimeFigureOut">
              <a:rPr lang="tr-TR" smtClean="0"/>
              <a:t>28.04.2020</a:t>
            </a:fld>
            <a:endParaRPr lang="tr-TR"/>
          </a:p>
        </p:txBody>
      </p:sp>
      <p:sp>
        <p:nvSpPr>
          <p:cNvPr id="5" name="Alt Bilgi Yer Tutucusu 4">
            <a:extLst>
              <a:ext uri="{FF2B5EF4-FFF2-40B4-BE49-F238E27FC236}">
                <a16:creationId xmlns:a16="http://schemas.microsoft.com/office/drawing/2014/main" id="{D625FEC8-39B6-4694-B02B-A5B578B10F1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131C0F1-F510-466E-AA2A-01CB8CAECA3A}"/>
              </a:ext>
            </a:extLst>
          </p:cNvPr>
          <p:cNvSpPr>
            <a:spLocks noGrp="1"/>
          </p:cNvSpPr>
          <p:nvPr>
            <p:ph type="sldNum" sz="quarter" idx="12"/>
          </p:nvPr>
        </p:nvSpPr>
        <p:spPr/>
        <p:txBody>
          <a:bodyPr/>
          <a:lstStyle/>
          <a:p>
            <a:fld id="{8CF736C3-4F74-4AF6-9630-B93D06D16DE3}" type="slidenum">
              <a:rPr lang="tr-TR" smtClean="0"/>
              <a:t>‹#›</a:t>
            </a:fld>
            <a:endParaRPr lang="tr-TR"/>
          </a:p>
        </p:txBody>
      </p:sp>
    </p:spTree>
    <p:extLst>
      <p:ext uri="{BB962C8B-B14F-4D97-AF65-F5344CB8AC3E}">
        <p14:creationId xmlns:p14="http://schemas.microsoft.com/office/powerpoint/2010/main" val="298048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6E6D37-5430-419F-9BD3-042AA11422F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AC101FC-9B79-4906-89D2-1CB9615557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6D948C1-A08D-43DA-9775-5FA2C46E39B2}"/>
              </a:ext>
            </a:extLst>
          </p:cNvPr>
          <p:cNvSpPr>
            <a:spLocks noGrp="1"/>
          </p:cNvSpPr>
          <p:nvPr>
            <p:ph type="dt" sz="half" idx="10"/>
          </p:nvPr>
        </p:nvSpPr>
        <p:spPr/>
        <p:txBody>
          <a:bodyPr/>
          <a:lstStyle/>
          <a:p>
            <a:fld id="{46DFDBCE-2C7B-46CD-8F82-036EB29ED72F}" type="datetimeFigureOut">
              <a:rPr lang="tr-TR" smtClean="0"/>
              <a:t>28.04.2020</a:t>
            </a:fld>
            <a:endParaRPr lang="tr-TR"/>
          </a:p>
        </p:txBody>
      </p:sp>
      <p:sp>
        <p:nvSpPr>
          <p:cNvPr id="5" name="Alt Bilgi Yer Tutucusu 4">
            <a:extLst>
              <a:ext uri="{FF2B5EF4-FFF2-40B4-BE49-F238E27FC236}">
                <a16:creationId xmlns:a16="http://schemas.microsoft.com/office/drawing/2014/main" id="{D4E30FC0-7AEA-416A-9B31-A5F5EB2CDAC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3E7760E-A115-4256-ADBF-26878AD00557}"/>
              </a:ext>
            </a:extLst>
          </p:cNvPr>
          <p:cNvSpPr>
            <a:spLocks noGrp="1"/>
          </p:cNvSpPr>
          <p:nvPr>
            <p:ph type="sldNum" sz="quarter" idx="12"/>
          </p:nvPr>
        </p:nvSpPr>
        <p:spPr/>
        <p:txBody>
          <a:bodyPr/>
          <a:lstStyle/>
          <a:p>
            <a:fld id="{8CF736C3-4F74-4AF6-9630-B93D06D16DE3}" type="slidenum">
              <a:rPr lang="tr-TR" smtClean="0"/>
              <a:t>‹#›</a:t>
            </a:fld>
            <a:endParaRPr lang="tr-TR"/>
          </a:p>
        </p:txBody>
      </p:sp>
    </p:spTree>
    <p:extLst>
      <p:ext uri="{BB962C8B-B14F-4D97-AF65-F5344CB8AC3E}">
        <p14:creationId xmlns:p14="http://schemas.microsoft.com/office/powerpoint/2010/main" val="402417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4319E7-4EFD-4CB7-A5F9-54C912A91D9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976268D-C7B7-49CA-BB69-8D510DA8531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5FC300C-7979-426A-BC27-5A7BC1CDB02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6157978-3A0A-468C-9DEB-712CBA38B04D}"/>
              </a:ext>
            </a:extLst>
          </p:cNvPr>
          <p:cNvSpPr>
            <a:spLocks noGrp="1"/>
          </p:cNvSpPr>
          <p:nvPr>
            <p:ph type="dt" sz="half" idx="10"/>
          </p:nvPr>
        </p:nvSpPr>
        <p:spPr/>
        <p:txBody>
          <a:bodyPr/>
          <a:lstStyle/>
          <a:p>
            <a:fld id="{46DFDBCE-2C7B-46CD-8F82-036EB29ED72F}" type="datetimeFigureOut">
              <a:rPr lang="tr-TR" smtClean="0"/>
              <a:t>28.04.2020</a:t>
            </a:fld>
            <a:endParaRPr lang="tr-TR"/>
          </a:p>
        </p:txBody>
      </p:sp>
      <p:sp>
        <p:nvSpPr>
          <p:cNvPr id="6" name="Alt Bilgi Yer Tutucusu 5">
            <a:extLst>
              <a:ext uri="{FF2B5EF4-FFF2-40B4-BE49-F238E27FC236}">
                <a16:creationId xmlns:a16="http://schemas.microsoft.com/office/drawing/2014/main" id="{14041802-9E08-4647-9B2A-7A5A0B4487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7D23367-35FC-4DAE-9C66-D880F64A04BD}"/>
              </a:ext>
            </a:extLst>
          </p:cNvPr>
          <p:cNvSpPr>
            <a:spLocks noGrp="1"/>
          </p:cNvSpPr>
          <p:nvPr>
            <p:ph type="sldNum" sz="quarter" idx="12"/>
          </p:nvPr>
        </p:nvSpPr>
        <p:spPr/>
        <p:txBody>
          <a:bodyPr/>
          <a:lstStyle/>
          <a:p>
            <a:fld id="{8CF736C3-4F74-4AF6-9630-B93D06D16DE3}" type="slidenum">
              <a:rPr lang="tr-TR" smtClean="0"/>
              <a:t>‹#›</a:t>
            </a:fld>
            <a:endParaRPr lang="tr-TR"/>
          </a:p>
        </p:txBody>
      </p:sp>
    </p:spTree>
    <p:extLst>
      <p:ext uri="{BB962C8B-B14F-4D97-AF65-F5344CB8AC3E}">
        <p14:creationId xmlns:p14="http://schemas.microsoft.com/office/powerpoint/2010/main" val="228393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0D2CA0-3B0A-41BF-B40D-94940E9BEDF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4CD5F3F-C5C6-47B3-B40A-CFE8672C4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BA92C28-510B-4B72-9F3E-6C372429DFC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484551C-C8DE-4E2E-8B5F-5E332BF54C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06C79CB-E832-49D2-BE91-1A9BB0C1661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DBCC52B-14EF-4FB1-A85C-5480B27215FC}"/>
              </a:ext>
            </a:extLst>
          </p:cNvPr>
          <p:cNvSpPr>
            <a:spLocks noGrp="1"/>
          </p:cNvSpPr>
          <p:nvPr>
            <p:ph type="dt" sz="half" idx="10"/>
          </p:nvPr>
        </p:nvSpPr>
        <p:spPr/>
        <p:txBody>
          <a:bodyPr/>
          <a:lstStyle/>
          <a:p>
            <a:fld id="{46DFDBCE-2C7B-46CD-8F82-036EB29ED72F}" type="datetimeFigureOut">
              <a:rPr lang="tr-TR" smtClean="0"/>
              <a:t>28.04.2020</a:t>
            </a:fld>
            <a:endParaRPr lang="tr-TR"/>
          </a:p>
        </p:txBody>
      </p:sp>
      <p:sp>
        <p:nvSpPr>
          <p:cNvPr id="8" name="Alt Bilgi Yer Tutucusu 7">
            <a:extLst>
              <a:ext uri="{FF2B5EF4-FFF2-40B4-BE49-F238E27FC236}">
                <a16:creationId xmlns:a16="http://schemas.microsoft.com/office/drawing/2014/main" id="{5D5A12D2-F240-4286-BCA7-E9865F5CDC3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0E57D59-11B9-4F9D-964B-4DA60E756E2D}"/>
              </a:ext>
            </a:extLst>
          </p:cNvPr>
          <p:cNvSpPr>
            <a:spLocks noGrp="1"/>
          </p:cNvSpPr>
          <p:nvPr>
            <p:ph type="sldNum" sz="quarter" idx="12"/>
          </p:nvPr>
        </p:nvSpPr>
        <p:spPr/>
        <p:txBody>
          <a:bodyPr/>
          <a:lstStyle/>
          <a:p>
            <a:fld id="{8CF736C3-4F74-4AF6-9630-B93D06D16DE3}" type="slidenum">
              <a:rPr lang="tr-TR" smtClean="0"/>
              <a:t>‹#›</a:t>
            </a:fld>
            <a:endParaRPr lang="tr-TR"/>
          </a:p>
        </p:txBody>
      </p:sp>
    </p:spTree>
    <p:extLst>
      <p:ext uri="{BB962C8B-B14F-4D97-AF65-F5344CB8AC3E}">
        <p14:creationId xmlns:p14="http://schemas.microsoft.com/office/powerpoint/2010/main" val="19641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0871C3-71D3-4278-8BF8-DB85ADB057D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18685C2-8E13-40E0-ABA3-56E261E78853}"/>
              </a:ext>
            </a:extLst>
          </p:cNvPr>
          <p:cNvSpPr>
            <a:spLocks noGrp="1"/>
          </p:cNvSpPr>
          <p:nvPr>
            <p:ph type="dt" sz="half" idx="10"/>
          </p:nvPr>
        </p:nvSpPr>
        <p:spPr/>
        <p:txBody>
          <a:bodyPr/>
          <a:lstStyle/>
          <a:p>
            <a:fld id="{46DFDBCE-2C7B-46CD-8F82-036EB29ED72F}" type="datetimeFigureOut">
              <a:rPr lang="tr-TR" smtClean="0"/>
              <a:t>28.04.2020</a:t>
            </a:fld>
            <a:endParaRPr lang="tr-TR"/>
          </a:p>
        </p:txBody>
      </p:sp>
      <p:sp>
        <p:nvSpPr>
          <p:cNvPr id="4" name="Alt Bilgi Yer Tutucusu 3">
            <a:extLst>
              <a:ext uri="{FF2B5EF4-FFF2-40B4-BE49-F238E27FC236}">
                <a16:creationId xmlns:a16="http://schemas.microsoft.com/office/drawing/2014/main" id="{DC7F716F-EB66-4334-B491-2CFF0FA83E5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FB5BE19-6ADA-4714-9C7C-199E4CED1DF4}"/>
              </a:ext>
            </a:extLst>
          </p:cNvPr>
          <p:cNvSpPr>
            <a:spLocks noGrp="1"/>
          </p:cNvSpPr>
          <p:nvPr>
            <p:ph type="sldNum" sz="quarter" idx="12"/>
          </p:nvPr>
        </p:nvSpPr>
        <p:spPr/>
        <p:txBody>
          <a:bodyPr/>
          <a:lstStyle/>
          <a:p>
            <a:fld id="{8CF736C3-4F74-4AF6-9630-B93D06D16DE3}" type="slidenum">
              <a:rPr lang="tr-TR" smtClean="0"/>
              <a:t>‹#›</a:t>
            </a:fld>
            <a:endParaRPr lang="tr-TR"/>
          </a:p>
        </p:txBody>
      </p:sp>
    </p:spTree>
    <p:extLst>
      <p:ext uri="{BB962C8B-B14F-4D97-AF65-F5344CB8AC3E}">
        <p14:creationId xmlns:p14="http://schemas.microsoft.com/office/powerpoint/2010/main" val="41598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A6BB20-57F6-4430-9C62-D4DF5F94BA32}"/>
              </a:ext>
            </a:extLst>
          </p:cNvPr>
          <p:cNvSpPr>
            <a:spLocks noGrp="1"/>
          </p:cNvSpPr>
          <p:nvPr>
            <p:ph type="dt" sz="half" idx="10"/>
          </p:nvPr>
        </p:nvSpPr>
        <p:spPr/>
        <p:txBody>
          <a:bodyPr/>
          <a:lstStyle/>
          <a:p>
            <a:fld id="{46DFDBCE-2C7B-46CD-8F82-036EB29ED72F}" type="datetimeFigureOut">
              <a:rPr lang="tr-TR" smtClean="0"/>
              <a:t>28.04.2020</a:t>
            </a:fld>
            <a:endParaRPr lang="tr-TR"/>
          </a:p>
        </p:txBody>
      </p:sp>
      <p:sp>
        <p:nvSpPr>
          <p:cNvPr id="3" name="Alt Bilgi Yer Tutucusu 2">
            <a:extLst>
              <a:ext uri="{FF2B5EF4-FFF2-40B4-BE49-F238E27FC236}">
                <a16:creationId xmlns:a16="http://schemas.microsoft.com/office/drawing/2014/main" id="{8EB83527-B878-4D5A-B5D8-3DF4AC26900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AAA15F5-CC35-42B0-A24B-6FB77B6328A3}"/>
              </a:ext>
            </a:extLst>
          </p:cNvPr>
          <p:cNvSpPr>
            <a:spLocks noGrp="1"/>
          </p:cNvSpPr>
          <p:nvPr>
            <p:ph type="sldNum" sz="quarter" idx="12"/>
          </p:nvPr>
        </p:nvSpPr>
        <p:spPr/>
        <p:txBody>
          <a:bodyPr/>
          <a:lstStyle/>
          <a:p>
            <a:fld id="{8CF736C3-4F74-4AF6-9630-B93D06D16DE3}" type="slidenum">
              <a:rPr lang="tr-TR" smtClean="0"/>
              <a:t>‹#›</a:t>
            </a:fld>
            <a:endParaRPr lang="tr-TR"/>
          </a:p>
        </p:txBody>
      </p:sp>
    </p:spTree>
    <p:extLst>
      <p:ext uri="{BB962C8B-B14F-4D97-AF65-F5344CB8AC3E}">
        <p14:creationId xmlns:p14="http://schemas.microsoft.com/office/powerpoint/2010/main" val="123242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995A63-2A08-4AEA-9CFE-E31BAA8F24E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4C370B9-DC38-4C06-B406-F730E66B11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86A1D1F-B588-4168-96D2-5498993AC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D9C07B9-E59C-4F3D-AAC8-79F24E7A9974}"/>
              </a:ext>
            </a:extLst>
          </p:cNvPr>
          <p:cNvSpPr>
            <a:spLocks noGrp="1"/>
          </p:cNvSpPr>
          <p:nvPr>
            <p:ph type="dt" sz="half" idx="10"/>
          </p:nvPr>
        </p:nvSpPr>
        <p:spPr/>
        <p:txBody>
          <a:bodyPr/>
          <a:lstStyle/>
          <a:p>
            <a:fld id="{46DFDBCE-2C7B-46CD-8F82-036EB29ED72F}" type="datetimeFigureOut">
              <a:rPr lang="tr-TR" smtClean="0"/>
              <a:t>28.04.2020</a:t>
            </a:fld>
            <a:endParaRPr lang="tr-TR"/>
          </a:p>
        </p:txBody>
      </p:sp>
      <p:sp>
        <p:nvSpPr>
          <p:cNvPr id="6" name="Alt Bilgi Yer Tutucusu 5">
            <a:extLst>
              <a:ext uri="{FF2B5EF4-FFF2-40B4-BE49-F238E27FC236}">
                <a16:creationId xmlns:a16="http://schemas.microsoft.com/office/drawing/2014/main" id="{BCF4099E-CF0F-4BC4-BACC-6A46BF6DE60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FB1AD85-92CC-4B9E-9A8B-25A236A0B8CB}"/>
              </a:ext>
            </a:extLst>
          </p:cNvPr>
          <p:cNvSpPr>
            <a:spLocks noGrp="1"/>
          </p:cNvSpPr>
          <p:nvPr>
            <p:ph type="sldNum" sz="quarter" idx="12"/>
          </p:nvPr>
        </p:nvSpPr>
        <p:spPr/>
        <p:txBody>
          <a:bodyPr/>
          <a:lstStyle/>
          <a:p>
            <a:fld id="{8CF736C3-4F74-4AF6-9630-B93D06D16DE3}" type="slidenum">
              <a:rPr lang="tr-TR" smtClean="0"/>
              <a:t>‹#›</a:t>
            </a:fld>
            <a:endParaRPr lang="tr-TR"/>
          </a:p>
        </p:txBody>
      </p:sp>
    </p:spTree>
    <p:extLst>
      <p:ext uri="{BB962C8B-B14F-4D97-AF65-F5344CB8AC3E}">
        <p14:creationId xmlns:p14="http://schemas.microsoft.com/office/powerpoint/2010/main" val="334518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D8D0F8-9374-43CA-A3D5-71F89291A2F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7C5CC84-3B84-44D1-9E58-DCCBCE0D58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C18CD99-7426-4BB0-BC9D-E5EE90DC7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0F31ED7-6634-40D1-BEAE-AF8AA8E3476D}"/>
              </a:ext>
            </a:extLst>
          </p:cNvPr>
          <p:cNvSpPr>
            <a:spLocks noGrp="1"/>
          </p:cNvSpPr>
          <p:nvPr>
            <p:ph type="dt" sz="half" idx="10"/>
          </p:nvPr>
        </p:nvSpPr>
        <p:spPr/>
        <p:txBody>
          <a:bodyPr/>
          <a:lstStyle/>
          <a:p>
            <a:fld id="{46DFDBCE-2C7B-46CD-8F82-036EB29ED72F}" type="datetimeFigureOut">
              <a:rPr lang="tr-TR" smtClean="0"/>
              <a:t>28.04.2020</a:t>
            </a:fld>
            <a:endParaRPr lang="tr-TR"/>
          </a:p>
        </p:txBody>
      </p:sp>
      <p:sp>
        <p:nvSpPr>
          <p:cNvPr id="6" name="Alt Bilgi Yer Tutucusu 5">
            <a:extLst>
              <a:ext uri="{FF2B5EF4-FFF2-40B4-BE49-F238E27FC236}">
                <a16:creationId xmlns:a16="http://schemas.microsoft.com/office/drawing/2014/main" id="{FC1CF52A-ACA4-4CEF-8C86-AC93C1856DF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D596F23-AB6D-4811-992A-B05B54A59DAE}"/>
              </a:ext>
            </a:extLst>
          </p:cNvPr>
          <p:cNvSpPr>
            <a:spLocks noGrp="1"/>
          </p:cNvSpPr>
          <p:nvPr>
            <p:ph type="sldNum" sz="quarter" idx="12"/>
          </p:nvPr>
        </p:nvSpPr>
        <p:spPr/>
        <p:txBody>
          <a:bodyPr/>
          <a:lstStyle/>
          <a:p>
            <a:fld id="{8CF736C3-4F74-4AF6-9630-B93D06D16DE3}" type="slidenum">
              <a:rPr lang="tr-TR" smtClean="0"/>
              <a:t>‹#›</a:t>
            </a:fld>
            <a:endParaRPr lang="tr-TR"/>
          </a:p>
        </p:txBody>
      </p:sp>
    </p:spTree>
    <p:extLst>
      <p:ext uri="{BB962C8B-B14F-4D97-AF65-F5344CB8AC3E}">
        <p14:creationId xmlns:p14="http://schemas.microsoft.com/office/powerpoint/2010/main" val="392021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845945B-9600-4E3A-AD2A-BC010199D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B2A2801-7840-47C6-AB2A-FE018EA6B1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525794B-A92E-4660-8602-68F17366D7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FDBCE-2C7B-46CD-8F82-036EB29ED72F}" type="datetimeFigureOut">
              <a:rPr lang="tr-TR" smtClean="0"/>
              <a:t>28.04.2020</a:t>
            </a:fld>
            <a:endParaRPr lang="tr-TR"/>
          </a:p>
        </p:txBody>
      </p:sp>
      <p:sp>
        <p:nvSpPr>
          <p:cNvPr id="5" name="Alt Bilgi Yer Tutucusu 4">
            <a:extLst>
              <a:ext uri="{FF2B5EF4-FFF2-40B4-BE49-F238E27FC236}">
                <a16:creationId xmlns:a16="http://schemas.microsoft.com/office/drawing/2014/main" id="{14E651D3-33BD-4611-89FA-C24B33360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AEE8091-40B3-4119-86A5-4065EB7FB8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736C3-4F74-4AF6-9630-B93D06D16DE3}" type="slidenum">
              <a:rPr lang="tr-TR" smtClean="0"/>
              <a:t>‹#›</a:t>
            </a:fld>
            <a:endParaRPr lang="tr-TR"/>
          </a:p>
        </p:txBody>
      </p:sp>
    </p:spTree>
    <p:extLst>
      <p:ext uri="{BB962C8B-B14F-4D97-AF65-F5344CB8AC3E}">
        <p14:creationId xmlns:p14="http://schemas.microsoft.com/office/powerpoint/2010/main" val="4246930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A5517ADC-BF7D-413B-B393-24C889751511}"/>
              </a:ext>
            </a:extLst>
          </p:cNvPr>
          <p:cNvPicPr>
            <a:picLocks noGrp="1" noChangeAspect="1"/>
          </p:cNvPicPr>
          <p:nvPr>
            <p:ph idx="1"/>
          </p:nvPr>
        </p:nvPicPr>
        <p:blipFill rotWithShape="1">
          <a:blip r:embed="rId2"/>
          <a:srcRect r="3419"/>
          <a:stretch/>
        </p:blipFill>
        <p:spPr>
          <a:xfrm>
            <a:off x="7031036" y="1161226"/>
            <a:ext cx="4984501" cy="5660624"/>
          </a:xfrm>
          <a:prstGeom prst="rect">
            <a:avLst/>
          </a:prstGeom>
        </p:spPr>
      </p:pic>
      <p:sp>
        <p:nvSpPr>
          <p:cNvPr id="4" name="Metin Yer Tutucusu 3">
            <a:extLst>
              <a:ext uri="{FF2B5EF4-FFF2-40B4-BE49-F238E27FC236}">
                <a16:creationId xmlns:a16="http://schemas.microsoft.com/office/drawing/2014/main" id="{7DE264FA-FAFA-4F17-A5D1-0A47FC02C3CC}"/>
              </a:ext>
            </a:extLst>
          </p:cNvPr>
          <p:cNvSpPr>
            <a:spLocks noGrp="1"/>
          </p:cNvSpPr>
          <p:nvPr>
            <p:ph type="body" sz="half" idx="2"/>
          </p:nvPr>
        </p:nvSpPr>
        <p:spPr>
          <a:xfrm>
            <a:off x="876822" y="2066794"/>
            <a:ext cx="6154214" cy="4346532"/>
          </a:xfrm>
        </p:spPr>
        <p:txBody>
          <a:bodyPr>
            <a:normAutofit/>
          </a:bodyPr>
          <a:lstStyle/>
          <a:p>
            <a:r>
              <a:rPr lang="tr-TR" sz="2800" b="1" dirty="0" err="1">
                <a:highlight>
                  <a:srgbClr val="FFFF00"/>
                </a:highlight>
              </a:rPr>
              <a:t>Molyer</a:t>
            </a:r>
            <a:r>
              <a:rPr lang="tr-TR" sz="2800" b="1" dirty="0">
                <a:highlight>
                  <a:srgbClr val="FFFF00"/>
                </a:highlight>
              </a:rPr>
              <a:t> model yüz ve astar parçalarının kesimi, inceltme, kıvırma, </a:t>
            </a:r>
            <a:r>
              <a:rPr lang="tr-TR" sz="2800" b="1" dirty="0" err="1">
                <a:highlight>
                  <a:srgbClr val="FFFF00"/>
                </a:highlight>
              </a:rPr>
              <a:t>regola</a:t>
            </a:r>
            <a:r>
              <a:rPr lang="tr-TR" sz="2800" b="1" dirty="0">
                <a:highlight>
                  <a:srgbClr val="FFFF00"/>
                </a:highlight>
              </a:rPr>
              <a:t>, astar parçalarının hazırlanması, kalite kontrolü</a:t>
            </a:r>
          </a:p>
        </p:txBody>
      </p:sp>
    </p:spTree>
    <p:extLst>
      <p:ext uri="{BB962C8B-B14F-4D97-AF65-F5344CB8AC3E}">
        <p14:creationId xmlns:p14="http://schemas.microsoft.com/office/powerpoint/2010/main" val="2558577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6"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Metin Yer Tutucusu 3">
            <a:extLst>
              <a:ext uri="{FF2B5EF4-FFF2-40B4-BE49-F238E27FC236}">
                <a16:creationId xmlns:a16="http://schemas.microsoft.com/office/drawing/2014/main" id="{59FA8BA9-EB81-484E-8E80-27C67B81CD63}"/>
              </a:ext>
            </a:extLst>
          </p:cNvPr>
          <p:cNvSpPr>
            <a:spLocks noGrp="1"/>
          </p:cNvSpPr>
          <p:nvPr>
            <p:ph type="body" sz="half" idx="2"/>
          </p:nvPr>
        </p:nvSpPr>
        <p:spPr>
          <a:xfrm>
            <a:off x="108736" y="246887"/>
            <a:ext cx="4355116" cy="6254496"/>
          </a:xfrm>
        </p:spPr>
        <p:txBody>
          <a:bodyPr vert="horz" lIns="91440" tIns="45720" rIns="91440" bIns="45720" rtlCol="0" anchor="ctr">
            <a:noAutofit/>
          </a:bodyPr>
          <a:lstStyle/>
          <a:p>
            <a:pPr indent="-228600">
              <a:buFont typeface="Arial" panose="020B0604020202020204" pitchFamily="34" charset="0"/>
              <a:buChar char="•"/>
            </a:pPr>
            <a:r>
              <a:rPr lang="en-US" sz="2400" b="1" dirty="0" err="1">
                <a:solidFill>
                  <a:srgbClr val="FF0000"/>
                </a:solidFill>
              </a:rPr>
              <a:t>Bindirme</a:t>
            </a:r>
            <a:r>
              <a:rPr lang="en-US" sz="2400" b="1" dirty="0">
                <a:solidFill>
                  <a:srgbClr val="FF0000"/>
                </a:solidFill>
              </a:rPr>
              <a:t> </a:t>
            </a:r>
            <a:r>
              <a:rPr lang="en-US" sz="2400" b="1" dirty="0" err="1">
                <a:solidFill>
                  <a:srgbClr val="FF0000"/>
                </a:solidFill>
              </a:rPr>
              <a:t>tıraşı</a:t>
            </a:r>
            <a:r>
              <a:rPr lang="en-US" sz="2400" b="1" dirty="0">
                <a:solidFill>
                  <a:srgbClr val="FF0000"/>
                </a:solidFill>
              </a:rPr>
              <a:t>  </a:t>
            </a:r>
          </a:p>
          <a:p>
            <a:pPr indent="-228600">
              <a:buFont typeface="Arial" panose="020B0604020202020204" pitchFamily="34" charset="0"/>
              <a:buChar char="•"/>
            </a:pPr>
            <a:r>
              <a:rPr lang="en-US" sz="2400" b="1" dirty="0"/>
              <a:t> </a:t>
            </a:r>
            <a:r>
              <a:rPr lang="en-US" sz="2400" b="1" dirty="0" err="1"/>
              <a:t>Birbiri</a:t>
            </a:r>
            <a:r>
              <a:rPr lang="en-US" sz="2400" b="1" dirty="0"/>
              <a:t> </a:t>
            </a:r>
            <a:r>
              <a:rPr lang="en-US" sz="2400" b="1" dirty="0" err="1"/>
              <a:t>üzerine</a:t>
            </a:r>
            <a:r>
              <a:rPr lang="en-US" sz="2400" b="1" dirty="0"/>
              <a:t> </a:t>
            </a:r>
            <a:r>
              <a:rPr lang="en-US" sz="2400" b="1" dirty="0" err="1"/>
              <a:t>gelecek</a:t>
            </a:r>
            <a:r>
              <a:rPr lang="en-US" sz="2400" b="1" dirty="0"/>
              <a:t> </a:t>
            </a:r>
            <a:r>
              <a:rPr lang="en-US" sz="2400" b="1" dirty="0" err="1"/>
              <a:t>parçaların</a:t>
            </a:r>
            <a:r>
              <a:rPr lang="en-US" sz="2400" b="1" dirty="0"/>
              <a:t> </a:t>
            </a:r>
            <a:r>
              <a:rPr lang="en-US" sz="2400" b="1" dirty="0" err="1"/>
              <a:t>binme</a:t>
            </a:r>
            <a:r>
              <a:rPr lang="en-US" sz="2400" b="1" dirty="0"/>
              <a:t> </a:t>
            </a:r>
            <a:r>
              <a:rPr lang="en-US" sz="2400" b="1" dirty="0" err="1"/>
              <a:t>yerlerinin</a:t>
            </a:r>
            <a:r>
              <a:rPr lang="en-US" sz="2400" b="1" dirty="0"/>
              <a:t> </a:t>
            </a:r>
            <a:r>
              <a:rPr lang="en-US" sz="2400" b="1" dirty="0" err="1"/>
              <a:t>tıraşlanmasıdır</a:t>
            </a:r>
            <a:r>
              <a:rPr lang="en-US" sz="2400" b="1" dirty="0"/>
              <a:t>. </a:t>
            </a:r>
            <a:r>
              <a:rPr lang="en-US" sz="2400" b="1" dirty="0" err="1"/>
              <a:t>Sayanın</a:t>
            </a:r>
            <a:r>
              <a:rPr lang="en-US" sz="2400" b="1" dirty="0"/>
              <a:t> </a:t>
            </a:r>
            <a:r>
              <a:rPr lang="en-US" sz="2400" b="1" dirty="0" err="1"/>
              <a:t>ek</a:t>
            </a:r>
            <a:r>
              <a:rPr lang="en-US" sz="2400" b="1" dirty="0"/>
              <a:t> </a:t>
            </a:r>
            <a:r>
              <a:rPr lang="en-US" sz="2400" b="1" dirty="0" err="1"/>
              <a:t>yerlerindeki</a:t>
            </a:r>
            <a:r>
              <a:rPr lang="en-US" sz="2400" b="1" dirty="0"/>
              <a:t> </a:t>
            </a:r>
            <a:r>
              <a:rPr lang="en-US" sz="2400" b="1" dirty="0" err="1"/>
              <a:t>ve</a:t>
            </a:r>
            <a:r>
              <a:rPr lang="en-US" sz="2400" b="1" dirty="0"/>
              <a:t> </a:t>
            </a:r>
            <a:r>
              <a:rPr lang="en-US" sz="2400" b="1" dirty="0" err="1"/>
              <a:t>ayağa</a:t>
            </a:r>
            <a:r>
              <a:rPr lang="en-US" sz="2400" b="1" dirty="0"/>
              <a:t> </a:t>
            </a:r>
            <a:r>
              <a:rPr lang="en-US" sz="2400" b="1" dirty="0" err="1"/>
              <a:t>değecek</a:t>
            </a:r>
            <a:r>
              <a:rPr lang="en-US" sz="2400" b="1" dirty="0"/>
              <a:t> </a:t>
            </a:r>
            <a:r>
              <a:rPr lang="en-US" sz="2400" b="1" dirty="0" err="1"/>
              <a:t>kısımlarındaki</a:t>
            </a:r>
            <a:r>
              <a:rPr lang="en-US" sz="2400" b="1" dirty="0"/>
              <a:t> </a:t>
            </a:r>
            <a:r>
              <a:rPr lang="en-US" sz="2400" b="1" dirty="0" err="1"/>
              <a:t>deri</a:t>
            </a:r>
            <a:r>
              <a:rPr lang="en-US" sz="2400" b="1" dirty="0"/>
              <a:t> </a:t>
            </a:r>
            <a:r>
              <a:rPr lang="en-US" sz="2400" b="1" dirty="0" err="1"/>
              <a:t>fazlalığını</a:t>
            </a:r>
            <a:r>
              <a:rPr lang="en-US" sz="2400" b="1" dirty="0"/>
              <a:t> </a:t>
            </a:r>
            <a:r>
              <a:rPr lang="en-US" sz="2400" b="1" dirty="0" err="1"/>
              <a:t>gidermek</a:t>
            </a:r>
            <a:r>
              <a:rPr lang="en-US" sz="2400" b="1" dirty="0"/>
              <a:t> </a:t>
            </a:r>
            <a:r>
              <a:rPr lang="en-US" sz="2400" b="1" dirty="0" err="1"/>
              <a:t>için</a:t>
            </a:r>
            <a:r>
              <a:rPr lang="en-US" sz="2400" b="1" dirty="0"/>
              <a:t> </a:t>
            </a:r>
            <a:r>
              <a:rPr lang="en-US" sz="2400" b="1" dirty="0" err="1"/>
              <a:t>yapılan</a:t>
            </a:r>
            <a:r>
              <a:rPr lang="en-US" sz="2400" b="1" dirty="0"/>
              <a:t> </a:t>
            </a:r>
            <a:r>
              <a:rPr lang="en-US" sz="2400" b="1" dirty="0" err="1"/>
              <a:t>tıraştır</a:t>
            </a:r>
            <a:r>
              <a:rPr lang="en-US" sz="2400" b="1" dirty="0"/>
              <a:t>. </a:t>
            </a:r>
            <a:r>
              <a:rPr lang="en-US" sz="2400" b="1" dirty="0" err="1"/>
              <a:t>Istampacı</a:t>
            </a:r>
            <a:r>
              <a:rPr lang="en-US" sz="2400" b="1" dirty="0"/>
              <a:t> </a:t>
            </a:r>
            <a:r>
              <a:rPr lang="en-US" sz="2400" b="1" dirty="0" err="1"/>
              <a:t>tarafından</a:t>
            </a:r>
            <a:r>
              <a:rPr lang="en-US" sz="2400" b="1" dirty="0"/>
              <a:t> </a:t>
            </a:r>
            <a:r>
              <a:rPr lang="en-US" sz="2400" b="1" dirty="0" err="1"/>
              <a:t>farklı</a:t>
            </a:r>
            <a:r>
              <a:rPr lang="en-US" sz="2400" b="1" dirty="0"/>
              <a:t> </a:t>
            </a:r>
            <a:r>
              <a:rPr lang="en-US" sz="2400" b="1" dirty="0" err="1"/>
              <a:t>bir</a:t>
            </a:r>
            <a:r>
              <a:rPr lang="en-US" sz="2400" b="1" dirty="0"/>
              <a:t> </a:t>
            </a:r>
            <a:r>
              <a:rPr lang="en-US" sz="2400" b="1" dirty="0" err="1"/>
              <a:t>şekilde</a:t>
            </a:r>
            <a:r>
              <a:rPr lang="en-US" sz="2400" b="1" dirty="0"/>
              <a:t> </a:t>
            </a:r>
            <a:r>
              <a:rPr lang="en-US" sz="2400" b="1" dirty="0" err="1"/>
              <a:t>belirtilmemiş</a:t>
            </a:r>
            <a:r>
              <a:rPr lang="en-US" sz="2400" b="1" dirty="0"/>
              <a:t> </a:t>
            </a:r>
            <a:r>
              <a:rPr lang="en-US" sz="2400" b="1" dirty="0" err="1"/>
              <a:t>ise</a:t>
            </a:r>
            <a:r>
              <a:rPr lang="en-US" sz="2400" b="1" dirty="0"/>
              <a:t> 8 mm </a:t>
            </a:r>
            <a:r>
              <a:rPr lang="en-US" sz="2400" b="1" dirty="0" err="1"/>
              <a:t>olarak</a:t>
            </a:r>
            <a:r>
              <a:rPr lang="en-US" sz="2400" b="1" dirty="0"/>
              <a:t> </a:t>
            </a:r>
            <a:r>
              <a:rPr lang="en-US" sz="2400" b="1" dirty="0" err="1"/>
              <a:t>yapılır</a:t>
            </a:r>
            <a:r>
              <a:rPr lang="en-US" sz="2400" b="1" dirty="0"/>
              <a:t> </a:t>
            </a:r>
          </a:p>
          <a:p>
            <a:pPr indent="-228600">
              <a:buFont typeface="Arial" panose="020B0604020202020204" pitchFamily="34" charset="0"/>
              <a:buChar char="•"/>
            </a:pPr>
            <a:r>
              <a:rPr lang="en-US" sz="2400" b="1" dirty="0" err="1">
                <a:solidFill>
                  <a:srgbClr val="FF0000"/>
                </a:solidFill>
              </a:rPr>
              <a:t>Kenar</a:t>
            </a:r>
            <a:r>
              <a:rPr lang="en-US" sz="2400" b="1" dirty="0">
                <a:solidFill>
                  <a:srgbClr val="FF0000"/>
                </a:solidFill>
              </a:rPr>
              <a:t> </a:t>
            </a:r>
            <a:r>
              <a:rPr lang="en-US" sz="2400" b="1" dirty="0" err="1">
                <a:solidFill>
                  <a:srgbClr val="FF0000"/>
                </a:solidFill>
              </a:rPr>
              <a:t>tıraşı</a:t>
            </a:r>
            <a:r>
              <a:rPr lang="en-US" sz="2400" b="1" dirty="0">
                <a:solidFill>
                  <a:srgbClr val="FF0000"/>
                </a:solidFill>
              </a:rPr>
              <a:t> (</a:t>
            </a:r>
            <a:r>
              <a:rPr lang="en-US" sz="2400" b="1" dirty="0" err="1">
                <a:solidFill>
                  <a:srgbClr val="FF0000"/>
                </a:solidFill>
              </a:rPr>
              <a:t>Çatı</a:t>
            </a:r>
            <a:r>
              <a:rPr lang="en-US" sz="2400" b="1" dirty="0">
                <a:solidFill>
                  <a:srgbClr val="FF0000"/>
                </a:solidFill>
              </a:rPr>
              <a:t> </a:t>
            </a:r>
            <a:r>
              <a:rPr lang="en-US" sz="2400" b="1" dirty="0" err="1">
                <a:solidFill>
                  <a:srgbClr val="FF0000"/>
                </a:solidFill>
              </a:rPr>
              <a:t>tıraşı</a:t>
            </a:r>
            <a:r>
              <a:rPr lang="en-US" sz="2400" b="1" dirty="0">
                <a:solidFill>
                  <a:srgbClr val="FF0000"/>
                </a:solidFill>
              </a:rPr>
              <a:t>) </a:t>
            </a:r>
          </a:p>
          <a:p>
            <a:pPr indent="-228600">
              <a:buFont typeface="Arial" panose="020B0604020202020204" pitchFamily="34" charset="0"/>
              <a:buChar char="•"/>
            </a:pPr>
            <a:r>
              <a:rPr lang="en-US" sz="2400" b="1" dirty="0"/>
              <a:t> </a:t>
            </a:r>
            <a:r>
              <a:rPr lang="en-US" sz="2400" b="1" dirty="0" err="1"/>
              <a:t>Temiz</a:t>
            </a:r>
            <a:r>
              <a:rPr lang="en-US" sz="2400" b="1" dirty="0"/>
              <a:t> </a:t>
            </a:r>
            <a:r>
              <a:rPr lang="en-US" sz="2400" b="1" dirty="0" err="1"/>
              <a:t>bir</a:t>
            </a:r>
            <a:r>
              <a:rPr lang="en-US" sz="2400" b="1" dirty="0"/>
              <a:t> </a:t>
            </a:r>
            <a:r>
              <a:rPr lang="en-US" sz="2400" b="1" dirty="0" err="1"/>
              <a:t>kenar</a:t>
            </a:r>
            <a:r>
              <a:rPr lang="en-US" sz="2400" b="1" dirty="0"/>
              <a:t> </a:t>
            </a:r>
            <a:r>
              <a:rPr lang="en-US" sz="2400" b="1" dirty="0" err="1"/>
              <a:t>oluşturularak</a:t>
            </a:r>
            <a:r>
              <a:rPr lang="en-US" sz="2400" b="1" dirty="0"/>
              <a:t> </a:t>
            </a:r>
            <a:r>
              <a:rPr lang="en-US" sz="2400" b="1" dirty="0" err="1"/>
              <a:t>yapışma</a:t>
            </a:r>
            <a:r>
              <a:rPr lang="en-US" sz="2400" b="1" dirty="0"/>
              <a:t> </a:t>
            </a:r>
            <a:r>
              <a:rPr lang="en-US" sz="2400" b="1" dirty="0" err="1"/>
              <a:t>kolaylığı</a:t>
            </a:r>
            <a:r>
              <a:rPr lang="en-US" sz="2400" b="1" dirty="0"/>
              <a:t> </a:t>
            </a:r>
            <a:r>
              <a:rPr lang="en-US" sz="2400" b="1" dirty="0" err="1"/>
              <a:t>sağlamak</a:t>
            </a:r>
            <a:r>
              <a:rPr lang="en-US" sz="2400" b="1" dirty="0"/>
              <a:t>, </a:t>
            </a:r>
            <a:r>
              <a:rPr lang="en-US" sz="2400" b="1" dirty="0" err="1"/>
              <a:t>ağız</a:t>
            </a:r>
            <a:r>
              <a:rPr lang="en-US" sz="2400" b="1" dirty="0"/>
              <a:t> </a:t>
            </a:r>
            <a:r>
              <a:rPr lang="en-US" sz="2400" b="1" dirty="0" err="1"/>
              <a:t>derisine</a:t>
            </a:r>
            <a:r>
              <a:rPr lang="en-US" sz="2400" b="1" dirty="0"/>
              <a:t> </a:t>
            </a:r>
            <a:r>
              <a:rPr lang="en-US" sz="2400" b="1" dirty="0" err="1"/>
              <a:t>eşit</a:t>
            </a:r>
            <a:r>
              <a:rPr lang="en-US" sz="2400" b="1" dirty="0"/>
              <a:t> </a:t>
            </a:r>
            <a:r>
              <a:rPr lang="en-US" sz="2400" b="1" dirty="0" err="1"/>
              <a:t>kalınlık</a:t>
            </a:r>
            <a:r>
              <a:rPr lang="en-US" sz="2400" b="1" dirty="0"/>
              <a:t> </a:t>
            </a:r>
            <a:r>
              <a:rPr lang="en-US" sz="2400" b="1" dirty="0" err="1"/>
              <a:t>sağlamak</a:t>
            </a:r>
            <a:r>
              <a:rPr lang="en-US" sz="2400" b="1" dirty="0"/>
              <a:t> </a:t>
            </a:r>
            <a:r>
              <a:rPr lang="en-US" sz="2400" b="1" dirty="0" err="1"/>
              <a:t>ve</a:t>
            </a:r>
            <a:r>
              <a:rPr lang="en-US" sz="2400" b="1" dirty="0"/>
              <a:t> </a:t>
            </a:r>
            <a:r>
              <a:rPr lang="en-US" sz="2400" b="1" dirty="0" err="1"/>
              <a:t>kapalı</a:t>
            </a:r>
            <a:r>
              <a:rPr lang="en-US" sz="2400" b="1" dirty="0"/>
              <a:t> (</a:t>
            </a:r>
            <a:r>
              <a:rPr lang="en-US" sz="2400" b="1" dirty="0" err="1"/>
              <a:t>çatı</a:t>
            </a:r>
            <a:r>
              <a:rPr lang="en-US" sz="2400" b="1" dirty="0"/>
              <a:t>) </a:t>
            </a:r>
            <a:r>
              <a:rPr lang="en-US" sz="2400" b="1" dirty="0" err="1"/>
              <a:t>dikişlerde</a:t>
            </a:r>
            <a:r>
              <a:rPr lang="en-US" sz="2400" b="1" dirty="0"/>
              <a:t> </a:t>
            </a:r>
            <a:r>
              <a:rPr lang="en-US" sz="2400" b="1" dirty="0" err="1"/>
              <a:t>deri</a:t>
            </a:r>
            <a:r>
              <a:rPr lang="en-US" sz="2400" b="1" dirty="0"/>
              <a:t> </a:t>
            </a:r>
            <a:r>
              <a:rPr lang="en-US" sz="2400" b="1" dirty="0" err="1"/>
              <a:t>kalınlığını</a:t>
            </a:r>
            <a:r>
              <a:rPr lang="en-US" sz="2400" b="1" dirty="0"/>
              <a:t> </a:t>
            </a:r>
            <a:r>
              <a:rPr lang="en-US" sz="2400" b="1" dirty="0" err="1"/>
              <a:t>azaltmak</a:t>
            </a:r>
            <a:r>
              <a:rPr lang="en-US" sz="2400" b="1" dirty="0"/>
              <a:t> </a:t>
            </a:r>
            <a:r>
              <a:rPr lang="en-US" sz="2400" b="1" dirty="0" err="1"/>
              <a:t>için</a:t>
            </a:r>
            <a:r>
              <a:rPr lang="en-US" sz="2400" b="1" dirty="0"/>
              <a:t> </a:t>
            </a:r>
            <a:r>
              <a:rPr lang="en-US" sz="2400" b="1" dirty="0" err="1"/>
              <a:t>yapılan</a:t>
            </a:r>
            <a:r>
              <a:rPr lang="en-US" sz="2400" b="1" dirty="0"/>
              <a:t> </a:t>
            </a:r>
            <a:r>
              <a:rPr lang="en-US" sz="2400" b="1" dirty="0" err="1"/>
              <a:t>tıraştır</a:t>
            </a:r>
            <a:r>
              <a:rPr lang="en-US" sz="2400" b="1" dirty="0"/>
              <a:t>. </a:t>
            </a:r>
            <a:r>
              <a:rPr lang="en-US" sz="2400" b="1" dirty="0" err="1"/>
              <a:t>Çatı</a:t>
            </a:r>
            <a:r>
              <a:rPr lang="en-US" sz="2400" b="1" dirty="0"/>
              <a:t> </a:t>
            </a:r>
            <a:r>
              <a:rPr lang="en-US" sz="2400" b="1" dirty="0" err="1"/>
              <a:t>tıraşının</a:t>
            </a:r>
            <a:r>
              <a:rPr lang="en-US" sz="2400" b="1" dirty="0"/>
              <a:t> </a:t>
            </a:r>
            <a:r>
              <a:rPr lang="en-US" sz="2400" b="1" dirty="0" err="1"/>
              <a:t>genişliği</a:t>
            </a:r>
            <a:r>
              <a:rPr lang="en-US" sz="2400" b="1" dirty="0"/>
              <a:t> 2 mm </a:t>
            </a:r>
            <a:r>
              <a:rPr lang="en-US" sz="2400" b="1" dirty="0" err="1"/>
              <a:t>olarak</a:t>
            </a:r>
            <a:r>
              <a:rPr lang="en-US" sz="2400" b="1" dirty="0"/>
              <a:t> </a:t>
            </a:r>
            <a:r>
              <a:rPr lang="en-US" sz="2400" b="1" dirty="0" err="1"/>
              <a:t>alınabilir</a:t>
            </a:r>
            <a:r>
              <a:rPr lang="en-US" sz="2400" b="1" dirty="0"/>
              <a:t> </a:t>
            </a:r>
          </a:p>
        </p:txBody>
      </p:sp>
      <p:pic>
        <p:nvPicPr>
          <p:cNvPr id="5" name="İçerik Yer Tutucusu 4">
            <a:extLst>
              <a:ext uri="{FF2B5EF4-FFF2-40B4-BE49-F238E27FC236}">
                <a16:creationId xmlns:a16="http://schemas.microsoft.com/office/drawing/2014/main" id="{C6CA8E88-C24F-45F5-8527-3E93BCDB06CE}"/>
              </a:ext>
            </a:extLst>
          </p:cNvPr>
          <p:cNvPicPr>
            <a:picLocks noGrp="1" noChangeAspect="1"/>
          </p:cNvPicPr>
          <p:nvPr>
            <p:ph idx="1"/>
          </p:nvPr>
        </p:nvPicPr>
        <p:blipFill rotWithShape="1">
          <a:blip r:embed="rId2"/>
          <a:srcRect r="5079" b="2"/>
          <a:stretch/>
        </p:blipFill>
        <p:spPr>
          <a:xfrm>
            <a:off x="4466900" y="531074"/>
            <a:ext cx="3566160" cy="5577118"/>
          </a:xfrm>
          <a:prstGeom prst="rect">
            <a:avLst/>
          </a:prstGeom>
        </p:spPr>
      </p:pic>
      <p:pic>
        <p:nvPicPr>
          <p:cNvPr id="6" name="Resim 5">
            <a:extLst>
              <a:ext uri="{FF2B5EF4-FFF2-40B4-BE49-F238E27FC236}">
                <a16:creationId xmlns:a16="http://schemas.microsoft.com/office/drawing/2014/main" id="{5CE15D29-F7AD-460F-9C09-6D267439AE8C}"/>
              </a:ext>
            </a:extLst>
          </p:cNvPr>
          <p:cNvPicPr>
            <a:picLocks noChangeAspect="1"/>
          </p:cNvPicPr>
          <p:nvPr/>
        </p:nvPicPr>
        <p:blipFill rotWithShape="1">
          <a:blip r:embed="rId3"/>
          <a:srcRect t="1453"/>
          <a:stretch/>
        </p:blipFill>
        <p:spPr>
          <a:xfrm>
            <a:off x="8321044" y="531074"/>
            <a:ext cx="3566160" cy="5577118"/>
          </a:xfrm>
          <a:prstGeom prst="rect">
            <a:avLst/>
          </a:prstGeom>
        </p:spPr>
      </p:pic>
      <p:sp>
        <p:nvSpPr>
          <p:cNvPr id="37" name="Rectangle 3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45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Resim 6">
            <a:extLst>
              <a:ext uri="{FF2B5EF4-FFF2-40B4-BE49-F238E27FC236}">
                <a16:creationId xmlns:a16="http://schemas.microsoft.com/office/drawing/2014/main" id="{05167C91-25F2-48DB-B04D-98B8141BC71D}"/>
              </a:ext>
            </a:extLst>
          </p:cNvPr>
          <p:cNvPicPr>
            <a:picLocks noChangeAspect="1"/>
          </p:cNvPicPr>
          <p:nvPr/>
        </p:nvPicPr>
        <p:blipFill rotWithShape="1">
          <a:blip r:embed="rId2"/>
          <a:srcRect t="10382" b="28148"/>
          <a:stretch/>
        </p:blipFill>
        <p:spPr>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17" name="Freeform: Shape 16">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çerik Yer Tutucusu 4">
            <a:extLst>
              <a:ext uri="{FF2B5EF4-FFF2-40B4-BE49-F238E27FC236}">
                <a16:creationId xmlns:a16="http://schemas.microsoft.com/office/drawing/2014/main" id="{B0CC17C2-7575-4258-BD83-3B5E1E23A4E1}"/>
              </a:ext>
            </a:extLst>
          </p:cNvPr>
          <p:cNvPicPr>
            <a:picLocks noGrp="1" noChangeAspect="1"/>
          </p:cNvPicPr>
          <p:nvPr>
            <p:ph idx="1"/>
          </p:nvPr>
        </p:nvPicPr>
        <p:blipFill rotWithShape="1">
          <a:blip r:embed="rId3"/>
          <a:srcRect t="4843" r="3324" b="36562"/>
          <a:stretch/>
        </p:blipFill>
        <p:spPr>
          <a:xfrm>
            <a:off x="3545527" y="3036574"/>
            <a:ext cx="2422136" cy="2000647"/>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6" name="Resim 5">
            <a:extLst>
              <a:ext uri="{FF2B5EF4-FFF2-40B4-BE49-F238E27FC236}">
                <a16:creationId xmlns:a16="http://schemas.microsoft.com/office/drawing/2014/main" id="{05E300A1-8C16-4D6F-B735-41E4611C53E6}"/>
              </a:ext>
            </a:extLst>
          </p:cNvPr>
          <p:cNvPicPr>
            <a:picLocks noChangeAspect="1"/>
          </p:cNvPicPr>
          <p:nvPr/>
        </p:nvPicPr>
        <p:blipFill rotWithShape="1">
          <a:blip r:embed="rId4"/>
          <a:srcRect t="17969" r="-2" b="22013"/>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8" name="Resim 7">
            <a:extLst>
              <a:ext uri="{FF2B5EF4-FFF2-40B4-BE49-F238E27FC236}">
                <a16:creationId xmlns:a16="http://schemas.microsoft.com/office/drawing/2014/main" id="{94BDEDAF-F476-43DF-9855-8A544157A8D3}"/>
              </a:ext>
            </a:extLst>
          </p:cNvPr>
          <p:cNvPicPr>
            <a:picLocks noChangeAspect="1"/>
          </p:cNvPicPr>
          <p:nvPr/>
        </p:nvPicPr>
        <p:blipFill rotWithShape="1">
          <a:blip r:embed="rId5"/>
          <a:srcRect l="18932" t="14062" r="3" b="10106"/>
          <a:stretch/>
        </p:blipFill>
        <p:spPr>
          <a:xfrm>
            <a:off x="577516" y="4207015"/>
            <a:ext cx="2472872" cy="2530670"/>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4" name="Metin Yer Tutucusu 3">
            <a:extLst>
              <a:ext uri="{FF2B5EF4-FFF2-40B4-BE49-F238E27FC236}">
                <a16:creationId xmlns:a16="http://schemas.microsoft.com/office/drawing/2014/main" id="{8367DA12-1AF2-4CCD-8D5D-762712FDDC61}"/>
              </a:ext>
            </a:extLst>
          </p:cNvPr>
          <p:cNvSpPr>
            <a:spLocks noGrp="1"/>
          </p:cNvSpPr>
          <p:nvPr>
            <p:ph type="body" sz="half" idx="2"/>
          </p:nvPr>
        </p:nvSpPr>
        <p:spPr>
          <a:xfrm>
            <a:off x="6683981" y="452999"/>
            <a:ext cx="5267387" cy="6156347"/>
          </a:xfrm>
        </p:spPr>
        <p:txBody>
          <a:bodyPr vert="horz" lIns="91440" tIns="45720" rIns="91440" bIns="45720" rtlCol="0" anchor="t">
            <a:normAutofit fontScale="92500" lnSpcReduction="10000"/>
          </a:bodyPr>
          <a:lstStyle/>
          <a:p>
            <a:pPr indent="-228600">
              <a:buFont typeface="Arial" panose="020B0604020202020204" pitchFamily="34" charset="0"/>
              <a:buChar char="•"/>
            </a:pPr>
            <a:r>
              <a:rPr lang="en-US" sz="2400" b="1" dirty="0">
                <a:solidFill>
                  <a:schemeClr val="bg1"/>
                </a:solidFill>
                <a:highlight>
                  <a:srgbClr val="FFFF00"/>
                </a:highlight>
              </a:rPr>
              <a:t> </a:t>
            </a:r>
            <a:r>
              <a:rPr lang="en-US" sz="2400" b="1" dirty="0" err="1">
                <a:solidFill>
                  <a:schemeClr val="bg1"/>
                </a:solidFill>
                <a:highlight>
                  <a:srgbClr val="FF0000"/>
                </a:highlight>
              </a:rPr>
              <a:t>Kıvırma</a:t>
            </a:r>
            <a:r>
              <a:rPr lang="en-US" sz="2400" b="1" dirty="0">
                <a:solidFill>
                  <a:schemeClr val="bg1"/>
                </a:solidFill>
                <a:highlight>
                  <a:srgbClr val="FF0000"/>
                </a:highlight>
              </a:rPr>
              <a:t> </a:t>
            </a:r>
          </a:p>
          <a:p>
            <a:pPr indent="-228600">
              <a:buFont typeface="Arial" panose="020B0604020202020204" pitchFamily="34" charset="0"/>
              <a:buChar char="•"/>
            </a:pPr>
            <a:r>
              <a:rPr lang="en-US" sz="2400" b="1" dirty="0" err="1">
                <a:solidFill>
                  <a:schemeClr val="bg1"/>
                </a:solidFill>
                <a:highlight>
                  <a:srgbClr val="FFFF00"/>
                </a:highlight>
              </a:rPr>
              <a:t>Gamba</a:t>
            </a:r>
            <a:r>
              <a:rPr lang="en-US" sz="2400" b="1" dirty="0">
                <a:solidFill>
                  <a:schemeClr val="bg1"/>
                </a:solidFill>
                <a:highlight>
                  <a:srgbClr val="FFFF00"/>
                </a:highlight>
              </a:rPr>
              <a:t> </a:t>
            </a:r>
            <a:r>
              <a:rPr lang="en-US" sz="2400" b="1" dirty="0" err="1">
                <a:solidFill>
                  <a:schemeClr val="bg1"/>
                </a:solidFill>
                <a:highlight>
                  <a:srgbClr val="FFFF00"/>
                </a:highlight>
              </a:rPr>
              <a:t>kenarına</a:t>
            </a:r>
            <a:r>
              <a:rPr lang="en-US" sz="2400" b="1" dirty="0">
                <a:solidFill>
                  <a:schemeClr val="bg1"/>
                </a:solidFill>
                <a:highlight>
                  <a:srgbClr val="FFFF00"/>
                </a:highlight>
              </a:rPr>
              <a:t> </a:t>
            </a:r>
            <a:r>
              <a:rPr lang="en-US" sz="2400" b="1" dirty="0" err="1">
                <a:solidFill>
                  <a:schemeClr val="bg1"/>
                </a:solidFill>
                <a:highlight>
                  <a:srgbClr val="FFFF00"/>
                </a:highlight>
              </a:rPr>
              <a:t>kıvırma</a:t>
            </a:r>
            <a:r>
              <a:rPr lang="en-US" sz="2400" b="1" dirty="0">
                <a:solidFill>
                  <a:schemeClr val="bg1"/>
                </a:solidFill>
                <a:highlight>
                  <a:srgbClr val="FFFF00"/>
                </a:highlight>
              </a:rPr>
              <a:t> </a:t>
            </a:r>
            <a:r>
              <a:rPr lang="en-US" sz="2400" b="1" dirty="0" err="1">
                <a:solidFill>
                  <a:schemeClr val="bg1"/>
                </a:solidFill>
                <a:highlight>
                  <a:srgbClr val="FFFF00"/>
                </a:highlight>
              </a:rPr>
              <a:t>tıraşı</a:t>
            </a:r>
            <a:r>
              <a:rPr lang="en-US" sz="2400" b="1" dirty="0">
                <a:solidFill>
                  <a:schemeClr val="bg1"/>
                </a:solidFill>
                <a:highlight>
                  <a:srgbClr val="FFFF00"/>
                </a:highlight>
              </a:rPr>
              <a:t> </a:t>
            </a:r>
            <a:r>
              <a:rPr lang="en-US" sz="2400" b="1" dirty="0" err="1">
                <a:solidFill>
                  <a:schemeClr val="bg1"/>
                </a:solidFill>
                <a:highlight>
                  <a:srgbClr val="FFFF00"/>
                </a:highlight>
              </a:rPr>
              <a:t>yapılır</a:t>
            </a:r>
            <a:r>
              <a:rPr lang="en-US" sz="2400" b="1" dirty="0">
                <a:solidFill>
                  <a:schemeClr val="bg1"/>
                </a:solidFill>
                <a:highlight>
                  <a:srgbClr val="FFFF00"/>
                </a:highlight>
              </a:rPr>
              <a:t>. </a:t>
            </a:r>
            <a:r>
              <a:rPr lang="en-US" sz="2400" b="1" dirty="0" err="1">
                <a:solidFill>
                  <a:schemeClr val="bg1"/>
                </a:solidFill>
                <a:highlight>
                  <a:srgbClr val="FFFF00"/>
                </a:highlight>
              </a:rPr>
              <a:t>Kıvırma</a:t>
            </a:r>
            <a:r>
              <a:rPr lang="en-US" sz="2400" b="1" dirty="0">
                <a:solidFill>
                  <a:schemeClr val="bg1"/>
                </a:solidFill>
                <a:highlight>
                  <a:srgbClr val="FFFF00"/>
                </a:highlight>
              </a:rPr>
              <a:t> </a:t>
            </a:r>
            <a:r>
              <a:rPr lang="en-US" sz="2400" b="1" dirty="0" err="1">
                <a:solidFill>
                  <a:schemeClr val="bg1"/>
                </a:solidFill>
                <a:highlight>
                  <a:srgbClr val="FFFF00"/>
                </a:highlight>
              </a:rPr>
              <a:t>yapılacak</a:t>
            </a:r>
            <a:r>
              <a:rPr lang="en-US" sz="2400" b="1" dirty="0">
                <a:solidFill>
                  <a:schemeClr val="bg1"/>
                </a:solidFill>
                <a:highlight>
                  <a:srgbClr val="FFFF00"/>
                </a:highlight>
              </a:rPr>
              <a:t> </a:t>
            </a:r>
            <a:r>
              <a:rPr lang="en-US" sz="2400" b="1" dirty="0" err="1">
                <a:solidFill>
                  <a:schemeClr val="bg1"/>
                </a:solidFill>
                <a:highlight>
                  <a:srgbClr val="FFFF00"/>
                </a:highlight>
              </a:rPr>
              <a:t>yerlerin</a:t>
            </a:r>
            <a:r>
              <a:rPr lang="en-US" sz="2400" b="1" dirty="0">
                <a:solidFill>
                  <a:schemeClr val="bg1"/>
                </a:solidFill>
                <a:highlight>
                  <a:srgbClr val="FFFF00"/>
                </a:highlight>
              </a:rPr>
              <a:t> </a:t>
            </a:r>
            <a:r>
              <a:rPr lang="en-US" sz="2400" b="1" dirty="0" err="1">
                <a:solidFill>
                  <a:schemeClr val="bg1"/>
                </a:solidFill>
                <a:highlight>
                  <a:srgbClr val="FFFF00"/>
                </a:highlight>
              </a:rPr>
              <a:t>yırtılmaması</a:t>
            </a:r>
            <a:r>
              <a:rPr lang="en-US" sz="2400" b="1" dirty="0">
                <a:solidFill>
                  <a:schemeClr val="bg1"/>
                </a:solidFill>
                <a:highlight>
                  <a:srgbClr val="FFFF00"/>
                </a:highlight>
              </a:rPr>
              <a:t> </a:t>
            </a:r>
            <a:r>
              <a:rPr lang="en-US" sz="2400" b="1" dirty="0" err="1">
                <a:solidFill>
                  <a:schemeClr val="bg1"/>
                </a:solidFill>
                <a:highlight>
                  <a:srgbClr val="FFFF00"/>
                </a:highlight>
              </a:rPr>
              <a:t>için</a:t>
            </a:r>
            <a:r>
              <a:rPr lang="en-US" sz="2400" b="1" dirty="0">
                <a:solidFill>
                  <a:schemeClr val="bg1"/>
                </a:solidFill>
                <a:highlight>
                  <a:srgbClr val="FFFF00"/>
                </a:highlight>
              </a:rPr>
              <a:t> </a:t>
            </a:r>
            <a:r>
              <a:rPr lang="en-US" sz="2400" b="1" dirty="0" err="1">
                <a:solidFill>
                  <a:schemeClr val="bg1"/>
                </a:solidFill>
                <a:highlight>
                  <a:srgbClr val="FFFF00"/>
                </a:highlight>
              </a:rPr>
              <a:t>bu</a:t>
            </a:r>
            <a:r>
              <a:rPr lang="en-US" sz="2400" b="1" dirty="0">
                <a:solidFill>
                  <a:schemeClr val="bg1"/>
                </a:solidFill>
                <a:highlight>
                  <a:srgbClr val="FFFF00"/>
                </a:highlight>
              </a:rPr>
              <a:t> </a:t>
            </a:r>
            <a:r>
              <a:rPr lang="en-US" sz="2400" b="1" dirty="0" err="1">
                <a:solidFill>
                  <a:schemeClr val="bg1"/>
                </a:solidFill>
                <a:highlight>
                  <a:srgbClr val="FFFF00"/>
                </a:highlight>
              </a:rPr>
              <a:t>kısma</a:t>
            </a:r>
            <a:r>
              <a:rPr lang="en-US" sz="2400" b="1" dirty="0">
                <a:solidFill>
                  <a:schemeClr val="bg1"/>
                </a:solidFill>
                <a:highlight>
                  <a:srgbClr val="FFFF00"/>
                </a:highlight>
              </a:rPr>
              <a:t> </a:t>
            </a:r>
            <a:r>
              <a:rPr lang="en-US" sz="2400" b="1" dirty="0" err="1">
                <a:solidFill>
                  <a:schemeClr val="bg1"/>
                </a:solidFill>
                <a:highlight>
                  <a:srgbClr val="FFFF00"/>
                </a:highlight>
              </a:rPr>
              <a:t>takviye</a:t>
            </a:r>
            <a:r>
              <a:rPr lang="en-US" sz="2400" b="1" dirty="0">
                <a:solidFill>
                  <a:schemeClr val="bg1"/>
                </a:solidFill>
                <a:highlight>
                  <a:srgbClr val="FFFF00"/>
                </a:highlight>
              </a:rPr>
              <a:t> </a:t>
            </a:r>
            <a:r>
              <a:rPr lang="en-US" sz="2400" b="1" dirty="0" err="1">
                <a:solidFill>
                  <a:schemeClr val="bg1"/>
                </a:solidFill>
                <a:highlight>
                  <a:srgbClr val="FFFF00"/>
                </a:highlight>
              </a:rPr>
              <a:t>bandı</a:t>
            </a:r>
            <a:r>
              <a:rPr lang="en-US" sz="2400" b="1" dirty="0">
                <a:solidFill>
                  <a:schemeClr val="bg1"/>
                </a:solidFill>
                <a:highlight>
                  <a:srgbClr val="FFFF00"/>
                </a:highlight>
              </a:rPr>
              <a:t> </a:t>
            </a:r>
            <a:r>
              <a:rPr lang="en-US" sz="2400" b="1" dirty="0" err="1">
                <a:solidFill>
                  <a:schemeClr val="bg1"/>
                </a:solidFill>
                <a:highlight>
                  <a:srgbClr val="FFFF00"/>
                </a:highlight>
              </a:rPr>
              <a:t>yapıştırılır</a:t>
            </a:r>
            <a:r>
              <a:rPr lang="en-US" sz="2400" b="1" dirty="0">
                <a:solidFill>
                  <a:schemeClr val="bg1"/>
                </a:solidFill>
                <a:highlight>
                  <a:srgbClr val="FFFF00"/>
                </a:highlight>
              </a:rPr>
              <a:t>. </a:t>
            </a:r>
            <a:r>
              <a:rPr lang="en-US" sz="2400" b="1" dirty="0" err="1">
                <a:solidFill>
                  <a:schemeClr val="bg1"/>
                </a:solidFill>
                <a:highlight>
                  <a:srgbClr val="FFFF00"/>
                </a:highlight>
              </a:rPr>
              <a:t>Tıraşlanmış</a:t>
            </a:r>
            <a:r>
              <a:rPr lang="en-US" sz="2400" b="1" dirty="0">
                <a:solidFill>
                  <a:schemeClr val="bg1"/>
                </a:solidFill>
                <a:highlight>
                  <a:srgbClr val="FFFF00"/>
                </a:highlight>
              </a:rPr>
              <a:t> </a:t>
            </a:r>
            <a:r>
              <a:rPr lang="en-US" sz="2400" b="1" dirty="0" err="1">
                <a:solidFill>
                  <a:schemeClr val="bg1"/>
                </a:solidFill>
                <a:highlight>
                  <a:srgbClr val="FFFF00"/>
                </a:highlight>
              </a:rPr>
              <a:t>yüzeylere</a:t>
            </a:r>
            <a:r>
              <a:rPr lang="en-US" sz="2400" b="1" dirty="0">
                <a:solidFill>
                  <a:schemeClr val="bg1"/>
                </a:solidFill>
                <a:highlight>
                  <a:srgbClr val="FFFF00"/>
                </a:highlight>
              </a:rPr>
              <a:t> </a:t>
            </a:r>
            <a:r>
              <a:rPr lang="en-US" sz="2400" b="1" dirty="0" err="1">
                <a:solidFill>
                  <a:schemeClr val="bg1"/>
                </a:solidFill>
                <a:highlight>
                  <a:srgbClr val="FFFF00"/>
                </a:highlight>
              </a:rPr>
              <a:t>fırça</a:t>
            </a:r>
            <a:r>
              <a:rPr lang="en-US" sz="2400" b="1" dirty="0">
                <a:solidFill>
                  <a:schemeClr val="bg1"/>
                </a:solidFill>
                <a:highlight>
                  <a:srgbClr val="FFFF00"/>
                </a:highlight>
              </a:rPr>
              <a:t> </a:t>
            </a:r>
            <a:r>
              <a:rPr lang="en-US" sz="2400" b="1" dirty="0" err="1">
                <a:solidFill>
                  <a:schemeClr val="bg1"/>
                </a:solidFill>
                <a:highlight>
                  <a:srgbClr val="FFFF00"/>
                </a:highlight>
              </a:rPr>
              <a:t>veya</a:t>
            </a:r>
            <a:r>
              <a:rPr lang="en-US" sz="2400" b="1" dirty="0">
                <a:solidFill>
                  <a:schemeClr val="bg1"/>
                </a:solidFill>
                <a:highlight>
                  <a:srgbClr val="FFFF00"/>
                </a:highlight>
              </a:rPr>
              <a:t> </a:t>
            </a:r>
            <a:r>
              <a:rPr lang="en-US" sz="2400" b="1" dirty="0" err="1">
                <a:solidFill>
                  <a:schemeClr val="bg1"/>
                </a:solidFill>
                <a:highlight>
                  <a:srgbClr val="FFFF00"/>
                </a:highlight>
              </a:rPr>
              <a:t>makine</a:t>
            </a:r>
            <a:r>
              <a:rPr lang="en-US" sz="2400" b="1" dirty="0">
                <a:solidFill>
                  <a:schemeClr val="bg1"/>
                </a:solidFill>
                <a:highlight>
                  <a:srgbClr val="FFFF00"/>
                </a:highlight>
              </a:rPr>
              <a:t> </a:t>
            </a:r>
            <a:r>
              <a:rPr lang="en-US" sz="2400" b="1" dirty="0" err="1">
                <a:solidFill>
                  <a:schemeClr val="bg1"/>
                </a:solidFill>
                <a:highlight>
                  <a:srgbClr val="FFFF00"/>
                </a:highlight>
              </a:rPr>
              <a:t>ile</a:t>
            </a:r>
            <a:r>
              <a:rPr lang="en-US" sz="2400" b="1" dirty="0">
                <a:solidFill>
                  <a:schemeClr val="bg1"/>
                </a:solidFill>
                <a:highlight>
                  <a:srgbClr val="FFFF00"/>
                </a:highlight>
              </a:rPr>
              <a:t> </a:t>
            </a:r>
            <a:r>
              <a:rPr lang="en-US" sz="2400" b="1" dirty="0" err="1">
                <a:solidFill>
                  <a:schemeClr val="bg1"/>
                </a:solidFill>
                <a:highlight>
                  <a:srgbClr val="FFFF00"/>
                </a:highlight>
              </a:rPr>
              <a:t>yapıştırıcı</a:t>
            </a:r>
            <a:r>
              <a:rPr lang="en-US" sz="2400" b="1" dirty="0">
                <a:solidFill>
                  <a:schemeClr val="bg1"/>
                </a:solidFill>
                <a:highlight>
                  <a:srgbClr val="FFFF00"/>
                </a:highlight>
              </a:rPr>
              <a:t> </a:t>
            </a:r>
            <a:r>
              <a:rPr lang="en-US" sz="2400" b="1" dirty="0" err="1">
                <a:solidFill>
                  <a:schemeClr val="bg1"/>
                </a:solidFill>
                <a:highlight>
                  <a:srgbClr val="FFFF00"/>
                </a:highlight>
              </a:rPr>
              <a:t>sürülür</a:t>
            </a:r>
            <a:r>
              <a:rPr lang="en-US" sz="2400" b="1" dirty="0">
                <a:solidFill>
                  <a:schemeClr val="bg1"/>
                </a:solidFill>
                <a:highlight>
                  <a:srgbClr val="FFFF00"/>
                </a:highlight>
              </a:rPr>
              <a:t> </a:t>
            </a:r>
            <a:r>
              <a:rPr lang="en-US" sz="2400" b="1" dirty="0" err="1">
                <a:solidFill>
                  <a:schemeClr val="bg1"/>
                </a:solidFill>
                <a:highlight>
                  <a:srgbClr val="FFFF00"/>
                </a:highlight>
              </a:rPr>
              <a:t>daha</a:t>
            </a:r>
            <a:r>
              <a:rPr lang="en-US" sz="2400" b="1" dirty="0">
                <a:solidFill>
                  <a:schemeClr val="bg1"/>
                </a:solidFill>
                <a:highlight>
                  <a:srgbClr val="FFFF00"/>
                </a:highlight>
              </a:rPr>
              <a:t> </a:t>
            </a:r>
            <a:r>
              <a:rPr lang="en-US" sz="2400" b="1" dirty="0" err="1">
                <a:solidFill>
                  <a:schemeClr val="bg1"/>
                </a:solidFill>
                <a:highlight>
                  <a:srgbClr val="FFFF00"/>
                </a:highlight>
              </a:rPr>
              <a:t>sonra</a:t>
            </a:r>
            <a:r>
              <a:rPr lang="en-US" sz="2400" b="1" dirty="0">
                <a:solidFill>
                  <a:schemeClr val="bg1"/>
                </a:solidFill>
                <a:highlight>
                  <a:srgbClr val="FFFF00"/>
                </a:highlight>
              </a:rPr>
              <a:t> </a:t>
            </a:r>
            <a:r>
              <a:rPr lang="en-US" sz="2400" b="1" dirty="0" err="1">
                <a:solidFill>
                  <a:schemeClr val="bg1"/>
                </a:solidFill>
                <a:highlight>
                  <a:srgbClr val="FFFF00"/>
                </a:highlight>
              </a:rPr>
              <a:t>kıvırma</a:t>
            </a:r>
            <a:r>
              <a:rPr lang="en-US" sz="2400" b="1" dirty="0">
                <a:solidFill>
                  <a:schemeClr val="bg1"/>
                </a:solidFill>
                <a:highlight>
                  <a:srgbClr val="FFFF00"/>
                </a:highlight>
              </a:rPr>
              <a:t> </a:t>
            </a:r>
            <a:r>
              <a:rPr lang="en-US" sz="2400" b="1" dirty="0" err="1">
                <a:solidFill>
                  <a:schemeClr val="bg1"/>
                </a:solidFill>
                <a:highlight>
                  <a:srgbClr val="FFFF00"/>
                </a:highlight>
              </a:rPr>
              <a:t>yapılır</a:t>
            </a:r>
            <a:r>
              <a:rPr lang="en-US" sz="2400" b="1" dirty="0">
                <a:solidFill>
                  <a:schemeClr val="bg1"/>
                </a:solidFill>
                <a:highlight>
                  <a:srgbClr val="FFFF00"/>
                </a:highlight>
              </a:rPr>
              <a:t>. </a:t>
            </a:r>
            <a:r>
              <a:rPr lang="en-US" sz="2400" b="1" dirty="0" err="1">
                <a:solidFill>
                  <a:schemeClr val="bg1"/>
                </a:solidFill>
                <a:highlight>
                  <a:srgbClr val="FFFF00"/>
                </a:highlight>
              </a:rPr>
              <a:t>Sayanın</a:t>
            </a:r>
            <a:r>
              <a:rPr lang="en-US" sz="2400" b="1" dirty="0">
                <a:solidFill>
                  <a:schemeClr val="bg1"/>
                </a:solidFill>
                <a:highlight>
                  <a:srgbClr val="FFFF00"/>
                </a:highlight>
              </a:rPr>
              <a:t> </a:t>
            </a:r>
            <a:r>
              <a:rPr lang="en-US" sz="2400" b="1" dirty="0" err="1">
                <a:solidFill>
                  <a:schemeClr val="bg1"/>
                </a:solidFill>
                <a:highlight>
                  <a:srgbClr val="FFFF00"/>
                </a:highlight>
              </a:rPr>
              <a:t>gereken</a:t>
            </a:r>
            <a:r>
              <a:rPr lang="en-US" sz="2400" b="1" dirty="0">
                <a:solidFill>
                  <a:schemeClr val="bg1"/>
                </a:solidFill>
                <a:highlight>
                  <a:srgbClr val="FFFF00"/>
                </a:highlight>
              </a:rPr>
              <a:t> her </a:t>
            </a:r>
            <a:r>
              <a:rPr lang="en-US" sz="2400" b="1" dirty="0" err="1">
                <a:solidFill>
                  <a:schemeClr val="bg1"/>
                </a:solidFill>
                <a:highlight>
                  <a:srgbClr val="FFFF00"/>
                </a:highlight>
              </a:rPr>
              <a:t>yerine</a:t>
            </a:r>
            <a:r>
              <a:rPr lang="en-US" sz="2400" b="1" dirty="0">
                <a:solidFill>
                  <a:schemeClr val="bg1"/>
                </a:solidFill>
                <a:highlight>
                  <a:srgbClr val="FFFF00"/>
                </a:highlight>
              </a:rPr>
              <a:t> </a:t>
            </a:r>
            <a:r>
              <a:rPr lang="en-US" sz="2400" b="1" dirty="0" err="1">
                <a:solidFill>
                  <a:schemeClr val="bg1"/>
                </a:solidFill>
                <a:highlight>
                  <a:srgbClr val="FFFF00"/>
                </a:highlight>
              </a:rPr>
              <a:t>kıvırma</a:t>
            </a:r>
            <a:r>
              <a:rPr lang="en-US" sz="2400" b="1" dirty="0">
                <a:solidFill>
                  <a:schemeClr val="bg1"/>
                </a:solidFill>
                <a:highlight>
                  <a:srgbClr val="FFFF00"/>
                </a:highlight>
              </a:rPr>
              <a:t> </a:t>
            </a:r>
            <a:r>
              <a:rPr lang="en-US" sz="2400" b="1" dirty="0" err="1">
                <a:solidFill>
                  <a:schemeClr val="bg1"/>
                </a:solidFill>
                <a:highlight>
                  <a:srgbClr val="FFFF00"/>
                </a:highlight>
              </a:rPr>
              <a:t>işlemi</a:t>
            </a:r>
            <a:r>
              <a:rPr lang="en-US" sz="2400" b="1" dirty="0">
                <a:solidFill>
                  <a:schemeClr val="bg1"/>
                </a:solidFill>
                <a:highlight>
                  <a:srgbClr val="FFFF00"/>
                </a:highlight>
              </a:rPr>
              <a:t> </a:t>
            </a:r>
            <a:r>
              <a:rPr lang="en-US" sz="2400" b="1" dirty="0" err="1">
                <a:solidFill>
                  <a:schemeClr val="bg1"/>
                </a:solidFill>
                <a:highlight>
                  <a:srgbClr val="FFFF00"/>
                </a:highlight>
              </a:rPr>
              <a:t>yapılabilir</a:t>
            </a:r>
            <a:r>
              <a:rPr lang="en-US" sz="2400" b="1" dirty="0">
                <a:solidFill>
                  <a:schemeClr val="bg1"/>
                </a:solidFill>
                <a:highlight>
                  <a:srgbClr val="FFFF00"/>
                </a:highlight>
              </a:rPr>
              <a:t> (</a:t>
            </a:r>
            <a:r>
              <a:rPr lang="en-US" sz="2400" b="1" dirty="0" err="1">
                <a:solidFill>
                  <a:schemeClr val="bg1"/>
                </a:solidFill>
                <a:highlight>
                  <a:srgbClr val="FFFF00"/>
                </a:highlight>
              </a:rPr>
              <a:t>Ayna</a:t>
            </a:r>
            <a:r>
              <a:rPr lang="en-US" sz="2400" b="1" dirty="0">
                <a:solidFill>
                  <a:schemeClr val="bg1"/>
                </a:solidFill>
                <a:highlight>
                  <a:srgbClr val="FFFF00"/>
                </a:highlight>
              </a:rPr>
              <a:t>, </a:t>
            </a:r>
            <a:r>
              <a:rPr lang="en-US" sz="2400" b="1" dirty="0" err="1">
                <a:solidFill>
                  <a:schemeClr val="bg1"/>
                </a:solidFill>
                <a:highlight>
                  <a:srgbClr val="FFFF00"/>
                </a:highlight>
              </a:rPr>
              <a:t>maskaret</a:t>
            </a:r>
            <a:r>
              <a:rPr lang="en-US" sz="2400" b="1" dirty="0">
                <a:solidFill>
                  <a:schemeClr val="bg1"/>
                </a:solidFill>
                <a:highlight>
                  <a:srgbClr val="FFFF00"/>
                </a:highlight>
              </a:rPr>
              <a:t>, </a:t>
            </a:r>
            <a:r>
              <a:rPr lang="en-US" sz="2400" b="1" dirty="0" err="1">
                <a:solidFill>
                  <a:schemeClr val="bg1"/>
                </a:solidFill>
                <a:highlight>
                  <a:srgbClr val="FFFF00"/>
                </a:highlight>
              </a:rPr>
              <a:t>fileto</a:t>
            </a:r>
            <a:r>
              <a:rPr lang="en-US" sz="2400" b="1" dirty="0">
                <a:solidFill>
                  <a:schemeClr val="bg1"/>
                </a:solidFill>
                <a:highlight>
                  <a:srgbClr val="FFFF00"/>
                </a:highlight>
              </a:rPr>
              <a:t>, </a:t>
            </a:r>
            <a:r>
              <a:rPr lang="en-US" sz="2400" b="1" dirty="0" err="1">
                <a:solidFill>
                  <a:schemeClr val="bg1"/>
                </a:solidFill>
                <a:highlight>
                  <a:srgbClr val="FFFF00"/>
                </a:highlight>
              </a:rPr>
              <a:t>ağız</a:t>
            </a:r>
            <a:r>
              <a:rPr lang="en-US" sz="2400" b="1" dirty="0">
                <a:solidFill>
                  <a:schemeClr val="bg1"/>
                </a:solidFill>
                <a:highlight>
                  <a:srgbClr val="FFFF00"/>
                </a:highlight>
              </a:rPr>
              <a:t> </a:t>
            </a:r>
            <a:r>
              <a:rPr lang="en-US" sz="2400" b="1" dirty="0" err="1">
                <a:solidFill>
                  <a:schemeClr val="bg1"/>
                </a:solidFill>
                <a:highlight>
                  <a:srgbClr val="FFFF00"/>
                </a:highlight>
              </a:rPr>
              <a:t>kenarları</a:t>
            </a:r>
            <a:r>
              <a:rPr lang="en-US" sz="2400" b="1" dirty="0">
                <a:solidFill>
                  <a:schemeClr val="bg1"/>
                </a:solidFill>
                <a:highlight>
                  <a:srgbClr val="FFFF00"/>
                </a:highlight>
              </a:rPr>
              <a:t> vb.).  </a:t>
            </a:r>
          </a:p>
          <a:p>
            <a:pPr indent="-228600">
              <a:buFont typeface="Arial" panose="020B0604020202020204" pitchFamily="34" charset="0"/>
              <a:buChar char="•"/>
            </a:pPr>
            <a:r>
              <a:rPr lang="en-US" sz="2400" b="1" dirty="0">
                <a:solidFill>
                  <a:schemeClr val="bg1"/>
                </a:solidFill>
                <a:highlight>
                  <a:srgbClr val="FFFF00"/>
                </a:highlight>
              </a:rPr>
              <a:t> </a:t>
            </a:r>
            <a:r>
              <a:rPr lang="en-US" sz="2400" b="1" dirty="0" err="1">
                <a:solidFill>
                  <a:schemeClr val="bg1"/>
                </a:solidFill>
                <a:highlight>
                  <a:srgbClr val="FFFF00"/>
                </a:highlight>
              </a:rPr>
              <a:t>Kıvırma</a:t>
            </a:r>
            <a:r>
              <a:rPr lang="en-US" sz="2400" b="1" dirty="0">
                <a:solidFill>
                  <a:schemeClr val="bg1"/>
                </a:solidFill>
                <a:highlight>
                  <a:srgbClr val="FFFF00"/>
                </a:highlight>
              </a:rPr>
              <a:t> </a:t>
            </a:r>
            <a:r>
              <a:rPr lang="en-US" sz="2400" b="1" dirty="0" err="1">
                <a:solidFill>
                  <a:schemeClr val="bg1"/>
                </a:solidFill>
                <a:highlight>
                  <a:srgbClr val="FFFF00"/>
                </a:highlight>
              </a:rPr>
              <a:t>kenarlarına</a:t>
            </a:r>
            <a:r>
              <a:rPr lang="en-US" sz="2400" b="1" dirty="0">
                <a:solidFill>
                  <a:schemeClr val="bg1"/>
                </a:solidFill>
                <a:highlight>
                  <a:srgbClr val="FFFF00"/>
                </a:highlight>
              </a:rPr>
              <a:t> </a:t>
            </a:r>
            <a:r>
              <a:rPr lang="en-US" sz="2400" b="1" dirty="0" err="1">
                <a:solidFill>
                  <a:schemeClr val="bg1"/>
                </a:solidFill>
                <a:highlight>
                  <a:srgbClr val="FFFF00"/>
                </a:highlight>
              </a:rPr>
              <a:t>takviye</a:t>
            </a:r>
            <a:r>
              <a:rPr lang="en-US" sz="2400" b="1" dirty="0">
                <a:solidFill>
                  <a:schemeClr val="bg1"/>
                </a:solidFill>
                <a:highlight>
                  <a:srgbClr val="FFFF00"/>
                </a:highlight>
              </a:rPr>
              <a:t> </a:t>
            </a:r>
            <a:r>
              <a:rPr lang="en-US" sz="2400" b="1" dirty="0" err="1">
                <a:solidFill>
                  <a:schemeClr val="bg1"/>
                </a:solidFill>
                <a:highlight>
                  <a:srgbClr val="FFFF00"/>
                </a:highlight>
              </a:rPr>
              <a:t>bandı</a:t>
            </a:r>
            <a:r>
              <a:rPr lang="en-US" sz="2400" b="1" dirty="0">
                <a:solidFill>
                  <a:schemeClr val="bg1"/>
                </a:solidFill>
                <a:highlight>
                  <a:srgbClr val="FFFF00"/>
                </a:highlight>
              </a:rPr>
              <a:t> </a:t>
            </a:r>
            <a:r>
              <a:rPr lang="en-US" sz="2400" b="1" dirty="0" err="1">
                <a:solidFill>
                  <a:schemeClr val="bg1"/>
                </a:solidFill>
                <a:highlight>
                  <a:srgbClr val="FFFF00"/>
                </a:highlight>
              </a:rPr>
              <a:t>çekilmesi</a:t>
            </a:r>
            <a:r>
              <a:rPr lang="en-US" sz="2400" b="1" dirty="0">
                <a:solidFill>
                  <a:schemeClr val="bg1"/>
                </a:solidFill>
                <a:highlight>
                  <a:srgbClr val="FFFF00"/>
                </a:highlight>
              </a:rPr>
              <a:t> </a:t>
            </a:r>
            <a:r>
              <a:rPr lang="en-US" sz="2400" b="1" dirty="0" err="1">
                <a:solidFill>
                  <a:schemeClr val="bg1"/>
                </a:solidFill>
                <a:highlight>
                  <a:srgbClr val="FFFF00"/>
                </a:highlight>
              </a:rPr>
              <a:t>Kendinden</a:t>
            </a:r>
            <a:r>
              <a:rPr lang="en-US" sz="2400" b="1" dirty="0">
                <a:solidFill>
                  <a:schemeClr val="bg1"/>
                </a:solidFill>
                <a:highlight>
                  <a:srgbClr val="FFFF00"/>
                </a:highlight>
              </a:rPr>
              <a:t> </a:t>
            </a:r>
            <a:r>
              <a:rPr lang="en-US" sz="2400" b="1" dirty="0" err="1">
                <a:solidFill>
                  <a:schemeClr val="bg1"/>
                </a:solidFill>
                <a:highlight>
                  <a:srgbClr val="FFFF00"/>
                </a:highlight>
              </a:rPr>
              <a:t>yapışkanlı</a:t>
            </a:r>
            <a:r>
              <a:rPr lang="en-US" sz="2400" b="1" dirty="0">
                <a:solidFill>
                  <a:schemeClr val="bg1"/>
                </a:solidFill>
                <a:highlight>
                  <a:srgbClr val="FFFF00"/>
                </a:highlight>
              </a:rPr>
              <a:t> </a:t>
            </a:r>
            <a:r>
              <a:rPr lang="en-US" sz="2400" b="1" dirty="0" err="1">
                <a:solidFill>
                  <a:schemeClr val="bg1"/>
                </a:solidFill>
                <a:highlight>
                  <a:srgbClr val="FFFF00"/>
                </a:highlight>
              </a:rPr>
              <a:t>takviye</a:t>
            </a:r>
            <a:r>
              <a:rPr lang="en-US" sz="2400" b="1" dirty="0">
                <a:solidFill>
                  <a:schemeClr val="bg1"/>
                </a:solidFill>
                <a:highlight>
                  <a:srgbClr val="FFFF00"/>
                </a:highlight>
              </a:rPr>
              <a:t> </a:t>
            </a:r>
            <a:r>
              <a:rPr lang="en-US" sz="2400" b="1" dirty="0" err="1">
                <a:solidFill>
                  <a:schemeClr val="bg1"/>
                </a:solidFill>
                <a:highlight>
                  <a:srgbClr val="FFFF00"/>
                </a:highlight>
              </a:rPr>
              <a:t>bantları</a:t>
            </a:r>
            <a:r>
              <a:rPr lang="en-US" sz="2400" b="1" dirty="0">
                <a:solidFill>
                  <a:schemeClr val="bg1"/>
                </a:solidFill>
                <a:highlight>
                  <a:srgbClr val="FFFF00"/>
                </a:highlight>
              </a:rPr>
              <a:t> </a:t>
            </a:r>
            <a:r>
              <a:rPr lang="en-US" sz="2400" b="1" dirty="0" err="1">
                <a:solidFill>
                  <a:schemeClr val="bg1"/>
                </a:solidFill>
                <a:highlight>
                  <a:srgbClr val="FFFF00"/>
                </a:highlight>
              </a:rPr>
              <a:t>vardır</a:t>
            </a:r>
            <a:r>
              <a:rPr lang="en-US" sz="2400" b="1" dirty="0">
                <a:solidFill>
                  <a:schemeClr val="bg1"/>
                </a:solidFill>
                <a:highlight>
                  <a:srgbClr val="FFFF00"/>
                </a:highlight>
              </a:rPr>
              <a:t>. </a:t>
            </a:r>
            <a:r>
              <a:rPr lang="en-US" sz="2400" b="1" dirty="0" err="1">
                <a:solidFill>
                  <a:schemeClr val="bg1"/>
                </a:solidFill>
                <a:highlight>
                  <a:srgbClr val="FFFF00"/>
                </a:highlight>
              </a:rPr>
              <a:t>Kendinden</a:t>
            </a:r>
            <a:r>
              <a:rPr lang="en-US" sz="2400" b="1" dirty="0">
                <a:solidFill>
                  <a:schemeClr val="bg1"/>
                </a:solidFill>
                <a:highlight>
                  <a:srgbClr val="FFFF00"/>
                </a:highlight>
              </a:rPr>
              <a:t> </a:t>
            </a:r>
            <a:r>
              <a:rPr lang="en-US" sz="2400" b="1" dirty="0" err="1">
                <a:solidFill>
                  <a:schemeClr val="bg1"/>
                </a:solidFill>
                <a:highlight>
                  <a:srgbClr val="FFFF00"/>
                </a:highlight>
              </a:rPr>
              <a:t>yapışkanlı</a:t>
            </a:r>
            <a:r>
              <a:rPr lang="en-US" sz="2400" b="1" dirty="0">
                <a:solidFill>
                  <a:schemeClr val="bg1"/>
                </a:solidFill>
                <a:highlight>
                  <a:srgbClr val="FFFF00"/>
                </a:highlight>
              </a:rPr>
              <a:t> </a:t>
            </a:r>
            <a:r>
              <a:rPr lang="en-US" sz="2400" b="1" dirty="0" err="1">
                <a:solidFill>
                  <a:schemeClr val="bg1"/>
                </a:solidFill>
                <a:highlight>
                  <a:srgbClr val="FFFF00"/>
                </a:highlight>
              </a:rPr>
              <a:t>olmayanları</a:t>
            </a:r>
            <a:r>
              <a:rPr lang="en-US" sz="2400" b="1" dirty="0">
                <a:solidFill>
                  <a:schemeClr val="bg1"/>
                </a:solidFill>
                <a:highlight>
                  <a:srgbClr val="FFFF00"/>
                </a:highlight>
              </a:rPr>
              <a:t> </a:t>
            </a:r>
            <a:r>
              <a:rPr lang="en-US" sz="2400" b="1" dirty="0" err="1">
                <a:solidFill>
                  <a:schemeClr val="bg1"/>
                </a:solidFill>
                <a:highlight>
                  <a:srgbClr val="FFFF00"/>
                </a:highlight>
              </a:rPr>
              <a:t>ise</a:t>
            </a:r>
            <a:r>
              <a:rPr lang="en-US" sz="2400" b="1" dirty="0">
                <a:solidFill>
                  <a:schemeClr val="bg1"/>
                </a:solidFill>
                <a:highlight>
                  <a:srgbClr val="FFFF00"/>
                </a:highlight>
              </a:rPr>
              <a:t> </a:t>
            </a:r>
            <a:r>
              <a:rPr lang="en-US" sz="2400" b="1" dirty="0" err="1">
                <a:solidFill>
                  <a:schemeClr val="bg1"/>
                </a:solidFill>
                <a:highlight>
                  <a:srgbClr val="FFFF00"/>
                </a:highlight>
              </a:rPr>
              <a:t>yapıştırıcı</a:t>
            </a:r>
            <a:r>
              <a:rPr lang="en-US" sz="2400" b="1" dirty="0">
                <a:solidFill>
                  <a:schemeClr val="bg1"/>
                </a:solidFill>
                <a:highlight>
                  <a:srgbClr val="FFFF00"/>
                </a:highlight>
              </a:rPr>
              <a:t> </a:t>
            </a:r>
            <a:r>
              <a:rPr lang="en-US" sz="2400" b="1" dirty="0" err="1">
                <a:solidFill>
                  <a:schemeClr val="bg1"/>
                </a:solidFill>
                <a:highlight>
                  <a:srgbClr val="FFFF00"/>
                </a:highlight>
              </a:rPr>
              <a:t>sürülerek</a:t>
            </a:r>
            <a:r>
              <a:rPr lang="en-US" sz="2400" b="1" dirty="0">
                <a:solidFill>
                  <a:schemeClr val="bg1"/>
                </a:solidFill>
                <a:highlight>
                  <a:srgbClr val="FFFF00"/>
                </a:highlight>
              </a:rPr>
              <a:t> </a:t>
            </a:r>
            <a:r>
              <a:rPr lang="en-US" sz="2400" b="1" dirty="0" err="1">
                <a:solidFill>
                  <a:schemeClr val="bg1"/>
                </a:solidFill>
                <a:highlight>
                  <a:srgbClr val="FFFF00"/>
                </a:highlight>
              </a:rPr>
              <a:t>kullanılabilir</a:t>
            </a:r>
            <a:r>
              <a:rPr lang="en-US" sz="2400" b="1" dirty="0">
                <a:solidFill>
                  <a:schemeClr val="bg1"/>
                </a:solidFill>
                <a:highlight>
                  <a:srgbClr val="FFFF00"/>
                </a:highlight>
              </a:rPr>
              <a:t>.  </a:t>
            </a:r>
          </a:p>
          <a:p>
            <a:pPr indent="-228600">
              <a:buFont typeface="Arial" panose="020B0604020202020204" pitchFamily="34" charset="0"/>
              <a:buChar char="•"/>
            </a:pPr>
            <a:r>
              <a:rPr lang="en-US" sz="2400" b="1" dirty="0">
                <a:solidFill>
                  <a:schemeClr val="bg1"/>
                </a:solidFill>
                <a:highlight>
                  <a:srgbClr val="FFFF00"/>
                </a:highlight>
              </a:rPr>
              <a:t> </a:t>
            </a:r>
            <a:r>
              <a:rPr lang="en-US" sz="2400" b="1" dirty="0" err="1">
                <a:solidFill>
                  <a:schemeClr val="bg1"/>
                </a:solidFill>
                <a:highlight>
                  <a:srgbClr val="FFFF00"/>
                </a:highlight>
              </a:rPr>
              <a:t>Tıraşlanmış</a:t>
            </a:r>
            <a:r>
              <a:rPr lang="en-US" sz="2400" b="1" dirty="0">
                <a:solidFill>
                  <a:schemeClr val="bg1"/>
                </a:solidFill>
                <a:highlight>
                  <a:srgbClr val="FFFF00"/>
                </a:highlight>
              </a:rPr>
              <a:t> </a:t>
            </a:r>
            <a:r>
              <a:rPr lang="en-US" sz="2400" b="1" dirty="0" err="1">
                <a:solidFill>
                  <a:schemeClr val="bg1"/>
                </a:solidFill>
                <a:highlight>
                  <a:srgbClr val="FFFF00"/>
                </a:highlight>
              </a:rPr>
              <a:t>ve</a:t>
            </a:r>
            <a:r>
              <a:rPr lang="en-US" sz="2400" b="1" dirty="0">
                <a:solidFill>
                  <a:schemeClr val="bg1"/>
                </a:solidFill>
                <a:highlight>
                  <a:srgbClr val="FFFF00"/>
                </a:highlight>
              </a:rPr>
              <a:t> </a:t>
            </a:r>
            <a:r>
              <a:rPr lang="en-US" sz="2400" b="1" dirty="0" err="1">
                <a:solidFill>
                  <a:schemeClr val="bg1"/>
                </a:solidFill>
                <a:highlight>
                  <a:srgbClr val="FFFF00"/>
                </a:highlight>
              </a:rPr>
              <a:t>kıvırma</a:t>
            </a:r>
            <a:r>
              <a:rPr lang="en-US" sz="2400" b="1" dirty="0">
                <a:solidFill>
                  <a:schemeClr val="bg1"/>
                </a:solidFill>
                <a:highlight>
                  <a:srgbClr val="FFFF00"/>
                </a:highlight>
              </a:rPr>
              <a:t> </a:t>
            </a:r>
            <a:r>
              <a:rPr lang="en-US" sz="2400" b="1" dirty="0" err="1">
                <a:solidFill>
                  <a:schemeClr val="bg1"/>
                </a:solidFill>
                <a:highlight>
                  <a:srgbClr val="FFFF00"/>
                </a:highlight>
              </a:rPr>
              <a:t>yapılacak</a:t>
            </a:r>
            <a:r>
              <a:rPr lang="en-US" sz="2400" b="1" dirty="0">
                <a:solidFill>
                  <a:schemeClr val="bg1"/>
                </a:solidFill>
                <a:highlight>
                  <a:srgbClr val="FFFF00"/>
                </a:highlight>
              </a:rPr>
              <a:t> </a:t>
            </a:r>
            <a:r>
              <a:rPr lang="en-US" sz="2400" b="1" dirty="0" err="1">
                <a:solidFill>
                  <a:schemeClr val="bg1"/>
                </a:solidFill>
                <a:highlight>
                  <a:srgbClr val="FFFF00"/>
                </a:highlight>
              </a:rPr>
              <a:t>yüzeylere</a:t>
            </a:r>
            <a:r>
              <a:rPr lang="en-US" sz="2400" b="1" dirty="0">
                <a:solidFill>
                  <a:schemeClr val="bg1"/>
                </a:solidFill>
                <a:highlight>
                  <a:srgbClr val="FFFF00"/>
                </a:highlight>
              </a:rPr>
              <a:t> </a:t>
            </a:r>
            <a:r>
              <a:rPr lang="en-US" sz="2400" b="1" dirty="0" err="1">
                <a:solidFill>
                  <a:schemeClr val="bg1"/>
                </a:solidFill>
                <a:highlight>
                  <a:srgbClr val="FFFF00"/>
                </a:highlight>
              </a:rPr>
              <a:t>fırça</a:t>
            </a:r>
            <a:r>
              <a:rPr lang="en-US" sz="2400" b="1" dirty="0">
                <a:solidFill>
                  <a:schemeClr val="bg1"/>
                </a:solidFill>
                <a:highlight>
                  <a:srgbClr val="FFFF00"/>
                </a:highlight>
              </a:rPr>
              <a:t> </a:t>
            </a:r>
            <a:r>
              <a:rPr lang="en-US" sz="2400" b="1" dirty="0" err="1">
                <a:solidFill>
                  <a:schemeClr val="bg1"/>
                </a:solidFill>
                <a:highlight>
                  <a:srgbClr val="FFFF00"/>
                </a:highlight>
              </a:rPr>
              <a:t>veya</a:t>
            </a:r>
            <a:r>
              <a:rPr lang="en-US" sz="2400" b="1" dirty="0">
                <a:solidFill>
                  <a:schemeClr val="bg1"/>
                </a:solidFill>
                <a:highlight>
                  <a:srgbClr val="FFFF00"/>
                </a:highlight>
              </a:rPr>
              <a:t> </a:t>
            </a:r>
            <a:r>
              <a:rPr lang="en-US" sz="2400" b="1" dirty="0" err="1">
                <a:solidFill>
                  <a:schemeClr val="bg1"/>
                </a:solidFill>
                <a:highlight>
                  <a:srgbClr val="FFFF00"/>
                </a:highlight>
              </a:rPr>
              <a:t>makine</a:t>
            </a:r>
            <a:r>
              <a:rPr lang="en-US" sz="2400" b="1" dirty="0">
                <a:solidFill>
                  <a:schemeClr val="bg1"/>
                </a:solidFill>
                <a:highlight>
                  <a:srgbClr val="FFFF00"/>
                </a:highlight>
              </a:rPr>
              <a:t> </a:t>
            </a:r>
            <a:r>
              <a:rPr lang="en-US" sz="2400" b="1" dirty="0" err="1">
                <a:solidFill>
                  <a:schemeClr val="bg1"/>
                </a:solidFill>
                <a:highlight>
                  <a:srgbClr val="FFFF00"/>
                </a:highlight>
              </a:rPr>
              <a:t>ile</a:t>
            </a:r>
            <a:r>
              <a:rPr lang="en-US" sz="2400" b="1" dirty="0">
                <a:solidFill>
                  <a:schemeClr val="bg1"/>
                </a:solidFill>
                <a:highlight>
                  <a:srgbClr val="FFFF00"/>
                </a:highlight>
              </a:rPr>
              <a:t> </a:t>
            </a:r>
            <a:r>
              <a:rPr lang="en-US" sz="2400" b="1" dirty="0" err="1">
                <a:solidFill>
                  <a:schemeClr val="bg1"/>
                </a:solidFill>
                <a:highlight>
                  <a:srgbClr val="FFFF00"/>
                </a:highlight>
              </a:rPr>
              <a:t>yapıştırıcı</a:t>
            </a:r>
            <a:r>
              <a:rPr lang="en-US" sz="2400" b="1" dirty="0">
                <a:solidFill>
                  <a:schemeClr val="bg1"/>
                </a:solidFill>
                <a:highlight>
                  <a:srgbClr val="FFFF00"/>
                </a:highlight>
              </a:rPr>
              <a:t> </a:t>
            </a:r>
            <a:r>
              <a:rPr lang="en-US" sz="2400" b="1" dirty="0" err="1">
                <a:solidFill>
                  <a:schemeClr val="bg1"/>
                </a:solidFill>
                <a:highlight>
                  <a:srgbClr val="FFFF00"/>
                </a:highlight>
              </a:rPr>
              <a:t>sürülür</a:t>
            </a:r>
            <a:r>
              <a:rPr lang="en-US" sz="2400" b="1" dirty="0">
                <a:solidFill>
                  <a:schemeClr val="bg1"/>
                </a:solidFill>
                <a:highlight>
                  <a:srgbClr val="FFFF00"/>
                </a:highlight>
              </a:rPr>
              <a:t>. </a:t>
            </a:r>
            <a:r>
              <a:rPr lang="en-US" sz="2400" b="1" dirty="0" err="1">
                <a:solidFill>
                  <a:schemeClr val="bg1"/>
                </a:solidFill>
                <a:highlight>
                  <a:srgbClr val="FFFF00"/>
                </a:highlight>
              </a:rPr>
              <a:t>Elde</a:t>
            </a:r>
            <a:r>
              <a:rPr lang="en-US" sz="2400" b="1" dirty="0">
                <a:solidFill>
                  <a:schemeClr val="bg1"/>
                </a:solidFill>
                <a:highlight>
                  <a:srgbClr val="FFFF00"/>
                </a:highlight>
              </a:rPr>
              <a:t> </a:t>
            </a:r>
            <a:r>
              <a:rPr lang="en-US" sz="2400" b="1" dirty="0" err="1">
                <a:solidFill>
                  <a:schemeClr val="bg1"/>
                </a:solidFill>
                <a:highlight>
                  <a:srgbClr val="FFFF00"/>
                </a:highlight>
              </a:rPr>
              <a:t>kıvırma</a:t>
            </a:r>
            <a:r>
              <a:rPr lang="en-US" sz="2400" b="1" dirty="0">
                <a:solidFill>
                  <a:schemeClr val="bg1"/>
                </a:solidFill>
                <a:highlight>
                  <a:srgbClr val="FFFF00"/>
                </a:highlight>
              </a:rPr>
              <a:t> </a:t>
            </a:r>
            <a:r>
              <a:rPr lang="en-US" sz="2400" b="1" dirty="0" err="1">
                <a:solidFill>
                  <a:schemeClr val="bg1"/>
                </a:solidFill>
                <a:highlight>
                  <a:srgbClr val="FFFF00"/>
                </a:highlight>
              </a:rPr>
              <a:t>yapılırken</a:t>
            </a:r>
            <a:r>
              <a:rPr lang="en-US" sz="2400" b="1" dirty="0">
                <a:solidFill>
                  <a:schemeClr val="bg1"/>
                </a:solidFill>
                <a:highlight>
                  <a:srgbClr val="FFFF00"/>
                </a:highlight>
              </a:rPr>
              <a:t> </a:t>
            </a:r>
            <a:r>
              <a:rPr lang="en-US" sz="2400" b="1" dirty="0" err="1">
                <a:solidFill>
                  <a:schemeClr val="bg1"/>
                </a:solidFill>
                <a:highlight>
                  <a:srgbClr val="FFFF00"/>
                </a:highlight>
              </a:rPr>
              <a:t>yapıştırıcı</a:t>
            </a:r>
            <a:r>
              <a:rPr lang="en-US" sz="2400" b="1" dirty="0">
                <a:solidFill>
                  <a:schemeClr val="bg1"/>
                </a:solidFill>
                <a:highlight>
                  <a:srgbClr val="FFFF00"/>
                </a:highlight>
              </a:rPr>
              <a:t> </a:t>
            </a:r>
            <a:r>
              <a:rPr lang="en-US" sz="2400" b="1" dirty="0" err="1">
                <a:solidFill>
                  <a:schemeClr val="bg1"/>
                </a:solidFill>
                <a:highlight>
                  <a:srgbClr val="FFFF00"/>
                </a:highlight>
              </a:rPr>
              <a:t>olarak</a:t>
            </a:r>
            <a:r>
              <a:rPr lang="en-US" sz="2400" b="1" dirty="0">
                <a:solidFill>
                  <a:schemeClr val="bg1"/>
                </a:solidFill>
                <a:highlight>
                  <a:srgbClr val="FFFF00"/>
                </a:highlight>
              </a:rPr>
              <a:t> </a:t>
            </a:r>
            <a:r>
              <a:rPr lang="en-US" sz="2400" b="1" dirty="0" err="1">
                <a:solidFill>
                  <a:schemeClr val="bg1"/>
                </a:solidFill>
                <a:highlight>
                  <a:srgbClr val="FFFF00"/>
                </a:highlight>
              </a:rPr>
              <a:t>solüsyon</a:t>
            </a:r>
            <a:r>
              <a:rPr lang="en-US" sz="2400" b="1" dirty="0">
                <a:solidFill>
                  <a:schemeClr val="bg1"/>
                </a:solidFill>
                <a:highlight>
                  <a:srgbClr val="FFFF00"/>
                </a:highlight>
              </a:rPr>
              <a:t> </a:t>
            </a:r>
            <a:r>
              <a:rPr lang="en-US" sz="2400" b="1" dirty="0" err="1">
                <a:solidFill>
                  <a:schemeClr val="bg1"/>
                </a:solidFill>
                <a:highlight>
                  <a:srgbClr val="FFFF00"/>
                </a:highlight>
              </a:rPr>
              <a:t>kullanılması</a:t>
            </a:r>
            <a:r>
              <a:rPr lang="en-US" sz="2400" b="1" dirty="0">
                <a:solidFill>
                  <a:schemeClr val="bg1"/>
                </a:solidFill>
                <a:highlight>
                  <a:srgbClr val="FFFF00"/>
                </a:highlight>
              </a:rPr>
              <a:t> </a:t>
            </a:r>
            <a:r>
              <a:rPr lang="en-US" sz="2400" b="1" dirty="0" err="1">
                <a:solidFill>
                  <a:schemeClr val="bg1"/>
                </a:solidFill>
                <a:highlight>
                  <a:srgbClr val="FFFF00"/>
                </a:highlight>
              </a:rPr>
              <a:t>önerilir</a:t>
            </a:r>
            <a:r>
              <a:rPr lang="en-US" sz="2400" b="1" dirty="0">
                <a:solidFill>
                  <a:schemeClr val="bg1"/>
                </a:solidFill>
                <a:highlight>
                  <a:srgbClr val="FFFF00"/>
                </a:highlight>
              </a:rPr>
              <a:t>. </a:t>
            </a:r>
            <a:r>
              <a:rPr lang="en-US" sz="2400" b="1" dirty="0" err="1">
                <a:solidFill>
                  <a:schemeClr val="bg1"/>
                </a:solidFill>
                <a:highlight>
                  <a:srgbClr val="FFFF00"/>
                </a:highlight>
              </a:rPr>
              <a:t>Kıvırma</a:t>
            </a:r>
            <a:r>
              <a:rPr lang="en-US" sz="2400" b="1" dirty="0">
                <a:solidFill>
                  <a:schemeClr val="bg1"/>
                </a:solidFill>
                <a:highlight>
                  <a:srgbClr val="FFFF00"/>
                </a:highlight>
              </a:rPr>
              <a:t> </a:t>
            </a:r>
            <a:r>
              <a:rPr lang="en-US" sz="2400" b="1" dirty="0" err="1">
                <a:solidFill>
                  <a:schemeClr val="bg1"/>
                </a:solidFill>
                <a:highlight>
                  <a:srgbClr val="FFFF00"/>
                </a:highlight>
              </a:rPr>
              <a:t>yapılırken</a:t>
            </a:r>
            <a:r>
              <a:rPr lang="en-US" sz="2400" b="1" dirty="0">
                <a:solidFill>
                  <a:schemeClr val="bg1"/>
                </a:solidFill>
                <a:highlight>
                  <a:srgbClr val="FFFF00"/>
                </a:highlight>
              </a:rPr>
              <a:t> </a:t>
            </a:r>
            <a:r>
              <a:rPr lang="en-US" sz="2400" b="1" dirty="0" err="1">
                <a:solidFill>
                  <a:schemeClr val="bg1"/>
                </a:solidFill>
                <a:highlight>
                  <a:srgbClr val="FFFF00"/>
                </a:highlight>
              </a:rPr>
              <a:t>parmaklar</a:t>
            </a:r>
            <a:r>
              <a:rPr lang="en-US" sz="2400" b="1" dirty="0">
                <a:solidFill>
                  <a:schemeClr val="bg1"/>
                </a:solidFill>
                <a:highlight>
                  <a:srgbClr val="FFFF00"/>
                </a:highlight>
              </a:rPr>
              <a:t> </a:t>
            </a:r>
            <a:r>
              <a:rPr lang="en-US" sz="2400" b="1" dirty="0" err="1">
                <a:solidFill>
                  <a:schemeClr val="bg1"/>
                </a:solidFill>
                <a:highlight>
                  <a:srgbClr val="FFFF00"/>
                </a:highlight>
              </a:rPr>
              <a:t>ve</a:t>
            </a:r>
            <a:r>
              <a:rPr lang="en-US" sz="2400" b="1" dirty="0">
                <a:solidFill>
                  <a:schemeClr val="bg1"/>
                </a:solidFill>
                <a:highlight>
                  <a:srgbClr val="FFFF00"/>
                </a:highlight>
              </a:rPr>
              <a:t> </a:t>
            </a:r>
            <a:r>
              <a:rPr lang="en-US" sz="2400" b="1" dirty="0" err="1">
                <a:solidFill>
                  <a:schemeClr val="bg1"/>
                </a:solidFill>
                <a:highlight>
                  <a:srgbClr val="FFFF00"/>
                </a:highlight>
              </a:rPr>
              <a:t>çekiç</a:t>
            </a:r>
            <a:r>
              <a:rPr lang="en-US" sz="2400" b="1" dirty="0">
                <a:solidFill>
                  <a:schemeClr val="bg1"/>
                </a:solidFill>
                <a:highlight>
                  <a:srgbClr val="FFFF00"/>
                </a:highlight>
              </a:rPr>
              <a:t> </a:t>
            </a:r>
            <a:r>
              <a:rPr lang="en-US" sz="2400" b="1" dirty="0" err="1">
                <a:solidFill>
                  <a:schemeClr val="bg1"/>
                </a:solidFill>
                <a:highlight>
                  <a:srgbClr val="FFFF00"/>
                </a:highlight>
              </a:rPr>
              <a:t>uyumlu</a:t>
            </a:r>
            <a:r>
              <a:rPr lang="en-US" sz="2400" b="1" dirty="0">
                <a:solidFill>
                  <a:schemeClr val="bg1"/>
                </a:solidFill>
                <a:highlight>
                  <a:srgbClr val="FFFF00"/>
                </a:highlight>
              </a:rPr>
              <a:t> </a:t>
            </a:r>
            <a:r>
              <a:rPr lang="en-US" sz="2400" b="1" dirty="0" err="1">
                <a:solidFill>
                  <a:schemeClr val="bg1"/>
                </a:solidFill>
                <a:highlight>
                  <a:srgbClr val="FFFF00"/>
                </a:highlight>
              </a:rPr>
              <a:t>bir</a:t>
            </a:r>
            <a:r>
              <a:rPr lang="en-US" sz="2400" b="1" dirty="0">
                <a:solidFill>
                  <a:schemeClr val="bg1"/>
                </a:solidFill>
                <a:highlight>
                  <a:srgbClr val="FFFF00"/>
                </a:highlight>
              </a:rPr>
              <a:t> </a:t>
            </a:r>
            <a:r>
              <a:rPr lang="en-US" sz="2400" b="1" dirty="0" err="1">
                <a:solidFill>
                  <a:schemeClr val="bg1"/>
                </a:solidFill>
                <a:highlight>
                  <a:srgbClr val="FFFF00"/>
                </a:highlight>
              </a:rPr>
              <a:t>şekilde</a:t>
            </a:r>
            <a:r>
              <a:rPr lang="en-US" sz="2400" b="1" dirty="0">
                <a:solidFill>
                  <a:schemeClr val="bg1"/>
                </a:solidFill>
                <a:highlight>
                  <a:srgbClr val="FFFF00"/>
                </a:highlight>
              </a:rPr>
              <a:t> </a:t>
            </a:r>
            <a:r>
              <a:rPr lang="en-US" sz="2400" b="1" dirty="0" err="1">
                <a:solidFill>
                  <a:schemeClr val="bg1"/>
                </a:solidFill>
                <a:highlight>
                  <a:srgbClr val="FFFF00"/>
                </a:highlight>
              </a:rPr>
              <a:t>kullanılmalıdır</a:t>
            </a:r>
            <a:endParaRPr lang="en-US" sz="2400" b="1" dirty="0">
              <a:solidFill>
                <a:schemeClr val="bg1"/>
              </a:solidFill>
              <a:highlight>
                <a:srgbClr val="FFFF00"/>
              </a:highlight>
            </a:endParaRPr>
          </a:p>
          <a:p>
            <a:pPr indent="-228600">
              <a:buFont typeface="Arial" panose="020B0604020202020204" pitchFamily="34" charset="0"/>
              <a:buChar char="•"/>
            </a:pPr>
            <a:endParaRPr lang="en-US" sz="1300" dirty="0"/>
          </a:p>
        </p:txBody>
      </p:sp>
    </p:spTree>
    <p:extLst>
      <p:ext uri="{BB962C8B-B14F-4D97-AF65-F5344CB8AC3E}">
        <p14:creationId xmlns:p14="http://schemas.microsoft.com/office/powerpoint/2010/main" val="303953448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E496F61-EA25-4A70-BA06-9F9002F352E4}"/>
              </a:ext>
            </a:extLst>
          </p:cNvPr>
          <p:cNvPicPr>
            <a:picLocks noGrp="1" noChangeAspect="1"/>
          </p:cNvPicPr>
          <p:nvPr>
            <p:ph idx="1"/>
          </p:nvPr>
        </p:nvPicPr>
        <p:blipFill rotWithShape="1">
          <a:blip r:embed="rId2"/>
          <a:srcRect r="4205" b="23457"/>
          <a:stretch/>
        </p:blipFill>
        <p:spPr>
          <a:xfrm>
            <a:off x="8992038" y="3281050"/>
            <a:ext cx="2449152" cy="2587938"/>
          </a:xfrm>
          <a:prstGeom prst="rect">
            <a:avLst/>
          </a:prstGeom>
        </p:spPr>
      </p:pic>
      <p:sp>
        <p:nvSpPr>
          <p:cNvPr id="4" name="Metin Yer Tutucusu 3">
            <a:extLst>
              <a:ext uri="{FF2B5EF4-FFF2-40B4-BE49-F238E27FC236}">
                <a16:creationId xmlns:a16="http://schemas.microsoft.com/office/drawing/2014/main" id="{A710B0C5-D78B-4666-9A87-4E5567C4EB7D}"/>
              </a:ext>
            </a:extLst>
          </p:cNvPr>
          <p:cNvSpPr>
            <a:spLocks noGrp="1"/>
          </p:cNvSpPr>
          <p:nvPr>
            <p:ph type="body" sz="half" idx="2"/>
          </p:nvPr>
        </p:nvSpPr>
        <p:spPr>
          <a:xfrm>
            <a:off x="497305" y="304801"/>
            <a:ext cx="5871412" cy="6553200"/>
          </a:xfrm>
        </p:spPr>
        <p:txBody>
          <a:bodyPr/>
          <a:lstStyle/>
          <a:p>
            <a:r>
              <a:rPr lang="tr-TR" sz="2800" b="1" dirty="0" err="1">
                <a:highlight>
                  <a:srgbClr val="FF0000"/>
                </a:highlight>
              </a:rPr>
              <a:t>Regola</a:t>
            </a:r>
            <a:r>
              <a:rPr lang="tr-TR" sz="2800" b="1" dirty="0">
                <a:highlight>
                  <a:srgbClr val="FF0000"/>
                </a:highlight>
              </a:rPr>
              <a:t> (Toplama)</a:t>
            </a:r>
          </a:p>
          <a:p>
            <a:r>
              <a:rPr lang="tr-TR" sz="2800" b="1" dirty="0"/>
              <a:t>Sayanın monteye hazır duruma getirilmesi için kesilmiş ve gerekli işlemleri bitmiş saya elemanlarının, birbiri ile ilgili olarak bir araya getirilmesine </a:t>
            </a:r>
            <a:r>
              <a:rPr lang="tr-TR" sz="2800" b="1" dirty="0" err="1"/>
              <a:t>regola</a:t>
            </a:r>
            <a:r>
              <a:rPr lang="tr-TR" sz="2800" b="1" dirty="0"/>
              <a:t>/toplama denir. </a:t>
            </a:r>
            <a:r>
              <a:rPr lang="tr-TR" sz="2800" b="1" dirty="0" err="1"/>
              <a:t>Regola</a:t>
            </a:r>
            <a:r>
              <a:rPr lang="tr-TR" sz="2800" b="1" dirty="0"/>
              <a:t> her zaman sayacı tezgâhında yapılır.  </a:t>
            </a:r>
          </a:p>
          <a:p>
            <a:r>
              <a:rPr lang="tr-TR" sz="2800" b="1" dirty="0"/>
              <a:t> </a:t>
            </a:r>
            <a:r>
              <a:rPr lang="tr-TR" sz="2800" b="1" dirty="0" err="1"/>
              <a:t>Regola</a:t>
            </a:r>
            <a:r>
              <a:rPr lang="tr-TR" sz="2800" b="1" dirty="0"/>
              <a:t> masasında yapıştırıcılar, mermer, sayacı çekici, makas, çeşitli bantlar, yapıştırıcı fırçası gibi çeşitli takımlar bulunur. </a:t>
            </a:r>
          </a:p>
          <a:p>
            <a:endParaRPr lang="tr-TR" dirty="0"/>
          </a:p>
        </p:txBody>
      </p:sp>
      <p:pic>
        <p:nvPicPr>
          <p:cNvPr id="6" name="Resim 5">
            <a:extLst>
              <a:ext uri="{FF2B5EF4-FFF2-40B4-BE49-F238E27FC236}">
                <a16:creationId xmlns:a16="http://schemas.microsoft.com/office/drawing/2014/main" id="{23B18FFA-7E96-49AC-AC8A-09CB2B5F31FE}"/>
              </a:ext>
            </a:extLst>
          </p:cNvPr>
          <p:cNvPicPr>
            <a:picLocks noChangeAspect="1"/>
          </p:cNvPicPr>
          <p:nvPr/>
        </p:nvPicPr>
        <p:blipFill rotWithShape="1">
          <a:blip r:embed="rId3"/>
          <a:srcRect l="25558" r="3632" b="44220"/>
          <a:stretch/>
        </p:blipFill>
        <p:spPr>
          <a:xfrm>
            <a:off x="6715589" y="732339"/>
            <a:ext cx="2276449" cy="2974182"/>
          </a:xfrm>
          <a:prstGeom prst="rect">
            <a:avLst/>
          </a:prstGeom>
        </p:spPr>
      </p:pic>
    </p:spTree>
    <p:extLst>
      <p:ext uri="{BB962C8B-B14F-4D97-AF65-F5344CB8AC3E}">
        <p14:creationId xmlns:p14="http://schemas.microsoft.com/office/powerpoint/2010/main" val="110788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6"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Metin Yer Tutucusu 3">
            <a:extLst>
              <a:ext uri="{FF2B5EF4-FFF2-40B4-BE49-F238E27FC236}">
                <a16:creationId xmlns:a16="http://schemas.microsoft.com/office/drawing/2014/main" id="{B3D247F2-A8BE-4CFB-9B17-7B4779CE5916}"/>
              </a:ext>
            </a:extLst>
          </p:cNvPr>
          <p:cNvSpPr>
            <a:spLocks noGrp="1"/>
          </p:cNvSpPr>
          <p:nvPr>
            <p:ph type="body" sz="half" idx="2"/>
          </p:nvPr>
        </p:nvSpPr>
        <p:spPr>
          <a:xfrm>
            <a:off x="0" y="205529"/>
            <a:ext cx="4463852" cy="6295853"/>
          </a:xfrm>
        </p:spPr>
        <p:txBody>
          <a:bodyPr vert="horz" lIns="91440" tIns="45720" rIns="91440" bIns="45720" rtlCol="0" anchor="ctr">
            <a:normAutofit/>
          </a:bodyPr>
          <a:lstStyle/>
          <a:p>
            <a:pPr indent="-228600">
              <a:buFont typeface="Arial" panose="020B0604020202020204" pitchFamily="34" charset="0"/>
              <a:buChar char="•"/>
            </a:pPr>
            <a:r>
              <a:rPr lang="en-US" sz="2400" b="1" dirty="0">
                <a:highlight>
                  <a:srgbClr val="FF0000"/>
                </a:highlight>
              </a:rPr>
              <a:t> </a:t>
            </a:r>
            <a:r>
              <a:rPr lang="en-US" sz="2400" b="1" dirty="0" err="1">
                <a:highlight>
                  <a:srgbClr val="FF0000"/>
                </a:highlight>
              </a:rPr>
              <a:t>Çatı</a:t>
            </a:r>
            <a:r>
              <a:rPr lang="en-US" sz="2400" b="1" dirty="0">
                <a:highlight>
                  <a:srgbClr val="FF0000"/>
                </a:highlight>
              </a:rPr>
              <a:t> </a:t>
            </a:r>
            <a:r>
              <a:rPr lang="en-US" sz="2400" b="1" dirty="0" err="1">
                <a:highlight>
                  <a:srgbClr val="FF0000"/>
                </a:highlight>
              </a:rPr>
              <a:t>Dikişi</a:t>
            </a:r>
            <a:r>
              <a:rPr lang="en-US" sz="2400" b="1" dirty="0">
                <a:highlight>
                  <a:srgbClr val="FF0000"/>
                </a:highlight>
              </a:rPr>
              <a:t> </a:t>
            </a:r>
          </a:p>
          <a:p>
            <a:pPr indent="-228600">
              <a:buFont typeface="Arial" panose="020B0604020202020204" pitchFamily="34" charset="0"/>
              <a:buChar char="•"/>
            </a:pPr>
            <a:r>
              <a:rPr lang="en-US" sz="2400" b="1" dirty="0"/>
              <a:t> </a:t>
            </a:r>
            <a:r>
              <a:rPr lang="en-US" sz="2400" b="1" dirty="0" err="1"/>
              <a:t>Molyer</a:t>
            </a:r>
            <a:r>
              <a:rPr lang="en-US" sz="2400" b="1" dirty="0"/>
              <a:t> </a:t>
            </a:r>
            <a:r>
              <a:rPr lang="en-US" sz="2400" b="1" dirty="0" err="1"/>
              <a:t>ayakkabıda</a:t>
            </a:r>
            <a:r>
              <a:rPr lang="en-US" sz="2400" b="1" dirty="0"/>
              <a:t> </a:t>
            </a:r>
            <a:r>
              <a:rPr lang="en-US" sz="2400" b="1" dirty="0" err="1"/>
              <a:t>çatı</a:t>
            </a:r>
            <a:r>
              <a:rPr lang="en-US" sz="2400" b="1" dirty="0"/>
              <a:t> </a:t>
            </a:r>
            <a:r>
              <a:rPr lang="en-US" sz="2400" b="1" dirty="0" err="1"/>
              <a:t>dikişi</a:t>
            </a:r>
            <a:r>
              <a:rPr lang="en-US" sz="2400" b="1" dirty="0"/>
              <a:t> </a:t>
            </a:r>
            <a:r>
              <a:rPr lang="en-US" sz="2400" b="1" dirty="0" err="1"/>
              <a:t>saya</a:t>
            </a:r>
            <a:r>
              <a:rPr lang="en-US" sz="2400" b="1" dirty="0"/>
              <a:t> </a:t>
            </a:r>
            <a:r>
              <a:rPr lang="en-US" sz="2400" b="1" dirty="0" err="1"/>
              <a:t>parçalarından</a:t>
            </a:r>
            <a:r>
              <a:rPr lang="en-US" sz="2400" b="1" dirty="0"/>
              <a:t> </a:t>
            </a:r>
            <a:r>
              <a:rPr lang="en-US" sz="2400" b="1" dirty="0" err="1"/>
              <a:t>olan</a:t>
            </a:r>
            <a:r>
              <a:rPr lang="en-US" sz="2400" b="1" dirty="0"/>
              <a:t> </a:t>
            </a:r>
            <a:r>
              <a:rPr lang="en-US" sz="2400" b="1" dirty="0" err="1"/>
              <a:t>gambaların</a:t>
            </a:r>
            <a:r>
              <a:rPr lang="en-US" sz="2400" b="1" dirty="0"/>
              <a:t> </a:t>
            </a:r>
            <a:r>
              <a:rPr lang="en-US" sz="2400" b="1" dirty="0" err="1"/>
              <a:t>arka</a:t>
            </a:r>
            <a:r>
              <a:rPr lang="en-US" sz="2400" b="1" dirty="0"/>
              <a:t> </a:t>
            </a:r>
            <a:r>
              <a:rPr lang="en-US" sz="2400" b="1" dirty="0" err="1"/>
              <a:t>kısmının</a:t>
            </a:r>
            <a:r>
              <a:rPr lang="en-US" sz="2400" b="1" dirty="0"/>
              <a:t> </a:t>
            </a:r>
            <a:r>
              <a:rPr lang="en-US" sz="2400" b="1" dirty="0" err="1"/>
              <a:t>dikilmesinde</a:t>
            </a:r>
            <a:r>
              <a:rPr lang="en-US" sz="2400" b="1" dirty="0"/>
              <a:t> </a:t>
            </a:r>
            <a:r>
              <a:rPr lang="en-US" sz="2400" b="1" dirty="0" err="1"/>
              <a:t>kullanılır</a:t>
            </a:r>
            <a:r>
              <a:rPr lang="en-US" sz="2400" b="1" dirty="0"/>
              <a:t>. Her </a:t>
            </a:r>
            <a:r>
              <a:rPr lang="en-US" sz="2400" b="1" dirty="0" err="1"/>
              <a:t>iki</a:t>
            </a:r>
            <a:r>
              <a:rPr lang="en-US" sz="2400" b="1" dirty="0"/>
              <a:t> </a:t>
            </a:r>
            <a:r>
              <a:rPr lang="en-US" sz="2400" b="1" dirty="0" err="1"/>
              <a:t>gamba</a:t>
            </a:r>
            <a:r>
              <a:rPr lang="en-US" sz="2400" b="1" dirty="0"/>
              <a:t> </a:t>
            </a:r>
            <a:r>
              <a:rPr lang="en-US" sz="2400" b="1" dirty="0" err="1"/>
              <a:t>ters</a:t>
            </a:r>
            <a:r>
              <a:rPr lang="en-US" sz="2400" b="1" dirty="0"/>
              <a:t> </a:t>
            </a:r>
            <a:r>
              <a:rPr lang="en-US" sz="2400" b="1" dirty="0" err="1"/>
              <a:t>şekilde</a:t>
            </a:r>
            <a:r>
              <a:rPr lang="en-US" sz="2400" b="1" dirty="0"/>
              <a:t> </a:t>
            </a:r>
            <a:r>
              <a:rPr lang="en-US" sz="2400" b="1" dirty="0" err="1"/>
              <a:t>tutularak</a:t>
            </a:r>
            <a:r>
              <a:rPr lang="en-US" sz="2400" b="1" dirty="0"/>
              <a:t> </a:t>
            </a:r>
            <a:r>
              <a:rPr lang="en-US" sz="2400" b="1" dirty="0" err="1"/>
              <a:t>arka</a:t>
            </a:r>
            <a:r>
              <a:rPr lang="en-US" sz="2400" b="1" dirty="0"/>
              <a:t> </a:t>
            </a:r>
            <a:r>
              <a:rPr lang="en-US" sz="2400" b="1" dirty="0" err="1"/>
              <a:t>kısımdan</a:t>
            </a:r>
            <a:r>
              <a:rPr lang="en-US" sz="2400" b="1" dirty="0"/>
              <a:t> </a:t>
            </a:r>
            <a:r>
              <a:rPr lang="tr-TR" sz="2400" b="1" dirty="0"/>
              <a:t>2</a:t>
            </a:r>
            <a:r>
              <a:rPr lang="en-US" sz="2400" b="1" dirty="0"/>
              <a:t> mm </a:t>
            </a:r>
            <a:r>
              <a:rPr lang="en-US" sz="2400" b="1" dirty="0" err="1"/>
              <a:t>içeriden</a:t>
            </a:r>
            <a:r>
              <a:rPr lang="en-US" sz="2400" b="1" dirty="0"/>
              <a:t> </a:t>
            </a:r>
            <a:r>
              <a:rPr lang="en-US" sz="2400" b="1" dirty="0" err="1"/>
              <a:t>dikilir</a:t>
            </a:r>
            <a:r>
              <a:rPr lang="en-US" sz="2400" b="1" dirty="0"/>
              <a:t>. </a:t>
            </a:r>
            <a:r>
              <a:rPr lang="en-US" sz="2400" b="1" dirty="0" err="1"/>
              <a:t>Çatı</a:t>
            </a:r>
            <a:r>
              <a:rPr lang="en-US" sz="2400" b="1" dirty="0"/>
              <a:t> </a:t>
            </a:r>
            <a:r>
              <a:rPr lang="en-US" sz="2400" b="1" dirty="0" err="1"/>
              <a:t>dikişinin</a:t>
            </a:r>
            <a:r>
              <a:rPr lang="en-US" sz="2400" b="1" dirty="0"/>
              <a:t> </a:t>
            </a:r>
            <a:r>
              <a:rPr lang="en-US" sz="2400" b="1" dirty="0" err="1"/>
              <a:t>başına</a:t>
            </a:r>
            <a:r>
              <a:rPr lang="en-US" sz="2400" b="1" dirty="0"/>
              <a:t> </a:t>
            </a:r>
            <a:r>
              <a:rPr lang="en-US" sz="2400" b="1" dirty="0" err="1"/>
              <a:t>ve</a:t>
            </a:r>
            <a:r>
              <a:rPr lang="en-US" sz="2400" b="1" dirty="0"/>
              <a:t> </a:t>
            </a:r>
            <a:r>
              <a:rPr lang="en-US" sz="2400" b="1" dirty="0" err="1"/>
              <a:t>sonuna</a:t>
            </a:r>
            <a:r>
              <a:rPr lang="en-US" sz="2400" b="1" dirty="0"/>
              <a:t> </a:t>
            </a:r>
            <a:r>
              <a:rPr lang="en-US" sz="2400" b="1" dirty="0" err="1"/>
              <a:t>ponteriz</a:t>
            </a:r>
            <a:r>
              <a:rPr lang="en-US" sz="2400" b="1" dirty="0"/>
              <a:t> </a:t>
            </a:r>
            <a:r>
              <a:rPr lang="en-US" sz="2400" b="1" dirty="0" err="1"/>
              <a:t>diki</a:t>
            </a:r>
            <a:r>
              <a:rPr lang="tr-TR" sz="2400" b="1" dirty="0"/>
              <a:t>ş</a:t>
            </a:r>
            <a:r>
              <a:rPr lang="en-US" sz="2400" b="1" dirty="0" err="1"/>
              <a:t>i</a:t>
            </a:r>
            <a:r>
              <a:rPr lang="en-US" sz="2400" b="1" dirty="0"/>
              <a:t> (</a:t>
            </a:r>
            <a:r>
              <a:rPr lang="en-US" sz="2400" b="1" dirty="0" err="1"/>
              <a:t>kalıcı</a:t>
            </a:r>
            <a:r>
              <a:rPr lang="en-US" sz="2400" b="1" dirty="0"/>
              <a:t>) </a:t>
            </a:r>
            <a:r>
              <a:rPr lang="en-US" sz="2400" b="1" dirty="0" err="1"/>
              <a:t>atılır</a:t>
            </a:r>
            <a:r>
              <a:rPr lang="en-US" sz="2400" b="1" dirty="0"/>
              <a:t>. Bir </a:t>
            </a:r>
            <a:r>
              <a:rPr lang="en-US" sz="2400" b="1" dirty="0" err="1"/>
              <a:t>çift</a:t>
            </a:r>
            <a:r>
              <a:rPr lang="en-US" sz="2400" b="1" dirty="0"/>
              <a:t> </a:t>
            </a:r>
            <a:r>
              <a:rPr lang="en-US" sz="2400" b="1" dirty="0" err="1"/>
              <a:t>ayakkabı</a:t>
            </a:r>
            <a:r>
              <a:rPr lang="en-US" sz="2400" b="1" dirty="0"/>
              <a:t> </a:t>
            </a:r>
            <a:r>
              <a:rPr lang="en-US" sz="2400" b="1" dirty="0" err="1"/>
              <a:t>için</a:t>
            </a:r>
            <a:r>
              <a:rPr lang="en-US" sz="2400" b="1" dirty="0"/>
              <a:t> </a:t>
            </a:r>
            <a:r>
              <a:rPr lang="en-US" sz="2400" b="1" dirty="0" err="1"/>
              <a:t>dört</a:t>
            </a:r>
            <a:r>
              <a:rPr lang="en-US" sz="2400" b="1" dirty="0"/>
              <a:t> </a:t>
            </a:r>
            <a:r>
              <a:rPr lang="en-US" sz="2400" b="1" dirty="0" err="1"/>
              <a:t>adet</a:t>
            </a:r>
            <a:r>
              <a:rPr lang="en-US" sz="2400" b="1" dirty="0"/>
              <a:t> </a:t>
            </a:r>
            <a:r>
              <a:rPr lang="en-US" sz="2400" b="1" dirty="0" err="1"/>
              <a:t>gamba</a:t>
            </a:r>
            <a:r>
              <a:rPr lang="en-US" sz="2400" b="1" dirty="0"/>
              <a:t> </a:t>
            </a:r>
            <a:r>
              <a:rPr lang="en-US" sz="2400" b="1" dirty="0" err="1"/>
              <a:t>kullanılır</a:t>
            </a:r>
            <a:r>
              <a:rPr lang="en-US" sz="2400" b="1" dirty="0"/>
              <a:t>. </a:t>
            </a:r>
            <a:r>
              <a:rPr lang="en-US" sz="2400" b="1" dirty="0" err="1"/>
              <a:t>Bunları</a:t>
            </a:r>
            <a:r>
              <a:rPr lang="en-US" sz="2400" b="1" dirty="0"/>
              <a:t> </a:t>
            </a:r>
            <a:r>
              <a:rPr lang="en-US" sz="2400" b="1" dirty="0" err="1"/>
              <a:t>ardı</a:t>
            </a:r>
            <a:r>
              <a:rPr lang="en-US" sz="2400" b="1" dirty="0"/>
              <a:t> </a:t>
            </a:r>
            <a:r>
              <a:rPr lang="en-US" sz="2400" b="1" dirty="0" err="1"/>
              <a:t>ardına</a:t>
            </a:r>
            <a:r>
              <a:rPr lang="en-US" sz="2400" b="1" dirty="0"/>
              <a:t> </a:t>
            </a:r>
            <a:r>
              <a:rPr lang="en-US" sz="2400" b="1" dirty="0" err="1"/>
              <a:t>dikilirse</a:t>
            </a:r>
            <a:r>
              <a:rPr lang="en-US" sz="2400" b="1" dirty="0"/>
              <a:t> </a:t>
            </a:r>
            <a:r>
              <a:rPr lang="en-US" sz="2400" b="1" dirty="0" err="1"/>
              <a:t>zamandan</a:t>
            </a:r>
            <a:r>
              <a:rPr lang="en-US" sz="2400" b="1" dirty="0"/>
              <a:t> </a:t>
            </a:r>
            <a:r>
              <a:rPr lang="en-US" sz="2400" b="1" dirty="0" err="1"/>
              <a:t>ve</a:t>
            </a:r>
            <a:r>
              <a:rPr lang="en-US" sz="2400" b="1" dirty="0"/>
              <a:t> </a:t>
            </a:r>
            <a:r>
              <a:rPr lang="en-US" sz="2400" b="1" dirty="0" err="1"/>
              <a:t>işçilikten</a:t>
            </a:r>
            <a:r>
              <a:rPr lang="en-US" sz="2400" b="1" dirty="0"/>
              <a:t> </a:t>
            </a:r>
            <a:r>
              <a:rPr lang="en-US" sz="2400" b="1" dirty="0" err="1"/>
              <a:t>kazanmış</a:t>
            </a:r>
            <a:r>
              <a:rPr lang="en-US" sz="2400" b="1" dirty="0"/>
              <a:t> </a:t>
            </a:r>
            <a:r>
              <a:rPr lang="en-US" sz="2400" b="1" dirty="0" err="1"/>
              <a:t>olunur</a:t>
            </a:r>
            <a:endParaRPr lang="en-US" sz="2400" b="1" dirty="0"/>
          </a:p>
          <a:p>
            <a:pPr indent="-228600">
              <a:buFont typeface="Arial" panose="020B0604020202020204" pitchFamily="34" charset="0"/>
              <a:buChar char="•"/>
            </a:pPr>
            <a:endParaRPr lang="en-US" sz="1400" dirty="0"/>
          </a:p>
        </p:txBody>
      </p:sp>
      <p:pic>
        <p:nvPicPr>
          <p:cNvPr id="5" name="İçerik Yer Tutucusu 4">
            <a:extLst>
              <a:ext uri="{FF2B5EF4-FFF2-40B4-BE49-F238E27FC236}">
                <a16:creationId xmlns:a16="http://schemas.microsoft.com/office/drawing/2014/main" id="{4A4DDFFD-8E55-4038-8C42-5B701ED9C4CA}"/>
              </a:ext>
            </a:extLst>
          </p:cNvPr>
          <p:cNvPicPr>
            <a:picLocks noGrp="1" noChangeAspect="1"/>
          </p:cNvPicPr>
          <p:nvPr>
            <p:ph idx="1"/>
          </p:nvPr>
        </p:nvPicPr>
        <p:blipFill rotWithShape="1">
          <a:blip r:embed="rId2"/>
          <a:srcRect r="-2" b="14863"/>
          <a:stretch/>
        </p:blipFill>
        <p:spPr>
          <a:xfrm>
            <a:off x="4466900" y="531074"/>
            <a:ext cx="3566160" cy="5577118"/>
          </a:xfrm>
          <a:prstGeom prst="rect">
            <a:avLst/>
          </a:prstGeom>
        </p:spPr>
      </p:pic>
      <p:pic>
        <p:nvPicPr>
          <p:cNvPr id="6" name="Resim 5">
            <a:extLst>
              <a:ext uri="{FF2B5EF4-FFF2-40B4-BE49-F238E27FC236}">
                <a16:creationId xmlns:a16="http://schemas.microsoft.com/office/drawing/2014/main" id="{EB4030BB-6667-4BB6-BF16-15F3415C9B57}"/>
              </a:ext>
            </a:extLst>
          </p:cNvPr>
          <p:cNvPicPr>
            <a:picLocks noChangeAspect="1"/>
          </p:cNvPicPr>
          <p:nvPr/>
        </p:nvPicPr>
        <p:blipFill rotWithShape="1">
          <a:blip r:embed="rId3"/>
          <a:srcRect l="14774" r="31335"/>
          <a:stretch/>
        </p:blipFill>
        <p:spPr>
          <a:xfrm>
            <a:off x="8321044" y="531074"/>
            <a:ext cx="3566160" cy="5577118"/>
          </a:xfrm>
          <a:prstGeom prst="rect">
            <a:avLst/>
          </a:prstGeom>
        </p:spPr>
      </p:pic>
      <p:sp>
        <p:nvSpPr>
          <p:cNvPr id="37" name="Rectangle 3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0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6EE0398-46D7-43D5-BC7F-867190007874}"/>
              </a:ext>
            </a:extLst>
          </p:cNvPr>
          <p:cNvPicPr>
            <a:picLocks noGrp="1" noChangeAspect="1"/>
          </p:cNvPicPr>
          <p:nvPr>
            <p:ph idx="1"/>
          </p:nvPr>
        </p:nvPicPr>
        <p:blipFill rotWithShape="1">
          <a:blip r:embed="rId2"/>
          <a:srcRect l="10541" t="20468" r="11370" b="22559"/>
          <a:stretch/>
        </p:blipFill>
        <p:spPr>
          <a:xfrm>
            <a:off x="7039626" y="2617939"/>
            <a:ext cx="2041743" cy="2091847"/>
          </a:xfrm>
          <a:prstGeom prst="rect">
            <a:avLst/>
          </a:prstGeom>
        </p:spPr>
      </p:pic>
      <p:sp>
        <p:nvSpPr>
          <p:cNvPr id="4" name="Metin Yer Tutucusu 3">
            <a:extLst>
              <a:ext uri="{FF2B5EF4-FFF2-40B4-BE49-F238E27FC236}">
                <a16:creationId xmlns:a16="http://schemas.microsoft.com/office/drawing/2014/main" id="{5ED65F57-5BB1-4274-BFB5-55DF736E8112}"/>
              </a:ext>
            </a:extLst>
          </p:cNvPr>
          <p:cNvSpPr>
            <a:spLocks noGrp="1"/>
          </p:cNvSpPr>
          <p:nvPr>
            <p:ph type="body" sz="half" idx="2"/>
          </p:nvPr>
        </p:nvSpPr>
        <p:spPr>
          <a:xfrm>
            <a:off x="256674" y="250521"/>
            <a:ext cx="6094021" cy="7321353"/>
          </a:xfrm>
        </p:spPr>
        <p:txBody>
          <a:bodyPr>
            <a:normAutofit/>
          </a:bodyPr>
          <a:lstStyle/>
          <a:p>
            <a:r>
              <a:rPr lang="tr-TR" dirty="0"/>
              <a:t> </a:t>
            </a:r>
            <a:r>
              <a:rPr lang="tr-TR" sz="2400" b="1" dirty="0">
                <a:highlight>
                  <a:srgbClr val="FF0000"/>
                </a:highlight>
              </a:rPr>
              <a:t>Astar Hazırlama Tekniği </a:t>
            </a:r>
          </a:p>
          <a:p>
            <a:r>
              <a:rPr lang="tr-TR" sz="2400" b="1" dirty="0"/>
              <a:t> Astarların inceltilmesi </a:t>
            </a:r>
            <a:r>
              <a:rPr lang="tr-TR" sz="2400" b="1" dirty="0" err="1"/>
              <a:t>Molyer</a:t>
            </a:r>
            <a:r>
              <a:rPr lang="tr-TR" sz="2400" b="1" dirty="0"/>
              <a:t> model sayanın astar parçaları, yüz astar parçası, iki adet (sağ ve sol) gamba astar parçaları ve </a:t>
            </a:r>
            <a:r>
              <a:rPr lang="tr-TR" sz="2400" b="1" dirty="0" err="1"/>
              <a:t>çoraplıktan</a:t>
            </a:r>
            <a:r>
              <a:rPr lang="tr-TR" sz="2400" b="1" dirty="0"/>
              <a:t> oluşur Astar parçaları yarma makinesinde 0,8 mm'ye kadar inceltilir. Yapıştırıcı olarak </a:t>
            </a:r>
            <a:r>
              <a:rPr lang="tr-TR" sz="2400" b="1" dirty="0" err="1"/>
              <a:t>neopren</a:t>
            </a:r>
            <a:r>
              <a:rPr lang="tr-TR" sz="2400" b="1" dirty="0"/>
              <a:t> kullanılır. </a:t>
            </a:r>
            <a:r>
              <a:rPr lang="tr-TR" sz="2400" b="1" dirty="0" err="1"/>
              <a:t>Neopren</a:t>
            </a:r>
            <a:r>
              <a:rPr lang="tr-TR" sz="2400" b="1" dirty="0"/>
              <a:t>, </a:t>
            </a:r>
            <a:r>
              <a:rPr lang="tr-TR" sz="2400" b="1" dirty="0" err="1"/>
              <a:t>polikloroprenin</a:t>
            </a:r>
            <a:r>
              <a:rPr lang="tr-TR" sz="2400" b="1" dirty="0"/>
              <a:t> ticari adıdır. </a:t>
            </a:r>
            <a:r>
              <a:rPr lang="tr-TR" sz="2400" b="1" dirty="0" err="1"/>
              <a:t>Neopren</a:t>
            </a:r>
            <a:r>
              <a:rPr lang="tr-TR" sz="2400" b="1" dirty="0"/>
              <a:t>, piyasada </a:t>
            </a:r>
            <a:r>
              <a:rPr lang="tr-TR" sz="2400" b="1" dirty="0" err="1"/>
              <a:t>bally</a:t>
            </a:r>
            <a:r>
              <a:rPr lang="tr-TR" sz="2400" b="1" dirty="0"/>
              <a:t> veya sarı ilaç olarak da bilinir. Gamba astarı ve </a:t>
            </a:r>
            <a:r>
              <a:rPr lang="tr-TR" sz="2400" b="1" dirty="0" err="1"/>
              <a:t>çoraplığa</a:t>
            </a:r>
            <a:r>
              <a:rPr lang="tr-TR" sz="2400" b="1" dirty="0"/>
              <a:t> </a:t>
            </a:r>
            <a:r>
              <a:rPr lang="tr-TR" sz="2400" b="1" dirty="0" err="1"/>
              <a:t>neopren</a:t>
            </a:r>
            <a:r>
              <a:rPr lang="tr-TR" sz="2400" b="1" dirty="0"/>
              <a:t> sürülürken çok az sürülmelidir Gamba Astarı Hazırlamada Dikkat Edilecek Noktalar </a:t>
            </a:r>
          </a:p>
          <a:p>
            <a:r>
              <a:rPr lang="tr-TR" sz="2400" b="1" dirty="0"/>
              <a:t> </a:t>
            </a:r>
            <a:r>
              <a:rPr lang="tr-TR" sz="2400" b="1" dirty="0" err="1"/>
              <a:t>Çoraplıkta</a:t>
            </a:r>
            <a:r>
              <a:rPr lang="tr-TR" sz="2400" b="1" dirty="0"/>
              <a:t> yapıştırıcı sırça tarafına değil de diğer tarafına (deride et tarafına, suni deride kumaş tarafına) sürülür. Gamba astarlarına yapıştırıcı sürülür ve kurumaları beklenir.  Yapıştırıcının kuruması için gereken süre beklenmelidir. Bu süre oda sıcaklığı şartlarına göre 10 dakika ile 15 dakika arasında değişebilir. </a:t>
            </a:r>
          </a:p>
          <a:p>
            <a:r>
              <a:rPr lang="tr-TR" sz="2400" b="1" dirty="0"/>
              <a:t> </a:t>
            </a:r>
          </a:p>
        </p:txBody>
      </p:sp>
      <p:pic>
        <p:nvPicPr>
          <p:cNvPr id="6" name="Resim 5">
            <a:extLst>
              <a:ext uri="{FF2B5EF4-FFF2-40B4-BE49-F238E27FC236}">
                <a16:creationId xmlns:a16="http://schemas.microsoft.com/office/drawing/2014/main" id="{467CAC63-A14C-4B22-8B14-0F5F64B997E8}"/>
              </a:ext>
            </a:extLst>
          </p:cNvPr>
          <p:cNvPicPr>
            <a:picLocks noChangeAspect="1"/>
          </p:cNvPicPr>
          <p:nvPr/>
        </p:nvPicPr>
        <p:blipFill>
          <a:blip r:embed="rId3"/>
          <a:stretch>
            <a:fillRect/>
          </a:stretch>
        </p:blipFill>
        <p:spPr>
          <a:xfrm>
            <a:off x="9378672" y="3294345"/>
            <a:ext cx="2600804" cy="3563655"/>
          </a:xfrm>
          <a:prstGeom prst="rect">
            <a:avLst/>
          </a:prstGeom>
        </p:spPr>
      </p:pic>
    </p:spTree>
    <p:extLst>
      <p:ext uri="{BB962C8B-B14F-4D97-AF65-F5344CB8AC3E}">
        <p14:creationId xmlns:p14="http://schemas.microsoft.com/office/powerpoint/2010/main" val="350983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çerik Yer Tutucusu 4">
            <a:extLst>
              <a:ext uri="{FF2B5EF4-FFF2-40B4-BE49-F238E27FC236}">
                <a16:creationId xmlns:a16="http://schemas.microsoft.com/office/drawing/2014/main" id="{64FDFC13-FE31-49AD-803A-14591C80A756}"/>
              </a:ext>
            </a:extLst>
          </p:cNvPr>
          <p:cNvPicPr>
            <a:picLocks noGrp="1" noChangeAspect="1"/>
          </p:cNvPicPr>
          <p:nvPr>
            <p:ph idx="1"/>
          </p:nvPr>
        </p:nvPicPr>
        <p:blipFill rotWithShape="1">
          <a:blip r:embed="rId2"/>
          <a:srcRect l="35870" r="-2" b="13020"/>
          <a:stretch/>
        </p:blipFill>
        <p:spPr>
          <a:xfrm>
            <a:off x="3977002" y="2806525"/>
            <a:ext cx="1788568" cy="2486937"/>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Resim 6">
            <a:extLst>
              <a:ext uri="{FF2B5EF4-FFF2-40B4-BE49-F238E27FC236}">
                <a16:creationId xmlns:a16="http://schemas.microsoft.com/office/drawing/2014/main" id="{745DB4A7-6461-41EA-B003-140F05099CF8}"/>
              </a:ext>
            </a:extLst>
          </p:cNvPr>
          <p:cNvPicPr>
            <a:picLocks noChangeAspect="1"/>
          </p:cNvPicPr>
          <p:nvPr/>
        </p:nvPicPr>
        <p:blipFill rotWithShape="1">
          <a:blip r:embed="rId3"/>
          <a:srcRect l="25884" t="15949" r="-20271" b="47010"/>
          <a:stretch/>
        </p:blipFill>
        <p:spPr>
          <a:xfrm>
            <a:off x="597157" y="751736"/>
            <a:ext cx="3745282" cy="1909514"/>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6" name="Resim 5">
            <a:extLst>
              <a:ext uri="{FF2B5EF4-FFF2-40B4-BE49-F238E27FC236}">
                <a16:creationId xmlns:a16="http://schemas.microsoft.com/office/drawing/2014/main" id="{6D5C9264-7D57-4727-9AA7-AF525745AB2B}"/>
              </a:ext>
            </a:extLst>
          </p:cNvPr>
          <p:cNvPicPr>
            <a:picLocks noChangeAspect="1"/>
          </p:cNvPicPr>
          <p:nvPr/>
        </p:nvPicPr>
        <p:blipFill rotWithShape="1">
          <a:blip r:embed="rId4"/>
          <a:srcRect l="29494" t="22448" r="6294" b="5345"/>
          <a:stretch/>
        </p:blipFill>
        <p:spPr>
          <a:xfrm>
            <a:off x="597157" y="4647157"/>
            <a:ext cx="2333934" cy="2058444"/>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4" name="Metin Yer Tutucusu 3">
            <a:extLst>
              <a:ext uri="{FF2B5EF4-FFF2-40B4-BE49-F238E27FC236}">
                <a16:creationId xmlns:a16="http://schemas.microsoft.com/office/drawing/2014/main" id="{FDC332A1-3925-4D53-91B4-8D3DF7815262}"/>
              </a:ext>
            </a:extLst>
          </p:cNvPr>
          <p:cNvSpPr>
            <a:spLocks noGrp="1"/>
          </p:cNvSpPr>
          <p:nvPr>
            <p:ph type="body" sz="half" idx="2"/>
          </p:nvPr>
        </p:nvSpPr>
        <p:spPr>
          <a:xfrm>
            <a:off x="6348042" y="208547"/>
            <a:ext cx="5839133" cy="6497053"/>
          </a:xfrm>
        </p:spPr>
        <p:txBody>
          <a:bodyPr vert="horz" lIns="91440" tIns="45720" rIns="91440" bIns="45720" rtlCol="0" anchor="t">
            <a:normAutofit/>
          </a:bodyPr>
          <a:lstStyle/>
          <a:p>
            <a:pPr indent="-228600">
              <a:buFont typeface="Arial" panose="020B0604020202020204" pitchFamily="34" charset="0"/>
              <a:buChar char="•"/>
            </a:pPr>
            <a:r>
              <a:rPr lang="en-US" sz="2400" b="1" dirty="0" err="1">
                <a:highlight>
                  <a:srgbClr val="FF0000"/>
                </a:highlight>
              </a:rPr>
              <a:t>Gamba</a:t>
            </a:r>
            <a:r>
              <a:rPr lang="en-US" sz="2400" b="1" dirty="0">
                <a:highlight>
                  <a:srgbClr val="FF0000"/>
                </a:highlight>
              </a:rPr>
              <a:t> </a:t>
            </a:r>
            <a:r>
              <a:rPr lang="en-US" sz="2400" b="1" dirty="0" err="1">
                <a:highlight>
                  <a:srgbClr val="FF0000"/>
                </a:highlight>
              </a:rPr>
              <a:t>ve</a:t>
            </a:r>
            <a:r>
              <a:rPr lang="en-US" sz="2400" b="1" dirty="0">
                <a:highlight>
                  <a:srgbClr val="FF0000"/>
                </a:highlight>
              </a:rPr>
              <a:t> </a:t>
            </a:r>
            <a:r>
              <a:rPr lang="en-US" sz="2400" b="1" dirty="0" err="1">
                <a:highlight>
                  <a:srgbClr val="FF0000"/>
                </a:highlight>
              </a:rPr>
              <a:t>Yüzü</a:t>
            </a:r>
            <a:r>
              <a:rPr lang="en-US" sz="2400" b="1" dirty="0">
                <a:highlight>
                  <a:srgbClr val="FF0000"/>
                </a:highlight>
              </a:rPr>
              <a:t> </a:t>
            </a:r>
            <a:r>
              <a:rPr lang="en-US" sz="2400" b="1" dirty="0" err="1">
                <a:highlight>
                  <a:srgbClr val="FF0000"/>
                </a:highlight>
              </a:rPr>
              <a:t>Birleştirirken</a:t>
            </a:r>
            <a:r>
              <a:rPr lang="en-US" sz="2400" b="1" dirty="0">
                <a:highlight>
                  <a:srgbClr val="FF0000"/>
                </a:highlight>
              </a:rPr>
              <a:t> </a:t>
            </a:r>
            <a:r>
              <a:rPr lang="en-US" sz="2400" b="1" dirty="0" err="1">
                <a:highlight>
                  <a:srgbClr val="FF0000"/>
                </a:highlight>
              </a:rPr>
              <a:t>Dikkat</a:t>
            </a:r>
            <a:r>
              <a:rPr lang="en-US" sz="2400" b="1" dirty="0">
                <a:highlight>
                  <a:srgbClr val="FF0000"/>
                </a:highlight>
              </a:rPr>
              <a:t> </a:t>
            </a:r>
            <a:r>
              <a:rPr lang="en-US" sz="2400" b="1" dirty="0" err="1">
                <a:highlight>
                  <a:srgbClr val="FF0000"/>
                </a:highlight>
              </a:rPr>
              <a:t>Edilecek</a:t>
            </a:r>
            <a:r>
              <a:rPr lang="en-US" sz="2400" b="1" dirty="0">
                <a:highlight>
                  <a:srgbClr val="FF0000"/>
                </a:highlight>
              </a:rPr>
              <a:t> </a:t>
            </a:r>
            <a:r>
              <a:rPr lang="en-US" sz="2400" b="1" dirty="0" err="1">
                <a:highlight>
                  <a:srgbClr val="FF0000"/>
                </a:highlight>
              </a:rPr>
              <a:t>Noktalar</a:t>
            </a:r>
            <a:r>
              <a:rPr lang="en-US" sz="2400" b="1" dirty="0">
                <a:highlight>
                  <a:srgbClr val="FF0000"/>
                </a:highlight>
              </a:rPr>
              <a:t>  </a:t>
            </a:r>
          </a:p>
          <a:p>
            <a:pPr indent="-228600">
              <a:buFont typeface="Arial" panose="020B0604020202020204" pitchFamily="34" charset="0"/>
              <a:buChar char="•"/>
            </a:pPr>
            <a:r>
              <a:rPr lang="en-US" sz="2400" b="1" dirty="0" err="1"/>
              <a:t>Yüz</a:t>
            </a:r>
            <a:r>
              <a:rPr lang="en-US" sz="2400" b="1" dirty="0"/>
              <a:t> </a:t>
            </a:r>
            <a:r>
              <a:rPr lang="en-US" sz="2400" b="1" dirty="0" err="1"/>
              <a:t>parçasının</a:t>
            </a:r>
            <a:r>
              <a:rPr lang="en-US" sz="2400" b="1" dirty="0"/>
              <a:t> </a:t>
            </a:r>
            <a:r>
              <a:rPr lang="en-US" sz="2400" b="1" dirty="0" err="1"/>
              <a:t>üzerindeki</a:t>
            </a:r>
            <a:r>
              <a:rPr lang="en-US" sz="2400" b="1" dirty="0"/>
              <a:t> </a:t>
            </a:r>
            <a:r>
              <a:rPr lang="en-US" sz="2400" b="1" dirty="0" err="1"/>
              <a:t>referans</a:t>
            </a:r>
            <a:r>
              <a:rPr lang="en-US" sz="2400" b="1" dirty="0"/>
              <a:t> </a:t>
            </a:r>
            <a:r>
              <a:rPr lang="en-US" sz="2400" b="1" dirty="0" err="1"/>
              <a:t>noktaları</a:t>
            </a:r>
            <a:r>
              <a:rPr lang="en-US" sz="2400" b="1" dirty="0"/>
              <a:t> </a:t>
            </a:r>
            <a:r>
              <a:rPr lang="en-US" sz="2400" b="1" dirty="0" err="1"/>
              <a:t>ile</a:t>
            </a:r>
            <a:r>
              <a:rPr lang="en-US" sz="2400" b="1" dirty="0"/>
              <a:t> </a:t>
            </a:r>
            <a:r>
              <a:rPr lang="en-US" sz="2400" b="1" dirty="0" err="1"/>
              <a:t>belirlenen</a:t>
            </a:r>
            <a:r>
              <a:rPr lang="en-US" sz="2400" b="1" dirty="0"/>
              <a:t> </a:t>
            </a:r>
            <a:r>
              <a:rPr lang="en-US" sz="2400" b="1" dirty="0" err="1"/>
              <a:t>kısımlara</a:t>
            </a:r>
            <a:r>
              <a:rPr lang="en-US" sz="2400" b="1" dirty="0"/>
              <a:t> </a:t>
            </a:r>
            <a:r>
              <a:rPr lang="en-US" sz="2400" b="1" dirty="0" err="1"/>
              <a:t>fırça</a:t>
            </a:r>
            <a:r>
              <a:rPr lang="en-US" sz="2400" b="1" dirty="0"/>
              <a:t> </a:t>
            </a:r>
            <a:r>
              <a:rPr lang="en-US" sz="2400" b="1" dirty="0" err="1"/>
              <a:t>ile</a:t>
            </a:r>
            <a:r>
              <a:rPr lang="en-US" sz="2400" b="1" dirty="0"/>
              <a:t> </a:t>
            </a:r>
            <a:r>
              <a:rPr lang="en-US" sz="2400" b="1" dirty="0" err="1"/>
              <a:t>yapıştırıcı</a:t>
            </a:r>
            <a:r>
              <a:rPr lang="en-US" sz="2400" b="1" dirty="0"/>
              <a:t> </a:t>
            </a:r>
            <a:r>
              <a:rPr lang="en-US" sz="2400" b="1" dirty="0" err="1"/>
              <a:t>sürülürken</a:t>
            </a:r>
            <a:r>
              <a:rPr lang="en-US" sz="2400" b="1" dirty="0"/>
              <a:t> </a:t>
            </a:r>
            <a:r>
              <a:rPr lang="en-US" sz="2400" b="1" dirty="0" err="1"/>
              <a:t>yapıştırıcı</a:t>
            </a:r>
            <a:r>
              <a:rPr lang="en-US" sz="2400" b="1" dirty="0"/>
              <a:t> </a:t>
            </a:r>
            <a:r>
              <a:rPr lang="en-US" sz="2400" b="1" dirty="0" err="1"/>
              <a:t>belirlene</a:t>
            </a:r>
            <a:r>
              <a:rPr lang="tr-TR" sz="2400" b="1" dirty="0"/>
              <a:t>n</a:t>
            </a:r>
            <a:r>
              <a:rPr lang="en-US" sz="2400" b="1" dirty="0"/>
              <a:t> </a:t>
            </a:r>
            <a:r>
              <a:rPr lang="en-US" sz="2400" b="1" dirty="0" err="1"/>
              <a:t>bölgenin</a:t>
            </a:r>
            <a:r>
              <a:rPr lang="en-US" sz="2400" b="1" dirty="0"/>
              <a:t> </a:t>
            </a:r>
            <a:r>
              <a:rPr lang="en-US" sz="2400" b="1" dirty="0" err="1"/>
              <a:t>dışına</a:t>
            </a:r>
            <a:r>
              <a:rPr lang="en-US" sz="2400" b="1" dirty="0"/>
              <a:t> </a:t>
            </a:r>
            <a:r>
              <a:rPr lang="en-US" sz="2400" b="1" dirty="0" err="1"/>
              <a:t>taşırmamaya</a:t>
            </a:r>
            <a:r>
              <a:rPr lang="en-US" sz="2400" b="1" dirty="0"/>
              <a:t> </a:t>
            </a:r>
            <a:r>
              <a:rPr lang="en-US" sz="2400" b="1" dirty="0" err="1"/>
              <a:t>dikkat</a:t>
            </a:r>
            <a:r>
              <a:rPr lang="en-US" sz="2400" b="1" dirty="0"/>
              <a:t> </a:t>
            </a:r>
            <a:r>
              <a:rPr lang="en-US" sz="2400" b="1" dirty="0" err="1"/>
              <a:t>edilmelidir</a:t>
            </a:r>
            <a:r>
              <a:rPr lang="en-US" sz="2400" b="1" dirty="0"/>
              <a:t>. </a:t>
            </a:r>
            <a:r>
              <a:rPr lang="en-US" sz="2400" b="1" dirty="0" err="1"/>
              <a:t>Gamba</a:t>
            </a:r>
            <a:r>
              <a:rPr lang="en-US" sz="2400" b="1" dirty="0"/>
              <a:t> </a:t>
            </a:r>
            <a:r>
              <a:rPr lang="en-US" sz="2400" b="1" dirty="0" err="1"/>
              <a:t>ve</a:t>
            </a:r>
            <a:r>
              <a:rPr lang="en-US" sz="2400" b="1" dirty="0"/>
              <a:t> </a:t>
            </a:r>
            <a:r>
              <a:rPr lang="en-US" sz="2400" b="1" dirty="0" err="1"/>
              <a:t>gamba</a:t>
            </a:r>
            <a:r>
              <a:rPr lang="en-US" sz="2400" b="1" dirty="0"/>
              <a:t> </a:t>
            </a:r>
            <a:r>
              <a:rPr lang="en-US" sz="2400" b="1" dirty="0" err="1"/>
              <a:t>astarlarının</a:t>
            </a:r>
            <a:r>
              <a:rPr lang="en-US" sz="2400" b="1" dirty="0"/>
              <a:t> </a:t>
            </a:r>
            <a:r>
              <a:rPr lang="en-US" sz="2400" b="1" dirty="0" err="1"/>
              <a:t>arasına</a:t>
            </a:r>
            <a:r>
              <a:rPr lang="en-US" sz="2400" b="1" dirty="0"/>
              <a:t>, </a:t>
            </a:r>
            <a:r>
              <a:rPr lang="en-US" sz="2400" b="1" dirty="0" err="1"/>
              <a:t>yüzün</a:t>
            </a:r>
            <a:r>
              <a:rPr lang="en-US" sz="2400" b="1" dirty="0"/>
              <a:t> </a:t>
            </a:r>
            <a:r>
              <a:rPr lang="en-US" sz="2400" b="1" dirty="0" err="1"/>
              <a:t>bineceği</a:t>
            </a:r>
            <a:r>
              <a:rPr lang="en-US" sz="2400" b="1" dirty="0"/>
              <a:t> </a:t>
            </a:r>
            <a:r>
              <a:rPr lang="en-US" sz="2400" b="1" dirty="0" err="1"/>
              <a:t>kısımlara</a:t>
            </a:r>
            <a:r>
              <a:rPr lang="en-US" sz="2400" b="1" dirty="0"/>
              <a:t> </a:t>
            </a:r>
            <a:r>
              <a:rPr lang="en-US" sz="2400" b="1" dirty="0" err="1"/>
              <a:t>yapıştırıcı</a:t>
            </a:r>
            <a:r>
              <a:rPr lang="en-US" sz="2400" b="1" dirty="0"/>
              <a:t> </a:t>
            </a:r>
            <a:r>
              <a:rPr lang="en-US" sz="2400" b="1" dirty="0" err="1"/>
              <a:t>sürülmelidir</a:t>
            </a:r>
            <a:r>
              <a:rPr lang="en-US" sz="2400" b="1" dirty="0"/>
              <a:t>. </a:t>
            </a:r>
            <a:r>
              <a:rPr lang="en-US" sz="2400" b="1" dirty="0" err="1"/>
              <a:t>Yüz</a:t>
            </a:r>
            <a:r>
              <a:rPr lang="en-US" sz="2400" b="1" dirty="0"/>
              <a:t> </a:t>
            </a:r>
            <a:r>
              <a:rPr lang="en-US" sz="2400" b="1" dirty="0" err="1"/>
              <a:t>parçasının</a:t>
            </a:r>
            <a:r>
              <a:rPr lang="en-US" sz="2400" b="1" dirty="0"/>
              <a:t> </a:t>
            </a:r>
            <a:r>
              <a:rPr lang="en-US" sz="2400" b="1" dirty="0" err="1"/>
              <a:t>üzerindeki</a:t>
            </a:r>
            <a:r>
              <a:rPr lang="en-US" sz="2400" b="1" dirty="0"/>
              <a:t> </a:t>
            </a:r>
            <a:r>
              <a:rPr lang="en-US" sz="2400" b="1" dirty="0" err="1"/>
              <a:t>referans</a:t>
            </a:r>
            <a:r>
              <a:rPr lang="en-US" sz="2400" b="1" dirty="0"/>
              <a:t> </a:t>
            </a:r>
            <a:r>
              <a:rPr lang="en-US" sz="2400" b="1" dirty="0" err="1"/>
              <a:t>noktalarına</a:t>
            </a:r>
            <a:r>
              <a:rPr lang="en-US" sz="2400" b="1" dirty="0"/>
              <a:t> </a:t>
            </a:r>
            <a:r>
              <a:rPr lang="en-US" sz="2400" b="1" dirty="0" err="1"/>
              <a:t>dikkat</a:t>
            </a:r>
            <a:r>
              <a:rPr lang="en-US" sz="2400" b="1" dirty="0"/>
              <a:t> </a:t>
            </a:r>
            <a:r>
              <a:rPr lang="en-US" sz="2400" b="1" dirty="0" err="1"/>
              <a:t>ederek</a:t>
            </a:r>
            <a:r>
              <a:rPr lang="en-US" sz="2400" b="1" dirty="0"/>
              <a:t> </a:t>
            </a:r>
            <a:r>
              <a:rPr lang="en-US" sz="2400" b="1" dirty="0" err="1"/>
              <a:t>gambalar</a:t>
            </a:r>
            <a:r>
              <a:rPr lang="en-US" sz="2400" b="1" dirty="0"/>
              <a:t> </a:t>
            </a:r>
            <a:r>
              <a:rPr lang="en-US" sz="2400" b="1" dirty="0" err="1"/>
              <a:t>yüze</a:t>
            </a:r>
            <a:r>
              <a:rPr lang="en-US" sz="2400" b="1" dirty="0"/>
              <a:t> </a:t>
            </a:r>
            <a:r>
              <a:rPr lang="en-US" sz="2400" b="1" dirty="0" err="1"/>
              <a:t>yapıştırılmalıdır</a:t>
            </a:r>
            <a:r>
              <a:rPr lang="en-US" sz="2400" b="1" dirty="0"/>
              <a:t>. </a:t>
            </a:r>
            <a:r>
              <a:rPr lang="en-US" sz="2400" b="1" dirty="0" err="1"/>
              <a:t>Sayanın</a:t>
            </a:r>
            <a:r>
              <a:rPr lang="en-US" sz="2400" b="1" dirty="0"/>
              <a:t> </a:t>
            </a:r>
            <a:r>
              <a:rPr lang="en-US" sz="2400" b="1" dirty="0" err="1"/>
              <a:t>iç</a:t>
            </a:r>
            <a:r>
              <a:rPr lang="en-US" sz="2400" b="1" dirty="0"/>
              <a:t> </a:t>
            </a:r>
            <a:r>
              <a:rPr lang="en-US" sz="2400" b="1" dirty="0" err="1"/>
              <a:t>tarafını</a:t>
            </a:r>
            <a:r>
              <a:rPr lang="en-US" sz="2400" b="1" dirty="0"/>
              <a:t> </a:t>
            </a:r>
            <a:r>
              <a:rPr lang="en-US" sz="2400" b="1" dirty="0" err="1"/>
              <a:t>çevirerek</a:t>
            </a:r>
            <a:r>
              <a:rPr lang="en-US" sz="2400" b="1" dirty="0"/>
              <a:t> </a:t>
            </a:r>
            <a:r>
              <a:rPr lang="en-US" sz="2400" b="1" dirty="0" err="1"/>
              <a:t>çekiç</a:t>
            </a:r>
            <a:r>
              <a:rPr lang="en-US" sz="2400" b="1" dirty="0"/>
              <a:t> </a:t>
            </a:r>
            <a:r>
              <a:rPr lang="en-US" sz="2400" b="1" dirty="0" err="1"/>
              <a:t>darbeleri</a:t>
            </a:r>
            <a:r>
              <a:rPr lang="en-US" sz="2400" b="1" dirty="0"/>
              <a:t> </a:t>
            </a:r>
            <a:r>
              <a:rPr lang="en-US" sz="2400" b="1" dirty="0" err="1"/>
              <a:t>ile</a:t>
            </a:r>
            <a:r>
              <a:rPr lang="en-US" sz="2400" b="1" dirty="0"/>
              <a:t> </a:t>
            </a:r>
            <a:r>
              <a:rPr lang="en-US" sz="2400" b="1" dirty="0" err="1"/>
              <a:t>yapışması</a:t>
            </a:r>
            <a:r>
              <a:rPr lang="en-US" sz="2400" b="1" dirty="0"/>
              <a:t> </a:t>
            </a:r>
            <a:r>
              <a:rPr lang="en-US" sz="2400" b="1" dirty="0" err="1"/>
              <a:t>sağlanmalıdır</a:t>
            </a:r>
            <a:r>
              <a:rPr lang="en-US" sz="2400" b="1" dirty="0"/>
              <a:t>. </a:t>
            </a:r>
            <a:r>
              <a:rPr lang="en-US" sz="2400" b="1" dirty="0" err="1"/>
              <a:t>Roda</a:t>
            </a:r>
            <a:r>
              <a:rPr lang="en-US" sz="2400" b="1" dirty="0"/>
              <a:t>, </a:t>
            </a:r>
            <a:r>
              <a:rPr lang="en-US" sz="2400" b="1" dirty="0" err="1"/>
              <a:t>dikilecek</a:t>
            </a:r>
            <a:r>
              <a:rPr lang="en-US" sz="2400" b="1" dirty="0"/>
              <a:t> </a:t>
            </a:r>
            <a:r>
              <a:rPr lang="en-US" sz="2400" b="1" dirty="0" err="1"/>
              <a:t>parçanın</a:t>
            </a:r>
            <a:r>
              <a:rPr lang="en-US" sz="2400" b="1" dirty="0"/>
              <a:t> </a:t>
            </a:r>
            <a:r>
              <a:rPr lang="en-US" sz="2400" b="1" dirty="0" err="1"/>
              <a:t>üzerinde</a:t>
            </a:r>
            <a:r>
              <a:rPr lang="en-US" sz="2400" b="1" dirty="0"/>
              <a:t> </a:t>
            </a:r>
            <a:r>
              <a:rPr lang="en-US" sz="2400" b="1" dirty="0" err="1"/>
              <a:t>olacak</a:t>
            </a:r>
            <a:r>
              <a:rPr lang="en-US" sz="2400" b="1" dirty="0"/>
              <a:t> </a:t>
            </a:r>
            <a:r>
              <a:rPr lang="en-US" sz="2400" b="1" dirty="0" err="1"/>
              <a:t>şekilde</a:t>
            </a:r>
            <a:r>
              <a:rPr lang="en-US" sz="2400" b="1" dirty="0"/>
              <a:t> </a:t>
            </a:r>
            <a:r>
              <a:rPr lang="en-US" sz="2400" b="1" dirty="0" err="1"/>
              <a:t>dikiş</a:t>
            </a:r>
            <a:r>
              <a:rPr lang="en-US" sz="2400" b="1" dirty="0"/>
              <a:t> </a:t>
            </a:r>
            <a:r>
              <a:rPr lang="en-US" sz="2400" b="1" dirty="0" err="1"/>
              <a:t>pozisyonu</a:t>
            </a:r>
            <a:r>
              <a:rPr lang="en-US" sz="2400" b="1" dirty="0"/>
              <a:t> </a:t>
            </a:r>
            <a:r>
              <a:rPr lang="en-US" sz="2400" b="1" dirty="0" err="1"/>
              <a:t>alınmalıdır</a:t>
            </a:r>
            <a:r>
              <a:rPr lang="en-US" sz="2400" b="1" dirty="0"/>
              <a:t>. </a:t>
            </a:r>
            <a:r>
              <a:rPr lang="en-US" sz="2400" b="1" dirty="0" err="1"/>
              <a:t>Sayanın</a:t>
            </a:r>
            <a:r>
              <a:rPr lang="en-US" sz="2400" b="1" dirty="0"/>
              <a:t> </a:t>
            </a:r>
            <a:r>
              <a:rPr lang="en-US" sz="2400" b="1" dirty="0" err="1"/>
              <a:t>dış</a:t>
            </a:r>
            <a:r>
              <a:rPr lang="en-US" sz="2400" b="1" dirty="0"/>
              <a:t> </a:t>
            </a:r>
            <a:r>
              <a:rPr lang="en-US" sz="2400" b="1" dirty="0" err="1"/>
              <a:t>tarafından</a:t>
            </a:r>
            <a:r>
              <a:rPr lang="en-US" sz="2400" b="1" dirty="0"/>
              <a:t> monte </a:t>
            </a:r>
            <a:r>
              <a:rPr lang="en-US" sz="2400" b="1" dirty="0" err="1"/>
              <a:t>kenarından</a:t>
            </a:r>
            <a:r>
              <a:rPr lang="en-US" sz="2400" b="1" dirty="0"/>
              <a:t> </a:t>
            </a:r>
            <a:r>
              <a:rPr lang="en-US" sz="2400" b="1" dirty="0" err="1"/>
              <a:t>dikişe</a:t>
            </a:r>
            <a:r>
              <a:rPr lang="en-US" sz="2400" b="1" dirty="0"/>
              <a:t> </a:t>
            </a:r>
            <a:r>
              <a:rPr lang="en-US" sz="2400" b="1" dirty="0" err="1"/>
              <a:t>başlanmalıdır</a:t>
            </a:r>
            <a:r>
              <a:rPr lang="en-US" sz="2400" b="1" dirty="0"/>
              <a:t>. </a:t>
            </a:r>
          </a:p>
          <a:p>
            <a:pPr indent="-228600">
              <a:buFont typeface="Arial" panose="020B0604020202020204" pitchFamily="34" charset="0"/>
              <a:buChar char="•"/>
            </a:pPr>
            <a:endParaRPr lang="en-US" sz="1500" dirty="0"/>
          </a:p>
        </p:txBody>
      </p:sp>
    </p:spTree>
    <p:extLst>
      <p:ext uri="{BB962C8B-B14F-4D97-AF65-F5344CB8AC3E}">
        <p14:creationId xmlns:p14="http://schemas.microsoft.com/office/powerpoint/2010/main" val="361037752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6356CED3-8C49-48EA-B6BF-913FEEC52484}"/>
              </a:ext>
            </a:extLst>
          </p:cNvPr>
          <p:cNvSpPr>
            <a:spLocks noGrp="1"/>
          </p:cNvSpPr>
          <p:nvPr>
            <p:ph type="body" sz="half" idx="2"/>
          </p:nvPr>
        </p:nvSpPr>
        <p:spPr>
          <a:xfrm>
            <a:off x="368968" y="148662"/>
            <a:ext cx="6240379" cy="6837675"/>
          </a:xfrm>
        </p:spPr>
        <p:txBody>
          <a:bodyPr>
            <a:normAutofit fontScale="92500" lnSpcReduction="10000"/>
          </a:bodyPr>
          <a:lstStyle/>
          <a:p>
            <a:r>
              <a:rPr lang="tr-TR" dirty="0"/>
              <a:t> </a:t>
            </a:r>
            <a:r>
              <a:rPr lang="tr-TR" sz="2400" b="1" dirty="0" err="1">
                <a:solidFill>
                  <a:srgbClr val="0070C0"/>
                </a:solidFill>
              </a:rPr>
              <a:t>Ponteriz</a:t>
            </a:r>
            <a:r>
              <a:rPr lang="tr-TR" sz="2400" b="1" dirty="0">
                <a:solidFill>
                  <a:srgbClr val="0070C0"/>
                </a:solidFill>
              </a:rPr>
              <a:t> Dikişi </a:t>
            </a:r>
          </a:p>
          <a:p>
            <a:r>
              <a:rPr lang="tr-TR" sz="2400" b="1" dirty="0"/>
              <a:t> </a:t>
            </a:r>
            <a:r>
              <a:rPr lang="tr-TR" sz="2400" b="1" dirty="0" err="1"/>
              <a:t>Ponteriz</a:t>
            </a:r>
            <a:r>
              <a:rPr lang="tr-TR" sz="2400" b="1" dirty="0"/>
              <a:t> dikişi, dikiş başında ve sonunda dikişi sağlamlaştırmak için bir dikiş adımından sonra tekrar geriye dönülerek atılan kuvvetlendirme dikişidir. Bu sayede dikiş daha sağlam olur, monta işlemi sırasındaki gerilimlere dayanır ve sökülmez.  </a:t>
            </a:r>
          </a:p>
          <a:p>
            <a:r>
              <a:rPr lang="tr-TR" sz="2400" b="1" dirty="0"/>
              <a:t> </a:t>
            </a:r>
            <a:r>
              <a:rPr lang="tr-TR" sz="2400" b="1" dirty="0" err="1"/>
              <a:t>Ponteriz</a:t>
            </a:r>
            <a:r>
              <a:rPr lang="tr-TR" sz="2400" b="1" dirty="0"/>
              <a:t> dikişi, genellikle gamba ve yüzün birleşim kısımlarındaki mukavemeti arttırmak için veya dekoratif amaçlı yapılır. Görünüş bakımından çeşitli şekillerde </a:t>
            </a:r>
            <a:r>
              <a:rPr lang="tr-TR" sz="2400" b="1" dirty="0" err="1"/>
              <a:t>ponteriz</a:t>
            </a:r>
            <a:r>
              <a:rPr lang="tr-TR" sz="2400" b="1" dirty="0"/>
              <a:t> dikişleri olabilir. Gamba </a:t>
            </a:r>
            <a:r>
              <a:rPr lang="tr-TR" sz="2400" b="1" dirty="0" err="1"/>
              <a:t>ponteriz</a:t>
            </a:r>
            <a:r>
              <a:rPr lang="tr-TR" sz="2400" b="1" dirty="0"/>
              <a:t> dikişlerinin ortak yanı gamba ile yüzün birleştiği kısımda olmasıdır.   </a:t>
            </a:r>
          </a:p>
          <a:p>
            <a:r>
              <a:rPr lang="tr-TR" sz="2400" b="1" dirty="0"/>
              <a:t>   </a:t>
            </a:r>
            <a:r>
              <a:rPr lang="tr-TR" sz="2400" b="1" dirty="0" err="1"/>
              <a:t>Ponteriz</a:t>
            </a:r>
            <a:r>
              <a:rPr lang="tr-TR" sz="2400" b="1" dirty="0"/>
              <a:t> dikiş çeşitleri  </a:t>
            </a:r>
            <a:r>
              <a:rPr lang="tr-TR" sz="2400" b="1" dirty="0" err="1"/>
              <a:t>Molyer</a:t>
            </a:r>
            <a:r>
              <a:rPr lang="tr-TR" sz="2400" b="1" dirty="0"/>
              <a:t> ayakkabıda </a:t>
            </a:r>
            <a:r>
              <a:rPr lang="tr-TR" sz="2400" b="1" dirty="0" err="1"/>
              <a:t>ponteriz</a:t>
            </a:r>
            <a:r>
              <a:rPr lang="tr-TR" sz="2400" b="1" dirty="0"/>
              <a:t> dikişi atılması gereken kısımlar  Yüz astarı ile dil astarı dikişinde  Yüz ile yüz astarı dikişinde • Gamba astarları ile </a:t>
            </a:r>
            <a:r>
              <a:rPr lang="tr-TR" sz="2400" b="1" dirty="0" err="1"/>
              <a:t>çoraplıkların</a:t>
            </a:r>
            <a:r>
              <a:rPr lang="tr-TR" sz="2400" b="1" dirty="0"/>
              <a:t> dikiminde (Filetonun gambaya dikiminde </a:t>
            </a:r>
          </a:p>
          <a:p>
            <a:r>
              <a:rPr lang="tr-TR" sz="2400" b="1" dirty="0"/>
              <a:t> Bu kısımlara atılacak </a:t>
            </a:r>
            <a:r>
              <a:rPr lang="tr-TR" sz="2400" b="1" dirty="0" err="1"/>
              <a:t>ponteriz</a:t>
            </a:r>
            <a:r>
              <a:rPr lang="tr-TR" sz="2400" b="1" dirty="0"/>
              <a:t> dikişlerinde 4 veya 5 adım atıldıktan sonra tekrar başa dönülerek dikişe başlanır. Bitiminde ise dikilen kısımdan 4 veya 5 adım geri dönülerek tekrar dikilir. </a:t>
            </a:r>
          </a:p>
        </p:txBody>
      </p:sp>
      <p:pic>
        <p:nvPicPr>
          <p:cNvPr id="6" name="Resim 5">
            <a:extLst>
              <a:ext uri="{FF2B5EF4-FFF2-40B4-BE49-F238E27FC236}">
                <a16:creationId xmlns:a16="http://schemas.microsoft.com/office/drawing/2014/main" id="{5850E7FA-C419-4602-BC76-8F0D1FA3B4B9}"/>
              </a:ext>
            </a:extLst>
          </p:cNvPr>
          <p:cNvPicPr>
            <a:picLocks noChangeAspect="1"/>
          </p:cNvPicPr>
          <p:nvPr/>
        </p:nvPicPr>
        <p:blipFill>
          <a:blip r:embed="rId2"/>
          <a:stretch>
            <a:fillRect/>
          </a:stretch>
        </p:blipFill>
        <p:spPr>
          <a:xfrm>
            <a:off x="9131107" y="1839016"/>
            <a:ext cx="3209814" cy="5018984"/>
          </a:xfrm>
          <a:prstGeom prst="rect">
            <a:avLst/>
          </a:prstGeom>
        </p:spPr>
      </p:pic>
      <p:pic>
        <p:nvPicPr>
          <p:cNvPr id="12" name="İçerik Yer Tutucusu 11">
            <a:extLst>
              <a:ext uri="{FF2B5EF4-FFF2-40B4-BE49-F238E27FC236}">
                <a16:creationId xmlns:a16="http://schemas.microsoft.com/office/drawing/2014/main" id="{7D37B299-B054-4AC5-AA4B-6435F132FB63}"/>
              </a:ext>
            </a:extLst>
          </p:cNvPr>
          <p:cNvPicPr>
            <a:picLocks noGrp="1" noChangeAspect="1"/>
          </p:cNvPicPr>
          <p:nvPr>
            <p:ph idx="1"/>
          </p:nvPr>
        </p:nvPicPr>
        <p:blipFill>
          <a:blip r:embed="rId3"/>
          <a:stretch>
            <a:fillRect/>
          </a:stretch>
        </p:blipFill>
        <p:spPr>
          <a:xfrm>
            <a:off x="6609348" y="20325"/>
            <a:ext cx="2521760" cy="4255469"/>
          </a:xfrm>
          <a:prstGeom prst="rect">
            <a:avLst/>
          </a:prstGeom>
        </p:spPr>
      </p:pic>
    </p:spTree>
    <p:extLst>
      <p:ext uri="{BB962C8B-B14F-4D97-AF65-F5344CB8AC3E}">
        <p14:creationId xmlns:p14="http://schemas.microsoft.com/office/powerpoint/2010/main" val="89430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A4FCFB40-5803-450F-91C3-48BD6277E410}"/>
              </a:ext>
            </a:extLst>
          </p:cNvPr>
          <p:cNvSpPr>
            <a:spLocks noGrp="1"/>
          </p:cNvSpPr>
          <p:nvPr>
            <p:ph type="body" sz="half" idx="2"/>
          </p:nvPr>
        </p:nvSpPr>
        <p:spPr>
          <a:xfrm>
            <a:off x="1365338" y="1703540"/>
            <a:ext cx="10095978" cy="4165448"/>
          </a:xfrm>
        </p:spPr>
        <p:txBody>
          <a:bodyPr>
            <a:normAutofit/>
          </a:bodyPr>
          <a:lstStyle/>
          <a:p>
            <a:r>
              <a:rPr lang="tr-TR" sz="2800" b="1" dirty="0" err="1">
                <a:solidFill>
                  <a:srgbClr val="FF0000"/>
                </a:solidFill>
              </a:rPr>
              <a:t>Molyer</a:t>
            </a:r>
            <a:r>
              <a:rPr lang="tr-TR" sz="2800" b="1" dirty="0">
                <a:solidFill>
                  <a:srgbClr val="FF0000"/>
                </a:solidFill>
              </a:rPr>
              <a:t> Ayakkabı </a:t>
            </a:r>
          </a:p>
          <a:p>
            <a:r>
              <a:rPr lang="tr-TR" sz="2800" b="1" dirty="0" err="1"/>
              <a:t>Molyer</a:t>
            </a:r>
            <a:r>
              <a:rPr lang="tr-TR" sz="2800" b="1" dirty="0"/>
              <a:t> ayakkabı Çoğunlukla erkek ayakkabı ve botlarında kullanılmakla beraber kadın ve çocuk ayakkabılarında kullanılmaktadır.</a:t>
            </a:r>
          </a:p>
          <a:p>
            <a:r>
              <a:rPr lang="tr-TR" sz="2800" b="1" dirty="0" err="1"/>
              <a:t>Molyer</a:t>
            </a:r>
            <a:r>
              <a:rPr lang="tr-TR" sz="2800" b="1" dirty="0"/>
              <a:t> modelinin en belirgin özelliği bağcıklı oluşu ve gamba saya parçalarının yüz parçasına bindirme yapılarak dikilmesidir. </a:t>
            </a:r>
          </a:p>
        </p:txBody>
      </p:sp>
    </p:spTree>
    <p:extLst>
      <p:ext uri="{BB962C8B-B14F-4D97-AF65-F5344CB8AC3E}">
        <p14:creationId xmlns:p14="http://schemas.microsoft.com/office/powerpoint/2010/main" val="289637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E466841-B051-48EC-BD6B-3E6B33B75CEC}"/>
              </a:ext>
            </a:extLst>
          </p:cNvPr>
          <p:cNvPicPr>
            <a:picLocks noGrp="1" noChangeAspect="1"/>
          </p:cNvPicPr>
          <p:nvPr>
            <p:ph idx="1"/>
          </p:nvPr>
        </p:nvPicPr>
        <p:blipFill>
          <a:blip r:embed="rId2"/>
          <a:stretch>
            <a:fillRect/>
          </a:stretch>
        </p:blipFill>
        <p:spPr>
          <a:xfrm>
            <a:off x="9155108" y="2518808"/>
            <a:ext cx="3333342" cy="4339192"/>
          </a:xfrm>
          <a:prstGeom prst="rect">
            <a:avLst/>
          </a:prstGeom>
        </p:spPr>
      </p:pic>
      <p:sp>
        <p:nvSpPr>
          <p:cNvPr id="4" name="Metin Yer Tutucusu 3">
            <a:extLst>
              <a:ext uri="{FF2B5EF4-FFF2-40B4-BE49-F238E27FC236}">
                <a16:creationId xmlns:a16="http://schemas.microsoft.com/office/drawing/2014/main" id="{F468656E-D8EA-40BD-8C8D-40318F7DD992}"/>
              </a:ext>
            </a:extLst>
          </p:cNvPr>
          <p:cNvSpPr>
            <a:spLocks noGrp="1"/>
          </p:cNvSpPr>
          <p:nvPr>
            <p:ph type="body" sz="half" idx="2"/>
          </p:nvPr>
        </p:nvSpPr>
        <p:spPr>
          <a:xfrm>
            <a:off x="839788" y="1741118"/>
            <a:ext cx="5686272" cy="4872624"/>
          </a:xfrm>
        </p:spPr>
        <p:txBody>
          <a:bodyPr>
            <a:normAutofit/>
          </a:bodyPr>
          <a:lstStyle/>
          <a:p>
            <a:r>
              <a:rPr lang="tr-TR" sz="2800" b="1" dirty="0" err="1">
                <a:highlight>
                  <a:srgbClr val="FFFF00"/>
                </a:highlight>
              </a:rPr>
              <a:t>Molyer</a:t>
            </a:r>
            <a:r>
              <a:rPr lang="tr-TR" sz="2800" b="1" dirty="0">
                <a:highlight>
                  <a:srgbClr val="FFFF00"/>
                </a:highlight>
              </a:rPr>
              <a:t> Sayanın Kesilme İşlemi</a:t>
            </a:r>
          </a:p>
          <a:p>
            <a:r>
              <a:rPr lang="tr-TR" sz="2800" b="1" dirty="0"/>
              <a:t> Sayayı oluşturacak parçalar malzemenin uygun bölgelerinden uygun konumda kesilmelidir.  Istampalar malzeme kaybı en düşük olacak biçimde yerleştirilmelidir.  Genellikle saya ıstampaları kanadın üzerine arkadan baş yönünde, (sıkılık doğrultusunda) yerleştirilerek kesilmelidir.  Kesim için model ıstampalarının kontrol edilmesi gerekir. </a:t>
            </a:r>
          </a:p>
        </p:txBody>
      </p:sp>
      <p:pic>
        <p:nvPicPr>
          <p:cNvPr id="6" name="Resim 5">
            <a:extLst>
              <a:ext uri="{FF2B5EF4-FFF2-40B4-BE49-F238E27FC236}">
                <a16:creationId xmlns:a16="http://schemas.microsoft.com/office/drawing/2014/main" id="{95C8D4B2-875A-4BE0-A634-D8991444DC4C}"/>
              </a:ext>
            </a:extLst>
          </p:cNvPr>
          <p:cNvPicPr>
            <a:picLocks noChangeAspect="1"/>
          </p:cNvPicPr>
          <p:nvPr/>
        </p:nvPicPr>
        <p:blipFill>
          <a:blip r:embed="rId3"/>
          <a:stretch>
            <a:fillRect/>
          </a:stretch>
        </p:blipFill>
        <p:spPr>
          <a:xfrm>
            <a:off x="6648800" y="196803"/>
            <a:ext cx="2506308" cy="5157425"/>
          </a:xfrm>
          <a:prstGeom prst="rect">
            <a:avLst/>
          </a:prstGeom>
        </p:spPr>
      </p:pic>
    </p:spTree>
    <p:extLst>
      <p:ext uri="{BB962C8B-B14F-4D97-AF65-F5344CB8AC3E}">
        <p14:creationId xmlns:p14="http://schemas.microsoft.com/office/powerpoint/2010/main" val="47958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0132F32-1A47-4B9B-95E3-D47E45CC0630}"/>
              </a:ext>
            </a:extLst>
          </p:cNvPr>
          <p:cNvPicPr>
            <a:picLocks noGrp="1" noChangeAspect="1"/>
          </p:cNvPicPr>
          <p:nvPr>
            <p:ph idx="1"/>
          </p:nvPr>
        </p:nvPicPr>
        <p:blipFill>
          <a:blip r:embed="rId2"/>
          <a:stretch>
            <a:fillRect/>
          </a:stretch>
        </p:blipFill>
        <p:spPr>
          <a:xfrm>
            <a:off x="7956671" y="1377863"/>
            <a:ext cx="3604852" cy="5054887"/>
          </a:xfrm>
          <a:prstGeom prst="rect">
            <a:avLst/>
          </a:prstGeom>
        </p:spPr>
      </p:pic>
      <p:sp>
        <p:nvSpPr>
          <p:cNvPr id="4" name="Metin Yer Tutucusu 3">
            <a:extLst>
              <a:ext uri="{FF2B5EF4-FFF2-40B4-BE49-F238E27FC236}">
                <a16:creationId xmlns:a16="http://schemas.microsoft.com/office/drawing/2014/main" id="{6A913CDE-20FE-4549-9A57-903F21F30487}"/>
              </a:ext>
            </a:extLst>
          </p:cNvPr>
          <p:cNvSpPr>
            <a:spLocks noGrp="1"/>
          </p:cNvSpPr>
          <p:nvPr>
            <p:ph type="body" sz="half" idx="2"/>
          </p:nvPr>
        </p:nvSpPr>
        <p:spPr>
          <a:xfrm>
            <a:off x="438411" y="1252603"/>
            <a:ext cx="7518259" cy="4616385"/>
          </a:xfrm>
        </p:spPr>
        <p:txBody>
          <a:bodyPr>
            <a:normAutofit/>
          </a:bodyPr>
          <a:lstStyle/>
          <a:p>
            <a:r>
              <a:rPr lang="tr-TR" sz="2400" b="1" dirty="0" err="1">
                <a:solidFill>
                  <a:srgbClr val="FF0000"/>
                </a:solidFill>
              </a:rPr>
              <a:t>Molyer</a:t>
            </a:r>
            <a:r>
              <a:rPr lang="tr-TR" sz="2400" b="1" dirty="0">
                <a:solidFill>
                  <a:srgbClr val="FF0000"/>
                </a:solidFill>
              </a:rPr>
              <a:t> Tipli Ayakkabının Saya (Yüz) Parçaları  </a:t>
            </a:r>
          </a:p>
          <a:p>
            <a:r>
              <a:rPr lang="tr-TR" sz="2400" b="1" dirty="0"/>
              <a:t>Yüz, sayanın ön kısmında kullanılan saya elemanıdır. Sayanın burnunu ve hemen onun arka bölümünü kapsar, bu kısma ayakkabının önü de denilebilir. </a:t>
            </a:r>
            <a:r>
              <a:rPr lang="tr-TR" sz="2400" b="1" dirty="0" err="1"/>
              <a:t>Maskaretli</a:t>
            </a:r>
            <a:r>
              <a:rPr lang="tr-TR" sz="2400" b="1" dirty="0"/>
              <a:t> ve </a:t>
            </a:r>
            <a:r>
              <a:rPr lang="tr-TR" sz="2400" b="1" dirty="0" err="1"/>
              <a:t>maskaretsiz</a:t>
            </a:r>
            <a:r>
              <a:rPr lang="tr-TR" sz="2400" b="1" dirty="0"/>
              <a:t> olanları vardır. Ayakkabının önünde devamlı gözüktüğünden dolayı sayanın en önemli elemanıdır. Derinin sık olduğu tarafa doğru şekildeki gibi ok yönünde yerleştirilmelidir. Derinin en kaliteli yerlerinden kesilmelidir. Yüz kesimi tamamlandıktan sonra gümüş kalem ile referans(bindirme) çizgileri çizilmelidir. Markalama işlemi bindirme ve kıvırma olacak kısımların işaretlenmesidir. </a:t>
            </a:r>
          </a:p>
        </p:txBody>
      </p:sp>
    </p:spTree>
    <p:extLst>
      <p:ext uri="{BB962C8B-B14F-4D97-AF65-F5344CB8AC3E}">
        <p14:creationId xmlns:p14="http://schemas.microsoft.com/office/powerpoint/2010/main" val="387527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7CFFF61F-6D96-4182-8781-399A6DB9D0F4}"/>
              </a:ext>
            </a:extLst>
          </p:cNvPr>
          <p:cNvPicPr>
            <a:picLocks noGrp="1" noChangeAspect="1"/>
          </p:cNvPicPr>
          <p:nvPr>
            <p:ph idx="1"/>
          </p:nvPr>
        </p:nvPicPr>
        <p:blipFill>
          <a:blip r:embed="rId2"/>
          <a:stretch>
            <a:fillRect/>
          </a:stretch>
        </p:blipFill>
        <p:spPr>
          <a:xfrm>
            <a:off x="8572985" y="111884"/>
            <a:ext cx="3414424" cy="7026127"/>
          </a:xfrm>
          <a:prstGeom prst="rect">
            <a:avLst/>
          </a:prstGeom>
        </p:spPr>
      </p:pic>
      <p:sp>
        <p:nvSpPr>
          <p:cNvPr id="4" name="Metin Yer Tutucusu 3">
            <a:extLst>
              <a:ext uri="{FF2B5EF4-FFF2-40B4-BE49-F238E27FC236}">
                <a16:creationId xmlns:a16="http://schemas.microsoft.com/office/drawing/2014/main" id="{5C0D4039-4421-4B11-A63E-FBABA6150E4B}"/>
              </a:ext>
            </a:extLst>
          </p:cNvPr>
          <p:cNvSpPr>
            <a:spLocks noGrp="1"/>
          </p:cNvSpPr>
          <p:nvPr>
            <p:ph type="body" sz="half" idx="2"/>
          </p:nvPr>
        </p:nvSpPr>
        <p:spPr>
          <a:xfrm>
            <a:off x="1954060" y="814192"/>
            <a:ext cx="6488482" cy="6043807"/>
          </a:xfrm>
        </p:spPr>
        <p:txBody>
          <a:bodyPr>
            <a:noAutofit/>
          </a:bodyPr>
          <a:lstStyle/>
          <a:p>
            <a:r>
              <a:rPr lang="tr-TR" sz="2800" b="1" dirty="0">
                <a:solidFill>
                  <a:srgbClr val="FF0000"/>
                </a:solidFill>
              </a:rPr>
              <a:t> </a:t>
            </a:r>
            <a:r>
              <a:rPr lang="tr-TR" sz="2400" b="1" dirty="0">
                <a:solidFill>
                  <a:srgbClr val="FF0000"/>
                </a:solidFill>
              </a:rPr>
              <a:t>Gambalar  </a:t>
            </a:r>
          </a:p>
          <a:p>
            <a:r>
              <a:rPr lang="tr-TR" sz="2400" b="1" dirty="0"/>
              <a:t> Ayakkabının arka kısmını kaplayan veya tamamlayan saya elemanlarıdır. Gambaların tek parçadan meydana gelmiş basit şekilleri olduğu gibi iki veya üç parçaya bölünmüş olanları da vardır. Gambaların sabit boyutu veya sabit şekli yoktur. Ayağın yan kısımlarını kaplayan saya elemanıdır.  </a:t>
            </a:r>
          </a:p>
          <a:p>
            <a:r>
              <a:rPr lang="tr-TR" sz="2400" b="1" dirty="0"/>
              <a:t> </a:t>
            </a:r>
            <a:r>
              <a:rPr lang="tr-TR" sz="2400" b="1" dirty="0" err="1"/>
              <a:t>Molyer</a:t>
            </a:r>
            <a:r>
              <a:rPr lang="tr-TR" sz="2400" b="1" dirty="0"/>
              <a:t> ayakkabıda sağ ve sol olmak üzere birbirine simetrik iki adet gamba kullanılmaktadır. Derinin sık olduğu tarafa doğru yerleştirilmelidir. Fakat deriden kazanmak için gambalar hafifçe sağa veya sola çevrilebilir. Derinin omuz ve sırt kısımlarına esnemeyen yöne doğru uzunlamasına yerleştirilir. Gamba kesimi tamamlandıktan sonra gümüş kalem ile zımba uygulanacak yerlerin işaretlenmesi gerekir. </a:t>
            </a:r>
          </a:p>
        </p:txBody>
      </p:sp>
    </p:spTree>
    <p:extLst>
      <p:ext uri="{BB962C8B-B14F-4D97-AF65-F5344CB8AC3E}">
        <p14:creationId xmlns:p14="http://schemas.microsoft.com/office/powerpoint/2010/main" val="421712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Yer Tutucusu 3">
            <a:extLst>
              <a:ext uri="{FF2B5EF4-FFF2-40B4-BE49-F238E27FC236}">
                <a16:creationId xmlns:a16="http://schemas.microsoft.com/office/drawing/2014/main" id="{59FDB771-2D0B-491B-96C6-BE0F15753B71}"/>
              </a:ext>
            </a:extLst>
          </p:cNvPr>
          <p:cNvSpPr>
            <a:spLocks noGrp="1"/>
          </p:cNvSpPr>
          <p:nvPr>
            <p:ph type="body" sz="half" idx="2"/>
          </p:nvPr>
        </p:nvSpPr>
        <p:spPr>
          <a:xfrm>
            <a:off x="590720" y="799353"/>
            <a:ext cx="5095090" cy="6058012"/>
          </a:xfrm>
        </p:spPr>
        <p:txBody>
          <a:bodyPr vert="horz" lIns="91440" tIns="45720" rIns="91440" bIns="45720" rtlCol="0" anchor="ctr">
            <a:normAutofit lnSpcReduction="10000"/>
          </a:bodyPr>
          <a:lstStyle/>
          <a:p>
            <a:pPr indent="-228600">
              <a:buFont typeface="Arial" panose="020B0604020202020204" pitchFamily="34" charset="0"/>
              <a:buChar char="•"/>
            </a:pPr>
            <a:r>
              <a:rPr lang="en-US" sz="2400" b="1" dirty="0" err="1">
                <a:solidFill>
                  <a:srgbClr val="FF0000"/>
                </a:solidFill>
              </a:rPr>
              <a:t>Fileto</a:t>
            </a:r>
            <a:r>
              <a:rPr lang="en-US" sz="2400" b="1" dirty="0">
                <a:solidFill>
                  <a:srgbClr val="FF0000"/>
                </a:solidFill>
              </a:rPr>
              <a:t> </a:t>
            </a:r>
          </a:p>
          <a:p>
            <a:pPr indent="-228600">
              <a:buFont typeface="Arial" panose="020B0604020202020204" pitchFamily="34" charset="0"/>
              <a:buChar char="•"/>
            </a:pPr>
            <a:r>
              <a:rPr lang="en-US" sz="2400" b="1" dirty="0"/>
              <a:t> </a:t>
            </a:r>
            <a:r>
              <a:rPr lang="en-US" sz="2400" b="1" dirty="0" err="1"/>
              <a:t>Ayakkabının</a:t>
            </a:r>
            <a:r>
              <a:rPr lang="en-US" sz="2400" b="1" dirty="0"/>
              <a:t> </a:t>
            </a:r>
            <a:r>
              <a:rPr lang="en-US" sz="2400" b="1" dirty="0" err="1"/>
              <a:t>arka</a:t>
            </a:r>
            <a:r>
              <a:rPr lang="en-US" sz="2400" b="1" dirty="0"/>
              <a:t> </a:t>
            </a:r>
            <a:r>
              <a:rPr lang="en-US" sz="2400" b="1" dirty="0" err="1"/>
              <a:t>kısmına</a:t>
            </a:r>
            <a:r>
              <a:rPr lang="en-US" sz="2400" b="1" dirty="0"/>
              <a:t> </a:t>
            </a:r>
            <a:r>
              <a:rPr lang="en-US" sz="2400" b="1" dirty="0" err="1"/>
              <a:t>konan</a:t>
            </a:r>
            <a:r>
              <a:rPr lang="en-US" sz="2400" b="1" dirty="0"/>
              <a:t> </a:t>
            </a:r>
            <a:r>
              <a:rPr lang="en-US" sz="2400" b="1" dirty="0" err="1"/>
              <a:t>saya</a:t>
            </a:r>
            <a:r>
              <a:rPr lang="en-US" sz="2400" b="1" dirty="0"/>
              <a:t> </a:t>
            </a:r>
            <a:r>
              <a:rPr lang="en-US" sz="2400" b="1" dirty="0" err="1"/>
              <a:t>elemanına</a:t>
            </a:r>
            <a:r>
              <a:rPr lang="en-US" sz="2400" b="1" dirty="0"/>
              <a:t> </a:t>
            </a:r>
            <a:r>
              <a:rPr lang="en-US" sz="2400" b="1" dirty="0" err="1"/>
              <a:t>fileto</a:t>
            </a:r>
            <a:r>
              <a:rPr lang="en-US" sz="2400" b="1" dirty="0"/>
              <a:t> </a:t>
            </a:r>
            <a:r>
              <a:rPr lang="en-US" sz="2400" b="1" dirty="0" err="1"/>
              <a:t>denir</a:t>
            </a:r>
            <a:r>
              <a:rPr lang="en-US" sz="2400" b="1" dirty="0"/>
              <a:t>. </a:t>
            </a:r>
            <a:r>
              <a:rPr lang="en-US" sz="2400" b="1" dirty="0" err="1"/>
              <a:t>Özellikle</a:t>
            </a:r>
            <a:r>
              <a:rPr lang="en-US" sz="2400" b="1" dirty="0"/>
              <a:t> </a:t>
            </a:r>
            <a:r>
              <a:rPr lang="en-US" sz="2400" b="1" dirty="0" err="1"/>
              <a:t>zikzak</a:t>
            </a:r>
            <a:r>
              <a:rPr lang="en-US" sz="2400" b="1" dirty="0"/>
              <a:t> </a:t>
            </a:r>
            <a:r>
              <a:rPr lang="en-US" sz="2400" b="1" dirty="0" err="1"/>
              <a:t>dikişi</a:t>
            </a:r>
            <a:r>
              <a:rPr lang="en-US" sz="2400" b="1" dirty="0"/>
              <a:t> </a:t>
            </a:r>
            <a:r>
              <a:rPr lang="en-US" sz="2400" b="1" dirty="0" err="1"/>
              <a:t>ile</a:t>
            </a:r>
            <a:r>
              <a:rPr lang="en-US" sz="2400" b="1" dirty="0"/>
              <a:t> </a:t>
            </a:r>
            <a:r>
              <a:rPr lang="en-US" sz="2400" b="1" dirty="0" err="1"/>
              <a:t>dikilen</a:t>
            </a:r>
            <a:r>
              <a:rPr lang="en-US" sz="2400" b="1" dirty="0"/>
              <a:t> </a:t>
            </a:r>
            <a:r>
              <a:rPr lang="en-US" sz="2400" b="1" dirty="0" err="1"/>
              <a:t>gambalarda</a:t>
            </a:r>
            <a:r>
              <a:rPr lang="en-US" sz="2400" b="1" dirty="0"/>
              <a:t> </a:t>
            </a:r>
            <a:r>
              <a:rPr lang="en-US" sz="2400" b="1" dirty="0" err="1"/>
              <a:t>mukavemeti</a:t>
            </a:r>
            <a:r>
              <a:rPr lang="en-US" sz="2400" b="1" dirty="0"/>
              <a:t> </a:t>
            </a:r>
            <a:r>
              <a:rPr lang="en-US" sz="2400" b="1" dirty="0" err="1"/>
              <a:t>artırmak</a:t>
            </a:r>
            <a:r>
              <a:rPr lang="en-US" sz="2400" b="1" dirty="0"/>
              <a:t> </a:t>
            </a:r>
            <a:r>
              <a:rPr lang="en-US" sz="2400" b="1" dirty="0" err="1"/>
              <a:t>ve</a:t>
            </a:r>
            <a:r>
              <a:rPr lang="en-US" sz="2400" b="1" dirty="0"/>
              <a:t> </a:t>
            </a:r>
            <a:r>
              <a:rPr lang="en-US" sz="2400" b="1" dirty="0" err="1"/>
              <a:t>çirkin</a:t>
            </a:r>
            <a:r>
              <a:rPr lang="en-US" sz="2400" b="1" dirty="0"/>
              <a:t> </a:t>
            </a:r>
            <a:r>
              <a:rPr lang="en-US" sz="2400" b="1" dirty="0" err="1"/>
              <a:t>görüntüyü</a:t>
            </a:r>
            <a:r>
              <a:rPr lang="en-US" sz="2400" b="1" dirty="0"/>
              <a:t> </a:t>
            </a:r>
            <a:r>
              <a:rPr lang="en-US" sz="2400" b="1" dirty="0" err="1"/>
              <a:t>kapatmak</a:t>
            </a:r>
            <a:r>
              <a:rPr lang="en-US" sz="2400" b="1" dirty="0"/>
              <a:t> </a:t>
            </a:r>
            <a:r>
              <a:rPr lang="en-US" sz="2400" b="1" dirty="0" err="1"/>
              <a:t>için</a:t>
            </a:r>
            <a:r>
              <a:rPr lang="en-US" sz="2400" b="1" dirty="0"/>
              <a:t> </a:t>
            </a:r>
            <a:r>
              <a:rPr lang="en-US" sz="2400" b="1" dirty="0" err="1"/>
              <a:t>kullanılır</a:t>
            </a:r>
            <a:r>
              <a:rPr lang="en-US" sz="2400" b="1" dirty="0"/>
              <a:t>. </a:t>
            </a:r>
          </a:p>
          <a:p>
            <a:pPr indent="-228600">
              <a:buFont typeface="Arial" panose="020B0604020202020204" pitchFamily="34" charset="0"/>
              <a:buChar char="•"/>
            </a:pPr>
            <a:r>
              <a:rPr lang="en-US" sz="2400" b="1" dirty="0"/>
              <a:t> </a:t>
            </a:r>
            <a:r>
              <a:rPr lang="en-US" sz="2400" b="1" dirty="0" err="1"/>
              <a:t>Filetolar</a:t>
            </a:r>
            <a:r>
              <a:rPr lang="en-US" sz="2400" b="1" dirty="0"/>
              <a:t> </a:t>
            </a:r>
            <a:r>
              <a:rPr lang="en-US" sz="2400" b="1" dirty="0" err="1"/>
              <a:t>ayakkabıda</a:t>
            </a:r>
            <a:r>
              <a:rPr lang="en-US" sz="2400" b="1" dirty="0"/>
              <a:t> </a:t>
            </a:r>
            <a:r>
              <a:rPr lang="en-US" sz="2400" b="1" dirty="0" err="1"/>
              <a:t>çeşitli</a:t>
            </a:r>
            <a:r>
              <a:rPr lang="en-US" sz="2400" b="1" dirty="0"/>
              <a:t> </a:t>
            </a:r>
            <a:r>
              <a:rPr lang="en-US" sz="2400" b="1" dirty="0" err="1"/>
              <a:t>genişliklerde</a:t>
            </a:r>
            <a:r>
              <a:rPr lang="en-US" sz="2400" b="1" dirty="0"/>
              <a:t> </a:t>
            </a:r>
            <a:r>
              <a:rPr lang="en-US" sz="2400" b="1" dirty="0" err="1"/>
              <a:t>veya</a:t>
            </a:r>
            <a:r>
              <a:rPr lang="en-US" sz="2400" b="1" dirty="0"/>
              <a:t> </a:t>
            </a:r>
            <a:r>
              <a:rPr lang="en-US" sz="2400" b="1" dirty="0" err="1"/>
              <a:t>uzunluklarda</a:t>
            </a:r>
            <a:r>
              <a:rPr lang="en-US" sz="2400" b="1" dirty="0"/>
              <a:t> </a:t>
            </a:r>
            <a:r>
              <a:rPr lang="en-US" sz="2400" b="1" dirty="0" err="1"/>
              <a:t>ayakkabı</a:t>
            </a:r>
            <a:r>
              <a:rPr lang="en-US" sz="2400" b="1" dirty="0"/>
              <a:t> </a:t>
            </a:r>
            <a:r>
              <a:rPr lang="en-US" sz="2400" b="1" dirty="0" err="1"/>
              <a:t>modeline</a:t>
            </a:r>
            <a:r>
              <a:rPr lang="en-US" sz="2400" b="1" dirty="0"/>
              <a:t> </a:t>
            </a:r>
            <a:r>
              <a:rPr lang="en-US" sz="2400" b="1" dirty="0" err="1"/>
              <a:t>göre</a:t>
            </a:r>
            <a:r>
              <a:rPr lang="en-US" sz="2400" b="1" dirty="0"/>
              <a:t> </a:t>
            </a:r>
            <a:r>
              <a:rPr lang="en-US" sz="2400" b="1" dirty="0" err="1"/>
              <a:t>yapılabilir</a:t>
            </a:r>
            <a:r>
              <a:rPr lang="en-US" sz="2400" b="1" dirty="0"/>
              <a:t>. </a:t>
            </a:r>
            <a:r>
              <a:rPr lang="en-US" sz="2400" b="1" dirty="0" err="1"/>
              <a:t>Fileto</a:t>
            </a:r>
            <a:r>
              <a:rPr lang="en-US" sz="2400" b="1" dirty="0"/>
              <a:t> </a:t>
            </a:r>
            <a:r>
              <a:rPr lang="en-US" sz="2400" b="1" dirty="0" err="1"/>
              <a:t>derideki</a:t>
            </a:r>
            <a:r>
              <a:rPr lang="en-US" sz="2400" b="1" dirty="0"/>
              <a:t> </a:t>
            </a:r>
            <a:r>
              <a:rPr lang="en-US" sz="2400" b="1" dirty="0" err="1"/>
              <a:t>tasarrufa</a:t>
            </a:r>
            <a:r>
              <a:rPr lang="en-US" sz="2400" b="1" dirty="0"/>
              <a:t> </a:t>
            </a:r>
            <a:r>
              <a:rPr lang="en-US" sz="2400" b="1" dirty="0" err="1"/>
              <a:t>göre</a:t>
            </a:r>
            <a:r>
              <a:rPr lang="en-US" sz="2400" b="1" dirty="0"/>
              <a:t> her </a:t>
            </a:r>
            <a:r>
              <a:rPr lang="en-US" sz="2400" b="1" dirty="0" err="1"/>
              <a:t>şekilde</a:t>
            </a:r>
            <a:r>
              <a:rPr lang="en-US" sz="2400" b="1" dirty="0"/>
              <a:t> </a:t>
            </a:r>
            <a:r>
              <a:rPr lang="en-US" sz="2400" b="1" dirty="0" err="1"/>
              <a:t>kesilebilir</a:t>
            </a:r>
            <a:r>
              <a:rPr lang="en-US" sz="2400" b="1" dirty="0"/>
              <a:t>. </a:t>
            </a:r>
            <a:r>
              <a:rPr lang="en-US" sz="2400" b="1" dirty="0" err="1"/>
              <a:t>Filetonun</a:t>
            </a:r>
            <a:r>
              <a:rPr lang="en-US" sz="2400" b="1" dirty="0"/>
              <a:t> </a:t>
            </a:r>
            <a:r>
              <a:rPr lang="en-US" sz="2400" b="1" dirty="0" err="1"/>
              <a:t>kesimi</a:t>
            </a:r>
            <a:r>
              <a:rPr lang="en-US" sz="2400" b="1" dirty="0"/>
              <a:t> </a:t>
            </a:r>
            <a:r>
              <a:rPr lang="en-US" sz="2400" b="1" dirty="0" err="1"/>
              <a:t>tamamlandıktan</a:t>
            </a:r>
            <a:r>
              <a:rPr lang="en-US" sz="2400" b="1" dirty="0"/>
              <a:t> </a:t>
            </a:r>
            <a:r>
              <a:rPr lang="en-US" sz="2400" b="1" dirty="0" err="1"/>
              <a:t>sonra</a:t>
            </a:r>
            <a:r>
              <a:rPr lang="en-US" sz="2400" b="1" dirty="0"/>
              <a:t> </a:t>
            </a:r>
            <a:r>
              <a:rPr lang="en-US" sz="2400" b="1" dirty="0" err="1"/>
              <a:t>gümüş</a:t>
            </a:r>
            <a:r>
              <a:rPr lang="en-US" sz="2400" b="1" dirty="0"/>
              <a:t> </a:t>
            </a:r>
            <a:r>
              <a:rPr lang="en-US" sz="2400" b="1" dirty="0" err="1"/>
              <a:t>kalem</a:t>
            </a:r>
            <a:r>
              <a:rPr lang="en-US" sz="2400" b="1" dirty="0"/>
              <a:t> </a:t>
            </a:r>
            <a:r>
              <a:rPr lang="en-US" sz="2400" b="1" dirty="0" err="1"/>
              <a:t>ile</a:t>
            </a:r>
            <a:r>
              <a:rPr lang="en-US" sz="2400" b="1" dirty="0"/>
              <a:t> </a:t>
            </a:r>
            <a:r>
              <a:rPr lang="tr-TR" sz="2400" b="1" dirty="0"/>
              <a:t>referans</a:t>
            </a:r>
            <a:r>
              <a:rPr lang="en-US" sz="2400" b="1" dirty="0"/>
              <a:t> </a:t>
            </a:r>
            <a:r>
              <a:rPr lang="en-US" sz="2400" b="1" dirty="0" err="1"/>
              <a:t>çizgileri</a:t>
            </a:r>
            <a:r>
              <a:rPr lang="en-US" sz="2400" b="1" dirty="0"/>
              <a:t> </a:t>
            </a:r>
            <a:r>
              <a:rPr lang="en-US" sz="2400" b="1" dirty="0" err="1"/>
              <a:t>çizilmelidir</a:t>
            </a:r>
            <a:r>
              <a:rPr lang="en-US" sz="2400" b="1" dirty="0"/>
              <a:t>. </a:t>
            </a:r>
          </a:p>
          <a:p>
            <a:pPr indent="-228600">
              <a:buFont typeface="Arial" panose="020B0604020202020204" pitchFamily="34" charset="0"/>
              <a:buChar char="•"/>
            </a:pPr>
            <a:r>
              <a:rPr lang="en-US" sz="2400" b="1" dirty="0"/>
              <a:t> </a:t>
            </a:r>
            <a:r>
              <a:rPr lang="en-US" sz="2400" b="1" dirty="0" err="1"/>
              <a:t>Fileto</a:t>
            </a:r>
            <a:r>
              <a:rPr lang="en-US" sz="2400" b="1" dirty="0"/>
              <a:t> </a:t>
            </a:r>
            <a:r>
              <a:rPr lang="en-US" sz="2400" b="1" dirty="0" err="1"/>
              <a:t>derinin</a:t>
            </a:r>
            <a:r>
              <a:rPr lang="en-US" sz="2400" b="1" dirty="0"/>
              <a:t> </a:t>
            </a:r>
            <a:r>
              <a:rPr lang="en-US" sz="2400" b="1" dirty="0" err="1"/>
              <a:t>sık</a:t>
            </a:r>
            <a:r>
              <a:rPr lang="en-US" sz="2400" b="1" dirty="0"/>
              <a:t> </a:t>
            </a:r>
            <a:r>
              <a:rPr lang="en-US" sz="2400" b="1" dirty="0" err="1"/>
              <a:t>olduğu</a:t>
            </a:r>
            <a:r>
              <a:rPr lang="en-US" sz="2400" b="1" dirty="0"/>
              <a:t> </a:t>
            </a:r>
            <a:r>
              <a:rPr lang="en-US" sz="2400" b="1" dirty="0" err="1"/>
              <a:t>tarafa</a:t>
            </a:r>
            <a:r>
              <a:rPr lang="en-US" sz="2400" b="1" dirty="0"/>
              <a:t> </a:t>
            </a:r>
            <a:r>
              <a:rPr lang="en-US" sz="2400" b="1" dirty="0" err="1"/>
              <a:t>doğru</a:t>
            </a:r>
            <a:r>
              <a:rPr lang="en-US" sz="2400" b="1" dirty="0"/>
              <a:t> </a:t>
            </a:r>
            <a:r>
              <a:rPr lang="en-US" sz="2400" b="1" dirty="0" err="1"/>
              <a:t>şekildeki</a:t>
            </a:r>
            <a:r>
              <a:rPr lang="en-US" sz="2400" b="1" dirty="0"/>
              <a:t> </a:t>
            </a:r>
            <a:r>
              <a:rPr lang="en-US" sz="2400" b="1" dirty="0" err="1"/>
              <a:t>gibi</a:t>
            </a:r>
            <a:r>
              <a:rPr lang="en-US" sz="2400" b="1" dirty="0"/>
              <a:t> ok </a:t>
            </a:r>
            <a:r>
              <a:rPr lang="en-US" sz="2400" b="1" dirty="0" err="1"/>
              <a:t>yönünde</a:t>
            </a:r>
            <a:r>
              <a:rPr lang="en-US" sz="2400" b="1" dirty="0"/>
              <a:t> </a:t>
            </a:r>
            <a:r>
              <a:rPr lang="en-US" sz="2400" b="1" dirty="0" err="1"/>
              <a:t>yerleştirilip</a:t>
            </a:r>
            <a:r>
              <a:rPr lang="en-US" sz="2400" b="1" dirty="0"/>
              <a:t> </a:t>
            </a:r>
            <a:r>
              <a:rPr lang="en-US" sz="2400" b="1" dirty="0" err="1"/>
              <a:t>derinin</a:t>
            </a:r>
            <a:r>
              <a:rPr lang="en-US" sz="2400" b="1" dirty="0"/>
              <a:t> </a:t>
            </a:r>
            <a:r>
              <a:rPr lang="en-US" sz="2400" b="1" dirty="0" err="1"/>
              <a:t>omuz</a:t>
            </a:r>
            <a:r>
              <a:rPr lang="en-US" sz="2400" b="1" dirty="0"/>
              <a:t> </a:t>
            </a:r>
            <a:r>
              <a:rPr lang="en-US" sz="2400" b="1" dirty="0" err="1"/>
              <a:t>ve</a:t>
            </a:r>
            <a:r>
              <a:rPr lang="en-US" sz="2400" b="1" dirty="0"/>
              <a:t> </a:t>
            </a:r>
            <a:r>
              <a:rPr lang="en-US" sz="2400" b="1" dirty="0" err="1"/>
              <a:t>karın</a:t>
            </a:r>
            <a:r>
              <a:rPr lang="en-US" sz="2400" b="1" dirty="0"/>
              <a:t> </a:t>
            </a:r>
            <a:r>
              <a:rPr lang="en-US" sz="2400" b="1" dirty="0" err="1"/>
              <a:t>kısmından</a:t>
            </a:r>
            <a:r>
              <a:rPr lang="en-US" sz="2400" b="1" dirty="0"/>
              <a:t> </a:t>
            </a:r>
            <a:r>
              <a:rPr lang="en-US" sz="2400" b="1" dirty="0" err="1"/>
              <a:t>kesilebilir</a:t>
            </a:r>
            <a:r>
              <a:rPr lang="en-US" sz="2400" b="1" dirty="0"/>
              <a:t>.</a:t>
            </a:r>
          </a:p>
          <a:p>
            <a:pPr indent="-228600">
              <a:buFont typeface="Arial" panose="020B0604020202020204" pitchFamily="34" charset="0"/>
              <a:buChar char="•"/>
            </a:pPr>
            <a:endParaRPr lang="en-US" sz="17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180EAF85-8928-436E-ACCD-424DCFCDA773}"/>
              </a:ext>
            </a:extLst>
          </p:cNvPr>
          <p:cNvPicPr>
            <a:picLocks noGrp="1" noChangeAspect="1"/>
          </p:cNvPicPr>
          <p:nvPr>
            <p:ph idx="1"/>
          </p:nvPr>
        </p:nvPicPr>
        <p:blipFill rotWithShape="1">
          <a:blip r:embed="rId2"/>
          <a:srcRect t="29062" b="23880"/>
          <a:stretch/>
        </p:blipFill>
        <p:spPr>
          <a:xfrm>
            <a:off x="5977788" y="799352"/>
            <a:ext cx="5425410" cy="5259296"/>
          </a:xfrm>
          <a:prstGeom prst="rect">
            <a:avLst/>
          </a:prstGeom>
        </p:spPr>
      </p:pic>
    </p:spTree>
    <p:extLst>
      <p:ext uri="{BB962C8B-B14F-4D97-AF65-F5344CB8AC3E}">
        <p14:creationId xmlns:p14="http://schemas.microsoft.com/office/powerpoint/2010/main" val="63555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D1364FA-A026-4EA0-8524-785F956BFC31}"/>
              </a:ext>
            </a:extLst>
          </p:cNvPr>
          <p:cNvPicPr>
            <a:picLocks noGrp="1" noChangeAspect="1"/>
          </p:cNvPicPr>
          <p:nvPr>
            <p:ph idx="1"/>
          </p:nvPr>
        </p:nvPicPr>
        <p:blipFill>
          <a:blip r:embed="rId2"/>
          <a:stretch>
            <a:fillRect/>
          </a:stretch>
        </p:blipFill>
        <p:spPr>
          <a:xfrm>
            <a:off x="8097694" y="1353864"/>
            <a:ext cx="2356270" cy="3956755"/>
          </a:xfrm>
          <a:prstGeom prst="rect">
            <a:avLst/>
          </a:prstGeom>
        </p:spPr>
      </p:pic>
      <p:sp>
        <p:nvSpPr>
          <p:cNvPr id="4" name="Metin Yer Tutucusu 3">
            <a:extLst>
              <a:ext uri="{FF2B5EF4-FFF2-40B4-BE49-F238E27FC236}">
                <a16:creationId xmlns:a16="http://schemas.microsoft.com/office/drawing/2014/main" id="{8FF4B6FB-6C49-4FE3-A592-F319DDC5CDB3}"/>
              </a:ext>
            </a:extLst>
          </p:cNvPr>
          <p:cNvSpPr>
            <a:spLocks noGrp="1"/>
          </p:cNvSpPr>
          <p:nvPr>
            <p:ph type="body" sz="half" idx="2"/>
          </p:nvPr>
        </p:nvSpPr>
        <p:spPr>
          <a:xfrm>
            <a:off x="433137" y="112295"/>
            <a:ext cx="6015789" cy="6577263"/>
          </a:xfrm>
        </p:spPr>
        <p:txBody>
          <a:bodyPr>
            <a:normAutofit/>
          </a:bodyPr>
          <a:lstStyle/>
          <a:p>
            <a:r>
              <a:rPr lang="tr-TR" sz="2400" b="1" dirty="0" err="1">
                <a:solidFill>
                  <a:srgbClr val="FF0000"/>
                </a:solidFill>
              </a:rPr>
              <a:t>Molyer</a:t>
            </a:r>
            <a:r>
              <a:rPr lang="tr-TR" sz="2400" b="1" dirty="0">
                <a:solidFill>
                  <a:srgbClr val="FF0000"/>
                </a:solidFill>
              </a:rPr>
              <a:t> Tipli Ayakkabı Sayasının Astar Parçaları </a:t>
            </a:r>
          </a:p>
          <a:p>
            <a:r>
              <a:rPr lang="tr-TR" sz="2400" b="1" dirty="0"/>
              <a:t> Ayakkabının iç kısmının yüz ve gamba parçalarının birbirlerine eklenmesinden kaynaklanan ve güzel olmayan görüntüsünün kapatılması, ayakkabı içine giren ayağın rahat etmesi ve arkaya fort öne bombe konulabilmesi için sayanın içine konulan malzemeye astar denir. Çok kalın derilerden yapılan ayakkabıların astarsız olarak kullanılma olanağı olduğu gibi yazın hafif ayakkabılarda da astar kullanılmayabilir. Astar parçaları kesildikten sonra kesinlikle gümüş kalem veya nokta ile işaretlemeler yapılmalıdır.  </a:t>
            </a:r>
          </a:p>
          <a:p>
            <a:r>
              <a:rPr lang="tr-TR" sz="2400" b="1" dirty="0"/>
              <a:t> Astar parçalarının isimleri </a:t>
            </a:r>
          </a:p>
          <a:p>
            <a:r>
              <a:rPr lang="tr-TR" sz="2400" b="1" dirty="0"/>
              <a:t>  Yüz astarı Gamba astarları (sağ ve sol olmak üzere iki adet)  </a:t>
            </a:r>
            <a:r>
              <a:rPr lang="tr-TR" sz="2400" b="1" dirty="0" err="1"/>
              <a:t>Çoraplık</a:t>
            </a:r>
            <a:r>
              <a:rPr lang="tr-TR" sz="2400" b="1" dirty="0"/>
              <a:t> </a:t>
            </a:r>
          </a:p>
          <a:p>
            <a:endParaRPr lang="tr-TR" dirty="0"/>
          </a:p>
        </p:txBody>
      </p:sp>
      <p:pic>
        <p:nvPicPr>
          <p:cNvPr id="6" name="Resim 5">
            <a:extLst>
              <a:ext uri="{FF2B5EF4-FFF2-40B4-BE49-F238E27FC236}">
                <a16:creationId xmlns:a16="http://schemas.microsoft.com/office/drawing/2014/main" id="{19518F12-B4CE-4B5F-B677-AD7EE35AE037}"/>
              </a:ext>
            </a:extLst>
          </p:cNvPr>
          <p:cNvPicPr>
            <a:picLocks noChangeAspect="1"/>
          </p:cNvPicPr>
          <p:nvPr/>
        </p:nvPicPr>
        <p:blipFill>
          <a:blip r:embed="rId3"/>
          <a:stretch>
            <a:fillRect/>
          </a:stretch>
        </p:blipFill>
        <p:spPr>
          <a:xfrm>
            <a:off x="6657301" y="1847755"/>
            <a:ext cx="1440393" cy="2968972"/>
          </a:xfrm>
          <a:prstGeom prst="rect">
            <a:avLst/>
          </a:prstGeom>
        </p:spPr>
      </p:pic>
      <p:pic>
        <p:nvPicPr>
          <p:cNvPr id="7" name="Resim 6">
            <a:extLst>
              <a:ext uri="{FF2B5EF4-FFF2-40B4-BE49-F238E27FC236}">
                <a16:creationId xmlns:a16="http://schemas.microsoft.com/office/drawing/2014/main" id="{CC89DC94-C31D-41E1-8707-E55547D0B7AB}"/>
              </a:ext>
            </a:extLst>
          </p:cNvPr>
          <p:cNvPicPr>
            <a:picLocks noChangeAspect="1"/>
          </p:cNvPicPr>
          <p:nvPr/>
        </p:nvPicPr>
        <p:blipFill rotWithShape="1">
          <a:blip r:embed="rId4"/>
          <a:srcRect r="5909" b="10454"/>
          <a:stretch/>
        </p:blipFill>
        <p:spPr>
          <a:xfrm>
            <a:off x="10391494" y="2197501"/>
            <a:ext cx="1921435" cy="2269483"/>
          </a:xfrm>
          <a:prstGeom prst="rect">
            <a:avLst/>
          </a:prstGeom>
        </p:spPr>
      </p:pic>
    </p:spTree>
    <p:extLst>
      <p:ext uri="{BB962C8B-B14F-4D97-AF65-F5344CB8AC3E}">
        <p14:creationId xmlns:p14="http://schemas.microsoft.com/office/powerpoint/2010/main" val="298257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6E3E4DA2-0839-40D1-96EE-73CD66A447CD}"/>
              </a:ext>
            </a:extLst>
          </p:cNvPr>
          <p:cNvSpPr>
            <a:spLocks noGrp="1"/>
          </p:cNvSpPr>
          <p:nvPr>
            <p:ph type="body" sz="half" idx="2"/>
          </p:nvPr>
        </p:nvSpPr>
        <p:spPr>
          <a:xfrm>
            <a:off x="365760" y="417095"/>
            <a:ext cx="11569566" cy="6256422"/>
          </a:xfrm>
        </p:spPr>
        <p:txBody>
          <a:bodyPr>
            <a:noAutofit/>
          </a:bodyPr>
          <a:lstStyle/>
          <a:p>
            <a:r>
              <a:rPr lang="tr-TR" sz="2400" b="1" dirty="0">
                <a:solidFill>
                  <a:srgbClr val="FF0000"/>
                </a:solidFill>
              </a:rPr>
              <a:t> Yüz astarı  </a:t>
            </a:r>
          </a:p>
          <a:p>
            <a:r>
              <a:rPr lang="tr-TR" sz="2400" b="1" dirty="0"/>
              <a:t> Ayakkabının yüz kısmının altına gelen elemandır. Derinin sık olduğu tarafa doğru şekildeki gibi ok yönünde yerleştirilip kesilmesi gerekir. Yüz astar parçaları kesildikten sonra gümüş kalem ile dil astarının binecek kısmı işaretlenir. </a:t>
            </a:r>
          </a:p>
          <a:p>
            <a:r>
              <a:rPr lang="tr-TR" sz="2400" b="1" dirty="0">
                <a:solidFill>
                  <a:srgbClr val="FF0000"/>
                </a:solidFill>
              </a:rPr>
              <a:t>Gamba astarları </a:t>
            </a:r>
          </a:p>
          <a:p>
            <a:r>
              <a:rPr lang="tr-TR" sz="2400" b="1" dirty="0"/>
              <a:t> Gamba astarları gambaların altına yerleştirilen malzemelerdir. Gamba astarları ayakkabının iç kısmında  gözüktüğü için görünüşü de en az kesildiği yön kadar önemlidir. Gamba astarları da gambalar gibi iki parçadan oluşur. Derinin sık olduğu tarafa doğru şekildeki gibi ok yönünde yerleştirilip kesilmelidir. </a:t>
            </a:r>
          </a:p>
          <a:p>
            <a:r>
              <a:rPr lang="tr-TR" sz="2400" b="1" dirty="0"/>
              <a:t> </a:t>
            </a:r>
            <a:r>
              <a:rPr lang="tr-TR" sz="2400" b="1" dirty="0" err="1">
                <a:solidFill>
                  <a:srgbClr val="FF0000"/>
                </a:solidFill>
              </a:rPr>
              <a:t>Çoraplık</a:t>
            </a:r>
            <a:r>
              <a:rPr lang="tr-TR" sz="2400" b="1" dirty="0">
                <a:solidFill>
                  <a:srgbClr val="FF0000"/>
                </a:solidFill>
              </a:rPr>
              <a:t> </a:t>
            </a:r>
          </a:p>
          <a:p>
            <a:r>
              <a:rPr lang="tr-TR" sz="2400" b="1" dirty="0"/>
              <a:t> </a:t>
            </a:r>
            <a:r>
              <a:rPr lang="tr-TR" sz="2400" b="1" dirty="0" err="1"/>
              <a:t>Çoraplık</a:t>
            </a:r>
            <a:r>
              <a:rPr lang="tr-TR" sz="2400" b="1" dirty="0"/>
              <a:t> sayanın arka kısmında bulunur. Genellikle burada kullanılan malzemenin pürüzlü yüzeyi ayak tarafına bakacak şekilde yerleştirilir. Ayağın topuğu tutması için yapılır. Bu parçada da sıklık yönü pek fark etmese de derinin sık olduğu tarafa doğru ok yönünde kesilmesi tavsiye edilir.</a:t>
            </a:r>
          </a:p>
          <a:p>
            <a:r>
              <a:rPr lang="tr-TR" sz="2400" b="1" dirty="0" err="1"/>
              <a:t>Çoraplık</a:t>
            </a:r>
            <a:r>
              <a:rPr lang="tr-TR" sz="2400" b="1" dirty="0"/>
              <a:t> Bazı ayakkabı astarlarında gambalar uzun tutulur ve çatı dikişi ile birbirine dikilir. Bu sayede </a:t>
            </a:r>
            <a:r>
              <a:rPr lang="tr-TR" sz="2400" b="1" dirty="0" err="1"/>
              <a:t>çoraplık</a:t>
            </a:r>
            <a:r>
              <a:rPr lang="tr-TR" sz="2400" b="1" dirty="0"/>
              <a:t> kullanılmayabilir. </a:t>
            </a:r>
          </a:p>
        </p:txBody>
      </p:sp>
    </p:spTree>
    <p:extLst>
      <p:ext uri="{BB962C8B-B14F-4D97-AF65-F5344CB8AC3E}">
        <p14:creationId xmlns:p14="http://schemas.microsoft.com/office/powerpoint/2010/main" val="94246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6"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Metin Yer Tutucusu 3">
            <a:extLst>
              <a:ext uri="{FF2B5EF4-FFF2-40B4-BE49-F238E27FC236}">
                <a16:creationId xmlns:a16="http://schemas.microsoft.com/office/drawing/2014/main" id="{0516F9EE-B206-4555-B852-CD88B2B842CB}"/>
              </a:ext>
            </a:extLst>
          </p:cNvPr>
          <p:cNvSpPr>
            <a:spLocks noGrp="1"/>
          </p:cNvSpPr>
          <p:nvPr>
            <p:ph type="body" sz="half" idx="2"/>
          </p:nvPr>
        </p:nvSpPr>
        <p:spPr>
          <a:xfrm>
            <a:off x="176463" y="132378"/>
            <a:ext cx="5367639" cy="6478733"/>
          </a:xfrm>
        </p:spPr>
        <p:txBody>
          <a:bodyPr vert="horz" lIns="91440" tIns="45720" rIns="91440" bIns="45720" rtlCol="0" anchor="ctr">
            <a:normAutofit/>
          </a:bodyPr>
          <a:lstStyle/>
          <a:p>
            <a:pPr indent="-228600">
              <a:buFont typeface="Arial" panose="020B0604020202020204" pitchFamily="34" charset="0"/>
              <a:buChar char="•"/>
            </a:pPr>
            <a:r>
              <a:rPr lang="en-US" sz="2400" b="1" dirty="0"/>
              <a:t> </a:t>
            </a:r>
            <a:r>
              <a:rPr lang="en-US" sz="2400" b="1" dirty="0" err="1">
                <a:solidFill>
                  <a:srgbClr val="FF0000"/>
                </a:solidFill>
              </a:rPr>
              <a:t>Tıraş</a:t>
            </a:r>
            <a:r>
              <a:rPr lang="en-US" sz="2400" b="1" dirty="0">
                <a:solidFill>
                  <a:srgbClr val="FF0000"/>
                </a:solidFill>
              </a:rPr>
              <a:t> </a:t>
            </a:r>
          </a:p>
          <a:p>
            <a:pPr indent="-228600">
              <a:buFont typeface="Arial" panose="020B0604020202020204" pitchFamily="34" charset="0"/>
              <a:buChar char="•"/>
            </a:pPr>
            <a:r>
              <a:rPr lang="en-US" sz="2400" b="1" dirty="0"/>
              <a:t> </a:t>
            </a:r>
            <a:r>
              <a:rPr lang="en-US" sz="2400" b="1" dirty="0" err="1"/>
              <a:t>Genellikle</a:t>
            </a:r>
            <a:r>
              <a:rPr lang="en-US" sz="2400" b="1" dirty="0"/>
              <a:t> </a:t>
            </a:r>
            <a:r>
              <a:rPr lang="en-US" sz="2400" b="1" dirty="0" err="1"/>
              <a:t>saya</a:t>
            </a:r>
            <a:r>
              <a:rPr lang="en-US" sz="2400" b="1" dirty="0"/>
              <a:t> </a:t>
            </a:r>
            <a:r>
              <a:rPr lang="en-US" sz="2400" b="1" dirty="0" err="1"/>
              <a:t>elemanlarının</a:t>
            </a:r>
            <a:r>
              <a:rPr lang="en-US" sz="2400" b="1" dirty="0"/>
              <a:t> </a:t>
            </a:r>
            <a:r>
              <a:rPr lang="en-US" sz="2400" b="1" dirty="0" err="1"/>
              <a:t>kenarlarına</a:t>
            </a:r>
            <a:r>
              <a:rPr lang="en-US" sz="2400" b="1" dirty="0"/>
              <a:t> </a:t>
            </a:r>
            <a:r>
              <a:rPr lang="en-US" sz="2400" b="1" dirty="0" err="1"/>
              <a:t>yapılacak</a:t>
            </a:r>
            <a:r>
              <a:rPr lang="en-US" sz="2400" b="1" dirty="0"/>
              <a:t> </a:t>
            </a:r>
            <a:r>
              <a:rPr lang="en-US" sz="2400" b="1" dirty="0" err="1"/>
              <a:t>işleme</a:t>
            </a:r>
            <a:r>
              <a:rPr lang="en-US" sz="2400" b="1" dirty="0"/>
              <a:t> </a:t>
            </a:r>
            <a:r>
              <a:rPr lang="en-US" sz="2400" b="1" dirty="0" err="1"/>
              <a:t>göre</a:t>
            </a:r>
            <a:r>
              <a:rPr lang="en-US" sz="2400" b="1" dirty="0"/>
              <a:t> </a:t>
            </a:r>
            <a:r>
              <a:rPr lang="en-US" sz="2400" b="1" dirty="0" err="1"/>
              <a:t>inceltmek</a:t>
            </a:r>
            <a:r>
              <a:rPr lang="en-US" sz="2400" b="1" dirty="0"/>
              <a:t> </a:t>
            </a:r>
            <a:r>
              <a:rPr lang="en-US" sz="2400" b="1" dirty="0" err="1"/>
              <a:t>amacı</a:t>
            </a:r>
            <a:r>
              <a:rPr lang="en-US" sz="2400" b="1" dirty="0"/>
              <a:t> </a:t>
            </a:r>
            <a:r>
              <a:rPr lang="en-US" sz="2400" b="1" dirty="0" err="1"/>
              <a:t>ile</a:t>
            </a:r>
            <a:r>
              <a:rPr lang="en-US" sz="2400" b="1" dirty="0"/>
              <a:t> </a:t>
            </a:r>
            <a:r>
              <a:rPr lang="en-US" sz="2400" b="1" dirty="0" err="1"/>
              <a:t>yapılan</a:t>
            </a:r>
            <a:r>
              <a:rPr lang="en-US" sz="2400" b="1" dirty="0"/>
              <a:t> </a:t>
            </a:r>
            <a:r>
              <a:rPr lang="en-US" sz="2400" b="1" dirty="0" err="1"/>
              <a:t>kenar</a:t>
            </a:r>
            <a:r>
              <a:rPr lang="en-US" sz="2400" b="1" dirty="0"/>
              <a:t> </a:t>
            </a:r>
            <a:r>
              <a:rPr lang="en-US" sz="2400" b="1" dirty="0" err="1"/>
              <a:t>inceltme</a:t>
            </a:r>
            <a:r>
              <a:rPr lang="en-US" sz="2400" b="1" dirty="0"/>
              <a:t> </a:t>
            </a:r>
            <a:r>
              <a:rPr lang="en-US" sz="2400" b="1" dirty="0" err="1"/>
              <a:t>işlemine</a:t>
            </a:r>
            <a:r>
              <a:rPr lang="en-US" sz="2400" b="1" dirty="0"/>
              <a:t> </a:t>
            </a:r>
            <a:r>
              <a:rPr lang="en-US" sz="2400" b="1" dirty="0" err="1"/>
              <a:t>ayakkabıcılıkta</a:t>
            </a:r>
            <a:r>
              <a:rPr lang="en-US" sz="2400" b="1" dirty="0"/>
              <a:t> </a:t>
            </a:r>
            <a:r>
              <a:rPr lang="en-US" sz="2400" b="1" dirty="0" err="1"/>
              <a:t>tıraş</a:t>
            </a:r>
            <a:r>
              <a:rPr lang="en-US" sz="2400" b="1" dirty="0"/>
              <a:t> </a:t>
            </a:r>
            <a:r>
              <a:rPr lang="en-US" sz="2400" b="1" dirty="0" err="1"/>
              <a:t>denir</a:t>
            </a:r>
            <a:r>
              <a:rPr lang="en-US" sz="2400" b="1" dirty="0"/>
              <a:t>. </a:t>
            </a:r>
            <a:r>
              <a:rPr lang="en-US" sz="2400" b="1" dirty="0" err="1"/>
              <a:t>Tıraşlama</a:t>
            </a:r>
            <a:r>
              <a:rPr lang="en-US" sz="2400" b="1" dirty="0"/>
              <a:t> </a:t>
            </a:r>
            <a:r>
              <a:rPr lang="en-US" sz="2400" b="1" dirty="0" err="1"/>
              <a:t>işlemi</a:t>
            </a:r>
            <a:r>
              <a:rPr lang="en-US" sz="2400" b="1" dirty="0"/>
              <a:t> </a:t>
            </a:r>
            <a:r>
              <a:rPr lang="en-US" sz="2400" b="1" dirty="0" err="1"/>
              <a:t>genellikle</a:t>
            </a:r>
            <a:r>
              <a:rPr lang="en-US" sz="2400" b="1" dirty="0"/>
              <a:t> </a:t>
            </a:r>
            <a:r>
              <a:rPr lang="en-US" sz="2400" b="1" dirty="0" err="1"/>
              <a:t>derinin</a:t>
            </a:r>
            <a:r>
              <a:rPr lang="en-US" sz="2400" b="1" dirty="0"/>
              <a:t> </a:t>
            </a:r>
            <a:r>
              <a:rPr lang="en-US" sz="2400" b="1" dirty="0" err="1"/>
              <a:t>ters</a:t>
            </a:r>
            <a:r>
              <a:rPr lang="en-US" sz="2400" b="1" dirty="0"/>
              <a:t> </a:t>
            </a:r>
            <a:r>
              <a:rPr lang="en-US" sz="2400" b="1" dirty="0" err="1"/>
              <a:t>yüzüne</a:t>
            </a:r>
            <a:r>
              <a:rPr lang="en-US" sz="2400" b="1" dirty="0"/>
              <a:t> </a:t>
            </a:r>
            <a:r>
              <a:rPr lang="en-US" sz="2400" b="1" dirty="0" err="1"/>
              <a:t>yapılır</a:t>
            </a:r>
            <a:r>
              <a:rPr lang="en-US" sz="2400" b="1" dirty="0"/>
              <a:t>. </a:t>
            </a:r>
            <a:r>
              <a:rPr lang="en-US" sz="2400" b="1" dirty="0" err="1"/>
              <a:t>Gerekli</a:t>
            </a:r>
            <a:r>
              <a:rPr lang="en-US" sz="2400" b="1" dirty="0"/>
              <a:t> </a:t>
            </a:r>
            <a:r>
              <a:rPr lang="en-US" sz="2400" b="1" dirty="0" err="1"/>
              <a:t>olmadıkça</a:t>
            </a:r>
            <a:r>
              <a:rPr lang="en-US" sz="2400" b="1" dirty="0"/>
              <a:t> </a:t>
            </a:r>
            <a:r>
              <a:rPr lang="en-US" sz="2400" b="1" dirty="0" err="1"/>
              <a:t>sırça</a:t>
            </a:r>
            <a:r>
              <a:rPr lang="en-US" sz="2400" b="1" dirty="0"/>
              <a:t> </a:t>
            </a:r>
            <a:r>
              <a:rPr lang="en-US" sz="2400" b="1" dirty="0" err="1"/>
              <a:t>yüz</a:t>
            </a:r>
            <a:r>
              <a:rPr lang="en-US" sz="2400" b="1" dirty="0"/>
              <a:t> </a:t>
            </a:r>
            <a:r>
              <a:rPr lang="en-US" sz="2400" b="1" dirty="0" err="1"/>
              <a:t>tıraşlanmaz</a:t>
            </a:r>
            <a:r>
              <a:rPr lang="en-US" sz="2400" b="1" dirty="0"/>
              <a:t>. Saya </a:t>
            </a:r>
            <a:r>
              <a:rPr lang="en-US" sz="2400" b="1" dirty="0" err="1"/>
              <a:t>elemanlarının</a:t>
            </a:r>
            <a:r>
              <a:rPr lang="en-US" sz="2400" b="1" dirty="0"/>
              <a:t> </a:t>
            </a:r>
            <a:r>
              <a:rPr lang="en-US" sz="2400" b="1" dirty="0" err="1"/>
              <a:t>kenarları</a:t>
            </a:r>
            <a:r>
              <a:rPr lang="en-US" sz="2400" b="1" dirty="0"/>
              <a:t> </a:t>
            </a:r>
            <a:r>
              <a:rPr lang="en-US" sz="2400" b="1" dirty="0" err="1"/>
              <a:t>değişik</a:t>
            </a:r>
            <a:r>
              <a:rPr lang="en-US" sz="2400" b="1" dirty="0"/>
              <a:t> </a:t>
            </a:r>
            <a:r>
              <a:rPr lang="en-US" sz="2400" b="1" dirty="0" err="1"/>
              <a:t>şekillerde</a:t>
            </a:r>
            <a:r>
              <a:rPr lang="en-US" sz="2400" b="1" dirty="0"/>
              <a:t> </a:t>
            </a:r>
            <a:r>
              <a:rPr lang="en-US" sz="2400" b="1" dirty="0" err="1"/>
              <a:t>olabilir</a:t>
            </a:r>
            <a:r>
              <a:rPr lang="en-US" sz="2400" b="1" dirty="0"/>
              <a:t>. </a:t>
            </a:r>
            <a:r>
              <a:rPr lang="en-US" sz="2400" b="1" dirty="0" err="1"/>
              <a:t>Kenar</a:t>
            </a:r>
            <a:r>
              <a:rPr lang="en-US" sz="2400" b="1" dirty="0"/>
              <a:t> </a:t>
            </a:r>
            <a:r>
              <a:rPr lang="en-US" sz="2400" b="1" dirty="0" err="1"/>
              <a:t>biçimine</a:t>
            </a:r>
            <a:r>
              <a:rPr lang="en-US" sz="2400" b="1" dirty="0"/>
              <a:t> </a:t>
            </a:r>
            <a:r>
              <a:rPr lang="en-US" sz="2400" b="1" dirty="0" err="1"/>
              <a:t>göre</a:t>
            </a:r>
            <a:r>
              <a:rPr lang="en-US" sz="2400" b="1" dirty="0"/>
              <a:t> </a:t>
            </a:r>
            <a:r>
              <a:rPr lang="en-US" sz="2400" b="1" dirty="0" err="1"/>
              <a:t>farklı</a:t>
            </a:r>
            <a:r>
              <a:rPr lang="en-US" sz="2400" b="1" dirty="0"/>
              <a:t> </a:t>
            </a:r>
            <a:r>
              <a:rPr lang="en-US" sz="2400" b="1" dirty="0" err="1"/>
              <a:t>olarak</a:t>
            </a:r>
            <a:r>
              <a:rPr lang="en-US" sz="2400" b="1" dirty="0"/>
              <a:t> </a:t>
            </a:r>
            <a:r>
              <a:rPr lang="en-US" sz="2400" b="1" dirty="0" err="1"/>
              <a:t>tıraş</a:t>
            </a:r>
            <a:r>
              <a:rPr lang="en-US" sz="2400" b="1" dirty="0"/>
              <a:t> </a:t>
            </a:r>
            <a:r>
              <a:rPr lang="en-US" sz="2400" b="1" dirty="0" err="1"/>
              <a:t>yapılabilir</a:t>
            </a:r>
            <a:r>
              <a:rPr lang="en-US" sz="2400" b="1" dirty="0"/>
              <a:t>. </a:t>
            </a:r>
            <a:r>
              <a:rPr lang="en-US" sz="2400" b="1" dirty="0" err="1"/>
              <a:t>Molyer</a:t>
            </a:r>
            <a:r>
              <a:rPr lang="en-US" sz="2400" b="1" dirty="0"/>
              <a:t> model </a:t>
            </a:r>
            <a:r>
              <a:rPr lang="en-US" sz="2400" b="1" dirty="0" err="1"/>
              <a:t>ayakkabıda</a:t>
            </a:r>
            <a:r>
              <a:rPr lang="en-US" sz="2400" b="1" dirty="0"/>
              <a:t> </a:t>
            </a:r>
            <a:r>
              <a:rPr lang="en-US" sz="2400" b="1" dirty="0" err="1"/>
              <a:t>üç</a:t>
            </a:r>
            <a:r>
              <a:rPr lang="en-US" sz="2400" b="1" dirty="0"/>
              <a:t> </a:t>
            </a:r>
            <a:r>
              <a:rPr lang="en-US" sz="2400" b="1" dirty="0" err="1"/>
              <a:t>çeşit</a:t>
            </a:r>
            <a:r>
              <a:rPr lang="en-US" sz="2400" b="1" dirty="0"/>
              <a:t> </a:t>
            </a:r>
            <a:r>
              <a:rPr lang="en-US" sz="2400" b="1" dirty="0" err="1"/>
              <a:t>tıraş</a:t>
            </a:r>
            <a:r>
              <a:rPr lang="en-US" sz="2400" b="1" dirty="0"/>
              <a:t> </a:t>
            </a:r>
            <a:r>
              <a:rPr lang="en-US" sz="2400" b="1" dirty="0" err="1"/>
              <a:t>vardır</a:t>
            </a:r>
            <a:r>
              <a:rPr lang="tr-TR" sz="2400" b="1" dirty="0"/>
              <a:t>.</a:t>
            </a:r>
            <a:r>
              <a:rPr lang="en-US" sz="2400" b="1" dirty="0"/>
              <a:t> </a:t>
            </a:r>
          </a:p>
          <a:p>
            <a:pPr indent="-228600">
              <a:buFont typeface="Arial" panose="020B0604020202020204" pitchFamily="34" charset="0"/>
              <a:buChar char="•"/>
            </a:pPr>
            <a:r>
              <a:rPr lang="en-US" sz="2400" b="1" dirty="0">
                <a:solidFill>
                  <a:srgbClr val="FF0000"/>
                </a:solidFill>
              </a:rPr>
              <a:t> </a:t>
            </a:r>
            <a:r>
              <a:rPr lang="en-US" sz="2400" b="1" dirty="0" err="1">
                <a:solidFill>
                  <a:srgbClr val="FF0000"/>
                </a:solidFill>
              </a:rPr>
              <a:t>Kıvırma</a:t>
            </a:r>
            <a:r>
              <a:rPr lang="en-US" sz="2400" b="1" dirty="0">
                <a:solidFill>
                  <a:srgbClr val="FF0000"/>
                </a:solidFill>
              </a:rPr>
              <a:t> </a:t>
            </a:r>
            <a:r>
              <a:rPr lang="en-US" sz="2400" b="1" dirty="0" err="1">
                <a:solidFill>
                  <a:srgbClr val="FF0000"/>
                </a:solidFill>
              </a:rPr>
              <a:t>tıraşı</a:t>
            </a:r>
            <a:r>
              <a:rPr lang="en-US" sz="2400" b="1" dirty="0">
                <a:solidFill>
                  <a:srgbClr val="FF0000"/>
                </a:solidFill>
              </a:rPr>
              <a:t>  </a:t>
            </a:r>
          </a:p>
          <a:p>
            <a:pPr indent="-228600">
              <a:buFont typeface="Arial" panose="020B0604020202020204" pitchFamily="34" charset="0"/>
              <a:buChar char="•"/>
            </a:pPr>
            <a:r>
              <a:rPr lang="en-US" sz="2400" b="1" dirty="0"/>
              <a:t> </a:t>
            </a:r>
            <a:r>
              <a:rPr lang="en-US" sz="2400" b="1" dirty="0" err="1"/>
              <a:t>Yapılacak</a:t>
            </a:r>
            <a:r>
              <a:rPr lang="en-US" sz="2400" b="1" dirty="0"/>
              <a:t> </a:t>
            </a:r>
            <a:r>
              <a:rPr lang="en-US" sz="2400" b="1" dirty="0" err="1"/>
              <a:t>kıvırmanın</a:t>
            </a:r>
            <a:r>
              <a:rPr lang="en-US" sz="2400" b="1" dirty="0"/>
              <a:t> </a:t>
            </a:r>
            <a:r>
              <a:rPr lang="en-US" sz="2400" b="1" dirty="0" err="1"/>
              <a:t>şekline</a:t>
            </a:r>
            <a:r>
              <a:rPr lang="en-US" sz="2400" b="1" dirty="0"/>
              <a:t> </a:t>
            </a:r>
            <a:r>
              <a:rPr lang="en-US" sz="2400" b="1" dirty="0" err="1"/>
              <a:t>göre</a:t>
            </a:r>
            <a:r>
              <a:rPr lang="en-US" sz="2400" b="1" dirty="0"/>
              <a:t> </a:t>
            </a:r>
            <a:r>
              <a:rPr lang="en-US" sz="2400" b="1" dirty="0" err="1"/>
              <a:t>kıvırma</a:t>
            </a:r>
            <a:r>
              <a:rPr lang="en-US" sz="2400" b="1" dirty="0"/>
              <a:t> </a:t>
            </a:r>
            <a:r>
              <a:rPr lang="en-US" sz="2400" b="1" dirty="0" err="1"/>
              <a:t>boyunun</a:t>
            </a:r>
            <a:r>
              <a:rPr lang="en-US" sz="2400" b="1" dirty="0"/>
              <a:t> </a:t>
            </a:r>
            <a:r>
              <a:rPr lang="en-US" sz="2400" b="1" dirty="0" err="1"/>
              <a:t>iki</a:t>
            </a:r>
            <a:r>
              <a:rPr lang="en-US" sz="2400" b="1" dirty="0"/>
              <a:t> </a:t>
            </a:r>
            <a:r>
              <a:rPr lang="en-US" sz="2400" b="1" dirty="0" err="1"/>
              <a:t>katı</a:t>
            </a:r>
            <a:r>
              <a:rPr lang="en-US" sz="2400" b="1" dirty="0"/>
              <a:t> </a:t>
            </a:r>
            <a:r>
              <a:rPr lang="en-US" sz="2400" b="1" dirty="0" err="1"/>
              <a:t>uzunluğunda</a:t>
            </a:r>
            <a:r>
              <a:rPr lang="en-US" sz="2400" b="1" dirty="0"/>
              <a:t> </a:t>
            </a:r>
            <a:r>
              <a:rPr lang="en-US" sz="2400" b="1" dirty="0" err="1"/>
              <a:t>tıraş</a:t>
            </a:r>
            <a:r>
              <a:rPr lang="en-US" sz="2400" b="1" dirty="0"/>
              <a:t> </a:t>
            </a:r>
            <a:r>
              <a:rPr lang="en-US" sz="2400" b="1" dirty="0" err="1"/>
              <a:t>yapılır</a:t>
            </a:r>
            <a:r>
              <a:rPr lang="en-US" sz="2400" b="1" dirty="0"/>
              <a:t>. </a:t>
            </a:r>
            <a:r>
              <a:rPr lang="en-US" sz="2400" b="1" dirty="0" err="1"/>
              <a:t>Kıvırma</a:t>
            </a:r>
            <a:r>
              <a:rPr lang="en-US" sz="2400" b="1" dirty="0"/>
              <a:t> </a:t>
            </a:r>
            <a:r>
              <a:rPr lang="en-US" sz="2400" b="1" dirty="0" err="1"/>
              <a:t>tıraşında</a:t>
            </a:r>
            <a:r>
              <a:rPr lang="en-US" sz="2400" b="1" dirty="0"/>
              <a:t> </a:t>
            </a:r>
            <a:r>
              <a:rPr lang="en-US" sz="2400" b="1" dirty="0" err="1"/>
              <a:t>tıraşlanan</a:t>
            </a:r>
            <a:r>
              <a:rPr lang="en-US" sz="2400" b="1" dirty="0"/>
              <a:t> </a:t>
            </a:r>
            <a:r>
              <a:rPr lang="en-US" sz="2400" b="1" dirty="0" err="1"/>
              <a:t>uç</a:t>
            </a:r>
            <a:r>
              <a:rPr lang="en-US" sz="2400" b="1" dirty="0"/>
              <a:t> </a:t>
            </a:r>
            <a:r>
              <a:rPr lang="en-US" sz="2400" b="1" dirty="0" err="1"/>
              <a:t>kısmı</a:t>
            </a:r>
            <a:r>
              <a:rPr lang="en-US" sz="2400" b="1" dirty="0"/>
              <a:t> </a:t>
            </a:r>
            <a:r>
              <a:rPr lang="en-US" sz="2400" b="1" dirty="0" err="1"/>
              <a:t>sıfıra</a:t>
            </a:r>
            <a:r>
              <a:rPr lang="en-US" sz="2400" b="1" dirty="0"/>
              <a:t> </a:t>
            </a:r>
            <a:r>
              <a:rPr lang="en-US" sz="2400" b="1" dirty="0" err="1"/>
              <a:t>yakın</a:t>
            </a:r>
            <a:r>
              <a:rPr lang="en-US" sz="2400" b="1" dirty="0"/>
              <a:t> </a:t>
            </a:r>
            <a:r>
              <a:rPr lang="en-US" sz="2400" b="1" dirty="0" err="1"/>
              <a:t>tıraşlanır</a:t>
            </a:r>
            <a:r>
              <a:rPr lang="en-US" sz="2400" b="1" dirty="0"/>
              <a:t>. </a:t>
            </a:r>
            <a:r>
              <a:rPr lang="en-US" sz="2400" b="1" dirty="0" err="1"/>
              <a:t>Kıvırma</a:t>
            </a:r>
            <a:r>
              <a:rPr lang="en-US" sz="2400" b="1" dirty="0"/>
              <a:t> </a:t>
            </a:r>
            <a:r>
              <a:rPr lang="en-US" sz="2400" b="1" dirty="0" err="1"/>
              <a:t>tıraşı</a:t>
            </a:r>
            <a:r>
              <a:rPr lang="en-US" sz="2400" b="1" dirty="0"/>
              <a:t> </a:t>
            </a:r>
            <a:r>
              <a:rPr lang="en-US" sz="2400" b="1" dirty="0" err="1"/>
              <a:t>genişliği</a:t>
            </a:r>
            <a:r>
              <a:rPr lang="en-US" sz="2400" b="1" dirty="0"/>
              <a:t>  8 mm' </a:t>
            </a:r>
            <a:r>
              <a:rPr lang="en-US" sz="2400" b="1" dirty="0" err="1"/>
              <a:t>dir</a:t>
            </a:r>
            <a:r>
              <a:rPr lang="en-US" sz="2400" b="1" dirty="0"/>
              <a:t> </a:t>
            </a:r>
          </a:p>
        </p:txBody>
      </p:sp>
      <p:pic>
        <p:nvPicPr>
          <p:cNvPr id="6" name="Resim 5">
            <a:extLst>
              <a:ext uri="{FF2B5EF4-FFF2-40B4-BE49-F238E27FC236}">
                <a16:creationId xmlns:a16="http://schemas.microsoft.com/office/drawing/2014/main" id="{A3103623-3BAC-44EE-BF0C-13B7B0380943}"/>
              </a:ext>
            </a:extLst>
          </p:cNvPr>
          <p:cNvPicPr>
            <a:picLocks noChangeAspect="1"/>
          </p:cNvPicPr>
          <p:nvPr/>
        </p:nvPicPr>
        <p:blipFill rotWithShape="1">
          <a:blip r:embed="rId2"/>
          <a:srcRect l="15542" r="7086" b="43885"/>
          <a:stretch/>
        </p:blipFill>
        <p:spPr>
          <a:xfrm>
            <a:off x="5601518" y="602"/>
            <a:ext cx="2759242" cy="3319031"/>
          </a:xfrm>
          <a:prstGeom prst="rect">
            <a:avLst/>
          </a:prstGeom>
        </p:spPr>
      </p:pic>
      <p:pic>
        <p:nvPicPr>
          <p:cNvPr id="5" name="İçerik Yer Tutucusu 4">
            <a:extLst>
              <a:ext uri="{FF2B5EF4-FFF2-40B4-BE49-F238E27FC236}">
                <a16:creationId xmlns:a16="http://schemas.microsoft.com/office/drawing/2014/main" id="{3DF06840-B6B8-4472-BCCA-402FE94B9B6A}"/>
              </a:ext>
            </a:extLst>
          </p:cNvPr>
          <p:cNvPicPr>
            <a:picLocks noGrp="1" noChangeAspect="1"/>
          </p:cNvPicPr>
          <p:nvPr>
            <p:ph idx="1"/>
          </p:nvPr>
        </p:nvPicPr>
        <p:blipFill rotWithShape="1">
          <a:blip r:embed="rId3"/>
          <a:srcRect t="7588"/>
          <a:stretch/>
        </p:blipFill>
        <p:spPr>
          <a:xfrm>
            <a:off x="8321044" y="531074"/>
            <a:ext cx="3566160" cy="5577118"/>
          </a:xfrm>
          <a:prstGeom prst="rect">
            <a:avLst/>
          </a:prstGeom>
        </p:spPr>
      </p:pic>
      <p:sp>
        <p:nvSpPr>
          <p:cNvPr id="37" name="Rectangle 3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99330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1349</Words>
  <Application>Microsoft Office PowerPoint</Application>
  <PresentationFormat>Geniş ekran</PresentationFormat>
  <Paragraphs>54</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selami özal</dc:creator>
  <cp:lastModifiedBy>selami özal</cp:lastModifiedBy>
  <cp:revision>3</cp:revision>
  <dcterms:created xsi:type="dcterms:W3CDTF">2020-04-28T10:58:26Z</dcterms:created>
  <dcterms:modified xsi:type="dcterms:W3CDTF">2020-04-28T11:11:53Z</dcterms:modified>
</cp:coreProperties>
</file>