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514" r:id="rId3"/>
    <p:sldId id="590" r:id="rId4"/>
    <p:sldId id="591" r:id="rId5"/>
    <p:sldId id="592" r:id="rId6"/>
    <p:sldId id="576" r:id="rId7"/>
    <p:sldId id="593" r:id="rId8"/>
    <p:sldId id="581" r:id="rId9"/>
    <p:sldId id="473" r:id="rId10"/>
    <p:sldId id="472" r:id="rId11"/>
    <p:sldId id="582" r:id="rId12"/>
    <p:sldId id="535" r:id="rId13"/>
    <p:sldId id="538" r:id="rId14"/>
    <p:sldId id="551" r:id="rId15"/>
    <p:sldId id="539" r:id="rId16"/>
    <p:sldId id="552" r:id="rId17"/>
    <p:sldId id="583" r:id="rId18"/>
    <p:sldId id="575" r:id="rId19"/>
    <p:sldId id="499" r:id="rId20"/>
    <p:sldId id="594" r:id="rId21"/>
    <p:sldId id="595" r:id="rId22"/>
    <p:sldId id="440" r:id="rId23"/>
    <p:sldId id="329" r:id="rId24"/>
    <p:sldId id="584" r:id="rId25"/>
    <p:sldId id="596" r:id="rId26"/>
    <p:sldId id="597" r:id="rId27"/>
    <p:sldId id="598" r:id="rId28"/>
    <p:sldId id="599" r:id="rId29"/>
    <p:sldId id="600" r:id="rId30"/>
    <p:sldId id="553" r:id="rId31"/>
    <p:sldId id="586" r:id="rId32"/>
    <p:sldId id="587" r:id="rId33"/>
    <p:sldId id="588" r:id="rId34"/>
    <p:sldId id="478" r:id="rId35"/>
    <p:sldId id="563" r:id="rId36"/>
    <p:sldId id="562" r:id="rId37"/>
    <p:sldId id="565" r:id="rId38"/>
    <p:sldId id="460" r:id="rId39"/>
    <p:sldId id="601" r:id="rId40"/>
    <p:sldId id="282" r:id="rId41"/>
    <p:sldId id="547" r:id="rId42"/>
    <p:sldId id="489" r:id="rId43"/>
    <p:sldId id="284" r:id="rId44"/>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79686CE2-6163-4ED4-A3E0-1FD3D1BB68B1}" type="datetimeFigureOut">
              <a:rPr lang="en-US"/>
              <a:pPr>
                <a:defRPr/>
              </a:pPr>
              <a:t>12/21/2020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C052BEAC-D305-4971-85C8-7E2010788823}" type="slidenum">
              <a:rPr lang="en-US"/>
              <a:pPr>
                <a:defRPr/>
              </a:pPr>
              <a:t>‹#›</a:t>
            </a:fld>
            <a:endParaRPr lang="en-US"/>
          </a:p>
        </p:txBody>
      </p:sp>
    </p:spTree>
    <p:extLst>
      <p:ext uri="{BB962C8B-B14F-4D97-AF65-F5344CB8AC3E}">
        <p14:creationId xmlns:p14="http://schemas.microsoft.com/office/powerpoint/2010/main" val="3140230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2765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2E7E3C67-3D27-46DD-BF56-DAE5512F19A0}" type="slidenum">
              <a:rPr lang="en-US" smtClean="0"/>
              <a:pPr algn="r" fontAlgn="base">
                <a:spcBef>
                  <a:spcPct val="0"/>
                </a:spcBef>
                <a:spcAft>
                  <a:spcPct val="0"/>
                </a:spcAft>
                <a:defRPr/>
              </a:pPr>
              <a:t>1</a:t>
            </a:fld>
            <a:endParaRPr lang="en-US" smtClean="0"/>
          </a:p>
        </p:txBody>
      </p:sp>
    </p:spTree>
    <p:extLst>
      <p:ext uri="{BB962C8B-B14F-4D97-AF65-F5344CB8AC3E}">
        <p14:creationId xmlns:p14="http://schemas.microsoft.com/office/powerpoint/2010/main" val="3252126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4813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E03EB3EF-CE1D-47D2-BB56-326486E3B175}" type="slidenum">
              <a:rPr lang="en-US" smtClean="0"/>
              <a:pPr algn="r" fontAlgn="base">
                <a:spcBef>
                  <a:spcPct val="0"/>
                </a:spcBef>
                <a:spcAft>
                  <a:spcPct val="0"/>
                </a:spcAft>
                <a:defRPr/>
              </a:pPr>
              <a:t>25</a:t>
            </a:fld>
            <a:endParaRPr lang="en-US" smtClean="0"/>
          </a:p>
        </p:txBody>
      </p:sp>
    </p:spTree>
    <p:extLst>
      <p:ext uri="{BB962C8B-B14F-4D97-AF65-F5344CB8AC3E}">
        <p14:creationId xmlns:p14="http://schemas.microsoft.com/office/powerpoint/2010/main" val="1280798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4813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E03EB3EF-CE1D-47D2-BB56-326486E3B175}" type="slidenum">
              <a:rPr lang="en-US" smtClean="0"/>
              <a:pPr algn="r" fontAlgn="base">
                <a:spcBef>
                  <a:spcPct val="0"/>
                </a:spcBef>
                <a:spcAft>
                  <a:spcPct val="0"/>
                </a:spcAft>
                <a:defRPr/>
              </a:pPr>
              <a:t>26</a:t>
            </a:fld>
            <a:endParaRPr lang="en-US" smtClean="0"/>
          </a:p>
        </p:txBody>
      </p:sp>
    </p:spTree>
    <p:extLst>
      <p:ext uri="{BB962C8B-B14F-4D97-AF65-F5344CB8AC3E}">
        <p14:creationId xmlns:p14="http://schemas.microsoft.com/office/powerpoint/2010/main" val="102608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4608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7A6F4EA2-70A1-4AA4-820D-98A88F7CFD2B}" type="slidenum">
              <a:rPr lang="en-US" smtClean="0"/>
              <a:pPr algn="r" fontAlgn="base">
                <a:spcBef>
                  <a:spcPct val="0"/>
                </a:spcBef>
                <a:spcAft>
                  <a:spcPct val="0"/>
                </a:spcAft>
                <a:defRPr/>
              </a:pPr>
              <a:t>30</a:t>
            </a:fld>
            <a:endParaRPr lang="en-US" smtClean="0"/>
          </a:p>
        </p:txBody>
      </p:sp>
    </p:spTree>
    <p:extLst>
      <p:ext uri="{BB962C8B-B14F-4D97-AF65-F5344CB8AC3E}">
        <p14:creationId xmlns:p14="http://schemas.microsoft.com/office/powerpoint/2010/main" val="4085464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4608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7A6F4EA2-70A1-4AA4-820D-98A88F7CFD2B}" type="slidenum">
              <a:rPr lang="en-US" smtClean="0"/>
              <a:pPr algn="r" fontAlgn="base">
                <a:spcBef>
                  <a:spcPct val="0"/>
                </a:spcBef>
                <a:spcAft>
                  <a:spcPct val="0"/>
                </a:spcAft>
                <a:defRPr/>
              </a:pPr>
              <a:t>31</a:t>
            </a:fld>
            <a:endParaRPr lang="en-US" smtClean="0"/>
          </a:p>
        </p:txBody>
      </p:sp>
    </p:spTree>
    <p:extLst>
      <p:ext uri="{BB962C8B-B14F-4D97-AF65-F5344CB8AC3E}">
        <p14:creationId xmlns:p14="http://schemas.microsoft.com/office/powerpoint/2010/main" val="1919147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4608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7A6F4EA2-70A1-4AA4-820D-98A88F7CFD2B}" type="slidenum">
              <a:rPr lang="en-US" smtClean="0"/>
              <a:pPr algn="r" fontAlgn="base">
                <a:spcBef>
                  <a:spcPct val="0"/>
                </a:spcBef>
                <a:spcAft>
                  <a:spcPct val="0"/>
                </a:spcAft>
                <a:defRPr/>
              </a:pPr>
              <a:t>32</a:t>
            </a:fld>
            <a:endParaRPr lang="en-US" smtClean="0"/>
          </a:p>
        </p:txBody>
      </p:sp>
    </p:spTree>
    <p:extLst>
      <p:ext uri="{BB962C8B-B14F-4D97-AF65-F5344CB8AC3E}">
        <p14:creationId xmlns:p14="http://schemas.microsoft.com/office/powerpoint/2010/main" val="2666274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4608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7A6F4EA2-70A1-4AA4-820D-98A88F7CFD2B}" type="slidenum">
              <a:rPr lang="en-US" smtClean="0"/>
              <a:pPr algn="r" fontAlgn="base">
                <a:spcBef>
                  <a:spcPct val="0"/>
                </a:spcBef>
                <a:spcAft>
                  <a:spcPct val="0"/>
                </a:spcAft>
                <a:defRPr/>
              </a:pPr>
              <a:t>33</a:t>
            </a:fld>
            <a:endParaRPr lang="en-US" smtClean="0"/>
          </a:p>
        </p:txBody>
      </p:sp>
    </p:spTree>
    <p:extLst>
      <p:ext uri="{BB962C8B-B14F-4D97-AF65-F5344CB8AC3E}">
        <p14:creationId xmlns:p14="http://schemas.microsoft.com/office/powerpoint/2010/main" val="1808475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430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552631FC-C55F-4525-922B-1887A5741AB7}" type="slidenum">
              <a:rPr lang="en-US" smtClean="0"/>
              <a:pPr algn="r" fontAlgn="base">
                <a:spcBef>
                  <a:spcPct val="0"/>
                </a:spcBef>
                <a:spcAft>
                  <a:spcPct val="0"/>
                </a:spcAft>
                <a:defRPr/>
              </a:pPr>
              <a:t>34</a:t>
            </a:fld>
            <a:endParaRPr lang="en-US" smtClean="0"/>
          </a:p>
        </p:txBody>
      </p:sp>
    </p:spTree>
    <p:extLst>
      <p:ext uri="{BB962C8B-B14F-4D97-AF65-F5344CB8AC3E}">
        <p14:creationId xmlns:p14="http://schemas.microsoft.com/office/powerpoint/2010/main" val="2135872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430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552631FC-C55F-4525-922B-1887A5741AB7}" type="slidenum">
              <a:rPr lang="en-US" smtClean="0"/>
              <a:pPr algn="r" fontAlgn="base">
                <a:spcBef>
                  <a:spcPct val="0"/>
                </a:spcBef>
                <a:spcAft>
                  <a:spcPct val="0"/>
                </a:spcAft>
                <a:defRPr/>
              </a:pPr>
              <a:t>35</a:t>
            </a:fld>
            <a:endParaRPr lang="en-US" smtClean="0"/>
          </a:p>
        </p:txBody>
      </p:sp>
    </p:spTree>
    <p:extLst>
      <p:ext uri="{BB962C8B-B14F-4D97-AF65-F5344CB8AC3E}">
        <p14:creationId xmlns:p14="http://schemas.microsoft.com/office/powerpoint/2010/main" val="563295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430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552631FC-C55F-4525-922B-1887A5741AB7}" type="slidenum">
              <a:rPr lang="en-US" smtClean="0"/>
              <a:pPr algn="r" fontAlgn="base">
                <a:spcBef>
                  <a:spcPct val="0"/>
                </a:spcBef>
                <a:spcAft>
                  <a:spcPct val="0"/>
                </a:spcAft>
                <a:defRPr/>
              </a:pPr>
              <a:t>36</a:t>
            </a:fld>
            <a:endParaRPr lang="en-US" smtClean="0"/>
          </a:p>
        </p:txBody>
      </p:sp>
    </p:spTree>
    <p:extLst>
      <p:ext uri="{BB962C8B-B14F-4D97-AF65-F5344CB8AC3E}">
        <p14:creationId xmlns:p14="http://schemas.microsoft.com/office/powerpoint/2010/main" val="2090734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430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552631FC-C55F-4525-922B-1887A5741AB7}" type="slidenum">
              <a:rPr lang="en-US" smtClean="0"/>
              <a:pPr algn="r" fontAlgn="base">
                <a:spcBef>
                  <a:spcPct val="0"/>
                </a:spcBef>
                <a:spcAft>
                  <a:spcPct val="0"/>
                </a:spcAft>
                <a:defRPr/>
              </a:pPr>
              <a:t>37</a:t>
            </a:fld>
            <a:endParaRPr lang="en-US" smtClean="0"/>
          </a:p>
        </p:txBody>
      </p:sp>
    </p:spTree>
    <p:extLst>
      <p:ext uri="{BB962C8B-B14F-4D97-AF65-F5344CB8AC3E}">
        <p14:creationId xmlns:p14="http://schemas.microsoft.com/office/powerpoint/2010/main" val="198227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286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38D34777-9FE1-40C2-834C-121FED1C6022}" type="slidenum">
              <a:rPr lang="en-US" smtClean="0"/>
              <a:pPr algn="r" fontAlgn="base">
                <a:spcBef>
                  <a:spcPct val="0"/>
                </a:spcBef>
                <a:spcAft>
                  <a:spcPct val="0"/>
                </a:spcAft>
                <a:defRPr/>
              </a:pPr>
              <a:t>3</a:t>
            </a:fld>
            <a:endParaRPr lang="en-US" smtClean="0"/>
          </a:p>
        </p:txBody>
      </p:sp>
    </p:spTree>
    <p:extLst>
      <p:ext uri="{BB962C8B-B14F-4D97-AF65-F5344CB8AC3E}">
        <p14:creationId xmlns:p14="http://schemas.microsoft.com/office/powerpoint/2010/main" val="1151418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440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5F95E195-915E-40EC-9F62-4B12DF679709}" type="slidenum">
              <a:rPr lang="en-US" smtClean="0"/>
              <a:pPr algn="r" fontAlgn="base">
                <a:spcBef>
                  <a:spcPct val="0"/>
                </a:spcBef>
                <a:spcAft>
                  <a:spcPct val="0"/>
                </a:spcAft>
                <a:defRPr/>
              </a:pPr>
              <a:t>38</a:t>
            </a:fld>
            <a:endParaRPr lang="en-US" smtClean="0"/>
          </a:p>
        </p:txBody>
      </p:sp>
    </p:spTree>
    <p:extLst>
      <p:ext uri="{BB962C8B-B14F-4D97-AF65-F5344CB8AC3E}">
        <p14:creationId xmlns:p14="http://schemas.microsoft.com/office/powerpoint/2010/main" val="242215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dirty="0" smtClean="0"/>
          </a:p>
        </p:txBody>
      </p:sp>
      <p:sp>
        <p:nvSpPr>
          <p:cNvPr id="491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7AD19E82-0C5E-492A-9271-59EA25BAB44D}" type="slidenum">
              <a:rPr lang="en-US" smtClean="0"/>
              <a:pPr algn="r" fontAlgn="base">
                <a:spcBef>
                  <a:spcPct val="0"/>
                </a:spcBef>
                <a:spcAft>
                  <a:spcPct val="0"/>
                </a:spcAft>
                <a:defRPr/>
              </a:pPr>
              <a:t>40</a:t>
            </a:fld>
            <a:endParaRPr lang="en-US" smtClean="0"/>
          </a:p>
        </p:txBody>
      </p:sp>
    </p:spTree>
    <p:extLst>
      <p:ext uri="{BB962C8B-B14F-4D97-AF65-F5344CB8AC3E}">
        <p14:creationId xmlns:p14="http://schemas.microsoft.com/office/powerpoint/2010/main" val="1904676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5120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0C3AED90-83F7-41A1-A13C-B11CE19EFE8F}" type="slidenum">
              <a:rPr lang="en-US" smtClean="0"/>
              <a:pPr algn="r" fontAlgn="base">
                <a:spcBef>
                  <a:spcPct val="0"/>
                </a:spcBef>
                <a:spcAft>
                  <a:spcPct val="0"/>
                </a:spcAft>
                <a:defRPr/>
              </a:pPr>
              <a:t>43</a:t>
            </a:fld>
            <a:endParaRPr lang="en-US" smtClean="0"/>
          </a:p>
        </p:txBody>
      </p:sp>
    </p:spTree>
    <p:extLst>
      <p:ext uri="{BB962C8B-B14F-4D97-AF65-F5344CB8AC3E}">
        <p14:creationId xmlns:p14="http://schemas.microsoft.com/office/powerpoint/2010/main" val="405395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tr-TR" smtClean="0"/>
          </a:p>
        </p:txBody>
      </p:sp>
      <p:sp>
        <p:nvSpPr>
          <p:cNvPr id="132100" name="Slide Number Placeholder 3"/>
          <p:cNvSpPr>
            <a:spLocks noGrp="1"/>
          </p:cNvSpPr>
          <p:nvPr>
            <p:ph type="sldNum" sz="quarter" idx="5"/>
          </p:nvPr>
        </p:nvSpPr>
        <p:spPr>
          <a:noFill/>
        </p:spPr>
        <p:txBody>
          <a:bodyPr/>
          <a:lstStyle/>
          <a:p>
            <a:fld id="{8AB3D8A7-E35A-49EA-B21E-00D1CDD7C728}" type="slidenum">
              <a:rPr lang="en-US" smtClean="0"/>
              <a:pPr/>
              <a:t>5</a:t>
            </a:fld>
            <a:endParaRPr lang="en-US" smtClean="0"/>
          </a:p>
        </p:txBody>
      </p:sp>
    </p:spTree>
    <p:extLst>
      <p:ext uri="{BB962C8B-B14F-4D97-AF65-F5344CB8AC3E}">
        <p14:creationId xmlns:p14="http://schemas.microsoft.com/office/powerpoint/2010/main" val="2845964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tr-TR" smtClean="0"/>
          </a:p>
        </p:txBody>
      </p:sp>
      <p:sp>
        <p:nvSpPr>
          <p:cNvPr id="140292" name="Slide Number Placeholder 3"/>
          <p:cNvSpPr>
            <a:spLocks noGrp="1"/>
          </p:cNvSpPr>
          <p:nvPr>
            <p:ph type="sldNum" sz="quarter" idx="5"/>
          </p:nvPr>
        </p:nvSpPr>
        <p:spPr>
          <a:noFill/>
        </p:spPr>
        <p:txBody>
          <a:bodyPr/>
          <a:lstStyle/>
          <a:p>
            <a:fld id="{1CF09A7B-2583-4056-BB52-411588F16CFC}" type="slidenum">
              <a:rPr lang="en-US" smtClean="0"/>
              <a:pPr/>
              <a:t>6</a:t>
            </a:fld>
            <a:endParaRPr lang="en-US" smtClean="0"/>
          </a:p>
        </p:txBody>
      </p:sp>
    </p:spTree>
    <p:extLst>
      <p:ext uri="{BB962C8B-B14F-4D97-AF65-F5344CB8AC3E}">
        <p14:creationId xmlns:p14="http://schemas.microsoft.com/office/powerpoint/2010/main" val="1672523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tr-TR" smtClean="0"/>
          </a:p>
        </p:txBody>
      </p:sp>
      <p:sp>
        <p:nvSpPr>
          <p:cNvPr id="140292" name="Slide Number Placeholder 3"/>
          <p:cNvSpPr>
            <a:spLocks noGrp="1"/>
          </p:cNvSpPr>
          <p:nvPr>
            <p:ph type="sldNum" sz="quarter" idx="5"/>
          </p:nvPr>
        </p:nvSpPr>
        <p:spPr>
          <a:noFill/>
        </p:spPr>
        <p:txBody>
          <a:bodyPr/>
          <a:lstStyle/>
          <a:p>
            <a:fld id="{1CF09A7B-2583-4056-BB52-411588F16CFC}" type="slidenum">
              <a:rPr lang="en-US" smtClean="0"/>
              <a:pPr/>
              <a:t>7</a:t>
            </a:fld>
            <a:endParaRPr lang="en-US" smtClean="0"/>
          </a:p>
        </p:txBody>
      </p:sp>
    </p:spTree>
    <p:extLst>
      <p:ext uri="{BB962C8B-B14F-4D97-AF65-F5344CB8AC3E}">
        <p14:creationId xmlns:p14="http://schemas.microsoft.com/office/powerpoint/2010/main" val="395599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337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BB4D1C86-5D02-4AFE-A4D9-919075A3B936}" type="slidenum">
              <a:rPr lang="en-US" smtClean="0"/>
              <a:pPr algn="r" fontAlgn="base">
                <a:spcBef>
                  <a:spcPct val="0"/>
                </a:spcBef>
                <a:spcAft>
                  <a:spcPct val="0"/>
                </a:spcAft>
                <a:defRPr/>
              </a:pPr>
              <a:t>12</a:t>
            </a:fld>
            <a:endParaRPr lang="en-US" smtClean="0"/>
          </a:p>
        </p:txBody>
      </p:sp>
    </p:spTree>
    <p:extLst>
      <p:ext uri="{BB962C8B-B14F-4D97-AF65-F5344CB8AC3E}">
        <p14:creationId xmlns:p14="http://schemas.microsoft.com/office/powerpoint/2010/main" val="52417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323D8BF-BCB1-4FD5-BCEE-870EF5B5A987}" type="slidenum">
              <a:rPr lang="en-US" altLang="en-US"/>
              <a:pPr/>
              <a:t>14</a:t>
            </a:fld>
            <a:endParaRPr lang="en-US" altLang="en-US"/>
          </a:p>
        </p:txBody>
      </p:sp>
      <p:sp>
        <p:nvSpPr>
          <p:cNvPr id="64514" name="Rectangle 2"/>
          <p:cNvSpPr>
            <a:spLocks noGrp="1" noRot="1" noChangeAspect="1" noChangeArrowheads="1" noTextEdit="1"/>
          </p:cNvSpPr>
          <p:nvPr>
            <p:ph type="sldImg"/>
          </p:nvPr>
        </p:nvSpPr>
        <p:spPr>
          <a:ln/>
        </p:spPr>
      </p:sp>
      <p:sp>
        <p:nvSpPr>
          <p:cNvPr id="64517" name="Text Box 5"/>
          <p:cNvSpPr txBox="1">
            <a:spLocks noChangeArrowheads="1"/>
          </p:cNvSpPr>
          <p:nvPr/>
        </p:nvSpPr>
        <p:spPr bwMode="auto">
          <a:xfrm>
            <a:off x="381000" y="4724400"/>
            <a:ext cx="6096000" cy="4108450"/>
          </a:xfrm>
          <a:prstGeom prst="rect">
            <a:avLst/>
          </a:prstGeom>
          <a:noFill/>
          <a:ln w="9525">
            <a:noFill/>
            <a:miter lim="800000"/>
            <a:headEnd/>
            <a:tailEnd/>
          </a:ln>
          <a:effectLst/>
        </p:spPr>
        <p:txBody>
          <a:bodyPr>
            <a:spAutoFit/>
          </a:bodyPr>
          <a:lstStyle/>
          <a:p>
            <a:r>
              <a:rPr lang="en-US" altLang="en-US" sz="1200">
                <a:solidFill>
                  <a:srgbClr val="000000"/>
                </a:solidFill>
                <a:latin typeface="Times" charset="0"/>
                <a:cs typeface="Times" charset="0"/>
              </a:rPr>
              <a:t>Levodopa is actively transported across the gut barrier and the blood-brain barrier via the large neutral amino acid carrier. It is believed to be subsequently taken up by the presynaptic nigral neuron, where it is converted into dopamine and can then be released in a physiologic fashion into the synaptic cleft. </a:t>
            </a:r>
          </a:p>
          <a:p>
            <a:endParaRPr lang="en-US" altLang="en-US" sz="1200">
              <a:solidFill>
                <a:srgbClr val="000000"/>
              </a:solidFill>
              <a:latin typeface="Times" charset="0"/>
              <a:cs typeface="Times" charset="0"/>
            </a:endParaRPr>
          </a:p>
          <a:p>
            <a:r>
              <a:rPr lang="en-US" altLang="en-US" sz="1200">
                <a:solidFill>
                  <a:srgbClr val="000000"/>
                </a:solidFill>
                <a:latin typeface="Times" charset="0"/>
                <a:cs typeface="Times" charset="0"/>
              </a:rPr>
              <a:t>When levodopa is administered along with other dietary amino acids, competition will exist for transport across both the gut and the blood-brain barriers.  This is the primary reason why administration with food is generally not advised, since levodopa will not be fully absorbed when administered in this fashion. </a:t>
            </a:r>
          </a:p>
          <a:p>
            <a:endParaRPr lang="en-US" altLang="en-US" sz="1200">
              <a:solidFill>
                <a:srgbClr val="000000"/>
              </a:solidFill>
              <a:latin typeface="Times" charset="0"/>
              <a:cs typeface="Times" charset="0"/>
            </a:endParaRPr>
          </a:p>
          <a:p>
            <a:r>
              <a:rPr lang="en-US" altLang="en-US" sz="1200">
                <a:solidFill>
                  <a:srgbClr val="000000"/>
                </a:solidFill>
                <a:latin typeface="Times" charset="0"/>
                <a:cs typeface="Times" charset="0"/>
              </a:rPr>
              <a:t>In the peripheral circulation, levodopa is rapidly decarboxylated into dopamine, where it is then quickly degraded. Dopamine itself does not cross the blood-brain barrier, and can stimulate the area postrema, causing significant nausea and vomiting. In the early days of levodopa therapy, many patients had considerable difficulty tolerating levodopa because of its emesis-producing characteristics.  A few years after levodopa was brought into clinical practice, a decarboxylase inhibitor was developed which prevents peripheral degradation of dopamine, thereby enabling a much larger percentage of levodopa to actually cross the blood-brain barrier into the central compartment.  There are a number of decarboxylase inhibitors available around the world, the two most common being carbidopa in the United States and benserazide in Europe and elsewhere. With a decarboxylase inhibitor, the drug is rapidly absorbed into the brain, usually 30 to 45 minutes after oral ingestion, and once in the central nervous system the drug has a half-life of about 60 to 90 minutes.</a:t>
            </a:r>
            <a:endParaRPr lang="en-US" altLang="en-US">
              <a:solidFill>
                <a:srgbClr val="000000"/>
              </a:solidFill>
              <a:latin typeface="Times" charset="0"/>
              <a:cs typeface="Times" charset="0"/>
            </a:endParaRPr>
          </a:p>
        </p:txBody>
      </p:sp>
    </p:spTree>
    <p:extLst>
      <p:ext uri="{BB962C8B-B14F-4D97-AF65-F5344CB8AC3E}">
        <p14:creationId xmlns:p14="http://schemas.microsoft.com/office/powerpoint/2010/main" val="1181903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4096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316E249A-B091-49D8-97E2-25476608C6FA}" type="slidenum">
              <a:rPr lang="en-US" smtClean="0"/>
              <a:pPr algn="r" fontAlgn="base">
                <a:spcBef>
                  <a:spcPct val="0"/>
                </a:spcBef>
                <a:spcAft>
                  <a:spcPct val="0"/>
                </a:spcAft>
                <a:defRPr/>
              </a:pPr>
              <a:t>20</a:t>
            </a:fld>
            <a:endParaRPr lang="en-US" smtClean="0"/>
          </a:p>
        </p:txBody>
      </p:sp>
    </p:spTree>
    <p:extLst>
      <p:ext uri="{BB962C8B-B14F-4D97-AF65-F5344CB8AC3E}">
        <p14:creationId xmlns:p14="http://schemas.microsoft.com/office/powerpoint/2010/main" val="2590304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4096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316E249A-B091-49D8-97E2-25476608C6FA}" type="slidenum">
              <a:rPr lang="en-US" smtClean="0"/>
              <a:pPr algn="r" fontAlgn="base">
                <a:spcBef>
                  <a:spcPct val="0"/>
                </a:spcBef>
                <a:spcAft>
                  <a:spcPct val="0"/>
                </a:spcAft>
                <a:defRPr/>
              </a:pPr>
              <a:t>22</a:t>
            </a:fld>
            <a:endParaRPr lang="en-US" smtClean="0"/>
          </a:p>
        </p:txBody>
      </p:sp>
    </p:spTree>
    <p:extLst>
      <p:ext uri="{BB962C8B-B14F-4D97-AF65-F5344CB8AC3E}">
        <p14:creationId xmlns:p14="http://schemas.microsoft.com/office/powerpoint/2010/main" val="147984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762565-1346-44D3-B5F5-53EA6B61A842}" type="datetimeFigureOut">
              <a:rPr lang="en-US"/>
              <a:pPr>
                <a:defRPr/>
              </a:pPr>
              <a:t>12/21/2020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962881-5457-44EB-A576-842B16A7F5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5D926A-7654-4665-9881-5BA93DB665EF}" type="datetimeFigureOut">
              <a:rPr lang="en-US"/>
              <a:pPr>
                <a:defRPr/>
              </a:pPr>
              <a:t>12/21/2020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8E4B98-B4F9-4182-97F1-A0DBDBDEEB5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D1093F-92FB-499D-9FB0-ED9FB71D8EE9}" type="datetimeFigureOut">
              <a:rPr lang="en-US"/>
              <a:pPr>
                <a:defRPr/>
              </a:pPr>
              <a:t>12/21/2020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3D56AE-B7DA-41CF-9131-906205533E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6C4E5D-90D6-48C2-AC41-C9D50E02DDD1}" type="datetimeFigureOut">
              <a:rPr lang="en-US"/>
              <a:pPr>
                <a:defRPr/>
              </a:pPr>
              <a:t>12/21/2020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5E1AB4-C0CF-4E54-A346-5B1A21DF023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33222F9-8AEF-46E0-93EF-F1B84E122AB5}" type="datetimeFigureOut">
              <a:rPr lang="en-US"/>
              <a:pPr>
                <a:defRPr/>
              </a:pPr>
              <a:t>12/21/2020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AF76F8-6125-4856-9F05-E7D2A58910D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42BF88-4DAA-4F35-ACF6-367F1AA91855}" type="datetimeFigureOut">
              <a:rPr lang="en-US"/>
              <a:pPr>
                <a:defRPr/>
              </a:pPr>
              <a:t>12/21/2020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C5FE01-14D1-4CAE-9A64-0BF6CDE444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C3515F-5E7F-4825-86B7-00663CA29F6B}" type="datetimeFigureOut">
              <a:rPr lang="en-US"/>
              <a:pPr>
                <a:defRPr/>
              </a:pPr>
              <a:t>12/21/2020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4ECCFB-6521-46C0-8F57-34AAC93F8E8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18AE5F3-1E49-498A-B014-2E37FBA46ED8}" type="datetimeFigureOut">
              <a:rPr lang="en-US"/>
              <a:pPr>
                <a:defRPr/>
              </a:pPr>
              <a:t>12/21/2020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BDFF04-3B0E-4010-B89C-1C893C1CF6C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0A8E72-219F-48E9-B73E-F7DB646CCD49}" type="datetimeFigureOut">
              <a:rPr lang="en-US"/>
              <a:pPr>
                <a:defRPr/>
              </a:pPr>
              <a:t>12/21/2020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05CFE78-75CA-45E1-B4FA-2684C50122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E8E394-2F39-4DA0-AED2-5757BABCBD00}" type="datetimeFigureOut">
              <a:rPr lang="en-US"/>
              <a:pPr>
                <a:defRPr/>
              </a:pPr>
              <a:t>12/21/2020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0F415E-87CD-4264-89C6-7BED629868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B9987E-52E7-4E59-BD98-3E730BBF4F8D}" type="datetimeFigureOut">
              <a:rPr lang="en-US"/>
              <a:pPr>
                <a:defRPr/>
              </a:pPr>
              <a:t>12/21/2020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A33EF4-C4C3-45B5-8704-5C5E7FDA72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D5DEF7A6-CA7A-423E-86CA-C7B5DE05C47A}" type="datetimeFigureOut">
              <a:rPr lang="en-US"/>
              <a:pPr>
                <a:defRPr/>
              </a:pPr>
              <a:t>12/21/2020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schemeClr val="tx1">
                    <a:tint val="75000"/>
                  </a:schemeClr>
                </a:solidFill>
                <a:latin typeface="+mn-lt"/>
                <a:cs typeface="+mn-cs"/>
              </a:defRPr>
            </a:lvl1pPr>
          </a:lstStyle>
          <a:p>
            <a:pPr>
              <a:defRPr/>
            </a:pPr>
            <a:fld id="{C9133665-9EA0-4372-B2C0-BA062D17C9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381000" y="2895600"/>
            <a:ext cx="5943600" cy="1371600"/>
          </a:xfrm>
        </p:spPr>
        <p:txBody>
          <a:bodyPr/>
          <a:lstStyle/>
          <a:p>
            <a:pPr eaLnBrk="1" hangingPunct="1"/>
            <a:r>
              <a:rPr lang="tr-TR" sz="4000" b="1" dirty="0" err="1" smtClean="0">
                <a:solidFill>
                  <a:srgbClr val="FF0000"/>
                </a:solidFill>
              </a:rPr>
              <a:t>Drugs</a:t>
            </a:r>
            <a:r>
              <a:rPr lang="tr-TR" sz="4000" b="1" dirty="0" smtClean="0">
                <a:solidFill>
                  <a:srgbClr val="FF0000"/>
                </a:solidFill>
              </a:rPr>
              <a:t> </a:t>
            </a:r>
            <a:r>
              <a:rPr lang="tr-TR" sz="4000" b="1" dirty="0" err="1" smtClean="0">
                <a:solidFill>
                  <a:srgbClr val="FF0000"/>
                </a:solidFill>
              </a:rPr>
              <a:t>for</a:t>
            </a:r>
            <a:r>
              <a:rPr lang="tr-TR" sz="4000" b="1" dirty="0" smtClean="0">
                <a:solidFill>
                  <a:srgbClr val="FF0000"/>
                </a:solidFill>
              </a:rPr>
              <a:t> </a:t>
            </a:r>
            <a:r>
              <a:rPr lang="tr-TR" sz="4000" b="1" dirty="0" err="1" smtClean="0">
                <a:solidFill>
                  <a:srgbClr val="FF0000"/>
                </a:solidFill>
              </a:rPr>
              <a:t>Parkinson’s</a:t>
            </a:r>
            <a:r>
              <a:rPr lang="tr-TR" sz="4000" b="1" dirty="0" smtClean="0">
                <a:solidFill>
                  <a:srgbClr val="FF0000"/>
                </a:solidFill>
              </a:rPr>
              <a:t> </a:t>
            </a:r>
            <a:r>
              <a:rPr lang="tr-TR" sz="4000" b="1" dirty="0" err="1" smtClean="0">
                <a:solidFill>
                  <a:srgbClr val="FF0000"/>
                </a:solidFill>
              </a:rPr>
              <a:t>disease</a:t>
            </a:r>
            <a:r>
              <a:rPr lang="tr-TR" sz="4000" b="1" dirty="0" smtClean="0">
                <a:solidFill>
                  <a:srgbClr val="FF0000"/>
                </a:solidFill>
              </a:rPr>
              <a:t/>
            </a:r>
            <a:br>
              <a:rPr lang="tr-TR" sz="4000" b="1" dirty="0" smtClean="0">
                <a:solidFill>
                  <a:srgbClr val="FF0000"/>
                </a:solidFill>
              </a:rPr>
            </a:br>
            <a:r>
              <a:rPr lang="tr-TR" sz="4000" b="1" dirty="0">
                <a:solidFill>
                  <a:srgbClr val="FF0000"/>
                </a:solidFill>
              </a:rPr>
              <a:t/>
            </a:r>
            <a:br>
              <a:rPr lang="tr-TR" sz="4000" b="1" dirty="0">
                <a:solidFill>
                  <a:srgbClr val="FF0000"/>
                </a:solidFill>
              </a:rPr>
            </a:br>
            <a:r>
              <a:rPr lang="tr-TR" sz="2800" b="1" dirty="0" err="1" smtClean="0">
                <a:solidFill>
                  <a:schemeClr val="tx2"/>
                </a:solidFill>
              </a:rPr>
              <a:t>Prof.Dr.A.Tanju</a:t>
            </a:r>
            <a:r>
              <a:rPr lang="tr-TR" sz="2800" b="1" dirty="0" smtClean="0">
                <a:solidFill>
                  <a:schemeClr val="tx2"/>
                </a:solidFill>
              </a:rPr>
              <a:t> ÖZÇELİKAY</a:t>
            </a:r>
            <a:endParaRPr lang="en-US" sz="2800" b="1" dirty="0" smtClean="0">
              <a:solidFill>
                <a:srgbClr val="FF0000"/>
              </a:solidFill>
            </a:endParaRPr>
          </a:p>
        </p:txBody>
      </p:sp>
      <p:pic>
        <p:nvPicPr>
          <p:cNvPr id="2052" name="Picture 5"/>
          <p:cNvPicPr>
            <a:picLocks noChangeAspect="1" noChangeArrowheads="1"/>
          </p:cNvPicPr>
          <p:nvPr/>
        </p:nvPicPr>
        <p:blipFill>
          <a:blip r:embed="rId3" cstate="print"/>
          <a:srcRect/>
          <a:stretch>
            <a:fillRect/>
          </a:stretch>
        </p:blipFill>
        <p:spPr bwMode="auto">
          <a:xfrm>
            <a:off x="6096000" y="762000"/>
            <a:ext cx="279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sz="3600" dirty="0"/>
              <a:t>Classification of </a:t>
            </a:r>
            <a:r>
              <a:rPr lang="en-US" sz="3600" dirty="0" err="1"/>
              <a:t>antiparkinsonian</a:t>
            </a:r>
            <a:r>
              <a:rPr lang="en-US" sz="3600" dirty="0"/>
              <a:t> Drugs:</a:t>
            </a:r>
          </a:p>
        </p:txBody>
      </p:sp>
      <p:sp>
        <p:nvSpPr>
          <p:cNvPr id="184323" name="Rectangle 3"/>
          <p:cNvSpPr>
            <a:spLocks noGrp="1" noChangeArrowheads="1"/>
          </p:cNvSpPr>
          <p:nvPr>
            <p:ph type="body" idx="1"/>
          </p:nvPr>
        </p:nvSpPr>
        <p:spPr>
          <a:xfrm>
            <a:off x="457200" y="1295400"/>
            <a:ext cx="8229600" cy="4830763"/>
          </a:xfrm>
        </p:spPr>
        <p:txBody>
          <a:bodyPr/>
          <a:lstStyle/>
          <a:p>
            <a:pPr>
              <a:lnSpc>
                <a:spcPct val="90000"/>
              </a:lnSpc>
            </a:pPr>
            <a:r>
              <a:rPr lang="en-US" sz="2400" dirty="0">
                <a:solidFill>
                  <a:srgbClr val="0033CC"/>
                </a:solidFill>
              </a:rPr>
              <a:t>Drugs acting on </a:t>
            </a:r>
            <a:r>
              <a:rPr lang="en-US" sz="2400" dirty="0" err="1">
                <a:solidFill>
                  <a:srgbClr val="0033CC"/>
                </a:solidFill>
              </a:rPr>
              <a:t>dopaminergic</a:t>
            </a:r>
            <a:r>
              <a:rPr lang="en-US" sz="2400" dirty="0">
                <a:solidFill>
                  <a:srgbClr val="0033CC"/>
                </a:solidFill>
              </a:rPr>
              <a:t> system</a:t>
            </a:r>
            <a:r>
              <a:rPr lang="en-US" sz="2400" dirty="0">
                <a:solidFill>
                  <a:srgbClr val="FF0066"/>
                </a:solidFill>
              </a:rPr>
              <a:t>:</a:t>
            </a:r>
          </a:p>
          <a:p>
            <a:pPr lvl="1">
              <a:lnSpc>
                <a:spcPct val="90000"/>
              </a:lnSpc>
            </a:pPr>
            <a:r>
              <a:rPr lang="en-US" sz="2400" dirty="0"/>
              <a:t>Dopamine precursors – </a:t>
            </a:r>
            <a:r>
              <a:rPr lang="en-US" sz="2400" i="1" dirty="0" err="1"/>
              <a:t>Levodopa</a:t>
            </a:r>
            <a:r>
              <a:rPr lang="en-US" sz="2400" i="1" dirty="0"/>
              <a:t> (l-</a:t>
            </a:r>
            <a:r>
              <a:rPr lang="en-US" sz="2400" i="1" dirty="0" err="1"/>
              <a:t>dopa</a:t>
            </a:r>
            <a:r>
              <a:rPr lang="en-US" sz="2400" i="1" dirty="0"/>
              <a:t>)</a:t>
            </a:r>
          </a:p>
          <a:p>
            <a:pPr lvl="1">
              <a:lnSpc>
                <a:spcPct val="90000"/>
              </a:lnSpc>
            </a:pPr>
            <a:r>
              <a:rPr lang="en-US" sz="2400" dirty="0"/>
              <a:t>Peripheral </a:t>
            </a:r>
            <a:r>
              <a:rPr lang="en-US" sz="2400" dirty="0" err="1"/>
              <a:t>decarboxylase</a:t>
            </a:r>
            <a:r>
              <a:rPr lang="en-US" sz="2400" dirty="0"/>
              <a:t> inhibitors – </a:t>
            </a:r>
            <a:r>
              <a:rPr lang="en-US" sz="2400" i="1" dirty="0" err="1"/>
              <a:t>carbidopa</a:t>
            </a:r>
            <a:r>
              <a:rPr lang="en-US" sz="2400" i="1" dirty="0"/>
              <a:t> </a:t>
            </a:r>
            <a:r>
              <a:rPr lang="en-US" sz="2400" i="1" dirty="0">
                <a:solidFill>
                  <a:srgbClr val="370914"/>
                </a:solidFill>
              </a:rPr>
              <a:t>and</a:t>
            </a:r>
            <a:r>
              <a:rPr lang="en-US" sz="2400" i="1" dirty="0"/>
              <a:t> </a:t>
            </a:r>
            <a:r>
              <a:rPr lang="en-US" sz="2400" i="1" dirty="0" err="1"/>
              <a:t>benserazide</a:t>
            </a:r>
            <a:endParaRPr lang="en-US" sz="2400" i="1" dirty="0"/>
          </a:p>
          <a:p>
            <a:pPr lvl="1">
              <a:lnSpc>
                <a:spcPct val="90000"/>
              </a:lnSpc>
            </a:pPr>
            <a:r>
              <a:rPr lang="en-US" sz="2400" dirty="0" smtClean="0"/>
              <a:t>MAO-B </a:t>
            </a:r>
            <a:r>
              <a:rPr lang="en-US" sz="2400" dirty="0"/>
              <a:t>inhibitors – </a:t>
            </a:r>
            <a:r>
              <a:rPr lang="en-US" sz="2400" i="1" dirty="0" err="1"/>
              <a:t>Selegiline</a:t>
            </a:r>
            <a:r>
              <a:rPr lang="en-US" sz="2400" i="1" dirty="0"/>
              <a:t>, </a:t>
            </a:r>
            <a:r>
              <a:rPr lang="en-US" sz="2400" i="1" dirty="0" err="1"/>
              <a:t>Rasagiline</a:t>
            </a:r>
            <a:endParaRPr lang="en-US" sz="2400" i="1" dirty="0"/>
          </a:p>
          <a:p>
            <a:pPr lvl="1">
              <a:lnSpc>
                <a:spcPct val="90000"/>
              </a:lnSpc>
            </a:pPr>
            <a:r>
              <a:rPr lang="en-US" sz="2400" dirty="0"/>
              <a:t>COMT inhibitors – </a:t>
            </a:r>
            <a:r>
              <a:rPr lang="en-US" sz="2400" i="1" dirty="0" err="1"/>
              <a:t>Entacapone</a:t>
            </a:r>
            <a:r>
              <a:rPr lang="en-US" sz="2400" i="1" dirty="0"/>
              <a:t>, </a:t>
            </a:r>
            <a:r>
              <a:rPr lang="en-US" sz="2400" i="1" dirty="0" err="1" smtClean="0"/>
              <a:t>Tolcapone</a:t>
            </a:r>
            <a:endParaRPr lang="tr-TR" sz="2400" i="1" dirty="0" smtClean="0"/>
          </a:p>
          <a:p>
            <a:pPr lvl="1">
              <a:lnSpc>
                <a:spcPct val="90000"/>
              </a:lnSpc>
            </a:pPr>
            <a:r>
              <a:rPr lang="en-US" sz="2400" dirty="0" smtClean="0"/>
              <a:t>Dopaminergic agonists: </a:t>
            </a:r>
            <a:r>
              <a:rPr lang="en-US" sz="2400" i="1" dirty="0" err="1" smtClean="0"/>
              <a:t>Bromocriptyne</a:t>
            </a:r>
            <a:r>
              <a:rPr lang="en-US" sz="2400" i="1" dirty="0" smtClean="0"/>
              <a:t>, </a:t>
            </a:r>
            <a:r>
              <a:rPr lang="tr-TR" sz="2400" i="1" dirty="0" err="1" smtClean="0"/>
              <a:t>Pergolid</a:t>
            </a:r>
            <a:r>
              <a:rPr lang="tr-TR" sz="2400" i="1" dirty="0" smtClean="0"/>
              <a:t>, </a:t>
            </a:r>
            <a:r>
              <a:rPr lang="en-US" sz="2400" i="1" dirty="0" err="1" smtClean="0"/>
              <a:t>Ropinirole</a:t>
            </a:r>
            <a:r>
              <a:rPr lang="tr-TR" sz="2400" i="1" dirty="0" smtClean="0"/>
              <a:t>,</a:t>
            </a:r>
            <a:r>
              <a:rPr lang="en-US" sz="2400" i="1" dirty="0" smtClean="0"/>
              <a:t> </a:t>
            </a:r>
            <a:r>
              <a:rPr lang="en-US" sz="2400" i="1" dirty="0" err="1" smtClean="0"/>
              <a:t>Pramipexole</a:t>
            </a:r>
            <a:r>
              <a:rPr lang="tr-TR" sz="2400" i="1" dirty="0" smtClean="0"/>
              <a:t>, </a:t>
            </a:r>
            <a:r>
              <a:rPr lang="tr-TR" sz="2400" i="1" dirty="0" err="1" smtClean="0"/>
              <a:t>rotigotine</a:t>
            </a:r>
            <a:endParaRPr lang="en-US" sz="2400" i="1" dirty="0" smtClean="0"/>
          </a:p>
          <a:p>
            <a:pPr lvl="1">
              <a:lnSpc>
                <a:spcPct val="90000"/>
              </a:lnSpc>
            </a:pPr>
            <a:r>
              <a:rPr lang="en-US" sz="2400" dirty="0" smtClean="0"/>
              <a:t>Dopamine </a:t>
            </a:r>
            <a:r>
              <a:rPr lang="en-US" sz="2400" dirty="0"/>
              <a:t>facilitator - </a:t>
            </a:r>
            <a:r>
              <a:rPr lang="en-US" sz="2400" i="1" dirty="0" smtClean="0"/>
              <a:t>Amantadine</a:t>
            </a:r>
            <a:endParaRPr lang="en-US" sz="2400"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sz="3600" dirty="0"/>
              <a:t>Classification of </a:t>
            </a:r>
            <a:r>
              <a:rPr lang="en-US" sz="3600" dirty="0" err="1"/>
              <a:t>antiparkinsonian</a:t>
            </a:r>
            <a:r>
              <a:rPr lang="en-US" sz="3600" dirty="0"/>
              <a:t> Drugs:</a:t>
            </a:r>
          </a:p>
        </p:txBody>
      </p:sp>
      <p:sp>
        <p:nvSpPr>
          <p:cNvPr id="184323" name="Rectangle 3"/>
          <p:cNvSpPr>
            <a:spLocks noGrp="1" noChangeArrowheads="1"/>
          </p:cNvSpPr>
          <p:nvPr>
            <p:ph type="body" idx="1"/>
          </p:nvPr>
        </p:nvSpPr>
        <p:spPr>
          <a:xfrm>
            <a:off x="304800" y="1295400"/>
            <a:ext cx="8534400" cy="4830763"/>
          </a:xfrm>
        </p:spPr>
        <p:txBody>
          <a:bodyPr/>
          <a:lstStyle/>
          <a:p>
            <a:pPr>
              <a:lnSpc>
                <a:spcPct val="90000"/>
              </a:lnSpc>
            </a:pPr>
            <a:r>
              <a:rPr lang="en-US" sz="2400" dirty="0" smtClean="0">
                <a:solidFill>
                  <a:srgbClr val="0033CC"/>
                </a:solidFill>
              </a:rPr>
              <a:t>Drugs </a:t>
            </a:r>
            <a:r>
              <a:rPr lang="en-US" sz="2400" dirty="0">
                <a:solidFill>
                  <a:srgbClr val="0033CC"/>
                </a:solidFill>
              </a:rPr>
              <a:t>acting on cholinergic system</a:t>
            </a:r>
          </a:p>
          <a:p>
            <a:pPr lvl="1">
              <a:lnSpc>
                <a:spcPct val="90000"/>
              </a:lnSpc>
            </a:pPr>
            <a:r>
              <a:rPr lang="en-US" sz="2400" dirty="0"/>
              <a:t>Central </a:t>
            </a:r>
            <a:r>
              <a:rPr lang="en-US" sz="2400" dirty="0" err="1"/>
              <a:t>anticholinergics</a:t>
            </a:r>
            <a:r>
              <a:rPr lang="en-US" sz="2400" dirty="0"/>
              <a:t> – </a:t>
            </a:r>
            <a:r>
              <a:rPr lang="en-US" sz="2400" i="1" dirty="0" err="1"/>
              <a:t>Teihexyphenidyl</a:t>
            </a:r>
            <a:r>
              <a:rPr lang="en-US" sz="2400" i="1" dirty="0"/>
              <a:t> (</a:t>
            </a:r>
            <a:r>
              <a:rPr lang="en-US" sz="2400" i="1" dirty="0" err="1"/>
              <a:t>Benzhexol</a:t>
            </a:r>
            <a:r>
              <a:rPr lang="en-US" sz="2400" i="1" dirty="0"/>
              <a:t>), </a:t>
            </a:r>
            <a:r>
              <a:rPr lang="en-US" sz="2400" i="1" dirty="0" err="1"/>
              <a:t>Procyclidine</a:t>
            </a:r>
            <a:r>
              <a:rPr lang="en-US" sz="2400" i="1" dirty="0"/>
              <a:t>, </a:t>
            </a:r>
            <a:r>
              <a:rPr lang="en-US" sz="2400" i="1" dirty="0" err="1"/>
              <a:t>Biperiden</a:t>
            </a:r>
            <a:endParaRPr lang="en-US" sz="2400" i="1" dirty="0"/>
          </a:p>
          <a:p>
            <a:pPr lvl="1">
              <a:lnSpc>
                <a:spcPct val="90000"/>
              </a:lnSpc>
            </a:pPr>
            <a:r>
              <a:rPr lang="en-US" sz="2400" dirty="0" err="1"/>
              <a:t>Antihistaminics</a:t>
            </a:r>
            <a:r>
              <a:rPr lang="en-US" sz="2400" dirty="0"/>
              <a:t> – </a:t>
            </a:r>
            <a:r>
              <a:rPr lang="en-US" sz="2400" i="1" dirty="0" err="1"/>
              <a:t>Orphenadrine</a:t>
            </a:r>
            <a:r>
              <a:rPr lang="en-US" sz="2400" i="1" dirty="0"/>
              <a:t>, </a:t>
            </a:r>
            <a:r>
              <a:rPr lang="en-US" sz="2400" i="1" dirty="0" err="1"/>
              <a:t>Promethazine</a:t>
            </a:r>
            <a:endParaRPr lang="en-US" sz="2400" i="1" dirty="0"/>
          </a:p>
        </p:txBody>
      </p:sp>
    </p:spTree>
    <p:extLst>
      <p:ext uri="{BB962C8B-B14F-4D97-AF65-F5344CB8AC3E}">
        <p14:creationId xmlns:p14="http://schemas.microsoft.com/office/powerpoint/2010/main" val="387190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381000" y="381000"/>
            <a:ext cx="8458200" cy="6019800"/>
          </a:xfrm>
        </p:spPr>
        <p:txBody>
          <a:bodyPr/>
          <a:lstStyle/>
          <a:p>
            <a:pPr eaLnBrk="1" hangingPunct="1"/>
            <a:r>
              <a:rPr lang="en-US" sz="3600" dirty="0" smtClean="0"/>
              <a:t>Dopamine itself does not cross the blood-brain barrier and therefore has no CNS effects. </a:t>
            </a:r>
            <a:endParaRPr lang="tr-TR" sz="3600" dirty="0" smtClean="0"/>
          </a:p>
          <a:p>
            <a:pPr eaLnBrk="1" hangingPunct="1"/>
            <a:r>
              <a:rPr lang="en-US" sz="3600" dirty="0" smtClean="0"/>
              <a:t>However, </a:t>
            </a:r>
            <a:r>
              <a:rPr lang="en-US" sz="3600" dirty="0" smtClean="0">
                <a:solidFill>
                  <a:srgbClr val="FF0000"/>
                </a:solidFill>
              </a:rPr>
              <a:t>levodopa,</a:t>
            </a:r>
            <a:r>
              <a:rPr lang="en-US" sz="3600" dirty="0" smtClean="0"/>
              <a:t> as an </a:t>
            </a:r>
            <a:r>
              <a:rPr lang="en-US" sz="3600" dirty="0" smtClean="0">
                <a:solidFill>
                  <a:srgbClr val="FF0000"/>
                </a:solidFill>
              </a:rPr>
              <a:t>amino acid</a:t>
            </a:r>
            <a:r>
              <a:rPr lang="en-US" sz="3600" dirty="0" smtClean="0"/>
              <a:t>, is transported into the brain by amino acid transport systems, </a:t>
            </a:r>
            <a:endParaRPr lang="tr-TR" sz="3600" dirty="0" smtClean="0"/>
          </a:p>
          <a:p>
            <a:pPr eaLnBrk="1" hangingPunct="1"/>
            <a:r>
              <a:rPr lang="tr-TR" sz="3600" dirty="0" err="1" smtClean="0"/>
              <a:t>In</a:t>
            </a:r>
            <a:r>
              <a:rPr lang="tr-TR" sz="3600" dirty="0" smtClean="0"/>
              <a:t> </a:t>
            </a:r>
            <a:r>
              <a:rPr lang="tr-TR" sz="3600" dirty="0" err="1" smtClean="0"/>
              <a:t>the</a:t>
            </a:r>
            <a:r>
              <a:rPr lang="tr-TR" sz="3600" dirty="0" smtClean="0"/>
              <a:t> </a:t>
            </a:r>
            <a:r>
              <a:rPr lang="tr-TR" sz="3600" dirty="0" err="1" smtClean="0"/>
              <a:t>brain</a:t>
            </a:r>
            <a:r>
              <a:rPr lang="tr-TR" sz="3600" dirty="0" smtClean="0"/>
              <a:t>,</a:t>
            </a:r>
            <a:r>
              <a:rPr lang="en-US" sz="3600" dirty="0" smtClean="0"/>
              <a:t> It is converted to dopamine by the enzyme </a:t>
            </a:r>
            <a:r>
              <a:rPr lang="en-US" sz="3600" dirty="0" smtClean="0">
                <a:solidFill>
                  <a:srgbClr val="FF0000"/>
                </a:solidFill>
              </a:rPr>
              <a:t>L-aromatic amino acid decarboxylase</a:t>
            </a:r>
            <a:r>
              <a:rPr lang="tr-TR" sz="3600" dirty="0" smtClean="0">
                <a:solidFill>
                  <a:srgbClr val="FF0000"/>
                </a:solidFill>
              </a:rPr>
              <a:t>,</a:t>
            </a:r>
            <a:r>
              <a:rPr lang="tr-TR" sz="3600" dirty="0" smtClean="0"/>
              <a:t> </a:t>
            </a:r>
            <a:r>
              <a:rPr lang="en-US" sz="3600" dirty="0" smtClean="0"/>
              <a:t>which is stored and released as a transmitter</a:t>
            </a:r>
            <a:r>
              <a:rPr lang="tr-TR" sz="3600" dirty="0" smtClean="0"/>
              <a:t>.</a:t>
            </a:r>
            <a:r>
              <a:rPr lang="en-US" sz="3600" dirty="0" smtClean="0"/>
              <a:t> </a:t>
            </a:r>
            <a:r>
              <a:rPr lang="en-US" sz="4000" dirty="0" smtClean="0"/>
              <a:t/>
            </a:r>
            <a:br>
              <a:rPr lang="en-US" sz="4000" dirty="0" smtClean="0"/>
            </a:br>
            <a:endParaRPr lang="en-US" sz="4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ltbilgi Yer Tutucusu"/>
          <p:cNvSpPr>
            <a:spLocks noGrp="1"/>
          </p:cNvSpPr>
          <p:nvPr>
            <p:ph type="ftr" sz="quarter" idx="11"/>
          </p:nvPr>
        </p:nvSpPr>
        <p:spPr/>
        <p:txBody>
          <a:bodyPr/>
          <a:lstStyle/>
          <a:p>
            <a:r>
              <a:rPr lang="en-US"/>
              <a:t>Lahore Medical &amp; Dental College</a:t>
            </a:r>
          </a:p>
        </p:txBody>
      </p:sp>
      <p:sp>
        <p:nvSpPr>
          <p:cNvPr id="5" name="5 Slayt Numarası Yer Tutucusu"/>
          <p:cNvSpPr>
            <a:spLocks noGrp="1"/>
          </p:cNvSpPr>
          <p:nvPr>
            <p:ph type="sldNum" sz="quarter" idx="12"/>
          </p:nvPr>
        </p:nvSpPr>
        <p:spPr/>
        <p:txBody>
          <a:bodyPr/>
          <a:lstStyle/>
          <a:p>
            <a:fld id="{CEB24881-7502-4369-825B-43E68DEE325E}" type="slidenum">
              <a:rPr lang="en-US"/>
              <a:pPr/>
              <a:t>13</a:t>
            </a:fld>
            <a:endParaRPr lang="en-US"/>
          </a:p>
        </p:txBody>
      </p:sp>
      <p:sp>
        <p:nvSpPr>
          <p:cNvPr id="49154" name="Rectangle 2"/>
          <p:cNvSpPr>
            <a:spLocks noGrp="1" noChangeArrowheads="1"/>
          </p:cNvSpPr>
          <p:nvPr>
            <p:ph type="title"/>
          </p:nvPr>
        </p:nvSpPr>
        <p:spPr/>
        <p:txBody>
          <a:bodyPr/>
          <a:lstStyle/>
          <a:p>
            <a:r>
              <a:rPr lang="en-US" sz="4400">
                <a:solidFill>
                  <a:srgbClr val="FF0000"/>
                </a:solidFill>
              </a:rPr>
              <a:t>LEVODOPA</a:t>
            </a:r>
          </a:p>
        </p:txBody>
      </p:sp>
      <p:sp>
        <p:nvSpPr>
          <p:cNvPr id="49155" name="Rectangle 3"/>
          <p:cNvSpPr>
            <a:spLocks noGrp="1" noChangeArrowheads="1"/>
          </p:cNvSpPr>
          <p:nvPr>
            <p:ph type="body" idx="1"/>
          </p:nvPr>
        </p:nvSpPr>
        <p:spPr/>
        <p:txBody>
          <a:bodyPr/>
          <a:lstStyle/>
          <a:p>
            <a:pPr>
              <a:lnSpc>
                <a:spcPct val="80000"/>
              </a:lnSpc>
            </a:pPr>
            <a:r>
              <a:rPr lang="en-US" sz="2800" dirty="0" smtClean="0"/>
              <a:t>The </a:t>
            </a:r>
            <a:r>
              <a:rPr lang="en-US" sz="2800" dirty="0"/>
              <a:t>effect of </a:t>
            </a:r>
            <a:r>
              <a:rPr lang="en-US" sz="2800" dirty="0" err="1"/>
              <a:t>levodopa</a:t>
            </a:r>
            <a:r>
              <a:rPr lang="en-US" sz="2800" dirty="0"/>
              <a:t> may be due to an increased release of dopamine from surviving </a:t>
            </a:r>
            <a:r>
              <a:rPr lang="en-US" sz="2800" dirty="0" err="1"/>
              <a:t>dopaminergic</a:t>
            </a:r>
            <a:r>
              <a:rPr lang="en-US" sz="2800" dirty="0"/>
              <a:t> </a:t>
            </a:r>
            <a:r>
              <a:rPr lang="en-US" sz="2800" dirty="0" err="1"/>
              <a:t>neurones</a:t>
            </a:r>
            <a:r>
              <a:rPr lang="en-US" sz="2800" dirty="0"/>
              <a:t> </a:t>
            </a:r>
            <a:endParaRPr lang="tr-TR" sz="2800" dirty="0" smtClean="0"/>
          </a:p>
          <a:p>
            <a:pPr>
              <a:lnSpc>
                <a:spcPct val="80000"/>
              </a:lnSpc>
            </a:pPr>
            <a:endParaRPr lang="tr-TR" sz="2800" dirty="0" smtClean="0"/>
          </a:p>
          <a:p>
            <a:pPr>
              <a:lnSpc>
                <a:spcPct val="80000"/>
              </a:lnSpc>
            </a:pPr>
            <a:r>
              <a:rPr lang="en-US" sz="2800" dirty="0" smtClean="0"/>
              <a:t>the </a:t>
            </a:r>
            <a:r>
              <a:rPr lang="en-US" sz="2800" dirty="0"/>
              <a:t>effectiveness of levodopa decreases as the diseases advances.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Diagram of LD Metabolism</a:t>
            </a:r>
            <a:endParaRPr lang="en-US" altLang="en-US" sz="4900"/>
          </a:p>
        </p:txBody>
      </p:sp>
      <p:pic>
        <p:nvPicPr>
          <p:cNvPr id="19461" name="Picture 5" descr="03_11                                                          00044124Sasso                          ABA78158:"/>
          <p:cNvPicPr>
            <a:picLocks noChangeAspect="1" noChangeArrowheads="1"/>
          </p:cNvPicPr>
          <p:nvPr/>
        </p:nvPicPr>
        <p:blipFill>
          <a:blip r:embed="rId3" cstate="print"/>
          <a:srcRect/>
          <a:stretch>
            <a:fillRect/>
          </a:stretch>
        </p:blipFill>
        <p:spPr bwMode="invGray">
          <a:xfrm>
            <a:off x="685800" y="1752600"/>
            <a:ext cx="8320088" cy="4141788"/>
          </a:xfrm>
          <a:prstGeom prst="rect">
            <a:avLst/>
          </a:prstGeom>
          <a:noFill/>
        </p:spPr>
      </p:pic>
      <p:sp>
        <p:nvSpPr>
          <p:cNvPr id="19462" name="Text Box 6"/>
          <p:cNvSpPr txBox="1">
            <a:spLocks noChangeArrowheads="1"/>
          </p:cNvSpPr>
          <p:nvPr/>
        </p:nvSpPr>
        <p:spPr bwMode="auto">
          <a:xfrm>
            <a:off x="7010400" y="6324600"/>
            <a:ext cx="2062163" cy="396875"/>
          </a:xfrm>
          <a:prstGeom prst="rect">
            <a:avLst/>
          </a:prstGeom>
          <a:noFill/>
          <a:ln w="9525">
            <a:noFill/>
            <a:miter lim="800000"/>
            <a:headEnd/>
            <a:tailEnd/>
          </a:ln>
          <a:effectLst/>
        </p:spPr>
        <p:txBody>
          <a:bodyPr wrap="none">
            <a:spAutoFit/>
          </a:bodyPr>
          <a:lstStyle/>
          <a:p>
            <a:r>
              <a:rPr lang="en-US" altLang="en-US" sz="2000">
                <a:latin typeface="Times" charset="0"/>
              </a:rPr>
              <a:t>www.wemove.org</a:t>
            </a:r>
          </a:p>
        </p:txBody>
      </p:sp>
      <p:pic>
        <p:nvPicPr>
          <p:cNvPr id="19463" name="Picture 7" descr="logo.jpg                                                       0001BBA5Billy Blanco                   ABA78158:"/>
          <p:cNvPicPr>
            <a:picLocks noChangeAspect="1" noChangeArrowheads="1"/>
          </p:cNvPicPr>
          <p:nvPr/>
        </p:nvPicPr>
        <p:blipFill>
          <a:blip r:embed="rId4" cstate="print"/>
          <a:srcRect/>
          <a:stretch>
            <a:fillRect/>
          </a:stretch>
        </p:blipFill>
        <p:spPr bwMode="hidden">
          <a:xfrm>
            <a:off x="6942138" y="6184900"/>
            <a:ext cx="2197100" cy="6731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ltbilgi Yer Tutucusu"/>
          <p:cNvSpPr>
            <a:spLocks noGrp="1"/>
          </p:cNvSpPr>
          <p:nvPr>
            <p:ph type="ftr" sz="quarter" idx="11"/>
          </p:nvPr>
        </p:nvSpPr>
        <p:spPr/>
        <p:txBody>
          <a:bodyPr/>
          <a:lstStyle/>
          <a:p>
            <a:r>
              <a:rPr lang="en-US"/>
              <a:t>Lahore Medical &amp; Dental College</a:t>
            </a:r>
          </a:p>
        </p:txBody>
      </p:sp>
      <p:sp>
        <p:nvSpPr>
          <p:cNvPr id="5" name="5 Slayt Numarası Yer Tutucusu"/>
          <p:cNvSpPr>
            <a:spLocks noGrp="1"/>
          </p:cNvSpPr>
          <p:nvPr>
            <p:ph type="sldNum" sz="quarter" idx="12"/>
          </p:nvPr>
        </p:nvSpPr>
        <p:spPr/>
        <p:txBody>
          <a:bodyPr/>
          <a:lstStyle/>
          <a:p>
            <a:fld id="{AE1F2917-4D90-4166-94CC-2C3097215ED6}" type="slidenum">
              <a:rPr lang="en-US"/>
              <a:pPr/>
              <a:t>15</a:t>
            </a:fld>
            <a:endParaRPr lang="en-US"/>
          </a:p>
        </p:txBody>
      </p:sp>
      <p:sp>
        <p:nvSpPr>
          <p:cNvPr id="50178" name="Rectangle 2"/>
          <p:cNvSpPr>
            <a:spLocks noGrp="1" noChangeArrowheads="1"/>
          </p:cNvSpPr>
          <p:nvPr>
            <p:ph type="title"/>
          </p:nvPr>
        </p:nvSpPr>
        <p:spPr/>
        <p:txBody>
          <a:bodyPr/>
          <a:lstStyle/>
          <a:p>
            <a:r>
              <a:rPr lang="en-US">
                <a:solidFill>
                  <a:srgbClr val="FF0000"/>
                </a:solidFill>
              </a:rPr>
              <a:t>LEVODOPA</a:t>
            </a:r>
          </a:p>
        </p:txBody>
      </p:sp>
      <p:sp>
        <p:nvSpPr>
          <p:cNvPr id="50179" name="Rectangle 3"/>
          <p:cNvSpPr>
            <a:spLocks noGrp="1" noChangeArrowheads="1"/>
          </p:cNvSpPr>
          <p:nvPr>
            <p:ph type="body" idx="1"/>
          </p:nvPr>
        </p:nvSpPr>
        <p:spPr/>
        <p:txBody>
          <a:bodyPr/>
          <a:lstStyle/>
          <a:p>
            <a:r>
              <a:rPr lang="en-US" dirty="0"/>
              <a:t>Pharmacokinetics</a:t>
            </a:r>
          </a:p>
          <a:p>
            <a:pPr lvl="1"/>
            <a:r>
              <a:rPr lang="en-US" dirty="0" err="1"/>
              <a:t>Levodopa</a:t>
            </a:r>
            <a:r>
              <a:rPr lang="en-US" dirty="0"/>
              <a:t>, when given without a </a:t>
            </a:r>
            <a:r>
              <a:rPr lang="en-US" dirty="0" err="1"/>
              <a:t>decarboxylase</a:t>
            </a:r>
            <a:r>
              <a:rPr lang="en-US" dirty="0"/>
              <a:t> inhibitor, about 70% of the dose is metabolized in the gut wall and liver, 27-29% goes to peripheral tissues to exert adverse effects and only 1-3% enters the brain. </a:t>
            </a:r>
            <a:endParaRPr lang="tr-TR" dirty="0" smtClean="0"/>
          </a:p>
          <a:p>
            <a:pPr lvl="1"/>
            <a:r>
              <a:rPr lang="en-US" dirty="0" smtClean="0">
                <a:latin typeface="Times New Roman" pitchFamily="18" charset="0"/>
                <a:cs typeface="Times New Roman" pitchFamily="18" charset="0"/>
              </a:rPr>
              <a:t>In practice, levodopa is administered in combination with a peripherally acting inhibitor of aromatic L-amino acid decarboxylase, such as </a:t>
            </a:r>
            <a:r>
              <a:rPr lang="en-US" b="1" i="1" dirty="0" smtClean="0">
                <a:solidFill>
                  <a:srgbClr val="FF0000"/>
                </a:solidFill>
                <a:latin typeface="Times New Roman" pitchFamily="18" charset="0"/>
                <a:cs typeface="Times New Roman" pitchFamily="18" charset="0"/>
              </a:rPr>
              <a:t>carbidopa,</a:t>
            </a:r>
            <a:r>
              <a:rPr lang="en-US" b="1"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that do</a:t>
            </a:r>
            <a:r>
              <a:rPr lang="tr-TR" dirty="0" smtClean="0">
                <a:latin typeface="Times New Roman" pitchFamily="18" charset="0"/>
                <a:cs typeface="Times New Roman" pitchFamily="18" charset="0"/>
              </a:rPr>
              <a:t>es</a:t>
            </a:r>
            <a:r>
              <a:rPr lang="en-US" dirty="0" smtClean="0">
                <a:latin typeface="Times New Roman" pitchFamily="18" charset="0"/>
                <a:cs typeface="Times New Roman" pitchFamily="18" charset="0"/>
              </a:rPr>
              <a:t> not penetrate into the CNS.</a:t>
            </a:r>
          </a:p>
          <a:p>
            <a:pPr lvl="1">
              <a:buNone/>
            </a:pPr>
            <a:endParaRPr lang="tr-TR"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sz="3600"/>
              <a:t>Levodopa (Pharmacokinetics) – contd.</a:t>
            </a:r>
          </a:p>
        </p:txBody>
      </p:sp>
      <p:pic>
        <p:nvPicPr>
          <p:cNvPr id="248835" name="Picture 3"/>
          <p:cNvPicPr>
            <a:picLocks noGrp="1" noChangeAspect="1" noChangeArrowheads="1"/>
          </p:cNvPicPr>
          <p:nvPr>
            <p:ph type="body" idx="1"/>
          </p:nvPr>
        </p:nvPicPr>
        <p:blipFill>
          <a:blip r:embed="rId2" cstate="print"/>
          <a:srcRect/>
          <a:stretch>
            <a:fillRect/>
          </a:stretch>
        </p:blipFill>
        <p:spPr>
          <a:xfrm>
            <a:off x="685800" y="1676400"/>
            <a:ext cx="6553200" cy="4572000"/>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373844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95400" y="264870"/>
            <a:ext cx="5913438" cy="615180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743200" y="200114"/>
            <a:ext cx="4343400" cy="62041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smtClean="0"/>
              <a:t> </a:t>
            </a:r>
            <a:r>
              <a:rPr lang="en-US" dirty="0">
                <a:solidFill>
                  <a:srgbClr val="C00000"/>
                </a:solidFill>
              </a:rPr>
              <a:t>Parkinson`s </a:t>
            </a:r>
            <a:r>
              <a:rPr lang="en-US" dirty="0" smtClean="0">
                <a:solidFill>
                  <a:srgbClr val="C00000"/>
                </a:solidFill>
              </a:rPr>
              <a:t>disease</a:t>
            </a:r>
            <a:r>
              <a:rPr lang="tr-TR" dirty="0" smtClean="0">
                <a:solidFill>
                  <a:srgbClr val="C00000"/>
                </a:solidFill>
              </a:rPr>
              <a:t> (PD)</a:t>
            </a:r>
            <a:endParaRPr lang="en-US" dirty="0">
              <a:solidFill>
                <a:srgbClr val="C00000"/>
              </a:solidFill>
            </a:endParaRPr>
          </a:p>
        </p:txBody>
      </p:sp>
      <p:sp>
        <p:nvSpPr>
          <p:cNvPr id="71683" name="Rectangle 3"/>
          <p:cNvSpPr>
            <a:spLocks noGrp="1" noChangeArrowheads="1"/>
          </p:cNvSpPr>
          <p:nvPr>
            <p:ph type="body" idx="1"/>
          </p:nvPr>
        </p:nvSpPr>
        <p:spPr/>
        <p:txBody>
          <a:bodyPr/>
          <a:lstStyle/>
          <a:p>
            <a:pPr eaLnBrk="1" fontAlgn="auto" hangingPunct="1">
              <a:spcAft>
                <a:spcPts val="0"/>
              </a:spcAft>
              <a:buFont typeface="Arial" pitchFamily="34" charset="0"/>
              <a:buNone/>
              <a:defRPr/>
            </a:pPr>
            <a:r>
              <a:rPr lang="en-US" sz="2800" b="1" dirty="0">
                <a:solidFill>
                  <a:srgbClr val="FF0000"/>
                </a:solidFill>
              </a:rPr>
              <a:t>Definition : </a:t>
            </a:r>
          </a:p>
          <a:p>
            <a:pPr eaLnBrk="1" fontAlgn="auto" hangingPunct="1">
              <a:spcAft>
                <a:spcPts val="0"/>
              </a:spcAft>
              <a:buFont typeface="Arial" panose="020B0604020202020204" pitchFamily="34" charset="0"/>
              <a:buChar char="•"/>
              <a:defRPr/>
            </a:pPr>
            <a:r>
              <a:rPr lang="en-US" sz="2800" dirty="0" smtClean="0"/>
              <a:t> </a:t>
            </a:r>
            <a:r>
              <a:rPr lang="en-US" sz="2800" dirty="0"/>
              <a:t>is </a:t>
            </a:r>
            <a:r>
              <a:rPr lang="en-US" sz="2800" dirty="0" smtClean="0"/>
              <a:t>a</a:t>
            </a:r>
            <a:r>
              <a:rPr lang="tr-TR" sz="2800" dirty="0" smtClean="0"/>
              <a:t> </a:t>
            </a:r>
            <a:r>
              <a:rPr lang="tr-TR" sz="2800" dirty="0" err="1" smtClean="0"/>
              <a:t>slowly</a:t>
            </a:r>
            <a:r>
              <a:rPr lang="en-US" sz="2800" dirty="0" smtClean="0"/>
              <a:t> </a:t>
            </a:r>
            <a:r>
              <a:rPr lang="en-US" sz="2800" dirty="0"/>
              <a:t>progressive neurological disorder </a:t>
            </a:r>
            <a:r>
              <a:rPr lang="tr-TR" sz="2800" dirty="0" err="1" smtClean="0"/>
              <a:t>effecting</a:t>
            </a:r>
            <a:r>
              <a:rPr lang="en-US" sz="2800" dirty="0" smtClean="0"/>
              <a:t> </a:t>
            </a:r>
            <a:r>
              <a:rPr lang="en-US" sz="2800" dirty="0"/>
              <a:t>muscle </a:t>
            </a:r>
            <a:r>
              <a:rPr lang="en-US" sz="2800" dirty="0" smtClean="0"/>
              <a:t>movement</a:t>
            </a:r>
            <a:r>
              <a:rPr lang="tr-TR" sz="2800" dirty="0" smtClean="0"/>
              <a:t>s</a:t>
            </a:r>
          </a:p>
          <a:p>
            <a:pPr marL="0" indent="0" eaLnBrk="1" fontAlgn="auto" hangingPunct="1">
              <a:spcAft>
                <a:spcPts val="0"/>
              </a:spcAft>
              <a:buNone/>
              <a:defRPr/>
            </a:pPr>
            <a:endParaRPr lang="tr-TR" sz="2800" dirty="0" smtClean="0"/>
          </a:p>
          <a:p>
            <a:pPr>
              <a:lnSpc>
                <a:spcPct val="90000"/>
              </a:lnSpc>
            </a:pPr>
            <a:r>
              <a:rPr lang="en-US" sz="2800" dirty="0" smtClean="0"/>
              <a:t> </a:t>
            </a:r>
            <a:r>
              <a:rPr lang="en-US" sz="2800" dirty="0"/>
              <a:t>was first formally described </a:t>
            </a:r>
            <a:r>
              <a:rPr lang="en-US" sz="2800" dirty="0" smtClean="0"/>
              <a:t>in </a:t>
            </a:r>
            <a:r>
              <a:rPr lang="en-US" sz="2800" dirty="0"/>
              <a:t>1817 by a London physician named James </a:t>
            </a:r>
            <a:r>
              <a:rPr lang="en-US" sz="2800" dirty="0" smtClean="0"/>
              <a:t>Parkinson</a:t>
            </a:r>
            <a:endParaRPr lang="en-US" sz="2800" dirty="0"/>
          </a:p>
          <a:p>
            <a:pPr>
              <a:lnSpc>
                <a:spcPct val="90000"/>
              </a:lnSpc>
            </a:pP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2800" dirty="0" smtClean="0">
                <a:latin typeface="Times New Roman" pitchFamily="18" charset="0"/>
                <a:cs typeface="Times New Roman" pitchFamily="18" charset="0"/>
              </a:rPr>
              <a:t>Drugs used in the treatment of parkinsonism</a:t>
            </a:r>
            <a:r>
              <a:rPr lang="en-US" sz="2800" b="1" u="sng" dirty="0" smtClean="0">
                <a:latin typeface="Times New Roman" pitchFamily="18" charset="0"/>
                <a:cs typeface="Times New Roman" pitchFamily="18" charset="0"/>
              </a:rPr>
              <a:t> </a:t>
            </a:r>
            <a:br>
              <a:rPr lang="en-US" sz="2800" b="1" u="sng" dirty="0" smtClean="0">
                <a:latin typeface="Times New Roman" pitchFamily="18" charset="0"/>
                <a:cs typeface="Times New Roman" pitchFamily="18" charset="0"/>
              </a:rPr>
            </a:br>
            <a:r>
              <a:rPr lang="en-US" sz="2800" b="1" dirty="0" err="1" smtClean="0">
                <a:latin typeface="Times New Roman" pitchFamily="18" charset="0"/>
                <a:cs typeface="Times New Roman" pitchFamily="18" charset="0"/>
              </a:rPr>
              <a:t>Levodopa</a:t>
            </a: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None/>
              <a:defRPr/>
            </a:pPr>
            <a:r>
              <a:rPr lang="en-US" b="1" dirty="0" smtClean="0">
                <a:solidFill>
                  <a:srgbClr val="FF0000"/>
                </a:solidFill>
                <a:latin typeface="Times New Roman" pitchFamily="18" charset="0"/>
                <a:cs typeface="Times New Roman" pitchFamily="18" charset="0"/>
              </a:rPr>
              <a:t>Drug Interactions:</a:t>
            </a:r>
            <a:endParaRPr lang="tr-TR" b="1" dirty="0" smtClean="0">
              <a:solidFill>
                <a:srgbClr val="FF0000"/>
              </a:solidFill>
              <a:latin typeface="Times New Roman" pitchFamily="18" charset="0"/>
              <a:cs typeface="Times New Roman" pitchFamily="18" charset="0"/>
            </a:endParaRPr>
          </a:p>
          <a:p>
            <a:pPr marL="0" indent="0">
              <a:buNone/>
            </a:pPr>
            <a:r>
              <a:rPr lang="en-US" dirty="0"/>
              <a:t>Interactions between levodopa and other drugs can </a:t>
            </a:r>
            <a:endParaRPr lang="tr-TR" dirty="0" smtClean="0"/>
          </a:p>
          <a:p>
            <a:pPr marL="514350" indent="-514350">
              <a:buAutoNum type="arabicParenBoth"/>
            </a:pPr>
            <a:r>
              <a:rPr lang="tr-TR" dirty="0"/>
              <a:t>i</a:t>
            </a:r>
            <a:r>
              <a:rPr lang="en-US" dirty="0" err="1" smtClean="0"/>
              <a:t>ncrease</a:t>
            </a:r>
            <a:r>
              <a:rPr lang="tr-TR" dirty="0" smtClean="0"/>
              <a:t>  </a:t>
            </a:r>
            <a:r>
              <a:rPr lang="en-US" dirty="0" smtClean="0"/>
              <a:t>beneficial </a:t>
            </a:r>
            <a:r>
              <a:rPr lang="en-US" dirty="0"/>
              <a:t>effects of levodopa, </a:t>
            </a:r>
            <a:endParaRPr lang="tr-TR" dirty="0" smtClean="0"/>
          </a:p>
          <a:p>
            <a:pPr marL="514350" indent="-514350">
              <a:buAutoNum type="arabicParenBoth"/>
            </a:pPr>
            <a:r>
              <a:rPr lang="en-US" dirty="0" smtClean="0"/>
              <a:t>decrease </a:t>
            </a:r>
            <a:r>
              <a:rPr lang="en-US" dirty="0"/>
              <a:t>beneficial </a:t>
            </a:r>
            <a:r>
              <a:rPr lang="en-US" dirty="0" smtClean="0"/>
              <a:t>effects</a:t>
            </a:r>
            <a:r>
              <a:rPr lang="tr-TR" dirty="0" smtClean="0"/>
              <a:t> </a:t>
            </a:r>
            <a:r>
              <a:rPr lang="en-US" dirty="0" smtClean="0"/>
              <a:t>of </a:t>
            </a:r>
            <a:r>
              <a:rPr lang="en-US" dirty="0"/>
              <a:t>levodopa, </a:t>
            </a:r>
            <a:endParaRPr lang="tr-TR" dirty="0" smtClean="0"/>
          </a:p>
          <a:p>
            <a:pPr marL="514350" indent="-514350">
              <a:buAutoNum type="arabicParenBoth"/>
            </a:pPr>
            <a:r>
              <a:rPr lang="en-US" dirty="0" smtClean="0"/>
              <a:t> </a:t>
            </a:r>
            <a:r>
              <a:rPr lang="en-US" dirty="0"/>
              <a:t>increase toxicity from levodopa.</a:t>
            </a:r>
            <a:endParaRPr lang="en-US"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27487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914400"/>
            <a:ext cx="9144000" cy="4800600"/>
          </a:xfrm>
          <a:prstGeom prst="rect">
            <a:avLst/>
          </a:prstGeom>
        </p:spPr>
      </p:pic>
    </p:spTree>
    <p:extLst>
      <p:ext uri="{BB962C8B-B14F-4D97-AF65-F5344CB8AC3E}">
        <p14:creationId xmlns:p14="http://schemas.microsoft.com/office/powerpoint/2010/main" val="139900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2800" dirty="0" smtClean="0">
                <a:latin typeface="Times New Roman" pitchFamily="18" charset="0"/>
                <a:cs typeface="Times New Roman" pitchFamily="18" charset="0"/>
              </a:rPr>
              <a:t>Drugs used in the treatment of parkinsonism</a:t>
            </a:r>
            <a:r>
              <a:rPr lang="en-US" sz="2800" b="1" u="sng" dirty="0" smtClean="0">
                <a:latin typeface="Times New Roman" pitchFamily="18" charset="0"/>
                <a:cs typeface="Times New Roman" pitchFamily="18" charset="0"/>
              </a:rPr>
              <a:t> </a:t>
            </a:r>
            <a:br>
              <a:rPr lang="en-US" sz="2800" b="1" u="sng" dirty="0" smtClean="0">
                <a:latin typeface="Times New Roman" pitchFamily="18" charset="0"/>
                <a:cs typeface="Times New Roman" pitchFamily="18" charset="0"/>
              </a:rPr>
            </a:br>
            <a:r>
              <a:rPr lang="en-US" sz="2800" b="1" dirty="0" err="1" smtClean="0">
                <a:latin typeface="Times New Roman" pitchFamily="18" charset="0"/>
                <a:cs typeface="Times New Roman" pitchFamily="18" charset="0"/>
              </a:rPr>
              <a:t>Levodopa</a:t>
            </a: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None/>
              <a:defRPr/>
            </a:pPr>
            <a:r>
              <a:rPr lang="en-US" b="1" dirty="0" smtClean="0">
                <a:solidFill>
                  <a:srgbClr val="FF0000"/>
                </a:solidFill>
                <a:latin typeface="Times New Roman" pitchFamily="18" charset="0"/>
                <a:cs typeface="Times New Roman" pitchFamily="18" charset="0"/>
              </a:rPr>
              <a:t>Drug Interactions:</a:t>
            </a:r>
          </a:p>
          <a:p>
            <a:pPr marL="514350" indent="-514350" eaLnBrk="1" fontAlgn="auto" hangingPunct="1">
              <a:spcAft>
                <a:spcPts val="0"/>
              </a:spcAft>
              <a:buFont typeface="+mj-lt"/>
              <a:buAutoNum type="arabicPeriod"/>
              <a:defRPr/>
            </a:pPr>
            <a:endParaRPr lang="en-US" dirty="0" smtClean="0">
              <a:latin typeface="Times New Roman" pitchFamily="18" charset="0"/>
              <a:cs typeface="Times New Roman" pitchFamily="18" charset="0"/>
            </a:endParaRPr>
          </a:p>
          <a:p>
            <a:pPr marL="0" indent="0" eaLnBrk="1" fontAlgn="auto" hangingPunct="1">
              <a:spcAft>
                <a:spcPts val="0"/>
              </a:spcAft>
              <a:buNone/>
              <a:defRPr/>
            </a:pPr>
            <a:r>
              <a:rPr lang="en-US" dirty="0" smtClean="0">
                <a:latin typeface="Times New Roman" pitchFamily="18" charset="0"/>
                <a:cs typeface="Times New Roman" pitchFamily="18" charset="0"/>
              </a:rPr>
              <a:t>Levodopa should not be given to patients taking </a:t>
            </a:r>
            <a:r>
              <a:rPr lang="en-US" b="1" dirty="0" smtClean="0">
                <a:solidFill>
                  <a:srgbClr val="FF0000"/>
                </a:solidFill>
                <a:latin typeface="Times New Roman" pitchFamily="18" charset="0"/>
                <a:cs typeface="Times New Roman" pitchFamily="18" charset="0"/>
              </a:rPr>
              <a:t>monoamine oxidase A inhibitors </a:t>
            </a:r>
            <a:r>
              <a:rPr lang="en-US" dirty="0" smtClean="0">
                <a:latin typeface="Times New Roman" pitchFamily="18" charset="0"/>
                <a:cs typeface="Times New Roman" pitchFamily="18" charset="0"/>
              </a:rPr>
              <a:t>or within 2 weeks of their discontinuance, </a:t>
            </a:r>
            <a:endParaRPr lang="tr-TR" dirty="0" smtClean="0">
              <a:latin typeface="Times New Roman" pitchFamily="18" charset="0"/>
              <a:cs typeface="Times New Roman" pitchFamily="18" charset="0"/>
            </a:endParaRPr>
          </a:p>
          <a:p>
            <a:pPr marL="0" indent="0">
              <a:buNone/>
            </a:pPr>
            <a:endParaRPr lang="tr-TR"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Pharmacologic doses of </a:t>
            </a:r>
            <a:r>
              <a:rPr lang="en-US" b="1" dirty="0">
                <a:solidFill>
                  <a:srgbClr val="FF0000"/>
                </a:solidFill>
                <a:latin typeface="Times New Roman" pitchFamily="18" charset="0"/>
                <a:cs typeface="Times New Roman" pitchFamily="18" charset="0"/>
              </a:rPr>
              <a:t>pyridoxine </a:t>
            </a:r>
            <a:r>
              <a:rPr lang="en-US" dirty="0">
                <a:latin typeface="Times New Roman" pitchFamily="18" charset="0"/>
                <a:cs typeface="Times New Roman" pitchFamily="18" charset="0"/>
              </a:rPr>
              <a:t>(vitamin B6) enhance the </a:t>
            </a:r>
            <a:r>
              <a:rPr lang="en-US" dirty="0" err="1">
                <a:latin typeface="Times New Roman" pitchFamily="18" charset="0"/>
                <a:cs typeface="Times New Roman" pitchFamily="18" charset="0"/>
              </a:rPr>
              <a:t>extracerebral</a:t>
            </a:r>
            <a:r>
              <a:rPr lang="en-US" dirty="0">
                <a:latin typeface="Times New Roman" pitchFamily="18" charset="0"/>
                <a:cs typeface="Times New Roman" pitchFamily="18" charset="0"/>
              </a:rPr>
              <a:t> metabolism of levodopa and prevent its therapeutic effect unless a peripheral decarboxylase inhibitor is also taken. </a:t>
            </a:r>
          </a:p>
          <a:p>
            <a:pPr marL="0" indent="0">
              <a:buNone/>
            </a:pPr>
            <a:endParaRPr lang="tr-TR" dirty="0" smtClean="0"/>
          </a:p>
          <a:p>
            <a:pPr marL="0" indent="0">
              <a:buNone/>
            </a:pPr>
            <a:r>
              <a:rPr lang="en-US" dirty="0" smtClean="0"/>
              <a:t>High-protein </a:t>
            </a:r>
            <a:r>
              <a:rPr lang="en-US" dirty="0"/>
              <a:t>meals can reduce therapeutic responses to levodopa.</a:t>
            </a:r>
          </a:p>
          <a:p>
            <a:pPr marL="0" indent="0">
              <a:buNone/>
            </a:pPr>
            <a:r>
              <a:rPr lang="en-US" dirty="0"/>
              <a:t>Neutral amino acids compete with levodopa for absorption from</a:t>
            </a:r>
          </a:p>
          <a:p>
            <a:pPr marL="0" indent="0">
              <a:buNone/>
            </a:pPr>
            <a:r>
              <a:rPr lang="en-US" dirty="0"/>
              <a:t>the intestine and for transport across the blood-brain barrier.</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ltbilgi Yer Tutucusu"/>
          <p:cNvSpPr>
            <a:spLocks noGrp="1"/>
          </p:cNvSpPr>
          <p:nvPr>
            <p:ph type="ftr" sz="quarter" idx="11"/>
          </p:nvPr>
        </p:nvSpPr>
        <p:spPr/>
        <p:txBody>
          <a:bodyPr/>
          <a:lstStyle/>
          <a:p>
            <a:r>
              <a:rPr lang="en-US"/>
              <a:t>Lahore Medical &amp; Dental College</a:t>
            </a:r>
          </a:p>
        </p:txBody>
      </p:sp>
      <p:sp>
        <p:nvSpPr>
          <p:cNvPr id="5" name="5 Slayt Numarası Yer Tutucusu"/>
          <p:cNvSpPr>
            <a:spLocks noGrp="1"/>
          </p:cNvSpPr>
          <p:nvPr>
            <p:ph type="sldNum" sz="quarter" idx="12"/>
          </p:nvPr>
        </p:nvSpPr>
        <p:spPr/>
        <p:txBody>
          <a:bodyPr/>
          <a:lstStyle/>
          <a:p>
            <a:fld id="{16B42976-1805-46F7-90CF-C4DB8283A34D}" type="slidenum">
              <a:rPr lang="en-US"/>
              <a:pPr/>
              <a:t>23</a:t>
            </a:fld>
            <a:endParaRPr lang="en-US"/>
          </a:p>
        </p:txBody>
      </p:sp>
      <p:sp>
        <p:nvSpPr>
          <p:cNvPr id="60418" name="Rectangle 2"/>
          <p:cNvSpPr>
            <a:spLocks noGrp="1" noChangeArrowheads="1"/>
          </p:cNvSpPr>
          <p:nvPr>
            <p:ph type="title" idx="4294967295"/>
          </p:nvPr>
        </p:nvSpPr>
        <p:spPr>
          <a:xfrm>
            <a:off x="0" y="274638"/>
            <a:ext cx="8229600" cy="1143000"/>
          </a:xfrm>
        </p:spPr>
        <p:txBody>
          <a:bodyPr/>
          <a:lstStyle/>
          <a:p>
            <a:r>
              <a:rPr lang="en-US" dirty="0"/>
              <a:t>PERIPHERAL  DECARBOXYLASE  INHIBITORS</a:t>
            </a:r>
          </a:p>
        </p:txBody>
      </p:sp>
      <p:sp>
        <p:nvSpPr>
          <p:cNvPr id="60419" name="Rectangle 3"/>
          <p:cNvSpPr>
            <a:spLocks noGrp="1" noChangeArrowheads="1"/>
          </p:cNvSpPr>
          <p:nvPr>
            <p:ph type="body" idx="4294967295"/>
          </p:nvPr>
        </p:nvSpPr>
        <p:spPr>
          <a:xfrm>
            <a:off x="0" y="1447800"/>
            <a:ext cx="8229600" cy="4678363"/>
          </a:xfrm>
        </p:spPr>
        <p:txBody>
          <a:bodyPr/>
          <a:lstStyle/>
          <a:p>
            <a:pPr>
              <a:lnSpc>
                <a:spcPct val="80000"/>
              </a:lnSpc>
            </a:pPr>
            <a:r>
              <a:rPr lang="en-US" sz="2400" dirty="0">
                <a:solidFill>
                  <a:srgbClr val="FF0000"/>
                </a:solidFill>
              </a:rPr>
              <a:t>Carbidopa and </a:t>
            </a:r>
            <a:r>
              <a:rPr lang="en-US" sz="2400" dirty="0" err="1">
                <a:solidFill>
                  <a:srgbClr val="FF0000"/>
                </a:solidFill>
              </a:rPr>
              <a:t>Benserazide</a:t>
            </a:r>
            <a:r>
              <a:rPr lang="en-US" sz="2400" dirty="0">
                <a:solidFill>
                  <a:srgbClr val="FF0000"/>
                </a:solidFill>
              </a:rPr>
              <a:t> </a:t>
            </a:r>
            <a:r>
              <a:rPr lang="en-US" sz="2400" dirty="0"/>
              <a:t>are </a:t>
            </a:r>
            <a:r>
              <a:rPr lang="en-US" sz="2400" dirty="0" err="1"/>
              <a:t>extracerebral</a:t>
            </a:r>
            <a:r>
              <a:rPr lang="en-US" sz="2400" dirty="0"/>
              <a:t> (peripheral) decarboxylase inhibitors. </a:t>
            </a:r>
            <a:endParaRPr lang="tr-TR" sz="2400" dirty="0" smtClean="0"/>
          </a:p>
          <a:p>
            <a:pPr marL="0" indent="0">
              <a:lnSpc>
                <a:spcPct val="80000"/>
              </a:lnSpc>
              <a:buNone/>
            </a:pPr>
            <a:endParaRPr lang="tr-TR" sz="2400" dirty="0" smtClean="0"/>
          </a:p>
          <a:p>
            <a:pPr>
              <a:lnSpc>
                <a:spcPct val="80000"/>
              </a:lnSpc>
            </a:pPr>
            <a:r>
              <a:rPr lang="en-US" sz="2400" dirty="0" smtClean="0"/>
              <a:t>They </a:t>
            </a:r>
            <a:r>
              <a:rPr lang="en-US" sz="2400" dirty="0"/>
              <a:t>do not inhibit conversion of levodopa to dopamine in brain. </a:t>
            </a:r>
            <a:endParaRPr lang="tr-TR" sz="2400" dirty="0" smtClean="0"/>
          </a:p>
          <a:p>
            <a:pPr marL="0" indent="0">
              <a:lnSpc>
                <a:spcPct val="80000"/>
              </a:lnSpc>
              <a:buNone/>
            </a:pPr>
            <a:endParaRPr lang="tr-TR" sz="2400" dirty="0" smtClean="0"/>
          </a:p>
          <a:p>
            <a:pPr>
              <a:lnSpc>
                <a:spcPct val="80000"/>
              </a:lnSpc>
            </a:pPr>
            <a:r>
              <a:rPr lang="en-US" sz="2400" dirty="0" smtClean="0"/>
              <a:t>They </a:t>
            </a:r>
            <a:r>
              <a:rPr lang="en-US" sz="2400" dirty="0"/>
              <a:t>increase the half-life of levodopa in the periphery and make more of it available to enter the brain. </a:t>
            </a:r>
            <a:endParaRPr lang="tr-TR" sz="2400" dirty="0" smtClean="0"/>
          </a:p>
          <a:p>
            <a:pPr>
              <a:lnSpc>
                <a:spcPct val="80000"/>
              </a:lnSpc>
            </a:pPr>
            <a:endParaRPr lang="tr-TR" sz="2400" dirty="0" smtClean="0"/>
          </a:p>
          <a:p>
            <a:pPr>
              <a:lnSpc>
                <a:spcPct val="80000"/>
              </a:lnSpc>
            </a:pPr>
            <a:r>
              <a:rPr lang="tr-TR" sz="2400" dirty="0" err="1" smtClean="0">
                <a:solidFill>
                  <a:srgbClr val="C00000"/>
                </a:solidFill>
              </a:rPr>
              <a:t>Sinemed</a:t>
            </a:r>
            <a:r>
              <a:rPr lang="tr-TR" sz="2400" dirty="0" smtClean="0">
                <a:solidFill>
                  <a:srgbClr val="C00000"/>
                </a:solidFill>
              </a:rPr>
              <a:t> </a:t>
            </a:r>
            <a:r>
              <a:rPr lang="tr-TR" sz="2400" dirty="0" smtClean="0"/>
              <a:t>(L-</a:t>
            </a:r>
            <a:r>
              <a:rPr lang="tr-TR" sz="2400" dirty="0" err="1" smtClean="0"/>
              <a:t>dopa</a:t>
            </a:r>
            <a:r>
              <a:rPr lang="tr-TR" sz="2400" dirty="0" smtClean="0"/>
              <a:t>/</a:t>
            </a:r>
            <a:r>
              <a:rPr lang="en-US" sz="2400" dirty="0" smtClean="0"/>
              <a:t>Carbidopa</a:t>
            </a:r>
            <a:r>
              <a:rPr lang="tr-TR" sz="2400" dirty="0" smtClean="0"/>
              <a:t>) </a:t>
            </a:r>
          </a:p>
          <a:p>
            <a:pPr marL="0" indent="0">
              <a:lnSpc>
                <a:spcPct val="80000"/>
              </a:lnSpc>
              <a:buNone/>
            </a:pPr>
            <a:endParaRPr lang="tr-TR" sz="2400" dirty="0" smtClean="0"/>
          </a:p>
          <a:p>
            <a:pPr lvl="1">
              <a:lnSpc>
                <a:spcPct val="80000"/>
              </a:lnSpc>
              <a:buNone/>
            </a:pPr>
            <a:endParaRPr lang="en-US" sz="24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ltbilgi Yer Tutucusu"/>
          <p:cNvSpPr>
            <a:spLocks noGrp="1"/>
          </p:cNvSpPr>
          <p:nvPr>
            <p:ph type="ftr" sz="quarter" idx="11"/>
          </p:nvPr>
        </p:nvSpPr>
        <p:spPr/>
        <p:txBody>
          <a:bodyPr/>
          <a:lstStyle/>
          <a:p>
            <a:r>
              <a:rPr lang="en-US"/>
              <a:t>Lahore Medical &amp; Dental College</a:t>
            </a:r>
          </a:p>
        </p:txBody>
      </p:sp>
      <p:sp>
        <p:nvSpPr>
          <p:cNvPr id="5" name="5 Slayt Numarası Yer Tutucusu"/>
          <p:cNvSpPr>
            <a:spLocks noGrp="1"/>
          </p:cNvSpPr>
          <p:nvPr>
            <p:ph type="sldNum" sz="quarter" idx="12"/>
          </p:nvPr>
        </p:nvSpPr>
        <p:spPr/>
        <p:txBody>
          <a:bodyPr/>
          <a:lstStyle/>
          <a:p>
            <a:fld id="{16B42976-1805-46F7-90CF-C4DB8283A34D}" type="slidenum">
              <a:rPr lang="en-US"/>
              <a:pPr/>
              <a:t>24</a:t>
            </a:fld>
            <a:endParaRPr lang="en-US"/>
          </a:p>
        </p:txBody>
      </p:sp>
      <p:sp>
        <p:nvSpPr>
          <p:cNvPr id="60418" name="Rectangle 2"/>
          <p:cNvSpPr>
            <a:spLocks noGrp="1" noChangeArrowheads="1"/>
          </p:cNvSpPr>
          <p:nvPr>
            <p:ph type="title" idx="4294967295"/>
          </p:nvPr>
        </p:nvSpPr>
        <p:spPr>
          <a:xfrm>
            <a:off x="0" y="274638"/>
            <a:ext cx="8229600" cy="1143000"/>
          </a:xfrm>
        </p:spPr>
        <p:txBody>
          <a:bodyPr/>
          <a:lstStyle/>
          <a:p>
            <a:r>
              <a:rPr lang="en-US" dirty="0"/>
              <a:t>PERIPHERAL  DECARBOXYLASE  INHIBITORS</a:t>
            </a:r>
          </a:p>
        </p:txBody>
      </p:sp>
      <p:sp>
        <p:nvSpPr>
          <p:cNvPr id="60419" name="Rectangle 3"/>
          <p:cNvSpPr>
            <a:spLocks noGrp="1" noChangeArrowheads="1"/>
          </p:cNvSpPr>
          <p:nvPr>
            <p:ph type="body" idx="4294967295"/>
          </p:nvPr>
        </p:nvSpPr>
        <p:spPr>
          <a:xfrm>
            <a:off x="0" y="1447800"/>
            <a:ext cx="8915400" cy="5029200"/>
          </a:xfrm>
        </p:spPr>
        <p:txBody>
          <a:bodyPr/>
          <a:lstStyle/>
          <a:p>
            <a:pPr>
              <a:lnSpc>
                <a:spcPct val="80000"/>
              </a:lnSpc>
            </a:pPr>
            <a:r>
              <a:rPr lang="en-US" sz="2400" dirty="0" smtClean="0"/>
              <a:t>The </a:t>
            </a:r>
            <a:r>
              <a:rPr lang="en-US" sz="2400" dirty="0"/>
              <a:t>benefits obtained are: </a:t>
            </a:r>
          </a:p>
          <a:p>
            <a:pPr lvl="1">
              <a:lnSpc>
                <a:spcPct val="80000"/>
              </a:lnSpc>
            </a:pPr>
            <a:r>
              <a:rPr lang="en-US" sz="2400" dirty="0" smtClean="0"/>
              <a:t>When levodopa is administered with Carbidopa, about 10% of the dose reaches the brain.</a:t>
            </a:r>
            <a:endParaRPr lang="tr-TR" sz="2400" dirty="0" smtClean="0"/>
          </a:p>
          <a:p>
            <a:pPr marL="457200" lvl="1" indent="0">
              <a:lnSpc>
                <a:spcPct val="80000"/>
              </a:lnSpc>
              <a:buNone/>
            </a:pPr>
            <a:endParaRPr lang="en-US" sz="2400" dirty="0" smtClean="0"/>
          </a:p>
          <a:p>
            <a:pPr lvl="1">
              <a:lnSpc>
                <a:spcPct val="80000"/>
              </a:lnSpc>
            </a:pPr>
            <a:r>
              <a:rPr lang="en-US" sz="2400" dirty="0" smtClean="0"/>
              <a:t>The </a:t>
            </a:r>
            <a:r>
              <a:rPr lang="en-US" sz="2400" dirty="0"/>
              <a:t>plasma half-life of levodopa is prolonged and dose is reduced to approximately </a:t>
            </a:r>
            <a:r>
              <a:rPr lang="en-US" sz="2400" dirty="0" smtClean="0"/>
              <a:t>¼</a:t>
            </a:r>
            <a:endParaRPr lang="tr-TR" sz="2400" dirty="0" smtClean="0"/>
          </a:p>
          <a:p>
            <a:pPr marL="457200" lvl="1" indent="0">
              <a:lnSpc>
                <a:spcPct val="80000"/>
              </a:lnSpc>
              <a:buNone/>
            </a:pPr>
            <a:endParaRPr lang="en-US" sz="2400" dirty="0"/>
          </a:p>
          <a:p>
            <a:pPr lvl="1">
              <a:lnSpc>
                <a:spcPct val="80000"/>
              </a:lnSpc>
            </a:pPr>
            <a:r>
              <a:rPr lang="en-US" sz="2400" dirty="0"/>
              <a:t>Due to reduced systemic concentration of dopamine, nausea and vomiting are not </a:t>
            </a:r>
            <a:r>
              <a:rPr lang="en-US" sz="2400" dirty="0" smtClean="0"/>
              <a:t>prominent</a:t>
            </a:r>
            <a:endParaRPr lang="tr-TR" sz="2400" dirty="0" smtClean="0"/>
          </a:p>
          <a:p>
            <a:pPr marL="457200" lvl="1" indent="0">
              <a:lnSpc>
                <a:spcPct val="80000"/>
              </a:lnSpc>
              <a:buNone/>
            </a:pPr>
            <a:endParaRPr lang="en-US" sz="2400" dirty="0"/>
          </a:p>
          <a:p>
            <a:pPr lvl="1">
              <a:lnSpc>
                <a:spcPct val="80000"/>
              </a:lnSpc>
            </a:pPr>
            <a:r>
              <a:rPr lang="en-US" sz="2400" dirty="0"/>
              <a:t>Cardiac adverse effects are </a:t>
            </a:r>
            <a:r>
              <a:rPr lang="en-US" sz="2400" dirty="0" smtClean="0"/>
              <a:t>minimized</a:t>
            </a:r>
            <a:endParaRPr lang="tr-TR" sz="2400" dirty="0" smtClean="0"/>
          </a:p>
          <a:p>
            <a:pPr lvl="1">
              <a:lnSpc>
                <a:spcPct val="80000"/>
              </a:lnSpc>
            </a:pPr>
            <a:endParaRPr lang="en-US" sz="2400" dirty="0"/>
          </a:p>
          <a:p>
            <a:pPr lvl="1">
              <a:lnSpc>
                <a:spcPct val="80000"/>
              </a:lnSpc>
              <a:buNone/>
            </a:pPr>
            <a:endParaRPr lang="en-US" sz="2400" dirty="0"/>
          </a:p>
        </p:txBody>
      </p:sp>
    </p:spTree>
    <p:extLst>
      <p:ext uri="{BB962C8B-B14F-4D97-AF65-F5344CB8AC3E}">
        <p14:creationId xmlns:p14="http://schemas.microsoft.com/office/powerpoint/2010/main" val="268166237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2800" dirty="0" smtClean="0">
                <a:latin typeface="Times New Roman" pitchFamily="18" charset="0"/>
                <a:cs typeface="Times New Roman" pitchFamily="18" charset="0"/>
              </a:rPr>
              <a:t>Drugs used in the treatment of parkinsonism</a:t>
            </a:r>
            <a:r>
              <a:rPr lang="en-US" sz="2800" b="1" u="sng" dirty="0" smtClean="0">
                <a:latin typeface="Times New Roman" pitchFamily="18" charset="0"/>
                <a:cs typeface="Times New Roman" pitchFamily="18" charset="0"/>
              </a:rPr>
              <a:t> </a:t>
            </a:r>
            <a:br>
              <a:rPr lang="en-US" sz="2800" b="1" u="sng" dirty="0" smtClean="0">
                <a:latin typeface="Times New Roman" pitchFamily="18" charset="0"/>
                <a:cs typeface="Times New Roman" pitchFamily="18" charset="0"/>
              </a:rPr>
            </a:br>
            <a:r>
              <a:rPr lang="en-US" sz="2800" b="1" dirty="0" err="1" smtClean="0">
                <a:latin typeface="Times New Roman" pitchFamily="18" charset="0"/>
                <a:cs typeface="Times New Roman" pitchFamily="18" charset="0"/>
              </a:rPr>
              <a:t>Catechol</a:t>
            </a:r>
            <a:r>
              <a:rPr lang="en-US" sz="2800" b="1" dirty="0" smtClean="0">
                <a:latin typeface="Times New Roman" pitchFamily="18" charset="0"/>
                <a:cs typeface="Times New Roman" pitchFamily="18" charset="0"/>
              </a:rPr>
              <a:t> O methyl </a:t>
            </a:r>
            <a:r>
              <a:rPr lang="en-US" sz="2800" b="1" dirty="0" err="1" smtClean="0">
                <a:latin typeface="Times New Roman" pitchFamily="18" charset="0"/>
                <a:cs typeface="Times New Roman" pitchFamily="18" charset="0"/>
              </a:rPr>
              <a:t>transferase</a:t>
            </a:r>
            <a:r>
              <a:rPr lang="en-US" sz="2800" b="1" dirty="0" smtClean="0">
                <a:latin typeface="Times New Roman" pitchFamily="18" charset="0"/>
                <a:cs typeface="Times New Roman" pitchFamily="18" charset="0"/>
              </a:rPr>
              <a:t> inhibitors </a:t>
            </a:r>
            <a:r>
              <a:rPr lang="en-US" sz="28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152400" y="1600200"/>
            <a:ext cx="8839200" cy="4525963"/>
          </a:xfrm>
        </p:spPr>
        <p:txBody>
          <a:bodyPr rtlCol="0">
            <a:normAutofit fontScale="92500" lnSpcReduction="20000"/>
          </a:bodyPr>
          <a:lstStyle/>
          <a:p>
            <a:pPr eaLnBrk="1" fontAlgn="auto" hangingPunct="1">
              <a:spcAft>
                <a:spcPts val="0"/>
              </a:spcAft>
              <a:buFont typeface="Arial" pitchFamily="34" charset="0"/>
              <a:buNone/>
              <a:defRPr/>
            </a:pPr>
            <a:r>
              <a:rPr lang="en-US" b="1" dirty="0" err="1" smtClean="0">
                <a:solidFill>
                  <a:srgbClr val="FF0000"/>
                </a:solidFill>
                <a:latin typeface="Times New Roman" pitchFamily="18" charset="0"/>
                <a:cs typeface="Times New Roman" pitchFamily="18" charset="0"/>
              </a:rPr>
              <a:t>Tolcapone</a:t>
            </a:r>
            <a:r>
              <a:rPr lang="tr-TR" b="1" dirty="0" smtClean="0">
                <a:solidFill>
                  <a:srgbClr val="FF0000"/>
                </a:solidFill>
                <a:latin typeface="Times New Roman" pitchFamily="18" charset="0"/>
                <a:cs typeface="Times New Roman" pitchFamily="18" charset="0"/>
              </a:rPr>
              <a:t> </a:t>
            </a:r>
            <a:r>
              <a:rPr lang="tr-TR" b="1" dirty="0" err="1" smtClean="0">
                <a:solidFill>
                  <a:srgbClr val="FF0000"/>
                </a:solidFill>
                <a:latin typeface="Times New Roman" pitchFamily="18" charset="0"/>
                <a:cs typeface="Times New Roman" pitchFamily="18" charset="0"/>
              </a:rPr>
              <a:t>and</a:t>
            </a:r>
            <a:r>
              <a:rPr lang="tr-TR" b="1" dirty="0" smtClean="0">
                <a:solidFill>
                  <a:srgbClr val="FF0000"/>
                </a:solidFill>
                <a:latin typeface="Times New Roman" pitchFamily="18" charset="0"/>
                <a:cs typeface="Times New Roman" pitchFamily="18" charset="0"/>
              </a:rPr>
              <a:t> </a:t>
            </a:r>
            <a:r>
              <a:rPr lang="tr-TR" b="1" dirty="0" err="1" smtClean="0">
                <a:solidFill>
                  <a:srgbClr val="FF0000"/>
                </a:solidFill>
                <a:latin typeface="Times New Roman" pitchFamily="18" charset="0"/>
                <a:cs typeface="Times New Roman" pitchFamily="18" charset="0"/>
              </a:rPr>
              <a:t>Entacapone</a:t>
            </a:r>
            <a:endParaRPr lang="en-US" b="1" dirty="0" smtClean="0">
              <a:solidFill>
                <a:srgbClr val="FF0000"/>
              </a:solidFill>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b="1" dirty="0" smtClean="0">
                <a:solidFill>
                  <a:srgbClr val="FF0000"/>
                </a:solidFill>
                <a:latin typeface="Times New Roman" pitchFamily="18" charset="0"/>
                <a:cs typeface="Times New Roman" pitchFamily="18" charset="0"/>
              </a:rPr>
              <a:t>Mechanism of action:</a:t>
            </a:r>
          </a:p>
          <a:p>
            <a:pPr marL="514350" indent="-514350" eaLnBrk="1" fontAlgn="auto" hangingPunct="1">
              <a:spcAft>
                <a:spcPts val="0"/>
              </a:spcAft>
              <a:buFont typeface="+mj-lt"/>
              <a:buAutoNum type="arabicPeriod"/>
              <a:defRPr/>
            </a:pPr>
            <a:r>
              <a:rPr lang="en-US" b="1" dirty="0" smtClean="0">
                <a:latin typeface="Times New Roman" pitchFamily="18" charset="0"/>
                <a:cs typeface="Times New Roman" pitchFamily="18" charset="0"/>
              </a:rPr>
              <a:t> Inhibit </a:t>
            </a:r>
            <a:r>
              <a:rPr lang="en-US" b="1" dirty="0" err="1" smtClean="0">
                <a:latin typeface="Times New Roman" pitchFamily="18" charset="0"/>
                <a:cs typeface="Times New Roman" pitchFamily="18" charset="0"/>
              </a:rPr>
              <a:t>c</a:t>
            </a:r>
            <a:r>
              <a:rPr lang="en-US" dirty="0" err="1" smtClean="0">
                <a:latin typeface="Times New Roman" pitchFamily="18" charset="0"/>
                <a:cs typeface="Times New Roman" pitchFamily="18" charset="0"/>
              </a:rPr>
              <a:t>atechol</a:t>
            </a:r>
            <a:r>
              <a:rPr lang="en-US" dirty="0" smtClean="0">
                <a:latin typeface="Times New Roman" pitchFamily="18" charset="0"/>
                <a:cs typeface="Times New Roman" pitchFamily="18" charset="0"/>
              </a:rPr>
              <a:t> O methyl </a:t>
            </a:r>
            <a:r>
              <a:rPr lang="en-US" dirty="0" err="1" smtClean="0">
                <a:latin typeface="Times New Roman" pitchFamily="18" charset="0"/>
                <a:cs typeface="Times New Roman" pitchFamily="18" charset="0"/>
              </a:rPr>
              <a:t>transferase</a:t>
            </a:r>
            <a:r>
              <a:rPr lang="en-US" dirty="0" smtClean="0">
                <a:latin typeface="Times New Roman" pitchFamily="18" charset="0"/>
                <a:cs typeface="Times New Roman" pitchFamily="18" charset="0"/>
              </a:rPr>
              <a:t> (COMT) which is responsible for the conversion of </a:t>
            </a:r>
            <a:r>
              <a:rPr lang="en-US" dirty="0" err="1" smtClean="0">
                <a:latin typeface="Times New Roman" pitchFamily="18" charset="0"/>
                <a:cs typeface="Times New Roman" pitchFamily="18" charset="0"/>
              </a:rPr>
              <a:t>dopa</a:t>
            </a:r>
            <a:r>
              <a:rPr lang="en-US" dirty="0" smtClean="0">
                <a:latin typeface="Times New Roman" pitchFamily="18" charset="0"/>
                <a:cs typeface="Times New Roman" pitchFamily="18" charset="0"/>
              </a:rPr>
              <a:t> into methyl </a:t>
            </a:r>
            <a:r>
              <a:rPr lang="en-US" dirty="0" err="1" smtClean="0">
                <a:latin typeface="Times New Roman" pitchFamily="18" charset="0"/>
                <a:cs typeface="Times New Roman" pitchFamily="18" charset="0"/>
              </a:rPr>
              <a:t>dopa</a:t>
            </a:r>
            <a:r>
              <a:rPr lang="en-US" dirty="0" smtClean="0">
                <a:latin typeface="Times New Roman" pitchFamily="18" charset="0"/>
                <a:cs typeface="Times New Roman" pitchFamily="18" charset="0"/>
              </a:rPr>
              <a:t>. Elevated levels of methyldopa decreases the response to </a:t>
            </a:r>
            <a:r>
              <a:rPr lang="en-US" dirty="0" err="1" smtClean="0">
                <a:latin typeface="Times New Roman" pitchFamily="18" charset="0"/>
                <a:cs typeface="Times New Roman" pitchFamily="18" charset="0"/>
              </a:rPr>
              <a:t>levodopa</a:t>
            </a:r>
            <a:r>
              <a:rPr lang="en-US" dirty="0" smtClean="0">
                <a:latin typeface="Times New Roman" pitchFamily="18" charset="0"/>
                <a:cs typeface="Times New Roman" pitchFamily="18" charset="0"/>
              </a:rPr>
              <a:t>, because methyldopa competes with </a:t>
            </a:r>
            <a:r>
              <a:rPr lang="en-US" dirty="0" err="1" smtClean="0">
                <a:latin typeface="Times New Roman" pitchFamily="18" charset="0"/>
                <a:cs typeface="Times New Roman" pitchFamily="18" charset="0"/>
              </a:rPr>
              <a:t>levodopa</a:t>
            </a:r>
            <a:r>
              <a:rPr lang="en-US" dirty="0" smtClean="0">
                <a:latin typeface="Times New Roman" pitchFamily="18" charset="0"/>
                <a:cs typeface="Times New Roman" pitchFamily="18" charset="0"/>
              </a:rPr>
              <a:t> for an active carrier mechanism that governs its transport across the blood-brain barrier. </a:t>
            </a:r>
          </a:p>
          <a:p>
            <a:pPr marL="514350" indent="-514350" eaLnBrk="1" fontAlgn="auto" hangingPunct="1">
              <a:spcAft>
                <a:spcPts val="0"/>
              </a:spcAft>
              <a:buFont typeface="+mj-lt"/>
              <a:buAutoNum type="arabicPeriod"/>
              <a:defRPr/>
            </a:pPr>
            <a:r>
              <a:rPr lang="en-US" b="1" dirty="0" smtClean="0">
                <a:latin typeface="Times New Roman" pitchFamily="18" charset="0"/>
                <a:cs typeface="Times New Roman" pitchFamily="18" charset="0"/>
              </a:rPr>
              <a:t>prolong the action of </a:t>
            </a:r>
            <a:r>
              <a:rPr lang="en-US" dirty="0" err="1" smtClean="0">
                <a:latin typeface="Times New Roman" pitchFamily="18" charset="0"/>
                <a:cs typeface="Times New Roman" pitchFamily="18" charset="0"/>
              </a:rPr>
              <a:t>levodopa</a:t>
            </a:r>
            <a:r>
              <a:rPr lang="en-US" dirty="0" smtClean="0">
                <a:latin typeface="Times New Roman" pitchFamily="18" charset="0"/>
                <a:cs typeface="Times New Roman" pitchFamily="18" charset="0"/>
              </a:rPr>
              <a:t> by diminishing its peripheral metabolism. </a:t>
            </a:r>
          </a:p>
          <a:p>
            <a:pPr marL="519113" indent="-465138" eaLnBrk="1" fontAlgn="auto" hangingPunct="1">
              <a:spcAft>
                <a:spcPts val="0"/>
              </a:spcAft>
              <a:buFont typeface="Arial" pitchFamily="34" charset="0"/>
              <a:buChar char="•"/>
              <a:defRPr/>
            </a:pPr>
            <a:endParaRPr lang="tr-TR"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99955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2800" dirty="0" smtClean="0">
                <a:latin typeface="Times New Roman" pitchFamily="18" charset="0"/>
                <a:cs typeface="Times New Roman" pitchFamily="18" charset="0"/>
              </a:rPr>
              <a:t>Drugs used in the treatment of parkinsonism</a:t>
            </a:r>
            <a:r>
              <a:rPr lang="en-US" sz="2800" b="1" u="sng" dirty="0" smtClean="0">
                <a:latin typeface="Times New Roman" pitchFamily="18" charset="0"/>
                <a:cs typeface="Times New Roman" pitchFamily="18" charset="0"/>
              </a:rPr>
              <a:t> </a:t>
            </a:r>
            <a:br>
              <a:rPr lang="en-US" sz="2800" b="1" u="sng" dirty="0" smtClean="0">
                <a:latin typeface="Times New Roman" pitchFamily="18" charset="0"/>
                <a:cs typeface="Times New Roman" pitchFamily="18" charset="0"/>
              </a:rPr>
            </a:br>
            <a:r>
              <a:rPr lang="en-US" sz="2800" b="1" dirty="0" err="1" smtClean="0">
                <a:latin typeface="Times New Roman" pitchFamily="18" charset="0"/>
                <a:cs typeface="Times New Roman" pitchFamily="18" charset="0"/>
              </a:rPr>
              <a:t>Catechol</a:t>
            </a:r>
            <a:r>
              <a:rPr lang="en-US" sz="2800" b="1" dirty="0" smtClean="0">
                <a:latin typeface="Times New Roman" pitchFamily="18" charset="0"/>
                <a:cs typeface="Times New Roman" pitchFamily="18" charset="0"/>
              </a:rPr>
              <a:t> O methyl </a:t>
            </a:r>
            <a:r>
              <a:rPr lang="en-US" sz="2800" b="1" dirty="0" err="1" smtClean="0">
                <a:latin typeface="Times New Roman" pitchFamily="18" charset="0"/>
                <a:cs typeface="Times New Roman" pitchFamily="18" charset="0"/>
              </a:rPr>
              <a:t>transferase</a:t>
            </a:r>
            <a:r>
              <a:rPr lang="en-US" sz="2800" b="1" dirty="0" smtClean="0">
                <a:latin typeface="Times New Roman" pitchFamily="18" charset="0"/>
                <a:cs typeface="Times New Roman" pitchFamily="18" charset="0"/>
              </a:rPr>
              <a:t> inhibitors </a:t>
            </a:r>
            <a:r>
              <a:rPr lang="en-US" sz="28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None/>
              <a:defRPr/>
            </a:pPr>
            <a:r>
              <a:rPr lang="en-US" b="1" dirty="0" err="1" smtClean="0">
                <a:solidFill>
                  <a:srgbClr val="FF0000"/>
                </a:solidFill>
                <a:latin typeface="Times New Roman" pitchFamily="18" charset="0"/>
                <a:cs typeface="Times New Roman" pitchFamily="18" charset="0"/>
              </a:rPr>
              <a:t>Tolcapone</a:t>
            </a:r>
            <a:r>
              <a:rPr lang="tr-TR" b="1" dirty="0" smtClean="0">
                <a:solidFill>
                  <a:srgbClr val="FF0000"/>
                </a:solidFill>
                <a:latin typeface="Times New Roman" pitchFamily="18" charset="0"/>
                <a:cs typeface="Times New Roman" pitchFamily="18" charset="0"/>
              </a:rPr>
              <a:t> </a:t>
            </a:r>
            <a:r>
              <a:rPr lang="tr-TR" b="1" dirty="0" err="1" smtClean="0">
                <a:solidFill>
                  <a:srgbClr val="FF0000"/>
                </a:solidFill>
                <a:latin typeface="Times New Roman" pitchFamily="18" charset="0"/>
                <a:cs typeface="Times New Roman" pitchFamily="18" charset="0"/>
              </a:rPr>
              <a:t>and</a:t>
            </a:r>
            <a:r>
              <a:rPr lang="tr-TR" b="1" dirty="0" smtClean="0">
                <a:solidFill>
                  <a:srgbClr val="FF0000"/>
                </a:solidFill>
                <a:latin typeface="Times New Roman" pitchFamily="18" charset="0"/>
                <a:cs typeface="Times New Roman" pitchFamily="18" charset="0"/>
              </a:rPr>
              <a:t> </a:t>
            </a:r>
            <a:r>
              <a:rPr lang="tr-TR" b="1" dirty="0" err="1" smtClean="0">
                <a:solidFill>
                  <a:srgbClr val="FF0000"/>
                </a:solidFill>
                <a:latin typeface="Times New Roman" pitchFamily="18" charset="0"/>
                <a:cs typeface="Times New Roman" pitchFamily="18" charset="0"/>
              </a:rPr>
              <a:t>Entacapone</a:t>
            </a:r>
            <a:endParaRPr lang="en-US" b="1" dirty="0" smtClean="0">
              <a:solidFill>
                <a:srgbClr val="FF0000"/>
              </a:solidFill>
              <a:latin typeface="Times New Roman" pitchFamily="18" charset="0"/>
              <a:cs typeface="Times New Roman" pitchFamily="18" charset="0"/>
            </a:endParaRPr>
          </a:p>
          <a:p>
            <a:pPr marL="0" indent="0" eaLnBrk="1" fontAlgn="auto" hangingPunct="1">
              <a:spcAft>
                <a:spcPts val="0"/>
              </a:spcAft>
              <a:buNone/>
              <a:defRPr/>
            </a:pPr>
            <a:endParaRPr lang="tr-TR" dirty="0" smtClean="0">
              <a:latin typeface="Times New Roman" pitchFamily="18" charset="0"/>
              <a:cs typeface="Times New Roman" pitchFamily="18" charset="0"/>
            </a:endParaRPr>
          </a:p>
          <a:p>
            <a:pPr marL="519113" indent="-465138" eaLnBrk="1" fontAlgn="auto" hangingPunct="1">
              <a:spcAft>
                <a:spcPts val="0"/>
              </a:spcAft>
              <a:buFont typeface="Arial" pitchFamily="34" charset="0"/>
              <a:buChar char="•"/>
              <a:defRPr/>
            </a:pPr>
            <a:r>
              <a:rPr lang="tr-TR" dirty="0" err="1" smtClean="0">
                <a:latin typeface="Times New Roman" pitchFamily="18" charset="0"/>
                <a:cs typeface="Times New Roman" pitchFamily="18" charset="0"/>
              </a:rPr>
              <a:t>Tolcapone</a:t>
            </a:r>
            <a:r>
              <a:rPr lang="tr-TR" dirty="0" smtClean="0">
                <a:latin typeface="Times New Roman" pitchFamily="18" charset="0"/>
                <a:cs typeface="Times New Roman" pitchFamily="18" charset="0"/>
              </a:rPr>
              <a:t> but not </a:t>
            </a:r>
            <a:r>
              <a:rPr lang="tr-TR" dirty="0" err="1" smtClean="0">
                <a:latin typeface="Times New Roman" pitchFamily="18" charset="0"/>
                <a:cs typeface="Times New Roman" pitchFamily="18" charset="0"/>
              </a:rPr>
              <a:t>Entacapone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penetrates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the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blood</a:t>
            </a:r>
            <a:r>
              <a:rPr lang="tr-TR" dirty="0" smtClean="0">
                <a:latin typeface="Times New Roman" pitchFamily="18" charset="0"/>
                <a:cs typeface="Times New Roman" pitchFamily="18" charset="0"/>
              </a:rPr>
              <a:t>-</a:t>
            </a:r>
            <a:r>
              <a:rPr lang="tr-TR" dirty="0" err="1" smtClean="0">
                <a:latin typeface="Times New Roman" pitchFamily="18" charset="0"/>
                <a:cs typeface="Times New Roman" pitchFamily="18" charset="0"/>
              </a:rPr>
              <a:t>brain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barrier</a:t>
            </a:r>
            <a:endParaRPr lang="tr-TR" dirty="0" smtClean="0">
              <a:latin typeface="Times New Roman" pitchFamily="18" charset="0"/>
              <a:cs typeface="Times New Roman" pitchFamily="18" charset="0"/>
            </a:endParaRPr>
          </a:p>
          <a:p>
            <a:pPr marL="519113" indent="-465138"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These agents may be helpful in patients receiving </a:t>
            </a:r>
            <a:r>
              <a:rPr lang="en-US" dirty="0" err="1" smtClean="0">
                <a:latin typeface="Times New Roman" pitchFamily="18" charset="0"/>
                <a:cs typeface="Times New Roman" pitchFamily="18" charset="0"/>
              </a:rPr>
              <a:t>levodopa</a:t>
            </a:r>
            <a:r>
              <a:rPr lang="en-US" dirty="0" smtClean="0">
                <a:latin typeface="Times New Roman" pitchFamily="18" charset="0"/>
                <a:cs typeface="Times New Roman" pitchFamily="18" charset="0"/>
              </a:rPr>
              <a:t> to reduce dose and decrease fluctuations in response</a:t>
            </a:r>
          </a:p>
        </p:txBody>
      </p:sp>
    </p:spTree>
    <p:extLst>
      <p:ext uri="{BB962C8B-B14F-4D97-AF65-F5344CB8AC3E}">
        <p14:creationId xmlns:p14="http://schemas.microsoft.com/office/powerpoint/2010/main" val="3551563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61329" y="1371600"/>
            <a:ext cx="8754072" cy="3657600"/>
          </a:xfrm>
          <a:prstGeom prst="rect">
            <a:avLst/>
          </a:prstGeom>
          <a:noFill/>
          <a:ln w="9525">
            <a:noFill/>
            <a:miter lim="800000"/>
            <a:headEnd/>
            <a:tailEnd/>
          </a:ln>
        </p:spPr>
      </p:pic>
    </p:spTree>
    <p:extLst>
      <p:ext uri="{BB962C8B-B14F-4D97-AF65-F5344CB8AC3E}">
        <p14:creationId xmlns:p14="http://schemas.microsoft.com/office/powerpoint/2010/main" val="3220634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0"/>
            <a:ext cx="8229600" cy="609600"/>
          </a:xfrm>
        </p:spPr>
        <p:txBody>
          <a:bodyPr/>
          <a:lstStyle/>
          <a:p>
            <a:r>
              <a:rPr lang="en-US" dirty="0">
                <a:solidFill>
                  <a:schemeClr val="hlink"/>
                </a:solidFill>
              </a:rPr>
              <a:t>COMT inhibitors</a:t>
            </a:r>
          </a:p>
        </p:txBody>
      </p:sp>
      <p:sp>
        <p:nvSpPr>
          <p:cNvPr id="180227" name="Rectangle 3"/>
          <p:cNvSpPr>
            <a:spLocks noGrp="1" noChangeArrowheads="1"/>
          </p:cNvSpPr>
          <p:nvPr>
            <p:ph type="body" idx="1"/>
          </p:nvPr>
        </p:nvSpPr>
        <p:spPr>
          <a:xfrm>
            <a:off x="304800" y="533400"/>
            <a:ext cx="8686800" cy="6096000"/>
          </a:xfrm>
        </p:spPr>
        <p:txBody>
          <a:bodyPr/>
          <a:lstStyle/>
          <a:p>
            <a:pPr>
              <a:lnSpc>
                <a:spcPct val="90000"/>
              </a:lnSpc>
            </a:pPr>
            <a:r>
              <a:rPr lang="en-US" dirty="0" smtClean="0"/>
              <a:t>Allow </a:t>
            </a:r>
            <a:r>
              <a:rPr lang="en-US" dirty="0"/>
              <a:t>more </a:t>
            </a:r>
            <a:r>
              <a:rPr lang="en-US" dirty="0" err="1" smtClean="0"/>
              <a:t>Sinemet</a:t>
            </a:r>
            <a:r>
              <a:rPr lang="tr-TR" dirty="0" smtClean="0"/>
              <a:t> (L-DOPA </a:t>
            </a:r>
            <a:r>
              <a:rPr lang="tr-TR" dirty="0" err="1" smtClean="0"/>
              <a:t>and</a:t>
            </a:r>
            <a:r>
              <a:rPr lang="tr-TR" dirty="0" smtClean="0"/>
              <a:t> CARBIDOPA)</a:t>
            </a:r>
            <a:r>
              <a:rPr lang="en-US" dirty="0" smtClean="0"/>
              <a:t> </a:t>
            </a:r>
            <a:r>
              <a:rPr lang="en-US" dirty="0"/>
              <a:t>to pass through the blood brain </a:t>
            </a:r>
            <a:r>
              <a:rPr lang="en-US" dirty="0" smtClean="0"/>
              <a:t>barrier</a:t>
            </a:r>
            <a:endParaRPr lang="tr-TR" dirty="0" smtClean="0"/>
          </a:p>
          <a:p>
            <a:pPr marL="0" indent="0">
              <a:lnSpc>
                <a:spcPct val="90000"/>
              </a:lnSpc>
              <a:buNone/>
            </a:pPr>
            <a:endParaRPr lang="en-US" dirty="0"/>
          </a:p>
          <a:p>
            <a:pPr>
              <a:lnSpc>
                <a:spcPct val="90000"/>
              </a:lnSpc>
            </a:pPr>
            <a:r>
              <a:rPr lang="en-US" dirty="0"/>
              <a:t>Can only be used in combination with </a:t>
            </a:r>
            <a:r>
              <a:rPr lang="en-US" dirty="0" err="1" smtClean="0"/>
              <a:t>Sinemet</a:t>
            </a:r>
            <a:endParaRPr lang="tr-TR" dirty="0" smtClean="0"/>
          </a:p>
          <a:p>
            <a:pPr marL="0" indent="0">
              <a:lnSpc>
                <a:spcPct val="90000"/>
              </a:lnSpc>
              <a:buNone/>
            </a:pPr>
            <a:endParaRPr lang="en-US" dirty="0"/>
          </a:p>
          <a:p>
            <a:pPr>
              <a:lnSpc>
                <a:spcPct val="90000"/>
              </a:lnSpc>
            </a:pPr>
            <a:r>
              <a:rPr lang="en-US" dirty="0" smtClean="0">
                <a:latin typeface="Times New Roman" pitchFamily="18" charset="0"/>
                <a:cs typeface="Times New Roman" pitchFamily="18" charset="0"/>
              </a:rPr>
              <a:t>Side effects are similar to levodopa</a:t>
            </a:r>
            <a:endParaRPr lang="tr-TR" dirty="0" smtClean="0">
              <a:latin typeface="Times New Roman" pitchFamily="18" charset="0"/>
              <a:cs typeface="Times New Roman" pitchFamily="18" charset="0"/>
            </a:endParaRPr>
          </a:p>
          <a:p>
            <a:pPr>
              <a:lnSpc>
                <a:spcPct val="90000"/>
              </a:lnSpc>
              <a:buNone/>
            </a:pPr>
            <a:r>
              <a:rPr lang="tr-TR" dirty="0" smtClean="0"/>
              <a:t>   </a:t>
            </a:r>
            <a:r>
              <a:rPr lang="en-US" dirty="0" smtClean="0"/>
              <a:t>Diarrhea</a:t>
            </a:r>
            <a:r>
              <a:rPr lang="tr-TR" dirty="0" smtClean="0"/>
              <a:t>,</a:t>
            </a:r>
            <a:r>
              <a:rPr lang="tr-TR" dirty="0" err="1" smtClean="0"/>
              <a:t>postural</a:t>
            </a:r>
            <a:r>
              <a:rPr lang="tr-TR" dirty="0" smtClean="0"/>
              <a:t> </a:t>
            </a:r>
            <a:r>
              <a:rPr lang="tr-TR" dirty="0" err="1" smtClean="0"/>
              <a:t>hypotension</a:t>
            </a:r>
            <a:r>
              <a:rPr lang="en-US" dirty="0" smtClean="0"/>
              <a:t>,</a:t>
            </a:r>
            <a:r>
              <a:rPr lang="tr-TR" dirty="0" err="1" smtClean="0"/>
              <a:t>nausea</a:t>
            </a:r>
            <a:r>
              <a:rPr lang="tr-TR" dirty="0" smtClean="0"/>
              <a:t>, </a:t>
            </a:r>
            <a:r>
              <a:rPr lang="tr-TR" dirty="0" err="1" smtClean="0"/>
              <a:t>anorexia</a:t>
            </a:r>
            <a:r>
              <a:rPr lang="tr-TR" dirty="0" smtClean="0"/>
              <a:t>, </a:t>
            </a:r>
            <a:r>
              <a:rPr lang="tr-TR" dirty="0" err="1" smtClean="0"/>
              <a:t>diskinesia</a:t>
            </a:r>
            <a:r>
              <a:rPr lang="tr-TR" dirty="0" smtClean="0"/>
              <a:t>, </a:t>
            </a:r>
            <a:r>
              <a:rPr lang="tr-TR" dirty="0" err="1" smtClean="0"/>
              <a:t>hallucinations</a:t>
            </a:r>
            <a:r>
              <a:rPr lang="tr-TR" dirty="0" smtClean="0"/>
              <a:t> and </a:t>
            </a:r>
            <a:r>
              <a:rPr lang="tr-TR" dirty="0" err="1" smtClean="0"/>
              <a:t>sleep</a:t>
            </a:r>
            <a:r>
              <a:rPr lang="tr-TR" dirty="0" smtClean="0"/>
              <a:t> </a:t>
            </a:r>
            <a:r>
              <a:rPr lang="tr-TR" dirty="0" err="1" smtClean="0"/>
              <a:t>disorders</a:t>
            </a:r>
            <a:r>
              <a:rPr lang="tr-TR" dirty="0" smtClean="0"/>
              <a:t>.</a:t>
            </a:r>
          </a:p>
          <a:p>
            <a:pPr>
              <a:lnSpc>
                <a:spcPct val="90000"/>
              </a:lnSpc>
              <a:buNone/>
            </a:pPr>
            <a:endParaRPr lang="tr-TR" dirty="0" smtClean="0"/>
          </a:p>
          <a:p>
            <a:pPr>
              <a:lnSpc>
                <a:spcPct val="90000"/>
              </a:lnSpc>
            </a:pPr>
            <a:r>
              <a:rPr lang="en-US" dirty="0" smtClean="0"/>
              <a:t> </a:t>
            </a:r>
            <a:r>
              <a:rPr lang="en-US" dirty="0" err="1" smtClean="0"/>
              <a:t>Tolcapone</a:t>
            </a:r>
            <a:r>
              <a:rPr lang="en-US" dirty="0" smtClean="0"/>
              <a:t> (</a:t>
            </a:r>
            <a:r>
              <a:rPr lang="en-US" dirty="0" err="1" smtClean="0"/>
              <a:t>Tasmar</a:t>
            </a:r>
            <a:r>
              <a:rPr lang="en-US" dirty="0" smtClean="0"/>
              <a:t>)</a:t>
            </a:r>
            <a:r>
              <a:rPr lang="en-US" dirty="0" smtClean="0">
                <a:sym typeface="Wingdings" pitchFamily="2" charset="2"/>
              </a:rPr>
              <a:t>hepatic toxicity</a:t>
            </a:r>
            <a:endParaRPr lang="en-US" dirty="0" smtClean="0"/>
          </a:p>
          <a:p>
            <a:pPr>
              <a:lnSpc>
                <a:spcPct val="90000"/>
              </a:lnSpc>
              <a:buNone/>
            </a:pPr>
            <a:r>
              <a:rPr lang="tr-TR" dirty="0" smtClean="0"/>
              <a:t>    </a:t>
            </a:r>
            <a:r>
              <a:rPr lang="en-US" dirty="0" smtClean="0"/>
              <a:t>mandatory </a:t>
            </a:r>
            <a:r>
              <a:rPr lang="en-US" dirty="0"/>
              <a:t>monitoring of liver function enzymes </a:t>
            </a:r>
            <a:r>
              <a:rPr lang="en-US" dirty="0" smtClean="0"/>
              <a:t>with </a:t>
            </a:r>
            <a:r>
              <a:rPr lang="tr-TR" dirty="0" err="1" smtClean="0"/>
              <a:t>Tolcapon</a:t>
            </a:r>
            <a:endParaRPr lang="en-US" dirty="0"/>
          </a:p>
          <a:p>
            <a:pPr>
              <a:lnSpc>
                <a:spcPct val="90000"/>
              </a:lnSpc>
            </a:pPr>
            <a:endParaRPr lang="en-US" dirty="0"/>
          </a:p>
        </p:txBody>
      </p:sp>
    </p:spTree>
    <p:extLst>
      <p:ext uri="{BB962C8B-B14F-4D97-AF65-F5344CB8AC3E}">
        <p14:creationId xmlns:p14="http://schemas.microsoft.com/office/powerpoint/2010/main" val="303840739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solidFill>
                  <a:schemeClr val="hlink"/>
                </a:solidFill>
              </a:rPr>
              <a:t>Stalevo</a:t>
            </a:r>
          </a:p>
        </p:txBody>
      </p:sp>
      <p:sp>
        <p:nvSpPr>
          <p:cNvPr id="182275" name="Rectangle 3"/>
          <p:cNvSpPr>
            <a:spLocks noGrp="1" noChangeArrowheads="1"/>
          </p:cNvSpPr>
          <p:nvPr>
            <p:ph type="body" idx="1"/>
          </p:nvPr>
        </p:nvSpPr>
        <p:spPr/>
        <p:txBody>
          <a:bodyPr/>
          <a:lstStyle/>
          <a:p>
            <a:r>
              <a:rPr lang="en-US" sz="3400" dirty="0"/>
              <a:t>Triple combination tablet of </a:t>
            </a:r>
            <a:r>
              <a:rPr lang="en-US" sz="3400" dirty="0" err="1"/>
              <a:t>levodopa</a:t>
            </a:r>
            <a:r>
              <a:rPr lang="en-US" sz="3400" dirty="0"/>
              <a:t>/</a:t>
            </a:r>
            <a:r>
              <a:rPr lang="en-US" sz="3400" dirty="0" err="1"/>
              <a:t>carbidopa</a:t>
            </a:r>
            <a:r>
              <a:rPr lang="en-US" sz="3400" dirty="0"/>
              <a:t>/</a:t>
            </a:r>
            <a:r>
              <a:rPr lang="en-US" sz="3400" dirty="0" err="1"/>
              <a:t>entacapone</a:t>
            </a:r>
            <a:r>
              <a:rPr lang="en-US" sz="3400" dirty="0"/>
              <a:t> in PD </a:t>
            </a:r>
            <a:r>
              <a:rPr lang="en-US" sz="3400" dirty="0" smtClean="0"/>
              <a:t>patients</a:t>
            </a:r>
            <a:endParaRPr lang="en-US" sz="3400" dirty="0"/>
          </a:p>
        </p:txBody>
      </p:sp>
    </p:spTree>
    <p:extLst>
      <p:ext uri="{BB962C8B-B14F-4D97-AF65-F5344CB8AC3E}">
        <p14:creationId xmlns:p14="http://schemas.microsoft.com/office/powerpoint/2010/main" val="22803729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8229600" cy="1143000"/>
          </a:xfrm>
        </p:spPr>
        <p:txBody>
          <a:bodyPr/>
          <a:lstStyle/>
          <a:p>
            <a:pPr eaLnBrk="1" hangingPunct="1"/>
            <a:r>
              <a:rPr lang="en-US" dirty="0">
                <a:solidFill>
                  <a:srgbClr val="C00000"/>
                </a:solidFill>
              </a:rPr>
              <a:t>Parkinson`s disease</a:t>
            </a:r>
            <a:endParaRPr lang="ms-MY" b="1" dirty="0" smtClean="0">
              <a:solidFill>
                <a:srgbClr val="C00000"/>
              </a:solidFill>
            </a:endParaRPr>
          </a:p>
        </p:txBody>
      </p:sp>
      <p:sp>
        <p:nvSpPr>
          <p:cNvPr id="3" name="Content Placeholder 2"/>
          <p:cNvSpPr>
            <a:spLocks noGrp="1"/>
          </p:cNvSpPr>
          <p:nvPr>
            <p:ph idx="4294967295"/>
          </p:nvPr>
        </p:nvSpPr>
        <p:spPr>
          <a:xfrm>
            <a:off x="0" y="838200"/>
            <a:ext cx="8763000" cy="5715000"/>
          </a:xfrm>
        </p:spPr>
        <p:txBody>
          <a:bodyPr rtlCol="0">
            <a:noAutofit/>
          </a:bodyPr>
          <a:lstStyle/>
          <a:p>
            <a:pPr eaLnBrk="1" fontAlgn="auto" hangingPunct="1">
              <a:spcAft>
                <a:spcPts val="0"/>
              </a:spcAft>
              <a:buFont typeface="Arial" pitchFamily="34" charset="0"/>
              <a:buNone/>
              <a:defRPr/>
            </a:pPr>
            <a:r>
              <a:rPr lang="tr-TR" sz="2400" dirty="0" err="1" smtClean="0"/>
              <a:t>There</a:t>
            </a:r>
            <a:r>
              <a:rPr lang="tr-TR" sz="2400" dirty="0" smtClean="0"/>
              <a:t> </a:t>
            </a:r>
            <a:r>
              <a:rPr lang="tr-TR" sz="2400" dirty="0" err="1" smtClean="0"/>
              <a:t>are</a:t>
            </a:r>
            <a:r>
              <a:rPr lang="tr-TR" sz="2400" dirty="0" smtClean="0"/>
              <a:t> </a:t>
            </a:r>
            <a:r>
              <a:rPr lang="en-US" sz="2400" dirty="0" smtClean="0"/>
              <a:t>4 cardinal features:</a:t>
            </a:r>
          </a:p>
          <a:p>
            <a:pPr marL="514350" indent="-514350" eaLnBrk="1" fontAlgn="auto" hangingPunct="1">
              <a:spcAft>
                <a:spcPts val="0"/>
              </a:spcAft>
              <a:buFont typeface="+mj-lt"/>
              <a:buAutoNum type="arabicParenR"/>
              <a:defRPr/>
            </a:pPr>
            <a:r>
              <a:rPr lang="en-US" sz="2400" dirty="0" smtClean="0"/>
              <a:t> resting tremor (which usually disappears during voluntary movement)</a:t>
            </a:r>
          </a:p>
          <a:p>
            <a:pPr marL="514350" indent="-514350" eaLnBrk="1" fontAlgn="auto" hangingPunct="1">
              <a:spcAft>
                <a:spcPts val="0"/>
              </a:spcAft>
              <a:buFont typeface="+mj-lt"/>
              <a:buAutoNum type="arabicParenR"/>
              <a:defRPr/>
            </a:pPr>
            <a:r>
              <a:rPr lang="en-US" sz="2400" dirty="0" smtClean="0"/>
              <a:t>muscular rigidity</a:t>
            </a:r>
            <a:r>
              <a:rPr lang="tr-TR" sz="2400" dirty="0" smtClean="0"/>
              <a:t> </a:t>
            </a:r>
          </a:p>
          <a:p>
            <a:pPr marL="514350" indent="-514350" eaLnBrk="1" fontAlgn="auto" hangingPunct="1">
              <a:spcAft>
                <a:spcPts val="0"/>
              </a:spcAft>
              <a:buFont typeface="+mj-lt"/>
              <a:buAutoNum type="arabicParenR"/>
              <a:defRPr/>
            </a:pPr>
            <a:r>
              <a:rPr lang="en-US" sz="2400" dirty="0" smtClean="0"/>
              <a:t>bradykinesia (slowness of movement) and, in extreme cases, a loss of physical movement (akinesia)</a:t>
            </a:r>
          </a:p>
          <a:p>
            <a:pPr marL="514350" indent="-514350" eaLnBrk="1" fontAlgn="auto" hangingPunct="1">
              <a:spcAft>
                <a:spcPts val="0"/>
              </a:spcAft>
              <a:buFont typeface="+mj-lt"/>
              <a:buAutoNum type="arabicParenR"/>
              <a:defRPr/>
            </a:pPr>
            <a:r>
              <a:rPr lang="tr-TR" sz="2400" dirty="0" smtClean="0"/>
              <a:t>P</a:t>
            </a:r>
            <a:r>
              <a:rPr lang="en-US" sz="2400" dirty="0" err="1" smtClean="0"/>
              <a:t>ostural</a:t>
            </a:r>
            <a:r>
              <a:rPr lang="en-US" sz="2400" dirty="0" smtClean="0"/>
              <a:t> </a:t>
            </a:r>
            <a:r>
              <a:rPr lang="tr-TR" sz="2400" dirty="0" err="1" smtClean="0"/>
              <a:t>instability</a:t>
            </a:r>
            <a:r>
              <a:rPr lang="tr-TR" sz="2400" dirty="0" smtClean="0"/>
              <a:t> and</a:t>
            </a:r>
            <a:r>
              <a:rPr lang="en-US" sz="2400" dirty="0" smtClean="0"/>
              <a:t> gait</a:t>
            </a:r>
            <a:r>
              <a:rPr lang="tr-TR" sz="2400" dirty="0" smtClean="0"/>
              <a:t> </a:t>
            </a:r>
            <a:r>
              <a:rPr lang="tr-TR" sz="2400" dirty="0" err="1" smtClean="0"/>
              <a:t>abnormalities</a:t>
            </a:r>
            <a:endParaRPr lang="tr-TR" sz="2400" dirty="0"/>
          </a:p>
          <a:p>
            <a:pPr marL="0" indent="0" eaLnBrk="1" fontAlgn="auto" hangingPunct="1">
              <a:spcAft>
                <a:spcPts val="0"/>
              </a:spcAft>
              <a:buNone/>
              <a:defRPr/>
            </a:pPr>
            <a:endParaRPr lang="tr-TR" sz="2400" dirty="0" smtClean="0"/>
          </a:p>
          <a:p>
            <a:pPr marL="0" indent="0" eaLnBrk="1" fontAlgn="auto" hangingPunct="1">
              <a:spcAft>
                <a:spcPts val="0"/>
              </a:spcAft>
              <a:buNone/>
              <a:defRPr/>
            </a:pPr>
            <a:r>
              <a:rPr lang="en-US" sz="2400" dirty="0" smtClean="0"/>
              <a:t>The secondary manifestations are mask-like face, difficulty in speech, </a:t>
            </a:r>
            <a:r>
              <a:rPr lang="tr-TR" sz="2400" dirty="0" err="1" smtClean="0"/>
              <a:t>depression</a:t>
            </a:r>
            <a:r>
              <a:rPr lang="tr-TR" sz="2400" dirty="0" smtClean="0"/>
              <a:t>, </a:t>
            </a:r>
            <a:r>
              <a:rPr lang="tr-TR" sz="2400" dirty="0" err="1" smtClean="0"/>
              <a:t>psychosis</a:t>
            </a:r>
            <a:r>
              <a:rPr lang="tr-TR" sz="2400" dirty="0" smtClean="0"/>
              <a:t>, </a:t>
            </a:r>
            <a:r>
              <a:rPr lang="tr-TR" sz="2400" dirty="0" err="1" smtClean="0"/>
              <a:t>sleep</a:t>
            </a:r>
            <a:r>
              <a:rPr lang="tr-TR" sz="2400" dirty="0" smtClean="0"/>
              <a:t> </a:t>
            </a:r>
            <a:r>
              <a:rPr lang="tr-TR" sz="2400" dirty="0" err="1" smtClean="0"/>
              <a:t>disorders</a:t>
            </a:r>
            <a:r>
              <a:rPr lang="tr-TR" sz="2400" dirty="0" smtClean="0"/>
              <a:t>, </a:t>
            </a:r>
            <a:r>
              <a:rPr lang="en-US" sz="2400" dirty="0" smtClean="0"/>
              <a:t>lowing of mental process and dementia.</a:t>
            </a:r>
            <a:endParaRPr lang="en-US" sz="2400" dirty="0"/>
          </a:p>
        </p:txBody>
      </p:sp>
    </p:spTree>
    <p:extLst>
      <p:ext uri="{BB962C8B-B14F-4D97-AF65-F5344CB8AC3E}">
        <p14:creationId xmlns:p14="http://schemas.microsoft.com/office/powerpoint/2010/main" val="295066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1143000"/>
          </a:xfrm>
        </p:spPr>
        <p:txBody>
          <a:bodyPr/>
          <a:lstStyle/>
          <a:p>
            <a:pPr eaLnBrk="1" hangingPunct="1"/>
            <a:r>
              <a:rPr lang="en-US" sz="2800" dirty="0" smtClean="0">
                <a:latin typeface="Times New Roman" pitchFamily="18" charset="0"/>
                <a:cs typeface="Times New Roman" pitchFamily="18" charset="0"/>
              </a:rPr>
              <a:t>Drugs used in the treatment of parkinsonism</a:t>
            </a:r>
            <a:r>
              <a:rPr lang="en-US" sz="2800" b="1" u="sng" dirty="0" smtClean="0">
                <a:latin typeface="Times New Roman" pitchFamily="18" charset="0"/>
                <a:cs typeface="Times New Roman" pitchFamily="18" charset="0"/>
              </a:rPr>
              <a:t> </a:t>
            </a:r>
            <a:br>
              <a:rPr lang="en-US" sz="2800" b="1" u="sng"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 Monoamine </a:t>
            </a:r>
            <a:r>
              <a:rPr lang="en-US" sz="2800" b="1" dirty="0" err="1" smtClean="0">
                <a:latin typeface="Times New Roman" pitchFamily="18" charset="0"/>
                <a:cs typeface="Times New Roman" pitchFamily="18" charset="0"/>
              </a:rPr>
              <a:t>oxidase</a:t>
            </a:r>
            <a:r>
              <a:rPr lang="en-US" sz="2800" b="1" dirty="0" smtClean="0">
                <a:latin typeface="Times New Roman" pitchFamily="18" charset="0"/>
                <a:cs typeface="Times New Roman" pitchFamily="18" charset="0"/>
              </a:rPr>
              <a:t> inhibitors </a:t>
            </a:r>
            <a:endParaRPr lang="en-US" sz="28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152400" y="1219200"/>
            <a:ext cx="8915400" cy="5181600"/>
          </a:xfrm>
        </p:spPr>
        <p:txBody>
          <a:bodyPr rtlCol="0">
            <a:normAutofit/>
          </a:bodyPr>
          <a:lstStyle/>
          <a:p>
            <a:pPr eaLnBrk="1" fontAlgn="auto" hangingPunct="1">
              <a:spcAft>
                <a:spcPts val="0"/>
              </a:spcAft>
              <a:buFont typeface="Arial" pitchFamily="34" charset="0"/>
              <a:buNone/>
              <a:defRPr/>
            </a:pPr>
            <a:r>
              <a:rPr lang="en-US" dirty="0" smtClean="0">
                <a:latin typeface="Times New Roman" pitchFamily="18" charset="0"/>
                <a:cs typeface="Times New Roman" pitchFamily="18" charset="0"/>
              </a:rPr>
              <a:t>Two types of monoamine </a:t>
            </a:r>
            <a:r>
              <a:rPr lang="en-US" dirty="0" err="1" smtClean="0">
                <a:latin typeface="Times New Roman" pitchFamily="18" charset="0"/>
                <a:cs typeface="Times New Roman" pitchFamily="18" charset="0"/>
              </a:rPr>
              <a:t>oxidase</a:t>
            </a:r>
            <a:r>
              <a:rPr lang="en-US" dirty="0" smtClean="0">
                <a:latin typeface="Times New Roman" pitchFamily="18" charset="0"/>
                <a:cs typeface="Times New Roman" pitchFamily="18" charset="0"/>
              </a:rPr>
              <a:t> (MAO) have been distinguished. </a:t>
            </a:r>
            <a:endParaRPr lang="tr-TR"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tr-T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Monoamine oxidase (A) metabolizes norepinephrine and serotonin</a:t>
            </a:r>
            <a:r>
              <a:rPr lang="tr-TR" dirty="0" smtClean="0">
                <a:latin typeface="Times New Roman" pitchFamily="18" charset="0"/>
                <a:cs typeface="Times New Roman" pitchFamily="18" charset="0"/>
              </a:rPr>
              <a:t>,</a:t>
            </a:r>
            <a:r>
              <a:rPr lang="tr-TR" dirty="0" err="1" smtClean="0">
                <a:latin typeface="Times New Roman" pitchFamily="18" charset="0"/>
                <a:cs typeface="Times New Roman" pitchFamily="18" charset="0"/>
              </a:rPr>
              <a:t>dopamine</a:t>
            </a:r>
            <a:r>
              <a:rPr lang="en-US"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tr-TR" dirty="0" smtClean="0">
                <a:latin typeface="Times New Roman" pitchFamily="18" charset="0"/>
                <a:cs typeface="Times New Roman" pitchFamily="18" charset="0"/>
              </a:rPr>
              <a:t>-M</a:t>
            </a:r>
            <a:r>
              <a:rPr lang="en-US" dirty="0" err="1" smtClean="0">
                <a:latin typeface="Times New Roman" pitchFamily="18" charset="0"/>
                <a:cs typeface="Times New Roman" pitchFamily="18" charset="0"/>
              </a:rPr>
              <a:t>onoamine</a:t>
            </a:r>
            <a:r>
              <a:rPr lang="en-US" dirty="0" smtClean="0">
                <a:latin typeface="Times New Roman" pitchFamily="18" charset="0"/>
                <a:cs typeface="Times New Roman" pitchFamily="18" charset="0"/>
              </a:rPr>
              <a:t> oxidase (B) metabolizes dopamine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selectively</a:t>
            </a:r>
            <a:r>
              <a:rPr lang="en-US" dirty="0" smtClean="0">
                <a:latin typeface="Times New Roman" pitchFamily="18" charset="0"/>
                <a:cs typeface="Times New Roman" pitchFamily="18" charset="0"/>
              </a:rPr>
              <a:t>.</a:t>
            </a:r>
          </a:p>
          <a:p>
            <a:pPr eaLnBrk="1" fontAlgn="auto" hangingPunct="1">
              <a:spcAft>
                <a:spcPts val="0"/>
              </a:spcAft>
              <a:buFont typeface="Arial" pitchFamily="34" charset="0"/>
              <a:buNone/>
              <a:defRPr/>
            </a:pPr>
            <a:r>
              <a:rPr lang="en-US" b="1" dirty="0" smtClean="0">
                <a:solidFill>
                  <a:srgbClr val="FF0000"/>
                </a:solidFill>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3962400" y="4038600"/>
            <a:ext cx="2607118" cy="2689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1143000"/>
          </a:xfrm>
        </p:spPr>
        <p:txBody>
          <a:bodyPr/>
          <a:lstStyle/>
          <a:p>
            <a:pPr eaLnBrk="1" hangingPunct="1"/>
            <a:r>
              <a:rPr lang="en-US" sz="2800" dirty="0" smtClean="0">
                <a:latin typeface="Times New Roman" pitchFamily="18" charset="0"/>
                <a:cs typeface="Times New Roman" pitchFamily="18" charset="0"/>
              </a:rPr>
              <a:t>Drugs used in the treatment of parkinsonism</a:t>
            </a:r>
            <a:r>
              <a:rPr lang="en-US" sz="2800" b="1" u="sng" dirty="0" smtClean="0">
                <a:latin typeface="Times New Roman" pitchFamily="18" charset="0"/>
                <a:cs typeface="Times New Roman" pitchFamily="18" charset="0"/>
              </a:rPr>
              <a:t> </a:t>
            </a:r>
            <a:br>
              <a:rPr lang="en-US" sz="2800" b="1" u="sng"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 Monoamine </a:t>
            </a:r>
            <a:r>
              <a:rPr lang="en-US" sz="2800" b="1" dirty="0" err="1" smtClean="0">
                <a:latin typeface="Times New Roman" pitchFamily="18" charset="0"/>
                <a:cs typeface="Times New Roman" pitchFamily="18" charset="0"/>
              </a:rPr>
              <a:t>oxidase</a:t>
            </a:r>
            <a:r>
              <a:rPr lang="en-US" sz="2800" b="1" dirty="0" smtClean="0">
                <a:latin typeface="Times New Roman" pitchFamily="18" charset="0"/>
                <a:cs typeface="Times New Roman" pitchFamily="18" charset="0"/>
              </a:rPr>
              <a:t> inhibitors </a:t>
            </a:r>
            <a:endParaRPr lang="en-US" sz="28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152400" y="1219200"/>
            <a:ext cx="8915400" cy="5181600"/>
          </a:xfrm>
        </p:spPr>
        <p:txBody>
          <a:bodyPr rtlCol="0">
            <a:normAutofit/>
          </a:bodyPr>
          <a:lstStyle/>
          <a:p>
            <a:pPr eaLnBrk="1" fontAlgn="auto" hangingPunct="1">
              <a:spcAft>
                <a:spcPts val="0"/>
              </a:spcAft>
              <a:buFont typeface="Arial" pitchFamily="34" charset="0"/>
              <a:buNone/>
              <a:defRPr/>
            </a:pPr>
            <a:r>
              <a:rPr lang="en-US" b="1" dirty="0" err="1" smtClean="0">
                <a:solidFill>
                  <a:srgbClr val="FF0000"/>
                </a:solidFill>
                <a:latin typeface="Times New Roman" pitchFamily="18" charset="0"/>
                <a:cs typeface="Times New Roman" pitchFamily="18" charset="0"/>
              </a:rPr>
              <a:t>Selegiline</a:t>
            </a:r>
            <a:r>
              <a:rPr lang="tr-TR" b="1" dirty="0" smtClean="0">
                <a:solidFill>
                  <a:srgbClr val="FF0000"/>
                </a:solidFill>
                <a:latin typeface="Times New Roman" pitchFamily="18" charset="0"/>
                <a:cs typeface="Times New Roman" pitchFamily="18" charset="0"/>
              </a:rPr>
              <a:t> (</a:t>
            </a:r>
            <a:r>
              <a:rPr lang="tr-TR" b="1" dirty="0" err="1" smtClean="0">
                <a:solidFill>
                  <a:srgbClr val="FF0000"/>
                </a:solidFill>
                <a:latin typeface="Times New Roman" pitchFamily="18" charset="0"/>
                <a:cs typeface="Times New Roman" pitchFamily="18" charset="0"/>
              </a:rPr>
              <a:t>deprenyl</a:t>
            </a:r>
            <a:r>
              <a:rPr lang="tr-TR" b="1" dirty="0" smtClean="0">
                <a:solidFill>
                  <a:srgbClr val="FF0000"/>
                </a:solidFill>
                <a:latin typeface="Times New Roman" pitchFamily="18" charset="0"/>
                <a:cs typeface="Times New Roman" pitchFamily="18" charset="0"/>
              </a:rPr>
              <a:t>) and </a:t>
            </a:r>
            <a:r>
              <a:rPr lang="tr-TR" b="1" dirty="0" err="1" smtClean="0">
                <a:solidFill>
                  <a:srgbClr val="FF0000"/>
                </a:solidFill>
                <a:latin typeface="Times New Roman" pitchFamily="18" charset="0"/>
                <a:cs typeface="Times New Roman" pitchFamily="18" charset="0"/>
              </a:rPr>
              <a:t>rasagiline</a:t>
            </a:r>
            <a:r>
              <a:rPr lang="en-US" b="1" dirty="0" smtClean="0">
                <a:solidFill>
                  <a:srgbClr val="FF0000"/>
                </a:solidFill>
                <a:latin typeface="Times New Roman" pitchFamily="18" charset="0"/>
                <a:cs typeface="Times New Roman" pitchFamily="18" charset="0"/>
              </a:rPr>
              <a:t>:</a:t>
            </a:r>
          </a:p>
          <a:p>
            <a:pPr eaLnBrk="1" fontAlgn="auto" hangingPunct="1">
              <a:spcAft>
                <a:spcPts val="0"/>
              </a:spcAft>
              <a:buFont typeface="Arial" pitchFamily="34" charset="0"/>
              <a:buNone/>
              <a:defRPr/>
            </a:pPr>
            <a:r>
              <a:rPr lang="en-US" b="1" dirty="0" smtClean="0">
                <a:solidFill>
                  <a:srgbClr val="FF0000"/>
                </a:solidFill>
                <a:latin typeface="Times New Roman" pitchFamily="18" charset="0"/>
                <a:cs typeface="Times New Roman" pitchFamily="18" charset="0"/>
              </a:rPr>
              <a:t>Mechanism of action:</a:t>
            </a:r>
          </a:p>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Selective </a:t>
            </a:r>
            <a:r>
              <a:rPr lang="tr-TR" dirty="0" err="1" smtClean="0">
                <a:latin typeface="Times New Roman" pitchFamily="18" charset="0"/>
                <a:cs typeface="Times New Roman" pitchFamily="18" charset="0"/>
              </a:rPr>
              <a:t>irreversible</a:t>
            </a:r>
            <a:r>
              <a:rPr lang="tr-T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inhibitor</a:t>
            </a:r>
            <a:r>
              <a:rPr lang="tr-TR"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of monoamine oxidase B (retards the breakdown of dopamine). </a:t>
            </a:r>
            <a:endParaRPr lang="tr-TR"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Given alone, it has a weak action.  It is therefore used as adjunctive therapy for patients with a declining response to levodopa. </a:t>
            </a:r>
            <a:endParaRPr lang="tr-TR"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tr-TR" dirty="0" err="1" smtClean="0">
                <a:latin typeface="Times New Roman" pitchFamily="18" charset="0"/>
                <a:cs typeface="Times New Roman" pitchFamily="18" charset="0"/>
              </a:rPr>
              <a:t>They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allow</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dose</a:t>
            </a:r>
            <a:r>
              <a:rPr lang="tr-TR" dirty="0" smtClean="0">
                <a:latin typeface="Times New Roman" pitchFamily="18" charset="0"/>
                <a:cs typeface="Times New Roman" pitchFamily="18" charset="0"/>
              </a:rPr>
              <a:t> of L-</a:t>
            </a:r>
            <a:r>
              <a:rPr lang="tr-TR" dirty="0" err="1" smtClean="0">
                <a:latin typeface="Times New Roman" pitchFamily="18" charset="0"/>
                <a:cs typeface="Times New Roman" pitchFamily="18" charset="0"/>
              </a:rPr>
              <a:t>dopa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to</a:t>
            </a:r>
            <a:r>
              <a:rPr lang="tr-TR" dirty="0" smtClean="0">
                <a:latin typeface="Times New Roman" pitchFamily="18" charset="0"/>
                <a:cs typeface="Times New Roman" pitchFamily="18" charset="0"/>
              </a:rPr>
              <a:t> be </a:t>
            </a:r>
            <a:r>
              <a:rPr lang="tr-TR" dirty="0" err="1" smtClean="0">
                <a:latin typeface="Times New Roman" pitchFamily="18" charset="0"/>
                <a:cs typeface="Times New Roman" pitchFamily="18" charset="0"/>
              </a:rPr>
              <a:t>reduced</a:t>
            </a:r>
            <a:r>
              <a:rPr lang="tr-TR"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86267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1143000"/>
          </a:xfrm>
        </p:spPr>
        <p:txBody>
          <a:bodyPr/>
          <a:lstStyle/>
          <a:p>
            <a:pPr eaLnBrk="1" hangingPunct="1"/>
            <a:r>
              <a:rPr lang="en-US" sz="2800" dirty="0" smtClean="0">
                <a:latin typeface="Times New Roman" pitchFamily="18" charset="0"/>
                <a:cs typeface="Times New Roman" pitchFamily="18" charset="0"/>
              </a:rPr>
              <a:t>Drugs used in the treatment of parkinsonism</a:t>
            </a:r>
            <a:r>
              <a:rPr lang="en-US" sz="2800" b="1" u="sng" dirty="0" smtClean="0">
                <a:latin typeface="Times New Roman" pitchFamily="18" charset="0"/>
                <a:cs typeface="Times New Roman" pitchFamily="18" charset="0"/>
              </a:rPr>
              <a:t> </a:t>
            </a:r>
            <a:br>
              <a:rPr lang="en-US" sz="2800" b="1" u="sng"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 Monoamine </a:t>
            </a:r>
            <a:r>
              <a:rPr lang="en-US" sz="2800" b="1" dirty="0" err="1" smtClean="0">
                <a:latin typeface="Times New Roman" pitchFamily="18" charset="0"/>
                <a:cs typeface="Times New Roman" pitchFamily="18" charset="0"/>
              </a:rPr>
              <a:t>oxidase</a:t>
            </a:r>
            <a:r>
              <a:rPr lang="en-US" sz="2800" b="1" dirty="0" smtClean="0">
                <a:latin typeface="Times New Roman" pitchFamily="18" charset="0"/>
                <a:cs typeface="Times New Roman" pitchFamily="18" charset="0"/>
              </a:rPr>
              <a:t> inhibitors </a:t>
            </a:r>
            <a:endParaRPr lang="en-US" sz="28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152400" y="1219200"/>
            <a:ext cx="8915400" cy="5181600"/>
          </a:xfrm>
        </p:spPr>
        <p:txBody>
          <a:bodyPr rtlCol="0">
            <a:normAutofit/>
          </a:bodyPr>
          <a:lstStyle/>
          <a:p>
            <a:pPr eaLnBrk="1" fontAlgn="auto" hangingPunct="1">
              <a:spcAft>
                <a:spcPts val="0"/>
              </a:spcAft>
              <a:buFont typeface="Arial" pitchFamily="34" charset="0"/>
              <a:buNone/>
              <a:defRPr/>
            </a:pPr>
            <a:r>
              <a:rPr lang="en-US" b="1" dirty="0" err="1" smtClean="0">
                <a:solidFill>
                  <a:srgbClr val="FF0000"/>
                </a:solidFill>
                <a:latin typeface="Times New Roman" pitchFamily="18" charset="0"/>
                <a:cs typeface="Times New Roman" pitchFamily="18" charset="0"/>
              </a:rPr>
              <a:t>Selegiline</a:t>
            </a:r>
            <a:r>
              <a:rPr lang="tr-TR" b="1" dirty="0" smtClean="0">
                <a:solidFill>
                  <a:srgbClr val="FF0000"/>
                </a:solidFill>
                <a:latin typeface="Times New Roman" pitchFamily="18" charset="0"/>
                <a:cs typeface="Times New Roman" pitchFamily="18" charset="0"/>
              </a:rPr>
              <a:t> (</a:t>
            </a:r>
            <a:r>
              <a:rPr lang="tr-TR" b="1" dirty="0" err="1" smtClean="0">
                <a:solidFill>
                  <a:srgbClr val="FF0000"/>
                </a:solidFill>
                <a:latin typeface="Times New Roman" pitchFamily="18" charset="0"/>
                <a:cs typeface="Times New Roman" pitchFamily="18" charset="0"/>
              </a:rPr>
              <a:t>deprenyl</a:t>
            </a:r>
            <a:r>
              <a:rPr lang="tr-TR" b="1" dirty="0" smtClean="0">
                <a:solidFill>
                  <a:srgbClr val="FF0000"/>
                </a:solidFill>
                <a:latin typeface="Times New Roman" pitchFamily="18" charset="0"/>
                <a:cs typeface="Times New Roman" pitchFamily="18" charset="0"/>
              </a:rPr>
              <a:t>) and </a:t>
            </a:r>
            <a:r>
              <a:rPr lang="tr-TR" b="1" dirty="0" err="1" smtClean="0">
                <a:solidFill>
                  <a:srgbClr val="FF0000"/>
                </a:solidFill>
                <a:latin typeface="Times New Roman" pitchFamily="18" charset="0"/>
                <a:cs typeface="Times New Roman" pitchFamily="18" charset="0"/>
              </a:rPr>
              <a:t>rasagiline</a:t>
            </a:r>
            <a:r>
              <a:rPr lang="en-US" b="1" dirty="0" smtClean="0">
                <a:solidFill>
                  <a:srgbClr val="FF0000"/>
                </a:solidFill>
                <a:latin typeface="Times New Roman" pitchFamily="18" charset="0"/>
                <a:cs typeface="Times New Roman" pitchFamily="18" charset="0"/>
              </a:rPr>
              <a:t>:</a:t>
            </a:r>
          </a:p>
          <a:p>
            <a:pPr eaLnBrk="1" fontAlgn="auto" hangingPunct="1">
              <a:spcAft>
                <a:spcPts val="0"/>
              </a:spcAft>
              <a:buFont typeface="Arial" pitchFamily="34" charset="0"/>
              <a:buNone/>
              <a:defRPr/>
            </a:pPr>
            <a:r>
              <a:rPr lang="en-US" b="1" dirty="0" smtClean="0">
                <a:solidFill>
                  <a:srgbClr val="FF0000"/>
                </a:solidFill>
                <a:latin typeface="Times New Roman" pitchFamily="18" charset="0"/>
                <a:cs typeface="Times New Roman" pitchFamily="18" charset="0"/>
              </a:rPr>
              <a:t>Side effects:</a:t>
            </a:r>
          </a:p>
          <a:p>
            <a:pPr eaLnBrk="1" fontAlgn="auto" hangingPunct="1">
              <a:spcAft>
                <a:spcPts val="0"/>
              </a:spcAft>
              <a:buFont typeface="Arial" pitchFamily="34" charset="0"/>
              <a:buChar char="•"/>
              <a:defRPr/>
            </a:pPr>
            <a:r>
              <a:rPr lang="tr-TR" dirty="0" err="1" smtClean="0">
                <a:latin typeface="Times New Roman" pitchFamily="18" charset="0"/>
                <a:cs typeface="Times New Roman" pitchFamily="18" charset="0"/>
              </a:rPr>
              <a:t>Selegiline</a:t>
            </a:r>
            <a:r>
              <a:rPr lang="tr-TR" dirty="0" smtClean="0">
                <a:latin typeface="Times New Roman" pitchFamily="18" charset="0"/>
                <a:cs typeface="Times New Roman" pitchFamily="18" charset="0"/>
              </a:rPr>
              <a:t> is </a:t>
            </a:r>
            <a:r>
              <a:rPr lang="tr-TR" dirty="0" err="1" smtClean="0">
                <a:latin typeface="Times New Roman" pitchFamily="18" charset="0"/>
                <a:cs typeface="Times New Roman" pitchFamily="18" charset="0"/>
              </a:rPr>
              <a:t>metabolised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to</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methamphetamine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and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amphetamine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thereby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producing</a:t>
            </a:r>
            <a:r>
              <a:rPr lang="en-US" dirty="0" smtClean="0">
                <a:latin typeface="Times New Roman" pitchFamily="18" charset="0"/>
                <a:cs typeface="Times New Roman" pitchFamily="18" charset="0"/>
              </a:rPr>
              <a:t> insomnia when taken later during the day. </a:t>
            </a:r>
            <a:endParaRPr lang="tr-TR"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tr-TR" dirty="0" smtClean="0">
                <a:latin typeface="Times New Roman" pitchFamily="18" charset="0"/>
                <a:cs typeface="Times New Roman" pitchFamily="18" charset="0"/>
              </a:rPr>
              <a:t>At </a:t>
            </a:r>
            <a:r>
              <a:rPr lang="tr-TR" dirty="0" err="1" smtClean="0">
                <a:latin typeface="Times New Roman" pitchFamily="18" charset="0"/>
                <a:cs typeface="Times New Roman" pitchFamily="18" charset="0"/>
              </a:rPr>
              <a:t>high</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doses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patiets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are</a:t>
            </a:r>
            <a:r>
              <a:rPr lang="tr-TR" dirty="0" smtClean="0">
                <a:latin typeface="Times New Roman" pitchFamily="18" charset="0"/>
                <a:cs typeface="Times New Roman" pitchFamily="18" charset="0"/>
              </a:rPr>
              <a:t> at risk </a:t>
            </a:r>
            <a:r>
              <a:rPr lang="tr-TR" dirty="0" err="1" smtClean="0">
                <a:latin typeface="Times New Roman" pitchFamily="18" charset="0"/>
                <a:cs typeface="Times New Roman" pitchFamily="18" charset="0"/>
              </a:rPr>
              <a:t>for</a:t>
            </a:r>
            <a:r>
              <a:rPr lang="tr-TR" dirty="0" smtClean="0">
                <a:latin typeface="Times New Roman" pitchFamily="18" charset="0"/>
                <a:cs typeface="Times New Roman" pitchFamily="18" charset="0"/>
              </a:rPr>
              <a:t> severe </a:t>
            </a:r>
            <a:r>
              <a:rPr lang="tr-TR" dirty="0" err="1" smtClean="0">
                <a:latin typeface="Times New Roman" pitchFamily="18" charset="0"/>
                <a:cs typeface="Times New Roman" pitchFamily="18" charset="0"/>
              </a:rPr>
              <a:t>hypertension</a:t>
            </a:r>
            <a:r>
              <a:rPr lang="tr-T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55347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1143000"/>
          </a:xfrm>
        </p:spPr>
        <p:txBody>
          <a:bodyPr/>
          <a:lstStyle/>
          <a:p>
            <a:pPr eaLnBrk="1" hangingPunct="1"/>
            <a:r>
              <a:rPr lang="en-US" sz="2800" dirty="0" smtClean="0">
                <a:latin typeface="Times New Roman" pitchFamily="18" charset="0"/>
                <a:cs typeface="Times New Roman" pitchFamily="18" charset="0"/>
              </a:rPr>
              <a:t>Drugs used in the treatment of parkinsonism</a:t>
            </a:r>
            <a:r>
              <a:rPr lang="en-US" sz="2800" b="1" u="sng" dirty="0" smtClean="0">
                <a:latin typeface="Times New Roman" pitchFamily="18" charset="0"/>
                <a:cs typeface="Times New Roman" pitchFamily="18" charset="0"/>
              </a:rPr>
              <a:t> </a:t>
            </a:r>
            <a:br>
              <a:rPr lang="en-US" sz="2800" b="1" u="sng"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 Monoamine </a:t>
            </a:r>
            <a:r>
              <a:rPr lang="en-US" sz="2800" b="1" dirty="0" err="1" smtClean="0">
                <a:latin typeface="Times New Roman" pitchFamily="18" charset="0"/>
                <a:cs typeface="Times New Roman" pitchFamily="18" charset="0"/>
              </a:rPr>
              <a:t>oxidase</a:t>
            </a:r>
            <a:r>
              <a:rPr lang="en-US" sz="2800" b="1" dirty="0" smtClean="0">
                <a:latin typeface="Times New Roman" pitchFamily="18" charset="0"/>
                <a:cs typeface="Times New Roman" pitchFamily="18" charset="0"/>
              </a:rPr>
              <a:t> inhibitors </a:t>
            </a:r>
            <a:endParaRPr lang="en-US" sz="28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152400" y="1219200"/>
            <a:ext cx="8915400" cy="5181600"/>
          </a:xfrm>
        </p:spPr>
        <p:txBody>
          <a:bodyPr rtlCol="0">
            <a:normAutofit/>
          </a:bodyPr>
          <a:lstStyle/>
          <a:p>
            <a:pPr eaLnBrk="1" fontAlgn="auto" hangingPunct="1">
              <a:spcAft>
                <a:spcPts val="0"/>
              </a:spcAft>
              <a:buFont typeface="Arial" pitchFamily="34" charset="0"/>
              <a:buNone/>
              <a:defRPr/>
            </a:pPr>
            <a:r>
              <a:rPr lang="en-US" b="1" dirty="0" err="1" smtClean="0">
                <a:solidFill>
                  <a:srgbClr val="FF0000"/>
                </a:solidFill>
                <a:latin typeface="Times New Roman" pitchFamily="18" charset="0"/>
                <a:cs typeface="Times New Roman" pitchFamily="18" charset="0"/>
              </a:rPr>
              <a:t>Selegiline</a:t>
            </a:r>
            <a:r>
              <a:rPr lang="tr-TR" b="1" dirty="0" smtClean="0">
                <a:solidFill>
                  <a:srgbClr val="FF0000"/>
                </a:solidFill>
                <a:latin typeface="Times New Roman" pitchFamily="18" charset="0"/>
                <a:cs typeface="Times New Roman" pitchFamily="18" charset="0"/>
              </a:rPr>
              <a:t> (</a:t>
            </a:r>
            <a:r>
              <a:rPr lang="tr-TR" b="1" dirty="0" err="1" smtClean="0">
                <a:solidFill>
                  <a:srgbClr val="FF0000"/>
                </a:solidFill>
                <a:latin typeface="Times New Roman" pitchFamily="18" charset="0"/>
                <a:cs typeface="Times New Roman" pitchFamily="18" charset="0"/>
              </a:rPr>
              <a:t>deprenyl</a:t>
            </a:r>
            <a:r>
              <a:rPr lang="tr-TR" b="1" dirty="0" smtClean="0">
                <a:solidFill>
                  <a:srgbClr val="FF0000"/>
                </a:solidFill>
                <a:latin typeface="Times New Roman" pitchFamily="18" charset="0"/>
                <a:cs typeface="Times New Roman" pitchFamily="18" charset="0"/>
              </a:rPr>
              <a:t>) and </a:t>
            </a:r>
            <a:r>
              <a:rPr lang="tr-TR" b="1" dirty="0" err="1" smtClean="0">
                <a:solidFill>
                  <a:srgbClr val="FF0000"/>
                </a:solidFill>
                <a:latin typeface="Times New Roman" pitchFamily="18" charset="0"/>
                <a:cs typeface="Times New Roman" pitchFamily="18" charset="0"/>
              </a:rPr>
              <a:t>rasagiline</a:t>
            </a:r>
            <a:r>
              <a:rPr lang="en-US" b="1" dirty="0" smtClean="0">
                <a:solidFill>
                  <a:srgbClr val="FF0000"/>
                </a:solidFill>
                <a:latin typeface="Times New Roman" pitchFamily="18" charset="0"/>
                <a:cs typeface="Times New Roman" pitchFamily="18" charset="0"/>
              </a:rPr>
              <a:t>:</a:t>
            </a:r>
          </a:p>
          <a:p>
            <a:pPr eaLnBrk="1" fontAlgn="auto" hangingPunct="1">
              <a:spcAft>
                <a:spcPts val="0"/>
              </a:spcAft>
              <a:buFont typeface="Arial" pitchFamily="34" charset="0"/>
              <a:buNone/>
              <a:defRPr/>
            </a:pPr>
            <a:r>
              <a:rPr lang="en-US" b="1" dirty="0" smtClean="0">
                <a:solidFill>
                  <a:srgbClr val="FF0000"/>
                </a:solidFill>
                <a:latin typeface="Times New Roman" pitchFamily="18" charset="0"/>
                <a:cs typeface="Times New Roman" pitchFamily="18" charset="0"/>
              </a:rPr>
              <a:t>Drug interactions:</a:t>
            </a:r>
          </a:p>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It should not be taken by patients receiving </a:t>
            </a:r>
            <a:r>
              <a:rPr lang="en-US" dirty="0" err="1" smtClean="0">
                <a:latin typeface="Times New Roman" pitchFamily="18" charset="0"/>
                <a:cs typeface="Times New Roman" pitchFamily="18" charset="0"/>
              </a:rPr>
              <a:t>tricyclic</a:t>
            </a:r>
            <a:r>
              <a:rPr lang="en-US" dirty="0" smtClean="0">
                <a:latin typeface="Times New Roman" pitchFamily="18" charset="0"/>
                <a:cs typeface="Times New Roman" pitchFamily="18" charset="0"/>
              </a:rPr>
              <a:t> antidepressants, or serotonin reuptake inhibitors because of the risk of acute toxic interactions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such</a:t>
            </a:r>
            <a:r>
              <a:rPr lang="tr-TR" dirty="0" smtClean="0">
                <a:latin typeface="Times New Roman" pitchFamily="18" charset="0"/>
                <a:cs typeface="Times New Roman" pitchFamily="18" charset="0"/>
              </a:rPr>
              <a:t> as </a:t>
            </a:r>
            <a:r>
              <a:rPr lang="tr-TR" dirty="0" err="1" smtClean="0">
                <a:latin typeface="Times New Roman" pitchFamily="18" charset="0"/>
                <a:cs typeface="Times New Roman" pitchFamily="18" charset="0"/>
              </a:rPr>
              <a:t>serotonin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sydrome</a:t>
            </a:r>
            <a:r>
              <a:rPr lang="tr-TR"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The adverse effects of </a:t>
            </a:r>
            <a:r>
              <a:rPr lang="en-US" dirty="0" err="1" smtClean="0">
                <a:latin typeface="Times New Roman" pitchFamily="18" charset="0"/>
                <a:cs typeface="Times New Roman" pitchFamily="18" charset="0"/>
              </a:rPr>
              <a:t>levodopa</a:t>
            </a:r>
            <a:r>
              <a:rPr lang="en-US" dirty="0" smtClean="0">
                <a:latin typeface="Times New Roman" pitchFamily="18" charset="0"/>
                <a:cs typeface="Times New Roman" pitchFamily="18" charset="0"/>
              </a:rPr>
              <a:t> may be increased by </a:t>
            </a:r>
            <a:r>
              <a:rPr lang="en-US" dirty="0" err="1" smtClean="0">
                <a:latin typeface="Times New Roman" pitchFamily="18" charset="0"/>
                <a:cs typeface="Times New Roman" pitchFamily="18" charset="0"/>
              </a:rPr>
              <a:t>selegiline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and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rasagiline</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92163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2800" dirty="0" smtClean="0">
                <a:latin typeface="Times New Roman" pitchFamily="18" charset="0"/>
                <a:cs typeface="Times New Roman" pitchFamily="18" charset="0"/>
              </a:rPr>
              <a:t>Drugs used in the treatment of parkinsonism</a:t>
            </a:r>
            <a:r>
              <a:rPr lang="en-US" sz="2800" b="1" u="sng" dirty="0" smtClean="0">
                <a:latin typeface="Times New Roman" pitchFamily="18" charset="0"/>
                <a:cs typeface="Times New Roman" pitchFamily="18" charset="0"/>
              </a:rPr>
              <a:t> </a:t>
            </a:r>
            <a:br>
              <a:rPr lang="en-US" sz="2800" b="1" u="sng"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Dopamine receptor agonists </a:t>
            </a:r>
            <a:r>
              <a:rPr lang="en-US" sz="28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tr-TR" dirty="0" err="1" smtClean="0">
                <a:latin typeface="Times New Roman" pitchFamily="18" charset="0"/>
                <a:cs typeface="Times New Roman" pitchFamily="18" charset="0"/>
              </a:rPr>
              <a:t>Dopamine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agonists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are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firs-line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drugs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for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Patients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with</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mild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or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moderate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symptoms</a:t>
            </a:r>
            <a:r>
              <a:rPr lang="tr-TR" dirty="0" smtClean="0">
                <a:latin typeface="Times New Roman" pitchFamily="18" charset="0"/>
                <a:cs typeface="Times New Roman" pitchFamily="18" charset="0"/>
              </a:rPr>
              <a:t>. </a:t>
            </a:r>
          </a:p>
          <a:p>
            <a:pPr marL="0" indent="0" eaLnBrk="1" fontAlgn="auto" hangingPunct="1">
              <a:spcAft>
                <a:spcPts val="0"/>
              </a:spcAft>
              <a:buNone/>
              <a:defRPr/>
            </a:pPr>
            <a:endParaRPr lang="tr-TR"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tr-TR" dirty="0" err="1" smtClean="0">
                <a:latin typeface="Times New Roman" pitchFamily="18" charset="0"/>
                <a:cs typeface="Times New Roman" pitchFamily="18" charset="0"/>
              </a:rPr>
              <a:t>Beneficial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effects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result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from</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direct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activation</a:t>
            </a:r>
            <a:r>
              <a:rPr lang="tr-TR" dirty="0" smtClean="0">
                <a:latin typeface="Times New Roman" pitchFamily="18" charset="0"/>
                <a:cs typeface="Times New Roman" pitchFamily="18" charset="0"/>
              </a:rPr>
              <a:t> of </a:t>
            </a:r>
            <a:r>
              <a:rPr lang="tr-TR" dirty="0" err="1" smtClean="0">
                <a:latin typeface="Times New Roman" pitchFamily="18" charset="0"/>
                <a:cs typeface="Times New Roman" pitchFamily="18" charset="0"/>
              </a:rPr>
              <a:t>dopamine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receptors</a:t>
            </a:r>
            <a:r>
              <a:rPr lang="tr-TR" dirty="0" smtClean="0">
                <a:latin typeface="Times New Roman" pitchFamily="18" charset="0"/>
                <a:cs typeface="Times New Roman" pitchFamily="18" charset="0"/>
              </a:rPr>
              <a:t> in </a:t>
            </a:r>
            <a:r>
              <a:rPr lang="tr-TR" dirty="0" err="1" smtClean="0">
                <a:latin typeface="Times New Roman" pitchFamily="18" charset="0"/>
                <a:cs typeface="Times New Roman" pitchFamily="18" charset="0"/>
              </a:rPr>
              <a:t>the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striatum</a:t>
            </a:r>
            <a:r>
              <a:rPr lang="tr-TR" dirty="0" smtClean="0">
                <a:latin typeface="Times New Roman" pitchFamily="18" charset="0"/>
                <a:cs typeface="Times New Roman" pitchFamily="18" charset="0"/>
              </a:rPr>
              <a:t>.</a:t>
            </a:r>
          </a:p>
          <a:p>
            <a:pPr marL="0" indent="0" eaLnBrk="1" fontAlgn="auto" hangingPunct="1">
              <a:spcAft>
                <a:spcPts val="0"/>
              </a:spcAft>
              <a:buNone/>
              <a:defRPr/>
            </a:pPr>
            <a:endParaRPr lang="tr-TR"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They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are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less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effective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than</a:t>
            </a:r>
            <a:r>
              <a:rPr lang="tr-TR" dirty="0" smtClean="0">
                <a:latin typeface="Times New Roman" pitchFamily="18" charset="0"/>
                <a:cs typeface="Times New Roman" pitchFamily="18" charset="0"/>
              </a:rPr>
              <a:t> L-DOPA </a:t>
            </a:r>
          </a:p>
          <a:p>
            <a:pPr eaLnBrk="1" fontAlgn="auto" hangingPunct="1">
              <a:spcAft>
                <a:spcPts val="0"/>
              </a:spcAft>
              <a:buNone/>
              <a:defRPr/>
            </a:pPr>
            <a:endParaRPr lang="en-US"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2800" dirty="0" smtClean="0">
                <a:latin typeface="Times New Roman" pitchFamily="18" charset="0"/>
                <a:cs typeface="Times New Roman" pitchFamily="18" charset="0"/>
              </a:rPr>
              <a:t>Drugs used in the treatment of parkinsonism</a:t>
            </a:r>
            <a:r>
              <a:rPr lang="en-US" sz="2800" b="1" u="sng" dirty="0" smtClean="0">
                <a:latin typeface="Times New Roman" pitchFamily="18" charset="0"/>
                <a:cs typeface="Times New Roman" pitchFamily="18" charset="0"/>
              </a:rPr>
              <a:t> </a:t>
            </a:r>
            <a:br>
              <a:rPr lang="en-US" sz="2800" b="1" u="sng"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Dopamine receptor agonists </a:t>
            </a:r>
            <a:r>
              <a:rPr lang="en-US" sz="28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152400" y="1600200"/>
            <a:ext cx="8839200" cy="4525963"/>
          </a:xfrm>
        </p:spPr>
        <p:txBody>
          <a:bodyPr rtlCol="0">
            <a:normAutofit fontScale="85000" lnSpcReduction="20000"/>
          </a:bodyPr>
          <a:lstStyle/>
          <a:p>
            <a:pPr eaLnBrk="1" fontAlgn="auto" hangingPunct="1">
              <a:spcAft>
                <a:spcPts val="0"/>
              </a:spcAft>
              <a:buNone/>
              <a:defRPr/>
            </a:pPr>
            <a:r>
              <a:rPr lang="tr-TR" dirty="0" err="1" smtClean="0">
                <a:latin typeface="Times New Roman" pitchFamily="18" charset="0"/>
                <a:cs typeface="Times New Roman" pitchFamily="18" charset="0"/>
              </a:rPr>
              <a:t>Advantages</a:t>
            </a:r>
            <a:r>
              <a:rPr lang="tr-TR" dirty="0" smtClean="0">
                <a:latin typeface="Times New Roman" pitchFamily="18" charset="0"/>
                <a:cs typeface="Times New Roman" pitchFamily="18" charset="0"/>
              </a:rPr>
              <a:t> of DA</a:t>
            </a:r>
            <a:endParaRPr lang="en-US"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tr-TR" dirty="0" err="1" smtClean="0">
                <a:latin typeface="Times New Roman" pitchFamily="18" charset="0"/>
                <a:cs typeface="Times New Roman" pitchFamily="18" charset="0"/>
              </a:rPr>
              <a:t>They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are</a:t>
            </a:r>
            <a:r>
              <a:rPr lang="tr-TR" dirty="0" smtClean="0">
                <a:latin typeface="Times New Roman" pitchFamily="18" charset="0"/>
                <a:cs typeface="Times New Roman" pitchFamily="18" charset="0"/>
              </a:rPr>
              <a:t> not </a:t>
            </a:r>
            <a:r>
              <a:rPr lang="tr-TR" dirty="0" err="1" smtClean="0">
                <a:latin typeface="Times New Roman" pitchFamily="18" charset="0"/>
                <a:cs typeface="Times New Roman" pitchFamily="18" charset="0"/>
              </a:rPr>
              <a:t>dependent</a:t>
            </a:r>
            <a:r>
              <a:rPr lang="tr-TR" dirty="0" smtClean="0">
                <a:latin typeface="Times New Roman" pitchFamily="18" charset="0"/>
                <a:cs typeface="Times New Roman" pitchFamily="18" charset="0"/>
              </a:rPr>
              <a:t> on </a:t>
            </a:r>
            <a:r>
              <a:rPr lang="tr-TR" dirty="0" err="1" smtClean="0">
                <a:latin typeface="Times New Roman" pitchFamily="18" charset="0"/>
                <a:cs typeface="Times New Roman" pitchFamily="18" charset="0"/>
              </a:rPr>
              <a:t>enzymatic</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conversion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to</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become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active</a:t>
            </a:r>
            <a:endParaRPr lang="tr-TR" dirty="0" smtClean="0">
              <a:latin typeface="Times New Roman" pitchFamily="18" charset="0"/>
              <a:cs typeface="Times New Roman" pitchFamily="18" charset="0"/>
            </a:endParaRPr>
          </a:p>
          <a:p>
            <a:pPr marL="0" indent="0" eaLnBrk="1" fontAlgn="auto" hangingPunct="1">
              <a:spcAft>
                <a:spcPts val="0"/>
              </a:spcAft>
              <a:buNone/>
              <a:defRPr/>
            </a:pPr>
            <a:endParaRPr lang="tr-TR"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They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are</a:t>
            </a:r>
            <a:r>
              <a:rPr lang="tr-TR" dirty="0" smtClean="0">
                <a:latin typeface="Times New Roman" pitchFamily="18" charset="0"/>
                <a:cs typeface="Times New Roman" pitchFamily="18" charset="0"/>
              </a:rPr>
              <a:t> not </a:t>
            </a:r>
            <a:r>
              <a:rPr lang="tr-TR" dirty="0" err="1" smtClean="0">
                <a:latin typeface="Times New Roman" pitchFamily="18" charset="0"/>
                <a:cs typeface="Times New Roman" pitchFamily="18" charset="0"/>
              </a:rPr>
              <a:t>converted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to</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potentially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toxic</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metabolites</a:t>
            </a:r>
            <a:endParaRPr lang="tr-TR" dirty="0" smtClean="0">
              <a:latin typeface="Times New Roman" pitchFamily="18" charset="0"/>
              <a:cs typeface="Times New Roman" pitchFamily="18" charset="0"/>
            </a:endParaRPr>
          </a:p>
          <a:p>
            <a:pPr marL="0" indent="0" eaLnBrk="1" fontAlgn="auto" hangingPunct="1">
              <a:spcAft>
                <a:spcPts val="0"/>
              </a:spcAft>
              <a:buNone/>
              <a:defRPr/>
            </a:pPr>
            <a:endParaRPr lang="tr-TR"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tr-TR" dirty="0" err="1" smtClean="0">
                <a:latin typeface="Times New Roman" pitchFamily="18" charset="0"/>
                <a:cs typeface="Times New Roman" pitchFamily="18" charset="0"/>
              </a:rPr>
              <a:t>They</a:t>
            </a:r>
            <a:r>
              <a:rPr lang="tr-TR" dirty="0" smtClean="0">
                <a:latin typeface="Times New Roman" pitchFamily="18" charset="0"/>
                <a:cs typeface="Times New Roman" pitchFamily="18" charset="0"/>
              </a:rPr>
              <a:t> do not </a:t>
            </a:r>
            <a:r>
              <a:rPr lang="tr-TR" dirty="0" err="1" smtClean="0">
                <a:latin typeface="Times New Roman" pitchFamily="18" charset="0"/>
                <a:cs typeface="Times New Roman" pitchFamily="18" charset="0"/>
              </a:rPr>
              <a:t>compete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with</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dietary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proteins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for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uptake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from</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intestine</a:t>
            </a:r>
            <a:r>
              <a:rPr lang="tr-TR" dirty="0" smtClean="0">
                <a:latin typeface="Times New Roman" pitchFamily="18" charset="0"/>
                <a:cs typeface="Times New Roman" pitchFamily="18" charset="0"/>
              </a:rPr>
              <a:t> and </a:t>
            </a:r>
            <a:r>
              <a:rPr lang="tr-TR" dirty="0" err="1" smtClean="0">
                <a:latin typeface="Times New Roman" pitchFamily="18" charset="0"/>
                <a:cs typeface="Times New Roman" pitchFamily="18" charset="0"/>
              </a:rPr>
              <a:t>for</a:t>
            </a:r>
            <a:r>
              <a:rPr lang="tr-TR" dirty="0" smtClean="0">
                <a:latin typeface="Times New Roman" pitchFamily="18" charset="0"/>
                <a:cs typeface="Times New Roman" pitchFamily="18" charset="0"/>
              </a:rPr>
              <a:t> transport </a:t>
            </a:r>
            <a:r>
              <a:rPr lang="tr-TR" dirty="0" err="1" smtClean="0">
                <a:latin typeface="Times New Roman" pitchFamily="18" charset="0"/>
                <a:cs typeface="Times New Roman" pitchFamily="18" charset="0"/>
              </a:rPr>
              <a:t>across</a:t>
            </a:r>
            <a:r>
              <a:rPr lang="tr-TR" dirty="0" smtClean="0">
                <a:latin typeface="Times New Roman" pitchFamily="18" charset="0"/>
                <a:cs typeface="Times New Roman" pitchFamily="18" charset="0"/>
              </a:rPr>
              <a:t> BBB</a:t>
            </a:r>
          </a:p>
          <a:p>
            <a:pPr marL="0" indent="0" eaLnBrk="1" fontAlgn="auto" hangingPunct="1">
              <a:spcAft>
                <a:spcPts val="0"/>
              </a:spcAft>
              <a:buNone/>
              <a:defRPr/>
            </a:pPr>
            <a:endParaRPr lang="tr-TR"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tr-TR" dirty="0" err="1" smtClean="0">
                <a:latin typeface="Times New Roman" pitchFamily="18" charset="0"/>
                <a:cs typeface="Times New Roman" pitchFamily="18" charset="0"/>
              </a:rPr>
              <a:t>When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used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long</a:t>
            </a:r>
            <a:r>
              <a:rPr lang="tr-TR" dirty="0" smtClean="0">
                <a:latin typeface="Times New Roman" pitchFamily="18" charset="0"/>
                <a:cs typeface="Times New Roman" pitchFamily="18" charset="0"/>
              </a:rPr>
              <a:t>-</a:t>
            </a:r>
            <a:r>
              <a:rPr lang="tr-TR" dirty="0" err="1" smtClean="0">
                <a:latin typeface="Times New Roman" pitchFamily="18" charset="0"/>
                <a:cs typeface="Times New Roman" pitchFamily="18" charset="0"/>
              </a:rPr>
              <a:t>term</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they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have</a:t>
            </a:r>
            <a:r>
              <a:rPr lang="tr-TR" dirty="0" smtClean="0">
                <a:latin typeface="Times New Roman" pitchFamily="18" charset="0"/>
                <a:cs typeface="Times New Roman" pitchFamily="18" charset="0"/>
              </a:rPr>
              <a:t> a </a:t>
            </a:r>
            <a:r>
              <a:rPr lang="tr-TR" dirty="0" err="1" smtClean="0">
                <a:latin typeface="Times New Roman" pitchFamily="18" charset="0"/>
                <a:cs typeface="Times New Roman" pitchFamily="18" charset="0"/>
              </a:rPr>
              <a:t>lower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incidence</a:t>
            </a:r>
            <a:r>
              <a:rPr lang="tr-TR" dirty="0" smtClean="0">
                <a:latin typeface="Times New Roman" pitchFamily="18" charset="0"/>
                <a:cs typeface="Times New Roman" pitchFamily="18" charset="0"/>
              </a:rPr>
              <a:t> of </a:t>
            </a:r>
            <a:r>
              <a:rPr lang="tr-TR" dirty="0" err="1" smtClean="0">
                <a:latin typeface="Times New Roman" pitchFamily="18" charset="0"/>
                <a:cs typeface="Times New Roman" pitchFamily="18" charset="0"/>
              </a:rPr>
              <a:t>response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failures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and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are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less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likely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to</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cause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dyskinesias</a:t>
            </a:r>
            <a:r>
              <a:rPr lang="tr-TR" dirty="0" smtClean="0">
                <a:latin typeface="Times New Roman" pitchFamily="18" charset="0"/>
                <a:cs typeface="Times New Roman" pitchFamily="18" charset="0"/>
              </a:rPr>
              <a:t>  </a:t>
            </a:r>
          </a:p>
          <a:p>
            <a:pPr eaLnBrk="1" fontAlgn="auto" hangingPunct="1">
              <a:spcAft>
                <a:spcPts val="0"/>
              </a:spcAft>
              <a:buFont typeface="Arial" pitchFamily="34" charset="0"/>
              <a:buChar char="•"/>
              <a:defRP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2800" dirty="0" smtClean="0">
                <a:latin typeface="Times New Roman" pitchFamily="18" charset="0"/>
                <a:cs typeface="Times New Roman" pitchFamily="18" charset="0"/>
              </a:rPr>
              <a:t>Drugs used in the treatment of parkinsonism</a:t>
            </a:r>
            <a:r>
              <a:rPr lang="en-US" sz="2800" b="1" u="sng" dirty="0" smtClean="0">
                <a:latin typeface="Times New Roman" pitchFamily="18" charset="0"/>
                <a:cs typeface="Times New Roman" pitchFamily="18" charset="0"/>
              </a:rPr>
              <a:t> </a:t>
            </a:r>
            <a:br>
              <a:rPr lang="en-US" sz="2800" b="1" u="sng"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Dopamine receptor agonists </a:t>
            </a:r>
            <a:r>
              <a:rPr lang="en-US" sz="28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Four orally administered dopamine-receptor agonists are available for treatment of PD: </a:t>
            </a:r>
          </a:p>
          <a:p>
            <a:pPr marL="514350" indent="-514350" eaLnBrk="1" fontAlgn="auto" hangingPunct="1">
              <a:spcAft>
                <a:spcPts val="0"/>
              </a:spcAft>
              <a:buFont typeface="+mj-lt"/>
              <a:buAutoNum type="arabicParenR"/>
              <a:defRPr/>
            </a:pPr>
            <a:r>
              <a:rPr lang="en-US" dirty="0" smtClean="0">
                <a:latin typeface="Times New Roman" pitchFamily="18" charset="0"/>
                <a:cs typeface="Times New Roman" pitchFamily="18" charset="0"/>
              </a:rPr>
              <a:t>Ergot derivatives: as </a:t>
            </a:r>
            <a:r>
              <a:rPr lang="en-US" dirty="0" err="1" smtClean="0">
                <a:latin typeface="Times New Roman" pitchFamily="18" charset="0"/>
                <a:cs typeface="Times New Roman" pitchFamily="18" charset="0"/>
              </a:rPr>
              <a:t>bromocriptine</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pergolide</a:t>
            </a:r>
            <a:r>
              <a:rPr lang="en-US" i="1" dirty="0" smtClean="0">
                <a:latin typeface="Times New Roman" pitchFamily="18" charset="0"/>
                <a:cs typeface="Times New Roman" pitchFamily="18" charset="0"/>
              </a:rPr>
              <a:t> </a:t>
            </a:r>
          </a:p>
          <a:p>
            <a:pPr marL="514350" indent="-514350" eaLnBrk="1" fontAlgn="auto" hangingPunct="1">
              <a:spcAft>
                <a:spcPts val="0"/>
              </a:spcAft>
              <a:buFont typeface="+mj-lt"/>
              <a:buAutoNum type="arabicParenR"/>
              <a:defRPr/>
            </a:pPr>
            <a:r>
              <a:rPr lang="en-US" dirty="0" smtClean="0">
                <a:latin typeface="Times New Roman" pitchFamily="18" charset="0"/>
                <a:cs typeface="Times New Roman" pitchFamily="18" charset="0"/>
              </a:rPr>
              <a:t>Non ergot derivatives as </a:t>
            </a:r>
            <a:r>
              <a:rPr lang="en-US" dirty="0" err="1" smtClean="0">
                <a:latin typeface="Times New Roman" pitchFamily="18" charset="0"/>
                <a:cs typeface="Times New Roman" pitchFamily="18" charset="0"/>
              </a:rPr>
              <a:t>ropinirole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pramipexole</a:t>
            </a:r>
            <a:r>
              <a:rPr lang="tr-TR" dirty="0" smtClean="0">
                <a:latin typeface="Times New Roman" pitchFamily="18" charset="0"/>
                <a:cs typeface="Times New Roman" pitchFamily="18" charset="0"/>
              </a:rPr>
              <a:t>, </a:t>
            </a:r>
          </a:p>
          <a:p>
            <a:pPr marL="514350" indent="-514350" eaLnBrk="1" fontAlgn="auto" hangingPunct="1">
              <a:spcAft>
                <a:spcPts val="0"/>
              </a:spcAft>
              <a:buFont typeface="+mj-lt"/>
              <a:buAutoNum type="arabicParenR"/>
              <a:defRPr/>
            </a:pPr>
            <a:r>
              <a:rPr lang="tr-TR" dirty="0" err="1" smtClean="0">
                <a:latin typeface="Times New Roman" pitchFamily="18" charset="0"/>
                <a:cs typeface="Times New Roman" pitchFamily="18" charset="0"/>
              </a:rPr>
              <a:t>Apomorphine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injectable</a:t>
            </a:r>
            <a:r>
              <a:rPr lang="tr-TR" dirty="0" smtClean="0">
                <a:latin typeface="Times New Roman" pitchFamily="18" charset="0"/>
                <a:cs typeface="Times New Roman" pitchFamily="18" charset="0"/>
              </a:rPr>
              <a:t>), </a:t>
            </a:r>
          </a:p>
          <a:p>
            <a:pPr marL="514350" indent="-514350" eaLnBrk="1" fontAlgn="auto" hangingPunct="1">
              <a:spcAft>
                <a:spcPts val="0"/>
              </a:spcAft>
              <a:buFont typeface="+mj-lt"/>
              <a:buAutoNum type="arabicParenR"/>
              <a:defRPr/>
            </a:pPr>
            <a:r>
              <a:rPr lang="tr-TR" dirty="0" err="1" smtClean="0">
                <a:latin typeface="Times New Roman" pitchFamily="18" charset="0"/>
                <a:cs typeface="Times New Roman" pitchFamily="18" charset="0"/>
              </a:rPr>
              <a:t>rotigotine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transdermal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delivery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system</a:t>
            </a:r>
            <a:r>
              <a:rPr lang="tr-TR"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2800" dirty="0" smtClean="0">
                <a:latin typeface="Times New Roman" pitchFamily="18" charset="0"/>
                <a:cs typeface="Times New Roman" pitchFamily="18" charset="0"/>
              </a:rPr>
              <a:t>Drugs used in the treatment of parkinsonism</a:t>
            </a:r>
            <a:r>
              <a:rPr lang="en-US" sz="2800" b="1" u="sng" dirty="0" smtClean="0">
                <a:latin typeface="Times New Roman" pitchFamily="18" charset="0"/>
                <a:cs typeface="Times New Roman" pitchFamily="18" charset="0"/>
              </a:rPr>
              <a:t> </a:t>
            </a:r>
            <a:br>
              <a:rPr lang="en-US" sz="2800" b="1" u="sng"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Dopamine receptor agonists </a:t>
            </a:r>
            <a:r>
              <a:rPr lang="en-US" sz="28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tr-TR" dirty="0" err="1" smtClean="0">
                <a:latin typeface="Times New Roman" pitchFamily="18" charset="0"/>
                <a:cs typeface="Times New Roman" pitchFamily="18" charset="0"/>
              </a:rPr>
              <a:t>The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non-ergot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derivatives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are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selective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for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dopamine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receptors</a:t>
            </a:r>
            <a:r>
              <a:rPr lang="tr-TR" dirty="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tr-TR" dirty="0" err="1">
                <a:latin typeface="Times New Roman" pitchFamily="18" charset="0"/>
                <a:cs typeface="Times New Roman" pitchFamily="18" charset="0"/>
              </a:rPr>
              <a:t>T</a:t>
            </a:r>
            <a:r>
              <a:rPr lang="tr-TR" dirty="0" err="1" smtClean="0">
                <a:latin typeface="Times New Roman" pitchFamily="18" charset="0"/>
                <a:cs typeface="Times New Roman" pitchFamily="18" charset="0"/>
              </a:rPr>
              <a:t>he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ergot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derivatives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interact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with</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alpha-adrenergic</a:t>
            </a:r>
            <a:r>
              <a:rPr lang="tr-TR" dirty="0" smtClean="0">
                <a:latin typeface="Times New Roman" pitchFamily="18" charset="0"/>
                <a:cs typeface="Times New Roman" pitchFamily="18" charset="0"/>
              </a:rPr>
              <a:t> and </a:t>
            </a:r>
            <a:r>
              <a:rPr lang="tr-TR" dirty="0" err="1" smtClean="0">
                <a:latin typeface="Times New Roman" pitchFamily="18" charset="0"/>
                <a:cs typeface="Times New Roman" pitchFamily="18" charset="0"/>
              </a:rPr>
              <a:t>serotonergic</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receptors</a:t>
            </a:r>
            <a:r>
              <a:rPr lang="tr-TR" dirty="0" smtClean="0">
                <a:latin typeface="Times New Roman" pitchFamily="18" charset="0"/>
                <a:cs typeface="Times New Roman" pitchFamily="18" charset="0"/>
              </a:rPr>
              <a:t> in </a:t>
            </a:r>
            <a:r>
              <a:rPr lang="tr-TR" dirty="0" err="1" smtClean="0">
                <a:latin typeface="Times New Roman" pitchFamily="18" charset="0"/>
                <a:cs typeface="Times New Roman" pitchFamily="18" charset="0"/>
              </a:rPr>
              <a:t>addition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to</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dopamine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receptors</a:t>
            </a:r>
            <a:r>
              <a:rPr lang="tr-TR" dirty="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tr-TR" dirty="0" err="1">
                <a:latin typeface="Times New Roman" pitchFamily="18" charset="0"/>
                <a:cs typeface="Times New Roman" pitchFamily="18" charset="0"/>
              </a:rPr>
              <a:t>The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non-ergot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derivatives</a:t>
            </a:r>
            <a:r>
              <a:rPr lang="tr-TR" dirty="0">
                <a:latin typeface="Times New Roman" pitchFamily="18" charset="0"/>
                <a:cs typeface="Times New Roman" pitchFamily="18" charset="0"/>
              </a:rPr>
              <a:t> </a:t>
            </a:r>
            <a:r>
              <a:rPr lang="tr-TR" dirty="0" err="1" smtClean="0">
                <a:latin typeface="Times New Roman" pitchFamily="18" charset="0"/>
                <a:cs typeface="Times New Roman" pitchFamily="18" charset="0"/>
              </a:rPr>
              <a:t>have</a:t>
            </a:r>
            <a:r>
              <a:rPr lang="tr-TR" dirty="0" smtClean="0">
                <a:latin typeface="Times New Roman" pitchFamily="18" charset="0"/>
                <a:cs typeface="Times New Roman" pitchFamily="18" charset="0"/>
              </a:rPr>
              <a:t> </a:t>
            </a:r>
            <a:r>
              <a:rPr lang="tr-TR" dirty="0" err="1">
                <a:latin typeface="Times New Roman" pitchFamily="18" charset="0"/>
                <a:cs typeface="Times New Roman" pitchFamily="18" charset="0"/>
              </a:rPr>
              <a:t>fewer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side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effects</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than</a:t>
            </a:r>
            <a:r>
              <a:rPr lang="tr-TR" dirty="0">
                <a:latin typeface="Times New Roman" pitchFamily="18" charset="0"/>
                <a:cs typeface="Times New Roman" pitchFamily="18" charset="0"/>
              </a:rPr>
              <a:t> </a:t>
            </a:r>
            <a:r>
              <a:rPr lang="tr-TR" dirty="0" err="1" smtClean="0">
                <a:latin typeface="Times New Roman" pitchFamily="18" charset="0"/>
                <a:cs typeface="Times New Roman" pitchFamily="18" charset="0"/>
              </a:rPr>
              <a:t>the</a:t>
            </a:r>
            <a:r>
              <a:rPr lang="tr-TR" dirty="0" smtClean="0">
                <a:latin typeface="Times New Roman" pitchFamily="18" charset="0"/>
                <a:cs typeface="Times New Roman" pitchFamily="18" charset="0"/>
              </a:rPr>
              <a:t> </a:t>
            </a:r>
            <a:r>
              <a:rPr lang="tr-TR" dirty="0" err="1">
                <a:latin typeface="Times New Roman" pitchFamily="18" charset="0"/>
                <a:cs typeface="Times New Roman" pitchFamily="18" charset="0"/>
              </a:rPr>
              <a:t>ergot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derivatives</a:t>
            </a:r>
            <a:r>
              <a:rPr lang="tr-TR" dirty="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tr-TR" dirty="0" err="1" smtClean="0">
                <a:latin typeface="Times New Roman" pitchFamily="18" charset="0"/>
                <a:cs typeface="Times New Roman" pitchFamily="18" charset="0"/>
              </a:rPr>
              <a:t>The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non</a:t>
            </a:r>
            <a:r>
              <a:rPr lang="tr-TR" dirty="0" smtClean="0">
                <a:latin typeface="Times New Roman" pitchFamily="18" charset="0"/>
                <a:cs typeface="Times New Roman" pitchFamily="18" charset="0"/>
              </a:rPr>
              <a:t>-</a:t>
            </a:r>
            <a:r>
              <a:rPr lang="tr-TR" dirty="0" err="1" smtClean="0">
                <a:latin typeface="Times New Roman" pitchFamily="18" charset="0"/>
                <a:cs typeface="Times New Roman" pitchFamily="18" charset="0"/>
              </a:rPr>
              <a:t>ergot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drugs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are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generally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preferred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to</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ergot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derivatives</a:t>
            </a:r>
            <a:r>
              <a:rPr lang="tr-T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2800" dirty="0" smtClean="0">
                <a:latin typeface="Times New Roman" pitchFamily="18" charset="0"/>
                <a:cs typeface="Times New Roman" pitchFamily="18" charset="0"/>
              </a:rPr>
              <a:t>Drugs used in the treatment of parkinsonism</a:t>
            </a:r>
            <a:r>
              <a:rPr lang="en-US" sz="2800" b="1" u="sng" dirty="0" smtClean="0">
                <a:latin typeface="Times New Roman" pitchFamily="18" charset="0"/>
                <a:cs typeface="Times New Roman" pitchFamily="18" charset="0"/>
              </a:rPr>
              <a:t> </a:t>
            </a:r>
            <a:br>
              <a:rPr lang="en-US" sz="2800" b="1" u="sng"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Dopamine receptor agonists </a:t>
            </a:r>
            <a:r>
              <a:rPr lang="en-US" sz="28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None/>
              <a:defRPr/>
            </a:pPr>
            <a:r>
              <a:rPr lang="en-US" b="1" dirty="0" smtClean="0">
                <a:solidFill>
                  <a:srgbClr val="FF0000"/>
                </a:solidFill>
                <a:latin typeface="Times New Roman" pitchFamily="18" charset="0"/>
                <a:cs typeface="Times New Roman" pitchFamily="18" charset="0"/>
              </a:rPr>
              <a:t>Adverse effects:</a:t>
            </a:r>
          </a:p>
          <a:p>
            <a:pPr marL="571500" indent="-571500" eaLnBrk="1" fontAlgn="auto" hangingPunct="1">
              <a:spcAft>
                <a:spcPts val="0"/>
              </a:spcAft>
              <a:buFont typeface="+mj-lt"/>
              <a:buAutoNum type="romanUcPeriod"/>
              <a:defRPr/>
            </a:pPr>
            <a:r>
              <a:rPr lang="en-US" b="1" dirty="0" smtClean="0">
                <a:solidFill>
                  <a:srgbClr val="FF0000"/>
                </a:solidFill>
                <a:latin typeface="Times New Roman" pitchFamily="18" charset="0"/>
                <a:cs typeface="Times New Roman" pitchFamily="18" charset="0"/>
              </a:rPr>
              <a:t>Central:</a:t>
            </a:r>
          </a:p>
          <a:p>
            <a:pPr marL="571500" indent="-571500" eaLnBrk="1" fontAlgn="auto" hangingPunct="1">
              <a:spcAft>
                <a:spcPts val="0"/>
              </a:spcAft>
              <a:buFont typeface="Arial" pitchFamily="34" charset="0"/>
              <a:buChar char="•"/>
              <a:defRPr/>
            </a:pPr>
            <a:r>
              <a:rPr lang="en-US" dirty="0" err="1" smtClean="0">
                <a:latin typeface="Times New Roman" pitchFamily="18" charset="0"/>
                <a:cs typeface="Times New Roman" pitchFamily="18" charset="0"/>
              </a:rPr>
              <a:t>Dyskinesias</a:t>
            </a:r>
            <a:r>
              <a:rPr lang="en-US" dirty="0" smtClean="0">
                <a:latin typeface="Times New Roman" pitchFamily="18" charset="0"/>
                <a:cs typeface="Times New Roman" pitchFamily="18" charset="0"/>
              </a:rPr>
              <a:t> , mental </a:t>
            </a:r>
            <a:r>
              <a:rPr lang="tr-TR" dirty="0">
                <a:latin typeface="Times New Roman" pitchFamily="18" charset="0"/>
                <a:cs typeface="Times New Roman" pitchFamily="18" charset="0"/>
              </a:rPr>
              <a:t>d</a:t>
            </a:r>
            <a:r>
              <a:rPr lang="en-US" dirty="0" err="1" smtClean="0">
                <a:latin typeface="Times New Roman" pitchFamily="18" charset="0"/>
                <a:cs typeface="Times New Roman" pitchFamily="18" charset="0"/>
              </a:rPr>
              <a:t>isturbances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sedation</a:t>
            </a:r>
            <a:endParaRPr lang="en-US" dirty="0" smtClean="0">
              <a:latin typeface="Times New Roman" pitchFamily="18" charset="0"/>
              <a:cs typeface="Times New Roman" pitchFamily="18" charset="0"/>
            </a:endParaRPr>
          </a:p>
          <a:p>
            <a:pPr marL="571500" indent="-571500" eaLnBrk="1" fontAlgn="auto" hangingPunct="1">
              <a:spcAft>
                <a:spcPts val="0"/>
              </a:spcAft>
              <a:buFont typeface="Arial" pitchFamily="34" charset="0"/>
              <a:buChar char="•"/>
              <a:defRPr/>
            </a:pPr>
            <a:endParaRPr lang="en-US" dirty="0" smtClean="0">
              <a:latin typeface="Times New Roman" pitchFamily="18" charset="0"/>
              <a:cs typeface="Times New Roman" pitchFamily="18" charset="0"/>
            </a:endParaRPr>
          </a:p>
          <a:p>
            <a:pPr marL="571500" indent="-571500" eaLnBrk="1" fontAlgn="auto" hangingPunct="1">
              <a:spcAft>
                <a:spcPts val="0"/>
              </a:spcAft>
              <a:buFont typeface="+mj-lt"/>
              <a:buAutoNum type="romanUcPeriod" startAt="2"/>
              <a:defRPr/>
            </a:pPr>
            <a:r>
              <a:rPr lang="en-US" b="1" dirty="0" smtClean="0">
                <a:solidFill>
                  <a:srgbClr val="FF0000"/>
                </a:solidFill>
                <a:latin typeface="Times New Roman" pitchFamily="18" charset="0"/>
                <a:cs typeface="Times New Roman" pitchFamily="18" charset="0"/>
              </a:rPr>
              <a:t>Peripheral:</a:t>
            </a:r>
          </a:p>
          <a:p>
            <a:pPr eaLnBrk="1" fontAlgn="auto" hangingPunct="1">
              <a:spcAft>
                <a:spcPts val="0"/>
              </a:spcAft>
              <a:buFont typeface="Arial" pitchFamily="34" charset="0"/>
              <a:buNone/>
              <a:defRPr/>
            </a:pPr>
            <a:r>
              <a:rPr lang="en-US" dirty="0" smtClean="0">
                <a:latin typeface="Times New Roman" pitchFamily="18" charset="0"/>
                <a:cs typeface="Times New Roman" pitchFamily="18" charset="0"/>
              </a:rPr>
              <a:t>A) </a:t>
            </a:r>
            <a:r>
              <a:rPr lang="en-US" b="1" dirty="0" smtClean="0">
                <a:solidFill>
                  <a:srgbClr val="FF0000"/>
                </a:solidFill>
                <a:latin typeface="Times New Roman" pitchFamily="18" charset="0"/>
                <a:cs typeface="Times New Roman" pitchFamily="18" charset="0"/>
              </a:rPr>
              <a:t>Gastrointestinal Effects:</a:t>
            </a:r>
          </a:p>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Anorexia and nausea and vomiting</a:t>
            </a:r>
          </a:p>
          <a:p>
            <a:pPr eaLnBrk="1" fontAlgn="auto" hangingPunct="1">
              <a:spcAft>
                <a:spcPts val="0"/>
              </a:spcAft>
              <a:buFont typeface="Arial" pitchFamily="34" charset="0"/>
              <a:buNone/>
              <a:defRPr/>
            </a:pPr>
            <a:r>
              <a:rPr lang="en-US" dirty="0" smtClean="0">
                <a:latin typeface="Times New Roman" pitchFamily="18" charset="0"/>
                <a:cs typeface="Times New Roman" pitchFamily="18" charset="0"/>
              </a:rPr>
              <a:t>B) </a:t>
            </a:r>
            <a:r>
              <a:rPr lang="en-US" b="1" dirty="0" smtClean="0">
                <a:solidFill>
                  <a:srgbClr val="FF0000"/>
                </a:solidFill>
                <a:latin typeface="Times New Roman" pitchFamily="18" charset="0"/>
                <a:cs typeface="Times New Roman" pitchFamily="18" charset="0"/>
              </a:rPr>
              <a:t>Cardiovascular effects:</a:t>
            </a:r>
          </a:p>
          <a:p>
            <a:pPr marL="914400" indent="-450850" eaLnBrk="1" fontAlgn="auto" hangingPunct="1">
              <a:spcAft>
                <a:spcPts val="0"/>
              </a:spcAft>
              <a:buFont typeface="+mj-lt"/>
              <a:buAutoNum type="arabicPeriod"/>
              <a:defRPr/>
            </a:pPr>
            <a:r>
              <a:rPr lang="en-US" dirty="0" smtClean="0">
                <a:latin typeface="Times New Roman" pitchFamily="18" charset="0"/>
                <a:cs typeface="Times New Roman" pitchFamily="18" charset="0"/>
              </a:rPr>
              <a:t> postural hypotension</a:t>
            </a:r>
          </a:p>
          <a:p>
            <a:pPr marL="914400" indent="-450850" eaLnBrk="1" fontAlgn="auto" hangingPunct="1">
              <a:spcAft>
                <a:spcPts val="0"/>
              </a:spcAft>
              <a:buFont typeface="+mj-lt"/>
              <a:buAutoNum type="arabicPeriod"/>
              <a:defRPr/>
            </a:pPr>
            <a:r>
              <a:rPr lang="en-US" dirty="0" smtClean="0">
                <a:latin typeface="Times New Roman" pitchFamily="18" charset="0"/>
                <a:cs typeface="Times New Roman" pitchFamily="18" charset="0"/>
              </a:rPr>
              <a:t> cardiac arrhythmias </a:t>
            </a:r>
          </a:p>
          <a:p>
            <a:pPr marL="914400" indent="-450850" eaLnBrk="1" fontAlgn="auto" hangingPunct="1">
              <a:spcAft>
                <a:spcPts val="0"/>
              </a:spcAft>
              <a:buFont typeface="+mj-lt"/>
              <a:buAutoNum type="arabicPeriod"/>
              <a:defRPr/>
            </a:pPr>
            <a:r>
              <a:rPr lang="en-US" dirty="0" smtClean="0">
                <a:latin typeface="Times New Roman" pitchFamily="18" charset="0"/>
                <a:cs typeface="Times New Roman" pitchFamily="18" charset="0"/>
              </a:rPr>
              <a:t>peripheral vasospasm (with ergot derivatives)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armokoloji\Pictures\Res4.jpg"/>
          <p:cNvPicPr>
            <a:picLocks noChangeAspect="1" noChangeArrowheads="1"/>
          </p:cNvPicPr>
          <p:nvPr/>
        </p:nvPicPr>
        <p:blipFill>
          <a:blip r:embed="rId2" cstate="print"/>
          <a:srcRect/>
          <a:stretch>
            <a:fillRect/>
          </a:stretch>
        </p:blipFill>
        <p:spPr bwMode="auto">
          <a:xfrm>
            <a:off x="1371600" y="244163"/>
            <a:ext cx="5867400" cy="6680278"/>
          </a:xfrm>
          <a:prstGeom prst="rect">
            <a:avLst/>
          </a:prstGeom>
          <a:noFill/>
        </p:spPr>
      </p:pic>
    </p:spTree>
    <p:extLst>
      <p:ext uri="{BB962C8B-B14F-4D97-AF65-F5344CB8AC3E}">
        <p14:creationId xmlns:p14="http://schemas.microsoft.com/office/powerpoint/2010/main" val="197479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6" name="Picture 10" descr="nakamura01_slide02"/>
          <p:cNvPicPr>
            <a:picLocks noChangeAspect="1" noChangeArrowheads="1"/>
          </p:cNvPicPr>
          <p:nvPr/>
        </p:nvPicPr>
        <p:blipFill>
          <a:blip r:embed="rId2" cstate="print"/>
          <a:srcRect/>
          <a:stretch>
            <a:fillRect/>
          </a:stretch>
        </p:blipFill>
        <p:spPr bwMode="auto">
          <a:xfrm>
            <a:off x="228600" y="1600200"/>
            <a:ext cx="4114800" cy="4514850"/>
          </a:xfrm>
          <a:prstGeom prst="rect">
            <a:avLst/>
          </a:prstGeom>
          <a:noFill/>
        </p:spPr>
      </p:pic>
      <p:pic>
        <p:nvPicPr>
          <p:cNvPr id="2" name="Resim 1"/>
          <p:cNvPicPr>
            <a:picLocks noChangeAspect="1"/>
          </p:cNvPicPr>
          <p:nvPr/>
        </p:nvPicPr>
        <p:blipFill>
          <a:blip r:embed="rId3"/>
          <a:stretch>
            <a:fillRect/>
          </a:stretch>
        </p:blipFill>
        <p:spPr>
          <a:xfrm>
            <a:off x="4114800" y="1981200"/>
            <a:ext cx="4775200" cy="3581399"/>
          </a:xfrm>
          <a:prstGeom prst="rect">
            <a:avLst/>
          </a:prstGeom>
        </p:spPr>
      </p:pic>
    </p:spTree>
    <p:extLst>
      <p:ext uri="{BB962C8B-B14F-4D97-AF65-F5344CB8AC3E}">
        <p14:creationId xmlns:p14="http://schemas.microsoft.com/office/powerpoint/2010/main" val="1801000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2800" dirty="0" smtClean="0">
                <a:latin typeface="Times New Roman" pitchFamily="18" charset="0"/>
                <a:cs typeface="Times New Roman" pitchFamily="18" charset="0"/>
              </a:rPr>
              <a:t>Drugs used in the treatment of parkinsonism</a:t>
            </a:r>
            <a:r>
              <a:rPr lang="en-US" sz="2800" b="1" u="sng" dirty="0" smtClean="0">
                <a:latin typeface="Times New Roman" pitchFamily="18" charset="0"/>
                <a:cs typeface="Times New Roman" pitchFamily="18" charset="0"/>
              </a:rPr>
              <a:t> </a:t>
            </a:r>
            <a:br>
              <a:rPr lang="en-US" sz="2800" b="1" u="sng" dirty="0" smtClean="0">
                <a:latin typeface="Times New Roman" pitchFamily="18" charset="0"/>
                <a:cs typeface="Times New Roman" pitchFamily="18" charset="0"/>
              </a:rPr>
            </a:br>
            <a:r>
              <a:rPr lang="en-US" sz="2800" b="1" dirty="0" err="1" smtClean="0">
                <a:latin typeface="Times New Roman" pitchFamily="18" charset="0"/>
                <a:cs typeface="Times New Roman" pitchFamily="18" charset="0"/>
              </a:rPr>
              <a:t>Amantadine</a:t>
            </a:r>
            <a:r>
              <a:rPr lang="en-US" sz="28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
        <p:nvSpPr>
          <p:cNvPr id="3" name="Content Placeholder 2"/>
          <p:cNvSpPr>
            <a:spLocks noGrp="1"/>
          </p:cNvSpPr>
          <p:nvPr>
            <p:ph idx="1"/>
          </p:nvPr>
        </p:nvSpPr>
        <p:spPr/>
        <p:txBody>
          <a:bodyPr rtlCol="0">
            <a:noAutofit/>
          </a:bodyPr>
          <a:lstStyle/>
          <a:p>
            <a:pPr eaLnBrk="1" fontAlgn="auto" hangingPunct="1">
              <a:spcAft>
                <a:spcPts val="0"/>
              </a:spcAft>
              <a:buFont typeface="Arial" pitchFamily="34" charset="0"/>
              <a:buNone/>
              <a:defRPr/>
            </a:pPr>
            <a:r>
              <a:rPr lang="en-US" sz="1800" dirty="0" err="1" smtClean="0">
                <a:latin typeface="Times New Roman" pitchFamily="18" charset="0"/>
                <a:cs typeface="Times New Roman" pitchFamily="18" charset="0"/>
              </a:rPr>
              <a:t>Amantadine</a:t>
            </a:r>
            <a:r>
              <a:rPr lang="en-US" sz="1800" dirty="0" smtClean="0">
                <a:latin typeface="Times New Roman" pitchFamily="18" charset="0"/>
                <a:cs typeface="Times New Roman" pitchFamily="18" charset="0"/>
              </a:rPr>
              <a:t>, an antiviral agent</a:t>
            </a:r>
            <a:r>
              <a:rPr lang="tr-TR" sz="1800" dirty="0" smtClean="0">
                <a:latin typeface="Times New Roman" pitchFamily="18" charset="0"/>
                <a:cs typeface="Times New Roman" pitchFamily="18" charset="0"/>
              </a:rPr>
              <a:t> is </a:t>
            </a:r>
            <a:r>
              <a:rPr lang="tr-TR" sz="1800" dirty="0" err="1" smtClean="0">
                <a:latin typeface="Times New Roman" pitchFamily="18" charset="0"/>
                <a:cs typeface="Times New Roman" pitchFamily="18" charset="0"/>
              </a:rPr>
              <a:t>effective</a:t>
            </a:r>
            <a:r>
              <a:rPr lang="tr-TR" sz="1800" dirty="0" smtClean="0">
                <a:latin typeface="Times New Roman" pitchFamily="18" charset="0"/>
                <a:cs typeface="Times New Roman" pitchFamily="18" charset="0"/>
              </a:rPr>
              <a:t> in </a:t>
            </a:r>
            <a:r>
              <a:rPr lang="tr-TR" sz="1800" dirty="0" err="1" smtClean="0">
                <a:latin typeface="Times New Roman" pitchFamily="18" charset="0"/>
                <a:cs typeface="Times New Roman" pitchFamily="18" charset="0"/>
              </a:rPr>
              <a:t>the</a:t>
            </a:r>
            <a:r>
              <a:rPr lang="tr-TR" sz="1800" dirty="0" smtClean="0">
                <a:latin typeface="Times New Roman" pitchFamily="18" charset="0"/>
                <a:cs typeface="Times New Roman" pitchFamily="18" charset="0"/>
              </a:rPr>
              <a:t> </a:t>
            </a:r>
            <a:r>
              <a:rPr lang="tr-TR" sz="1800" dirty="0" err="1" smtClean="0">
                <a:latin typeface="Times New Roman" pitchFamily="18" charset="0"/>
                <a:cs typeface="Times New Roman" pitchFamily="18" charset="0"/>
              </a:rPr>
              <a:t>treatment</a:t>
            </a:r>
            <a:r>
              <a:rPr lang="tr-TR" sz="1800" dirty="0" smtClean="0">
                <a:latin typeface="Times New Roman" pitchFamily="18" charset="0"/>
                <a:cs typeface="Times New Roman" pitchFamily="18" charset="0"/>
              </a:rPr>
              <a:t> of </a:t>
            </a:r>
            <a:r>
              <a:rPr lang="tr-TR" sz="1800" dirty="0" err="1" smtClean="0">
                <a:latin typeface="Times New Roman" pitchFamily="18" charset="0"/>
                <a:cs typeface="Times New Roman" pitchFamily="18" charset="0"/>
              </a:rPr>
              <a:t>influenza</a:t>
            </a:r>
            <a:r>
              <a:rPr lang="en-US" sz="1800" dirty="0" smtClean="0">
                <a:latin typeface="Times New Roman" pitchFamily="18" charset="0"/>
                <a:cs typeface="Times New Roman" pitchFamily="18" charset="0"/>
              </a:rPr>
              <a:t>. Its mode of action in parkinsonism is unclear</a:t>
            </a:r>
            <a:r>
              <a:rPr lang="tr-TR"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tr-TR" sz="1800" b="1" dirty="0" err="1" smtClean="0">
                <a:latin typeface="Times New Roman" pitchFamily="18" charset="0"/>
                <a:cs typeface="Times New Roman" pitchFamily="18" charset="0"/>
              </a:rPr>
              <a:t>Possible</a:t>
            </a:r>
            <a:r>
              <a:rPr lang="tr-TR" sz="1800" b="1" dirty="0" smtClean="0">
                <a:latin typeface="Times New Roman" pitchFamily="18" charset="0"/>
                <a:cs typeface="Times New Roman" pitchFamily="18" charset="0"/>
              </a:rPr>
              <a:t> </a:t>
            </a:r>
            <a:r>
              <a:rPr lang="tr-TR" sz="1800" b="1" dirty="0" err="1" smtClean="0">
                <a:latin typeface="Times New Roman" pitchFamily="18" charset="0"/>
                <a:cs typeface="Times New Roman" pitchFamily="18" charset="0"/>
              </a:rPr>
              <a:t>mechanisms</a:t>
            </a:r>
            <a:r>
              <a:rPr lang="tr-TR" sz="1800" b="1" dirty="0" smtClean="0">
                <a:latin typeface="Times New Roman" pitchFamily="18" charset="0"/>
                <a:cs typeface="Times New Roman" pitchFamily="18" charset="0"/>
              </a:rPr>
              <a:t> </a:t>
            </a:r>
            <a:r>
              <a:rPr lang="tr-TR" sz="1800" b="1" dirty="0" err="1" smtClean="0">
                <a:latin typeface="Times New Roman" pitchFamily="18" charset="0"/>
                <a:cs typeface="Times New Roman" pitchFamily="18" charset="0"/>
              </a:rPr>
              <a:t>suggested</a:t>
            </a:r>
            <a:r>
              <a:rPr lang="tr-TR" sz="1800" b="1" dirty="0" smtClean="0">
                <a:latin typeface="Times New Roman" pitchFamily="18" charset="0"/>
                <a:cs typeface="Times New Roman" pitchFamily="18" charset="0"/>
              </a:rPr>
              <a:t>:</a:t>
            </a:r>
          </a:p>
          <a:p>
            <a:pPr eaLnBrk="1" fontAlgn="auto" hangingPunct="1">
              <a:spcAft>
                <a:spcPts val="0"/>
              </a:spcAft>
              <a:buFont typeface="Wingdings" pitchFamily="2" charset="2"/>
              <a:buChar char="ü"/>
              <a:defRPr/>
            </a:pPr>
            <a:r>
              <a:rPr lang="tr-TR" sz="1800" dirty="0" err="1" smtClean="0">
                <a:latin typeface="Times New Roman" pitchFamily="18" charset="0"/>
                <a:cs typeface="Times New Roman" pitchFamily="18" charset="0"/>
              </a:rPr>
              <a:t>Inhibition</a:t>
            </a:r>
            <a:r>
              <a:rPr lang="tr-TR" sz="1800" dirty="0" smtClean="0">
                <a:latin typeface="Times New Roman" pitchFamily="18" charset="0"/>
                <a:cs typeface="Times New Roman" pitchFamily="18" charset="0"/>
              </a:rPr>
              <a:t> of </a:t>
            </a:r>
            <a:r>
              <a:rPr lang="tr-TR" sz="1800" dirty="0" err="1" smtClean="0">
                <a:latin typeface="Times New Roman" pitchFamily="18" charset="0"/>
                <a:cs typeface="Times New Roman" pitchFamily="18" charset="0"/>
              </a:rPr>
              <a:t>dopamine</a:t>
            </a:r>
            <a:r>
              <a:rPr lang="tr-TR" sz="1800" dirty="0" smtClean="0">
                <a:latin typeface="Times New Roman" pitchFamily="18" charset="0"/>
                <a:cs typeface="Times New Roman" pitchFamily="18" charset="0"/>
              </a:rPr>
              <a:t> </a:t>
            </a:r>
            <a:r>
              <a:rPr lang="tr-TR" sz="1800" dirty="0" err="1" smtClean="0">
                <a:latin typeface="Times New Roman" pitchFamily="18" charset="0"/>
                <a:cs typeface="Times New Roman" pitchFamily="18" charset="0"/>
              </a:rPr>
              <a:t>uptake</a:t>
            </a:r>
            <a:endParaRPr lang="tr-TR" sz="1800" dirty="0" smtClean="0">
              <a:latin typeface="Times New Roman" pitchFamily="18" charset="0"/>
              <a:cs typeface="Times New Roman" pitchFamily="18" charset="0"/>
            </a:endParaRPr>
          </a:p>
          <a:p>
            <a:pPr eaLnBrk="1" fontAlgn="auto" hangingPunct="1">
              <a:spcAft>
                <a:spcPts val="0"/>
              </a:spcAft>
              <a:buFont typeface="Wingdings" pitchFamily="2" charset="2"/>
              <a:buChar char="ü"/>
              <a:defRPr/>
            </a:pPr>
            <a:r>
              <a:rPr lang="tr-TR" sz="1800" dirty="0" err="1" smtClean="0">
                <a:latin typeface="Times New Roman" pitchFamily="18" charset="0"/>
                <a:cs typeface="Times New Roman" pitchFamily="18" charset="0"/>
              </a:rPr>
              <a:t>Stimulation</a:t>
            </a:r>
            <a:r>
              <a:rPr lang="tr-TR" sz="1800" dirty="0" smtClean="0">
                <a:latin typeface="Times New Roman" pitchFamily="18" charset="0"/>
                <a:cs typeface="Times New Roman" pitchFamily="18" charset="0"/>
              </a:rPr>
              <a:t> of </a:t>
            </a:r>
            <a:r>
              <a:rPr lang="tr-TR" sz="1800" dirty="0" err="1" smtClean="0">
                <a:latin typeface="Times New Roman" pitchFamily="18" charset="0"/>
                <a:cs typeface="Times New Roman" pitchFamily="18" charset="0"/>
              </a:rPr>
              <a:t>dopamine</a:t>
            </a:r>
            <a:r>
              <a:rPr lang="tr-TR" sz="1800" dirty="0" smtClean="0">
                <a:latin typeface="Times New Roman" pitchFamily="18" charset="0"/>
                <a:cs typeface="Times New Roman" pitchFamily="18" charset="0"/>
              </a:rPr>
              <a:t> </a:t>
            </a:r>
            <a:r>
              <a:rPr lang="tr-TR" sz="1800" dirty="0" err="1" smtClean="0">
                <a:latin typeface="Times New Roman" pitchFamily="18" charset="0"/>
                <a:cs typeface="Times New Roman" pitchFamily="18" charset="0"/>
              </a:rPr>
              <a:t>release</a:t>
            </a:r>
            <a:endParaRPr lang="tr-TR" sz="1800" dirty="0" smtClean="0">
              <a:latin typeface="Times New Roman" pitchFamily="18" charset="0"/>
              <a:cs typeface="Times New Roman" pitchFamily="18" charset="0"/>
            </a:endParaRPr>
          </a:p>
          <a:p>
            <a:pPr eaLnBrk="1" fontAlgn="auto" hangingPunct="1">
              <a:spcAft>
                <a:spcPts val="0"/>
              </a:spcAft>
              <a:buFont typeface="Wingdings" pitchFamily="2" charset="2"/>
              <a:buChar char="ü"/>
              <a:defRPr/>
            </a:pPr>
            <a:r>
              <a:rPr lang="tr-TR" sz="1800" dirty="0" err="1" smtClean="0">
                <a:latin typeface="Times New Roman" pitchFamily="18" charset="0"/>
                <a:cs typeface="Times New Roman" pitchFamily="18" charset="0"/>
              </a:rPr>
              <a:t>Blockade</a:t>
            </a:r>
            <a:r>
              <a:rPr lang="tr-TR" sz="1800" dirty="0" smtClean="0">
                <a:latin typeface="Times New Roman" pitchFamily="18" charset="0"/>
                <a:cs typeface="Times New Roman" pitchFamily="18" charset="0"/>
              </a:rPr>
              <a:t> of </a:t>
            </a:r>
            <a:r>
              <a:rPr lang="tr-TR" sz="1800" dirty="0" err="1" smtClean="0">
                <a:latin typeface="Times New Roman" pitchFamily="18" charset="0"/>
                <a:cs typeface="Times New Roman" pitchFamily="18" charset="0"/>
              </a:rPr>
              <a:t>cholinergic</a:t>
            </a:r>
            <a:r>
              <a:rPr lang="tr-TR" sz="1800" dirty="0" smtClean="0">
                <a:latin typeface="Times New Roman" pitchFamily="18" charset="0"/>
                <a:cs typeface="Times New Roman" pitchFamily="18" charset="0"/>
              </a:rPr>
              <a:t> </a:t>
            </a:r>
            <a:r>
              <a:rPr lang="tr-TR" sz="1800" dirty="0" err="1" smtClean="0">
                <a:latin typeface="Times New Roman" pitchFamily="18" charset="0"/>
                <a:cs typeface="Times New Roman" pitchFamily="18" charset="0"/>
              </a:rPr>
              <a:t>receptors</a:t>
            </a:r>
            <a:endParaRPr lang="tr-TR" sz="1800" dirty="0" smtClean="0">
              <a:latin typeface="Times New Roman" pitchFamily="18" charset="0"/>
              <a:cs typeface="Times New Roman" pitchFamily="18" charset="0"/>
            </a:endParaRPr>
          </a:p>
          <a:p>
            <a:pPr eaLnBrk="1" fontAlgn="auto" hangingPunct="1">
              <a:spcAft>
                <a:spcPts val="0"/>
              </a:spcAft>
              <a:buFont typeface="Wingdings" pitchFamily="2" charset="2"/>
              <a:buChar char="ü"/>
              <a:defRPr/>
            </a:pPr>
            <a:r>
              <a:rPr lang="tr-TR" sz="1800" dirty="0" err="1" smtClean="0">
                <a:latin typeface="Times New Roman" pitchFamily="18" charset="0"/>
                <a:cs typeface="Times New Roman" pitchFamily="18" charset="0"/>
              </a:rPr>
              <a:t>Blockade</a:t>
            </a:r>
            <a:r>
              <a:rPr lang="tr-TR" sz="1800" dirty="0" smtClean="0">
                <a:latin typeface="Times New Roman" pitchFamily="18" charset="0"/>
                <a:cs typeface="Times New Roman" pitchFamily="18" charset="0"/>
              </a:rPr>
              <a:t> of </a:t>
            </a:r>
            <a:r>
              <a:rPr lang="tr-TR" sz="1800" dirty="0" err="1" smtClean="0">
                <a:latin typeface="Times New Roman" pitchFamily="18" charset="0"/>
                <a:cs typeface="Times New Roman" pitchFamily="18" charset="0"/>
              </a:rPr>
              <a:t>glutamate</a:t>
            </a:r>
            <a:r>
              <a:rPr lang="tr-TR" sz="1800" dirty="0" smtClean="0">
                <a:latin typeface="Times New Roman" pitchFamily="18" charset="0"/>
                <a:cs typeface="Times New Roman" pitchFamily="18" charset="0"/>
              </a:rPr>
              <a:t> </a:t>
            </a:r>
            <a:r>
              <a:rPr lang="tr-TR" sz="1800" dirty="0" err="1" smtClean="0">
                <a:latin typeface="Times New Roman" pitchFamily="18" charset="0"/>
                <a:cs typeface="Times New Roman" pitchFamily="18" charset="0"/>
              </a:rPr>
              <a:t>receptors</a:t>
            </a:r>
            <a:endParaRPr lang="tr-TR" sz="18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tr-TR" sz="1800" b="1"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en-US" sz="1800" b="1" dirty="0" smtClean="0">
                <a:solidFill>
                  <a:srgbClr val="FF0000"/>
                </a:solidFill>
                <a:latin typeface="Times New Roman" pitchFamily="18" charset="0"/>
                <a:cs typeface="Times New Roman" pitchFamily="18" charset="0"/>
              </a:rPr>
              <a:t>Clinical Use</a:t>
            </a:r>
          </a:p>
          <a:p>
            <a:pPr eaLnBrk="1" fontAlgn="auto" hangingPunct="1">
              <a:spcAft>
                <a:spcPts val="0"/>
              </a:spcAft>
              <a:buFont typeface="Arial" pitchFamily="34" charset="0"/>
              <a:buChar char="•"/>
              <a:defRPr/>
            </a:pPr>
            <a:r>
              <a:rPr lang="en-US" sz="1800" dirty="0" err="1" smtClean="0">
                <a:latin typeface="Times New Roman" pitchFamily="18" charset="0"/>
                <a:cs typeface="Times New Roman" pitchFamily="18" charset="0"/>
              </a:rPr>
              <a:t>Amantadine</a:t>
            </a:r>
            <a:r>
              <a:rPr lang="en-US" sz="1800" dirty="0" smtClean="0">
                <a:latin typeface="Times New Roman" pitchFamily="18" charset="0"/>
                <a:cs typeface="Times New Roman" pitchFamily="18" charset="0"/>
              </a:rPr>
              <a:t> is less potent than </a:t>
            </a:r>
            <a:r>
              <a:rPr lang="en-US" sz="1800" dirty="0" err="1" smtClean="0">
                <a:latin typeface="Times New Roman" pitchFamily="18" charset="0"/>
                <a:cs typeface="Times New Roman" pitchFamily="18" charset="0"/>
              </a:rPr>
              <a:t>levodopa</a:t>
            </a:r>
            <a:r>
              <a:rPr lang="en-US" sz="1800" dirty="0" smtClean="0">
                <a:latin typeface="Times New Roman" pitchFamily="18" charset="0"/>
                <a:cs typeface="Times New Roman" pitchFamily="18" charset="0"/>
              </a:rPr>
              <a:t> and its effects disappear after only a few weeks of treatment</a:t>
            </a:r>
            <a:r>
              <a:rPr lang="tr-TR" sz="1800" dirty="0" smtClean="0">
                <a:latin typeface="Times New Roman" pitchFamily="18" charset="0"/>
                <a:cs typeface="Times New Roman" pitchFamily="18" charset="0"/>
              </a:rPr>
              <a:t>. </a:t>
            </a:r>
            <a:r>
              <a:rPr lang="tr-TR" sz="1800" dirty="0" err="1" smtClean="0">
                <a:latin typeface="Times New Roman" pitchFamily="18" charset="0"/>
                <a:cs typeface="Times New Roman" pitchFamily="18" charset="0"/>
              </a:rPr>
              <a:t>It</a:t>
            </a:r>
            <a:r>
              <a:rPr lang="tr-TR" sz="1800" dirty="0" smtClean="0">
                <a:latin typeface="Times New Roman" pitchFamily="18" charset="0"/>
                <a:cs typeface="Times New Roman" pitchFamily="18" charset="0"/>
              </a:rPr>
              <a:t> is </a:t>
            </a:r>
            <a:r>
              <a:rPr lang="tr-TR" sz="1800" dirty="0" err="1" smtClean="0">
                <a:latin typeface="Times New Roman" pitchFamily="18" charset="0"/>
                <a:cs typeface="Times New Roman" pitchFamily="18" charset="0"/>
              </a:rPr>
              <a:t>considered</a:t>
            </a:r>
            <a:r>
              <a:rPr lang="tr-TR" sz="1800" dirty="0" smtClean="0">
                <a:latin typeface="Times New Roman" pitchFamily="18" charset="0"/>
                <a:cs typeface="Times New Roman" pitchFamily="18" charset="0"/>
              </a:rPr>
              <a:t> a </a:t>
            </a:r>
            <a:r>
              <a:rPr lang="tr-TR" sz="1800" dirty="0" err="1" smtClean="0">
                <a:latin typeface="Times New Roman" pitchFamily="18" charset="0"/>
                <a:cs typeface="Times New Roman" pitchFamily="18" charset="0"/>
              </a:rPr>
              <a:t>second</a:t>
            </a:r>
            <a:r>
              <a:rPr lang="tr-TR" sz="1800" dirty="0" smtClean="0">
                <a:latin typeface="Times New Roman" pitchFamily="18" charset="0"/>
                <a:cs typeface="Times New Roman" pitchFamily="18" charset="0"/>
              </a:rPr>
              <a:t>-</a:t>
            </a:r>
            <a:r>
              <a:rPr lang="tr-TR" sz="1800" dirty="0" err="1" smtClean="0">
                <a:latin typeface="Times New Roman" pitchFamily="18" charset="0"/>
                <a:cs typeface="Times New Roman" pitchFamily="18" charset="0"/>
              </a:rPr>
              <a:t>line</a:t>
            </a:r>
            <a:r>
              <a:rPr lang="tr-TR" sz="1800" dirty="0" smtClean="0">
                <a:latin typeface="Times New Roman" pitchFamily="18" charset="0"/>
                <a:cs typeface="Times New Roman" pitchFamily="18" charset="0"/>
              </a:rPr>
              <a:t> </a:t>
            </a:r>
            <a:r>
              <a:rPr lang="tr-TR" sz="1800" dirty="0" err="1" smtClean="0">
                <a:latin typeface="Times New Roman" pitchFamily="18" charset="0"/>
                <a:cs typeface="Times New Roman" pitchFamily="18" charset="0"/>
              </a:rPr>
              <a:t>drug</a:t>
            </a:r>
            <a:r>
              <a:rPr lang="tr-TR" sz="1800" dirty="0" smtClean="0">
                <a:latin typeface="Times New Roman" pitchFamily="18" charset="0"/>
                <a:cs typeface="Times New Roman" pitchFamily="18" charset="0"/>
              </a:rPr>
              <a:t> </a:t>
            </a:r>
            <a:r>
              <a:rPr lang="tr-TR" sz="1800" dirty="0" err="1" smtClean="0">
                <a:latin typeface="Times New Roman" pitchFamily="18" charset="0"/>
                <a:cs typeface="Times New Roman" pitchFamily="18" charset="0"/>
              </a:rPr>
              <a:t>for</a:t>
            </a:r>
            <a:r>
              <a:rPr lang="tr-TR" sz="1800" dirty="0" smtClean="0">
                <a:latin typeface="Times New Roman" pitchFamily="18" charset="0"/>
                <a:cs typeface="Times New Roman" pitchFamily="18" charset="0"/>
              </a:rPr>
              <a:t> PD </a:t>
            </a:r>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ltbilgi Yer Tutucusu"/>
          <p:cNvSpPr>
            <a:spLocks noGrp="1"/>
          </p:cNvSpPr>
          <p:nvPr>
            <p:ph type="ftr" sz="quarter" idx="11"/>
          </p:nvPr>
        </p:nvSpPr>
        <p:spPr/>
        <p:txBody>
          <a:bodyPr/>
          <a:lstStyle/>
          <a:p>
            <a:r>
              <a:rPr lang="en-US"/>
              <a:t>Lahore Medical &amp; Dental College</a:t>
            </a:r>
          </a:p>
        </p:txBody>
      </p:sp>
      <p:sp>
        <p:nvSpPr>
          <p:cNvPr id="5" name="5 Slayt Numarası Yer Tutucusu"/>
          <p:cNvSpPr>
            <a:spLocks noGrp="1"/>
          </p:cNvSpPr>
          <p:nvPr>
            <p:ph type="sldNum" sz="quarter" idx="12"/>
          </p:nvPr>
        </p:nvSpPr>
        <p:spPr/>
        <p:txBody>
          <a:bodyPr/>
          <a:lstStyle/>
          <a:p>
            <a:fld id="{E9D4FC24-AF8E-4E3F-91EC-75AC83DBEE73}" type="slidenum">
              <a:rPr lang="en-US"/>
              <a:pPr/>
              <a:t>41</a:t>
            </a:fld>
            <a:endParaRPr lang="en-US"/>
          </a:p>
        </p:txBody>
      </p:sp>
      <p:sp>
        <p:nvSpPr>
          <p:cNvPr id="48130" name="Rectangle 2"/>
          <p:cNvSpPr>
            <a:spLocks noGrp="1" noChangeArrowheads="1"/>
          </p:cNvSpPr>
          <p:nvPr>
            <p:ph type="title"/>
          </p:nvPr>
        </p:nvSpPr>
        <p:spPr>
          <a:xfrm>
            <a:off x="152400" y="274638"/>
            <a:ext cx="8991600" cy="1020762"/>
          </a:xfrm>
        </p:spPr>
        <p:txBody>
          <a:bodyPr/>
          <a:lstStyle/>
          <a:p>
            <a:pPr algn="l"/>
            <a:r>
              <a:rPr lang="en-US" sz="3200" dirty="0" smtClean="0">
                <a:latin typeface="Times New Roman" pitchFamily="18" charset="0"/>
                <a:cs typeface="Times New Roman" pitchFamily="18" charset="0"/>
              </a:rPr>
              <a:t>Drugs used in the treatment of parkinsonism</a:t>
            </a:r>
            <a:r>
              <a:rPr lang="en-US" sz="3200" b="1" u="sng" dirty="0" smtClean="0">
                <a:latin typeface="Times New Roman" pitchFamily="18" charset="0"/>
                <a:cs typeface="Times New Roman" pitchFamily="18" charset="0"/>
              </a:rPr>
              <a:t> </a:t>
            </a:r>
            <a:br>
              <a:rPr lang="en-US" sz="3200" b="1" u="sng"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Acetylcholine blocking drugs</a:t>
            </a:r>
            <a:r>
              <a:rPr lang="en-US" sz="3200" dirty="0" smtClean="0">
                <a:latin typeface="Times New Roman" pitchFamily="18" charset="0"/>
                <a:cs typeface="Times New Roman" pitchFamily="18" charset="0"/>
              </a:rPr>
              <a:t>(1)</a:t>
            </a:r>
            <a:r>
              <a:rPr lang="en-US" sz="3200" b="1" dirty="0" smtClean="0">
                <a:latin typeface="Times New Roman" pitchFamily="18" charset="0"/>
                <a:cs typeface="Times New Roman" pitchFamily="18" charset="0"/>
              </a:rPr>
              <a:t> </a:t>
            </a:r>
            <a:endParaRPr lang="en-US" sz="3200" dirty="0"/>
          </a:p>
        </p:txBody>
      </p:sp>
      <p:sp>
        <p:nvSpPr>
          <p:cNvPr id="48131" name="Rectangle 3"/>
          <p:cNvSpPr>
            <a:spLocks noGrp="1" noChangeArrowheads="1"/>
          </p:cNvSpPr>
          <p:nvPr>
            <p:ph type="body" idx="1"/>
          </p:nvPr>
        </p:nvSpPr>
        <p:spPr>
          <a:xfrm>
            <a:off x="457200" y="1524000"/>
            <a:ext cx="8229600" cy="4724400"/>
          </a:xfrm>
        </p:spPr>
        <p:txBody>
          <a:bodyPr/>
          <a:lstStyle/>
          <a:p>
            <a:pPr marL="609600" indent="-609600"/>
            <a:r>
              <a:rPr lang="en-US" sz="3600" dirty="0"/>
              <a:t>Central </a:t>
            </a:r>
            <a:r>
              <a:rPr lang="en-US" sz="3600" dirty="0" err="1"/>
              <a:t>anticholinergics</a:t>
            </a:r>
            <a:r>
              <a:rPr lang="en-US" sz="3600" dirty="0"/>
              <a:t>:</a:t>
            </a:r>
          </a:p>
          <a:p>
            <a:pPr marL="990600" lvl="1" indent="-533400"/>
            <a:r>
              <a:rPr lang="en-US" sz="3200" dirty="0" err="1" smtClean="0">
                <a:solidFill>
                  <a:srgbClr val="FF0000"/>
                </a:solidFill>
              </a:rPr>
              <a:t>Procyclidine</a:t>
            </a:r>
            <a:endParaRPr lang="en-US" sz="3200" dirty="0">
              <a:solidFill>
                <a:srgbClr val="FF0000"/>
              </a:solidFill>
            </a:endParaRPr>
          </a:p>
          <a:p>
            <a:pPr marL="990600" lvl="1" indent="-533400"/>
            <a:r>
              <a:rPr lang="en-US" sz="3200" dirty="0">
                <a:solidFill>
                  <a:srgbClr val="FF0000"/>
                </a:solidFill>
              </a:rPr>
              <a:t> </a:t>
            </a:r>
            <a:r>
              <a:rPr lang="en-US" sz="3200" dirty="0" err="1" smtClean="0">
                <a:solidFill>
                  <a:srgbClr val="FF0000"/>
                </a:solidFill>
              </a:rPr>
              <a:t>Biperiden</a:t>
            </a:r>
            <a:endParaRPr lang="tr-TR" sz="3200" dirty="0" smtClean="0">
              <a:solidFill>
                <a:srgbClr val="FF0000"/>
              </a:solidFill>
            </a:endParaRPr>
          </a:p>
          <a:p>
            <a:pPr marL="457200" lvl="1" indent="0">
              <a:buNone/>
            </a:pPr>
            <a:endParaRPr lang="tr-TR" sz="3200" dirty="0" smtClean="0">
              <a:solidFill>
                <a:srgbClr val="FF0000"/>
              </a:solidFill>
            </a:endParaRPr>
          </a:p>
          <a:p>
            <a:pPr marL="457200" lvl="1" indent="0">
              <a:buNone/>
            </a:pPr>
            <a:r>
              <a:rPr lang="tr-TR" sz="3200" dirty="0" err="1" smtClean="0"/>
              <a:t>the</a:t>
            </a:r>
            <a:r>
              <a:rPr lang="tr-TR" sz="3200" dirty="0" smtClean="0"/>
              <a:t> </a:t>
            </a:r>
            <a:r>
              <a:rPr lang="tr-TR" sz="3200" dirty="0" err="1"/>
              <a:t>most</a:t>
            </a:r>
            <a:r>
              <a:rPr lang="tr-TR" sz="3200" dirty="0"/>
              <a:t> </a:t>
            </a:r>
            <a:r>
              <a:rPr lang="tr-TR" sz="3200" dirty="0" err="1"/>
              <a:t>commonly</a:t>
            </a:r>
            <a:r>
              <a:rPr lang="tr-TR" sz="3200" dirty="0"/>
              <a:t> </a:t>
            </a:r>
            <a:r>
              <a:rPr lang="tr-TR" sz="3200" dirty="0" err="1" smtClean="0"/>
              <a:t>used</a:t>
            </a:r>
            <a:endParaRPr lang="en-US" sz="3200" dirty="0"/>
          </a:p>
          <a:p>
            <a:pPr marL="990600" lvl="1" indent="-533400"/>
            <a:r>
              <a:rPr lang="en-US" sz="3200" dirty="0" err="1" smtClean="0">
                <a:solidFill>
                  <a:srgbClr val="FF0000"/>
                </a:solidFill>
              </a:rPr>
              <a:t>Trihexyphenidyl</a:t>
            </a:r>
            <a:r>
              <a:rPr lang="en-US" sz="3200" dirty="0" smtClean="0">
                <a:solidFill>
                  <a:srgbClr val="FF0000"/>
                </a:solidFill>
              </a:rPr>
              <a:t> </a:t>
            </a:r>
            <a:r>
              <a:rPr lang="en-US" sz="3200" dirty="0">
                <a:solidFill>
                  <a:srgbClr val="FF0000"/>
                </a:solidFill>
              </a:rPr>
              <a:t>(</a:t>
            </a:r>
            <a:r>
              <a:rPr lang="en-US" sz="3200" dirty="0" err="1">
                <a:solidFill>
                  <a:srgbClr val="FF0000"/>
                </a:solidFill>
              </a:rPr>
              <a:t>Benzhexole</a:t>
            </a:r>
            <a:r>
              <a:rPr lang="en-US" sz="3200" dirty="0">
                <a:solidFill>
                  <a:srgbClr val="FF0000"/>
                </a:solidFill>
              </a:rPr>
              <a:t>),</a:t>
            </a:r>
          </a:p>
          <a:p>
            <a:pPr marL="990600" lvl="1" indent="-533400"/>
            <a:r>
              <a:rPr lang="tr-TR" sz="3200" dirty="0" err="1" smtClean="0">
                <a:solidFill>
                  <a:srgbClr val="FF0000"/>
                </a:solidFill>
              </a:rPr>
              <a:t>Benztropine</a:t>
            </a:r>
            <a:endParaRPr lang="en-US" sz="3600" dirty="0">
              <a:solidFill>
                <a:srgbClr val="FF0000"/>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274638"/>
            <a:ext cx="8229600" cy="411162"/>
          </a:xfrm>
        </p:spPr>
        <p:txBody>
          <a:bodyPr/>
          <a:lstStyle/>
          <a:p>
            <a:r>
              <a:rPr lang="en-US" dirty="0" err="1">
                <a:solidFill>
                  <a:schemeClr val="hlink"/>
                </a:solidFill>
              </a:rPr>
              <a:t>Anticholinergics</a:t>
            </a:r>
            <a:endParaRPr lang="en-US" dirty="0">
              <a:solidFill>
                <a:schemeClr val="hlink"/>
              </a:solidFill>
            </a:endParaRPr>
          </a:p>
        </p:txBody>
      </p:sp>
      <p:sp>
        <p:nvSpPr>
          <p:cNvPr id="166915" name="Rectangle 3"/>
          <p:cNvSpPr>
            <a:spLocks noGrp="1" noChangeArrowheads="1"/>
          </p:cNvSpPr>
          <p:nvPr>
            <p:ph type="body" idx="1"/>
          </p:nvPr>
        </p:nvSpPr>
        <p:spPr>
          <a:xfrm>
            <a:off x="228600" y="838200"/>
            <a:ext cx="8915400" cy="5287963"/>
          </a:xfrm>
        </p:spPr>
        <p:txBody>
          <a:bodyPr/>
          <a:lstStyle/>
          <a:p>
            <a:pPr>
              <a:buFont typeface="Arial" pitchFamily="34" charset="0"/>
              <a:buChar char="•"/>
            </a:pPr>
            <a:r>
              <a:rPr lang="tr-TR" sz="4000" dirty="0" err="1" smtClean="0"/>
              <a:t>The</a:t>
            </a:r>
            <a:r>
              <a:rPr lang="tr-TR" sz="4000" dirty="0" smtClean="0"/>
              <a:t> </a:t>
            </a:r>
            <a:r>
              <a:rPr lang="tr-TR" sz="4000" dirty="0" err="1" smtClean="0"/>
              <a:t>actions</a:t>
            </a:r>
            <a:r>
              <a:rPr lang="tr-TR" sz="4000" dirty="0" smtClean="0"/>
              <a:t> of </a:t>
            </a:r>
            <a:r>
              <a:rPr lang="tr-TR" sz="4000" dirty="0" err="1" smtClean="0"/>
              <a:t>them</a:t>
            </a:r>
            <a:r>
              <a:rPr lang="tr-TR" sz="4000" dirty="0" smtClean="0"/>
              <a:t> </a:t>
            </a:r>
            <a:r>
              <a:rPr lang="tr-TR" sz="4000" dirty="0" err="1" smtClean="0"/>
              <a:t>are</a:t>
            </a:r>
            <a:r>
              <a:rPr lang="tr-TR" sz="4000" dirty="0" smtClean="0"/>
              <a:t> </a:t>
            </a:r>
            <a:r>
              <a:rPr lang="tr-TR" sz="4000" dirty="0" err="1" smtClean="0"/>
              <a:t>similar</a:t>
            </a:r>
            <a:r>
              <a:rPr lang="tr-TR" sz="4000" dirty="0" smtClean="0"/>
              <a:t>.</a:t>
            </a:r>
          </a:p>
          <a:p>
            <a:pPr eaLnBrk="1" hangingPunct="1"/>
            <a:r>
              <a:rPr lang="en-US" sz="4000" dirty="0" err="1" smtClean="0">
                <a:cs typeface="Times New Roman" pitchFamily="18" charset="0"/>
              </a:rPr>
              <a:t>Antimuscarinic</a:t>
            </a:r>
            <a:r>
              <a:rPr lang="en-US" sz="4000" dirty="0" smtClean="0">
                <a:cs typeface="Times New Roman" pitchFamily="18" charset="0"/>
              </a:rPr>
              <a:t> drugs may improve the tremor and rigidity of parkinsonism but have little effect on bradykinesia. </a:t>
            </a:r>
            <a:endParaRPr lang="tr-TR" sz="4000" dirty="0" smtClean="0">
              <a:cs typeface="Times New Roman" pitchFamily="18" charset="0"/>
            </a:endParaRPr>
          </a:p>
          <a:p>
            <a:pPr eaLnBrk="1" hangingPunct="1"/>
            <a:r>
              <a:rPr lang="tr-TR" sz="4000" dirty="0">
                <a:cs typeface="Times New Roman" pitchFamily="18" charset="0"/>
              </a:rPr>
              <a:t> </a:t>
            </a:r>
            <a:r>
              <a:rPr lang="tr-TR" sz="4000" dirty="0" err="1" smtClean="0">
                <a:cs typeface="Times New Roman" pitchFamily="18" charset="0"/>
              </a:rPr>
              <a:t>They</a:t>
            </a:r>
            <a:r>
              <a:rPr lang="tr-TR" sz="4000" dirty="0" smtClean="0">
                <a:cs typeface="Times New Roman" pitchFamily="18" charset="0"/>
              </a:rPr>
              <a:t> </a:t>
            </a:r>
            <a:r>
              <a:rPr lang="tr-TR" sz="4000" dirty="0" err="1" smtClean="0">
                <a:cs typeface="Times New Roman" pitchFamily="18" charset="0"/>
              </a:rPr>
              <a:t>are</a:t>
            </a:r>
            <a:r>
              <a:rPr lang="tr-TR" sz="4000" dirty="0" smtClean="0">
                <a:cs typeface="Times New Roman" pitchFamily="18" charset="0"/>
              </a:rPr>
              <a:t> </a:t>
            </a:r>
            <a:r>
              <a:rPr lang="tr-TR" sz="4000" dirty="0" err="1" smtClean="0">
                <a:cs typeface="Times New Roman" pitchFamily="18" charset="0"/>
              </a:rPr>
              <a:t>less</a:t>
            </a:r>
            <a:r>
              <a:rPr lang="tr-TR" sz="4000" dirty="0" smtClean="0">
                <a:cs typeface="Times New Roman" pitchFamily="18" charset="0"/>
              </a:rPr>
              <a:t> </a:t>
            </a:r>
            <a:r>
              <a:rPr lang="tr-TR" sz="4000" dirty="0" err="1" smtClean="0">
                <a:cs typeface="Times New Roman" pitchFamily="18" charset="0"/>
              </a:rPr>
              <a:t>effective</a:t>
            </a:r>
            <a:r>
              <a:rPr lang="tr-TR" sz="4000" dirty="0" smtClean="0">
                <a:cs typeface="Times New Roman" pitchFamily="18" charset="0"/>
              </a:rPr>
              <a:t> </a:t>
            </a:r>
            <a:r>
              <a:rPr lang="tr-TR" sz="4000" dirty="0" err="1" smtClean="0">
                <a:cs typeface="Times New Roman" pitchFamily="18" charset="0"/>
              </a:rPr>
              <a:t>than</a:t>
            </a:r>
            <a:r>
              <a:rPr lang="tr-TR" sz="4000" dirty="0" smtClean="0">
                <a:cs typeface="Times New Roman" pitchFamily="18" charset="0"/>
              </a:rPr>
              <a:t> l-</a:t>
            </a:r>
            <a:r>
              <a:rPr lang="tr-TR" sz="4000" dirty="0" err="1" smtClean="0">
                <a:cs typeface="Times New Roman" pitchFamily="18" charset="0"/>
              </a:rPr>
              <a:t>dopa</a:t>
            </a:r>
            <a:r>
              <a:rPr lang="tr-TR" sz="4000" dirty="0" smtClean="0">
                <a:cs typeface="Times New Roman" pitchFamily="18" charset="0"/>
              </a:rPr>
              <a:t> </a:t>
            </a:r>
            <a:r>
              <a:rPr lang="tr-TR" sz="4000" dirty="0" err="1" smtClean="0">
                <a:cs typeface="Times New Roman" pitchFamily="18" charset="0"/>
              </a:rPr>
              <a:t>or</a:t>
            </a:r>
            <a:r>
              <a:rPr lang="tr-TR" sz="4000" dirty="0" smtClean="0">
                <a:cs typeface="Times New Roman" pitchFamily="18" charset="0"/>
              </a:rPr>
              <a:t> DA</a:t>
            </a:r>
            <a:endParaRPr lang="en-US" sz="4000" dirty="0" smtClean="0">
              <a:cs typeface="Times New Roman" pitchFamily="18" charset="0"/>
            </a:endParaRPr>
          </a:p>
          <a:p>
            <a:r>
              <a:rPr lang="tr-TR" sz="4000" dirty="0" err="1" smtClean="0"/>
              <a:t>They</a:t>
            </a:r>
            <a:r>
              <a:rPr lang="tr-TR" sz="4000" dirty="0" smtClean="0"/>
              <a:t> </a:t>
            </a:r>
            <a:r>
              <a:rPr lang="tr-TR" sz="4000" dirty="0" err="1" smtClean="0"/>
              <a:t>are</a:t>
            </a:r>
            <a:r>
              <a:rPr lang="tr-TR" sz="4000" dirty="0" smtClean="0"/>
              <a:t> </a:t>
            </a:r>
            <a:r>
              <a:rPr lang="tr-TR" sz="4000" dirty="0" err="1" smtClean="0"/>
              <a:t>used</a:t>
            </a:r>
            <a:r>
              <a:rPr lang="tr-TR" sz="4000" dirty="0" smtClean="0"/>
              <a:t> as </a:t>
            </a:r>
            <a:r>
              <a:rPr lang="tr-TR" sz="4000" dirty="0" err="1" smtClean="0"/>
              <a:t>second-line</a:t>
            </a:r>
            <a:r>
              <a:rPr lang="tr-TR" sz="4000" dirty="0" smtClean="0"/>
              <a:t> </a:t>
            </a:r>
            <a:r>
              <a:rPr lang="tr-TR" sz="4000" dirty="0" err="1" smtClean="0"/>
              <a:t>therapy</a:t>
            </a:r>
            <a:r>
              <a:rPr lang="tr-TR" sz="4000" dirty="0" smtClean="0"/>
              <a:t> </a:t>
            </a:r>
            <a:r>
              <a:rPr lang="tr-TR" sz="4000" dirty="0" err="1" smtClean="0"/>
              <a:t>for</a:t>
            </a:r>
            <a:r>
              <a:rPr lang="tr-TR" sz="4000" dirty="0" smtClean="0"/>
              <a:t> tremor.</a:t>
            </a:r>
          </a:p>
          <a:p>
            <a:pPr>
              <a:buFont typeface="Wingdings" pitchFamily="2" charset="2"/>
              <a:buNone/>
            </a:pPr>
            <a:endParaRPr lang="en-US" sz="4000"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324600"/>
          </a:xfrm>
        </p:spPr>
        <p:txBody>
          <a:bodyPr rtlCol="0">
            <a:noAutofit/>
          </a:bodyPr>
          <a:lstStyle/>
          <a:p>
            <a:pPr eaLnBrk="1" fontAlgn="auto" hangingPunct="1">
              <a:spcAft>
                <a:spcPts val="0"/>
              </a:spcAft>
              <a:buFont typeface="Arial" pitchFamily="34" charset="0"/>
              <a:buNone/>
              <a:defRPr/>
            </a:pPr>
            <a:r>
              <a:rPr lang="en-US" sz="2400" b="1" dirty="0" smtClean="0">
                <a:solidFill>
                  <a:srgbClr val="FF0000"/>
                </a:solidFill>
                <a:latin typeface="Times New Roman" pitchFamily="18" charset="0"/>
                <a:cs typeface="Times New Roman" pitchFamily="18" charset="0"/>
              </a:rPr>
              <a:t>Adverse Effects</a:t>
            </a:r>
          </a:p>
          <a:p>
            <a:pPr eaLnBrk="1" fontAlgn="auto" hangingPunct="1">
              <a:spcAft>
                <a:spcPts val="0"/>
              </a:spcAft>
              <a:buFont typeface="Arial" pitchFamily="34" charset="0"/>
              <a:buNone/>
              <a:defRPr/>
            </a:pPr>
            <a:r>
              <a:rPr lang="en-US" sz="2400" dirty="0" smtClean="0">
                <a:latin typeface="Times New Roman" pitchFamily="18" charset="0"/>
                <a:cs typeface="Times New Roman" pitchFamily="18" charset="0"/>
              </a:rPr>
              <a:t> 1) Central nervous system effects, including drowsiness, restlessness, confusion, agitation, hallucinations, and mood changes. </a:t>
            </a:r>
            <a:r>
              <a:rPr lang="en-US" sz="2400" dirty="0" err="1" smtClean="0">
                <a:latin typeface="Times New Roman" pitchFamily="18" charset="0"/>
                <a:cs typeface="Times New Roman" pitchFamily="18" charset="0"/>
              </a:rPr>
              <a:t>Dyskinesias</a:t>
            </a:r>
            <a:r>
              <a:rPr lang="en-US" sz="2400" dirty="0" smtClean="0">
                <a:latin typeface="Times New Roman" pitchFamily="18" charset="0"/>
                <a:cs typeface="Times New Roman" pitchFamily="18" charset="0"/>
              </a:rPr>
              <a:t> occur in rare cases </a:t>
            </a:r>
            <a:endParaRPr lang="tr-TR" sz="24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en-US" sz="2400" dirty="0" smtClean="0">
                <a:latin typeface="Times New Roman" pitchFamily="18" charset="0"/>
                <a:cs typeface="Times New Roman" pitchFamily="18" charset="0"/>
              </a:rPr>
              <a:t>2) Atropine – like actions: dryness of the mouth, blurring of vision, urinary retention, nausea and vomiting, constipation, tachycardia, palpitations, and cardiac arrhythmias.</a:t>
            </a:r>
          </a:p>
          <a:p>
            <a:pPr eaLnBrk="1" fontAlgn="auto" hangingPunct="1">
              <a:spcAft>
                <a:spcPts val="0"/>
              </a:spcAft>
              <a:buFont typeface="Arial" pitchFamily="34" charset="0"/>
              <a:buNone/>
              <a:defRPr/>
            </a:pPr>
            <a:r>
              <a:rPr lang="en-US" sz="2400" b="1" dirty="0" smtClean="0">
                <a:solidFill>
                  <a:srgbClr val="FF0000"/>
                </a:solidFill>
                <a:latin typeface="Times New Roman" pitchFamily="18" charset="0"/>
                <a:cs typeface="Times New Roman" pitchFamily="18" charset="0"/>
              </a:rPr>
              <a:t>withdrawal</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should be gradual in order to prevent acute exacerbation of parkinsonism.</a:t>
            </a:r>
          </a:p>
          <a:p>
            <a:pPr eaLnBrk="1" fontAlgn="auto" hangingPunct="1">
              <a:spcAft>
                <a:spcPts val="0"/>
              </a:spcAft>
              <a:buFont typeface="Arial" pitchFamily="34" charset="0"/>
              <a:buNone/>
              <a:defRPr/>
            </a:pPr>
            <a:r>
              <a:rPr lang="en-US" sz="2400" b="1" dirty="0" smtClean="0">
                <a:solidFill>
                  <a:srgbClr val="FF0000"/>
                </a:solidFill>
                <a:latin typeface="Times New Roman" pitchFamily="18" charset="0"/>
                <a:cs typeface="Times New Roman" pitchFamily="18" charset="0"/>
              </a:rPr>
              <a:t>Contraindications</a:t>
            </a:r>
          </a:p>
          <a:p>
            <a:pPr marL="514350" indent="-514350" eaLnBrk="1" fontAlgn="auto" hangingPunct="1">
              <a:spcAft>
                <a:spcPts val="0"/>
              </a:spcAft>
              <a:buFont typeface="+mj-lt"/>
              <a:buAutoNum type="arabicPeriod"/>
              <a:defRPr/>
            </a:pPr>
            <a:r>
              <a:rPr lang="en-US" sz="2400" dirty="0" smtClean="0">
                <a:latin typeface="Times New Roman" pitchFamily="18" charset="0"/>
                <a:cs typeface="Times New Roman" pitchFamily="18" charset="0"/>
              </a:rPr>
              <a:t>Prostatic hyperplasia, </a:t>
            </a:r>
          </a:p>
          <a:p>
            <a:pPr marL="514350" indent="-514350" eaLnBrk="1" fontAlgn="auto" hangingPunct="1">
              <a:spcAft>
                <a:spcPts val="0"/>
              </a:spcAft>
              <a:buFont typeface="+mj-lt"/>
              <a:buAutoNum type="arabicPeriod"/>
              <a:defRPr/>
            </a:pPr>
            <a:r>
              <a:rPr lang="en-US" sz="2400" dirty="0" smtClean="0">
                <a:latin typeface="Times New Roman" pitchFamily="18" charset="0"/>
                <a:cs typeface="Times New Roman" pitchFamily="18" charset="0"/>
              </a:rPr>
              <a:t>Obstructive gastrointestinal disease (</a:t>
            </a:r>
            <a:r>
              <a:rPr lang="en-US" sz="2400" dirty="0" err="1" smtClean="0">
                <a:latin typeface="Times New Roman" pitchFamily="18" charset="0"/>
                <a:cs typeface="Times New Roman" pitchFamily="18" charset="0"/>
              </a:rPr>
              <a:t>eg</a:t>
            </a:r>
            <a:r>
              <a:rPr lang="en-US" sz="2400" dirty="0" smtClean="0">
                <a:latin typeface="Times New Roman" pitchFamily="18" charset="0"/>
                <a:cs typeface="Times New Roman" pitchFamily="18" charset="0"/>
              </a:rPr>
              <a:t>, paralytic </a:t>
            </a:r>
            <a:r>
              <a:rPr lang="en-US" sz="2400" dirty="0" err="1" smtClean="0">
                <a:latin typeface="Times New Roman" pitchFamily="18" charset="0"/>
                <a:cs typeface="Times New Roman" pitchFamily="18" charset="0"/>
              </a:rPr>
              <a:t>ileus</a:t>
            </a:r>
            <a:r>
              <a:rPr lang="en-US" sz="2400" dirty="0" smtClean="0">
                <a:latin typeface="Times New Roman" pitchFamily="18" charset="0"/>
                <a:cs typeface="Times New Roman" pitchFamily="18" charset="0"/>
              </a:rPr>
              <a:t>)</a:t>
            </a:r>
          </a:p>
          <a:p>
            <a:pPr marL="514350" indent="-514350" eaLnBrk="1" fontAlgn="auto" hangingPunct="1">
              <a:spcAft>
                <a:spcPts val="0"/>
              </a:spcAft>
              <a:buFont typeface="+mj-lt"/>
              <a:buAutoNum type="arabicPeriod"/>
              <a:defRPr/>
            </a:pPr>
            <a:r>
              <a:rPr lang="en-US" sz="2400" dirty="0" smtClean="0">
                <a:latin typeface="Times New Roman" pitchFamily="18" charset="0"/>
                <a:cs typeface="Times New Roman" pitchFamily="18" charset="0"/>
              </a:rPr>
              <a:t> </a:t>
            </a:r>
            <a:r>
              <a:rPr lang="tr-TR" sz="2400" dirty="0">
                <a:latin typeface="Times New Roman" pitchFamily="18" charset="0"/>
                <a:cs typeface="Times New Roman" pitchFamily="18" charset="0"/>
              </a:rPr>
              <a:t>G</a:t>
            </a:r>
            <a:r>
              <a:rPr lang="en-US" sz="2400" dirty="0" err="1" smtClean="0">
                <a:latin typeface="Times New Roman" pitchFamily="18" charset="0"/>
                <a:cs typeface="Times New Roman" pitchFamily="18" charset="0"/>
              </a:rPr>
              <a:t>laucoma</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304800"/>
            <a:ext cx="7239000" cy="914400"/>
          </a:xfrm>
        </p:spPr>
        <p:txBody>
          <a:bodyPr/>
          <a:lstStyle/>
          <a:p>
            <a:pPr eaLnBrk="1" hangingPunct="1"/>
            <a:r>
              <a:rPr lang="en-US" dirty="0" smtClean="0">
                <a:solidFill>
                  <a:srgbClr val="C00000"/>
                </a:solidFill>
              </a:rPr>
              <a:t>PATHOGENESIS:</a:t>
            </a:r>
          </a:p>
        </p:txBody>
      </p:sp>
      <p:sp>
        <p:nvSpPr>
          <p:cNvPr id="20483" name="Rectangle 3"/>
          <p:cNvSpPr>
            <a:spLocks noGrp="1" noChangeArrowheads="1"/>
          </p:cNvSpPr>
          <p:nvPr>
            <p:ph type="body" idx="1"/>
          </p:nvPr>
        </p:nvSpPr>
        <p:spPr>
          <a:xfrm>
            <a:off x="152400" y="1371600"/>
            <a:ext cx="8991600" cy="4724400"/>
          </a:xfrm>
        </p:spPr>
        <p:txBody>
          <a:bodyPr/>
          <a:lstStyle/>
          <a:p>
            <a:pPr marL="0" indent="0" eaLnBrk="1" hangingPunct="1">
              <a:buNone/>
            </a:pPr>
            <a:r>
              <a:rPr lang="tr-TR" dirty="0" err="1" smtClean="0"/>
              <a:t>The</a:t>
            </a:r>
            <a:r>
              <a:rPr lang="tr-TR" dirty="0" smtClean="0"/>
              <a:t> </a:t>
            </a:r>
            <a:r>
              <a:rPr lang="tr-TR" dirty="0" err="1" smtClean="0"/>
              <a:t>underlying</a:t>
            </a:r>
            <a:r>
              <a:rPr lang="tr-TR" dirty="0" smtClean="0"/>
              <a:t> </a:t>
            </a:r>
            <a:r>
              <a:rPr lang="tr-TR" dirty="0" err="1" smtClean="0"/>
              <a:t>cause</a:t>
            </a:r>
            <a:r>
              <a:rPr lang="tr-TR" dirty="0" smtClean="0"/>
              <a:t> of </a:t>
            </a:r>
            <a:r>
              <a:rPr lang="tr-TR" dirty="0" err="1" smtClean="0"/>
              <a:t>symptoms</a:t>
            </a:r>
            <a:r>
              <a:rPr lang="tr-TR" dirty="0" smtClean="0"/>
              <a:t> is </a:t>
            </a:r>
            <a:r>
              <a:rPr lang="tr-TR" dirty="0" err="1" smtClean="0"/>
              <a:t>loss</a:t>
            </a:r>
            <a:r>
              <a:rPr lang="tr-TR" dirty="0" smtClean="0"/>
              <a:t> of </a:t>
            </a:r>
            <a:r>
              <a:rPr lang="en-US" dirty="0" smtClean="0"/>
              <a:t>dopamine</a:t>
            </a:r>
            <a:r>
              <a:rPr lang="tr-TR" dirty="0" err="1" smtClean="0"/>
              <a:t>rgic</a:t>
            </a:r>
            <a:r>
              <a:rPr lang="tr-TR" dirty="0" smtClean="0"/>
              <a:t> </a:t>
            </a:r>
            <a:r>
              <a:rPr lang="tr-TR" dirty="0" err="1" smtClean="0"/>
              <a:t>neurons</a:t>
            </a:r>
            <a:r>
              <a:rPr lang="en-US" dirty="0" smtClean="0"/>
              <a:t> </a:t>
            </a:r>
            <a:r>
              <a:rPr lang="en-US" dirty="0"/>
              <a:t>in the basal </a:t>
            </a:r>
            <a:r>
              <a:rPr lang="en-US" dirty="0" smtClean="0"/>
              <a:t>ganglia</a:t>
            </a:r>
            <a:r>
              <a:rPr lang="tr-TR" dirty="0" smtClean="0"/>
              <a:t>.</a:t>
            </a:r>
            <a:endParaRPr lang="en-US" dirty="0"/>
          </a:p>
          <a:p>
            <a:pPr eaLnBrk="1" hangingPunct="1"/>
            <a:endParaRPr lang="tr-TR" dirty="0" smtClean="0"/>
          </a:p>
          <a:p>
            <a:pPr eaLnBrk="1" hangingPunct="1"/>
            <a:r>
              <a:rPr lang="en-US" dirty="0" smtClean="0"/>
              <a:t>Idiopathic</a:t>
            </a:r>
          </a:p>
          <a:p>
            <a:pPr eaLnBrk="1" hangingPunct="1"/>
            <a:r>
              <a:rPr lang="en-US" dirty="0" smtClean="0"/>
              <a:t>Genetic (&lt;50 y/o)</a:t>
            </a:r>
          </a:p>
          <a:p>
            <a:pPr eaLnBrk="1" hangingPunct="1"/>
            <a:r>
              <a:rPr lang="en-US" dirty="0" smtClean="0"/>
              <a:t>Exposure to unrecognized neurotoxins</a:t>
            </a:r>
          </a:p>
          <a:p>
            <a:pPr eaLnBrk="1" hangingPunct="1"/>
            <a:r>
              <a:rPr lang="en-US" dirty="0" smtClean="0"/>
              <a:t>Oxidation reaction with generation of free radicals</a:t>
            </a:r>
          </a:p>
          <a:p>
            <a:pPr eaLnBrk="1" hangingPunct="1">
              <a:buFontTx/>
              <a:buNone/>
            </a:pPr>
            <a:endParaRPr lang="en-US" dirty="0" smtClean="0"/>
          </a:p>
        </p:txBody>
      </p:sp>
    </p:spTree>
    <p:extLst>
      <p:ext uri="{BB962C8B-B14F-4D97-AF65-F5344CB8AC3E}">
        <p14:creationId xmlns:p14="http://schemas.microsoft.com/office/powerpoint/2010/main" val="137416306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685800" y="3124200"/>
            <a:ext cx="7694129" cy="3211706"/>
          </a:xfrm>
          <a:prstGeom prst="rect">
            <a:avLst/>
          </a:prstGeom>
        </p:spPr>
      </p:pic>
      <p:sp>
        <p:nvSpPr>
          <p:cNvPr id="3" name="Dikdörtgen 2"/>
          <p:cNvSpPr/>
          <p:nvPr/>
        </p:nvSpPr>
        <p:spPr>
          <a:xfrm>
            <a:off x="381000" y="609600"/>
            <a:ext cx="8534400" cy="1200329"/>
          </a:xfrm>
          <a:prstGeom prst="rect">
            <a:avLst/>
          </a:prstGeom>
        </p:spPr>
        <p:txBody>
          <a:bodyPr wrap="square">
            <a:spAutoFit/>
          </a:bodyPr>
          <a:lstStyle/>
          <a:p>
            <a:pPr lvl="0" algn="ctr"/>
            <a:r>
              <a:rPr lang="en-US" sz="2400" dirty="0">
                <a:solidFill>
                  <a:prstClr val="black"/>
                </a:solidFill>
              </a:rPr>
              <a:t>Dopaminergic neurons in the substantia </a:t>
            </a:r>
            <a:r>
              <a:rPr lang="en-US" sz="2400" dirty="0" err="1">
                <a:solidFill>
                  <a:prstClr val="black"/>
                </a:solidFill>
              </a:rPr>
              <a:t>nigra</a:t>
            </a:r>
            <a:r>
              <a:rPr lang="en-US" sz="2400" dirty="0">
                <a:solidFill>
                  <a:prstClr val="black"/>
                </a:solidFill>
              </a:rPr>
              <a:t> that normally inhibit the output of GABAergic cells </a:t>
            </a:r>
            <a:endParaRPr lang="tr-TR" sz="2400" dirty="0">
              <a:solidFill>
                <a:prstClr val="black"/>
              </a:solidFill>
            </a:endParaRPr>
          </a:p>
          <a:p>
            <a:pPr lvl="0" algn="ctr"/>
            <a:endParaRPr lang="tr-TR" sz="2400" dirty="0">
              <a:solidFill>
                <a:prstClr val="black"/>
              </a:solidFill>
            </a:endParaRPr>
          </a:p>
        </p:txBody>
      </p:sp>
    </p:spTree>
    <p:extLst>
      <p:ext uri="{BB962C8B-B14F-4D97-AF65-F5344CB8AC3E}">
        <p14:creationId xmlns:p14="http://schemas.microsoft.com/office/powerpoint/2010/main" val="16595186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6"/>
          <p:cNvSpPr>
            <a:spLocks noChangeArrowheads="1"/>
          </p:cNvSpPr>
          <p:nvPr/>
        </p:nvSpPr>
        <p:spPr bwMode="auto">
          <a:xfrm>
            <a:off x="152400" y="152400"/>
            <a:ext cx="8991600" cy="5693866"/>
          </a:xfrm>
          <a:prstGeom prst="rect">
            <a:avLst/>
          </a:prstGeom>
          <a:noFill/>
          <a:ln w="9525">
            <a:noFill/>
            <a:miter lim="800000"/>
            <a:headEnd/>
            <a:tailEnd/>
          </a:ln>
        </p:spPr>
        <p:txBody>
          <a:bodyPr wrap="square" anchor="ctr">
            <a:spAutoFit/>
          </a:bodyPr>
          <a:lstStyle/>
          <a:p>
            <a:pPr algn="l">
              <a:buClr>
                <a:srgbClr val="C00000"/>
              </a:buClr>
            </a:pPr>
            <a:r>
              <a:rPr lang="en-US" sz="2000" dirty="0">
                <a:solidFill>
                  <a:prstClr val="black"/>
                </a:solidFill>
              </a:rPr>
              <a:t>The main Pathological feature of Parkinson’s disease is </a:t>
            </a:r>
            <a:r>
              <a:rPr lang="en-US" sz="2000" dirty="0" smtClean="0">
                <a:solidFill>
                  <a:prstClr val="black"/>
                </a:solidFill>
              </a:rPr>
              <a:t>the</a:t>
            </a:r>
            <a:r>
              <a:rPr lang="tr-TR" sz="2000" dirty="0">
                <a:solidFill>
                  <a:prstClr val="black"/>
                </a:solidFill>
              </a:rPr>
              <a:t> </a:t>
            </a:r>
            <a:r>
              <a:rPr lang="en-US" sz="2000" dirty="0" smtClean="0">
                <a:solidFill>
                  <a:prstClr val="black"/>
                </a:solidFill>
              </a:rPr>
              <a:t>loss </a:t>
            </a:r>
            <a:r>
              <a:rPr lang="en-US" sz="2000" dirty="0">
                <a:solidFill>
                  <a:prstClr val="black"/>
                </a:solidFill>
              </a:rPr>
              <a:t>of the dopaminergic</a:t>
            </a:r>
            <a:r>
              <a:rPr lang="tr-TR" sz="2000" dirty="0">
                <a:solidFill>
                  <a:prstClr val="black"/>
                </a:solidFill>
              </a:rPr>
              <a:t> </a:t>
            </a:r>
            <a:r>
              <a:rPr lang="en-US" sz="2000" dirty="0">
                <a:solidFill>
                  <a:prstClr val="black"/>
                </a:solidFill>
              </a:rPr>
              <a:t>nigrostriatal pathway</a:t>
            </a:r>
          </a:p>
          <a:p>
            <a:pPr algn="l">
              <a:buFont typeface="Wingdings" pitchFamily="2" charset="2"/>
              <a:buChar char="Ø"/>
            </a:pPr>
            <a:endParaRPr lang="en-US" sz="2000" dirty="0"/>
          </a:p>
          <a:p>
            <a:pPr algn="l"/>
            <a:r>
              <a:rPr lang="en-US" sz="2000" dirty="0" smtClean="0"/>
              <a:t>In </a:t>
            </a:r>
            <a:r>
              <a:rPr lang="en-US" sz="2000" dirty="0"/>
              <a:t>Parkinson’s disease, due to deficiency of dopamine in striatum, an imbalance between dopaminergic (inhibitory) and cholinergic (excitatory) system </a:t>
            </a:r>
            <a:r>
              <a:rPr lang="en-US" sz="2000" dirty="0" smtClean="0"/>
              <a:t>occurs,</a:t>
            </a:r>
            <a:r>
              <a:rPr lang="tr-TR" sz="2000" dirty="0"/>
              <a:t> </a:t>
            </a:r>
            <a:r>
              <a:rPr lang="en-US" sz="2000" dirty="0" smtClean="0"/>
              <a:t>leading </a:t>
            </a:r>
            <a:r>
              <a:rPr lang="en-US" sz="2000" dirty="0"/>
              <a:t>to excessive excitatory actions of cholinergic neurons on striatal GABA </a:t>
            </a:r>
            <a:r>
              <a:rPr lang="en-US" sz="2000" dirty="0" err="1"/>
              <a:t>ergic</a:t>
            </a:r>
            <a:r>
              <a:rPr lang="en-US" sz="2000" dirty="0"/>
              <a:t> neurons. </a:t>
            </a:r>
          </a:p>
          <a:p>
            <a:pPr algn="l"/>
            <a:endParaRPr lang="en-US" sz="2400" dirty="0"/>
          </a:p>
          <a:p>
            <a:pPr algn="l"/>
            <a:endParaRPr lang="tr-TR" sz="2400" dirty="0" smtClean="0"/>
          </a:p>
          <a:p>
            <a:pPr algn="l"/>
            <a:endParaRPr lang="tr-TR" sz="2400" dirty="0"/>
          </a:p>
          <a:p>
            <a:pPr algn="l"/>
            <a:endParaRPr lang="tr-TR" sz="2400" dirty="0" smtClean="0"/>
          </a:p>
          <a:p>
            <a:pPr algn="l"/>
            <a:endParaRPr lang="tr-TR" sz="2400" dirty="0"/>
          </a:p>
          <a:p>
            <a:pPr algn="l"/>
            <a:endParaRPr lang="tr-TR" sz="2400" dirty="0" smtClean="0"/>
          </a:p>
          <a:p>
            <a:pPr algn="l"/>
            <a:endParaRPr lang="tr-TR" sz="2000" dirty="0" smtClean="0"/>
          </a:p>
          <a:p>
            <a:pPr algn="l"/>
            <a:endParaRPr lang="tr-TR" sz="2000" dirty="0"/>
          </a:p>
          <a:p>
            <a:pPr algn="l"/>
            <a:r>
              <a:rPr lang="en-US" sz="2000" dirty="0" smtClean="0"/>
              <a:t>80</a:t>
            </a:r>
            <a:r>
              <a:rPr lang="en-US" sz="2000" dirty="0"/>
              <a:t>% of the Dopamine producing cells must be lost before symptoms begin to show</a:t>
            </a:r>
          </a:p>
        </p:txBody>
      </p:sp>
      <p:pic>
        <p:nvPicPr>
          <p:cNvPr id="2" name="Resim 1"/>
          <p:cNvPicPr>
            <a:picLocks noChangeAspect="1"/>
          </p:cNvPicPr>
          <p:nvPr/>
        </p:nvPicPr>
        <p:blipFill>
          <a:blip r:embed="rId3"/>
          <a:stretch>
            <a:fillRect/>
          </a:stretch>
        </p:blipFill>
        <p:spPr>
          <a:xfrm>
            <a:off x="609600" y="2743200"/>
            <a:ext cx="7924800" cy="2147773"/>
          </a:xfrm>
          <a:prstGeom prst="rect">
            <a:avLst/>
          </a:prstGeom>
        </p:spPr>
      </p:pic>
    </p:spTree>
    <p:extLst>
      <p:ext uri="{BB962C8B-B14F-4D97-AF65-F5344CB8AC3E}">
        <p14:creationId xmlns:p14="http://schemas.microsoft.com/office/powerpoint/2010/main" val="3161978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4758">
                                            <p:txEl>
                                              <p:pRg st="2" end="2"/>
                                            </p:txEl>
                                          </p:spTgt>
                                        </p:tgtEl>
                                        <p:attrNameLst>
                                          <p:attrName>style.visibility</p:attrName>
                                        </p:attrNameLst>
                                      </p:cBhvr>
                                      <p:to>
                                        <p:strVal val="visible"/>
                                      </p:to>
                                    </p:set>
                                    <p:anim calcmode="discrete" valueType="clr">
                                      <p:cBhvr override="childStyle">
                                        <p:cTn id="7" dur="80"/>
                                        <p:tgtEl>
                                          <p:spTgt spid="7475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4758">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74758">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4758">
                                            <p:txEl>
                                              <p:pRg st="0" end="0"/>
                                            </p:txEl>
                                          </p:spTgt>
                                        </p:tgtEl>
                                        <p:attrNameLst>
                                          <p:attrName>style.visibility</p:attrName>
                                        </p:attrNameLst>
                                      </p:cBhvr>
                                      <p:to>
                                        <p:strVal val="visible"/>
                                      </p:to>
                                    </p:set>
                                    <p:anim calcmode="discrete" valueType="clr">
                                      <p:cBhvr override="childStyle">
                                        <p:cTn id="14" dur="80"/>
                                        <p:tgtEl>
                                          <p:spTgt spid="747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475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4758">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74758">
                                            <p:txEl>
                                              <p:pRg st="11" end="11"/>
                                            </p:txEl>
                                          </p:spTgt>
                                        </p:tgtEl>
                                        <p:attrNameLst>
                                          <p:attrName>style.visibility</p:attrName>
                                        </p:attrNameLst>
                                      </p:cBhvr>
                                      <p:to>
                                        <p:strVal val="visible"/>
                                      </p:to>
                                    </p:set>
                                    <p:anim calcmode="discrete" valueType="clr">
                                      <p:cBhvr override="childStyle">
                                        <p:cTn id="21" dur="80"/>
                                        <p:tgtEl>
                                          <p:spTgt spid="74758">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4758">
                                            <p:txEl>
                                              <p:pRg st="11" end="11"/>
                                            </p:txEl>
                                          </p:spTgt>
                                        </p:tgtEl>
                                        <p:attrNameLst>
                                          <p:attrName>fillcolor</p:attrName>
                                        </p:attrNameLst>
                                      </p:cBhvr>
                                      <p:tavLst>
                                        <p:tav tm="0">
                                          <p:val>
                                            <p:clrVal>
                                              <a:schemeClr val="accent2"/>
                                            </p:clrVal>
                                          </p:val>
                                        </p:tav>
                                        <p:tav tm="50000">
                                          <p:val>
                                            <p:clrVal>
                                              <a:schemeClr val="hlink"/>
                                            </p:clrVal>
                                          </p:val>
                                        </p:tav>
                                      </p:tavLst>
                                    </p:anim>
                                    <p:set>
                                      <p:cBhvr>
                                        <p:cTn id="23" dur="80"/>
                                        <p:tgtEl>
                                          <p:spTgt spid="74758">
                                            <p:txEl>
                                              <p:pRg st="11" end="1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457200" y="274638"/>
            <a:ext cx="8229600" cy="639762"/>
          </a:xfrm>
        </p:spPr>
        <p:txBody>
          <a:bodyPr/>
          <a:lstStyle/>
          <a:p>
            <a:r>
              <a:rPr lang="en-US" dirty="0">
                <a:solidFill>
                  <a:srgbClr val="C00000"/>
                </a:solidFill>
              </a:rPr>
              <a:t>Drug Induced Parkinsonism:</a:t>
            </a:r>
          </a:p>
        </p:txBody>
      </p:sp>
      <p:sp>
        <p:nvSpPr>
          <p:cNvPr id="281603" name="Rectangle 3"/>
          <p:cNvSpPr>
            <a:spLocks noGrp="1" noChangeArrowheads="1"/>
          </p:cNvSpPr>
          <p:nvPr>
            <p:ph type="body" idx="1"/>
          </p:nvPr>
        </p:nvSpPr>
        <p:spPr>
          <a:xfrm>
            <a:off x="457200" y="1219200"/>
            <a:ext cx="8229600" cy="4906963"/>
          </a:xfrm>
        </p:spPr>
        <p:txBody>
          <a:bodyPr/>
          <a:lstStyle/>
          <a:p>
            <a:pPr>
              <a:lnSpc>
                <a:spcPct val="90000"/>
              </a:lnSpc>
            </a:pPr>
            <a:r>
              <a:rPr lang="en-US" sz="2800" dirty="0"/>
              <a:t>Antipsychotics: Chlorpromazine, </a:t>
            </a:r>
            <a:r>
              <a:rPr lang="en-US" sz="2800" dirty="0" err="1" smtClean="0"/>
              <a:t>Fluphen</a:t>
            </a:r>
            <a:r>
              <a:rPr lang="tr-TR" sz="2800" dirty="0" smtClean="0"/>
              <a:t>a</a:t>
            </a:r>
            <a:r>
              <a:rPr lang="en-US" sz="2800" dirty="0" err="1" smtClean="0"/>
              <a:t>zine</a:t>
            </a:r>
            <a:r>
              <a:rPr lang="en-US" sz="2800" dirty="0" smtClean="0"/>
              <a:t> </a:t>
            </a:r>
            <a:r>
              <a:rPr lang="en-US" sz="2800" dirty="0"/>
              <a:t>and Haloperidol</a:t>
            </a:r>
          </a:p>
          <a:p>
            <a:pPr>
              <a:lnSpc>
                <a:spcPct val="90000"/>
              </a:lnSpc>
            </a:pPr>
            <a:r>
              <a:rPr lang="en-US" sz="2800" dirty="0" err="1" smtClean="0"/>
              <a:t>Antiemetics</a:t>
            </a:r>
            <a:r>
              <a:rPr lang="en-US" sz="2800" dirty="0"/>
              <a:t>: </a:t>
            </a:r>
            <a:r>
              <a:rPr lang="en-US" sz="2800" dirty="0" err="1"/>
              <a:t>Metochlopramide</a:t>
            </a:r>
            <a:r>
              <a:rPr lang="en-US" sz="2800" dirty="0"/>
              <a:t> (Reglan) and </a:t>
            </a:r>
            <a:r>
              <a:rPr lang="en-US" sz="2800" dirty="0" err="1"/>
              <a:t>Prochlorperazine</a:t>
            </a:r>
            <a:r>
              <a:rPr lang="en-US" sz="2800" dirty="0"/>
              <a:t> (Compazine), </a:t>
            </a:r>
            <a:endParaRPr lang="tr-TR" sz="2800" dirty="0" smtClean="0"/>
          </a:p>
          <a:p>
            <a:pPr>
              <a:lnSpc>
                <a:spcPct val="90000"/>
              </a:lnSpc>
            </a:pPr>
            <a:r>
              <a:rPr lang="tr-TR" sz="2800" dirty="0" smtClean="0"/>
              <a:t> </a:t>
            </a:r>
            <a:r>
              <a:rPr lang="en-US" sz="2800" dirty="0"/>
              <a:t>Not associated with loss of nerve cells in the substantia </a:t>
            </a:r>
            <a:r>
              <a:rPr lang="en-US" sz="2800" dirty="0" err="1"/>
              <a:t>nigra</a:t>
            </a:r>
            <a:r>
              <a:rPr lang="en-US" sz="2800" dirty="0"/>
              <a:t> </a:t>
            </a:r>
            <a:endParaRPr lang="tr-TR" sz="2800" dirty="0" smtClean="0"/>
          </a:p>
          <a:p>
            <a:pPr>
              <a:lnSpc>
                <a:spcPct val="90000"/>
              </a:lnSpc>
            </a:pPr>
            <a:r>
              <a:rPr lang="en-US" sz="2800" dirty="0" smtClean="0"/>
              <a:t>Most people will recover within months, and often within hours or days, </a:t>
            </a:r>
            <a:r>
              <a:rPr lang="tr-TR" sz="2800" dirty="0" err="1" smtClean="0"/>
              <a:t>after</a:t>
            </a:r>
            <a:r>
              <a:rPr lang="en-US" sz="2800" dirty="0" smtClean="0"/>
              <a:t> stopping the drug that caused the dopamine block.</a:t>
            </a:r>
          </a:p>
        </p:txBody>
      </p:sp>
    </p:spTree>
    <p:extLst>
      <p:ext uri="{BB962C8B-B14F-4D97-AF65-F5344CB8AC3E}">
        <p14:creationId xmlns:p14="http://schemas.microsoft.com/office/powerpoint/2010/main" val="163236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ltbilgi Yer Tutucusu"/>
          <p:cNvSpPr>
            <a:spLocks noGrp="1"/>
          </p:cNvSpPr>
          <p:nvPr>
            <p:ph type="ftr" sz="quarter" idx="11"/>
          </p:nvPr>
        </p:nvSpPr>
        <p:spPr/>
        <p:txBody>
          <a:bodyPr/>
          <a:lstStyle/>
          <a:p>
            <a:r>
              <a:rPr lang="en-US"/>
              <a:t>Lahore Medical &amp; Dental College</a:t>
            </a:r>
          </a:p>
        </p:txBody>
      </p:sp>
      <p:sp>
        <p:nvSpPr>
          <p:cNvPr id="5" name="5 Slayt Numarası Yer Tutucusu"/>
          <p:cNvSpPr>
            <a:spLocks noGrp="1"/>
          </p:cNvSpPr>
          <p:nvPr>
            <p:ph type="sldNum" sz="quarter" idx="12"/>
          </p:nvPr>
        </p:nvSpPr>
        <p:spPr/>
        <p:txBody>
          <a:bodyPr/>
          <a:lstStyle/>
          <a:p>
            <a:fld id="{2BAE32A0-BCB0-4872-8F1C-1E52FEFFFB7B}" type="slidenum">
              <a:rPr lang="en-US"/>
              <a:pPr/>
              <a:t>9</a:t>
            </a:fld>
            <a:endParaRPr lang="en-US"/>
          </a:p>
        </p:txBody>
      </p:sp>
      <p:sp>
        <p:nvSpPr>
          <p:cNvPr id="45058" name="Rectangle 2"/>
          <p:cNvSpPr>
            <a:spLocks noGrp="1" noChangeArrowheads="1"/>
          </p:cNvSpPr>
          <p:nvPr>
            <p:ph type="title"/>
          </p:nvPr>
        </p:nvSpPr>
        <p:spPr/>
        <p:txBody>
          <a:bodyPr/>
          <a:lstStyle/>
          <a:p>
            <a:r>
              <a:rPr lang="en-US" dirty="0"/>
              <a:t>Drugs used for </a:t>
            </a:r>
            <a:r>
              <a:rPr lang="en-US" dirty="0" smtClean="0"/>
              <a:t>PD:</a:t>
            </a:r>
            <a:endParaRPr lang="en-US" dirty="0"/>
          </a:p>
        </p:txBody>
      </p:sp>
      <p:sp>
        <p:nvSpPr>
          <p:cNvPr id="45059" name="Rectangle 3"/>
          <p:cNvSpPr>
            <a:spLocks noGrp="1" noChangeArrowheads="1"/>
          </p:cNvSpPr>
          <p:nvPr>
            <p:ph type="body" idx="1"/>
          </p:nvPr>
        </p:nvSpPr>
        <p:spPr/>
        <p:txBody>
          <a:bodyPr/>
          <a:lstStyle/>
          <a:p>
            <a:r>
              <a:rPr lang="en-US" dirty="0"/>
              <a:t>Drug therapy is aimed at restoring the balance between the </a:t>
            </a:r>
            <a:r>
              <a:rPr lang="en-US" dirty="0" err="1"/>
              <a:t>dopaminergic</a:t>
            </a:r>
            <a:r>
              <a:rPr lang="en-US" dirty="0"/>
              <a:t> and cholinergic components, </a:t>
            </a:r>
            <a:endParaRPr lang="tr-TR" dirty="0" smtClean="0"/>
          </a:p>
          <a:p>
            <a:pPr>
              <a:buNone/>
            </a:pPr>
            <a:r>
              <a:rPr lang="en-US" dirty="0" smtClean="0"/>
              <a:t>which is achieved </a:t>
            </a:r>
            <a:r>
              <a:rPr lang="en-US" dirty="0"/>
              <a:t>by:</a:t>
            </a:r>
          </a:p>
          <a:p>
            <a:pPr lvl="1" algn="ctr"/>
            <a:r>
              <a:rPr lang="en-US" sz="3200" dirty="0"/>
              <a:t>Increasing the central </a:t>
            </a:r>
            <a:r>
              <a:rPr lang="en-US" sz="3200" dirty="0" err="1"/>
              <a:t>dopaminergic</a:t>
            </a:r>
            <a:r>
              <a:rPr lang="en-US" sz="3200" dirty="0"/>
              <a:t> </a:t>
            </a:r>
            <a:r>
              <a:rPr lang="en-US" sz="3200" dirty="0" err="1" smtClean="0"/>
              <a:t>activit</a:t>
            </a:r>
            <a:r>
              <a:rPr lang="tr-TR" sz="3200" dirty="0" smtClean="0"/>
              <a:t>y</a:t>
            </a:r>
          </a:p>
          <a:p>
            <a:pPr lvl="1" algn="ctr">
              <a:buNone/>
            </a:pPr>
            <a:r>
              <a:rPr lang="en-US" sz="3200" dirty="0" smtClean="0"/>
              <a:t>OR</a:t>
            </a:r>
            <a:endParaRPr lang="en-US" sz="3200" dirty="0"/>
          </a:p>
          <a:p>
            <a:pPr lvl="1" algn="ctr"/>
            <a:r>
              <a:rPr lang="en-US" sz="3200" dirty="0"/>
              <a:t>Decreasing the central cholinergic </a:t>
            </a:r>
            <a:r>
              <a:rPr lang="en-US" sz="3200" dirty="0" err="1" smtClean="0"/>
              <a:t>activit</a:t>
            </a:r>
            <a:r>
              <a:rPr lang="tr-TR" sz="3200" dirty="0" smtClean="0"/>
              <a:t>y</a:t>
            </a:r>
          </a:p>
          <a:p>
            <a:pPr lvl="1" algn="ctr">
              <a:buFontTx/>
              <a:buNone/>
            </a:pPr>
            <a:r>
              <a:rPr lang="tr-TR" sz="3200" dirty="0" smtClean="0"/>
              <a:t> </a:t>
            </a:r>
            <a:r>
              <a:rPr lang="en-US" sz="3200" dirty="0" smtClean="0"/>
              <a:t> </a:t>
            </a:r>
            <a:endParaRPr lang="en-US" sz="32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3773</TotalTime>
  <Words>2030</Words>
  <Application>Microsoft Office PowerPoint</Application>
  <PresentationFormat>Ekran Gösterisi (4:3)</PresentationFormat>
  <Paragraphs>257</Paragraphs>
  <Slides>43</Slides>
  <Notes>22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43</vt:i4>
      </vt:variant>
    </vt:vector>
  </HeadingPairs>
  <TitlesOfParts>
    <vt:vector size="49" baseType="lpstr">
      <vt:lpstr>Arial</vt:lpstr>
      <vt:lpstr>Calibri</vt:lpstr>
      <vt:lpstr>Times</vt:lpstr>
      <vt:lpstr>Times New Roman</vt:lpstr>
      <vt:lpstr>Wingdings</vt:lpstr>
      <vt:lpstr>Office Theme</vt:lpstr>
      <vt:lpstr>Drugs for Parkinson’s disease  Prof.Dr.A.Tanju ÖZÇELİKAY</vt:lpstr>
      <vt:lpstr> Parkinson`s disease (PD)</vt:lpstr>
      <vt:lpstr>Parkinson`s disease</vt:lpstr>
      <vt:lpstr>PowerPoint Sunusu</vt:lpstr>
      <vt:lpstr>PATHOGENESIS:</vt:lpstr>
      <vt:lpstr>PowerPoint Sunusu</vt:lpstr>
      <vt:lpstr>PowerPoint Sunusu</vt:lpstr>
      <vt:lpstr>Drug Induced Parkinsonism:</vt:lpstr>
      <vt:lpstr>Drugs used for PD:</vt:lpstr>
      <vt:lpstr>Classification of antiparkinsonian Drugs:</vt:lpstr>
      <vt:lpstr>Classification of antiparkinsonian Drugs:</vt:lpstr>
      <vt:lpstr>PowerPoint Sunusu</vt:lpstr>
      <vt:lpstr>LEVODOPA</vt:lpstr>
      <vt:lpstr>Diagram of LD Metabolism</vt:lpstr>
      <vt:lpstr>LEVODOPA</vt:lpstr>
      <vt:lpstr>Levodopa (Pharmacokinetics) – contd.</vt:lpstr>
      <vt:lpstr>PowerPoint Sunusu</vt:lpstr>
      <vt:lpstr>PowerPoint Sunusu</vt:lpstr>
      <vt:lpstr>PowerPoint Sunusu</vt:lpstr>
      <vt:lpstr>Drugs used in the treatment of parkinsonism  Levodopa </vt:lpstr>
      <vt:lpstr>PowerPoint Sunusu</vt:lpstr>
      <vt:lpstr>Drugs used in the treatment of parkinsonism  Levodopa </vt:lpstr>
      <vt:lpstr>PERIPHERAL  DECARBOXYLASE  INHIBITORS</vt:lpstr>
      <vt:lpstr>PERIPHERAL  DECARBOXYLASE  INHIBITORS</vt:lpstr>
      <vt:lpstr>Drugs used in the treatment of parkinsonism  Catechol O methyl transferase inhibitors (1) </vt:lpstr>
      <vt:lpstr>Drugs used in the treatment of parkinsonism  Catechol O methyl transferase inhibitors (1) </vt:lpstr>
      <vt:lpstr>PowerPoint Sunusu</vt:lpstr>
      <vt:lpstr>COMT inhibitors</vt:lpstr>
      <vt:lpstr>Stalevo</vt:lpstr>
      <vt:lpstr>Drugs used in the treatment of parkinsonism   Monoamine oxidase inhibitors </vt:lpstr>
      <vt:lpstr>Drugs used in the treatment of parkinsonism   Monoamine oxidase inhibitors </vt:lpstr>
      <vt:lpstr>Drugs used in the treatment of parkinsonism   Monoamine oxidase inhibitors </vt:lpstr>
      <vt:lpstr>Drugs used in the treatment of parkinsonism   Monoamine oxidase inhibitors </vt:lpstr>
      <vt:lpstr>Drugs used in the treatment of parkinsonism  Dopamine receptor agonists (1) </vt:lpstr>
      <vt:lpstr>Drugs used in the treatment of parkinsonism  Dopamine receptor agonists (1) </vt:lpstr>
      <vt:lpstr>Drugs used in the treatment of parkinsonism  Dopamine receptor agonists (1) </vt:lpstr>
      <vt:lpstr>Drugs used in the treatment of parkinsonism  Dopamine receptor agonists (1) </vt:lpstr>
      <vt:lpstr>Drugs used in the treatment of parkinsonism  Dopamine receptor agonists (2) </vt:lpstr>
      <vt:lpstr>PowerPoint Sunusu</vt:lpstr>
      <vt:lpstr>Drugs used in the treatment of parkinsonism  Amantadine(1) </vt:lpstr>
      <vt:lpstr>Drugs used in the treatment of parkinsonism  Acetylcholine blocking drugs(1) </vt:lpstr>
      <vt:lpstr>Anticholinergics</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Parkinsonism</dc:title>
  <dc:creator>saad</dc:creator>
  <cp:lastModifiedBy>Işıl Özakca</cp:lastModifiedBy>
  <cp:revision>289</cp:revision>
  <dcterms:created xsi:type="dcterms:W3CDTF">2006-08-16T00:00:00Z</dcterms:created>
  <dcterms:modified xsi:type="dcterms:W3CDTF">2020-12-21T12:35:45Z</dcterms:modified>
</cp:coreProperties>
</file>