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Anonim Şirketlerde Sona Erme</a:t>
            </a:r>
            <a:endParaRPr lang="tr-TR" b="1" dirty="0"/>
          </a:p>
        </p:txBody>
      </p:sp>
      <p:sp>
        <p:nvSpPr>
          <p:cNvPr id="3" name="2 İçerik Yer Tutucusu"/>
          <p:cNvSpPr>
            <a:spLocks noGrp="1"/>
          </p:cNvSpPr>
          <p:nvPr>
            <p:ph idx="1"/>
          </p:nvPr>
        </p:nvSpPr>
        <p:spPr/>
        <p:txBody>
          <a:bodyPr>
            <a:normAutofit fontScale="70000" lnSpcReduction="20000"/>
          </a:bodyPr>
          <a:lstStyle/>
          <a:p>
            <a:pPr>
              <a:buNone/>
            </a:pPr>
            <a:r>
              <a:rPr lang="tr-TR" dirty="0" smtClean="0"/>
              <a:t>	Türk Ticaret Kanunu’nun 529. maddesine göre, anonim şirket;</a:t>
            </a:r>
          </a:p>
          <a:p>
            <a:pPr>
              <a:buNone/>
            </a:pPr>
            <a:r>
              <a:rPr lang="tr-TR" i="1" dirty="0" smtClean="0"/>
              <a:t>		(a)</a:t>
            </a:r>
            <a:r>
              <a:rPr lang="tr-TR" dirty="0" smtClean="0"/>
              <a:t> Sürenin sona ermesine rağmen işlere fiilen devam etmek suretiyle belirsiz süreli hâle gelmemişse, esas sözleşmede öngörülen sürenin sona ermesiyle,</a:t>
            </a:r>
          </a:p>
          <a:p>
            <a:pPr>
              <a:buNone/>
            </a:pPr>
            <a:r>
              <a:rPr lang="tr-TR" i="1" dirty="0" smtClean="0"/>
              <a:t>		(b)</a:t>
            </a:r>
            <a:r>
              <a:rPr lang="tr-TR" dirty="0" smtClean="0"/>
              <a:t> İşletme konusunun gerçekleşmesiyle veya gerçekleşmesinin imkânsız hâle gelmesiyle,</a:t>
            </a:r>
          </a:p>
          <a:p>
            <a:pPr>
              <a:buNone/>
            </a:pPr>
            <a:r>
              <a:rPr lang="tr-TR" i="1" dirty="0" smtClean="0"/>
              <a:t>		(c)</a:t>
            </a:r>
            <a:r>
              <a:rPr lang="tr-TR" dirty="0" smtClean="0"/>
              <a:t> Esas sözleşmede öngörülmüş herhangi bir sona erme sebebinin gerçekleşmesiyle,</a:t>
            </a:r>
          </a:p>
          <a:p>
            <a:pPr>
              <a:buNone/>
            </a:pPr>
            <a:r>
              <a:rPr lang="tr-TR" i="1" dirty="0" smtClean="0"/>
              <a:t>		(d)</a:t>
            </a:r>
            <a:r>
              <a:rPr lang="tr-TR" dirty="0" smtClean="0"/>
              <a:t> 421. maddenin üçüncü ve dördüncü fıkralarına uygun olarak alınan genel kurul kararıyla,</a:t>
            </a:r>
          </a:p>
          <a:p>
            <a:pPr>
              <a:buNone/>
            </a:pPr>
            <a:r>
              <a:rPr lang="tr-TR" i="1" dirty="0" smtClean="0"/>
              <a:t>		(e) </a:t>
            </a:r>
            <a:r>
              <a:rPr lang="tr-TR" dirty="0" smtClean="0"/>
              <a:t>İflasına karar verilmesiyle,</a:t>
            </a:r>
          </a:p>
          <a:p>
            <a:pPr>
              <a:buNone/>
            </a:pPr>
            <a:r>
              <a:rPr lang="tr-TR" dirty="0" smtClean="0"/>
              <a:t>		(f) Kanunlarda öngörülen diğer hâllerde,</a:t>
            </a:r>
          </a:p>
          <a:p>
            <a:pPr>
              <a:buNone/>
            </a:pPr>
            <a:r>
              <a:rPr lang="tr-TR" dirty="0" smtClean="0"/>
              <a:t>	sona erer.</a:t>
            </a:r>
          </a:p>
          <a:p>
            <a:endParaRPr lang="tr-TR" dirty="0"/>
          </a:p>
        </p:txBody>
      </p:sp>
    </p:spTree>
    <p:extLst>
      <p:ext uri="{BB962C8B-B14F-4D97-AF65-F5344CB8AC3E}">
        <p14:creationId xmlns:p14="http://schemas.microsoft.com/office/powerpoint/2010/main" val="1745831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Diğer Özel Sona Erme Nedenleri</a:t>
            </a:r>
            <a:endParaRPr lang="tr-TR" b="1" dirty="0"/>
          </a:p>
        </p:txBody>
      </p:sp>
      <p:sp>
        <p:nvSpPr>
          <p:cNvPr id="3" name="2 İçerik Yer Tutucusu"/>
          <p:cNvSpPr>
            <a:spLocks noGrp="1"/>
          </p:cNvSpPr>
          <p:nvPr>
            <p:ph idx="1"/>
          </p:nvPr>
        </p:nvSpPr>
        <p:spPr/>
        <p:txBody>
          <a:bodyPr>
            <a:normAutofit fontScale="92500" lnSpcReduction="20000"/>
          </a:bodyPr>
          <a:lstStyle/>
          <a:p>
            <a:r>
              <a:rPr lang="tr-TR" sz="2200" dirty="0" smtClean="0"/>
              <a:t>Organ Eksikliği Dolayısıyla Sona Erme (TTK m. 530)</a:t>
            </a:r>
          </a:p>
          <a:p>
            <a:endParaRPr lang="tr-TR" sz="2200" dirty="0" smtClean="0"/>
          </a:p>
          <a:p>
            <a:r>
              <a:rPr lang="tr-TR" sz="2200" dirty="0" smtClean="0"/>
              <a:t>Haklı Sebeple Fesih (TTK m. 531)</a:t>
            </a:r>
          </a:p>
          <a:p>
            <a:endParaRPr lang="tr-TR" sz="2200" dirty="0" smtClean="0"/>
          </a:p>
          <a:p>
            <a:r>
              <a:rPr lang="tr-TR" sz="2200" dirty="0" smtClean="0"/>
              <a:t>Kamu Düzenine veya İşletme Konusuna Aykırı İşlemlerde ve Faaliyette Bulunmak Dolayısıyla Sona Erme (TTK m. 210)</a:t>
            </a:r>
          </a:p>
          <a:p>
            <a:endParaRPr lang="tr-TR" sz="2200" dirty="0" smtClean="0"/>
          </a:p>
          <a:p>
            <a:r>
              <a:rPr lang="tr-TR" sz="2200" dirty="0" smtClean="0"/>
              <a:t>Kuruluşta Kanun Hükümlerine Aykırılık Dolayısıyla Feshi Davası Yoluyla Sona Erme (TTK m. 353)</a:t>
            </a:r>
          </a:p>
          <a:p>
            <a:endParaRPr lang="tr-TR" sz="2200" dirty="0" smtClean="0"/>
          </a:p>
          <a:p>
            <a:r>
              <a:rPr lang="tr-TR" sz="2400" dirty="0" smtClean="0"/>
              <a:t>Sermayenin Kaybı ve Borca Batıklık Dolayısıyla Sona Erme (TTK m. 376)</a:t>
            </a:r>
          </a:p>
          <a:p>
            <a:endParaRPr lang="tr-TR" sz="2400" dirty="0" smtClean="0"/>
          </a:p>
          <a:p>
            <a:r>
              <a:rPr lang="tr-TR" sz="2400" dirty="0" smtClean="0"/>
              <a:t>Anonim Şirketin Birleşmesi ya da Bölünmesi Dolayısıyla Sona Erme</a:t>
            </a:r>
            <a:r>
              <a:rPr lang="tr-TR" sz="2200" dirty="0"/>
              <a:t> </a:t>
            </a:r>
            <a:r>
              <a:rPr lang="tr-TR" sz="2200" dirty="0" smtClean="0"/>
              <a:t>[</a:t>
            </a:r>
            <a:r>
              <a:rPr lang="tr-TR" sz="2400" dirty="0" smtClean="0"/>
              <a:t>TTK m. 152/3; 159/1(a)]</a:t>
            </a:r>
          </a:p>
        </p:txBody>
      </p:sp>
    </p:spTree>
    <p:extLst>
      <p:ext uri="{BB962C8B-B14F-4D97-AF65-F5344CB8AC3E}">
        <p14:creationId xmlns:p14="http://schemas.microsoft.com/office/powerpoint/2010/main" val="168432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Anonim Şirketin Tasfiyesi</a:t>
            </a:r>
            <a:endParaRPr lang="tr-TR" b="1" dirty="0"/>
          </a:p>
        </p:txBody>
      </p:sp>
      <p:sp>
        <p:nvSpPr>
          <p:cNvPr id="3" name="2 İçerik Yer Tutucusu"/>
          <p:cNvSpPr>
            <a:spLocks noGrp="1"/>
          </p:cNvSpPr>
          <p:nvPr>
            <p:ph idx="1"/>
          </p:nvPr>
        </p:nvSpPr>
        <p:spPr>
          <a:xfrm>
            <a:off x="467544" y="1484784"/>
            <a:ext cx="8424936" cy="5040560"/>
          </a:xfrm>
        </p:spPr>
        <p:txBody>
          <a:bodyPr>
            <a:normAutofit fontScale="85000" lnSpcReduction="20000"/>
          </a:bodyPr>
          <a:lstStyle/>
          <a:p>
            <a:endParaRPr lang="tr-TR" dirty="0" smtClean="0"/>
          </a:p>
          <a:p>
            <a:r>
              <a:rPr lang="tr-TR" dirty="0" smtClean="0"/>
              <a:t>Tasfiye hâlindeki şirket, pay sahipleriyle olan ilişkileri de dâhil, tasfiye sonuna kadar tüzel kişiliğini korur ve ticaret unvanını “tasfiye hâlinde” ibaresi eklenmiş olarak kullanır. Bu hâlde organlarının yetkileri tasfiye amacıyla sınırlıdır (m. 533/2).</a:t>
            </a:r>
          </a:p>
          <a:p>
            <a:endParaRPr lang="tr-TR" dirty="0" smtClean="0"/>
          </a:p>
          <a:p>
            <a:r>
              <a:rPr lang="tr-TR" dirty="0" smtClean="0"/>
              <a:t>Tasfiye sürecine girilmesinin bir diğer hukuki sonucu da, şirket organlarının görev ve yetkilerinin, tasfiyenin yapılabilmesi için zorunlu olan, ancak nitelikleri gereği tasfiye memurlarınca yapılamayan işlemlere özgülenmesidir. Tasfiye işlerinin gereklerinden olan hususlar hakkında karar vermek üzere genel kurul da “tasfiye memurları” tarafından toplantıya çağrılır.</a:t>
            </a:r>
          </a:p>
          <a:p>
            <a:endParaRPr lang="tr-TR" dirty="0"/>
          </a:p>
        </p:txBody>
      </p:sp>
    </p:spTree>
    <p:extLst>
      <p:ext uri="{BB962C8B-B14F-4D97-AF65-F5344CB8AC3E}">
        <p14:creationId xmlns:p14="http://schemas.microsoft.com/office/powerpoint/2010/main" val="1092238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332656"/>
            <a:ext cx="8712968" cy="6336704"/>
          </a:xfrm>
        </p:spPr>
        <p:txBody>
          <a:bodyPr>
            <a:noAutofit/>
          </a:bodyPr>
          <a:lstStyle/>
          <a:p>
            <a:pPr marL="268288" indent="-268288"/>
            <a:r>
              <a:rPr lang="tr-TR" sz="1750" dirty="0" smtClean="0"/>
              <a:t>TTK m. 542 çerçevesinde tasfiye memurları;</a:t>
            </a:r>
          </a:p>
          <a:p>
            <a:pPr marL="268288" indent="-268288"/>
            <a:r>
              <a:rPr lang="tr-TR" sz="1750" dirty="0" smtClean="0"/>
              <a:t>Şirketin süregelen işlemlerini tamamlamak, gereğinde pay bedellerinin henüz ödenmemiş olan kısımlarını tahsil etmek, aktifleri paraya çevirmek ve şirket borçlarının, ilk tasfiye bilançosundan ve alacaklılara yapılan çağrı sonucunda anlaşılan duruma göre, şirket varlığından fazla olmadığı saptanmışsa, bu borçları ödemekle yükümlüdürler.</a:t>
            </a:r>
          </a:p>
          <a:p>
            <a:pPr marL="268288" indent="-268288"/>
            <a:r>
              <a:rPr lang="tr-TR" sz="1750" dirty="0" smtClean="0"/>
              <a:t>Tasfiyenin gerektirmediği yeni bir işlem yapamazlar.</a:t>
            </a:r>
          </a:p>
          <a:p>
            <a:pPr marL="268288" indent="-268288"/>
            <a:r>
              <a:rPr lang="tr-TR" sz="1750" dirty="0" smtClean="0"/>
              <a:t>Şirket borçları şirket varlığından fazla olduğu takdirde durumu derhâl şirketin merkezinin bulunduğu yerdeki asliye ticaret mahkemesine bildirirler; mahkeme iflasın açılmasına karar verir.</a:t>
            </a:r>
          </a:p>
          <a:p>
            <a:pPr marL="268288" indent="-268288"/>
            <a:r>
              <a:rPr lang="tr-TR" sz="1750" dirty="0" smtClean="0"/>
              <a:t>Tasfiyenin uzun sürmesi hâlinde, her yıl sonu için tasfiyeye ilişkin finansal tabloları ve tasfiye sonunda da kesin bilançoyu düzenleyerek genel kurula sunarlar.</a:t>
            </a:r>
          </a:p>
          <a:p>
            <a:pPr marL="268288" indent="-268288"/>
            <a:r>
              <a:rPr lang="tr-TR" sz="1750" dirty="0" smtClean="0"/>
              <a:t>Şirketin bütün mal ve haklarının korunması için düzenli ve görevinin bilincinde bir yönetici gibi gereken önlemleri alır ve tasfiyeyi mümkün olan en kısa sürede bitirirler.</a:t>
            </a:r>
          </a:p>
          <a:p>
            <a:pPr marL="268288" indent="-268288"/>
            <a:r>
              <a:rPr lang="tr-TR" sz="1750" dirty="0" smtClean="0"/>
              <a:t>Tasfiye işlemlerinin düzenli yürütülmesi ve güvenliği için gereken defterleri tutarlar.</a:t>
            </a:r>
          </a:p>
          <a:p>
            <a:pPr marL="268288" indent="-268288"/>
            <a:r>
              <a:rPr lang="tr-TR" sz="1750" dirty="0" smtClean="0"/>
              <a:t>Tasfiye sırasında elde edilen paralardan şirketin süregelen harcamaları için gerekli olan para dışında kalan paraları, bir bankaya şirket adına yatırırlar.</a:t>
            </a:r>
          </a:p>
          <a:p>
            <a:pPr marL="268288" indent="-268288"/>
            <a:r>
              <a:rPr lang="tr-TR" sz="1750" dirty="0" smtClean="0"/>
              <a:t>Vadesi gelmemiş borçları, Türkiye Cumhuriyet Merkez Bankasınca kısa vadeli kredilere uygulanan oran üzerinden </a:t>
            </a:r>
            <a:r>
              <a:rPr lang="tr-TR" sz="1750" dirty="0" err="1" smtClean="0"/>
              <a:t>iskonto</a:t>
            </a:r>
            <a:r>
              <a:rPr lang="tr-TR" sz="1750" dirty="0" smtClean="0"/>
              <a:t> ederek derhâl öderler. Alacaklılar bu ödemeyi kabul etmek zorundadır. Kanun gereği </a:t>
            </a:r>
            <a:r>
              <a:rPr lang="tr-TR" sz="1750" dirty="0" err="1" smtClean="0"/>
              <a:t>iskonto</a:t>
            </a:r>
            <a:r>
              <a:rPr lang="tr-TR" sz="1750" dirty="0" smtClean="0"/>
              <a:t> edilmesi mümkün olmayan alacaklar bu hükümden müstesnadır.</a:t>
            </a:r>
          </a:p>
          <a:p>
            <a:pPr marL="268288" indent="-268288"/>
            <a:r>
              <a:rPr lang="tr-TR" sz="1750" dirty="0" smtClean="0"/>
              <a:t>Pay sahiplerine tasfiye işlerinin durumu hakkında bilgi ve istedikleri takdirde bu konuda imzalı belge verirler.</a:t>
            </a:r>
          </a:p>
          <a:p>
            <a:pPr marL="268288" indent="-268288"/>
            <a:endParaRPr lang="tr-TR" sz="1750" dirty="0"/>
          </a:p>
        </p:txBody>
      </p:sp>
    </p:spTree>
    <p:extLst>
      <p:ext uri="{BB962C8B-B14F-4D97-AF65-F5344CB8AC3E}">
        <p14:creationId xmlns:p14="http://schemas.microsoft.com/office/powerpoint/2010/main" val="443905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lvl="1" algn="ctr" rtl="0">
              <a:spcBef>
                <a:spcPct val="0"/>
              </a:spcBef>
            </a:pPr>
            <a:r>
              <a:rPr lang="tr-TR" sz="2600" b="1" dirty="0" smtClean="0"/>
              <a:t>Şirketin Ticaret Sicilinden Terkini: Tüzel Kişiliğin Son Bulması</a:t>
            </a:r>
            <a:endParaRPr lang="tr-TR" sz="2600" dirty="0"/>
          </a:p>
        </p:txBody>
      </p:sp>
      <p:sp>
        <p:nvSpPr>
          <p:cNvPr id="3" name="2 İçerik Yer Tutucusu"/>
          <p:cNvSpPr>
            <a:spLocks noGrp="1"/>
          </p:cNvSpPr>
          <p:nvPr>
            <p:ph idx="1"/>
          </p:nvPr>
        </p:nvSpPr>
        <p:spPr/>
        <p:txBody>
          <a:bodyPr>
            <a:normAutofit/>
          </a:bodyPr>
          <a:lstStyle/>
          <a:p>
            <a:endParaRPr lang="tr-TR" sz="2500" b="1" dirty="0" smtClean="0"/>
          </a:p>
          <a:p>
            <a:pPr>
              <a:buNone/>
            </a:pPr>
            <a:r>
              <a:rPr lang="tr-TR" sz="2500" dirty="0" smtClean="0"/>
              <a:t>		Tasfiyenin sona ermesi üzerine şirkete ait ticaret unvanının sicilden silinmesi tasfiye memurları tarafından sicil müdürlüğünden istenir.</a:t>
            </a:r>
            <a:r>
              <a:rPr lang="tr-TR" sz="2500" b="1" dirty="0" smtClean="0"/>
              <a:t> </a:t>
            </a:r>
            <a:r>
              <a:rPr lang="tr-TR" sz="2500" dirty="0" smtClean="0"/>
              <a:t>İstem üzerine silinme tescil ve ilân edilir (TTK m. 545). </a:t>
            </a:r>
          </a:p>
          <a:p>
            <a:pPr>
              <a:buNone/>
            </a:pPr>
            <a:r>
              <a:rPr lang="tr-TR" sz="2500" dirty="0" smtClean="0"/>
              <a:t>		Bu şekilde, ticaret siciline tescil ile tüzel kişilik kazanan anonim şirketin yine ticaret sicilinden terkin edilerek tüzel kişiliği son bulur.</a:t>
            </a:r>
          </a:p>
          <a:p>
            <a:endParaRPr lang="tr-TR" sz="2500" dirty="0"/>
          </a:p>
        </p:txBody>
      </p:sp>
    </p:spTree>
    <p:extLst>
      <p:ext uri="{BB962C8B-B14F-4D97-AF65-F5344CB8AC3E}">
        <p14:creationId xmlns:p14="http://schemas.microsoft.com/office/powerpoint/2010/main" val="317832048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418</Words>
  <Application>Microsoft Office PowerPoint</Application>
  <PresentationFormat>Ekran Gösterisi (4:3)</PresentationFormat>
  <Paragraphs>40</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Anonim Şirketlerde Sona Erme</vt:lpstr>
      <vt:lpstr>Diğer Özel Sona Erme Nedenleri</vt:lpstr>
      <vt:lpstr>Anonim Şirketin Tasfiyesi</vt:lpstr>
      <vt:lpstr>PowerPoint Sunusu</vt:lpstr>
      <vt:lpstr>Şirketin Ticaret Sicilinden Terkini: Tüzel Kişiliğin Son Bulması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Anonim Şirketlerde Sona Erme</dc:title>
  <dc:creator>KORKUT OZKORKUT</dc:creator>
  <cp:lastModifiedBy>KORKUT OZKORKUT</cp:lastModifiedBy>
  <cp:revision>1</cp:revision>
  <dcterms:created xsi:type="dcterms:W3CDTF">2019-12-24T09:19:50Z</dcterms:created>
  <dcterms:modified xsi:type="dcterms:W3CDTF">2019-12-24T09:34:20Z</dcterms:modified>
</cp:coreProperties>
</file>