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52"/>
  </p:notesMasterIdLst>
  <p:handoutMasterIdLst>
    <p:handoutMasterId r:id="rId53"/>
  </p:handoutMasterIdLst>
  <p:sldIdLst>
    <p:sldId id="256" r:id="rId2"/>
    <p:sldId id="262" r:id="rId3"/>
    <p:sldId id="378" r:id="rId4"/>
    <p:sldId id="385" r:id="rId5"/>
    <p:sldId id="379" r:id="rId6"/>
    <p:sldId id="388" r:id="rId7"/>
    <p:sldId id="389" r:id="rId8"/>
    <p:sldId id="386" r:id="rId9"/>
    <p:sldId id="380" r:id="rId10"/>
    <p:sldId id="381" r:id="rId11"/>
    <p:sldId id="382" r:id="rId12"/>
    <p:sldId id="383" r:id="rId13"/>
    <p:sldId id="384" r:id="rId14"/>
    <p:sldId id="304" r:id="rId15"/>
    <p:sldId id="312" r:id="rId16"/>
    <p:sldId id="313" r:id="rId17"/>
    <p:sldId id="374" r:id="rId18"/>
    <p:sldId id="314" r:id="rId19"/>
    <p:sldId id="315" r:id="rId20"/>
    <p:sldId id="349" r:id="rId21"/>
    <p:sldId id="339" r:id="rId22"/>
    <p:sldId id="341" r:id="rId23"/>
    <p:sldId id="342" r:id="rId24"/>
    <p:sldId id="343" r:id="rId25"/>
    <p:sldId id="344" r:id="rId26"/>
    <p:sldId id="345" r:id="rId27"/>
    <p:sldId id="346" r:id="rId28"/>
    <p:sldId id="347" r:id="rId29"/>
    <p:sldId id="348" r:id="rId30"/>
    <p:sldId id="340" r:id="rId31"/>
    <p:sldId id="375" r:id="rId32"/>
    <p:sldId id="318" r:id="rId33"/>
    <p:sldId id="323" r:id="rId34"/>
    <p:sldId id="322" r:id="rId35"/>
    <p:sldId id="327" r:id="rId36"/>
    <p:sldId id="325" r:id="rId37"/>
    <p:sldId id="326" r:id="rId38"/>
    <p:sldId id="277" r:id="rId39"/>
    <p:sldId id="328" r:id="rId40"/>
    <p:sldId id="298" r:id="rId41"/>
    <p:sldId id="299" r:id="rId42"/>
    <p:sldId id="300" r:id="rId43"/>
    <p:sldId id="301" r:id="rId44"/>
    <p:sldId id="302" r:id="rId45"/>
    <p:sldId id="303" r:id="rId46"/>
    <p:sldId id="377" r:id="rId47"/>
    <p:sldId id="307" r:id="rId48"/>
    <p:sldId id="320" r:id="rId49"/>
    <p:sldId id="308" r:id="rId50"/>
    <p:sldId id="317" r:id="rId5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66"/>
    <a:srgbClr val="FFCC00"/>
    <a:srgbClr val="00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7" autoAdjust="0"/>
    <p:restoredTop sz="94719"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DE2E06BE-8569-43CA-B202-87FD756BDF0B}" type="slidenum">
              <a:rPr lang="tr-TR"/>
              <a:pPr>
                <a:defRPr/>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tr-TR"/>
          </a:p>
        </p:txBody>
      </p:sp>
      <p:sp>
        <p:nvSpPr>
          <p:cNvPr id="532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noProof="0" smtClean="0"/>
              <a:t>Asılın metin stilleri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B757531D-A1BA-4FCF-95DB-02E87F21327B}"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BA4D9FCF-87B0-4362-8D83-28D996C2BA45}" type="slidenum">
              <a:rPr lang="tr-TR" smtClean="0"/>
              <a:pPr/>
              <a:t>1</a:t>
            </a:fld>
            <a:endParaRPr lang="tr-TR" smtClean="0"/>
          </a:p>
        </p:txBody>
      </p:sp>
      <p:sp>
        <p:nvSpPr>
          <p:cNvPr id="54275" name="Rectangle 1026"/>
          <p:cNvSpPr>
            <a:spLocks noGrp="1" noRot="1" noChangeAspect="1" noChangeArrowheads="1" noTextEdit="1"/>
          </p:cNvSpPr>
          <p:nvPr>
            <p:ph type="sldImg"/>
          </p:nvPr>
        </p:nvSpPr>
        <p:spPr>
          <a:ln/>
        </p:spPr>
      </p:sp>
      <p:sp>
        <p:nvSpPr>
          <p:cNvPr id="54276" name="Rectangle 1027"/>
          <p:cNvSpPr>
            <a:spLocks noGrp="1" noChangeArrowheads="1"/>
          </p:cNvSpPr>
          <p:nvPr>
            <p:ph type="body" idx="1"/>
          </p:nvPr>
        </p:nvSpPr>
        <p:spPr>
          <a:noFill/>
          <a:ln w="9525"/>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10FC0B3-969C-4285-8815-AF28EA68659E}" type="slidenum">
              <a:rPr lang="tr-TR" smtClean="0"/>
              <a:pPr/>
              <a:t>2</a:t>
            </a:fld>
            <a:endParaRPr lang="tr-TR"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w="9525"/>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D8421C8-3AD0-4DEC-85F8-D611F9951BB8}" type="slidenum">
              <a:rPr lang="tr-TR" smtClean="0"/>
              <a:pPr/>
              <a:t>3</a:t>
            </a:fld>
            <a:endParaRPr lang="tr-TR"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w="9525"/>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709B91C8-FB00-499D-B70B-6F93A565920B}" type="slidenum">
              <a:rPr lang="tr-TR"/>
              <a:pPr>
                <a:defRPr/>
              </a:pPr>
              <a:t>‹#›</a:t>
            </a:fld>
            <a:endParaRPr lang="tr-TR"/>
          </a:p>
        </p:txBody>
      </p:sp>
    </p:spTree>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F54F9AC-8101-4825-9366-8BF620AADF9B}" type="slidenum">
              <a:rPr lang="tr-TR"/>
              <a:pPr>
                <a:defRPr/>
              </a:pPr>
              <a:t>‹#›</a:t>
            </a:fld>
            <a:endParaRPr lang="tr-TR"/>
          </a:p>
        </p:txBody>
      </p:sp>
    </p:spTree>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38DB582F-66FE-4387-84AD-6326EB811512}" type="slidenum">
              <a:rPr lang="tr-TR"/>
              <a:pPr>
                <a:defRPr/>
              </a:pPr>
              <a:t>‹#›</a:t>
            </a:fld>
            <a:endParaRPr lang="tr-TR"/>
          </a:p>
        </p:txBody>
      </p:sp>
    </p:spTree>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A487577-2C5B-42F3-AD83-F0DBFDBD962A}" type="slidenum">
              <a:rPr lang="tr-TR"/>
              <a:pPr>
                <a:defRPr/>
              </a:pPr>
              <a:t>‹#›</a:t>
            </a:fld>
            <a:endParaRPr lang="tr-TR"/>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4CC06539-5E17-4514-B545-3EFEC4B04104}" type="slidenum">
              <a:rPr lang="tr-TR"/>
              <a:pPr>
                <a:defRPr/>
              </a:pPr>
              <a:t>‹#›</a:t>
            </a:fld>
            <a:endParaRPr lang="tr-TR"/>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1B4CAA8-2828-4BA1-8474-B256E8B097D5}" type="slidenum">
              <a:rPr lang="tr-TR"/>
              <a:pPr>
                <a:defRPr/>
              </a:pPr>
              <a:t>‹#›</a:t>
            </a:fld>
            <a:endParaRPr lang="tr-TR"/>
          </a:p>
        </p:txBody>
      </p:sp>
    </p:spTree>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B600EAAD-0BC8-45EE-AF35-CB9AA775E4F0}" type="slidenum">
              <a:rPr lang="tr-TR"/>
              <a:pPr>
                <a:defRPr/>
              </a:pPr>
              <a:t>‹#›</a:t>
            </a:fld>
            <a:endParaRPr lang="tr-TR"/>
          </a:p>
        </p:txBody>
      </p:sp>
    </p:spTree>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DA5BCBBB-973A-44BF-B8E7-040C15FF5237}" type="slidenum">
              <a:rPr lang="tr-TR"/>
              <a:pPr>
                <a:defRPr/>
              </a:pPr>
              <a:t>‹#›</a:t>
            </a:fld>
            <a:endParaRPr lang="tr-TR"/>
          </a:p>
        </p:txBody>
      </p:sp>
    </p:spTree>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043E82BB-A05C-410C-A1AA-AA4357F49B2B}" type="slidenum">
              <a:rPr lang="tr-TR"/>
              <a:pPr>
                <a:defRPr/>
              </a:pPr>
              <a:t>‹#›</a:t>
            </a:fld>
            <a:endParaRPr lang="tr-TR"/>
          </a:p>
        </p:txBody>
      </p:sp>
    </p:spTree>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3C097FA-77EB-4565-807F-7632BD04C3B9}" type="slidenum">
              <a:rPr lang="tr-TR"/>
              <a:pPr>
                <a:defRPr/>
              </a:pPr>
              <a:t>‹#›</a:t>
            </a:fld>
            <a:endParaRPr lang="tr-TR"/>
          </a:p>
        </p:txBody>
      </p:sp>
    </p:spTree>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89437E63-BDD1-40DA-8BB7-B241BE05B371}" type="slidenum">
              <a:rPr lang="tr-TR"/>
              <a:pPr>
                <a:defRPr/>
              </a:pPr>
              <a:t>‹#›</a:t>
            </a:fld>
            <a:endParaRPr lang="tr-TR"/>
          </a:p>
        </p:txBody>
      </p:sp>
    </p:spTree>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6077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tr-TR"/>
          </a:p>
        </p:txBody>
      </p:sp>
      <p:sp>
        <p:nvSpPr>
          <p:cNvPr id="16077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tr-TR"/>
          </a:p>
        </p:txBody>
      </p:sp>
      <p:sp>
        <p:nvSpPr>
          <p:cNvPr id="16077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94080B32-7FC7-450F-BA37-3F982854E228}"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spd="slow">
    <p:randomBar dir="vert"/>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838200" y="1447800"/>
            <a:ext cx="6686550" cy="1143000"/>
          </a:xfrm>
        </p:spPr>
        <p:txBody>
          <a:bodyPr/>
          <a:lstStyle/>
          <a:p>
            <a:pPr eaLnBrk="1" hangingPunct="1"/>
            <a:r>
              <a:rPr lang="tr-TR" smtClean="0"/>
              <a:t> </a:t>
            </a:r>
            <a:r>
              <a:rPr lang="tr-TR" sz="2800" smtClean="0"/>
              <a:t>BÜYÜME: ULUSLARARASI </a:t>
            </a:r>
            <a:br>
              <a:rPr lang="tr-TR" sz="2800" smtClean="0"/>
            </a:br>
            <a:r>
              <a:rPr lang="tr-TR" sz="2800" smtClean="0"/>
              <a:t> PAZARLARA GİRİŞ</a:t>
            </a:r>
            <a:br>
              <a:rPr lang="tr-TR" sz="2800" smtClean="0"/>
            </a:br>
            <a:r>
              <a:rPr lang="tr-TR" sz="2800" smtClean="0"/>
              <a:t> STRATEJİLERİ</a:t>
            </a:r>
          </a:p>
        </p:txBody>
      </p:sp>
      <p:sp>
        <p:nvSpPr>
          <p:cNvPr id="4101" name="Rectangle 5"/>
          <p:cNvSpPr>
            <a:spLocks noGrp="1" noChangeArrowheads="1"/>
          </p:cNvSpPr>
          <p:nvPr>
            <p:ph type="subTitle" idx="1"/>
          </p:nvPr>
        </p:nvSpPr>
        <p:spPr>
          <a:xfrm>
            <a:off x="-180975" y="2997200"/>
            <a:ext cx="5638800" cy="1038225"/>
          </a:xfrm>
        </p:spPr>
        <p:txBody>
          <a:bodyPr/>
          <a:lstStyle/>
          <a:p>
            <a:pPr eaLnBrk="1" hangingPunct="1"/>
            <a:endParaRPr lang="tr-TR" sz="2800" dirty="0" smtClean="0"/>
          </a:p>
          <a:p>
            <a:pPr eaLnBrk="1" hangingPunct="1"/>
            <a:r>
              <a:rPr lang="tr-TR" sz="2800" dirty="0" smtClean="0"/>
              <a:t>             </a:t>
            </a:r>
            <a:r>
              <a:rPr lang="tr-TR" sz="2800" smtClean="0"/>
              <a:t>Prof</a:t>
            </a:r>
            <a:r>
              <a:rPr lang="tr-TR" sz="2400" smtClean="0"/>
              <a:t>.Dr</a:t>
            </a:r>
            <a:r>
              <a:rPr lang="tr-TR" sz="2400" dirty="0" smtClean="0"/>
              <a:t>.Dilber </a:t>
            </a:r>
            <a:r>
              <a:rPr lang="tr-TR" sz="2400" dirty="0" smtClean="0"/>
              <a:t>Ulaş</a:t>
            </a:r>
          </a:p>
        </p:txBody>
      </p:sp>
      <p:pic>
        <p:nvPicPr>
          <p:cNvPr id="2052" name="Picture 6" descr="BD05297_"/>
          <p:cNvPicPr>
            <a:picLocks noChangeAspect="1" noChangeArrowheads="1"/>
          </p:cNvPicPr>
          <p:nvPr/>
        </p:nvPicPr>
        <p:blipFill>
          <a:blip r:embed="rId3"/>
          <a:srcRect/>
          <a:stretch>
            <a:fillRect/>
          </a:stretch>
        </p:blipFill>
        <p:spPr bwMode="auto">
          <a:xfrm>
            <a:off x="4932363" y="2924175"/>
            <a:ext cx="3660775" cy="3424238"/>
          </a:xfrm>
          <a:prstGeom prst="rect">
            <a:avLst/>
          </a:prstGeom>
          <a:noFill/>
          <a:ln w="9525">
            <a:noFill/>
            <a:miter lim="800000"/>
            <a:headEnd/>
            <a:tailEnd/>
          </a:ln>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iterate type="wd">
                                    <p:tmPct val="100000"/>
                                  </p:iterate>
                                  <p:childTnLst>
                                    <p:set>
                                      <p:cBhvr>
                                        <p:cTn id="6" dur="1" fill="hold">
                                          <p:stCondLst>
                                            <p:cond delay="0"/>
                                          </p:stCondLst>
                                        </p:cTn>
                                        <p:tgtEl>
                                          <p:spTgt spid="4100"/>
                                        </p:tgtEl>
                                        <p:attrNameLst>
                                          <p:attrName>style.visibility</p:attrName>
                                        </p:attrNameLst>
                                      </p:cBhvr>
                                      <p:to>
                                        <p:strVal val="visible"/>
                                      </p:to>
                                    </p:set>
                                    <p:animEffect transition="in" filter="dissolve">
                                      <p:cBhvr>
                                        <p:cTn id="7" dur="300"/>
                                        <p:tgtEl>
                                          <p:spTgt spid="4100"/>
                                        </p:tgtEl>
                                      </p:cBhvr>
                                    </p:animEffect>
                                  </p:childTnLst>
                                </p:cTn>
                              </p:par>
                            </p:childTnLst>
                          </p:cTn>
                        </p:par>
                        <p:par>
                          <p:cTn id="8" fill="hold">
                            <p:stCondLst>
                              <p:cond delay="2100"/>
                            </p:stCondLst>
                            <p:childTnLst>
                              <p:par>
                                <p:cTn id="9" presetID="9" presetClass="entr" presetSubtype="0" fill="hold" grpId="0" nodeType="afterEffect">
                                  <p:stCondLst>
                                    <p:cond delay="0"/>
                                  </p:stCondLst>
                                  <p:childTnLst>
                                    <p:set>
                                      <p:cBhvr>
                                        <p:cTn id="10" dur="1" fill="hold">
                                          <p:stCondLst>
                                            <p:cond delay="0"/>
                                          </p:stCondLst>
                                        </p:cTn>
                                        <p:tgtEl>
                                          <p:spTgt spid="4101"/>
                                        </p:tgtEl>
                                        <p:attrNameLst>
                                          <p:attrName>style.visibility</p:attrName>
                                        </p:attrNameLst>
                                      </p:cBhvr>
                                      <p:to>
                                        <p:strVal val="visible"/>
                                      </p:to>
                                    </p:set>
                                    <p:animEffect transition="in" filter="dissolve">
                                      <p:cBhvr>
                                        <p:cTn id="11"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utoUpdateAnimBg="0"/>
      <p:bldP spid="4101"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26"/>
          <p:cNvSpPr>
            <a:spLocks noGrp="1" noChangeArrowheads="1"/>
          </p:cNvSpPr>
          <p:nvPr>
            <p:ph type="title"/>
          </p:nvPr>
        </p:nvSpPr>
        <p:spPr/>
        <p:txBody>
          <a:bodyPr/>
          <a:lstStyle/>
          <a:p>
            <a:pPr eaLnBrk="1" hangingPunct="1"/>
            <a:r>
              <a:rPr lang="tr-TR" sz="3200" smtClean="0"/>
              <a:t>KOBİ’LER İÇİN İHRACATI ZORLAŞTIRAN FAKTÖRLER</a:t>
            </a:r>
          </a:p>
        </p:txBody>
      </p:sp>
      <p:sp>
        <p:nvSpPr>
          <p:cNvPr id="11267" name="Rectangle 1027"/>
          <p:cNvSpPr>
            <a:spLocks noGrp="1" noChangeArrowheads="1"/>
          </p:cNvSpPr>
          <p:nvPr>
            <p:ph type="body" idx="1"/>
          </p:nvPr>
        </p:nvSpPr>
        <p:spPr/>
        <p:txBody>
          <a:bodyPr/>
          <a:lstStyle/>
          <a:p>
            <a:pPr eaLnBrk="1" hangingPunct="1"/>
            <a:r>
              <a:rPr lang="tr-TR" smtClean="0"/>
              <a:t>P</a:t>
            </a:r>
            <a:r>
              <a:rPr lang="en-AU" smtClean="0">
                <a:cs typeface="Arial" charset="0"/>
              </a:rPr>
              <a:t>azarlama” ve “</a:t>
            </a:r>
            <a:r>
              <a:rPr lang="tr-TR" smtClean="0"/>
              <a:t>S</a:t>
            </a:r>
            <a:r>
              <a:rPr lang="en-AU" smtClean="0">
                <a:cs typeface="Arial" charset="0"/>
              </a:rPr>
              <a:t>atış” </a:t>
            </a:r>
            <a:r>
              <a:rPr lang="tr-TR" smtClean="0"/>
              <a:t>kavramlarının </a:t>
            </a:r>
            <a:r>
              <a:rPr lang="en-AU" smtClean="0">
                <a:cs typeface="Arial" charset="0"/>
              </a:rPr>
              <a:t>birbiriyle karıştırılma</a:t>
            </a:r>
            <a:r>
              <a:rPr lang="tr-TR" smtClean="0"/>
              <a:t>sı, h</a:t>
            </a:r>
            <a:r>
              <a:rPr lang="en-AU" smtClean="0">
                <a:cs typeface="Times New Roman" pitchFamily="18" charset="0"/>
              </a:rPr>
              <a:t>edef pazarların araştırılması, bulunması ve değerlendirilmesinde </a:t>
            </a:r>
            <a:r>
              <a:rPr lang="tr-TR" smtClean="0"/>
              <a:t> </a:t>
            </a:r>
            <a:r>
              <a:rPr lang="en-AU" smtClean="0">
                <a:cs typeface="Times New Roman" pitchFamily="18" charset="0"/>
              </a:rPr>
              <a:t>eksiklikleri</a:t>
            </a:r>
            <a:r>
              <a:rPr lang="tr-TR" smtClean="0"/>
              <a:t>n olması</a:t>
            </a:r>
            <a:r>
              <a:rPr lang="en-AU" smtClean="0">
                <a:cs typeface="Times New Roman" pitchFamily="18" charset="0"/>
              </a:rPr>
              <a:t> </a:t>
            </a:r>
            <a:endParaRPr lang="tr-TR" smtClean="0"/>
          </a:p>
          <a:p>
            <a:pPr eaLnBrk="1" hangingPunct="1">
              <a:buFont typeface="Wingdings" pitchFamily="2" charset="2"/>
              <a:buNone/>
            </a:pPr>
            <a:endParaRPr lang="tr-TR" smtClean="0"/>
          </a:p>
          <a:p>
            <a:pPr eaLnBrk="1" hangingPunct="1"/>
            <a:r>
              <a:rPr lang="tr-TR" smtClean="0"/>
              <a:t>Ürün niteliği, CE İşareti, </a:t>
            </a:r>
            <a:r>
              <a:rPr lang="en-AU" smtClean="0">
                <a:cs typeface="Arial" charset="0"/>
              </a:rPr>
              <a:t>Kalite ve standardizasyondaki eksiklikler</a:t>
            </a:r>
            <a:r>
              <a:rPr lang="tr-TR" smtClean="0">
                <a:cs typeface="Times New Roman" pitchFamily="18" charset="0"/>
              </a:rPr>
              <a:t> </a:t>
            </a:r>
          </a:p>
          <a:p>
            <a:pPr eaLnBrk="1" hangingPunct="1">
              <a:buFont typeface="Wingdings" pitchFamily="2" charset="2"/>
              <a:buNone/>
            </a:pPr>
            <a:endParaRPr lang="tr-TR" smtClean="0"/>
          </a:p>
        </p:txBody>
      </p:sp>
    </p:spTree>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sz="3200" smtClean="0"/>
              <a:t>KOBİ’LER İÇİN İHRACATI ZORLAŞTIRAN FAKTÖRLER</a:t>
            </a:r>
          </a:p>
        </p:txBody>
      </p:sp>
      <p:sp>
        <p:nvSpPr>
          <p:cNvPr id="12291" name="Rectangle 3"/>
          <p:cNvSpPr>
            <a:spLocks noGrp="1" noChangeArrowheads="1"/>
          </p:cNvSpPr>
          <p:nvPr>
            <p:ph type="body" idx="1"/>
          </p:nvPr>
        </p:nvSpPr>
        <p:spPr>
          <a:xfrm>
            <a:off x="685800" y="1905000"/>
            <a:ext cx="7772400" cy="4114800"/>
          </a:xfrm>
        </p:spPr>
        <p:txBody>
          <a:bodyPr/>
          <a:lstStyle/>
          <a:p>
            <a:pPr eaLnBrk="1" hangingPunct="1">
              <a:lnSpc>
                <a:spcPct val="80000"/>
              </a:lnSpc>
            </a:pPr>
            <a:r>
              <a:rPr lang="tr-TR" sz="2800" smtClean="0"/>
              <a:t>Kurlardaki belirsizlik, g</a:t>
            </a:r>
            <a:r>
              <a:rPr lang="en-AU" sz="2800" smtClean="0">
                <a:cs typeface="Arial" charset="0"/>
              </a:rPr>
              <a:t>irdilerin yüksek maliyetle temini </a:t>
            </a:r>
            <a:r>
              <a:rPr lang="tr-TR" sz="2800" smtClean="0"/>
              <a:t>nedeniyle </a:t>
            </a:r>
            <a:r>
              <a:rPr lang="en-AU" sz="2800" smtClean="0">
                <a:cs typeface="Arial" charset="0"/>
              </a:rPr>
              <a:t>malın fiyatının yüksek bir şekilde tespiti</a:t>
            </a:r>
            <a:r>
              <a:rPr lang="tr-TR" sz="2800" smtClean="0"/>
              <a:t> </a:t>
            </a:r>
          </a:p>
          <a:p>
            <a:pPr eaLnBrk="1" hangingPunct="1">
              <a:lnSpc>
                <a:spcPct val="80000"/>
              </a:lnSpc>
              <a:buFont typeface="Wingdings" pitchFamily="2" charset="2"/>
              <a:buNone/>
            </a:pPr>
            <a:endParaRPr lang="tr-TR" sz="2800" smtClean="0"/>
          </a:p>
          <a:p>
            <a:pPr eaLnBrk="1" hangingPunct="1">
              <a:lnSpc>
                <a:spcPct val="80000"/>
              </a:lnSpc>
            </a:pPr>
            <a:r>
              <a:rPr lang="tr-TR" sz="2800" smtClean="0"/>
              <a:t>D</a:t>
            </a:r>
            <a:r>
              <a:rPr lang="en-AU" sz="2800" smtClean="0">
                <a:cs typeface="Arial" charset="0"/>
              </a:rPr>
              <a:t>üzenli bir üretim planının olmayışı, dağıtımla ilgili sorunlar</a:t>
            </a:r>
            <a:r>
              <a:rPr lang="tr-TR" sz="2800" smtClean="0"/>
              <a:t> nedeniyle </a:t>
            </a:r>
            <a:r>
              <a:rPr lang="en-AU" sz="2800" smtClean="0">
                <a:cs typeface="Arial" charset="0"/>
              </a:rPr>
              <a:t>zamanında teslimat yapılamama</a:t>
            </a:r>
            <a:r>
              <a:rPr lang="tr-TR" sz="2800" smtClean="0"/>
              <a:t>sı</a:t>
            </a:r>
          </a:p>
          <a:p>
            <a:pPr eaLnBrk="1" hangingPunct="1">
              <a:lnSpc>
                <a:spcPct val="80000"/>
              </a:lnSpc>
              <a:buFont typeface="Wingdings" pitchFamily="2" charset="2"/>
              <a:buNone/>
            </a:pPr>
            <a:endParaRPr lang="tr-TR" sz="2800" smtClean="0"/>
          </a:p>
          <a:p>
            <a:pPr eaLnBrk="1" hangingPunct="1">
              <a:lnSpc>
                <a:spcPct val="80000"/>
              </a:lnSpc>
            </a:pPr>
            <a:r>
              <a:rPr lang="tr-TR" sz="2800" smtClean="0"/>
              <a:t>R</a:t>
            </a:r>
            <a:r>
              <a:rPr lang="en-AU" sz="2800" smtClean="0">
                <a:cs typeface="Times New Roman" pitchFamily="18" charset="0"/>
              </a:rPr>
              <a:t>eklam, fuar ve sergilere katılma, alıcılarla karşılıklı ve/veya yüz yüze görüşme gibi temel unsurlar hakkında esaslı bilgileri</a:t>
            </a:r>
            <a:r>
              <a:rPr lang="tr-TR" sz="2800" smtClean="0"/>
              <a:t>nin olmaması</a:t>
            </a:r>
          </a:p>
        </p:txBody>
      </p:sp>
    </p:spTree>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26"/>
          <p:cNvSpPr>
            <a:spLocks noGrp="1" noChangeArrowheads="1"/>
          </p:cNvSpPr>
          <p:nvPr>
            <p:ph type="title"/>
          </p:nvPr>
        </p:nvSpPr>
        <p:spPr/>
        <p:txBody>
          <a:bodyPr/>
          <a:lstStyle/>
          <a:p>
            <a:pPr eaLnBrk="1" hangingPunct="1"/>
            <a:r>
              <a:rPr lang="tr-TR" sz="3200" smtClean="0"/>
              <a:t>KOBİ’LER İÇİN İHRACATI ZORLAŞTIRAN FAKTÖRLER</a:t>
            </a:r>
          </a:p>
        </p:txBody>
      </p:sp>
      <p:sp>
        <p:nvSpPr>
          <p:cNvPr id="13315" name="Rectangle 1027"/>
          <p:cNvSpPr>
            <a:spLocks noGrp="1" noChangeArrowheads="1"/>
          </p:cNvSpPr>
          <p:nvPr>
            <p:ph type="body" idx="1"/>
          </p:nvPr>
        </p:nvSpPr>
        <p:spPr>
          <a:xfrm>
            <a:off x="685800" y="2362200"/>
            <a:ext cx="7772400" cy="4114800"/>
          </a:xfrm>
        </p:spPr>
        <p:txBody>
          <a:bodyPr/>
          <a:lstStyle/>
          <a:p>
            <a:pPr eaLnBrk="1" hangingPunct="1"/>
            <a:r>
              <a:rPr lang="en-AU" smtClean="0">
                <a:cs typeface="Times New Roman" pitchFamily="18" charset="0"/>
              </a:rPr>
              <a:t>Her KOBİ’nin ihracat kredilerinden istifade edememesi</a:t>
            </a:r>
            <a:r>
              <a:rPr lang="tr-TR" smtClean="0">
                <a:cs typeface="Arial" charset="0"/>
              </a:rPr>
              <a:t> </a:t>
            </a:r>
            <a:r>
              <a:rPr lang="tr-TR" smtClean="0"/>
              <a:t> (Banka kredileri %4 civarında)</a:t>
            </a:r>
          </a:p>
          <a:p>
            <a:pPr eaLnBrk="1" hangingPunct="1">
              <a:buFont typeface="Wingdings" pitchFamily="2" charset="2"/>
              <a:buNone/>
            </a:pPr>
            <a:endParaRPr lang="tr-TR" smtClean="0"/>
          </a:p>
          <a:p>
            <a:pPr eaLnBrk="1" hangingPunct="1"/>
            <a:r>
              <a:rPr lang="en-AU" smtClean="0">
                <a:cs typeface="Arial" charset="0"/>
              </a:rPr>
              <a:t> </a:t>
            </a:r>
            <a:r>
              <a:rPr lang="tr-TR" smtClean="0"/>
              <a:t>Hükümet uygulamaları, ithalat k</a:t>
            </a:r>
            <a:r>
              <a:rPr lang="en-AU" smtClean="0">
                <a:cs typeface="Times New Roman" pitchFamily="18" charset="0"/>
              </a:rPr>
              <a:t>otalar</a:t>
            </a:r>
            <a:r>
              <a:rPr lang="tr-TR" smtClean="0"/>
              <a:t>ı</a:t>
            </a:r>
            <a:r>
              <a:rPr lang="en-AU" smtClean="0">
                <a:cs typeface="Times New Roman" pitchFamily="18" charset="0"/>
              </a:rPr>
              <a:t>, standartlar ve sağlık şartları gibi sınırlamalar</a:t>
            </a:r>
            <a:r>
              <a:rPr lang="tr-TR" smtClean="0"/>
              <a:t>ın olması</a:t>
            </a:r>
          </a:p>
          <a:p>
            <a:pPr eaLnBrk="1" hangingPunct="1">
              <a:buFont typeface="Wingdings" pitchFamily="2" charset="2"/>
              <a:buNone/>
            </a:pPr>
            <a:r>
              <a:rPr lang="tr-TR" smtClean="0"/>
              <a:t>   </a:t>
            </a:r>
            <a:r>
              <a:rPr lang="tr-TR" sz="2400" smtClean="0"/>
              <a:t> </a:t>
            </a:r>
          </a:p>
          <a:p>
            <a:pPr eaLnBrk="1" hangingPunct="1"/>
            <a:endParaRPr lang="tr-TR" sz="2400" smtClean="0"/>
          </a:p>
        </p:txBody>
      </p:sp>
    </p:spTree>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sz="3200" smtClean="0"/>
              <a:t>KOBİ’LER İÇİN İHRACATI ZORLAŞTIRAN FAKTÖRLER</a:t>
            </a:r>
          </a:p>
        </p:txBody>
      </p:sp>
      <p:sp>
        <p:nvSpPr>
          <p:cNvPr id="14339" name="Rectangle 3"/>
          <p:cNvSpPr>
            <a:spLocks noGrp="1" noChangeArrowheads="1"/>
          </p:cNvSpPr>
          <p:nvPr>
            <p:ph type="body" idx="1"/>
          </p:nvPr>
        </p:nvSpPr>
        <p:spPr/>
        <p:txBody>
          <a:bodyPr/>
          <a:lstStyle/>
          <a:p>
            <a:pPr eaLnBrk="1" hangingPunct="1"/>
            <a:r>
              <a:rPr lang="en-AU" smtClean="0">
                <a:latin typeface="Tahoma" pitchFamily="34" charset="0"/>
              </a:rPr>
              <a:t>Teşviklerden yararlan</a:t>
            </a:r>
            <a:r>
              <a:rPr lang="tr-TR" smtClean="0">
                <a:latin typeface="Tahoma" pitchFamily="34" charset="0"/>
              </a:rPr>
              <a:t>ılamaması,</a:t>
            </a:r>
          </a:p>
          <a:p>
            <a:pPr eaLnBrk="1" hangingPunct="1">
              <a:buFont typeface="Wingdings" pitchFamily="2" charset="2"/>
              <a:buNone/>
            </a:pPr>
            <a:endParaRPr lang="tr-TR" smtClean="0"/>
          </a:p>
          <a:p>
            <a:pPr eaLnBrk="1" hangingPunct="1"/>
            <a:r>
              <a:rPr lang="en-AU" smtClean="0">
                <a:latin typeface="Tahoma" pitchFamily="34" charset="0"/>
              </a:rPr>
              <a:t>Diğer finansman araçlarından yeterince yararlan</a:t>
            </a:r>
            <a:r>
              <a:rPr lang="tr-TR" smtClean="0">
                <a:latin typeface="Tahoma" pitchFamily="34" charset="0"/>
              </a:rPr>
              <a:t>ılamaması,</a:t>
            </a:r>
          </a:p>
          <a:p>
            <a:pPr eaLnBrk="1" hangingPunct="1">
              <a:buFont typeface="Wingdings" pitchFamily="2" charset="2"/>
              <a:buNone/>
            </a:pPr>
            <a:endParaRPr lang="tr-TR" smtClean="0"/>
          </a:p>
          <a:p>
            <a:pPr eaLnBrk="1" hangingPunct="1"/>
            <a:r>
              <a:rPr lang="en-AU" smtClean="0">
                <a:latin typeface="Tahoma" pitchFamily="34" charset="0"/>
              </a:rPr>
              <a:t>Teknolojik düzeyleri</a:t>
            </a:r>
            <a:r>
              <a:rPr lang="tr-TR" smtClean="0">
                <a:latin typeface="Tahoma" pitchFamily="34" charset="0"/>
              </a:rPr>
              <a:t>nin</a:t>
            </a:r>
            <a:r>
              <a:rPr lang="en-AU" smtClean="0">
                <a:latin typeface="Tahoma" pitchFamily="34" charset="0"/>
              </a:rPr>
              <a:t> genellikle düşük</a:t>
            </a:r>
            <a:r>
              <a:rPr lang="tr-TR" smtClean="0">
                <a:latin typeface="Tahoma" pitchFamily="34" charset="0"/>
              </a:rPr>
              <a:t> olması.</a:t>
            </a:r>
            <a:r>
              <a:rPr lang="en-AU" smtClean="0">
                <a:cs typeface="Times New Roman" pitchFamily="18" charset="0"/>
              </a:rPr>
              <a:t> </a:t>
            </a:r>
            <a:endParaRPr lang="tr-TR" smtClean="0">
              <a:cs typeface="Times New Roman" pitchFamily="18" charset="0"/>
            </a:endParaRPr>
          </a:p>
        </p:txBody>
      </p:sp>
    </p:spTree>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smtClean="0"/>
              <a:t>LİSANSLAMA</a:t>
            </a:r>
          </a:p>
        </p:txBody>
      </p:sp>
      <p:sp>
        <p:nvSpPr>
          <p:cNvPr id="15363" name="Rectangle 3"/>
          <p:cNvSpPr>
            <a:spLocks noGrp="1" noChangeArrowheads="1"/>
          </p:cNvSpPr>
          <p:nvPr>
            <p:ph type="body" idx="1"/>
          </p:nvPr>
        </p:nvSpPr>
        <p:spPr/>
        <p:txBody>
          <a:bodyPr/>
          <a:lstStyle/>
          <a:p>
            <a:pPr eaLnBrk="1" hangingPunct="1">
              <a:buFontTx/>
              <a:buNone/>
            </a:pPr>
            <a:r>
              <a:rPr lang="tr-TR" smtClean="0"/>
              <a:t>   </a:t>
            </a:r>
            <a:r>
              <a:rPr lang="fr-FR" sz="2800" smtClean="0">
                <a:cs typeface="Times New Roman" pitchFamily="18" charset="0"/>
              </a:rPr>
              <a:t>Lisanslama,  başarılı bir işletmenin sahip olduğu üretim süreci, patent, ticari sırlar,    know-how, ürünün adını koruyan ticari marka ve işletmenin adı gibi dokunulmaz varlıklarını belirli bir bölgede ve belirli bir getiri ya da royalty karşılığında, belirli bir süre için  kullanma hakkını yabancı bir işletmeye verdiği çesitli sözleşme düzenlemelerini içermektedir. </a:t>
            </a:r>
            <a:endParaRPr lang="tr-TR" sz="2800" smtClean="0">
              <a:cs typeface="Times New Roman" pitchFamily="18" charset="0"/>
            </a:endParaRPr>
          </a:p>
        </p:txBody>
      </p:sp>
    </p:spTree>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0"/>
            <a:ext cx="8080375" cy="1143000"/>
          </a:xfrm>
        </p:spPr>
        <p:txBody>
          <a:bodyPr/>
          <a:lstStyle/>
          <a:p>
            <a:pPr eaLnBrk="1" hangingPunct="1"/>
            <a:r>
              <a:rPr lang="tr-TR" sz="3200" smtClean="0"/>
              <a:t>LİSANS VERME NEDENLERİ</a:t>
            </a:r>
            <a:r>
              <a:rPr lang="tr-TR" smtClean="0"/>
              <a:t/>
            </a:r>
            <a:br>
              <a:rPr lang="tr-TR" smtClean="0"/>
            </a:br>
            <a:endParaRPr lang="tr-TR" smtClean="0"/>
          </a:p>
        </p:txBody>
      </p:sp>
      <p:sp>
        <p:nvSpPr>
          <p:cNvPr id="16387" name="Rectangle 3"/>
          <p:cNvSpPr>
            <a:spLocks noGrp="1" noChangeArrowheads="1"/>
          </p:cNvSpPr>
          <p:nvPr>
            <p:ph type="body" idx="1"/>
          </p:nvPr>
        </p:nvSpPr>
        <p:spPr>
          <a:xfrm>
            <a:off x="609600" y="533400"/>
            <a:ext cx="7772400" cy="4114800"/>
          </a:xfrm>
        </p:spPr>
        <p:txBody>
          <a:bodyPr/>
          <a:lstStyle/>
          <a:p>
            <a:pPr eaLnBrk="1" hangingPunct="1">
              <a:lnSpc>
                <a:spcPct val="80000"/>
              </a:lnSpc>
            </a:pPr>
            <a:r>
              <a:rPr lang="tr-TR" sz="2800" smtClean="0"/>
              <a:t>T</a:t>
            </a:r>
            <a:r>
              <a:rPr lang="fr-FR" sz="2800" smtClean="0">
                <a:cs typeface="Times New Roman" pitchFamily="18" charset="0"/>
              </a:rPr>
              <a:t>eknoloji  üzerinden  gelir sağlamak.</a:t>
            </a:r>
            <a:endParaRPr lang="tr-TR" sz="2800" smtClean="0"/>
          </a:p>
          <a:p>
            <a:pPr eaLnBrk="1" hangingPunct="1">
              <a:lnSpc>
                <a:spcPct val="80000"/>
              </a:lnSpc>
              <a:buFontTx/>
              <a:buNone/>
            </a:pPr>
            <a:endParaRPr lang="tr-TR" sz="2800" smtClean="0"/>
          </a:p>
          <a:p>
            <a:pPr eaLnBrk="1" hangingPunct="1">
              <a:lnSpc>
                <a:spcPct val="80000"/>
              </a:lnSpc>
            </a:pPr>
            <a:r>
              <a:rPr lang="tr-TR" sz="2800" smtClean="0"/>
              <a:t>Y</a:t>
            </a:r>
            <a:r>
              <a:rPr lang="fr-FR" sz="2800" smtClean="0">
                <a:cs typeface="Times New Roman" pitchFamily="18" charset="0"/>
              </a:rPr>
              <a:t>üksek taşıma maliyetlerinin </a:t>
            </a:r>
            <a:r>
              <a:rPr lang="tr-TR" sz="2800" smtClean="0"/>
              <a:t>olmaması.</a:t>
            </a:r>
          </a:p>
          <a:p>
            <a:pPr eaLnBrk="1" hangingPunct="1">
              <a:lnSpc>
                <a:spcPct val="80000"/>
              </a:lnSpc>
              <a:buFontTx/>
              <a:buNone/>
            </a:pPr>
            <a:endParaRPr lang="tr-TR" sz="2800" smtClean="0"/>
          </a:p>
          <a:p>
            <a:pPr eaLnBrk="1" hangingPunct="1">
              <a:lnSpc>
                <a:spcPct val="80000"/>
              </a:lnSpc>
            </a:pPr>
            <a:r>
              <a:rPr lang="fr-FR" sz="2800" smtClean="0">
                <a:cs typeface="Times New Roman" pitchFamily="18" charset="0"/>
              </a:rPr>
              <a:t> </a:t>
            </a:r>
            <a:r>
              <a:rPr lang="tr-TR" sz="2800" smtClean="0"/>
              <a:t>Y</a:t>
            </a:r>
            <a:r>
              <a:rPr lang="fr-FR" sz="2800" smtClean="0">
                <a:cs typeface="Times New Roman" pitchFamily="18" charset="0"/>
              </a:rPr>
              <a:t>abancı ülkelerde  patent ve ticari markalarını koruyarak yabancı pazara nüfuz etmek</a:t>
            </a:r>
            <a:r>
              <a:rPr lang="tr-TR" sz="2800" smtClean="0"/>
              <a:t>.</a:t>
            </a:r>
          </a:p>
          <a:p>
            <a:pPr eaLnBrk="1" hangingPunct="1">
              <a:lnSpc>
                <a:spcPct val="80000"/>
              </a:lnSpc>
              <a:buFontTx/>
              <a:buNone/>
            </a:pPr>
            <a:endParaRPr lang="tr-TR" sz="2800" smtClean="0"/>
          </a:p>
          <a:p>
            <a:pPr eaLnBrk="1" hangingPunct="1">
              <a:lnSpc>
                <a:spcPct val="80000"/>
              </a:lnSpc>
            </a:pPr>
            <a:r>
              <a:rPr lang="fr-FR" sz="2800" smtClean="0">
                <a:cs typeface="Times New Roman" pitchFamily="18" charset="0"/>
              </a:rPr>
              <a:t> Lisanslama, ithalat engelleri ve  kotalar olmadan hedef pazarlara gir</a:t>
            </a:r>
            <a:r>
              <a:rPr lang="tr-TR" sz="2800" smtClean="0"/>
              <a:t>ebilmek.</a:t>
            </a:r>
          </a:p>
          <a:p>
            <a:pPr eaLnBrk="1" hangingPunct="1">
              <a:lnSpc>
                <a:spcPct val="80000"/>
              </a:lnSpc>
              <a:buFontTx/>
              <a:buNone/>
            </a:pPr>
            <a:endParaRPr lang="tr-TR" sz="2800" smtClean="0"/>
          </a:p>
          <a:p>
            <a:pPr eaLnBrk="1" hangingPunct="1">
              <a:lnSpc>
                <a:spcPct val="80000"/>
              </a:lnSpc>
            </a:pPr>
            <a:r>
              <a:rPr lang="tr-TR" sz="2800" smtClean="0"/>
              <a:t>Y</a:t>
            </a:r>
            <a:r>
              <a:rPr lang="fr-FR" sz="2800" smtClean="0">
                <a:cs typeface="Times New Roman" pitchFamily="18" charset="0"/>
              </a:rPr>
              <a:t>abancı pazarlara hızla ve az bir sermayeyle girme imkanı bulu</a:t>
            </a:r>
            <a:r>
              <a:rPr lang="tr-TR" sz="2800" smtClean="0"/>
              <a:t>nur</a:t>
            </a:r>
            <a:r>
              <a:rPr lang="fr-FR" sz="2800" smtClean="0">
                <a:cs typeface="Times New Roman" pitchFamily="18" charset="0"/>
              </a:rPr>
              <a:t>.</a:t>
            </a:r>
            <a:endParaRPr lang="tr-TR" sz="2800" smtClean="0"/>
          </a:p>
          <a:p>
            <a:pPr eaLnBrk="1" hangingPunct="1">
              <a:lnSpc>
                <a:spcPct val="80000"/>
              </a:lnSpc>
              <a:buFontTx/>
              <a:buNone/>
            </a:pPr>
            <a:endParaRPr lang="tr-TR" sz="2800" smtClean="0"/>
          </a:p>
          <a:p>
            <a:pPr eaLnBrk="1" hangingPunct="1">
              <a:lnSpc>
                <a:spcPct val="80000"/>
              </a:lnSpc>
            </a:pPr>
            <a:r>
              <a:rPr lang="tr-TR" sz="2800" smtClean="0"/>
              <a:t>F</a:t>
            </a:r>
            <a:r>
              <a:rPr lang="fr-FR" sz="2800" smtClean="0">
                <a:cs typeface="Times New Roman" pitchFamily="18" charset="0"/>
              </a:rPr>
              <a:t>iziksel ürünü göndermek yerine,  ithalat kısıtlamalarına konu olmayan dokunulmaz varlıkları ve hizmeti gönder</a:t>
            </a:r>
            <a:r>
              <a:rPr lang="tr-TR" sz="2800" smtClean="0"/>
              <a:t>mek.</a:t>
            </a:r>
          </a:p>
          <a:p>
            <a:pPr eaLnBrk="1" hangingPunct="1">
              <a:lnSpc>
                <a:spcPct val="80000"/>
              </a:lnSpc>
              <a:buFontTx/>
              <a:buNone/>
            </a:pPr>
            <a:endParaRPr lang="tr-TR" sz="2800" smtClean="0"/>
          </a:p>
        </p:txBody>
      </p:sp>
    </p:spTree>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sz="3200" smtClean="0"/>
              <a:t>LİSANS VERME NEDENLERİ</a:t>
            </a:r>
          </a:p>
        </p:txBody>
      </p:sp>
      <p:sp>
        <p:nvSpPr>
          <p:cNvPr id="17411" name="Rectangle 3"/>
          <p:cNvSpPr>
            <a:spLocks noGrp="1" noChangeArrowheads="1"/>
          </p:cNvSpPr>
          <p:nvPr>
            <p:ph type="body" idx="1"/>
          </p:nvPr>
        </p:nvSpPr>
        <p:spPr/>
        <p:txBody>
          <a:bodyPr/>
          <a:lstStyle/>
          <a:p>
            <a:pPr eaLnBrk="1" hangingPunct="1"/>
            <a:r>
              <a:rPr lang="tr-TR" smtClean="0"/>
              <a:t>H</a:t>
            </a:r>
            <a:r>
              <a:rPr lang="fr-FR" smtClean="0">
                <a:cs typeface="Times New Roman" pitchFamily="18" charset="0"/>
              </a:rPr>
              <a:t>edef pazara birden tarifeler ve kotalar konulması nedeniyle ihracat  yapmanın imkansız hale gel</a:t>
            </a:r>
            <a:r>
              <a:rPr lang="tr-TR" smtClean="0"/>
              <a:t>mesi</a:t>
            </a:r>
            <a:r>
              <a:rPr lang="fr-FR" smtClean="0">
                <a:cs typeface="Times New Roman" pitchFamily="18" charset="0"/>
              </a:rPr>
              <a:t> ya da  yoğun rekabetten dolayı  ihracatın karlı olma</a:t>
            </a:r>
            <a:r>
              <a:rPr lang="tr-TR" smtClean="0"/>
              <a:t>ması.</a:t>
            </a:r>
          </a:p>
          <a:p>
            <a:pPr eaLnBrk="1" hangingPunct="1">
              <a:buFontTx/>
              <a:buNone/>
            </a:pPr>
            <a:endParaRPr lang="tr-TR" smtClean="0"/>
          </a:p>
          <a:p>
            <a:pPr eaLnBrk="1" hangingPunct="1">
              <a:buFontTx/>
              <a:buNone/>
            </a:pPr>
            <a:endParaRPr lang="tr-TR" smtClean="0"/>
          </a:p>
        </p:txBody>
      </p:sp>
    </p:spTree>
  </p:cSld>
  <p:clrMapOvr>
    <a:masterClrMapping/>
  </p:clrMapOvr>
  <p:transition spd="slow">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smtClean="0"/>
              <a:t>	      FRANCHISING</a:t>
            </a:r>
          </a:p>
        </p:txBody>
      </p:sp>
      <p:sp>
        <p:nvSpPr>
          <p:cNvPr id="18435" name="Rectangle 3"/>
          <p:cNvSpPr>
            <a:spLocks noGrp="1" noChangeArrowheads="1"/>
          </p:cNvSpPr>
          <p:nvPr>
            <p:ph type="body" idx="1"/>
          </p:nvPr>
        </p:nvSpPr>
        <p:spPr/>
        <p:txBody>
          <a:bodyPr/>
          <a:lstStyle/>
          <a:p>
            <a:pPr eaLnBrk="1" hangingPunct="1">
              <a:buFontTx/>
              <a:buNone/>
            </a:pPr>
            <a:endParaRPr lang="tr-TR" smtClean="0"/>
          </a:p>
          <a:p>
            <a:pPr eaLnBrk="1" hangingPunct="1">
              <a:buFontTx/>
              <a:buNone/>
            </a:pPr>
            <a:endParaRPr lang="tr-TR" smtClean="0"/>
          </a:p>
          <a:p>
            <a:pPr eaLnBrk="1" hangingPunct="1">
              <a:buFontTx/>
              <a:buNone/>
            </a:pPr>
            <a:r>
              <a:rPr lang="tr-TR" smtClean="0"/>
              <a:t>				     </a:t>
            </a:r>
            <a:r>
              <a:rPr lang="tr-TR" sz="4800" smtClean="0"/>
              <a:t>?</a:t>
            </a:r>
          </a:p>
          <a:p>
            <a:pPr eaLnBrk="1" hangingPunct="1">
              <a:buFontTx/>
              <a:buNone/>
            </a:pPr>
            <a:endParaRPr lang="tr-TR" sz="4800" smtClean="0"/>
          </a:p>
          <a:p>
            <a:pPr eaLnBrk="1" hangingPunct="1">
              <a:buFontTx/>
              <a:buNone/>
            </a:pPr>
            <a:endParaRPr lang="tr-TR" smtClean="0"/>
          </a:p>
          <a:p>
            <a:pPr eaLnBrk="1" hangingPunct="1">
              <a:buFontTx/>
              <a:buNone/>
            </a:pPr>
            <a:endParaRPr lang="tr-TR" smtClean="0"/>
          </a:p>
          <a:p>
            <a:pPr eaLnBrk="1" hangingPunct="1">
              <a:buFontTx/>
              <a:buNone/>
            </a:pPr>
            <a:endParaRPr lang="tr-TR" smtClean="0"/>
          </a:p>
        </p:txBody>
      </p:sp>
    </p:spTree>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p:txBody>
          <a:bodyPr/>
          <a:lstStyle/>
          <a:p>
            <a:pPr eaLnBrk="1" hangingPunct="1"/>
            <a:r>
              <a:rPr lang="tr-TR" smtClean="0"/>
              <a:t>		FRANCHISING</a:t>
            </a:r>
          </a:p>
        </p:txBody>
      </p:sp>
      <p:sp>
        <p:nvSpPr>
          <p:cNvPr id="19459" name="Rectangle 1027"/>
          <p:cNvSpPr>
            <a:spLocks noGrp="1" noChangeArrowheads="1"/>
          </p:cNvSpPr>
          <p:nvPr>
            <p:ph type="body" idx="1"/>
          </p:nvPr>
        </p:nvSpPr>
        <p:spPr/>
        <p:txBody>
          <a:bodyPr/>
          <a:lstStyle/>
          <a:p>
            <a:pPr eaLnBrk="1" hangingPunct="1"/>
            <a:r>
              <a:rPr lang="tr-TR" smtClean="0">
                <a:cs typeface="Times New Roman" pitchFamily="18" charset="0"/>
              </a:rPr>
              <a:t>Tanınmış, kendi alanlarında başarılı olmuş, kaliteli ürün ya da hizmet üreten işletmelerin ürün ya da hizmetlerinin ülke içinde ya da ülke dışında ana işletmeyle tutarlı olarak, aynı görünümdeki mağazalarda üretilmesini, dağıtılmasını ve belirli standartlar içinde kullandırılmasını sağlayan bir pazarlama ve dağıtım yöntemidir. </a:t>
            </a:r>
          </a:p>
        </p:txBody>
      </p:sp>
    </p:spTree>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smtClean="0"/>
              <a:t>	</a:t>
            </a:r>
            <a:r>
              <a:rPr lang="tr-TR" sz="3200" smtClean="0"/>
              <a:t>FRANCHISOR VE FRANCHISEE</a:t>
            </a:r>
          </a:p>
        </p:txBody>
      </p:sp>
      <p:sp>
        <p:nvSpPr>
          <p:cNvPr id="20483" name="Rectangle 3"/>
          <p:cNvSpPr>
            <a:spLocks noGrp="1" noChangeArrowheads="1"/>
          </p:cNvSpPr>
          <p:nvPr>
            <p:ph type="body" idx="1"/>
          </p:nvPr>
        </p:nvSpPr>
        <p:spPr/>
        <p:txBody>
          <a:bodyPr/>
          <a:lstStyle/>
          <a:p>
            <a:pPr eaLnBrk="1" hangingPunct="1"/>
            <a:r>
              <a:rPr lang="tr-TR" smtClean="0">
                <a:cs typeface="Times New Roman" pitchFamily="18" charset="0"/>
              </a:rPr>
              <a:t>Franchisor</a:t>
            </a:r>
            <a:endParaRPr lang="tr-TR" smtClean="0"/>
          </a:p>
          <a:p>
            <a:pPr eaLnBrk="1" hangingPunct="1">
              <a:buFontTx/>
              <a:buNone/>
            </a:pPr>
            <a:endParaRPr lang="tr-TR" smtClean="0"/>
          </a:p>
          <a:p>
            <a:pPr eaLnBrk="1" hangingPunct="1"/>
            <a:r>
              <a:rPr lang="tr-TR" smtClean="0">
                <a:cs typeface="Times New Roman" pitchFamily="18" charset="0"/>
              </a:rPr>
              <a:t>Franchisee</a:t>
            </a:r>
          </a:p>
        </p:txBody>
      </p:sp>
    </p:spTree>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hangingPunct="1"/>
            <a:r>
              <a:rPr lang="tr-TR" sz="2800" b="1" u="sng" smtClean="0"/>
              <a:t>İ</a:t>
            </a:r>
            <a:r>
              <a:rPr lang="tr-TR" sz="2800" b="1" u="sng" smtClean="0">
                <a:cs typeface="Times New Roman" pitchFamily="18" charset="0"/>
              </a:rPr>
              <a:t>ŞLETMELERİN </a:t>
            </a:r>
            <a:r>
              <a:rPr lang="tr-TR" sz="2800" b="1" u="sng" smtClean="0"/>
              <a:t>ULUSLARARASI </a:t>
            </a:r>
            <a:r>
              <a:rPr lang="tr-TR" sz="2800" b="1" u="sng" smtClean="0">
                <a:cs typeface="Times New Roman" pitchFamily="18" charset="0"/>
              </a:rPr>
              <a:t> PAZARLARA GİRİŞ STRATEJİLERİ</a:t>
            </a:r>
            <a:r>
              <a:rPr lang="en-US" sz="2800" smtClean="0">
                <a:cs typeface="Times New Roman" pitchFamily="18" charset="0"/>
              </a:rPr>
              <a:t/>
            </a:r>
            <a:br>
              <a:rPr lang="en-US" sz="2800" smtClean="0">
                <a:cs typeface="Times New Roman" pitchFamily="18" charset="0"/>
              </a:rPr>
            </a:br>
            <a:endParaRPr lang="tr-TR" sz="2800" smtClean="0">
              <a:cs typeface="Times New Roman" pitchFamily="18" charset="0"/>
            </a:endParaRPr>
          </a:p>
        </p:txBody>
      </p:sp>
      <p:sp>
        <p:nvSpPr>
          <p:cNvPr id="3075" name="Rectangle 5"/>
          <p:cNvSpPr>
            <a:spLocks noGrp="1" noChangeArrowheads="1"/>
          </p:cNvSpPr>
          <p:nvPr>
            <p:ph type="body" idx="1"/>
          </p:nvPr>
        </p:nvSpPr>
        <p:spPr/>
        <p:txBody>
          <a:bodyPr/>
          <a:lstStyle/>
          <a:p>
            <a:pPr marL="533400" indent="-533400" algn="ctr" eaLnBrk="1" hangingPunct="1">
              <a:lnSpc>
                <a:spcPct val="80000"/>
              </a:lnSpc>
              <a:buFontTx/>
              <a:buNone/>
            </a:pPr>
            <a:r>
              <a:rPr lang="tr-TR" sz="1800" b="1" u="sng" smtClean="0"/>
              <a:t>1) </a:t>
            </a:r>
            <a:r>
              <a:rPr lang="tr-TR" sz="1800" b="1" u="sng" smtClean="0">
                <a:cs typeface="Times New Roman" pitchFamily="18" charset="0"/>
              </a:rPr>
              <a:t>İHRACAT GİRİŞ STRATEJİSİ</a:t>
            </a:r>
            <a:endParaRPr lang="tr-TR" sz="1800" smtClean="0"/>
          </a:p>
          <a:p>
            <a:pPr marL="533400" indent="-533400" algn="ctr" eaLnBrk="1" hangingPunct="1">
              <a:lnSpc>
                <a:spcPct val="80000"/>
              </a:lnSpc>
              <a:buFontTx/>
              <a:buNone/>
            </a:pPr>
            <a:r>
              <a:rPr lang="tr-TR" sz="1800" b="1" smtClean="0">
                <a:cs typeface="Times New Roman" pitchFamily="18" charset="0"/>
              </a:rPr>
              <a:t>Dolaylı İhraca</a:t>
            </a:r>
            <a:r>
              <a:rPr lang="tr-TR" sz="1800" b="1" smtClean="0"/>
              <a:t>t</a:t>
            </a:r>
          </a:p>
          <a:p>
            <a:pPr marL="533400" indent="-533400" algn="ctr" eaLnBrk="1" hangingPunct="1">
              <a:lnSpc>
                <a:spcPct val="80000"/>
              </a:lnSpc>
              <a:buFontTx/>
              <a:buNone/>
            </a:pPr>
            <a:r>
              <a:rPr lang="tr-TR" sz="1800" b="1" smtClean="0"/>
              <a:t> </a:t>
            </a:r>
            <a:r>
              <a:rPr lang="tr-TR" sz="1800" b="1" smtClean="0">
                <a:cs typeface="Times New Roman" pitchFamily="18" charset="0"/>
              </a:rPr>
              <a:t>Doğrudan İhracat</a:t>
            </a:r>
            <a:endParaRPr lang="en-US" sz="1800" smtClean="0">
              <a:cs typeface="Times New Roman" pitchFamily="18" charset="0"/>
            </a:endParaRPr>
          </a:p>
          <a:p>
            <a:pPr marL="533400" indent="-533400" algn="just" eaLnBrk="1" hangingPunct="1">
              <a:lnSpc>
                <a:spcPct val="80000"/>
              </a:lnSpc>
              <a:buFontTx/>
              <a:buNone/>
            </a:pPr>
            <a:r>
              <a:rPr lang="tr-TR" sz="1800" b="1" smtClean="0"/>
              <a:t>                                             </a:t>
            </a:r>
            <a:endParaRPr lang="en-US" sz="1800" smtClean="0"/>
          </a:p>
          <a:p>
            <a:pPr marL="533400" indent="-533400" algn="just" eaLnBrk="1" hangingPunct="1">
              <a:lnSpc>
                <a:spcPct val="80000"/>
              </a:lnSpc>
              <a:buFontTx/>
              <a:buNone/>
            </a:pPr>
            <a:r>
              <a:rPr lang="tr-TR" sz="1800" b="1" smtClean="0">
                <a:cs typeface="Times New Roman" pitchFamily="18" charset="0"/>
              </a:rPr>
              <a:t>2)</a:t>
            </a:r>
            <a:r>
              <a:rPr lang="tr-TR" sz="1800" b="1" u="sng" smtClean="0">
                <a:cs typeface="Times New Roman" pitchFamily="18" charset="0"/>
              </a:rPr>
              <a:t>SÖZLEŞMELİ GİRİŞ STRATEJİLERİ</a:t>
            </a:r>
            <a:r>
              <a:rPr lang="tr-TR" sz="1800" b="1" smtClean="0">
                <a:cs typeface="Times New Roman" pitchFamily="18" charset="0"/>
              </a:rPr>
              <a:t>      </a:t>
            </a:r>
            <a:r>
              <a:rPr lang="tr-TR" sz="1800" b="1" u="sng" smtClean="0">
                <a:cs typeface="Times New Roman" pitchFamily="18" charset="0"/>
              </a:rPr>
              <a:t>3)DOĞRUDAN</a:t>
            </a:r>
            <a:r>
              <a:rPr lang="tr-TR" sz="1800" b="1" u="sng" smtClean="0"/>
              <a:t> </a:t>
            </a:r>
            <a:r>
              <a:rPr lang="tr-TR" sz="1800" b="1" u="sng" smtClean="0">
                <a:cs typeface="Times New Roman" pitchFamily="18" charset="0"/>
              </a:rPr>
              <a:t>YATIRIM </a:t>
            </a:r>
            <a:endParaRPr lang="tr-TR" sz="1800" b="1" u="sng" smtClean="0"/>
          </a:p>
          <a:p>
            <a:pPr marL="533400" indent="-533400" algn="just" eaLnBrk="1" hangingPunct="1">
              <a:lnSpc>
                <a:spcPct val="80000"/>
              </a:lnSpc>
              <a:buFontTx/>
              <a:buNone/>
            </a:pPr>
            <a:r>
              <a:rPr lang="tr-TR" sz="1800" b="1" smtClean="0"/>
              <a:t>                                                                                 </a:t>
            </a:r>
            <a:r>
              <a:rPr lang="tr-TR" sz="1800" b="1" u="sng" smtClean="0">
                <a:cs typeface="Times New Roman" pitchFamily="18" charset="0"/>
              </a:rPr>
              <a:t>G</a:t>
            </a:r>
            <a:r>
              <a:rPr lang="tr-TR" sz="1800" b="1" u="sng" smtClean="0"/>
              <a:t>İRİŞ</a:t>
            </a:r>
            <a:r>
              <a:rPr lang="tr-TR" sz="1800" b="1" u="sng" smtClean="0">
                <a:cs typeface="Times New Roman" pitchFamily="18" charset="0"/>
              </a:rPr>
              <a:t> STRATEJİSİ</a:t>
            </a:r>
            <a:endParaRPr lang="en-US" sz="1800" u="sng" smtClean="0">
              <a:cs typeface="Times New Roman" pitchFamily="18" charset="0"/>
            </a:endParaRPr>
          </a:p>
          <a:p>
            <a:pPr marL="533400" indent="-533400" algn="just" eaLnBrk="1" hangingPunct="1">
              <a:lnSpc>
                <a:spcPct val="80000"/>
              </a:lnSpc>
              <a:buFontTx/>
              <a:buNone/>
            </a:pPr>
            <a:endParaRPr lang="tr-TR" sz="1800" b="1" smtClean="0"/>
          </a:p>
          <a:p>
            <a:pPr marL="533400" indent="-533400" algn="just" eaLnBrk="1" hangingPunct="1">
              <a:lnSpc>
                <a:spcPct val="80000"/>
              </a:lnSpc>
              <a:buFontTx/>
              <a:buNone/>
            </a:pPr>
            <a:r>
              <a:rPr lang="tr-TR" sz="1800" b="1" smtClean="0"/>
              <a:t>		  </a:t>
            </a:r>
            <a:r>
              <a:rPr lang="en-US" sz="1800" b="1" smtClean="0">
                <a:cs typeface="Times New Roman" pitchFamily="18" charset="0"/>
              </a:rPr>
              <a:t>Lisanslama                                                 </a:t>
            </a:r>
            <a:r>
              <a:rPr lang="tr-TR" sz="1800" b="1" smtClean="0"/>
              <a:t> </a:t>
            </a:r>
            <a:r>
              <a:rPr lang="en-US" sz="1800" b="1" smtClean="0">
                <a:cs typeface="Times New Roman" pitchFamily="18" charset="0"/>
              </a:rPr>
              <a:t>Yeni bir kuruluş kurma</a:t>
            </a:r>
            <a:endParaRPr lang="en-US" sz="1800" b="1" u="sng" smtClean="0">
              <a:cs typeface="Times New Roman" pitchFamily="18" charset="0"/>
            </a:endParaRPr>
          </a:p>
          <a:p>
            <a:pPr marL="533400" indent="-533400" algn="just" eaLnBrk="1" hangingPunct="1">
              <a:lnSpc>
                <a:spcPct val="80000"/>
              </a:lnSpc>
              <a:buFontTx/>
              <a:buNone/>
            </a:pPr>
            <a:r>
              <a:rPr lang="en-US" sz="1800" b="1" smtClean="0">
                <a:cs typeface="Times New Roman" pitchFamily="18" charset="0"/>
              </a:rPr>
              <a:t>                Franchising                                                 Satın</a:t>
            </a:r>
            <a:r>
              <a:rPr lang="tr-TR" sz="1800" b="1" smtClean="0"/>
              <a:t> </a:t>
            </a:r>
            <a:r>
              <a:rPr lang="en-US" sz="1800" b="1" smtClean="0">
                <a:cs typeface="Times New Roman" pitchFamily="18" charset="0"/>
              </a:rPr>
              <a:t>alma</a:t>
            </a:r>
            <a:r>
              <a:rPr lang="tr-TR" sz="1800" b="1" smtClean="0"/>
              <a:t>-Birleşme</a:t>
            </a:r>
            <a:endParaRPr lang="en-US" sz="1800" b="1" u="sng" smtClean="0"/>
          </a:p>
          <a:p>
            <a:pPr marL="533400" indent="-533400" algn="just" eaLnBrk="1" hangingPunct="1">
              <a:lnSpc>
                <a:spcPct val="80000"/>
              </a:lnSpc>
              <a:buFontTx/>
              <a:buNone/>
            </a:pPr>
            <a:r>
              <a:rPr lang="en-US" sz="1800" b="1" smtClean="0">
                <a:cs typeface="Times New Roman" pitchFamily="18" charset="0"/>
              </a:rPr>
              <a:t>                Teknik Anlaşmalar                                     </a:t>
            </a:r>
            <a:r>
              <a:rPr lang="tr-TR" sz="1800" b="1" smtClean="0"/>
              <a:t>Ortak Girişim</a:t>
            </a:r>
            <a:r>
              <a:rPr lang="en-US" sz="1800" b="1" smtClean="0">
                <a:cs typeface="Times New Roman" pitchFamily="18" charset="0"/>
              </a:rPr>
              <a:t>             </a:t>
            </a:r>
            <a:endParaRPr lang="en-US" sz="1800" smtClean="0">
              <a:cs typeface="Times New Roman" pitchFamily="18" charset="0"/>
            </a:endParaRPr>
          </a:p>
          <a:p>
            <a:pPr marL="533400" indent="-533400" algn="just" eaLnBrk="1" hangingPunct="1">
              <a:lnSpc>
                <a:spcPct val="80000"/>
              </a:lnSpc>
              <a:buFontTx/>
              <a:buNone/>
            </a:pPr>
            <a:r>
              <a:rPr lang="en-US" sz="1800" b="1" smtClean="0">
                <a:cs typeface="Times New Roman" pitchFamily="18" charset="0"/>
              </a:rPr>
              <a:t>                Hizmet Sözleşmeleri                                                        </a:t>
            </a:r>
            <a:endParaRPr lang="en-US" sz="1800" smtClean="0">
              <a:cs typeface="Times New Roman" pitchFamily="18" charset="0"/>
            </a:endParaRPr>
          </a:p>
          <a:p>
            <a:pPr marL="533400" indent="-533400" algn="just" eaLnBrk="1" hangingPunct="1">
              <a:lnSpc>
                <a:spcPct val="80000"/>
              </a:lnSpc>
              <a:buFontTx/>
              <a:buNone/>
            </a:pPr>
            <a:r>
              <a:rPr lang="tr-TR" sz="1800" b="1" smtClean="0">
                <a:cs typeface="Times New Roman" pitchFamily="18" charset="0"/>
              </a:rPr>
              <a:t>                Ortak Araştırma Geliştirme Anlaşmaları    </a:t>
            </a:r>
            <a:endParaRPr lang="en-US" sz="1800" smtClean="0">
              <a:cs typeface="Times New Roman" pitchFamily="18" charset="0"/>
            </a:endParaRPr>
          </a:p>
          <a:p>
            <a:pPr marL="533400" indent="-533400" algn="just" eaLnBrk="1" hangingPunct="1">
              <a:lnSpc>
                <a:spcPct val="80000"/>
              </a:lnSpc>
              <a:buFontTx/>
              <a:buNone/>
            </a:pPr>
            <a:r>
              <a:rPr lang="tr-TR" sz="1800" b="1" smtClean="0">
                <a:cs typeface="Times New Roman" pitchFamily="18" charset="0"/>
              </a:rPr>
              <a:t>                Yönetim Sözleşmeleri</a:t>
            </a:r>
            <a:endParaRPr lang="en-US" sz="1800" smtClean="0">
              <a:cs typeface="Times New Roman" pitchFamily="18" charset="0"/>
            </a:endParaRPr>
          </a:p>
          <a:p>
            <a:pPr marL="533400" indent="-533400" algn="just" eaLnBrk="1" hangingPunct="1">
              <a:lnSpc>
                <a:spcPct val="80000"/>
              </a:lnSpc>
              <a:buFontTx/>
              <a:buNone/>
            </a:pPr>
            <a:r>
              <a:rPr lang="tr-TR" sz="1800" b="1" smtClean="0">
                <a:cs typeface="Times New Roman" pitchFamily="18" charset="0"/>
              </a:rPr>
              <a:t>                Ortak Üretim Anlaşmaları</a:t>
            </a:r>
            <a:endParaRPr lang="en-US" sz="1800" smtClean="0">
              <a:cs typeface="Times New Roman" pitchFamily="18" charset="0"/>
            </a:endParaRPr>
          </a:p>
          <a:p>
            <a:pPr marL="533400" indent="-533400" algn="just" eaLnBrk="1" hangingPunct="1">
              <a:lnSpc>
                <a:spcPct val="80000"/>
              </a:lnSpc>
              <a:buFontTx/>
              <a:buNone/>
            </a:pPr>
            <a:r>
              <a:rPr lang="tr-TR" sz="1800" b="1" smtClean="0">
                <a:cs typeface="Times New Roman" pitchFamily="18" charset="0"/>
              </a:rPr>
              <a:t>                Ortak Pazarlama Anlaşmaları</a:t>
            </a:r>
            <a:endParaRPr lang="en-US" sz="1800" smtClean="0">
              <a:cs typeface="Times New Roman" pitchFamily="18" charset="0"/>
            </a:endParaRPr>
          </a:p>
          <a:p>
            <a:pPr marL="533400" indent="-533400" algn="just" eaLnBrk="1" hangingPunct="1">
              <a:lnSpc>
                <a:spcPct val="80000"/>
              </a:lnSpc>
              <a:buFontTx/>
              <a:buNone/>
            </a:pPr>
            <a:r>
              <a:rPr lang="tr-TR" sz="1800" b="1" smtClean="0">
                <a:cs typeface="Times New Roman" pitchFamily="18" charset="0"/>
              </a:rPr>
              <a:t>                Anahtar Teslim Projeler</a:t>
            </a:r>
            <a:endParaRPr lang="en-US" sz="1800" smtClean="0">
              <a:cs typeface="Times New Roman" pitchFamily="18" charset="0"/>
            </a:endParaRPr>
          </a:p>
          <a:p>
            <a:pPr marL="533400" indent="-533400" eaLnBrk="1" hangingPunct="1">
              <a:lnSpc>
                <a:spcPct val="80000"/>
              </a:lnSpc>
              <a:buFontTx/>
              <a:buNone/>
            </a:pPr>
            <a:endParaRPr lang="tr-TR" sz="1800" smtClean="0"/>
          </a:p>
        </p:txBody>
      </p:sp>
    </p:spTree>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6"/>
          <p:cNvSpPr>
            <a:spLocks noGrp="1" noChangeArrowheads="1"/>
          </p:cNvSpPr>
          <p:nvPr>
            <p:ph type="title"/>
          </p:nvPr>
        </p:nvSpPr>
        <p:spPr/>
        <p:txBody>
          <a:bodyPr/>
          <a:lstStyle/>
          <a:p>
            <a:pPr eaLnBrk="1" hangingPunct="1"/>
            <a:r>
              <a:rPr lang="fr-FR" sz="2800" b="1" smtClean="0">
                <a:cs typeface="Times New Roman" pitchFamily="18" charset="0"/>
              </a:rPr>
              <a:t>HANGİ ALANLARDA FRANCHİSE ALINMASI UYGUNDUR ?</a:t>
            </a:r>
            <a:r>
              <a:rPr lang="tr-TR" smtClean="0"/>
              <a:t> </a:t>
            </a:r>
          </a:p>
        </p:txBody>
      </p:sp>
      <p:sp>
        <p:nvSpPr>
          <p:cNvPr id="21507" name="Rectangle 1027"/>
          <p:cNvSpPr>
            <a:spLocks noGrp="1" noChangeArrowheads="1"/>
          </p:cNvSpPr>
          <p:nvPr>
            <p:ph type="body" idx="1"/>
          </p:nvPr>
        </p:nvSpPr>
        <p:spPr/>
        <p:txBody>
          <a:bodyPr/>
          <a:lstStyle/>
          <a:p>
            <a:pPr eaLnBrk="1" hangingPunct="1"/>
            <a:r>
              <a:rPr lang="tr-TR" smtClean="0">
                <a:cs typeface="Times New Roman" pitchFamily="18" charset="0"/>
              </a:rPr>
              <a:t>İmalat sanayinde </a:t>
            </a:r>
          </a:p>
          <a:p>
            <a:pPr eaLnBrk="1" hangingPunct="1"/>
            <a:r>
              <a:rPr lang="tr-TR" smtClean="0">
                <a:cs typeface="Times New Roman" pitchFamily="18" charset="0"/>
              </a:rPr>
              <a:t>Dokuma, giyim eşyası, deri ve ayakkabı, </a:t>
            </a:r>
          </a:p>
          <a:p>
            <a:pPr eaLnBrk="1" hangingPunct="1"/>
            <a:r>
              <a:rPr lang="tr-TR" smtClean="0">
                <a:cs typeface="Times New Roman" pitchFamily="18" charset="0"/>
              </a:rPr>
              <a:t>Kağıt ürünleri, otomotiv sanayi, </a:t>
            </a:r>
          </a:p>
          <a:p>
            <a:pPr eaLnBrk="1" hangingPunct="1"/>
            <a:r>
              <a:rPr lang="tr-TR" smtClean="0">
                <a:cs typeface="Times New Roman" pitchFamily="18" charset="0"/>
              </a:rPr>
              <a:t>Gıda, içki, mobilya gibi sektörlerde franchise alabilirken </a:t>
            </a:r>
          </a:p>
          <a:p>
            <a:pPr eaLnBrk="1" hangingPunct="1"/>
            <a:r>
              <a:rPr lang="tr-TR" smtClean="0">
                <a:cs typeface="Times New Roman" pitchFamily="18" charset="0"/>
              </a:rPr>
              <a:t>Hizmet sektöründe dış müteahhitlik, seyahat acentaları, turistik otel, motel, pansiyon</a:t>
            </a:r>
          </a:p>
        </p:txBody>
      </p:sp>
    </p:spTree>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tr-TR" sz="2800" smtClean="0"/>
              <a:t>FRANCHISING NE GETİRMEKTEDİR?</a:t>
            </a:r>
          </a:p>
        </p:txBody>
      </p:sp>
      <p:sp>
        <p:nvSpPr>
          <p:cNvPr id="22531" name="Rectangle 3"/>
          <p:cNvSpPr>
            <a:spLocks noGrp="1" noChangeArrowheads="1"/>
          </p:cNvSpPr>
          <p:nvPr>
            <p:ph type="body" idx="1"/>
          </p:nvPr>
        </p:nvSpPr>
        <p:spPr/>
        <p:txBody>
          <a:bodyPr/>
          <a:lstStyle/>
          <a:p>
            <a:pPr eaLnBrk="1" hangingPunct="1"/>
            <a:r>
              <a:rPr lang="tr-TR" smtClean="0"/>
              <a:t>D</a:t>
            </a:r>
            <a:r>
              <a:rPr lang="tr-TR" smtClean="0">
                <a:cs typeface="Times New Roman" pitchFamily="18" charset="0"/>
              </a:rPr>
              <a:t>enenmiş   ve başarılı olmuş, müşteri potansiyeli olan işletme sistemi</a:t>
            </a:r>
          </a:p>
          <a:p>
            <a:pPr eaLnBrk="1" hangingPunct="1"/>
            <a:endParaRPr lang="tr-TR" smtClean="0">
              <a:cs typeface="Times New Roman" pitchFamily="18" charset="0"/>
            </a:endParaRPr>
          </a:p>
          <a:p>
            <a:pPr eaLnBrk="1" hangingPunct="1"/>
            <a:r>
              <a:rPr lang="tr-TR" smtClean="0">
                <a:cs typeface="Times New Roman" pitchFamily="18" charset="0"/>
              </a:rPr>
              <a:t>Deneyimler, know-how, reklâm, uygun stok seviyesinin ayarlanması, yer seçimi, mağaza düzeni, yönetim ve organizasyon, muhasebe sistemi, kalite kontrol standartlarının yerleştirilmesi</a:t>
            </a:r>
          </a:p>
        </p:txBody>
      </p:sp>
    </p:spTree>
  </p:cSld>
  <p:clrMapOvr>
    <a:masterClrMapping/>
  </p:clrMapOvr>
  <p:transition spd="slow">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tr-TR" sz="2800" smtClean="0"/>
              <a:t>FRANCHISING NE GETİRMEKTEDİR?</a:t>
            </a:r>
          </a:p>
        </p:txBody>
      </p:sp>
      <p:sp>
        <p:nvSpPr>
          <p:cNvPr id="23555" name="Rectangle 3"/>
          <p:cNvSpPr>
            <a:spLocks noGrp="1" noChangeArrowheads="1"/>
          </p:cNvSpPr>
          <p:nvPr>
            <p:ph type="body" idx="1"/>
          </p:nvPr>
        </p:nvSpPr>
        <p:spPr/>
        <p:txBody>
          <a:bodyPr/>
          <a:lstStyle/>
          <a:p>
            <a:pPr eaLnBrk="1" hangingPunct="1"/>
            <a:r>
              <a:rPr lang="tr-TR" smtClean="0"/>
              <a:t>A</a:t>
            </a:r>
            <a:r>
              <a:rPr lang="tr-TR" smtClean="0">
                <a:cs typeface="Times New Roman" pitchFamily="18" charset="0"/>
              </a:rPr>
              <a:t>na firmanın bankalarla ve finans sektörüyle yıllardır olan ilişkilerinden faydalanarak  sistemdeki fra</a:t>
            </a:r>
            <a:r>
              <a:rPr lang="tr-TR" smtClean="0"/>
              <a:t>n</a:t>
            </a:r>
            <a:r>
              <a:rPr lang="tr-TR" smtClean="0">
                <a:cs typeface="Times New Roman" pitchFamily="18" charset="0"/>
              </a:rPr>
              <a:t>chise alan yatırımcıların her birine aynı şartları uygulattırır. </a:t>
            </a:r>
          </a:p>
        </p:txBody>
      </p:sp>
    </p:spTree>
  </p:cSld>
  <p:clrMapOvr>
    <a:masterClrMapping/>
  </p:clrMapOvr>
  <p:transition spd="slow">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sz="2800" smtClean="0"/>
              <a:t>FRANCHISING NE GETİRMEKTEDİR?</a:t>
            </a:r>
          </a:p>
        </p:txBody>
      </p:sp>
      <p:sp>
        <p:nvSpPr>
          <p:cNvPr id="24579" name="Rectangle 3"/>
          <p:cNvSpPr>
            <a:spLocks noGrp="1" noChangeArrowheads="1"/>
          </p:cNvSpPr>
          <p:nvPr>
            <p:ph type="body" idx="1"/>
          </p:nvPr>
        </p:nvSpPr>
        <p:spPr/>
        <p:txBody>
          <a:bodyPr/>
          <a:lstStyle/>
          <a:p>
            <a:pPr eaLnBrk="1" hangingPunct="1"/>
            <a:r>
              <a:rPr lang="tr-TR" smtClean="0">
                <a:cs typeface="Times New Roman" pitchFamily="18" charset="0"/>
              </a:rPr>
              <a:t>Ana firma, finansal kiralama şirketi ile arasında sözleşme yaparak kendisinden franchise alan küçük işletmelerin gerekli malları finansal kiralama şirketinden temin etmelerini sağlayabilir. </a:t>
            </a:r>
          </a:p>
        </p:txBody>
      </p:sp>
    </p:spTree>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sz="2800" smtClean="0"/>
              <a:t>FRANCHISING NE GETİRMEKTEDİR?</a:t>
            </a:r>
          </a:p>
        </p:txBody>
      </p:sp>
      <p:sp>
        <p:nvSpPr>
          <p:cNvPr id="25603" name="Rectangle 3"/>
          <p:cNvSpPr>
            <a:spLocks noGrp="1" noChangeArrowheads="1"/>
          </p:cNvSpPr>
          <p:nvPr>
            <p:ph type="body" idx="1"/>
          </p:nvPr>
        </p:nvSpPr>
        <p:spPr/>
        <p:txBody>
          <a:bodyPr/>
          <a:lstStyle/>
          <a:p>
            <a:pPr eaLnBrk="1" hangingPunct="1"/>
            <a:r>
              <a:rPr lang="tr-TR" smtClean="0">
                <a:cs typeface="Times New Roman" pitchFamily="18" charset="0"/>
              </a:rPr>
              <a:t>Franchise veren franchisee’lerinden aldığı reklâm ücretiyle tüm franchise zincirinin reklâmının yapılmasını sağlamaktadır. Yaptığı araştırma, geliştirme sonuçlarını, teknolojiyi, muhasebe rehberliğini küçük işletmeye aktarmaktadır. </a:t>
            </a:r>
          </a:p>
        </p:txBody>
      </p:sp>
    </p:spTree>
  </p:cSld>
  <p:clrMapOvr>
    <a:masterClrMapping/>
  </p:clrMapOvr>
  <p:transition spd="slow">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tr-TR" sz="2800" smtClean="0"/>
              <a:t>FRANCHISING NE GETİRMEKTEDİR?</a:t>
            </a:r>
          </a:p>
        </p:txBody>
      </p:sp>
      <p:sp>
        <p:nvSpPr>
          <p:cNvPr id="26627" name="Rectangle 3"/>
          <p:cNvSpPr>
            <a:spLocks noGrp="1" noChangeArrowheads="1"/>
          </p:cNvSpPr>
          <p:nvPr>
            <p:ph type="body" idx="1"/>
          </p:nvPr>
        </p:nvSpPr>
        <p:spPr/>
        <p:txBody>
          <a:bodyPr/>
          <a:lstStyle/>
          <a:p>
            <a:pPr eaLnBrk="1" hangingPunct="1"/>
            <a:r>
              <a:rPr lang="en-AU" smtClean="0">
                <a:cs typeface="Times New Roman" pitchFamily="18" charset="0"/>
              </a:rPr>
              <a:t>Franchise alan, masraf yapmadan ve zaman kaybetmeden herhangi bir gelişmeden yararlanabilmekte, güncel gelişmelere ayak uydurarak rekabet gücü kazanmaktadır. </a:t>
            </a:r>
            <a:endParaRPr lang="tr-TR" smtClean="0">
              <a:cs typeface="Times New Roman" pitchFamily="18" charset="0"/>
            </a:endParaRPr>
          </a:p>
        </p:txBody>
      </p:sp>
    </p:spTree>
  </p:cSld>
  <p:clrMapOvr>
    <a:masterClrMapping/>
  </p:clrMapOvr>
  <p:transition spd="slow">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sz="2800" smtClean="0"/>
              <a:t>FRANCHISING NE GETİRMEKTEDİR?</a:t>
            </a:r>
          </a:p>
        </p:txBody>
      </p:sp>
      <p:sp>
        <p:nvSpPr>
          <p:cNvPr id="27651" name="Rectangle 3"/>
          <p:cNvSpPr>
            <a:spLocks noGrp="1" noChangeArrowheads="1"/>
          </p:cNvSpPr>
          <p:nvPr>
            <p:ph type="body" idx="1"/>
          </p:nvPr>
        </p:nvSpPr>
        <p:spPr/>
        <p:txBody>
          <a:bodyPr/>
          <a:lstStyle/>
          <a:p>
            <a:pPr eaLnBrk="1" hangingPunct="1"/>
            <a:r>
              <a:rPr lang="tr-TR" smtClean="0"/>
              <a:t>Ü</a:t>
            </a:r>
            <a:r>
              <a:rPr lang="en-AU" smtClean="0">
                <a:cs typeface="Times New Roman" pitchFamily="18" charset="0"/>
              </a:rPr>
              <a:t>rünler markalı, ambalajlı olduğundan tüketicilerin aldatılması önlenir. Fiyatlar her franchise biriminde aşağı yukarı aynı olduğundan tüketiciler aldatılma riskiyle karşılaşmazlar. </a:t>
            </a:r>
            <a:endParaRPr lang="tr-TR" smtClean="0">
              <a:cs typeface="Times New Roman" pitchFamily="18" charset="0"/>
            </a:endParaRPr>
          </a:p>
        </p:txBody>
      </p:sp>
    </p:spTree>
  </p:cSld>
  <p:clrMapOvr>
    <a:masterClrMapping/>
  </p:clrMapOvr>
  <p:transition spd="slow">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tr-TR" sz="2800" smtClean="0"/>
              <a:t>FRANCHISING NE GETİRMEKTEDİR?</a:t>
            </a:r>
          </a:p>
        </p:txBody>
      </p:sp>
      <p:sp>
        <p:nvSpPr>
          <p:cNvPr id="28675" name="Rectangle 3"/>
          <p:cNvSpPr>
            <a:spLocks noGrp="1" noChangeArrowheads="1"/>
          </p:cNvSpPr>
          <p:nvPr>
            <p:ph type="body" idx="1"/>
          </p:nvPr>
        </p:nvSpPr>
        <p:spPr/>
        <p:txBody>
          <a:bodyPr/>
          <a:lstStyle/>
          <a:p>
            <a:pPr eaLnBrk="1" hangingPunct="1"/>
            <a:r>
              <a:rPr lang="en-AU" smtClean="0">
                <a:cs typeface="Times New Roman" pitchFamily="18" charset="0"/>
              </a:rPr>
              <a:t>Franchise veren, franchise alanlar için büyük miktarlarda malzeme satın aldığından, pazarlık gücünü kullanarak miktar indirimlerinden yararlanır ve böylece franchise alanların maliyetleri düşerek brüt kârları artar </a:t>
            </a:r>
            <a:endParaRPr lang="tr-TR" smtClean="0">
              <a:cs typeface="Times New Roman" pitchFamily="18" charset="0"/>
            </a:endParaRPr>
          </a:p>
        </p:txBody>
      </p:sp>
    </p:spTree>
  </p:cSld>
  <p:clrMapOvr>
    <a:masterClrMapping/>
  </p:clrMapOvr>
  <p:transition spd="slow">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tr-TR" sz="2800" smtClean="0"/>
              <a:t>FRANCHISING NE GETİRMEKTEDİR?</a:t>
            </a:r>
          </a:p>
        </p:txBody>
      </p:sp>
      <p:sp>
        <p:nvSpPr>
          <p:cNvPr id="29699" name="Rectangle 3"/>
          <p:cNvSpPr>
            <a:spLocks noGrp="1" noChangeArrowheads="1"/>
          </p:cNvSpPr>
          <p:nvPr>
            <p:ph type="body" idx="1"/>
          </p:nvPr>
        </p:nvSpPr>
        <p:spPr/>
        <p:txBody>
          <a:bodyPr/>
          <a:lstStyle/>
          <a:p>
            <a:pPr eaLnBrk="1" hangingPunct="1">
              <a:buFontTx/>
              <a:buNone/>
            </a:pPr>
            <a:r>
              <a:rPr lang="tr-TR" smtClean="0"/>
              <a:t>	K</a:t>
            </a:r>
            <a:r>
              <a:rPr lang="tr-TR" smtClean="0">
                <a:latin typeface="Arial Unicode MS" pitchFamily="34" charset="-128"/>
                <a:ea typeface="Arial Unicode MS" pitchFamily="34" charset="-128"/>
                <a:cs typeface="Arial Unicode MS" pitchFamily="34" charset="-128"/>
              </a:rPr>
              <a:t>uruluş yeri</a:t>
            </a:r>
            <a:r>
              <a:rPr lang="tr-TR" smtClean="0"/>
              <a:t> </a:t>
            </a:r>
            <a:r>
              <a:rPr lang="tr-TR" smtClean="0">
                <a:latin typeface="Arial Unicode MS" pitchFamily="34" charset="-128"/>
                <a:ea typeface="Arial Unicode MS" pitchFamily="34" charset="-128"/>
                <a:cs typeface="Arial Unicode MS" pitchFamily="34" charset="-128"/>
              </a:rPr>
              <a:t>yatırımcı tarafından seçilirken, yerin uygun olup olmadığı konusunda uzmanlardan, bilimsel tekniklerden yararlanılmaktadır. </a:t>
            </a:r>
            <a:endParaRPr lang="en-US" smtClean="0">
              <a:latin typeface="Arial Unicode MS" pitchFamily="34" charset="-128"/>
              <a:ea typeface="Arial Unicode MS" pitchFamily="34" charset="-128"/>
              <a:cs typeface="Arial Unicode MS" pitchFamily="34" charset="-128"/>
            </a:endParaRPr>
          </a:p>
          <a:p>
            <a:pPr eaLnBrk="1" hangingPunct="1"/>
            <a:endParaRPr lang="tr-TR" smtClean="0"/>
          </a:p>
        </p:txBody>
      </p:sp>
    </p:spTree>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tr-TR" sz="2800" smtClean="0"/>
              <a:t>FRANCHISING NE GETİRMEKTEDİR?</a:t>
            </a:r>
          </a:p>
        </p:txBody>
      </p:sp>
      <p:sp>
        <p:nvSpPr>
          <p:cNvPr id="30723" name="Rectangle 3"/>
          <p:cNvSpPr>
            <a:spLocks noGrp="1" noChangeArrowheads="1"/>
          </p:cNvSpPr>
          <p:nvPr>
            <p:ph type="body" idx="1"/>
          </p:nvPr>
        </p:nvSpPr>
        <p:spPr/>
        <p:txBody>
          <a:bodyPr/>
          <a:lstStyle/>
          <a:p>
            <a:pPr eaLnBrk="1" hangingPunct="1"/>
            <a:r>
              <a:rPr lang="en-AU" smtClean="0">
                <a:cs typeface="Times New Roman" pitchFamily="18" charset="0"/>
              </a:rPr>
              <a:t>Franchise alan, kendi  bölgesinde başkalarının faaliyette bulunmalarını engelleyen kanuni maddelerin sözleşmede bulunmasıyla, diğer franchise alanların rekabetine karşı korunabilmektedir. </a:t>
            </a:r>
            <a:endParaRPr lang="tr-TR" smtClean="0">
              <a:cs typeface="Times New Roman" pitchFamily="18" charset="0"/>
            </a:endParaRPr>
          </a:p>
        </p:txBody>
      </p:sp>
    </p:spTree>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lstStyle/>
          <a:p>
            <a:pPr eaLnBrk="1" hangingPunct="1"/>
            <a:r>
              <a:rPr lang="en-US" sz="2400" b="1" smtClean="0">
                <a:cs typeface="Times New Roman" pitchFamily="18" charset="0"/>
              </a:rPr>
              <a:t>G</a:t>
            </a:r>
            <a:r>
              <a:rPr lang="tr-TR" sz="2400" b="1" smtClean="0">
                <a:cs typeface="Times New Roman" pitchFamily="18" charset="0"/>
              </a:rPr>
              <a:t>İRİŞ STRATEJİLERİNİN KARŞILAŞTIRILMASI</a:t>
            </a:r>
            <a:r>
              <a:rPr lang="tr-TR" smtClean="0"/>
              <a:t> </a:t>
            </a:r>
          </a:p>
        </p:txBody>
      </p:sp>
      <p:sp>
        <p:nvSpPr>
          <p:cNvPr id="4099" name="Rectangle 5"/>
          <p:cNvSpPr>
            <a:spLocks noGrp="1" noChangeArrowheads="1"/>
          </p:cNvSpPr>
          <p:nvPr>
            <p:ph type="body" idx="1"/>
          </p:nvPr>
        </p:nvSpPr>
        <p:spPr/>
        <p:txBody>
          <a:bodyPr/>
          <a:lstStyle/>
          <a:p>
            <a:pPr eaLnBrk="1" hangingPunct="1">
              <a:lnSpc>
                <a:spcPct val="80000"/>
              </a:lnSpc>
              <a:buFont typeface="Wingdings" pitchFamily="2" charset="2"/>
              <a:buNone/>
            </a:pPr>
            <a:r>
              <a:rPr lang="tr-TR" sz="2800" smtClean="0">
                <a:cs typeface="Times New Roman" pitchFamily="18" charset="0"/>
              </a:rPr>
              <a:t> </a:t>
            </a:r>
            <a:endParaRPr lang="en-US" sz="28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KONTROL</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r>
              <a:rPr lang="tr-TR" sz="1400" smtClean="0"/>
              <a:t>      </a:t>
            </a:r>
            <a:r>
              <a:rPr lang="tr-TR" sz="1400" smtClean="0">
                <a:cs typeface="Times New Roman" pitchFamily="18" charset="0"/>
              </a:rPr>
              <a:t>      </a:t>
            </a:r>
            <a:r>
              <a:rPr lang="tr-TR" sz="1400" smtClean="0"/>
              <a:t>    </a:t>
            </a:r>
            <a:r>
              <a:rPr lang="tr-TR" sz="1400" smtClean="0">
                <a:cs typeface="Times New Roman" pitchFamily="18" charset="0"/>
              </a:rPr>
              <a:t> YAN KURULUŞ AÇMA</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r>
              <a:rPr lang="tr-TR" sz="1400" smtClean="0"/>
              <a:t>RİSK</a:t>
            </a: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r>
              <a:rPr lang="tr-TR" sz="1400" smtClean="0"/>
              <a:t>    </a:t>
            </a:r>
            <a:r>
              <a:rPr lang="tr-TR" sz="1400" smtClean="0">
                <a:cs typeface="Times New Roman" pitchFamily="18" charset="0"/>
              </a:rPr>
              <a:t> JOİNT VENTURE</a:t>
            </a:r>
            <a:r>
              <a:rPr lang="tr-TR" sz="1400" smtClean="0"/>
              <a:t> (ORTAK GİRİŞİM)</a:t>
            </a: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LİSANSLAMA</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DOĞRUDAN İHRACAT</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r>
              <a:rPr lang="tr-TR" sz="1400" smtClean="0"/>
              <a:t>         </a:t>
            </a:r>
            <a:r>
              <a:rPr lang="tr-TR" sz="1400" smtClean="0">
                <a:cs typeface="Times New Roman" pitchFamily="18" charset="0"/>
              </a:rPr>
              <a:t> DOLAYLI İHRACAT</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r>
              <a:rPr lang="tr-TR" sz="1400" smtClean="0"/>
              <a:t/>
            </a:r>
            <a:br>
              <a:rPr lang="tr-TR" sz="1400" smtClean="0"/>
            </a:br>
            <a:r>
              <a:rPr lang="tr-TR" sz="1400" smtClean="0">
                <a:cs typeface="Times New Roman" pitchFamily="18" charset="0"/>
              </a:rPr>
              <a:t>	      </a:t>
            </a:r>
            <a:r>
              <a:rPr lang="tr-TR" sz="1400" smtClean="0"/>
              <a:t>                                                                         </a:t>
            </a:r>
            <a:r>
              <a:rPr lang="tr-TR" sz="1400" smtClean="0">
                <a:cs typeface="Times New Roman" pitchFamily="18" charset="0"/>
              </a:rPr>
              <a:t>GEREKLİ KAYNAKLAR</a:t>
            </a:r>
            <a:endParaRPr lang="en-US" sz="1400" smtClean="0">
              <a:cs typeface="Times New Roman" pitchFamily="18" charset="0"/>
            </a:endParaRPr>
          </a:p>
          <a:p>
            <a:pPr eaLnBrk="1" hangingPunct="1">
              <a:lnSpc>
                <a:spcPct val="80000"/>
              </a:lnSpc>
              <a:buFont typeface="Wingdings" pitchFamily="2" charset="2"/>
              <a:buNone/>
            </a:pPr>
            <a:r>
              <a:rPr lang="tr-TR" sz="1400" smtClean="0">
                <a:cs typeface="Times New Roman" pitchFamily="18" charset="0"/>
              </a:rPr>
              <a:t> </a:t>
            </a:r>
            <a:endParaRPr lang="en-US" sz="1400" smtClean="0">
              <a:cs typeface="Times New Roman" pitchFamily="18" charset="0"/>
            </a:endParaRPr>
          </a:p>
          <a:p>
            <a:pPr eaLnBrk="1" hangingPunct="1">
              <a:lnSpc>
                <a:spcPct val="80000"/>
              </a:lnSpc>
              <a:buFont typeface="Wingdings" pitchFamily="2" charset="2"/>
              <a:buNone/>
            </a:pPr>
            <a:endParaRPr lang="tr-TR" sz="1400" smtClean="0"/>
          </a:p>
        </p:txBody>
      </p:sp>
      <p:sp>
        <p:nvSpPr>
          <p:cNvPr id="4100" name="Line 6"/>
          <p:cNvSpPr>
            <a:spLocks noChangeShapeType="1"/>
          </p:cNvSpPr>
          <p:nvPr/>
        </p:nvSpPr>
        <p:spPr bwMode="auto">
          <a:xfrm flipV="1">
            <a:off x="1219200" y="3048000"/>
            <a:ext cx="0" cy="2590800"/>
          </a:xfrm>
          <a:prstGeom prst="line">
            <a:avLst/>
          </a:prstGeom>
          <a:noFill/>
          <a:ln w="12700">
            <a:solidFill>
              <a:schemeClr val="tx1"/>
            </a:solidFill>
            <a:round/>
            <a:headEnd type="none" w="sm" len="sm"/>
            <a:tailEnd type="triangle" w="sm" len="sm"/>
          </a:ln>
        </p:spPr>
        <p:txBody>
          <a:bodyPr/>
          <a:lstStyle/>
          <a:p>
            <a:endParaRPr lang="tr-TR"/>
          </a:p>
        </p:txBody>
      </p:sp>
      <p:sp>
        <p:nvSpPr>
          <p:cNvPr id="4101" name="Line 7"/>
          <p:cNvSpPr>
            <a:spLocks noChangeShapeType="1"/>
          </p:cNvSpPr>
          <p:nvPr/>
        </p:nvSpPr>
        <p:spPr bwMode="auto">
          <a:xfrm>
            <a:off x="1219200" y="5638800"/>
            <a:ext cx="6172200" cy="0"/>
          </a:xfrm>
          <a:prstGeom prst="line">
            <a:avLst/>
          </a:prstGeom>
          <a:noFill/>
          <a:ln w="12700">
            <a:solidFill>
              <a:schemeClr val="tx1"/>
            </a:solidFill>
            <a:round/>
            <a:headEnd type="none" w="sm" len="sm"/>
            <a:tailEnd type="triangle" w="sm" len="sm"/>
          </a:ln>
        </p:spPr>
        <p:txBody>
          <a:bodyPr/>
          <a:lstStyle/>
          <a:p>
            <a:endParaRPr lang="tr-TR"/>
          </a:p>
        </p:txBody>
      </p:sp>
    </p:spTree>
  </p:cSld>
  <p:clrMapOvr>
    <a:masterClrMapping/>
  </p:clrMapOvr>
  <p:transition spd="slow">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tr-TR" sz="3600" smtClean="0"/>
              <a:t>FRANCHISE ALMAYA HAZIR MISINIZ?</a:t>
            </a:r>
          </a:p>
        </p:txBody>
      </p:sp>
      <p:sp>
        <p:nvSpPr>
          <p:cNvPr id="31747" name="Rectangle 3"/>
          <p:cNvSpPr>
            <a:spLocks noGrp="1" noChangeArrowheads="1"/>
          </p:cNvSpPr>
          <p:nvPr>
            <p:ph type="body" idx="1"/>
          </p:nvPr>
        </p:nvSpPr>
        <p:spPr/>
        <p:txBody>
          <a:bodyPr/>
          <a:lstStyle/>
          <a:p>
            <a:pPr eaLnBrk="1" hangingPunct="1">
              <a:lnSpc>
                <a:spcPct val="80000"/>
              </a:lnSpc>
            </a:pPr>
            <a:r>
              <a:rPr lang="tr-TR" sz="2800" smtClean="0"/>
              <a:t>F</a:t>
            </a:r>
            <a:r>
              <a:rPr lang="fr-FR" sz="2800" smtClean="0">
                <a:cs typeface="Times New Roman" pitchFamily="18" charset="0"/>
              </a:rPr>
              <a:t>ranchise alan işletme sahibi bağımsız bir işletmeci olsa da istediği her değişikliği yapamaya</a:t>
            </a:r>
            <a:r>
              <a:rPr lang="tr-TR" sz="2800" smtClean="0"/>
              <a:t>caktır.</a:t>
            </a:r>
          </a:p>
          <a:p>
            <a:pPr eaLnBrk="1" hangingPunct="1">
              <a:lnSpc>
                <a:spcPct val="80000"/>
              </a:lnSpc>
              <a:buFontTx/>
              <a:buNone/>
            </a:pPr>
            <a:endParaRPr lang="tr-TR" sz="2800" smtClean="0"/>
          </a:p>
          <a:p>
            <a:pPr eaLnBrk="1" hangingPunct="1">
              <a:lnSpc>
                <a:spcPct val="80000"/>
              </a:lnSpc>
            </a:pPr>
            <a:r>
              <a:rPr lang="fr-FR" sz="2800" smtClean="0">
                <a:cs typeface="Times New Roman" pitchFamily="18" charset="0"/>
              </a:rPr>
              <a:t>Franchise verenin düzenlemelerini kabul ederek, düzenli olarak ödemelerde bulun</a:t>
            </a:r>
            <a:r>
              <a:rPr lang="tr-TR" sz="2800" smtClean="0"/>
              <a:t>acaktır.</a:t>
            </a:r>
          </a:p>
          <a:p>
            <a:pPr eaLnBrk="1" hangingPunct="1">
              <a:lnSpc>
                <a:spcPct val="80000"/>
              </a:lnSpc>
              <a:buFontTx/>
              <a:buNone/>
            </a:pPr>
            <a:endParaRPr lang="tr-TR" sz="2800" smtClean="0"/>
          </a:p>
          <a:p>
            <a:pPr eaLnBrk="1" hangingPunct="1">
              <a:lnSpc>
                <a:spcPct val="80000"/>
              </a:lnSpc>
            </a:pPr>
            <a:r>
              <a:rPr lang="fr-FR" sz="2800" smtClean="0">
                <a:cs typeface="Times New Roman" pitchFamily="18" charset="0"/>
              </a:rPr>
              <a:t>Benim yapamayacağım neyi franchise sistemi benim için yapabilir? sorusu kendi kendine sorulmalıdır. </a:t>
            </a:r>
            <a:endParaRPr lang="tr-TR" sz="2800" smtClean="0">
              <a:cs typeface="Times New Roman" pitchFamily="18" charset="0"/>
            </a:endParaRPr>
          </a:p>
        </p:txBody>
      </p:sp>
    </p:spTree>
  </p:cSld>
  <p:clrMapOvr>
    <a:masterClrMapping/>
  </p:clrMapOvr>
  <p:transition spd="slow">
    <p:randomBa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smtClean="0"/>
              <a:t>	ÜRETİM SÖZLEŞMESİ</a:t>
            </a:r>
          </a:p>
        </p:txBody>
      </p:sp>
      <p:sp>
        <p:nvSpPr>
          <p:cNvPr id="32771" name="Rectangle 3"/>
          <p:cNvSpPr>
            <a:spLocks noGrp="1" noChangeArrowheads="1"/>
          </p:cNvSpPr>
          <p:nvPr>
            <p:ph type="body" idx="1"/>
          </p:nvPr>
        </p:nvSpPr>
        <p:spPr/>
        <p:txBody>
          <a:bodyPr/>
          <a:lstStyle/>
          <a:p>
            <a:pPr eaLnBrk="1" hangingPunct="1">
              <a:buFontTx/>
              <a:buNone/>
            </a:pPr>
            <a:endParaRPr lang="tr-TR" smtClean="0"/>
          </a:p>
          <a:p>
            <a:pPr eaLnBrk="1" hangingPunct="1">
              <a:buFontTx/>
              <a:buNone/>
            </a:pPr>
            <a:endParaRPr lang="tr-TR" smtClean="0"/>
          </a:p>
          <a:p>
            <a:pPr eaLnBrk="1" hangingPunct="1">
              <a:buFontTx/>
              <a:buNone/>
            </a:pPr>
            <a:endParaRPr lang="tr-TR" smtClean="0"/>
          </a:p>
          <a:p>
            <a:pPr eaLnBrk="1" hangingPunct="1">
              <a:buFontTx/>
              <a:buNone/>
            </a:pPr>
            <a:r>
              <a:rPr lang="tr-TR" smtClean="0"/>
              <a:t>					?</a:t>
            </a:r>
          </a:p>
          <a:p>
            <a:pPr eaLnBrk="1" hangingPunct="1">
              <a:buFontTx/>
              <a:buNone/>
            </a:pPr>
            <a:endParaRPr lang="tr-TR" smtClean="0"/>
          </a:p>
        </p:txBody>
      </p:sp>
    </p:spTree>
  </p:cSld>
  <p:clrMapOvr>
    <a:masterClrMapping/>
  </p:clrMapOvr>
  <p:transition spd="slow">
    <p:randomBa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tr-TR" smtClean="0"/>
              <a:t>ÜRETİM SÖZLEŞMESİ</a:t>
            </a:r>
          </a:p>
        </p:txBody>
      </p:sp>
      <p:sp>
        <p:nvSpPr>
          <p:cNvPr id="33795" name="Rectangle 3"/>
          <p:cNvSpPr>
            <a:spLocks noGrp="1" noChangeArrowheads="1"/>
          </p:cNvSpPr>
          <p:nvPr>
            <p:ph type="body" idx="1"/>
          </p:nvPr>
        </p:nvSpPr>
        <p:spPr/>
        <p:txBody>
          <a:bodyPr/>
          <a:lstStyle/>
          <a:p>
            <a:pPr eaLnBrk="1" hangingPunct="1"/>
            <a:r>
              <a:rPr lang="de-DE" smtClean="0">
                <a:cs typeface="Times New Roman" pitchFamily="18" charset="0"/>
              </a:rPr>
              <a:t>Üretim sözleşmesinde yabancı bir işletme, bağımsız yerel bir işletmeyle belirli özellikteki ürünlerinin belirli bir süre üretimi için sözleşme yapa</a:t>
            </a:r>
            <a:r>
              <a:rPr lang="tr-TR" smtClean="0"/>
              <a:t>r ve tesis kurmadan üretim için üretim kapasitesini kiralar</a:t>
            </a:r>
            <a:r>
              <a:rPr lang="de-DE" smtClean="0">
                <a:cs typeface="Times New Roman" pitchFamily="18" charset="0"/>
              </a:rPr>
              <a:t>. </a:t>
            </a:r>
            <a:endParaRPr lang="tr-TR" smtClean="0">
              <a:cs typeface="Times New Roman" pitchFamily="18" charset="0"/>
            </a:endParaRPr>
          </a:p>
        </p:txBody>
      </p:sp>
    </p:spTree>
  </p:cSld>
  <p:clrMapOvr>
    <a:masterClrMapping/>
  </p:clrMapOvr>
  <p:transition spd="slow">
    <p:randomBar dir="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sz="3200" smtClean="0"/>
              <a:t>DOĞRUDAN YATIRIM STRATEJİSİ</a:t>
            </a:r>
          </a:p>
        </p:txBody>
      </p:sp>
      <p:sp>
        <p:nvSpPr>
          <p:cNvPr id="34819" name="Rectangle 3"/>
          <p:cNvSpPr>
            <a:spLocks noGrp="1" noChangeArrowheads="1"/>
          </p:cNvSpPr>
          <p:nvPr>
            <p:ph type="body" idx="1"/>
          </p:nvPr>
        </p:nvSpPr>
        <p:spPr/>
        <p:txBody>
          <a:bodyPr/>
          <a:lstStyle/>
          <a:p>
            <a:pPr eaLnBrk="1" hangingPunct="1"/>
            <a:r>
              <a:rPr lang="tr-TR" smtClean="0"/>
              <a:t>D</a:t>
            </a:r>
            <a:r>
              <a:rPr lang="tr-TR" smtClean="0">
                <a:cs typeface="Times New Roman" pitchFamily="18" charset="0"/>
              </a:rPr>
              <a:t>oğrudan yatırım, diğer giriş stratejilerine göre daha fazla yatırım, yönetim, kaynak ve risk almayı gerektirir. Başlangıç maliyetleri yüksek, geri ödeme süresi uzundur.</a:t>
            </a:r>
          </a:p>
        </p:txBody>
      </p:sp>
    </p:spTree>
  </p:cSld>
  <p:clrMapOvr>
    <a:masterClrMapping/>
  </p:clrMapOvr>
  <p:transition spd="slow">
    <p:randomBar dir="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sz="3200" smtClean="0"/>
              <a:t>DOĞRUDAN YATIRIM STRATEJİSİ</a:t>
            </a:r>
          </a:p>
        </p:txBody>
      </p:sp>
      <p:sp>
        <p:nvSpPr>
          <p:cNvPr id="35843" name="Rectangle 3"/>
          <p:cNvSpPr>
            <a:spLocks noGrp="1" noChangeArrowheads="1"/>
          </p:cNvSpPr>
          <p:nvPr>
            <p:ph type="body" idx="1"/>
          </p:nvPr>
        </p:nvSpPr>
        <p:spPr/>
        <p:txBody>
          <a:bodyPr/>
          <a:lstStyle/>
          <a:p>
            <a:pPr eaLnBrk="1" hangingPunct="1"/>
            <a:r>
              <a:rPr lang="tr-TR" sz="2800" smtClean="0"/>
              <a:t>İ</a:t>
            </a:r>
            <a:r>
              <a:rPr lang="en-US" sz="2800" smtClean="0">
                <a:cs typeface="Times New Roman" pitchFamily="18" charset="0"/>
              </a:rPr>
              <a:t>şletmenin uluslararası pazarları ögrenme tecrübesine doğrudan yatırım yaparak başlaması, yüzme bilmeyen birinin derin bir denize atlamasına benze</a:t>
            </a:r>
            <a:r>
              <a:rPr lang="tr-TR" sz="2800" smtClean="0"/>
              <a:t>r</a:t>
            </a:r>
            <a:r>
              <a:rPr lang="en-US" sz="2800" smtClean="0">
                <a:cs typeface="Times New Roman" pitchFamily="18" charset="0"/>
              </a:rPr>
              <a:t>. </a:t>
            </a:r>
            <a:endParaRPr lang="tr-TR" sz="2800" smtClean="0"/>
          </a:p>
          <a:p>
            <a:pPr eaLnBrk="1" hangingPunct="1">
              <a:buFontTx/>
              <a:buNone/>
            </a:pPr>
            <a:endParaRPr lang="tr-TR" sz="2800" smtClean="0"/>
          </a:p>
          <a:p>
            <a:pPr eaLnBrk="1" hangingPunct="1"/>
            <a:r>
              <a:rPr lang="en-US" sz="2800" smtClean="0">
                <a:cs typeface="Times New Roman" pitchFamily="18" charset="0"/>
              </a:rPr>
              <a:t>Öğrenme kesin olmakla birlikte, başarısızlık riski, maliyet yüksek olabilir. Doğrudan yatırım yapılmadan önce hedef ülkede ihracatla tecrübe sahibi olmak gerekmektedir. </a:t>
            </a:r>
            <a:endParaRPr lang="tr-TR" sz="2800" smtClean="0">
              <a:cs typeface="Times New Roman" pitchFamily="18" charset="0"/>
            </a:endParaRPr>
          </a:p>
        </p:txBody>
      </p:sp>
    </p:spTree>
  </p:cSld>
  <p:clrMapOvr>
    <a:masterClrMapping/>
  </p:clrMapOvr>
  <p:transition spd="slow">
    <p:randomBar dir="ver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smtClean="0"/>
              <a:t>DOĞRUDAN YATIRIM ŞEKİLLERİ</a:t>
            </a:r>
          </a:p>
        </p:txBody>
      </p:sp>
      <p:sp>
        <p:nvSpPr>
          <p:cNvPr id="36867" name="Rectangle 3"/>
          <p:cNvSpPr>
            <a:spLocks noGrp="1" noChangeArrowheads="1"/>
          </p:cNvSpPr>
          <p:nvPr>
            <p:ph type="body" idx="1"/>
          </p:nvPr>
        </p:nvSpPr>
        <p:spPr/>
        <p:txBody>
          <a:bodyPr/>
          <a:lstStyle/>
          <a:p>
            <a:pPr eaLnBrk="1" hangingPunct="1">
              <a:buFontTx/>
              <a:buNone/>
            </a:pPr>
            <a:r>
              <a:rPr lang="tr-TR" smtClean="0"/>
              <a:t>   1) Yan kuruluş açma: İ</a:t>
            </a:r>
            <a:r>
              <a:rPr lang="tr-TR" smtClean="0">
                <a:cs typeface="Times New Roman" pitchFamily="18" charset="0"/>
              </a:rPr>
              <a:t>şletmenin hedef ülkede üretim </a:t>
            </a:r>
            <a:r>
              <a:rPr lang="tr-TR" smtClean="0"/>
              <a:t>tesislerinin %100 </a:t>
            </a:r>
            <a:r>
              <a:rPr lang="tr-TR" smtClean="0">
                <a:cs typeface="Times New Roman" pitchFamily="18" charset="0"/>
              </a:rPr>
              <a:t>mülkiyetine sahip olmasıdır. </a:t>
            </a:r>
            <a:endParaRPr lang="tr-TR" smtClean="0"/>
          </a:p>
          <a:p>
            <a:pPr eaLnBrk="1" hangingPunct="1">
              <a:buFontTx/>
              <a:buNone/>
            </a:pPr>
            <a:endParaRPr lang="tr-TR" smtClean="0"/>
          </a:p>
          <a:p>
            <a:pPr eaLnBrk="1" hangingPunct="1">
              <a:buFontTx/>
              <a:buNone/>
            </a:pPr>
            <a:r>
              <a:rPr lang="tr-TR" smtClean="0"/>
              <a:t>	</a:t>
            </a:r>
            <a:r>
              <a:rPr lang="tr-TR" smtClean="0">
                <a:cs typeface="Times New Roman" pitchFamily="18" charset="0"/>
              </a:rPr>
              <a:t>Bir işletme yabancı ülkedeki </a:t>
            </a:r>
            <a:r>
              <a:rPr lang="tr-TR" smtClean="0"/>
              <a:t>p</a:t>
            </a:r>
            <a:r>
              <a:rPr lang="tr-TR" smtClean="0">
                <a:cs typeface="Times New Roman" pitchFamily="18" charset="0"/>
              </a:rPr>
              <a:t>azar talebini karşılamak ya da diğer yabancı ülkelere ihracat yapmak amacıyla yan kuruluş açabilir.</a:t>
            </a:r>
          </a:p>
        </p:txBody>
      </p:sp>
    </p:spTree>
  </p:cSld>
  <p:clrMapOvr>
    <a:masterClrMapping/>
  </p:clrMapOvr>
  <p:transition spd="slow">
    <p:randomBa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smtClean="0"/>
              <a:t>DOĞRUDAN YATIRIM:</a:t>
            </a:r>
          </a:p>
        </p:txBody>
      </p:sp>
      <p:sp>
        <p:nvSpPr>
          <p:cNvPr id="37891" name="Rectangle 3"/>
          <p:cNvSpPr>
            <a:spLocks noGrp="1" noChangeArrowheads="1"/>
          </p:cNvSpPr>
          <p:nvPr>
            <p:ph type="body" idx="1"/>
          </p:nvPr>
        </p:nvSpPr>
        <p:spPr/>
        <p:txBody>
          <a:bodyPr/>
          <a:lstStyle/>
          <a:p>
            <a:pPr eaLnBrk="1" hangingPunct="1">
              <a:buFontTx/>
              <a:buNone/>
            </a:pPr>
            <a:r>
              <a:rPr lang="tr-TR" b="1" smtClean="0">
                <a:latin typeface="Tahoma" pitchFamily="34" charset="0"/>
              </a:rPr>
              <a:t>   </a:t>
            </a:r>
            <a:r>
              <a:rPr lang="tr-TR" sz="2800" b="1" smtClean="0"/>
              <a:t>2) </a:t>
            </a:r>
            <a:r>
              <a:rPr lang="fr-FR" sz="2800" b="1" smtClean="0">
                <a:cs typeface="Times New Roman" pitchFamily="18" charset="0"/>
              </a:rPr>
              <a:t>Satınalma</a:t>
            </a:r>
            <a:r>
              <a:rPr lang="tr-TR" smtClean="0"/>
              <a:t> </a:t>
            </a:r>
            <a:r>
              <a:rPr lang="fr-FR" smtClean="0">
                <a:cs typeface="Times New Roman" pitchFamily="18" charset="0"/>
              </a:rPr>
              <a:t>stratejisi</a:t>
            </a:r>
            <a:r>
              <a:rPr lang="tr-TR" smtClean="0"/>
              <a:t>:</a:t>
            </a:r>
            <a:r>
              <a:rPr lang="fr-FR" smtClean="0">
                <a:cs typeface="Times New Roman" pitchFamily="18" charset="0"/>
              </a:rPr>
              <a:t> </a:t>
            </a:r>
            <a:endParaRPr lang="tr-TR" smtClean="0"/>
          </a:p>
          <a:p>
            <a:pPr eaLnBrk="1" hangingPunct="1">
              <a:buFontTx/>
              <a:buNone/>
            </a:pPr>
            <a:endParaRPr lang="tr-TR" smtClean="0"/>
          </a:p>
          <a:p>
            <a:pPr eaLnBrk="1" hangingPunct="1">
              <a:buFontTx/>
              <a:buNone/>
            </a:pPr>
            <a:r>
              <a:rPr lang="tr-TR" smtClean="0"/>
              <a:t>	Y</a:t>
            </a:r>
            <a:r>
              <a:rPr lang="fr-FR" smtClean="0">
                <a:cs typeface="Times New Roman" pitchFamily="18" charset="0"/>
              </a:rPr>
              <a:t>eni bir pazara girmek veya mevcut bir pazarda etkililiğini artırmak amacıyla, bir veya daha fazla işletmenin alacak ve bor</a:t>
            </a:r>
            <a:r>
              <a:rPr lang="fr-FR" smtClean="0">
                <a:latin typeface="Times New Roman" pitchFamily="18" charset="0"/>
                <a:cs typeface="Times New Roman" pitchFamily="18" charset="0"/>
              </a:rPr>
              <a:t>ç</a:t>
            </a:r>
            <a:r>
              <a:rPr lang="fr-FR" smtClean="0">
                <a:cs typeface="Times New Roman" pitchFamily="18" charset="0"/>
              </a:rPr>
              <a:t>larıyla birlikte t</a:t>
            </a:r>
            <a:r>
              <a:rPr lang="fr-FR" smtClean="0">
                <a:latin typeface="Times New Roman" pitchFamily="18" charset="0"/>
                <a:cs typeface="Times New Roman" pitchFamily="18" charset="0"/>
              </a:rPr>
              <a:t>ü</a:t>
            </a:r>
            <a:r>
              <a:rPr lang="fr-FR" smtClean="0">
                <a:cs typeface="Times New Roman" pitchFamily="18" charset="0"/>
              </a:rPr>
              <a:t>m varlıklarının satınalan şirketin varlıklarına eklenmesidir. </a:t>
            </a:r>
            <a:endParaRPr lang="tr-TR" smtClean="0">
              <a:cs typeface="Times New Roman" pitchFamily="18" charset="0"/>
            </a:endParaRPr>
          </a:p>
        </p:txBody>
      </p:sp>
    </p:spTree>
  </p:cSld>
  <p:clrMapOvr>
    <a:masterClrMapping/>
  </p:clrMapOvr>
  <p:transition spd="slow">
    <p:randomBa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tr-TR" smtClean="0"/>
              <a:t>DOĞRUDAN YATIRIM:</a:t>
            </a:r>
          </a:p>
        </p:txBody>
      </p:sp>
      <p:sp>
        <p:nvSpPr>
          <p:cNvPr id="38915" name="Rectangle 3"/>
          <p:cNvSpPr>
            <a:spLocks noGrp="1" noChangeArrowheads="1"/>
          </p:cNvSpPr>
          <p:nvPr>
            <p:ph type="body" idx="1"/>
          </p:nvPr>
        </p:nvSpPr>
        <p:spPr/>
        <p:txBody>
          <a:bodyPr/>
          <a:lstStyle/>
          <a:p>
            <a:pPr eaLnBrk="1" hangingPunct="1">
              <a:buFontTx/>
              <a:buNone/>
            </a:pPr>
            <a:r>
              <a:rPr lang="tr-TR" b="1" smtClean="0">
                <a:latin typeface="Tahoma" pitchFamily="34" charset="0"/>
              </a:rPr>
              <a:t>   </a:t>
            </a:r>
            <a:r>
              <a:rPr lang="tr-TR" b="1" smtClean="0"/>
              <a:t>3)</a:t>
            </a:r>
            <a:r>
              <a:rPr lang="fr-FR" b="1" smtClean="0">
                <a:cs typeface="Times New Roman" pitchFamily="18" charset="0"/>
              </a:rPr>
              <a:t>Birleşme</a:t>
            </a:r>
            <a:r>
              <a:rPr lang="tr-TR" b="1" smtClean="0"/>
              <a:t>:</a:t>
            </a:r>
          </a:p>
          <a:p>
            <a:pPr eaLnBrk="1" hangingPunct="1">
              <a:buFontTx/>
              <a:buNone/>
            </a:pPr>
            <a:endParaRPr lang="tr-TR" b="1" smtClean="0"/>
          </a:p>
          <a:p>
            <a:pPr eaLnBrk="1" hangingPunct="1">
              <a:buFontTx/>
              <a:buNone/>
            </a:pPr>
            <a:r>
              <a:rPr lang="tr-TR" b="1" smtClean="0"/>
              <a:t>	İ</a:t>
            </a:r>
            <a:r>
              <a:rPr lang="fr-FR" smtClean="0">
                <a:cs typeface="Times New Roman" pitchFamily="18" charset="0"/>
              </a:rPr>
              <a:t>ki veya fazla şirketin t</a:t>
            </a:r>
            <a:r>
              <a:rPr lang="fr-FR" smtClean="0">
                <a:latin typeface="Times New Roman" pitchFamily="18" charset="0"/>
                <a:cs typeface="Times New Roman" pitchFamily="18" charset="0"/>
              </a:rPr>
              <a:t>ü</a:t>
            </a:r>
            <a:r>
              <a:rPr lang="fr-FR" smtClean="0">
                <a:cs typeface="Times New Roman" pitchFamily="18" charset="0"/>
              </a:rPr>
              <a:t>m kaynaklarını biraraya getirerek, hukuki varlıklarını kaybetmeleri ve ortaya yeni bir işletme olarak </a:t>
            </a:r>
            <a:r>
              <a:rPr lang="fr-FR" smtClean="0">
                <a:latin typeface="Times New Roman" pitchFamily="18" charset="0"/>
                <a:cs typeface="Times New Roman" pitchFamily="18" charset="0"/>
              </a:rPr>
              <a:t>ç</a:t>
            </a:r>
            <a:r>
              <a:rPr lang="fr-FR" smtClean="0">
                <a:cs typeface="Times New Roman" pitchFamily="18" charset="0"/>
              </a:rPr>
              <a:t>ıkmalarını ifade eder.</a:t>
            </a:r>
            <a:r>
              <a:rPr lang="tr-TR" smtClean="0"/>
              <a:t> </a:t>
            </a:r>
          </a:p>
        </p:txBody>
      </p:sp>
    </p:spTree>
  </p:cSld>
  <p:clrMapOvr>
    <a:masterClrMapping/>
  </p:clrMapOvr>
  <p:transition spd="slow">
    <p:randomBar dir="ver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smtClean="0"/>
              <a:t> DOĞRUDAN YATIRIM:</a:t>
            </a:r>
          </a:p>
        </p:txBody>
      </p:sp>
      <p:sp>
        <p:nvSpPr>
          <p:cNvPr id="39939" name="Rectangle 3"/>
          <p:cNvSpPr>
            <a:spLocks noGrp="1" noChangeArrowheads="1"/>
          </p:cNvSpPr>
          <p:nvPr>
            <p:ph type="body" idx="1"/>
          </p:nvPr>
        </p:nvSpPr>
        <p:spPr/>
        <p:txBody>
          <a:bodyPr/>
          <a:lstStyle/>
          <a:p>
            <a:pPr eaLnBrk="1" hangingPunct="1">
              <a:lnSpc>
                <a:spcPct val="80000"/>
              </a:lnSpc>
              <a:buFontTx/>
              <a:buNone/>
            </a:pPr>
            <a:r>
              <a:rPr lang="tr-TR" smtClean="0"/>
              <a:t>   4) Ortak Girişim:</a:t>
            </a:r>
          </a:p>
          <a:p>
            <a:pPr eaLnBrk="1" hangingPunct="1">
              <a:lnSpc>
                <a:spcPct val="80000"/>
              </a:lnSpc>
              <a:buFontTx/>
              <a:buNone/>
            </a:pPr>
            <a:endParaRPr lang="tr-TR" smtClean="0"/>
          </a:p>
          <a:p>
            <a:pPr eaLnBrk="1" hangingPunct="1">
              <a:lnSpc>
                <a:spcPct val="80000"/>
              </a:lnSpc>
              <a:buFontTx/>
              <a:buNone/>
            </a:pPr>
            <a:r>
              <a:rPr lang="tr-TR" smtClean="0"/>
              <a:t>	</a:t>
            </a:r>
            <a:r>
              <a:rPr lang="en-US" smtClean="0">
                <a:cs typeface="Times New Roman" pitchFamily="18" charset="0"/>
              </a:rPr>
              <a:t>İki ya da daha fazla sayıda işletmenin stratejik amaçlarını gerçekleştirmek için biraraya gelerek kurdukları yeni bir işletme olup, mülkiyeti, faaliyetleri, sorumlulukları, finansal riskleri ana </a:t>
            </a:r>
            <a:r>
              <a:rPr lang="tr-TR" smtClean="0">
                <a:cs typeface="Times New Roman" pitchFamily="18" charset="0"/>
              </a:rPr>
              <a:t>iş</a:t>
            </a:r>
            <a:r>
              <a:rPr lang="en-US" smtClean="0">
                <a:cs typeface="Times New Roman" pitchFamily="18" charset="0"/>
              </a:rPr>
              <a:t>letmelerden ayrı olan,  özerk bir iş düzenlemesidir. </a:t>
            </a:r>
            <a:endParaRPr lang="tr-TR" smtClean="0">
              <a:cs typeface="Times New Roman" pitchFamily="18" charset="0"/>
            </a:endParaRPr>
          </a:p>
        </p:txBody>
      </p:sp>
    </p:spTree>
  </p:cSld>
  <p:clrMapOvr>
    <a:masterClrMapping/>
  </p:clrMapOvr>
  <p:transition spd="slow">
    <p:randomBar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tr-TR" smtClean="0"/>
              <a:t>ORTAK GİRİŞİM’DE</a:t>
            </a:r>
          </a:p>
        </p:txBody>
      </p:sp>
      <p:sp>
        <p:nvSpPr>
          <p:cNvPr id="40963" name="Rectangle 3"/>
          <p:cNvSpPr>
            <a:spLocks noGrp="1" noChangeArrowheads="1"/>
          </p:cNvSpPr>
          <p:nvPr>
            <p:ph type="body" idx="1"/>
          </p:nvPr>
        </p:nvSpPr>
        <p:spPr/>
        <p:txBody>
          <a:bodyPr/>
          <a:lstStyle/>
          <a:p>
            <a:pPr eaLnBrk="1" hangingPunct="1"/>
            <a:r>
              <a:rPr lang="tr-TR" smtClean="0"/>
              <a:t>S</a:t>
            </a:r>
            <a:r>
              <a:rPr lang="tr-TR" smtClean="0">
                <a:cs typeface="Times New Roman" pitchFamily="18" charset="0"/>
              </a:rPr>
              <a:t>ermaye koyan ana işletmelerden her birinin sermaye payı %90'dan az, %10'dan fazla olarak tanıml</a:t>
            </a:r>
            <a:r>
              <a:rPr lang="tr-TR" smtClean="0"/>
              <a:t>anır.</a:t>
            </a:r>
            <a:r>
              <a:rPr lang="tr-TR" smtClean="0">
                <a:cs typeface="Times New Roman" pitchFamily="18" charset="0"/>
              </a:rPr>
              <a:t>  %90 ya da daha fazla sermaye payına sahip olan işletmeler ayrı bir girişim yani tam mülkiyete sahip yan kuruluş olarak kabul edilir.</a:t>
            </a:r>
            <a:r>
              <a:rPr lang="tr-TR" smtClean="0"/>
              <a:t> </a:t>
            </a:r>
          </a:p>
        </p:txBody>
      </p:sp>
    </p:spTree>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p:txBody>
          <a:bodyPr/>
          <a:lstStyle/>
          <a:p>
            <a:pPr eaLnBrk="1" hangingPunct="1"/>
            <a:r>
              <a:rPr lang="tr-TR" smtClean="0"/>
              <a:t>	İHRACATÇI TANIMI</a:t>
            </a:r>
          </a:p>
        </p:txBody>
      </p:sp>
      <p:sp>
        <p:nvSpPr>
          <p:cNvPr id="5123" name="Rectangle 1027"/>
          <p:cNvSpPr>
            <a:spLocks noGrp="1" noChangeArrowheads="1"/>
          </p:cNvSpPr>
          <p:nvPr>
            <p:ph type="body" idx="1"/>
          </p:nvPr>
        </p:nvSpPr>
        <p:spPr/>
        <p:txBody>
          <a:bodyPr/>
          <a:lstStyle/>
          <a:p>
            <a:pPr eaLnBrk="1" hangingPunct="1">
              <a:buFont typeface="Wingdings" pitchFamily="2" charset="2"/>
              <a:buNone/>
            </a:pPr>
            <a:r>
              <a:rPr lang="tr-TR" smtClean="0"/>
              <a:t>	İ</a:t>
            </a:r>
            <a:r>
              <a:rPr lang="en-US" smtClean="0">
                <a:cs typeface="Arial" charset="0"/>
              </a:rPr>
              <a:t>hraç edeceği </a:t>
            </a:r>
            <a:r>
              <a:rPr lang="tr-TR" smtClean="0"/>
              <a:t>mala</a:t>
            </a:r>
            <a:r>
              <a:rPr lang="en-US" smtClean="0">
                <a:cs typeface="Arial" charset="0"/>
              </a:rPr>
              <a:t> göre ilgili ihracatçı birliğine üye olan, tek vergi numarası sahibi gerçek ve tüzel kişi tacirler, Esnaf ve Sanatkar Odalarına kayıtlı olup üretim </a:t>
            </a:r>
            <a:r>
              <a:rPr lang="tr-TR" smtClean="0"/>
              <a:t>yapan </a:t>
            </a:r>
            <a:r>
              <a:rPr lang="en-US" smtClean="0">
                <a:cs typeface="Arial" charset="0"/>
              </a:rPr>
              <a:t>esnaf ve sanatkarlar ile joint-venture ve konsorsiyumlar</a:t>
            </a:r>
            <a:r>
              <a:rPr lang="tr-TR" smtClean="0"/>
              <a:t>dır.</a:t>
            </a:r>
            <a:endParaRPr lang="en-US" smtClean="0"/>
          </a:p>
          <a:p>
            <a:pPr eaLnBrk="1" hangingPunct="1"/>
            <a:endParaRPr lang="tr-TR" smtClean="0"/>
          </a:p>
        </p:txBody>
      </p:sp>
    </p:spTree>
  </p:cSld>
  <p:clrMapOvr>
    <a:masterClrMapping/>
  </p:clrMapOvr>
  <p:transition spd="slow">
    <p:randomBar dir="vert"/>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26"/>
          <p:cNvSpPr>
            <a:spLocks noGrp="1" noChangeArrowheads="1"/>
          </p:cNvSpPr>
          <p:nvPr>
            <p:ph type="title"/>
          </p:nvPr>
        </p:nvSpPr>
        <p:spPr/>
        <p:txBody>
          <a:bodyPr/>
          <a:lstStyle/>
          <a:p>
            <a:pPr eaLnBrk="1" hangingPunct="1"/>
            <a:r>
              <a:rPr lang="tr-TR" smtClean="0"/>
              <a:t>  </a:t>
            </a:r>
            <a:r>
              <a:rPr lang="tr-TR" sz="3200" smtClean="0"/>
              <a:t>ORTAK GİRİŞİM OLUŞTURMA NEDENLERİ</a:t>
            </a:r>
          </a:p>
        </p:txBody>
      </p:sp>
      <p:sp>
        <p:nvSpPr>
          <p:cNvPr id="41987" name="Rectangle 1027"/>
          <p:cNvSpPr>
            <a:spLocks noGrp="1" noChangeArrowheads="1"/>
          </p:cNvSpPr>
          <p:nvPr>
            <p:ph type="body" idx="1"/>
          </p:nvPr>
        </p:nvSpPr>
        <p:spPr/>
        <p:txBody>
          <a:bodyPr/>
          <a:lstStyle/>
          <a:p>
            <a:pPr eaLnBrk="1" hangingPunct="1">
              <a:buFontTx/>
              <a:buNone/>
            </a:pPr>
            <a:r>
              <a:rPr lang="tr-TR" b="1" smtClean="0"/>
              <a:t> </a:t>
            </a:r>
            <a:r>
              <a:rPr lang="tr-TR" b="1" smtClean="0">
                <a:latin typeface="Arial Unicode MS" pitchFamily="34" charset="-128"/>
                <a:ea typeface="Arial Unicode MS" pitchFamily="34" charset="-128"/>
                <a:cs typeface="Arial Unicode MS" pitchFamily="34" charset="-128"/>
              </a:rPr>
              <a:t>STRATEJİK BİR KAYNAK ELDE ETMEK</a:t>
            </a:r>
            <a:endParaRPr lang="en-US" smtClean="0">
              <a:latin typeface="Arial Unicode MS" pitchFamily="34" charset="-128"/>
              <a:ea typeface="Arial Unicode MS" pitchFamily="34" charset="-128"/>
              <a:cs typeface="Arial Unicode MS" pitchFamily="34" charset="-128"/>
            </a:endParaRPr>
          </a:p>
          <a:p>
            <a:pPr algn="just" eaLnBrk="1" hangingPunct="1">
              <a:buFontTx/>
              <a:buNone/>
            </a:pPr>
            <a:r>
              <a:rPr lang="tr-TR" smtClean="0">
                <a:latin typeface="Arial Unicode MS" pitchFamily="34" charset="-128"/>
                <a:ea typeface="Arial Unicode MS" pitchFamily="34" charset="-128"/>
                <a:cs typeface="Arial Unicode MS" pitchFamily="34" charset="-128"/>
              </a:rPr>
              <a:t>1.Finansman</a:t>
            </a:r>
            <a:endParaRPr lang="en-US" smtClean="0">
              <a:latin typeface="Arial Unicode MS" pitchFamily="34" charset="-128"/>
              <a:ea typeface="Arial Unicode MS" pitchFamily="34" charset="-128"/>
              <a:cs typeface="Arial Unicode MS" pitchFamily="34" charset="-128"/>
            </a:endParaRPr>
          </a:p>
          <a:p>
            <a:pPr algn="just" eaLnBrk="1" hangingPunct="1">
              <a:buFontTx/>
              <a:buNone/>
            </a:pPr>
            <a:r>
              <a:rPr lang="tr-TR" smtClean="0">
                <a:latin typeface="Arial Unicode MS" pitchFamily="34" charset="-128"/>
                <a:ea typeface="Arial Unicode MS" pitchFamily="34" charset="-128"/>
                <a:cs typeface="Arial Unicode MS" pitchFamily="34" charset="-128"/>
              </a:rPr>
              <a:t>2.Hammadde ya da fiziksel yerleşim</a:t>
            </a:r>
            <a:endParaRPr lang="en-US" smtClean="0">
              <a:latin typeface="Arial Unicode MS" pitchFamily="34" charset="-128"/>
              <a:ea typeface="Arial Unicode MS" pitchFamily="34" charset="-128"/>
              <a:cs typeface="Arial Unicode MS" pitchFamily="34" charset="-128"/>
            </a:endParaRPr>
          </a:p>
          <a:p>
            <a:pPr algn="just" eaLnBrk="1" hangingPunct="1">
              <a:buFontTx/>
              <a:buNone/>
            </a:pPr>
            <a:r>
              <a:rPr lang="tr-TR" smtClean="0">
                <a:latin typeface="Arial Unicode MS" pitchFamily="34" charset="-128"/>
                <a:ea typeface="Arial Unicode MS" pitchFamily="34" charset="-128"/>
                <a:cs typeface="Arial Unicode MS" pitchFamily="34" charset="-128"/>
              </a:rPr>
              <a:t>3.Teknoloji ya da patent</a:t>
            </a:r>
            <a:endParaRPr lang="en-US" smtClean="0">
              <a:latin typeface="Arial Unicode MS" pitchFamily="34" charset="-128"/>
              <a:ea typeface="Arial Unicode MS" pitchFamily="34" charset="-128"/>
              <a:cs typeface="Arial Unicode MS" pitchFamily="34" charset="-128"/>
            </a:endParaRPr>
          </a:p>
          <a:p>
            <a:pPr algn="just" eaLnBrk="1" hangingPunct="1">
              <a:buFontTx/>
              <a:buNone/>
            </a:pPr>
            <a:r>
              <a:rPr lang="tr-TR" smtClean="0">
                <a:latin typeface="Arial Unicode MS" pitchFamily="34" charset="-128"/>
                <a:ea typeface="Arial Unicode MS" pitchFamily="34" charset="-128"/>
                <a:cs typeface="Arial Unicode MS" pitchFamily="34" charset="-128"/>
              </a:rPr>
              <a:t>4.Yönetim Uzmanlığı</a:t>
            </a:r>
            <a:endParaRPr lang="en-US" smtClean="0">
              <a:latin typeface="Arial Unicode MS" pitchFamily="34" charset="-128"/>
              <a:ea typeface="Arial Unicode MS" pitchFamily="34" charset="-128"/>
              <a:cs typeface="Arial Unicode MS" pitchFamily="34" charset="-128"/>
            </a:endParaRPr>
          </a:p>
          <a:p>
            <a:pPr algn="just" eaLnBrk="1" hangingPunct="1">
              <a:buFontTx/>
              <a:buNone/>
            </a:pPr>
            <a:r>
              <a:rPr lang="tr-TR" smtClean="0">
                <a:latin typeface="Arial Unicode MS" pitchFamily="34" charset="-128"/>
                <a:ea typeface="Arial Unicode MS" pitchFamily="34" charset="-128"/>
                <a:cs typeface="Arial Unicode MS" pitchFamily="34" charset="-128"/>
              </a:rPr>
              <a:t>5.Pazar ya da işletme bilgisi</a:t>
            </a:r>
            <a:endParaRPr lang="en-US" smtClean="0">
              <a:latin typeface="Arial Unicode MS" pitchFamily="34" charset="-128"/>
              <a:ea typeface="Arial Unicode MS" pitchFamily="34" charset="-128"/>
              <a:cs typeface="Arial Unicode MS" pitchFamily="34" charset="-128"/>
            </a:endParaRPr>
          </a:p>
          <a:p>
            <a:pPr eaLnBrk="1" hangingPunct="1">
              <a:buFontTx/>
              <a:buNone/>
            </a:pPr>
            <a:endParaRPr lang="tr-TR" smtClean="0"/>
          </a:p>
        </p:txBody>
      </p:sp>
    </p:spTree>
  </p:cSld>
  <p:clrMapOvr>
    <a:masterClrMapping/>
  </p:clrMapOvr>
  <p:transition spd="slow">
    <p:randomBar dir="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26"/>
          <p:cNvSpPr>
            <a:spLocks noGrp="1" noChangeArrowheads="1"/>
          </p:cNvSpPr>
          <p:nvPr>
            <p:ph type="title"/>
          </p:nvPr>
        </p:nvSpPr>
        <p:spPr/>
        <p:txBody>
          <a:bodyPr/>
          <a:lstStyle/>
          <a:p>
            <a:pPr eaLnBrk="1" hangingPunct="1"/>
            <a:r>
              <a:rPr lang="tr-TR" sz="3200" smtClean="0"/>
              <a:t>ORTAK GİRİŞİM OLUŞTURMA NEDENLERİ</a:t>
            </a:r>
          </a:p>
        </p:txBody>
      </p:sp>
      <p:sp>
        <p:nvSpPr>
          <p:cNvPr id="43011" name="Rectangle 1027"/>
          <p:cNvSpPr>
            <a:spLocks noGrp="1" noChangeArrowheads="1"/>
          </p:cNvSpPr>
          <p:nvPr>
            <p:ph type="body" idx="1"/>
          </p:nvPr>
        </p:nvSpPr>
        <p:spPr/>
        <p:txBody>
          <a:bodyPr/>
          <a:lstStyle/>
          <a:p>
            <a:pPr algn="just" eaLnBrk="1" hangingPunct="1">
              <a:buFontTx/>
              <a:buNone/>
            </a:pPr>
            <a:r>
              <a:rPr lang="tr-TR" sz="2800" b="1" smtClean="0"/>
              <a:t>          P</a:t>
            </a:r>
            <a:r>
              <a:rPr lang="en-US" sz="2800" b="1" smtClean="0">
                <a:cs typeface="Times New Roman" pitchFamily="18" charset="0"/>
              </a:rPr>
              <a:t>AZAR AMAÇLI</a:t>
            </a:r>
            <a:r>
              <a:rPr lang="tr-TR" sz="2800" b="1" smtClean="0"/>
              <a:t> ORTAK GİRİŞİMLER</a:t>
            </a:r>
            <a:endParaRPr lang="en-US" sz="2800" b="1" smtClean="0"/>
          </a:p>
          <a:p>
            <a:pPr algn="just" eaLnBrk="1" hangingPunct="1">
              <a:buFontTx/>
              <a:buNone/>
            </a:pPr>
            <a:r>
              <a:rPr lang="tr-TR" sz="2800" smtClean="0">
                <a:latin typeface="Arial Unicode MS" pitchFamily="34" charset="-128"/>
                <a:ea typeface="Arial Unicode MS" pitchFamily="34" charset="-128"/>
                <a:cs typeface="Arial Unicode MS" pitchFamily="34" charset="-128"/>
              </a:rPr>
              <a:t>1.Ürün Dağıtımını Genişletmek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2.Ölçek Ekonomilerini Başarmak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3. Pazara Giriş Engellerini Aşmak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      a)Yüksek Başlangıç Maliyetlerini Aşmak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      b)Yasal Düzenleme ve Tarifeler Engelleri</a:t>
            </a:r>
            <a:endParaRPr lang="tr-TR" sz="2800" smtClean="0"/>
          </a:p>
          <a:p>
            <a:pPr algn="just" eaLnBrk="1" hangingPunct="1">
              <a:buFontTx/>
              <a:buNone/>
            </a:pPr>
            <a:r>
              <a:rPr lang="tr-TR" sz="2800" smtClean="0"/>
              <a:t>      </a:t>
            </a:r>
            <a:r>
              <a:rPr lang="tr-TR" sz="2800" smtClean="0">
                <a:latin typeface="Arial Unicode MS" pitchFamily="34" charset="-128"/>
                <a:ea typeface="Arial Unicode MS" pitchFamily="34" charset="-128"/>
                <a:cs typeface="Arial Unicode MS" pitchFamily="34" charset="-128"/>
              </a:rPr>
              <a:t> Aşmak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      c) Pazar ve Kültürel Bilgi Elde Etmek</a:t>
            </a:r>
            <a:endParaRPr lang="en-US" sz="2800" smtClean="0">
              <a:latin typeface="Arial Unicode MS" pitchFamily="34" charset="-128"/>
              <a:ea typeface="Arial Unicode MS" pitchFamily="34" charset="-128"/>
              <a:cs typeface="Arial Unicode MS" pitchFamily="34" charset="-128"/>
            </a:endParaRPr>
          </a:p>
        </p:txBody>
      </p:sp>
    </p:spTree>
  </p:cSld>
  <p:clrMapOvr>
    <a:masterClrMapping/>
  </p:clrMapOvr>
  <p:transition spd="slow">
    <p:randomBar dir="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tr-TR" sz="3200" smtClean="0"/>
              <a:t>ORTAK GİRİŞİM OLUŞTURMA NEDENLERİ</a:t>
            </a:r>
          </a:p>
        </p:txBody>
      </p:sp>
      <p:sp>
        <p:nvSpPr>
          <p:cNvPr id="44035" name="Rectangle 3"/>
          <p:cNvSpPr>
            <a:spLocks noGrp="1" noChangeArrowheads="1"/>
          </p:cNvSpPr>
          <p:nvPr>
            <p:ph type="body" idx="1"/>
          </p:nvPr>
        </p:nvSpPr>
        <p:spPr/>
        <p:txBody>
          <a:bodyPr/>
          <a:lstStyle/>
          <a:p>
            <a:pPr algn="just" eaLnBrk="1" hangingPunct="1">
              <a:buFontTx/>
              <a:buNone/>
            </a:pPr>
            <a:r>
              <a:rPr lang="tr-TR" sz="2800" smtClean="0">
                <a:latin typeface="Arial Unicode MS" pitchFamily="34" charset="-128"/>
                <a:ea typeface="Arial Unicode MS" pitchFamily="34" charset="-128"/>
                <a:cs typeface="Arial Unicode MS" pitchFamily="34" charset="-128"/>
              </a:rPr>
              <a:t>4.Yeni Ürün Pazarlarına Girmek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5.Olgunluk ya da Gerileme</a:t>
            </a:r>
            <a:endParaRPr lang="tr-TR" sz="2800" smtClean="0"/>
          </a:p>
          <a:p>
            <a:pPr algn="just" eaLnBrk="1" hangingPunct="1">
              <a:buFontTx/>
              <a:buNone/>
            </a:pPr>
            <a:r>
              <a:rPr lang="tr-TR" sz="2800" smtClean="0">
                <a:latin typeface="Arial Unicode MS" pitchFamily="34" charset="-128"/>
                <a:ea typeface="Arial Unicode MS" pitchFamily="34" charset="-128"/>
                <a:cs typeface="Arial Unicode MS" pitchFamily="34" charset="-128"/>
              </a:rPr>
              <a:t> Aşamasındaki Ürün Hatlarını Yeniden</a:t>
            </a:r>
            <a:endParaRPr lang="tr-TR" sz="2800" smtClean="0"/>
          </a:p>
          <a:p>
            <a:pPr algn="just" eaLnBrk="1" hangingPunct="1">
              <a:buFontTx/>
              <a:buNone/>
            </a:pPr>
            <a:r>
              <a:rPr lang="tr-TR" sz="2800" smtClean="0">
                <a:latin typeface="Arial Unicode MS" pitchFamily="34" charset="-128"/>
                <a:ea typeface="Arial Unicode MS" pitchFamily="34" charset="-128"/>
                <a:cs typeface="Arial Unicode MS" pitchFamily="34" charset="-128"/>
              </a:rPr>
              <a:t>Düzenlemek	</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6.Yeni Rakiplerin Girişlerini Engellemek</a:t>
            </a:r>
            <a:endParaRPr lang="tr-TR" sz="2800" smtClean="0"/>
          </a:p>
          <a:p>
            <a:pPr algn="just" eaLnBrk="1" hangingPunct="1">
              <a:buFontTx/>
              <a:buNone/>
            </a:pPr>
            <a:endParaRPr lang="tr-TR" sz="2800" smtClean="0"/>
          </a:p>
          <a:p>
            <a:pPr eaLnBrk="1" hangingPunct="1">
              <a:buFontTx/>
              <a:buNone/>
            </a:pPr>
            <a:endParaRPr lang="tr-TR" sz="2800" smtClean="0"/>
          </a:p>
        </p:txBody>
      </p:sp>
    </p:spTree>
  </p:cSld>
  <p:clrMapOvr>
    <a:masterClrMapping/>
  </p:clrMapOvr>
  <p:transition spd="slow">
    <p:randomBar dir="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sz="3200" smtClean="0"/>
              <a:t>ORTAK GİRİŞİM OLUŞTURMA NEDENLERİ</a:t>
            </a:r>
          </a:p>
        </p:txBody>
      </p:sp>
      <p:sp>
        <p:nvSpPr>
          <p:cNvPr id="45059" name="Rectangle 3"/>
          <p:cNvSpPr>
            <a:spLocks noGrp="1" noChangeArrowheads="1"/>
          </p:cNvSpPr>
          <p:nvPr>
            <p:ph type="body" idx="1"/>
          </p:nvPr>
        </p:nvSpPr>
        <p:spPr/>
        <p:txBody>
          <a:bodyPr/>
          <a:lstStyle/>
          <a:p>
            <a:pPr algn="just" eaLnBrk="1" hangingPunct="1">
              <a:buFontTx/>
              <a:buNone/>
            </a:pPr>
            <a:r>
              <a:rPr lang="tr-TR" b="1" smtClean="0"/>
              <a:t>       </a:t>
            </a:r>
            <a:r>
              <a:rPr lang="en-US" sz="2800" b="1" smtClean="0">
                <a:cs typeface="Times New Roman" pitchFamily="18" charset="0"/>
              </a:rPr>
              <a:t>RİSK AMAÇLI</a:t>
            </a:r>
            <a:r>
              <a:rPr lang="tr-TR" sz="2800" b="1" smtClean="0"/>
              <a:t> ORTAK GİRİŞİMLER</a:t>
            </a:r>
            <a:endParaRPr lang="en-US" sz="2800" b="1" smtClean="0"/>
          </a:p>
          <a:p>
            <a:pPr algn="just" eaLnBrk="1" hangingPunct="1">
              <a:buFontTx/>
              <a:buNone/>
            </a:pPr>
            <a:r>
              <a:rPr lang="tr-TR" sz="2800" smtClean="0">
                <a:latin typeface="Arial Unicode MS" pitchFamily="34" charset="-128"/>
                <a:ea typeface="Arial Unicode MS" pitchFamily="34" charset="-128"/>
                <a:cs typeface="Arial Unicode MS" pitchFamily="34" charset="-128"/>
              </a:rPr>
              <a:t>1.Araştırma Geliştirme  Maliyetleri ve Riski Paylaşmak</a:t>
            </a:r>
            <a:endParaRPr lang="en-US" sz="2800" smtClean="0">
              <a:latin typeface="Arial Unicode MS" pitchFamily="34" charset="-128"/>
              <a:ea typeface="Arial Unicode MS" pitchFamily="34" charset="-128"/>
              <a:cs typeface="Arial Unicode MS" pitchFamily="34" charset="-128"/>
            </a:endParaRPr>
          </a:p>
          <a:p>
            <a:pPr algn="just" eaLnBrk="1" hangingPunct="1">
              <a:buFontTx/>
              <a:buNone/>
            </a:pPr>
            <a:r>
              <a:rPr lang="tr-TR" sz="2800" smtClean="0">
                <a:latin typeface="Arial Unicode MS" pitchFamily="34" charset="-128"/>
                <a:ea typeface="Arial Unicode MS" pitchFamily="34" charset="-128"/>
                <a:cs typeface="Arial Unicode MS" pitchFamily="34" charset="-128"/>
              </a:rPr>
              <a:t>2.Yatırım Maliyetleri ve Riski Paylaşmak</a:t>
            </a:r>
            <a:endParaRPr lang="en-US" sz="2800" smtClean="0">
              <a:latin typeface="Arial Unicode MS" pitchFamily="34" charset="-128"/>
              <a:ea typeface="Arial Unicode MS" pitchFamily="34" charset="-128"/>
              <a:cs typeface="Arial Unicode MS" pitchFamily="34" charset="-128"/>
            </a:endParaRPr>
          </a:p>
          <a:p>
            <a:pPr eaLnBrk="1" hangingPunct="1">
              <a:buFontTx/>
              <a:buNone/>
            </a:pPr>
            <a:endParaRPr lang="tr-TR" sz="2800" smtClean="0"/>
          </a:p>
        </p:txBody>
      </p:sp>
    </p:spTree>
  </p:cSld>
  <p:clrMapOvr>
    <a:masterClrMapping/>
  </p:clrMapOvr>
  <p:transition spd="slow">
    <p:randomBar dir="ver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tr-TR" sz="3200" smtClean="0"/>
              <a:t>YEREL VE YABANCI ORTAKLARIN KATKILARI</a:t>
            </a:r>
          </a:p>
        </p:txBody>
      </p:sp>
      <p:sp>
        <p:nvSpPr>
          <p:cNvPr id="46083" name="Rectangle 3"/>
          <p:cNvSpPr>
            <a:spLocks noGrp="1" noChangeArrowheads="1"/>
          </p:cNvSpPr>
          <p:nvPr>
            <p:ph type="body" sz="half" idx="1"/>
          </p:nvPr>
        </p:nvSpPr>
        <p:spPr>
          <a:xfrm>
            <a:off x="457200" y="1600200"/>
            <a:ext cx="4033838" cy="4525963"/>
          </a:xfrm>
        </p:spPr>
        <p:txBody>
          <a:bodyPr/>
          <a:lstStyle/>
          <a:p>
            <a:pPr eaLnBrk="1" hangingPunct="1">
              <a:lnSpc>
                <a:spcPct val="80000"/>
              </a:lnSpc>
              <a:buFontTx/>
              <a:buNone/>
            </a:pPr>
            <a:r>
              <a:rPr lang="tr-TR" sz="2400" smtClean="0"/>
              <a:t>YEREL ORTAĞIN KATKILARI</a:t>
            </a:r>
          </a:p>
          <a:p>
            <a:pPr eaLnBrk="1" hangingPunct="1">
              <a:lnSpc>
                <a:spcPct val="80000"/>
              </a:lnSpc>
              <a:buFontTx/>
              <a:buNone/>
            </a:pPr>
            <a:r>
              <a:rPr lang="tr-TR" sz="2400" smtClean="0"/>
              <a:t>*</a:t>
            </a:r>
            <a:r>
              <a:rPr lang="tr-TR" sz="2400" smtClean="0">
                <a:cs typeface="Times New Roman" pitchFamily="18" charset="0"/>
              </a:rPr>
              <a:t>Yerel Politika Bilgisi %70 </a:t>
            </a:r>
            <a:endParaRPr lang="tr-TR" sz="2400" smtClean="0"/>
          </a:p>
          <a:p>
            <a:pPr eaLnBrk="1" hangingPunct="1">
              <a:lnSpc>
                <a:spcPct val="80000"/>
              </a:lnSpc>
              <a:buFontTx/>
              <a:buNone/>
            </a:pPr>
            <a:r>
              <a:rPr lang="tr-TR" sz="2400" smtClean="0"/>
              <a:t> </a:t>
            </a:r>
            <a:r>
              <a:rPr lang="tr-TR" sz="2400" smtClean="0">
                <a:cs typeface="Times New Roman" pitchFamily="18" charset="0"/>
              </a:rPr>
              <a:t>Hükümet</a:t>
            </a:r>
            <a:r>
              <a:rPr lang="tr-TR" sz="2400" smtClean="0"/>
              <a:t> Uyg. </a:t>
            </a:r>
            <a:r>
              <a:rPr lang="tr-TR" sz="2400" smtClean="0">
                <a:cs typeface="Times New Roman" pitchFamily="18" charset="0"/>
              </a:rPr>
              <a:t>Bilgisi %68 </a:t>
            </a:r>
            <a:endParaRPr lang="tr-TR" sz="2400" smtClean="0"/>
          </a:p>
          <a:p>
            <a:pPr eaLnBrk="1" hangingPunct="1">
              <a:lnSpc>
                <a:spcPct val="80000"/>
              </a:lnSpc>
              <a:buFontTx/>
              <a:buNone/>
            </a:pPr>
            <a:r>
              <a:rPr lang="tr-TR" sz="2400" smtClean="0"/>
              <a:t>*</a:t>
            </a:r>
            <a:r>
              <a:rPr lang="tr-TR" sz="2400" smtClean="0">
                <a:latin typeface="Arial Unicode MS" pitchFamily="34" charset="-128"/>
                <a:ea typeface="Arial Unicode MS" pitchFamily="34" charset="-128"/>
                <a:cs typeface="Arial Unicode MS" pitchFamily="34" charset="-128"/>
              </a:rPr>
              <a:t>Yerel Adet, Gelenek;</a:t>
            </a:r>
            <a:endParaRPr lang="tr-TR" sz="2400" smtClean="0"/>
          </a:p>
          <a:p>
            <a:pPr eaLnBrk="1" hangingPunct="1">
              <a:lnSpc>
                <a:spcPct val="80000"/>
              </a:lnSpc>
              <a:buFontTx/>
              <a:buNone/>
            </a:pPr>
            <a:r>
              <a:rPr lang="tr-TR" sz="2400" smtClean="0">
                <a:latin typeface="Arial Unicode MS" pitchFamily="34" charset="-128"/>
                <a:ea typeface="Arial Unicode MS" pitchFamily="34" charset="-128"/>
                <a:cs typeface="Arial Unicode MS" pitchFamily="34" charset="-128"/>
              </a:rPr>
              <a:t>Alıskanlıklar                         </a:t>
            </a:r>
            <a:endParaRPr lang="en-US" sz="2400" smtClean="0">
              <a:latin typeface="Arial Unicode MS" pitchFamily="34" charset="-128"/>
              <a:ea typeface="Arial Unicode MS" pitchFamily="34" charset="-128"/>
              <a:cs typeface="Arial Unicode MS" pitchFamily="34" charset="-128"/>
            </a:endParaRPr>
          </a:p>
          <a:p>
            <a:pPr eaLnBrk="1" hangingPunct="1">
              <a:lnSpc>
                <a:spcPct val="80000"/>
              </a:lnSpc>
              <a:buFontTx/>
              <a:buNone/>
            </a:pPr>
            <a:r>
              <a:rPr lang="tr-TR" sz="2400" smtClean="0">
                <a:cs typeface="Times New Roman" pitchFamily="18" charset="0"/>
              </a:rPr>
              <a:t>Hakkında Bilgi %68 </a:t>
            </a:r>
            <a:endParaRPr lang="tr-TR" sz="2400" smtClean="0"/>
          </a:p>
          <a:p>
            <a:pPr eaLnBrk="1" hangingPunct="1">
              <a:lnSpc>
                <a:spcPct val="80000"/>
              </a:lnSpc>
              <a:buFontTx/>
              <a:buNone/>
            </a:pPr>
            <a:r>
              <a:rPr lang="tr-TR" sz="2400" smtClean="0"/>
              <a:t>*</a:t>
            </a:r>
            <a:r>
              <a:rPr lang="tr-TR" sz="2400" smtClean="0">
                <a:cs typeface="Times New Roman" pitchFamily="18" charset="0"/>
              </a:rPr>
              <a:t>Finansman Tedariği %58</a:t>
            </a:r>
            <a:endParaRPr lang="tr-TR" sz="2400" smtClean="0"/>
          </a:p>
          <a:p>
            <a:pPr eaLnBrk="1" hangingPunct="1">
              <a:lnSpc>
                <a:spcPct val="80000"/>
              </a:lnSpc>
              <a:buFontTx/>
              <a:buNone/>
            </a:pPr>
            <a:r>
              <a:rPr lang="tr-TR" sz="2400" smtClean="0"/>
              <a:t>*</a:t>
            </a:r>
            <a:r>
              <a:rPr lang="tr-TR" sz="2400" smtClean="0">
                <a:cs typeface="Times New Roman" pitchFamily="18" charset="0"/>
              </a:rPr>
              <a:t>Yerel Üne Sahip Olma %58 </a:t>
            </a:r>
            <a:endParaRPr lang="tr-TR" sz="2400" smtClean="0"/>
          </a:p>
          <a:p>
            <a:pPr eaLnBrk="1" hangingPunct="1">
              <a:lnSpc>
                <a:spcPct val="80000"/>
              </a:lnSpc>
              <a:buFontTx/>
              <a:buNone/>
            </a:pPr>
            <a:r>
              <a:rPr lang="tr-TR" sz="2400" smtClean="0"/>
              <a:t>*</a:t>
            </a:r>
            <a:r>
              <a:rPr lang="tr-TR" sz="2400" smtClean="0">
                <a:cs typeface="Times New Roman" pitchFamily="18" charset="0"/>
              </a:rPr>
              <a:t>Yerel Pazara Girme %54  </a:t>
            </a:r>
          </a:p>
        </p:txBody>
      </p:sp>
      <p:sp>
        <p:nvSpPr>
          <p:cNvPr id="46084" name="Rectangle 4"/>
          <p:cNvSpPr>
            <a:spLocks noGrp="1" noChangeArrowheads="1"/>
          </p:cNvSpPr>
          <p:nvPr>
            <p:ph type="body" sz="half" idx="2"/>
          </p:nvPr>
        </p:nvSpPr>
        <p:spPr>
          <a:xfrm>
            <a:off x="4652963" y="1600200"/>
            <a:ext cx="4033837" cy="4525963"/>
          </a:xfrm>
        </p:spPr>
        <p:txBody>
          <a:bodyPr/>
          <a:lstStyle/>
          <a:p>
            <a:pPr eaLnBrk="1" hangingPunct="1">
              <a:buFontTx/>
              <a:buNone/>
            </a:pPr>
            <a:r>
              <a:rPr lang="tr-TR" smtClean="0"/>
              <a:t>YABANCI ORTAĞIN KATKILARI</a:t>
            </a:r>
          </a:p>
          <a:p>
            <a:pPr eaLnBrk="1" hangingPunct="1">
              <a:buFontTx/>
              <a:buNone/>
            </a:pPr>
            <a:r>
              <a:rPr lang="tr-TR" smtClean="0"/>
              <a:t>*</a:t>
            </a:r>
            <a:r>
              <a:rPr lang="tr-TR" smtClean="0">
                <a:cs typeface="Times New Roman" pitchFamily="18" charset="0"/>
              </a:rPr>
              <a:t>Süreç Teknolojisi %74</a:t>
            </a:r>
            <a:r>
              <a:rPr lang="tr-TR" smtClean="0"/>
              <a:t> </a:t>
            </a:r>
          </a:p>
          <a:p>
            <a:pPr eaLnBrk="1" hangingPunct="1">
              <a:buFontTx/>
              <a:buNone/>
            </a:pPr>
            <a:r>
              <a:rPr lang="tr-TR" smtClean="0"/>
              <a:t>*</a:t>
            </a:r>
            <a:r>
              <a:rPr lang="tr-TR" smtClean="0">
                <a:cs typeface="Times New Roman" pitchFamily="18" charset="0"/>
              </a:rPr>
              <a:t>Ürün Teknolojisi %72</a:t>
            </a:r>
            <a:r>
              <a:rPr lang="tr-TR" smtClean="0"/>
              <a:t> </a:t>
            </a:r>
          </a:p>
          <a:p>
            <a:pPr eaLnBrk="1" hangingPunct="1">
              <a:buFontTx/>
              <a:buNone/>
            </a:pPr>
            <a:r>
              <a:rPr lang="tr-TR" smtClean="0"/>
              <a:t>*</a:t>
            </a:r>
            <a:r>
              <a:rPr lang="tr-TR" smtClean="0">
                <a:cs typeface="Times New Roman" pitchFamily="18" charset="0"/>
              </a:rPr>
              <a:t>Uluslararası Ün  %70</a:t>
            </a:r>
            <a:r>
              <a:rPr lang="tr-TR" smtClean="0"/>
              <a:t> </a:t>
            </a:r>
          </a:p>
          <a:p>
            <a:pPr eaLnBrk="1" hangingPunct="1">
              <a:buFontTx/>
              <a:buNone/>
            </a:pPr>
            <a:r>
              <a:rPr lang="tr-TR" smtClean="0"/>
              <a:t>*</a:t>
            </a:r>
            <a:r>
              <a:rPr lang="tr-TR" smtClean="0">
                <a:cs typeface="Times New Roman" pitchFamily="18" charset="0"/>
              </a:rPr>
              <a:t>Finans Tedariği   %65 </a:t>
            </a:r>
            <a:endParaRPr lang="tr-TR" smtClean="0"/>
          </a:p>
          <a:p>
            <a:pPr eaLnBrk="1" hangingPunct="1">
              <a:buFontTx/>
              <a:buNone/>
            </a:pPr>
            <a:r>
              <a:rPr lang="tr-TR" smtClean="0"/>
              <a:t>*</a:t>
            </a:r>
            <a:r>
              <a:rPr lang="tr-TR" smtClean="0">
                <a:cs typeface="Times New Roman" pitchFamily="18" charset="0"/>
              </a:rPr>
              <a:t>Yönetim Bilgisi % 59 </a:t>
            </a:r>
          </a:p>
        </p:txBody>
      </p:sp>
    </p:spTree>
  </p:cSld>
  <p:clrMapOvr>
    <a:masterClrMapping/>
  </p:clrMapOvr>
  <p:transition spd="slow">
    <p:randomBar dir="ver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026"/>
          <p:cNvSpPr>
            <a:spLocks noGrp="1" noChangeArrowheads="1"/>
          </p:cNvSpPr>
          <p:nvPr>
            <p:ph type="title"/>
          </p:nvPr>
        </p:nvSpPr>
        <p:spPr/>
        <p:txBody>
          <a:bodyPr/>
          <a:lstStyle/>
          <a:p>
            <a:pPr eaLnBrk="1" hangingPunct="1"/>
            <a:r>
              <a:rPr lang="en-US" sz="3600" smtClean="0">
                <a:latin typeface="Arial Unicode MS" pitchFamily="34" charset="-128"/>
                <a:ea typeface="Arial Unicode MS" pitchFamily="34" charset="-128"/>
                <a:cs typeface="Arial Unicode MS" pitchFamily="34" charset="-128"/>
              </a:rPr>
              <a:t>Potansiyel ortakların </a:t>
            </a:r>
            <a:r>
              <a:rPr lang="tr-TR" sz="3600" smtClean="0">
                <a:latin typeface="Times New Roman" pitchFamily="18" charset="0"/>
              </a:rPr>
              <a:t>şu</a:t>
            </a:r>
            <a:r>
              <a:rPr lang="en-US" sz="3600" smtClean="0">
                <a:latin typeface="Arial Unicode MS" pitchFamily="34" charset="-128"/>
                <a:ea typeface="Arial Unicode MS" pitchFamily="34" charset="-128"/>
                <a:cs typeface="Arial Unicode MS" pitchFamily="34" charset="-128"/>
              </a:rPr>
              <a:t> özelli</a:t>
            </a:r>
            <a:r>
              <a:rPr lang="tr-TR" sz="3600" smtClean="0">
                <a:latin typeface="Times New Roman" pitchFamily="18" charset="0"/>
              </a:rPr>
              <a:t>kleri</a:t>
            </a:r>
            <a:r>
              <a:rPr lang="en-US" sz="3600" smtClean="0">
                <a:latin typeface="Arial Unicode MS" pitchFamily="34" charset="-128"/>
                <a:ea typeface="Arial Unicode MS" pitchFamily="34" charset="-128"/>
                <a:cs typeface="Arial Unicode MS" pitchFamily="34" charset="-128"/>
              </a:rPr>
              <a:t> değerlendirilir</a:t>
            </a:r>
            <a:r>
              <a:rPr lang="en-US" smtClean="0">
                <a:latin typeface="Arial Unicode MS" pitchFamily="34" charset="-128"/>
                <a:ea typeface="Arial Unicode MS" pitchFamily="34" charset="-128"/>
                <a:cs typeface="Arial Unicode MS" pitchFamily="34" charset="-128"/>
              </a:rPr>
              <a:t>.</a:t>
            </a:r>
            <a:br>
              <a:rPr lang="en-US" smtClean="0">
                <a:latin typeface="Arial Unicode MS" pitchFamily="34" charset="-128"/>
                <a:ea typeface="Arial Unicode MS" pitchFamily="34" charset="-128"/>
                <a:cs typeface="Arial Unicode MS" pitchFamily="34" charset="-128"/>
              </a:rPr>
            </a:br>
            <a:endParaRPr lang="tr-TR" smtClean="0">
              <a:latin typeface="Arial Unicode MS" pitchFamily="34" charset="-128"/>
              <a:ea typeface="Arial Unicode MS" pitchFamily="34" charset="-128"/>
              <a:cs typeface="Arial Unicode MS" pitchFamily="34" charset="-128"/>
            </a:endParaRPr>
          </a:p>
        </p:txBody>
      </p:sp>
      <p:sp>
        <p:nvSpPr>
          <p:cNvPr id="47107" name="Rectangle 1027"/>
          <p:cNvSpPr>
            <a:spLocks noGrp="1" noChangeArrowheads="1"/>
          </p:cNvSpPr>
          <p:nvPr>
            <p:ph type="body" idx="1"/>
          </p:nvPr>
        </p:nvSpPr>
        <p:spPr/>
        <p:txBody>
          <a:bodyPr/>
          <a:lstStyle/>
          <a:p>
            <a:pPr eaLnBrk="1" hangingPunct="1">
              <a:lnSpc>
                <a:spcPct val="80000"/>
              </a:lnSpc>
            </a:pPr>
            <a:r>
              <a:rPr lang="tr-TR" sz="2800" smtClean="0"/>
              <a:t>İş geçmişleri</a:t>
            </a:r>
          </a:p>
          <a:p>
            <a:pPr eaLnBrk="1" hangingPunct="1">
              <a:lnSpc>
                <a:spcPct val="80000"/>
              </a:lnSpc>
            </a:pPr>
            <a:r>
              <a:rPr lang="tr-TR" sz="2800" smtClean="0">
                <a:cs typeface="Times New Roman" pitchFamily="18" charset="0"/>
              </a:rPr>
              <a:t>İşletmenin araştırdığı kaynak ve yeteneklere sahip olup olmadığı</a:t>
            </a:r>
            <a:r>
              <a:rPr lang="tr-TR" sz="2800" smtClean="0"/>
              <a:t> </a:t>
            </a:r>
          </a:p>
          <a:p>
            <a:pPr eaLnBrk="1" hangingPunct="1">
              <a:lnSpc>
                <a:spcPct val="80000"/>
              </a:lnSpc>
            </a:pPr>
            <a:r>
              <a:rPr lang="tr-TR" sz="2800" smtClean="0">
                <a:cs typeface="Times New Roman" pitchFamily="18" charset="0"/>
              </a:rPr>
              <a:t>İş yaklaşımlarının işletmeninkiyle bağdaşıp bağdaşmadığı</a:t>
            </a:r>
            <a:r>
              <a:rPr lang="tr-TR" sz="2800" smtClean="0"/>
              <a:t> </a:t>
            </a:r>
          </a:p>
          <a:p>
            <a:pPr eaLnBrk="1" hangingPunct="1">
              <a:lnSpc>
                <a:spcPct val="80000"/>
              </a:lnSpc>
            </a:pPr>
            <a:r>
              <a:rPr lang="tr-TR" sz="2800" smtClean="0">
                <a:cs typeface="Times New Roman" pitchFamily="18" charset="0"/>
              </a:rPr>
              <a:t>İşletmelerin sorunları çözmedeki yaklaşımları</a:t>
            </a:r>
            <a:r>
              <a:rPr lang="tr-TR" sz="2800" smtClean="0"/>
              <a:t>nın, organizasyonlarının  benzer olması</a:t>
            </a:r>
          </a:p>
          <a:p>
            <a:pPr eaLnBrk="1" hangingPunct="1">
              <a:lnSpc>
                <a:spcPct val="80000"/>
              </a:lnSpc>
            </a:pPr>
            <a:r>
              <a:rPr lang="tr-TR" sz="2800" smtClean="0"/>
              <a:t>K</a:t>
            </a:r>
            <a:r>
              <a:rPr lang="tr-TR" sz="2800" smtClean="0">
                <a:cs typeface="Times New Roman" pitchFamily="18" charset="0"/>
              </a:rPr>
              <a:t>atkıların dengeli olması, benzer büyüklükte ya da güçte olmaları </a:t>
            </a:r>
            <a:endParaRPr lang="tr-TR" sz="2800" smtClean="0"/>
          </a:p>
          <a:p>
            <a:pPr eaLnBrk="1" hangingPunct="1">
              <a:lnSpc>
                <a:spcPct val="80000"/>
              </a:lnSpc>
            </a:pPr>
            <a:r>
              <a:rPr lang="tr-TR" sz="2800" smtClean="0">
                <a:latin typeface="Arial Unicode MS" pitchFamily="34" charset="-128"/>
                <a:ea typeface="Arial Unicode MS" pitchFamily="34" charset="-128"/>
                <a:cs typeface="Arial Unicode MS" pitchFamily="34" charset="-128"/>
              </a:rPr>
              <a:t>Taraflardan birinin rakip olması riskinin düşük olması.</a:t>
            </a:r>
            <a:endParaRPr lang="en-US" sz="2800" smtClean="0">
              <a:latin typeface="Arial Unicode MS" pitchFamily="34" charset="-128"/>
              <a:ea typeface="Arial Unicode MS" pitchFamily="34" charset="-128"/>
              <a:cs typeface="Arial Unicode MS" pitchFamily="34" charset="-128"/>
            </a:endParaRPr>
          </a:p>
          <a:p>
            <a:pPr eaLnBrk="1" hangingPunct="1">
              <a:lnSpc>
                <a:spcPct val="80000"/>
              </a:lnSpc>
            </a:pPr>
            <a:endParaRPr lang="tr-TR" sz="2800" smtClean="0"/>
          </a:p>
        </p:txBody>
      </p:sp>
    </p:spTree>
  </p:cSld>
  <p:clrMapOvr>
    <a:masterClrMapping/>
  </p:clrMapOvr>
  <p:transition spd="slow">
    <p:randomBa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tr-TR" sz="4000" smtClean="0"/>
              <a:t>STRATEJİLERİN ÜSTÜN ZAYIF YANLARI NELER?</a:t>
            </a:r>
          </a:p>
        </p:txBody>
      </p:sp>
      <p:sp>
        <p:nvSpPr>
          <p:cNvPr id="48131" name="Rectangle 3"/>
          <p:cNvSpPr>
            <a:spLocks noGrp="1" noChangeArrowheads="1"/>
          </p:cNvSpPr>
          <p:nvPr>
            <p:ph type="body" idx="1"/>
          </p:nvPr>
        </p:nvSpPr>
        <p:spPr/>
        <p:txBody>
          <a:bodyPr/>
          <a:lstStyle/>
          <a:p>
            <a:pPr eaLnBrk="1" hangingPunct="1"/>
            <a:r>
              <a:rPr lang="tr-TR" smtClean="0"/>
              <a:t>LİSANSLAMA</a:t>
            </a:r>
          </a:p>
          <a:p>
            <a:pPr eaLnBrk="1" hangingPunct="1"/>
            <a:r>
              <a:rPr lang="tr-TR" smtClean="0"/>
              <a:t>ÜRETİM ANLAŞMASI</a:t>
            </a:r>
          </a:p>
          <a:p>
            <a:pPr eaLnBrk="1" hangingPunct="1"/>
            <a:r>
              <a:rPr lang="tr-TR" smtClean="0"/>
              <a:t>ORTAK GİRİŞİM</a:t>
            </a:r>
          </a:p>
          <a:p>
            <a:pPr eaLnBrk="1" hangingPunct="1"/>
            <a:r>
              <a:rPr lang="tr-TR" smtClean="0"/>
              <a:t>FRANCHISING</a:t>
            </a:r>
          </a:p>
          <a:p>
            <a:pPr eaLnBrk="1" hangingPunct="1"/>
            <a:endParaRPr lang="tr-TR" smtClean="0"/>
          </a:p>
        </p:txBody>
      </p:sp>
    </p:spTree>
  </p:cSld>
  <p:clrMapOvr>
    <a:masterClrMapping/>
  </p:clrMapOvr>
  <p:transition spd="slow">
    <p:randomBar dir="ver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2625" y="152400"/>
            <a:ext cx="8080375" cy="990600"/>
          </a:xfrm>
        </p:spPr>
        <p:txBody>
          <a:bodyPr/>
          <a:lstStyle/>
          <a:p>
            <a:pPr eaLnBrk="1" hangingPunct="1"/>
            <a:r>
              <a:rPr lang="tr-TR" smtClean="0"/>
              <a:t>	</a:t>
            </a:r>
            <a:r>
              <a:rPr lang="tr-TR" sz="3200" smtClean="0"/>
              <a:t>LİSANSLAMANIN ÜSTÜN VE ZAYIF YÖNLERİ</a:t>
            </a:r>
          </a:p>
        </p:txBody>
      </p:sp>
      <p:sp>
        <p:nvSpPr>
          <p:cNvPr id="49155" name="Rectangle 3"/>
          <p:cNvSpPr>
            <a:spLocks noGrp="1" noChangeArrowheads="1"/>
          </p:cNvSpPr>
          <p:nvPr>
            <p:ph type="body" sz="half" idx="1"/>
          </p:nvPr>
        </p:nvSpPr>
        <p:spPr>
          <a:xfrm>
            <a:off x="682625" y="1371600"/>
            <a:ext cx="3810000" cy="4724400"/>
          </a:xfrm>
        </p:spPr>
        <p:txBody>
          <a:bodyPr/>
          <a:lstStyle/>
          <a:p>
            <a:pPr eaLnBrk="1" hangingPunct="1">
              <a:lnSpc>
                <a:spcPct val="80000"/>
              </a:lnSpc>
              <a:buFontTx/>
              <a:buNone/>
            </a:pPr>
            <a:r>
              <a:rPr lang="tr-TR" sz="2400" smtClean="0"/>
              <a:t>ÜSTÜNLÜKLERİ</a:t>
            </a:r>
          </a:p>
          <a:p>
            <a:pPr eaLnBrk="1" hangingPunct="1">
              <a:lnSpc>
                <a:spcPct val="80000"/>
              </a:lnSpc>
              <a:buFontTx/>
              <a:buNone/>
            </a:pPr>
            <a:r>
              <a:rPr lang="tr-TR" sz="2400" smtClean="0"/>
              <a:t>Min. r</a:t>
            </a:r>
            <a:r>
              <a:rPr lang="de-DE" sz="2400" smtClean="0">
                <a:cs typeface="Times New Roman" pitchFamily="18" charset="0"/>
              </a:rPr>
              <a:t>isk ve yatırım</a:t>
            </a:r>
            <a:r>
              <a:rPr lang="tr-TR" sz="2400" smtClean="0"/>
              <a:t>, </a:t>
            </a:r>
          </a:p>
          <a:p>
            <a:pPr eaLnBrk="1" hangingPunct="1">
              <a:lnSpc>
                <a:spcPct val="80000"/>
              </a:lnSpc>
              <a:buFontTx/>
              <a:buNone/>
            </a:pPr>
            <a:r>
              <a:rPr lang="tr-TR" sz="2400" smtClean="0"/>
              <a:t>kaynak taahhüdü</a:t>
            </a:r>
          </a:p>
          <a:p>
            <a:pPr eaLnBrk="1" hangingPunct="1">
              <a:lnSpc>
                <a:spcPct val="80000"/>
              </a:lnSpc>
              <a:buFontTx/>
              <a:buNone/>
            </a:pPr>
            <a:r>
              <a:rPr lang="tr-TR" sz="2400" smtClean="0"/>
              <a:t>Lisans alanın üretim ve </a:t>
            </a:r>
          </a:p>
          <a:p>
            <a:pPr eaLnBrk="1" hangingPunct="1">
              <a:lnSpc>
                <a:spcPct val="80000"/>
              </a:lnSpc>
              <a:buFontTx/>
              <a:buNone/>
            </a:pPr>
            <a:r>
              <a:rPr lang="tr-TR" sz="2400" smtClean="0"/>
              <a:t>pazarlamayı finanse etmesi</a:t>
            </a:r>
          </a:p>
          <a:p>
            <a:pPr eaLnBrk="1" hangingPunct="1">
              <a:lnSpc>
                <a:spcPct val="80000"/>
              </a:lnSpc>
              <a:buFontTx/>
              <a:buNone/>
            </a:pPr>
            <a:r>
              <a:rPr lang="tr-TR" sz="2400" smtClean="0"/>
              <a:t>Fabrika ve personel </a:t>
            </a:r>
          </a:p>
          <a:p>
            <a:pPr eaLnBrk="1" hangingPunct="1">
              <a:lnSpc>
                <a:spcPct val="80000"/>
              </a:lnSpc>
              <a:buFontTx/>
              <a:buNone/>
            </a:pPr>
            <a:r>
              <a:rPr lang="tr-TR" sz="2400" smtClean="0"/>
              <a:t>gerektirmemesi</a:t>
            </a:r>
            <a:endParaRPr lang="en-US" sz="2400" smtClean="0"/>
          </a:p>
          <a:p>
            <a:pPr eaLnBrk="1" hangingPunct="1">
              <a:lnSpc>
                <a:spcPct val="80000"/>
              </a:lnSpc>
              <a:buFontTx/>
              <a:buNone/>
            </a:pPr>
            <a:r>
              <a:rPr lang="tr-TR" sz="2400" smtClean="0"/>
              <a:t>Pazara h</a:t>
            </a:r>
            <a:r>
              <a:rPr lang="de-DE" sz="2400" smtClean="0">
                <a:cs typeface="Times New Roman" pitchFamily="18" charset="0"/>
              </a:rPr>
              <a:t>ızlı giriş </a:t>
            </a:r>
            <a:endParaRPr lang="tr-TR" sz="2400" smtClean="0"/>
          </a:p>
          <a:p>
            <a:pPr eaLnBrk="1" hangingPunct="1">
              <a:lnSpc>
                <a:spcPct val="80000"/>
              </a:lnSpc>
              <a:buFontTx/>
              <a:buNone/>
            </a:pPr>
            <a:r>
              <a:rPr lang="de-DE" sz="2400" smtClean="0">
                <a:cs typeface="Times New Roman" pitchFamily="18" charset="0"/>
              </a:rPr>
              <a:t>imkanı</a:t>
            </a:r>
            <a:endParaRPr lang="en-US" sz="2400" smtClean="0">
              <a:cs typeface="Times New Roman" pitchFamily="18" charset="0"/>
            </a:endParaRPr>
          </a:p>
          <a:p>
            <a:pPr eaLnBrk="1" hangingPunct="1">
              <a:lnSpc>
                <a:spcPct val="80000"/>
              </a:lnSpc>
              <a:buFontTx/>
              <a:buNone/>
            </a:pPr>
            <a:r>
              <a:rPr lang="de-DE" sz="2400" smtClean="0">
                <a:cs typeface="Times New Roman" pitchFamily="18" charset="0"/>
              </a:rPr>
              <a:t>Ticari bariyerler</a:t>
            </a:r>
            <a:r>
              <a:rPr lang="tr-TR" sz="2400" smtClean="0"/>
              <a:t>den </a:t>
            </a:r>
          </a:p>
          <a:p>
            <a:pPr eaLnBrk="1" hangingPunct="1">
              <a:lnSpc>
                <a:spcPct val="80000"/>
              </a:lnSpc>
              <a:buFontTx/>
              <a:buNone/>
            </a:pPr>
            <a:r>
              <a:rPr lang="tr-TR" sz="2400" smtClean="0"/>
              <a:t>k</a:t>
            </a:r>
            <a:r>
              <a:rPr lang="de-DE" sz="2400" smtClean="0">
                <a:cs typeface="Times New Roman" pitchFamily="18" charset="0"/>
              </a:rPr>
              <a:t>açınma</a:t>
            </a:r>
            <a:endParaRPr lang="tr-TR" sz="2400" smtClean="0"/>
          </a:p>
          <a:p>
            <a:pPr eaLnBrk="1" hangingPunct="1">
              <a:lnSpc>
                <a:spcPct val="80000"/>
              </a:lnSpc>
              <a:buFontTx/>
              <a:buNone/>
            </a:pPr>
            <a:r>
              <a:rPr lang="tr-TR" sz="2400" smtClean="0"/>
              <a:t>Yüksek royalty geliri</a:t>
            </a:r>
          </a:p>
          <a:p>
            <a:pPr eaLnBrk="1" hangingPunct="1">
              <a:lnSpc>
                <a:spcPct val="80000"/>
              </a:lnSpc>
              <a:buFontTx/>
              <a:buNone/>
            </a:pPr>
            <a:r>
              <a:rPr lang="tr-TR" sz="2400" smtClean="0"/>
              <a:t>Taklidin önlenmesi</a:t>
            </a:r>
            <a:endParaRPr lang="en-US" sz="2400" smtClean="0"/>
          </a:p>
          <a:p>
            <a:pPr eaLnBrk="1" hangingPunct="1">
              <a:lnSpc>
                <a:spcPct val="80000"/>
              </a:lnSpc>
              <a:buFontTx/>
              <a:buNone/>
            </a:pPr>
            <a:r>
              <a:rPr lang="tr-TR" sz="2400" smtClean="0"/>
              <a:t/>
            </a:r>
            <a:br>
              <a:rPr lang="tr-TR" sz="2400" smtClean="0"/>
            </a:br>
            <a:endParaRPr lang="tr-TR" sz="2400" smtClean="0"/>
          </a:p>
        </p:txBody>
      </p:sp>
      <p:sp>
        <p:nvSpPr>
          <p:cNvPr id="49156" name="Rectangle 4"/>
          <p:cNvSpPr>
            <a:spLocks noGrp="1" noChangeArrowheads="1"/>
          </p:cNvSpPr>
          <p:nvPr>
            <p:ph type="body" sz="half" idx="2"/>
          </p:nvPr>
        </p:nvSpPr>
        <p:spPr>
          <a:xfrm>
            <a:off x="4645025" y="1371600"/>
            <a:ext cx="3810000" cy="4724400"/>
          </a:xfrm>
        </p:spPr>
        <p:txBody>
          <a:bodyPr/>
          <a:lstStyle/>
          <a:p>
            <a:pPr eaLnBrk="1" hangingPunct="1">
              <a:lnSpc>
                <a:spcPct val="80000"/>
              </a:lnSpc>
              <a:buFontTx/>
              <a:buNone/>
            </a:pPr>
            <a:r>
              <a:rPr lang="tr-TR" sz="2400" smtClean="0"/>
              <a:t>ZAYIFLIKLARI</a:t>
            </a:r>
          </a:p>
          <a:p>
            <a:pPr eaLnBrk="1" hangingPunct="1">
              <a:lnSpc>
                <a:spcPct val="80000"/>
              </a:lnSpc>
              <a:buFontTx/>
              <a:buNone/>
            </a:pPr>
            <a:r>
              <a:rPr lang="tr-TR" sz="2400" smtClean="0"/>
              <a:t>K</a:t>
            </a:r>
            <a:r>
              <a:rPr lang="de-DE" sz="2400" smtClean="0">
                <a:cs typeface="Times New Roman" pitchFamily="18" charset="0"/>
              </a:rPr>
              <a:t>ontrolün</a:t>
            </a:r>
            <a:r>
              <a:rPr lang="tr-TR" sz="2400" smtClean="0"/>
              <a:t> kaybedilmesi </a:t>
            </a:r>
          </a:p>
          <a:p>
            <a:pPr eaLnBrk="1" hangingPunct="1">
              <a:lnSpc>
                <a:spcPct val="80000"/>
              </a:lnSpc>
              <a:buFontTx/>
              <a:buNone/>
            </a:pPr>
            <a:r>
              <a:rPr lang="tr-TR" sz="2400" smtClean="0"/>
              <a:t>riski</a:t>
            </a:r>
            <a:endParaRPr lang="en-US" sz="2400" smtClean="0"/>
          </a:p>
          <a:p>
            <a:pPr eaLnBrk="1" hangingPunct="1">
              <a:lnSpc>
                <a:spcPct val="80000"/>
              </a:lnSpc>
              <a:buFontTx/>
              <a:buNone/>
            </a:pPr>
            <a:r>
              <a:rPr lang="de-DE" sz="2400" smtClean="0">
                <a:cs typeface="Times New Roman" pitchFamily="18" charset="0"/>
              </a:rPr>
              <a:t>Lisans alanın kalitesi ve </a:t>
            </a:r>
            <a:endParaRPr lang="tr-TR" sz="2400" smtClean="0"/>
          </a:p>
          <a:p>
            <a:pPr eaLnBrk="1" hangingPunct="1">
              <a:lnSpc>
                <a:spcPct val="80000"/>
              </a:lnSpc>
              <a:buFontTx/>
              <a:buNone/>
            </a:pPr>
            <a:r>
              <a:rPr lang="de-DE" sz="2400" smtClean="0">
                <a:cs typeface="Times New Roman" pitchFamily="18" charset="0"/>
              </a:rPr>
              <a:t>ileride rakip olması olasılığı</a:t>
            </a:r>
            <a:endParaRPr lang="en-US" sz="2400" smtClean="0">
              <a:cs typeface="Times New Roman" pitchFamily="18" charset="0"/>
            </a:endParaRPr>
          </a:p>
          <a:p>
            <a:pPr eaLnBrk="1" hangingPunct="1">
              <a:lnSpc>
                <a:spcPct val="80000"/>
              </a:lnSpc>
              <a:buFontTx/>
              <a:buNone/>
            </a:pPr>
            <a:r>
              <a:rPr lang="de-DE" sz="2400" smtClean="0">
                <a:cs typeface="Times New Roman" pitchFamily="18" charset="0"/>
              </a:rPr>
              <a:t>Patent ve ticari markayı </a:t>
            </a:r>
            <a:endParaRPr lang="tr-TR" sz="2400" smtClean="0"/>
          </a:p>
          <a:p>
            <a:pPr eaLnBrk="1" hangingPunct="1">
              <a:lnSpc>
                <a:spcPct val="80000"/>
              </a:lnSpc>
              <a:buFontTx/>
              <a:buNone/>
            </a:pPr>
            <a:r>
              <a:rPr lang="de-DE" sz="2400" smtClean="0">
                <a:cs typeface="Times New Roman" pitchFamily="18" charset="0"/>
              </a:rPr>
              <a:t>koruma zorluğu, Bilginin </a:t>
            </a:r>
            <a:endParaRPr lang="tr-TR" sz="2400" smtClean="0"/>
          </a:p>
          <a:p>
            <a:pPr eaLnBrk="1" hangingPunct="1">
              <a:lnSpc>
                <a:spcPct val="80000"/>
              </a:lnSpc>
              <a:buFontTx/>
              <a:buNone/>
            </a:pPr>
            <a:r>
              <a:rPr lang="de-DE" sz="2400" smtClean="0">
                <a:cs typeface="Times New Roman" pitchFamily="18" charset="0"/>
              </a:rPr>
              <a:t>Yayılmas</a:t>
            </a:r>
            <a:r>
              <a:rPr lang="tr-TR" sz="2400" smtClean="0"/>
              <a:t>ı</a:t>
            </a:r>
          </a:p>
          <a:p>
            <a:pPr eaLnBrk="1" hangingPunct="1">
              <a:lnSpc>
                <a:spcPct val="80000"/>
              </a:lnSpc>
              <a:buFontTx/>
              <a:buNone/>
            </a:pPr>
            <a:r>
              <a:rPr lang="tr-TR" sz="2400" smtClean="0"/>
              <a:t>L</a:t>
            </a:r>
            <a:r>
              <a:rPr lang="de-DE" sz="2400" smtClean="0">
                <a:cs typeface="Times New Roman" pitchFamily="18" charset="0"/>
              </a:rPr>
              <a:t>isans süresinin sınırlı </a:t>
            </a:r>
            <a:endParaRPr lang="tr-TR" sz="2400" smtClean="0"/>
          </a:p>
          <a:p>
            <a:pPr eaLnBrk="1" hangingPunct="1">
              <a:lnSpc>
                <a:spcPct val="80000"/>
              </a:lnSpc>
              <a:buFontTx/>
              <a:buNone/>
            </a:pPr>
            <a:r>
              <a:rPr lang="de-DE" sz="2400" smtClean="0">
                <a:cs typeface="Times New Roman" pitchFamily="18" charset="0"/>
              </a:rPr>
              <a:t>olması</a:t>
            </a:r>
            <a:r>
              <a:rPr lang="tr-TR" sz="2400" smtClean="0"/>
              <a:t> </a:t>
            </a:r>
          </a:p>
          <a:p>
            <a:pPr eaLnBrk="1" hangingPunct="1">
              <a:lnSpc>
                <a:spcPct val="80000"/>
              </a:lnSpc>
              <a:buFontTx/>
              <a:buNone/>
            </a:pPr>
            <a:r>
              <a:rPr lang="tr-TR" sz="2400" smtClean="0"/>
              <a:t>Gelirler, ihracat ve </a:t>
            </a:r>
          </a:p>
          <a:p>
            <a:pPr eaLnBrk="1" hangingPunct="1">
              <a:lnSpc>
                <a:spcPct val="80000"/>
              </a:lnSpc>
              <a:buFontTx/>
              <a:buNone/>
            </a:pPr>
            <a:r>
              <a:rPr lang="tr-TR" sz="2400" smtClean="0"/>
              <a:t>doğrudan yatırıma göre </a:t>
            </a:r>
          </a:p>
          <a:p>
            <a:pPr eaLnBrk="1" hangingPunct="1">
              <a:lnSpc>
                <a:spcPct val="80000"/>
              </a:lnSpc>
              <a:buFontTx/>
              <a:buNone/>
            </a:pPr>
            <a:r>
              <a:rPr lang="tr-TR" sz="2400" smtClean="0"/>
              <a:t>daha düşüktür, belirli bir </a:t>
            </a:r>
          </a:p>
          <a:p>
            <a:pPr eaLnBrk="1" hangingPunct="1">
              <a:lnSpc>
                <a:spcPct val="80000"/>
              </a:lnSpc>
              <a:buFontTx/>
              <a:buNone/>
            </a:pPr>
            <a:r>
              <a:rPr lang="tr-TR" sz="2400" smtClean="0"/>
              <a:t>süredir.</a:t>
            </a:r>
          </a:p>
        </p:txBody>
      </p:sp>
    </p:spTree>
  </p:cSld>
  <p:clrMapOvr>
    <a:masterClrMapping/>
  </p:clrMapOvr>
  <p:transition spd="slow">
    <p:randomBar dir="ver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tr-TR" sz="3200" smtClean="0"/>
              <a:t>ÜRETİM ANLAŞMASININ ÜSTÜN VE ZAYIF YÖNLERİ</a:t>
            </a:r>
          </a:p>
        </p:txBody>
      </p:sp>
      <p:sp>
        <p:nvSpPr>
          <p:cNvPr id="50179" name="Rectangle 3"/>
          <p:cNvSpPr>
            <a:spLocks noGrp="1" noChangeArrowheads="1"/>
          </p:cNvSpPr>
          <p:nvPr>
            <p:ph type="body" sz="half" idx="1"/>
          </p:nvPr>
        </p:nvSpPr>
        <p:spPr>
          <a:xfrm>
            <a:off x="457200" y="1600200"/>
            <a:ext cx="4033838" cy="4525963"/>
          </a:xfrm>
        </p:spPr>
        <p:txBody>
          <a:bodyPr/>
          <a:lstStyle/>
          <a:p>
            <a:pPr eaLnBrk="1" hangingPunct="1">
              <a:lnSpc>
                <a:spcPct val="80000"/>
              </a:lnSpc>
              <a:buFontTx/>
              <a:buNone/>
            </a:pPr>
            <a:r>
              <a:rPr lang="tr-TR" sz="2400" smtClean="0"/>
              <a:t>ÜSTÜNLÜKLERİ</a:t>
            </a:r>
          </a:p>
          <a:p>
            <a:pPr eaLnBrk="1" hangingPunct="1">
              <a:lnSpc>
                <a:spcPct val="80000"/>
              </a:lnSpc>
              <a:buFontTx/>
              <a:buNone/>
            </a:pPr>
            <a:r>
              <a:rPr lang="tr-TR" sz="2400" smtClean="0"/>
              <a:t>A</a:t>
            </a:r>
            <a:r>
              <a:rPr lang="de-DE" sz="2400" smtClean="0">
                <a:cs typeface="Times New Roman" pitchFamily="18" charset="0"/>
              </a:rPr>
              <a:t>z bir finans ve </a:t>
            </a:r>
            <a:endParaRPr lang="tr-TR" sz="2400" smtClean="0"/>
          </a:p>
          <a:p>
            <a:pPr eaLnBrk="1" hangingPunct="1">
              <a:lnSpc>
                <a:spcPct val="80000"/>
              </a:lnSpc>
              <a:buFontTx/>
              <a:buNone/>
            </a:pPr>
            <a:r>
              <a:rPr lang="de-DE" sz="2400" smtClean="0">
                <a:cs typeface="Times New Roman" pitchFamily="18" charset="0"/>
              </a:rPr>
              <a:t>yönetim </a:t>
            </a:r>
            <a:r>
              <a:rPr lang="tr-TR" sz="2400" smtClean="0"/>
              <a:t>k</a:t>
            </a:r>
            <a:r>
              <a:rPr lang="de-DE" sz="2400" smtClean="0">
                <a:cs typeface="Times New Roman" pitchFamily="18" charset="0"/>
              </a:rPr>
              <a:t>aynağı</a:t>
            </a:r>
            <a:r>
              <a:rPr lang="tr-TR" sz="2400" smtClean="0"/>
              <a:t> </a:t>
            </a:r>
          </a:p>
          <a:p>
            <a:pPr eaLnBrk="1" hangingPunct="1">
              <a:lnSpc>
                <a:spcPct val="80000"/>
              </a:lnSpc>
              <a:buFontTx/>
              <a:buNone/>
            </a:pPr>
            <a:r>
              <a:rPr lang="tr-TR" sz="2400" smtClean="0"/>
              <a:t>gerektirmesi</a:t>
            </a:r>
          </a:p>
          <a:p>
            <a:pPr eaLnBrk="1" hangingPunct="1">
              <a:lnSpc>
                <a:spcPct val="80000"/>
              </a:lnSpc>
              <a:buFontTx/>
              <a:buNone/>
            </a:pPr>
            <a:endParaRPr lang="tr-TR" sz="2400" smtClean="0"/>
          </a:p>
          <a:p>
            <a:pPr eaLnBrk="1" hangingPunct="1">
              <a:lnSpc>
                <a:spcPct val="80000"/>
              </a:lnSpc>
              <a:buFontTx/>
              <a:buNone/>
            </a:pPr>
            <a:r>
              <a:rPr lang="tr-TR" sz="2400" smtClean="0"/>
              <a:t>T</a:t>
            </a:r>
            <a:r>
              <a:rPr lang="de-DE" sz="2400" smtClean="0">
                <a:cs typeface="Times New Roman" pitchFamily="18" charset="0"/>
              </a:rPr>
              <a:t>aş</a:t>
            </a:r>
            <a:r>
              <a:rPr lang="tr-TR" sz="2400" smtClean="0"/>
              <a:t>ı</a:t>
            </a:r>
            <a:r>
              <a:rPr lang="de-DE" sz="2400" smtClean="0">
                <a:cs typeface="Times New Roman" pitchFamily="18" charset="0"/>
              </a:rPr>
              <a:t>ma maliyetleri, </a:t>
            </a:r>
            <a:endParaRPr lang="tr-TR" sz="2400" smtClean="0"/>
          </a:p>
          <a:p>
            <a:pPr eaLnBrk="1" hangingPunct="1">
              <a:lnSpc>
                <a:spcPct val="80000"/>
              </a:lnSpc>
              <a:buFontTx/>
              <a:buNone/>
            </a:pPr>
            <a:r>
              <a:rPr lang="de-DE" sz="2400" smtClean="0">
                <a:cs typeface="Times New Roman" pitchFamily="18" charset="0"/>
              </a:rPr>
              <a:t>gümrük vergileri</a:t>
            </a:r>
            <a:endParaRPr lang="tr-TR" sz="2400" smtClean="0"/>
          </a:p>
          <a:p>
            <a:pPr eaLnBrk="1" hangingPunct="1">
              <a:lnSpc>
                <a:spcPct val="80000"/>
              </a:lnSpc>
              <a:buFontTx/>
              <a:buNone/>
            </a:pPr>
            <a:r>
              <a:rPr lang="de-DE" sz="2400" smtClean="0">
                <a:cs typeface="Times New Roman" pitchFamily="18" charset="0"/>
              </a:rPr>
              <a:t>olmadan  hedef ülkeye </a:t>
            </a:r>
            <a:endParaRPr lang="tr-TR" sz="2400" smtClean="0"/>
          </a:p>
          <a:p>
            <a:pPr eaLnBrk="1" hangingPunct="1">
              <a:lnSpc>
                <a:spcPct val="80000"/>
              </a:lnSpc>
              <a:buFontTx/>
              <a:buNone/>
            </a:pPr>
            <a:r>
              <a:rPr lang="tr-TR" sz="2400" smtClean="0"/>
              <a:t>girilmesi</a:t>
            </a:r>
          </a:p>
          <a:p>
            <a:pPr eaLnBrk="1" hangingPunct="1">
              <a:lnSpc>
                <a:spcPct val="80000"/>
              </a:lnSpc>
              <a:buFontTx/>
              <a:buNone/>
            </a:pPr>
            <a:endParaRPr lang="tr-TR" sz="2400" smtClean="0"/>
          </a:p>
          <a:p>
            <a:pPr eaLnBrk="1" hangingPunct="1">
              <a:lnSpc>
                <a:spcPct val="80000"/>
              </a:lnSpc>
              <a:buFontTx/>
              <a:buNone/>
            </a:pPr>
            <a:r>
              <a:rPr lang="tr-TR" sz="2400" smtClean="0"/>
              <a:t>P</a:t>
            </a:r>
            <a:r>
              <a:rPr lang="de-DE" sz="2400" smtClean="0">
                <a:cs typeface="Times New Roman" pitchFamily="18" charset="0"/>
              </a:rPr>
              <a:t>azarlama ve satış sonrası</a:t>
            </a:r>
            <a:endParaRPr lang="tr-TR" sz="2400" smtClean="0"/>
          </a:p>
          <a:p>
            <a:pPr eaLnBrk="1" hangingPunct="1">
              <a:lnSpc>
                <a:spcPct val="80000"/>
              </a:lnSpc>
              <a:buFontTx/>
              <a:buNone/>
            </a:pPr>
            <a:r>
              <a:rPr lang="de-DE" sz="2400" smtClean="0">
                <a:cs typeface="Times New Roman" pitchFamily="18" charset="0"/>
              </a:rPr>
              <a:t>hizmetleri kontrol </a:t>
            </a:r>
            <a:endParaRPr lang="tr-TR" sz="2400" smtClean="0"/>
          </a:p>
          <a:p>
            <a:pPr eaLnBrk="1" hangingPunct="1">
              <a:lnSpc>
                <a:spcPct val="80000"/>
              </a:lnSpc>
              <a:buFontTx/>
              <a:buNone/>
            </a:pPr>
            <a:r>
              <a:rPr lang="tr-TR" sz="2400" smtClean="0"/>
              <a:t>Düşük işgücü maliyetleri</a:t>
            </a:r>
          </a:p>
        </p:txBody>
      </p:sp>
      <p:sp>
        <p:nvSpPr>
          <p:cNvPr id="50180" name="Rectangle 4"/>
          <p:cNvSpPr>
            <a:spLocks noGrp="1" noChangeArrowheads="1"/>
          </p:cNvSpPr>
          <p:nvPr>
            <p:ph type="body" sz="half" idx="2"/>
          </p:nvPr>
        </p:nvSpPr>
        <p:spPr>
          <a:xfrm>
            <a:off x="4652963" y="1600200"/>
            <a:ext cx="4033837" cy="4525963"/>
          </a:xfrm>
        </p:spPr>
        <p:txBody>
          <a:bodyPr/>
          <a:lstStyle/>
          <a:p>
            <a:pPr eaLnBrk="1" hangingPunct="1">
              <a:buFontTx/>
              <a:buNone/>
            </a:pPr>
            <a:r>
              <a:rPr lang="tr-TR" smtClean="0"/>
              <a:t>  ZAYIFLIKLARI</a:t>
            </a:r>
          </a:p>
          <a:p>
            <a:pPr eaLnBrk="1" hangingPunct="1">
              <a:buFontTx/>
              <a:buNone/>
            </a:pPr>
            <a:r>
              <a:rPr lang="tr-TR" smtClean="0"/>
              <a:t>    Uygun üretici bulunması zorluğu</a:t>
            </a:r>
          </a:p>
          <a:p>
            <a:pPr eaLnBrk="1" hangingPunct="1">
              <a:buFontTx/>
              <a:buNone/>
            </a:pPr>
            <a:endParaRPr lang="tr-TR" smtClean="0"/>
          </a:p>
          <a:p>
            <a:pPr eaLnBrk="1" hangingPunct="1">
              <a:buFontTx/>
              <a:buNone/>
            </a:pPr>
            <a:r>
              <a:rPr lang="tr-TR" smtClean="0"/>
              <a:t>   Gelecekte rakip yaratabilmesi</a:t>
            </a:r>
          </a:p>
        </p:txBody>
      </p:sp>
    </p:spTree>
  </p:cSld>
  <p:clrMapOvr>
    <a:masterClrMapping/>
  </p:clrMapOvr>
  <p:transition spd="slow">
    <p:randomBar dir="ver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050"/>
          <p:cNvSpPr>
            <a:spLocks noGrp="1" noChangeArrowheads="1"/>
          </p:cNvSpPr>
          <p:nvPr>
            <p:ph type="title"/>
          </p:nvPr>
        </p:nvSpPr>
        <p:spPr/>
        <p:txBody>
          <a:bodyPr/>
          <a:lstStyle/>
          <a:p>
            <a:pPr eaLnBrk="1" hangingPunct="1"/>
            <a:r>
              <a:rPr lang="tr-TR" smtClean="0"/>
              <a:t>	</a:t>
            </a:r>
            <a:r>
              <a:rPr lang="tr-TR" sz="3200" smtClean="0"/>
              <a:t>ORTAK GİRİŞİMİN ÜSTÜN VE ZAYIF YÖNLERİ</a:t>
            </a:r>
          </a:p>
        </p:txBody>
      </p:sp>
      <p:sp>
        <p:nvSpPr>
          <p:cNvPr id="51203" name="Rectangle 2051"/>
          <p:cNvSpPr>
            <a:spLocks noGrp="1" noChangeArrowheads="1"/>
          </p:cNvSpPr>
          <p:nvPr>
            <p:ph type="body" sz="half" idx="1"/>
          </p:nvPr>
        </p:nvSpPr>
        <p:spPr>
          <a:xfrm>
            <a:off x="457200" y="1600200"/>
            <a:ext cx="4033838" cy="4525963"/>
          </a:xfrm>
        </p:spPr>
        <p:txBody>
          <a:bodyPr/>
          <a:lstStyle/>
          <a:p>
            <a:pPr eaLnBrk="1" hangingPunct="1">
              <a:lnSpc>
                <a:spcPct val="80000"/>
              </a:lnSpc>
              <a:buFontTx/>
              <a:buNone/>
            </a:pPr>
            <a:r>
              <a:rPr lang="tr-TR" sz="2400" smtClean="0"/>
              <a:t>ÜSTÜNLÜKLERİ</a:t>
            </a:r>
          </a:p>
          <a:p>
            <a:pPr eaLnBrk="1" hangingPunct="1">
              <a:lnSpc>
                <a:spcPct val="80000"/>
              </a:lnSpc>
              <a:buFontTx/>
              <a:buNone/>
            </a:pPr>
            <a:r>
              <a:rPr lang="tr-TR" sz="2400" smtClean="0"/>
              <a:t> K</a:t>
            </a:r>
            <a:r>
              <a:rPr lang="de-DE" sz="2400" smtClean="0">
                <a:cs typeface="Times New Roman" pitchFamily="18" charset="0"/>
              </a:rPr>
              <a:t>ültürel bariyerlerin</a:t>
            </a:r>
            <a:endParaRPr lang="tr-TR" sz="2400" smtClean="0"/>
          </a:p>
          <a:p>
            <a:pPr eaLnBrk="1" hangingPunct="1">
              <a:lnSpc>
                <a:spcPct val="80000"/>
              </a:lnSpc>
              <a:buFontTx/>
              <a:buNone/>
            </a:pPr>
            <a:r>
              <a:rPr lang="de-DE" sz="2400" smtClean="0">
                <a:cs typeface="Times New Roman" pitchFamily="18" charset="0"/>
              </a:rPr>
              <a:t>üstesinden gelme</a:t>
            </a:r>
            <a:endParaRPr lang="tr-TR" sz="2400" smtClean="0"/>
          </a:p>
          <a:p>
            <a:pPr eaLnBrk="1" hangingPunct="1">
              <a:lnSpc>
                <a:spcPct val="80000"/>
              </a:lnSpc>
              <a:buFontTx/>
              <a:buNone/>
            </a:pPr>
            <a:endParaRPr lang="en-US" sz="2400" smtClean="0"/>
          </a:p>
          <a:p>
            <a:pPr eaLnBrk="1" hangingPunct="1">
              <a:lnSpc>
                <a:spcPct val="80000"/>
              </a:lnSpc>
              <a:buFontTx/>
              <a:buNone/>
            </a:pPr>
            <a:r>
              <a:rPr lang="de-DE" sz="2400" smtClean="0">
                <a:cs typeface="Times New Roman" pitchFamily="18" charset="0"/>
              </a:rPr>
              <a:t>İki işletmenin kaynaklarını </a:t>
            </a:r>
            <a:endParaRPr lang="tr-TR" sz="2400" smtClean="0"/>
          </a:p>
          <a:p>
            <a:pPr eaLnBrk="1" hangingPunct="1">
              <a:lnSpc>
                <a:spcPct val="80000"/>
              </a:lnSpc>
              <a:buFontTx/>
              <a:buNone/>
            </a:pPr>
            <a:r>
              <a:rPr lang="de-DE" sz="2400" smtClean="0">
                <a:cs typeface="Times New Roman" pitchFamily="18" charset="0"/>
              </a:rPr>
              <a:t>birleştirmesi,</a:t>
            </a:r>
            <a:endParaRPr lang="tr-TR" sz="2400" smtClean="0"/>
          </a:p>
          <a:p>
            <a:pPr eaLnBrk="1" hangingPunct="1">
              <a:lnSpc>
                <a:spcPct val="80000"/>
              </a:lnSpc>
              <a:buFontTx/>
              <a:buNone/>
            </a:pPr>
            <a:endParaRPr lang="en-US" sz="2400" smtClean="0"/>
          </a:p>
          <a:p>
            <a:pPr eaLnBrk="1" hangingPunct="1">
              <a:lnSpc>
                <a:spcPct val="80000"/>
              </a:lnSpc>
              <a:buFontTx/>
              <a:buNone/>
            </a:pPr>
            <a:r>
              <a:rPr lang="en-US" sz="2400" smtClean="0">
                <a:cs typeface="Times New Roman" pitchFamily="18" charset="0"/>
              </a:rPr>
              <a:t>Öğrenme için potansiyel</a:t>
            </a:r>
            <a:endParaRPr lang="tr-TR" sz="2400" smtClean="0"/>
          </a:p>
          <a:p>
            <a:pPr eaLnBrk="1" hangingPunct="1">
              <a:lnSpc>
                <a:spcPct val="80000"/>
              </a:lnSpc>
              <a:buFontTx/>
              <a:buNone/>
            </a:pPr>
            <a:endParaRPr lang="en-US" sz="2400" smtClean="0"/>
          </a:p>
          <a:p>
            <a:pPr eaLnBrk="1" hangingPunct="1">
              <a:lnSpc>
                <a:spcPct val="80000"/>
              </a:lnSpc>
              <a:buFontTx/>
              <a:buNone/>
            </a:pPr>
            <a:r>
              <a:rPr lang="tr-TR" sz="2400" smtClean="0"/>
              <a:t>İçerden bir işletme gibi </a:t>
            </a:r>
          </a:p>
          <a:p>
            <a:pPr eaLnBrk="1" hangingPunct="1">
              <a:lnSpc>
                <a:spcPct val="80000"/>
              </a:lnSpc>
              <a:buFontTx/>
              <a:buNone/>
            </a:pPr>
            <a:r>
              <a:rPr lang="tr-TR" sz="2400" smtClean="0"/>
              <a:t>Görülmesi</a:t>
            </a:r>
          </a:p>
          <a:p>
            <a:pPr eaLnBrk="1" hangingPunct="1">
              <a:lnSpc>
                <a:spcPct val="80000"/>
              </a:lnSpc>
              <a:buFontTx/>
              <a:buNone/>
            </a:pPr>
            <a:endParaRPr lang="en-US" sz="2400" smtClean="0"/>
          </a:p>
          <a:p>
            <a:pPr eaLnBrk="1" hangingPunct="1">
              <a:lnSpc>
                <a:spcPct val="80000"/>
              </a:lnSpc>
              <a:buFontTx/>
              <a:buNone/>
            </a:pPr>
            <a:r>
              <a:rPr lang="tr-TR" sz="2400" smtClean="0"/>
              <a:t>D</a:t>
            </a:r>
            <a:r>
              <a:rPr lang="en-US" sz="2400" smtClean="0">
                <a:cs typeface="Times New Roman" pitchFamily="18" charset="0"/>
              </a:rPr>
              <a:t>üşük yatırım gereksinimi</a:t>
            </a:r>
            <a:r>
              <a:rPr lang="tr-TR" sz="2400" smtClean="0"/>
              <a:t> </a:t>
            </a:r>
          </a:p>
        </p:txBody>
      </p:sp>
      <p:sp>
        <p:nvSpPr>
          <p:cNvPr id="51204" name="Rectangle 2052"/>
          <p:cNvSpPr>
            <a:spLocks noGrp="1" noChangeArrowheads="1"/>
          </p:cNvSpPr>
          <p:nvPr>
            <p:ph type="body" sz="half" idx="2"/>
          </p:nvPr>
        </p:nvSpPr>
        <p:spPr>
          <a:xfrm>
            <a:off x="4652963" y="1600200"/>
            <a:ext cx="4033837" cy="4525963"/>
          </a:xfrm>
        </p:spPr>
        <p:txBody>
          <a:bodyPr/>
          <a:lstStyle/>
          <a:p>
            <a:pPr eaLnBrk="1" hangingPunct="1">
              <a:lnSpc>
                <a:spcPct val="80000"/>
              </a:lnSpc>
              <a:buFontTx/>
              <a:buNone/>
            </a:pPr>
            <a:r>
              <a:rPr lang="tr-TR" sz="2400" smtClean="0"/>
              <a:t>ZAYIFLIKLARI</a:t>
            </a:r>
          </a:p>
          <a:p>
            <a:pPr eaLnBrk="1" hangingPunct="1">
              <a:lnSpc>
                <a:spcPct val="80000"/>
              </a:lnSpc>
              <a:buFontTx/>
              <a:buNone/>
            </a:pPr>
            <a:r>
              <a:rPr lang="en-US" sz="2400" smtClean="0">
                <a:cs typeface="Times New Roman" pitchFamily="18" charset="0"/>
              </a:rPr>
              <a:t>Yönetim zorluğu</a:t>
            </a:r>
            <a:endParaRPr lang="tr-TR" sz="2400" smtClean="0"/>
          </a:p>
          <a:p>
            <a:pPr eaLnBrk="1" hangingPunct="1">
              <a:lnSpc>
                <a:spcPct val="80000"/>
              </a:lnSpc>
              <a:buFontTx/>
              <a:buNone/>
            </a:pPr>
            <a:endParaRPr lang="en-US" sz="2400" smtClean="0"/>
          </a:p>
          <a:p>
            <a:pPr eaLnBrk="1" hangingPunct="1">
              <a:lnSpc>
                <a:spcPct val="80000"/>
              </a:lnSpc>
              <a:buFontTx/>
              <a:buNone/>
            </a:pPr>
            <a:r>
              <a:rPr lang="en-US" sz="2400" smtClean="0">
                <a:cs typeface="Times New Roman" pitchFamily="18" charset="0"/>
              </a:rPr>
              <a:t>Kontrol</a:t>
            </a:r>
            <a:endParaRPr lang="tr-TR" sz="2400" smtClean="0"/>
          </a:p>
          <a:p>
            <a:pPr eaLnBrk="1" hangingPunct="1">
              <a:lnSpc>
                <a:spcPct val="80000"/>
              </a:lnSpc>
              <a:buFontTx/>
              <a:buNone/>
            </a:pPr>
            <a:endParaRPr lang="en-US" sz="2400" smtClean="0"/>
          </a:p>
          <a:p>
            <a:pPr eaLnBrk="1" hangingPunct="1">
              <a:lnSpc>
                <a:spcPct val="80000"/>
              </a:lnSpc>
              <a:buFontTx/>
              <a:buNone/>
            </a:pPr>
            <a:r>
              <a:rPr lang="en-US" sz="2400" smtClean="0">
                <a:cs typeface="Times New Roman" pitchFamily="18" charset="0"/>
              </a:rPr>
              <a:t>İhracattan ve </a:t>
            </a:r>
            <a:endParaRPr lang="tr-TR" sz="2400" smtClean="0"/>
          </a:p>
          <a:p>
            <a:pPr eaLnBrk="1" hangingPunct="1">
              <a:lnSpc>
                <a:spcPct val="80000"/>
              </a:lnSpc>
              <a:buFontTx/>
              <a:buNone/>
            </a:pPr>
            <a:r>
              <a:rPr lang="en-US" sz="2400" smtClean="0">
                <a:cs typeface="Times New Roman" pitchFamily="18" charset="0"/>
              </a:rPr>
              <a:t>lisanslamadan daha</a:t>
            </a:r>
            <a:endParaRPr lang="tr-TR" sz="2400" smtClean="0"/>
          </a:p>
          <a:p>
            <a:pPr eaLnBrk="1" hangingPunct="1">
              <a:lnSpc>
                <a:spcPct val="80000"/>
              </a:lnSpc>
              <a:buFontTx/>
              <a:buNone/>
            </a:pPr>
            <a:r>
              <a:rPr lang="en-US" sz="2400" smtClean="0">
                <a:cs typeface="Times New Roman" pitchFamily="18" charset="0"/>
              </a:rPr>
              <a:t>riskli olması</a:t>
            </a:r>
            <a:endParaRPr lang="tr-TR" sz="2400" smtClean="0"/>
          </a:p>
          <a:p>
            <a:pPr eaLnBrk="1" hangingPunct="1">
              <a:lnSpc>
                <a:spcPct val="80000"/>
              </a:lnSpc>
              <a:buFontTx/>
              <a:buNone/>
            </a:pPr>
            <a:endParaRPr lang="en-US" sz="2400" smtClean="0"/>
          </a:p>
          <a:p>
            <a:pPr eaLnBrk="1" hangingPunct="1">
              <a:lnSpc>
                <a:spcPct val="80000"/>
              </a:lnSpc>
              <a:buFontTx/>
              <a:buNone/>
            </a:pPr>
            <a:r>
              <a:rPr lang="en-US" sz="2400" smtClean="0">
                <a:cs typeface="Times New Roman" pitchFamily="18" charset="0"/>
              </a:rPr>
              <a:t>Bilginin yayılması</a:t>
            </a:r>
            <a:endParaRPr lang="tr-TR" sz="2400" smtClean="0"/>
          </a:p>
          <a:p>
            <a:pPr eaLnBrk="1" hangingPunct="1">
              <a:lnSpc>
                <a:spcPct val="80000"/>
              </a:lnSpc>
              <a:buFontTx/>
              <a:buNone/>
            </a:pPr>
            <a:endParaRPr lang="tr-TR" sz="2400" smtClean="0"/>
          </a:p>
          <a:p>
            <a:pPr eaLnBrk="1" hangingPunct="1">
              <a:lnSpc>
                <a:spcPct val="80000"/>
              </a:lnSpc>
              <a:buFontTx/>
              <a:buNone/>
            </a:pPr>
            <a:r>
              <a:rPr lang="en-US" sz="2400" smtClean="0">
                <a:cs typeface="Times New Roman" pitchFamily="18" charset="0"/>
              </a:rPr>
              <a:t>Ortağın rakip olma </a:t>
            </a:r>
            <a:endParaRPr lang="tr-TR" sz="2400" smtClean="0"/>
          </a:p>
          <a:p>
            <a:pPr eaLnBrk="1" hangingPunct="1">
              <a:lnSpc>
                <a:spcPct val="80000"/>
              </a:lnSpc>
              <a:buFontTx/>
              <a:buNone/>
            </a:pPr>
            <a:r>
              <a:rPr lang="en-US" sz="2400" smtClean="0">
                <a:cs typeface="Times New Roman" pitchFamily="18" charset="0"/>
              </a:rPr>
              <a:t>olasılığı</a:t>
            </a:r>
            <a:r>
              <a:rPr lang="tr-TR" sz="2400" smtClean="0"/>
              <a:t> </a:t>
            </a:r>
          </a:p>
        </p:txBody>
      </p:sp>
    </p:spTree>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smtClean="0"/>
              <a:t>	NEDEN İHRACAT?</a:t>
            </a:r>
          </a:p>
        </p:txBody>
      </p:sp>
      <p:sp>
        <p:nvSpPr>
          <p:cNvPr id="6147" name="Rectangle 3"/>
          <p:cNvSpPr>
            <a:spLocks noGrp="1" noChangeArrowheads="1"/>
          </p:cNvSpPr>
          <p:nvPr>
            <p:ph type="body" idx="1"/>
          </p:nvPr>
        </p:nvSpPr>
        <p:spPr/>
        <p:txBody>
          <a:bodyPr/>
          <a:lstStyle/>
          <a:p>
            <a:pPr eaLnBrk="1" hangingPunct="1">
              <a:buFont typeface="Wingdings" pitchFamily="2" charset="2"/>
              <a:buNone/>
            </a:pPr>
            <a:r>
              <a:rPr lang="tr-TR" sz="2800" smtClean="0"/>
              <a:t>Büyüme ve kar</a:t>
            </a:r>
            <a:r>
              <a:rPr lang="tr-TR" sz="2800" smtClean="0">
                <a:cs typeface="Times New Roman" pitchFamily="18" charset="0"/>
              </a:rPr>
              <a:t> </a:t>
            </a:r>
            <a:endParaRPr lang="tr-TR" sz="2800" smtClean="0"/>
          </a:p>
          <a:p>
            <a:pPr eaLnBrk="1" hangingPunct="1">
              <a:buFont typeface="Wingdings" pitchFamily="2" charset="2"/>
              <a:buNone/>
            </a:pPr>
            <a:r>
              <a:rPr lang="tr-TR" sz="2800" smtClean="0"/>
              <a:t>Yurt dışından talebin olması</a:t>
            </a:r>
          </a:p>
          <a:p>
            <a:pPr eaLnBrk="1" hangingPunct="1">
              <a:buFont typeface="Wingdings" pitchFamily="2" charset="2"/>
              <a:buNone/>
            </a:pPr>
            <a:r>
              <a:rPr lang="tr-TR" sz="2800" smtClean="0"/>
              <a:t>Yurt dışındaki pazar fırsatlarından haberdar olma</a:t>
            </a:r>
          </a:p>
          <a:p>
            <a:pPr eaLnBrk="1" hangingPunct="1">
              <a:buFont typeface="Wingdings" pitchFamily="2" charset="2"/>
              <a:buNone/>
            </a:pPr>
            <a:r>
              <a:rPr lang="tr-TR" sz="2800" smtClean="0"/>
              <a:t>İç pazarda </a:t>
            </a:r>
            <a:r>
              <a:rPr lang="tr-TR" sz="2800" smtClean="0">
                <a:cs typeface="Times New Roman" pitchFamily="18" charset="0"/>
              </a:rPr>
              <a:t>sınırlı satış</a:t>
            </a:r>
            <a:r>
              <a:rPr lang="tr-TR" sz="2800" smtClean="0"/>
              <a:t> </a:t>
            </a:r>
            <a:r>
              <a:rPr lang="tr-TR" sz="2800" smtClean="0">
                <a:cs typeface="Times New Roman" pitchFamily="18" charset="0"/>
              </a:rPr>
              <a:t>potansiyeli</a:t>
            </a:r>
            <a:r>
              <a:rPr lang="tr-TR" sz="2800" smtClean="0"/>
              <a:t>, rekabet olması</a:t>
            </a:r>
          </a:p>
          <a:p>
            <a:pPr eaLnBrk="1" hangingPunct="1">
              <a:buFont typeface="Wingdings" pitchFamily="2" charset="2"/>
              <a:buNone/>
            </a:pPr>
            <a:r>
              <a:rPr lang="tr-TR" sz="2800" smtClean="0"/>
              <a:t>İşletmede atıl kapasitenin olması</a:t>
            </a:r>
          </a:p>
          <a:p>
            <a:pPr eaLnBrk="1" hangingPunct="1">
              <a:buFont typeface="Wingdings" pitchFamily="2" charset="2"/>
              <a:buNone/>
            </a:pPr>
            <a:r>
              <a:rPr lang="tr-TR" sz="2800" smtClean="0"/>
              <a:t>Ürünün özellikleri</a:t>
            </a:r>
          </a:p>
          <a:p>
            <a:pPr eaLnBrk="1" hangingPunct="1">
              <a:buFont typeface="Wingdings" pitchFamily="2" charset="2"/>
              <a:buNone/>
            </a:pPr>
            <a:r>
              <a:rPr lang="tr-TR" sz="2800" smtClean="0"/>
              <a:t>Risk azaltma</a:t>
            </a:r>
            <a:r>
              <a:rPr lang="tr-TR" sz="2800" smtClean="0">
                <a:cs typeface="Times New Roman" pitchFamily="18" charset="0"/>
              </a:rPr>
              <a:t> </a:t>
            </a:r>
            <a:endParaRPr lang="tr-TR" sz="2800" smtClean="0"/>
          </a:p>
          <a:p>
            <a:pPr eaLnBrk="1" hangingPunct="1">
              <a:buFont typeface="Wingdings" pitchFamily="2" charset="2"/>
              <a:buNone/>
            </a:pPr>
            <a:r>
              <a:rPr lang="tr-TR" sz="2800" smtClean="0"/>
              <a:t>Vergi indirimi, kredi kolaylıkları gibi teşvikler</a:t>
            </a:r>
          </a:p>
          <a:p>
            <a:pPr eaLnBrk="1" hangingPunct="1">
              <a:buFont typeface="Wingdings" pitchFamily="2" charset="2"/>
              <a:buNone/>
            </a:pPr>
            <a:endParaRPr lang="tr-TR" sz="2800" smtClean="0"/>
          </a:p>
          <a:p>
            <a:pPr eaLnBrk="1" hangingPunct="1">
              <a:buFont typeface="Wingdings" pitchFamily="2" charset="2"/>
              <a:buNone/>
            </a:pPr>
            <a:endParaRPr lang="tr-TR" sz="2800" smtClean="0"/>
          </a:p>
        </p:txBody>
      </p:sp>
    </p:spTree>
  </p:cSld>
  <p:clrMapOvr>
    <a:masterClrMapping/>
  </p:clrMapOvr>
  <p:transition spd="slow">
    <p:randomBar dir="vert"/>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tr-TR" sz="3200" smtClean="0"/>
              <a:t>FRANCHISING’İN ÜSTÜN VE ZAYIF YÖNLERİ</a:t>
            </a:r>
          </a:p>
        </p:txBody>
      </p:sp>
      <p:sp>
        <p:nvSpPr>
          <p:cNvPr id="52227" name="Rectangle 3"/>
          <p:cNvSpPr>
            <a:spLocks noGrp="1" noChangeArrowheads="1"/>
          </p:cNvSpPr>
          <p:nvPr>
            <p:ph type="body" sz="half" idx="1"/>
          </p:nvPr>
        </p:nvSpPr>
        <p:spPr>
          <a:xfrm>
            <a:off x="457200" y="1600200"/>
            <a:ext cx="4033838" cy="4525963"/>
          </a:xfrm>
        </p:spPr>
        <p:txBody>
          <a:bodyPr/>
          <a:lstStyle/>
          <a:p>
            <a:pPr eaLnBrk="1" hangingPunct="1">
              <a:lnSpc>
                <a:spcPct val="80000"/>
              </a:lnSpc>
              <a:buFontTx/>
              <a:buNone/>
            </a:pPr>
            <a:r>
              <a:rPr lang="tr-TR" sz="2400" smtClean="0"/>
              <a:t>    ÜSTÜNLÜKLERİ</a:t>
            </a:r>
          </a:p>
          <a:p>
            <a:pPr eaLnBrk="1" hangingPunct="1">
              <a:lnSpc>
                <a:spcPct val="80000"/>
              </a:lnSpc>
            </a:pPr>
            <a:r>
              <a:rPr lang="tr-TR" sz="2400" smtClean="0"/>
              <a:t>B</a:t>
            </a:r>
            <a:r>
              <a:rPr lang="tr-TR" sz="2400" smtClean="0">
                <a:cs typeface="Times New Roman" pitchFamily="18" charset="0"/>
              </a:rPr>
              <a:t>aşarılı olmuş bir işletme sisteminin elde edilmesi, </a:t>
            </a:r>
            <a:endParaRPr lang="tr-TR" sz="2400" smtClean="0"/>
          </a:p>
          <a:p>
            <a:pPr eaLnBrk="1" hangingPunct="1">
              <a:lnSpc>
                <a:spcPct val="80000"/>
              </a:lnSpc>
            </a:pPr>
            <a:r>
              <a:rPr lang="tr-TR" sz="2400" smtClean="0"/>
              <a:t>İ</a:t>
            </a:r>
            <a:r>
              <a:rPr lang="tr-TR" sz="2400" smtClean="0">
                <a:cs typeface="Times New Roman" pitchFamily="18" charset="0"/>
              </a:rPr>
              <a:t>ş tecrübesizliğinin önlenmesi,</a:t>
            </a:r>
            <a:endParaRPr lang="tr-TR" sz="2400" smtClean="0"/>
          </a:p>
          <a:p>
            <a:pPr eaLnBrk="1" hangingPunct="1">
              <a:lnSpc>
                <a:spcPct val="80000"/>
              </a:lnSpc>
            </a:pPr>
            <a:r>
              <a:rPr lang="tr-TR" sz="2400" smtClean="0"/>
              <a:t>Y</a:t>
            </a:r>
            <a:r>
              <a:rPr lang="tr-TR" sz="2400" smtClean="0">
                <a:cs typeface="Times New Roman" pitchFamily="18" charset="0"/>
              </a:rPr>
              <a:t>eni bir iş kurmaya göre daha az nakit gerektirmesi, </a:t>
            </a:r>
            <a:endParaRPr lang="tr-TR" sz="2400" smtClean="0"/>
          </a:p>
          <a:p>
            <a:pPr eaLnBrk="1" hangingPunct="1">
              <a:lnSpc>
                <a:spcPct val="80000"/>
              </a:lnSpc>
            </a:pPr>
            <a:r>
              <a:rPr lang="tr-TR" sz="2400" smtClean="0"/>
              <a:t>S</a:t>
            </a:r>
            <a:r>
              <a:rPr lang="tr-TR" sz="2400" smtClean="0">
                <a:cs typeface="Times New Roman" pitchFamily="18" charset="0"/>
              </a:rPr>
              <a:t>tandardize edilmiş bir pazarlama programı,</a:t>
            </a:r>
            <a:endParaRPr lang="tr-TR" sz="2400" smtClean="0"/>
          </a:p>
          <a:p>
            <a:pPr eaLnBrk="1" hangingPunct="1">
              <a:lnSpc>
                <a:spcPct val="80000"/>
              </a:lnSpc>
            </a:pPr>
            <a:r>
              <a:rPr lang="tr-TR" sz="2400" smtClean="0"/>
              <a:t>M</a:t>
            </a:r>
            <a:r>
              <a:rPr lang="tr-TR" sz="2400" smtClean="0">
                <a:cs typeface="Times New Roman" pitchFamily="18" charset="0"/>
              </a:rPr>
              <a:t>otive edilmiş franchisee sağlaması </a:t>
            </a:r>
            <a:endParaRPr lang="tr-TR" sz="2400" smtClean="0"/>
          </a:p>
          <a:p>
            <a:pPr eaLnBrk="1" hangingPunct="1">
              <a:lnSpc>
                <a:spcPct val="80000"/>
              </a:lnSpc>
            </a:pPr>
            <a:r>
              <a:rPr lang="tr-TR" sz="2400" smtClean="0"/>
              <a:t>P</a:t>
            </a:r>
            <a:r>
              <a:rPr lang="tr-TR" sz="2400" smtClean="0">
                <a:cs typeface="Times New Roman" pitchFamily="18" charset="0"/>
              </a:rPr>
              <a:t>olitik riskin düşük olmasıdır. </a:t>
            </a:r>
          </a:p>
        </p:txBody>
      </p:sp>
      <p:sp>
        <p:nvSpPr>
          <p:cNvPr id="52228" name="Rectangle 4"/>
          <p:cNvSpPr>
            <a:spLocks noGrp="1" noChangeArrowheads="1"/>
          </p:cNvSpPr>
          <p:nvPr>
            <p:ph type="body" sz="half" idx="2"/>
          </p:nvPr>
        </p:nvSpPr>
        <p:spPr>
          <a:xfrm>
            <a:off x="4652963" y="1600200"/>
            <a:ext cx="4033837" cy="4525963"/>
          </a:xfrm>
        </p:spPr>
        <p:txBody>
          <a:bodyPr/>
          <a:lstStyle/>
          <a:p>
            <a:pPr eaLnBrk="1" hangingPunct="1">
              <a:buFontTx/>
              <a:buNone/>
            </a:pPr>
            <a:r>
              <a:rPr lang="tr-TR" sz="2400" smtClean="0"/>
              <a:t>    ZAYIFLIKLARI</a:t>
            </a:r>
          </a:p>
          <a:p>
            <a:pPr eaLnBrk="1" hangingPunct="1">
              <a:buFontTx/>
              <a:buNone/>
            </a:pPr>
            <a:r>
              <a:rPr lang="tr-TR" sz="2400" smtClean="0"/>
              <a:t>    K</a:t>
            </a:r>
            <a:r>
              <a:rPr lang="tr-TR" sz="2400" smtClean="0">
                <a:cs typeface="Times New Roman" pitchFamily="18" charset="0"/>
              </a:rPr>
              <a:t>arın paylaşılması,</a:t>
            </a:r>
            <a:endParaRPr lang="tr-TR" sz="2400" smtClean="0"/>
          </a:p>
          <a:p>
            <a:pPr eaLnBrk="1" hangingPunct="1">
              <a:buFontTx/>
              <a:buNone/>
            </a:pPr>
            <a:r>
              <a:rPr lang="tr-TR" sz="2400" smtClean="0"/>
              <a:t>   </a:t>
            </a:r>
            <a:r>
              <a:rPr lang="tr-TR" sz="2400" smtClean="0">
                <a:cs typeface="Times New Roman" pitchFamily="18" charset="0"/>
              </a:rPr>
              <a:t> </a:t>
            </a:r>
            <a:r>
              <a:rPr lang="tr-TR" sz="2400" smtClean="0"/>
              <a:t>K</a:t>
            </a:r>
            <a:r>
              <a:rPr lang="tr-TR" sz="2400" smtClean="0">
                <a:cs typeface="Times New Roman" pitchFamily="18" charset="0"/>
              </a:rPr>
              <a:t>ontrolün </a:t>
            </a:r>
            <a:r>
              <a:rPr lang="tr-TR" sz="2400" smtClean="0"/>
              <a:t>k</a:t>
            </a:r>
            <a:r>
              <a:rPr lang="tr-TR" sz="2400" smtClean="0">
                <a:cs typeface="Times New Roman" pitchFamily="18" charset="0"/>
              </a:rPr>
              <a:t>aybedil</a:t>
            </a:r>
            <a:r>
              <a:rPr lang="tr-TR" sz="2400" smtClean="0"/>
              <a:t>ebil</a:t>
            </a:r>
            <a:r>
              <a:rPr lang="tr-TR" sz="2400" smtClean="0">
                <a:cs typeface="Times New Roman" pitchFamily="18" charset="0"/>
              </a:rPr>
              <a:t>mesi, </a:t>
            </a:r>
            <a:endParaRPr lang="tr-TR" sz="2400" smtClean="0"/>
          </a:p>
          <a:p>
            <a:pPr eaLnBrk="1" hangingPunct="1">
              <a:buFontTx/>
              <a:buNone/>
            </a:pPr>
            <a:r>
              <a:rPr lang="tr-TR" sz="2400" smtClean="0"/>
              <a:t>	S</a:t>
            </a:r>
            <a:r>
              <a:rPr lang="tr-TR" sz="2400" smtClean="0">
                <a:cs typeface="Times New Roman" pitchFamily="18" charset="0"/>
              </a:rPr>
              <a:t>tandartlara uyulmaması</a:t>
            </a:r>
            <a:r>
              <a:rPr lang="tr-TR" sz="2400" smtClean="0"/>
              <a:t> riski</a:t>
            </a:r>
            <a:r>
              <a:rPr lang="tr-TR" sz="2400" smtClean="0">
                <a:cs typeface="Times New Roman" pitchFamily="18" charset="0"/>
              </a:rPr>
              <a:t>,</a:t>
            </a:r>
            <a:endParaRPr lang="tr-TR" sz="2400" smtClean="0"/>
          </a:p>
          <a:p>
            <a:pPr eaLnBrk="1" hangingPunct="1">
              <a:buFontTx/>
              <a:buNone/>
            </a:pPr>
            <a:r>
              <a:rPr lang="tr-TR" sz="2400" smtClean="0"/>
              <a:t>    R</a:t>
            </a:r>
            <a:r>
              <a:rPr lang="tr-TR" sz="2400" smtClean="0">
                <a:cs typeface="Times New Roman" pitchFamily="18" charset="0"/>
              </a:rPr>
              <a:t>akip yaratılması</a:t>
            </a:r>
            <a:r>
              <a:rPr lang="tr-TR" sz="2400" smtClean="0"/>
              <a:t> riski,</a:t>
            </a:r>
            <a:r>
              <a:rPr lang="tr-TR" sz="2400" smtClean="0">
                <a:cs typeface="Times New Roman" pitchFamily="18" charset="0"/>
              </a:rPr>
              <a:t> </a:t>
            </a:r>
            <a:r>
              <a:rPr lang="tr-TR" sz="2400" smtClean="0"/>
              <a:t>F</a:t>
            </a:r>
            <a:r>
              <a:rPr lang="tr-TR" sz="2400" smtClean="0">
                <a:cs typeface="Times New Roman" pitchFamily="18" charset="0"/>
              </a:rPr>
              <a:t>ranchise anlaşmalarının süresinin hükümet tarafından kısıtlanması </a:t>
            </a:r>
            <a:endParaRPr lang="tr-TR" sz="2400" smtClean="0"/>
          </a:p>
          <a:p>
            <a:pPr eaLnBrk="1" hangingPunct="1">
              <a:buFontTx/>
              <a:buNone/>
            </a:pPr>
            <a:r>
              <a:rPr lang="tr-TR" sz="2400" smtClean="0">
                <a:cs typeface="Times New Roman" pitchFamily="18" charset="0"/>
              </a:rPr>
              <a:t> </a:t>
            </a:r>
          </a:p>
        </p:txBody>
      </p:sp>
    </p:spTree>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tr-TR" smtClean="0"/>
              <a:t>		ÖRNEK</a:t>
            </a:r>
          </a:p>
        </p:txBody>
      </p:sp>
      <p:sp>
        <p:nvSpPr>
          <p:cNvPr id="7171" name="Rectangle 3"/>
          <p:cNvSpPr>
            <a:spLocks noGrp="1" noChangeArrowheads="1"/>
          </p:cNvSpPr>
          <p:nvPr>
            <p:ph type="body" idx="1"/>
          </p:nvPr>
        </p:nvSpPr>
        <p:spPr/>
        <p:txBody>
          <a:bodyPr/>
          <a:lstStyle/>
          <a:p>
            <a:pPr eaLnBrk="1" hangingPunct="1">
              <a:lnSpc>
                <a:spcPct val="80000"/>
              </a:lnSpc>
            </a:pPr>
            <a:r>
              <a:rPr lang="en-US" sz="2800" smtClean="0">
                <a:cs typeface="Times New Roman" pitchFamily="18" charset="0"/>
              </a:rPr>
              <a:t>43 Küçük İngiliz  Şirketinin yabancı imalat şubeleriyle ilgili yapılan bir çalışmada başarının öncelikle ihracatla ilişkili olduğu belirlenmiştir. Hedef ülkede ihracat yapmadan, yan kuruluş açan şirketlerin başarı oranlarının  daha düşük olduğu, yabancı acenta ya da distribütör aracılığıyla ihracat yapıp daha sonra yan kuruluş açan  şirketlerin daha başarılı oldukları belirlenmiştir. İlk önce ihracatın yapılması yatırım kararındaki belirsizliği azaltmakta ve hedef ülke pazarında işletmenin ürününün satış potansiyeli ile ilgili bilgi vermektedir</a:t>
            </a:r>
            <a:r>
              <a:rPr lang="tr-TR" sz="2800" smtClean="0"/>
              <a:t> </a:t>
            </a:r>
          </a:p>
        </p:txBody>
      </p:sp>
    </p:spTree>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tr-TR" smtClean="0"/>
              <a:t>	</a:t>
            </a:r>
            <a:r>
              <a:rPr lang="tr-TR" sz="3200" smtClean="0"/>
              <a:t>İHRACATIN ÜSTÜN VE ZAYIF YÖNLERİ</a:t>
            </a:r>
          </a:p>
        </p:txBody>
      </p:sp>
      <p:sp>
        <p:nvSpPr>
          <p:cNvPr id="8195" name="Rectangle 3"/>
          <p:cNvSpPr>
            <a:spLocks noGrp="1" noChangeArrowheads="1"/>
          </p:cNvSpPr>
          <p:nvPr>
            <p:ph type="body" sz="half" idx="1"/>
          </p:nvPr>
        </p:nvSpPr>
        <p:spPr>
          <a:xfrm>
            <a:off x="457200" y="1600200"/>
            <a:ext cx="4033838" cy="4525963"/>
          </a:xfrm>
        </p:spPr>
        <p:txBody>
          <a:bodyPr/>
          <a:lstStyle/>
          <a:p>
            <a:pPr eaLnBrk="1" hangingPunct="1">
              <a:buFontTx/>
              <a:buNone/>
            </a:pPr>
            <a:r>
              <a:rPr lang="tr-TR" smtClean="0"/>
              <a:t>ÜSTÜNLÜKLERİ</a:t>
            </a:r>
          </a:p>
          <a:p>
            <a:pPr eaLnBrk="1" hangingPunct="1">
              <a:buFontTx/>
              <a:buNone/>
            </a:pPr>
            <a:r>
              <a:rPr lang="tr-TR" smtClean="0">
                <a:cs typeface="Times New Roman" pitchFamily="18" charset="0"/>
              </a:rPr>
              <a:t>Risk ve yatırımı</a:t>
            </a:r>
            <a:endParaRPr lang="tr-TR" smtClean="0"/>
          </a:p>
          <a:p>
            <a:pPr eaLnBrk="1" hangingPunct="1">
              <a:buFontTx/>
              <a:buNone/>
            </a:pPr>
            <a:r>
              <a:rPr lang="tr-TR" smtClean="0">
                <a:cs typeface="Times New Roman" pitchFamily="18" charset="0"/>
              </a:rPr>
              <a:t>minimize etmesi. </a:t>
            </a:r>
            <a:endParaRPr lang="en-US" smtClean="0">
              <a:cs typeface="Times New Roman" pitchFamily="18" charset="0"/>
            </a:endParaRPr>
          </a:p>
          <a:p>
            <a:pPr eaLnBrk="1" hangingPunct="1">
              <a:buFontTx/>
              <a:buNone/>
            </a:pPr>
            <a:r>
              <a:rPr lang="tr-TR" smtClean="0">
                <a:cs typeface="Times New Roman" pitchFamily="18" charset="0"/>
              </a:rPr>
              <a:t>Hızlı giriş imkanı</a:t>
            </a:r>
            <a:endParaRPr lang="en-US" smtClean="0">
              <a:cs typeface="Times New Roman" pitchFamily="18" charset="0"/>
            </a:endParaRPr>
          </a:p>
          <a:p>
            <a:pPr eaLnBrk="1" hangingPunct="1">
              <a:buFontTx/>
              <a:buNone/>
            </a:pPr>
            <a:r>
              <a:rPr lang="tr-TR" smtClean="0">
                <a:cs typeface="Times New Roman" pitchFamily="18" charset="0"/>
              </a:rPr>
              <a:t>Mevcut faaliyetlerle</a:t>
            </a:r>
            <a:endParaRPr lang="tr-TR" smtClean="0"/>
          </a:p>
          <a:p>
            <a:pPr eaLnBrk="1" hangingPunct="1">
              <a:buFontTx/>
              <a:buNone/>
            </a:pPr>
            <a:r>
              <a:rPr lang="tr-TR" smtClean="0">
                <a:cs typeface="Times New Roman" pitchFamily="18" charset="0"/>
              </a:rPr>
              <a:t>ölçeğin büyütülmesi</a:t>
            </a:r>
            <a:r>
              <a:rPr lang="tr-TR" smtClean="0"/>
              <a:t> </a:t>
            </a:r>
          </a:p>
        </p:txBody>
      </p:sp>
      <p:sp>
        <p:nvSpPr>
          <p:cNvPr id="8196" name="Rectangle 4"/>
          <p:cNvSpPr>
            <a:spLocks noGrp="1" noChangeArrowheads="1"/>
          </p:cNvSpPr>
          <p:nvPr>
            <p:ph type="body" sz="half" idx="2"/>
          </p:nvPr>
        </p:nvSpPr>
        <p:spPr>
          <a:xfrm>
            <a:off x="4652963" y="1600200"/>
            <a:ext cx="4033837" cy="4525963"/>
          </a:xfrm>
        </p:spPr>
        <p:txBody>
          <a:bodyPr/>
          <a:lstStyle/>
          <a:p>
            <a:pPr eaLnBrk="1" hangingPunct="1">
              <a:buFontTx/>
              <a:buNone/>
            </a:pPr>
            <a:r>
              <a:rPr lang="tr-TR" sz="2400" smtClean="0"/>
              <a:t> ZAYIFLIKLARI</a:t>
            </a:r>
          </a:p>
          <a:p>
            <a:pPr eaLnBrk="1" hangingPunct="1">
              <a:buFontTx/>
              <a:buNone/>
            </a:pPr>
            <a:r>
              <a:rPr lang="de-DE" sz="2400" smtClean="0">
                <a:cs typeface="Times New Roman" pitchFamily="18" charset="0"/>
              </a:rPr>
              <a:t>Ticari bariyerler ve</a:t>
            </a:r>
            <a:endParaRPr lang="tr-TR" sz="2400" smtClean="0"/>
          </a:p>
          <a:p>
            <a:pPr eaLnBrk="1" hangingPunct="1">
              <a:buFontTx/>
              <a:buNone/>
            </a:pPr>
            <a:r>
              <a:rPr lang="de-DE" sz="2400" smtClean="0">
                <a:cs typeface="Times New Roman" pitchFamily="18" charset="0"/>
              </a:rPr>
              <a:t>engeller, kotalar</a:t>
            </a:r>
            <a:endParaRPr lang="en-US" sz="2400" smtClean="0">
              <a:cs typeface="Times New Roman" pitchFamily="18" charset="0"/>
            </a:endParaRPr>
          </a:p>
          <a:p>
            <a:pPr eaLnBrk="1" hangingPunct="1">
              <a:buFontTx/>
              <a:buNone/>
            </a:pPr>
            <a:r>
              <a:rPr lang="de-DE" sz="2400" smtClean="0">
                <a:cs typeface="Times New Roman" pitchFamily="18" charset="0"/>
              </a:rPr>
              <a:t>Taşıma maliyetleri, </a:t>
            </a:r>
            <a:endParaRPr lang="en-US" sz="2400" smtClean="0">
              <a:cs typeface="Times New Roman" pitchFamily="18" charset="0"/>
            </a:endParaRPr>
          </a:p>
          <a:p>
            <a:pPr eaLnBrk="1" hangingPunct="1">
              <a:buFontTx/>
              <a:buNone/>
            </a:pPr>
            <a:r>
              <a:rPr lang="de-DE" sz="2400" smtClean="0">
                <a:cs typeface="Times New Roman" pitchFamily="18" charset="0"/>
              </a:rPr>
              <a:t>Sınırlı yerel bilgi,</a:t>
            </a:r>
            <a:endParaRPr lang="en-US" sz="2400" smtClean="0">
              <a:cs typeface="Times New Roman" pitchFamily="18" charset="0"/>
            </a:endParaRPr>
          </a:p>
          <a:p>
            <a:pPr eaLnBrk="1" hangingPunct="1">
              <a:buFontTx/>
              <a:buNone/>
            </a:pPr>
            <a:r>
              <a:rPr lang="tr-TR" sz="2400" smtClean="0"/>
              <a:t>İ</a:t>
            </a:r>
            <a:r>
              <a:rPr lang="de-DE" sz="2400" smtClean="0">
                <a:cs typeface="Times New Roman" pitchFamily="18" charset="0"/>
              </a:rPr>
              <a:t>şletmenin yabancı olarak</a:t>
            </a:r>
            <a:endParaRPr lang="tr-TR" sz="2400" smtClean="0"/>
          </a:p>
          <a:p>
            <a:pPr eaLnBrk="1" hangingPunct="1">
              <a:buFontTx/>
              <a:buNone/>
            </a:pPr>
            <a:r>
              <a:rPr lang="de-DE" sz="2400" smtClean="0">
                <a:cs typeface="Times New Roman" pitchFamily="18" charset="0"/>
              </a:rPr>
              <a:t>değerlendirilmesi</a:t>
            </a:r>
            <a:endParaRPr lang="en-US" sz="2400" smtClean="0">
              <a:cs typeface="Times New Roman" pitchFamily="18" charset="0"/>
            </a:endParaRPr>
          </a:p>
          <a:p>
            <a:pPr eaLnBrk="1" hangingPunct="1">
              <a:buFontTx/>
              <a:buNone/>
            </a:pPr>
            <a:r>
              <a:rPr lang="tr-TR" sz="2400" smtClean="0"/>
              <a:t>Gelirde dalgalanmaların</a:t>
            </a:r>
          </a:p>
          <a:p>
            <a:pPr eaLnBrk="1" hangingPunct="1">
              <a:buFontTx/>
              <a:buNone/>
            </a:pPr>
            <a:r>
              <a:rPr lang="tr-TR" sz="2400" smtClean="0"/>
              <a:t> olabilmesi</a:t>
            </a:r>
          </a:p>
        </p:txBody>
      </p:sp>
    </p:spTree>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p:cNvSpPr>
            <a:spLocks noGrp="1" noChangeArrowheads="1"/>
          </p:cNvSpPr>
          <p:nvPr>
            <p:ph type="title"/>
          </p:nvPr>
        </p:nvSpPr>
        <p:spPr/>
        <p:txBody>
          <a:bodyPr/>
          <a:lstStyle/>
          <a:p>
            <a:pPr eaLnBrk="1" hangingPunct="1"/>
            <a:r>
              <a:rPr lang="tr-TR" sz="3600" smtClean="0"/>
              <a:t>DOLAYLI  - DOLAYSIZ İHRACAT</a:t>
            </a:r>
          </a:p>
        </p:txBody>
      </p:sp>
      <p:sp>
        <p:nvSpPr>
          <p:cNvPr id="9219" name="Rectangle 1027"/>
          <p:cNvSpPr>
            <a:spLocks noGrp="1" noChangeArrowheads="1"/>
          </p:cNvSpPr>
          <p:nvPr>
            <p:ph type="body" sz="half" idx="1"/>
          </p:nvPr>
        </p:nvSpPr>
        <p:spPr/>
        <p:txBody>
          <a:bodyPr/>
          <a:lstStyle/>
          <a:p>
            <a:pPr eaLnBrk="1" hangingPunct="1">
              <a:lnSpc>
                <a:spcPct val="80000"/>
              </a:lnSpc>
            </a:pPr>
            <a:r>
              <a:rPr lang="tr-TR" sz="2400" smtClean="0"/>
              <a:t>Çeşitli Komisyoncular</a:t>
            </a:r>
          </a:p>
          <a:p>
            <a:pPr eaLnBrk="1" hangingPunct="1">
              <a:lnSpc>
                <a:spcPct val="80000"/>
              </a:lnSpc>
              <a:buFont typeface="Wingdings" pitchFamily="2" charset="2"/>
              <a:buNone/>
            </a:pPr>
            <a:endParaRPr lang="tr-TR" sz="2400" smtClean="0"/>
          </a:p>
          <a:p>
            <a:pPr eaLnBrk="1" hangingPunct="1">
              <a:lnSpc>
                <a:spcPct val="80000"/>
              </a:lnSpc>
            </a:pPr>
            <a:r>
              <a:rPr lang="tr-TR" sz="2400" smtClean="0"/>
              <a:t>Yerli Tüccarlar</a:t>
            </a:r>
          </a:p>
          <a:p>
            <a:pPr eaLnBrk="1" hangingPunct="1">
              <a:lnSpc>
                <a:spcPct val="80000"/>
              </a:lnSpc>
              <a:buFont typeface="Wingdings" pitchFamily="2" charset="2"/>
              <a:buNone/>
            </a:pPr>
            <a:endParaRPr lang="tr-TR" sz="2400" smtClean="0"/>
          </a:p>
          <a:p>
            <a:pPr eaLnBrk="1" hangingPunct="1">
              <a:lnSpc>
                <a:spcPct val="80000"/>
              </a:lnSpc>
            </a:pPr>
            <a:r>
              <a:rPr lang="tr-TR" sz="2400" smtClean="0"/>
              <a:t>Yabancı Uyruklu Tüccarlar</a:t>
            </a:r>
          </a:p>
          <a:p>
            <a:pPr eaLnBrk="1" hangingPunct="1">
              <a:lnSpc>
                <a:spcPct val="80000"/>
              </a:lnSpc>
              <a:buFont typeface="Wingdings" pitchFamily="2" charset="2"/>
              <a:buNone/>
            </a:pPr>
            <a:endParaRPr lang="tr-TR" sz="2400" smtClean="0"/>
          </a:p>
          <a:p>
            <a:pPr eaLnBrk="1" hangingPunct="1">
              <a:lnSpc>
                <a:spcPct val="80000"/>
              </a:lnSpc>
            </a:pPr>
            <a:r>
              <a:rPr lang="tr-TR" sz="2400" smtClean="0"/>
              <a:t>İhracatçı Birlikleri ve kooperatifler</a:t>
            </a:r>
          </a:p>
          <a:p>
            <a:pPr eaLnBrk="1" hangingPunct="1">
              <a:lnSpc>
                <a:spcPct val="80000"/>
              </a:lnSpc>
              <a:buFont typeface="Wingdings" pitchFamily="2" charset="2"/>
              <a:buNone/>
            </a:pPr>
            <a:endParaRPr lang="tr-TR" sz="2400" smtClean="0"/>
          </a:p>
          <a:p>
            <a:pPr eaLnBrk="1" hangingPunct="1">
              <a:lnSpc>
                <a:spcPct val="80000"/>
              </a:lnSpc>
            </a:pPr>
            <a:r>
              <a:rPr lang="tr-TR" sz="2400" smtClean="0"/>
              <a:t>Üretici firmadan bağımsız bir ihracat şirketi</a:t>
            </a:r>
          </a:p>
        </p:txBody>
      </p:sp>
      <p:sp>
        <p:nvSpPr>
          <p:cNvPr id="9220" name="Rectangle 1028"/>
          <p:cNvSpPr>
            <a:spLocks noGrp="1" noChangeArrowheads="1"/>
          </p:cNvSpPr>
          <p:nvPr>
            <p:ph type="body" sz="half" idx="2"/>
          </p:nvPr>
        </p:nvSpPr>
        <p:spPr/>
        <p:txBody>
          <a:bodyPr/>
          <a:lstStyle/>
          <a:p>
            <a:pPr eaLnBrk="1" hangingPunct="1">
              <a:lnSpc>
                <a:spcPct val="80000"/>
              </a:lnSpc>
            </a:pPr>
            <a:r>
              <a:rPr lang="tr-TR" sz="2400" smtClean="0"/>
              <a:t>Acenta ve distribütörler</a:t>
            </a:r>
          </a:p>
          <a:p>
            <a:pPr eaLnBrk="1" hangingPunct="1">
              <a:lnSpc>
                <a:spcPct val="80000"/>
              </a:lnSpc>
              <a:buFont typeface="Wingdings" pitchFamily="2" charset="2"/>
              <a:buNone/>
            </a:pPr>
            <a:endParaRPr lang="tr-TR" sz="2400" smtClean="0"/>
          </a:p>
          <a:p>
            <a:pPr eaLnBrk="1" hangingPunct="1">
              <a:lnSpc>
                <a:spcPct val="80000"/>
              </a:lnSpc>
            </a:pPr>
            <a:r>
              <a:rPr lang="tr-TR" sz="2400" smtClean="0"/>
              <a:t>Yurt dışı satış büroları</a:t>
            </a:r>
          </a:p>
          <a:p>
            <a:pPr eaLnBrk="1" hangingPunct="1">
              <a:lnSpc>
                <a:spcPct val="80000"/>
              </a:lnSpc>
              <a:buFont typeface="Wingdings" pitchFamily="2" charset="2"/>
              <a:buNone/>
            </a:pPr>
            <a:endParaRPr lang="tr-TR" sz="2400" smtClean="0"/>
          </a:p>
          <a:p>
            <a:pPr eaLnBrk="1" hangingPunct="1">
              <a:lnSpc>
                <a:spcPct val="80000"/>
              </a:lnSpc>
            </a:pPr>
            <a:r>
              <a:rPr lang="tr-TR" sz="2400" smtClean="0"/>
              <a:t>Yurt dışı satış şirketleri</a:t>
            </a:r>
          </a:p>
          <a:p>
            <a:pPr eaLnBrk="1" hangingPunct="1">
              <a:lnSpc>
                <a:spcPct val="80000"/>
              </a:lnSpc>
            </a:pPr>
            <a:endParaRPr lang="tr-TR" sz="2400" smtClean="0"/>
          </a:p>
          <a:p>
            <a:pPr eaLnBrk="1" hangingPunct="1">
              <a:lnSpc>
                <a:spcPct val="80000"/>
              </a:lnSpc>
            </a:pPr>
            <a:r>
              <a:rPr lang="tr-TR" sz="2400" smtClean="0"/>
              <a:t>Gezici Satışçılar</a:t>
            </a:r>
          </a:p>
          <a:p>
            <a:pPr eaLnBrk="1" hangingPunct="1">
              <a:lnSpc>
                <a:spcPct val="80000"/>
              </a:lnSpc>
              <a:buFont typeface="Wingdings" pitchFamily="2" charset="2"/>
              <a:buNone/>
            </a:pPr>
            <a:endParaRPr lang="tr-TR" sz="2400" smtClean="0"/>
          </a:p>
          <a:p>
            <a:pPr eaLnBrk="1" hangingPunct="1">
              <a:lnSpc>
                <a:spcPct val="80000"/>
              </a:lnSpc>
            </a:pPr>
            <a:r>
              <a:rPr lang="tr-TR" sz="2400" smtClean="0"/>
              <a:t>İthalatçılar ve toptancılar</a:t>
            </a:r>
          </a:p>
          <a:p>
            <a:pPr eaLnBrk="1" hangingPunct="1">
              <a:lnSpc>
                <a:spcPct val="80000"/>
              </a:lnSpc>
              <a:buFont typeface="Wingdings" pitchFamily="2" charset="2"/>
              <a:buNone/>
            </a:pPr>
            <a:endParaRPr lang="tr-TR" sz="2400" smtClean="0"/>
          </a:p>
          <a:p>
            <a:pPr eaLnBrk="1" hangingPunct="1">
              <a:lnSpc>
                <a:spcPct val="80000"/>
              </a:lnSpc>
            </a:pPr>
            <a:r>
              <a:rPr lang="tr-TR" sz="2400" smtClean="0"/>
              <a:t>Dış pazardaki perakendeciler</a:t>
            </a:r>
          </a:p>
          <a:p>
            <a:pPr eaLnBrk="1" hangingPunct="1">
              <a:lnSpc>
                <a:spcPct val="80000"/>
              </a:lnSpc>
            </a:pPr>
            <a:endParaRPr lang="tr-TR" sz="2400" smtClean="0"/>
          </a:p>
        </p:txBody>
      </p:sp>
    </p:spTree>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228600"/>
            <a:ext cx="8080375" cy="1143000"/>
          </a:xfrm>
        </p:spPr>
        <p:txBody>
          <a:bodyPr/>
          <a:lstStyle/>
          <a:p>
            <a:pPr eaLnBrk="1" hangingPunct="1"/>
            <a:r>
              <a:rPr lang="tr-TR" sz="3200" smtClean="0"/>
              <a:t>KOBİ’LER İÇİN İHRACATI ZORLAŞTIRAN FAKTÖRLER</a:t>
            </a:r>
          </a:p>
        </p:txBody>
      </p:sp>
      <p:sp>
        <p:nvSpPr>
          <p:cNvPr id="10243" name="Rectangle 3"/>
          <p:cNvSpPr>
            <a:spLocks noGrp="1" noChangeArrowheads="1"/>
          </p:cNvSpPr>
          <p:nvPr>
            <p:ph type="body" idx="1"/>
          </p:nvPr>
        </p:nvSpPr>
        <p:spPr>
          <a:xfrm>
            <a:off x="685800" y="1676400"/>
            <a:ext cx="7772400" cy="4114800"/>
          </a:xfrm>
        </p:spPr>
        <p:txBody>
          <a:bodyPr/>
          <a:lstStyle/>
          <a:p>
            <a:pPr eaLnBrk="1" hangingPunct="1"/>
            <a:r>
              <a:rPr lang="tr-TR" sz="2800" smtClean="0"/>
              <a:t>Y</a:t>
            </a:r>
            <a:r>
              <a:rPr lang="en-AU" sz="2800" smtClean="0"/>
              <a:t>abancı dil bilgi</a:t>
            </a:r>
            <a:r>
              <a:rPr lang="tr-TR" sz="2800" smtClean="0"/>
              <a:t>sinin</a:t>
            </a:r>
            <a:r>
              <a:rPr lang="en-AU" sz="2800" smtClean="0"/>
              <a:t> yetersizliği</a:t>
            </a:r>
            <a:endParaRPr lang="tr-TR" sz="2800" smtClean="0"/>
          </a:p>
          <a:p>
            <a:pPr eaLnBrk="1" hangingPunct="1">
              <a:buFont typeface="Wingdings" pitchFamily="2" charset="2"/>
              <a:buNone/>
            </a:pPr>
            <a:endParaRPr lang="tr-TR" sz="2800" smtClean="0"/>
          </a:p>
          <a:p>
            <a:pPr eaLnBrk="1" hangingPunct="1"/>
            <a:r>
              <a:rPr lang="tr-TR" sz="2800" smtClean="0"/>
              <a:t> Y</a:t>
            </a:r>
            <a:r>
              <a:rPr lang="en-AU" sz="2800" smtClean="0">
                <a:cs typeface="Times New Roman" pitchFamily="18" charset="0"/>
              </a:rPr>
              <a:t>eterli mali</a:t>
            </a:r>
            <a:r>
              <a:rPr lang="tr-TR" sz="2800" smtClean="0"/>
              <a:t>, kalifiye insan kaynaklarının</a:t>
            </a:r>
            <a:r>
              <a:rPr lang="en-AU" sz="2800" smtClean="0">
                <a:cs typeface="Times New Roman" pitchFamily="18" charset="0"/>
              </a:rPr>
              <a:t> bulunmaması</a:t>
            </a:r>
            <a:endParaRPr lang="tr-TR" sz="2800" smtClean="0"/>
          </a:p>
          <a:p>
            <a:pPr eaLnBrk="1" hangingPunct="1">
              <a:buFont typeface="Wingdings" pitchFamily="2" charset="2"/>
              <a:buNone/>
            </a:pPr>
            <a:endParaRPr lang="tr-TR" sz="2800" smtClean="0"/>
          </a:p>
          <a:p>
            <a:pPr eaLnBrk="1" hangingPunct="1"/>
            <a:r>
              <a:rPr lang="tr-TR" sz="2800" smtClean="0"/>
              <a:t>Bürokratik işlemlerin uzun olması </a:t>
            </a:r>
          </a:p>
          <a:p>
            <a:pPr eaLnBrk="1" hangingPunct="1">
              <a:buFont typeface="Wingdings" pitchFamily="2" charset="2"/>
              <a:buNone/>
            </a:pPr>
            <a:endParaRPr lang="tr-TR" sz="2800" smtClean="0"/>
          </a:p>
          <a:p>
            <a:pPr eaLnBrk="1" hangingPunct="1"/>
            <a:r>
              <a:rPr lang="tr-TR" sz="2800" smtClean="0"/>
              <a:t>Y</a:t>
            </a:r>
            <a:r>
              <a:rPr lang="en-AU" sz="2800" smtClean="0">
                <a:cs typeface="Times New Roman" pitchFamily="18" charset="0"/>
              </a:rPr>
              <a:t>abancı piyasalarda geçerli olan kanunların</a:t>
            </a:r>
            <a:r>
              <a:rPr lang="tr-TR" sz="2800" smtClean="0"/>
              <a:t>, mevzuatın takip edilememesi, </a:t>
            </a:r>
          </a:p>
        </p:txBody>
      </p:sp>
    </p:spTree>
  </p:cSld>
  <p:clrMapOvr>
    <a:masterClrMapping/>
  </p:clrMapOvr>
  <p:transition spd="slow">
    <p:randomBar dir="vert"/>
  </p:transition>
  <p:timing>
    <p:tnLst>
      <p:par>
        <p:cTn id="1" dur="indefinite" restart="never" nodeType="tmRoot"/>
      </p:par>
    </p:tnLst>
  </p:timing>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2385</TotalTime>
  <Words>1620</Words>
  <Application>Microsoft PowerPoint 7.0</Application>
  <PresentationFormat>Ekran Gösterisi (4:3)</PresentationFormat>
  <Paragraphs>354</Paragraphs>
  <Slides>50</Slides>
  <Notes>3</Notes>
  <HiddenSlides>0</HiddenSlides>
  <MMClips>0</MMClips>
  <ScaleCrop>false</ScaleCrop>
  <HeadingPairs>
    <vt:vector size="4" baseType="variant">
      <vt:variant>
        <vt:lpstr>Tema</vt:lpstr>
      </vt:variant>
      <vt:variant>
        <vt:i4>1</vt:i4>
      </vt:variant>
      <vt:variant>
        <vt:lpstr>Slayt Başlıkları</vt:lpstr>
      </vt:variant>
      <vt:variant>
        <vt:i4>50</vt:i4>
      </vt:variant>
    </vt:vector>
  </HeadingPairs>
  <TitlesOfParts>
    <vt:vector size="51" baseType="lpstr">
      <vt:lpstr>Varsayılan Tasarım</vt:lpstr>
      <vt:lpstr> BÜYÜME: ULUSLARARASI   PAZARLARA GİRİŞ  STRATEJİLERİ</vt:lpstr>
      <vt:lpstr>İŞLETMELERİN ULUSLARARASI  PAZARLARA GİRİŞ STRATEJİLERİ </vt:lpstr>
      <vt:lpstr>GİRİŞ STRATEJİLERİNİN KARŞILAŞTIRILMASI </vt:lpstr>
      <vt:lpstr> İHRACATÇI TANIMI</vt:lpstr>
      <vt:lpstr> NEDEN İHRACAT?</vt:lpstr>
      <vt:lpstr>  ÖRNEK</vt:lpstr>
      <vt:lpstr> İHRACATIN ÜSTÜN VE ZAYIF YÖNLERİ</vt:lpstr>
      <vt:lpstr>DOLAYLI  - DOLAYSIZ İHRACAT</vt:lpstr>
      <vt:lpstr>KOBİ’LER İÇİN İHRACATI ZORLAŞTIRAN FAKTÖRLER</vt:lpstr>
      <vt:lpstr>KOBİ’LER İÇİN İHRACATI ZORLAŞTIRAN FAKTÖRLER</vt:lpstr>
      <vt:lpstr>KOBİ’LER İÇİN İHRACATI ZORLAŞTIRAN FAKTÖRLER</vt:lpstr>
      <vt:lpstr>KOBİ’LER İÇİN İHRACATI ZORLAŞTIRAN FAKTÖRLER</vt:lpstr>
      <vt:lpstr>KOBİ’LER İÇİN İHRACATI ZORLAŞTIRAN FAKTÖRLER</vt:lpstr>
      <vt:lpstr>LİSANSLAMA</vt:lpstr>
      <vt:lpstr>LİSANS VERME NEDENLERİ </vt:lpstr>
      <vt:lpstr>LİSANS VERME NEDENLERİ</vt:lpstr>
      <vt:lpstr>       FRANCHISING</vt:lpstr>
      <vt:lpstr>  FRANCHISING</vt:lpstr>
      <vt:lpstr> FRANCHISOR VE FRANCHISEE</vt:lpstr>
      <vt:lpstr>HANGİ ALANLARDA FRANCHİSE ALINMASI UYGUNDUR ? </vt:lpstr>
      <vt:lpstr>FRANCHISING NE GETİRMEKTEDİR?</vt:lpstr>
      <vt:lpstr>FRANCHISING NE GETİRMEKTEDİR?</vt:lpstr>
      <vt:lpstr>FRANCHISING NE GETİRMEKTEDİR?</vt:lpstr>
      <vt:lpstr>FRANCHISING NE GETİRMEKTEDİR?</vt:lpstr>
      <vt:lpstr>FRANCHISING NE GETİRMEKTEDİR?</vt:lpstr>
      <vt:lpstr>FRANCHISING NE GETİRMEKTEDİR?</vt:lpstr>
      <vt:lpstr>FRANCHISING NE GETİRMEKTEDİR?</vt:lpstr>
      <vt:lpstr>FRANCHISING NE GETİRMEKTEDİR?</vt:lpstr>
      <vt:lpstr>FRANCHISING NE GETİRMEKTEDİR?</vt:lpstr>
      <vt:lpstr>FRANCHISE ALMAYA HAZIR MISINIZ?</vt:lpstr>
      <vt:lpstr> ÜRETİM SÖZLEŞMESİ</vt:lpstr>
      <vt:lpstr>ÜRETİM SÖZLEŞMESİ</vt:lpstr>
      <vt:lpstr>DOĞRUDAN YATIRIM STRATEJİSİ</vt:lpstr>
      <vt:lpstr>DOĞRUDAN YATIRIM STRATEJİSİ</vt:lpstr>
      <vt:lpstr>DOĞRUDAN YATIRIM ŞEKİLLERİ</vt:lpstr>
      <vt:lpstr>DOĞRUDAN YATIRIM:</vt:lpstr>
      <vt:lpstr>DOĞRUDAN YATIRIM:</vt:lpstr>
      <vt:lpstr> DOĞRUDAN YATIRIM:</vt:lpstr>
      <vt:lpstr>ORTAK GİRİŞİM’DE</vt:lpstr>
      <vt:lpstr>  ORTAK GİRİŞİM OLUŞTURMA NEDENLERİ</vt:lpstr>
      <vt:lpstr>ORTAK GİRİŞİM OLUŞTURMA NEDENLERİ</vt:lpstr>
      <vt:lpstr>ORTAK GİRİŞİM OLUŞTURMA NEDENLERİ</vt:lpstr>
      <vt:lpstr>ORTAK GİRİŞİM OLUŞTURMA NEDENLERİ</vt:lpstr>
      <vt:lpstr>YEREL VE YABANCI ORTAKLARIN KATKILARI</vt:lpstr>
      <vt:lpstr>Potansiyel ortakların şu özellikleri değerlendirilir. </vt:lpstr>
      <vt:lpstr>STRATEJİLERİN ÜSTÜN ZAYIF YANLARI NELER?</vt:lpstr>
      <vt:lpstr> LİSANSLAMANIN ÜSTÜN VE ZAYIF YÖNLERİ</vt:lpstr>
      <vt:lpstr>ÜRETİM ANLAŞMASININ ÜSTÜN VE ZAYIF YÖNLERİ</vt:lpstr>
      <vt:lpstr> ORTAK GİRİŞİMİN ÜSTÜN VE ZAYIF YÖNLERİ</vt:lpstr>
      <vt:lpstr>FRANCHISING’İN ÜSTÜN VE ZAYIF YÖNLERİ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ULUSLARARASI        PAZARLARA GİRİŞ          STRATEJİLERİ</dc:title>
  <dc:creator>.</dc:creator>
  <cp:lastModifiedBy>ulas</cp:lastModifiedBy>
  <cp:revision>71</cp:revision>
  <cp:lastPrinted>1601-01-01T00:00:00Z</cp:lastPrinted>
  <dcterms:created xsi:type="dcterms:W3CDTF">2004-01-24T08:09:27Z</dcterms:created>
  <dcterms:modified xsi:type="dcterms:W3CDTF">2018-02-25T14:43:51Z</dcterms:modified>
</cp:coreProperties>
</file>