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74" r:id="rId3"/>
    <p:sldId id="272" r:id="rId4"/>
    <p:sldId id="273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7" r:id="rId13"/>
    <p:sldId id="268" r:id="rId14"/>
    <p:sldId id="269" r:id="rId15"/>
    <p:sldId id="270" r:id="rId16"/>
    <p:sldId id="275" r:id="rId1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57347-5E16-46F5-A7E1-D10F069D1A37}" type="datetimeFigureOut">
              <a:rPr lang="tr-TR" smtClean="0"/>
              <a:t>08.04.2018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CE188-3DEE-4382-B709-BC23E8EEE58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57347-5E16-46F5-A7E1-D10F069D1A37}" type="datetimeFigureOut">
              <a:rPr lang="tr-TR" smtClean="0"/>
              <a:t>08.04.2018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CE188-3DEE-4382-B709-BC23E8EEE58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57347-5E16-46F5-A7E1-D10F069D1A37}" type="datetimeFigureOut">
              <a:rPr lang="tr-TR" smtClean="0"/>
              <a:t>08.04.2018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CE188-3DEE-4382-B709-BC23E8EEE58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57347-5E16-46F5-A7E1-D10F069D1A37}" type="datetimeFigureOut">
              <a:rPr lang="tr-TR" smtClean="0"/>
              <a:t>08.04.2018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CE188-3DEE-4382-B709-BC23E8EEE58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57347-5E16-46F5-A7E1-D10F069D1A37}" type="datetimeFigureOut">
              <a:rPr lang="tr-TR" smtClean="0"/>
              <a:t>08.04.2018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CE188-3DEE-4382-B709-BC23E8EEE58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57347-5E16-46F5-A7E1-D10F069D1A37}" type="datetimeFigureOut">
              <a:rPr lang="tr-TR" smtClean="0"/>
              <a:t>08.04.2018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CE188-3DEE-4382-B709-BC23E8EEE58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57347-5E16-46F5-A7E1-D10F069D1A37}" type="datetimeFigureOut">
              <a:rPr lang="tr-TR" smtClean="0"/>
              <a:t>08.04.2018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CE188-3DEE-4382-B709-BC23E8EEE58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57347-5E16-46F5-A7E1-D10F069D1A37}" type="datetimeFigureOut">
              <a:rPr lang="tr-TR" smtClean="0"/>
              <a:t>08.04.2018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CE188-3DEE-4382-B709-BC23E8EEE58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57347-5E16-46F5-A7E1-D10F069D1A37}" type="datetimeFigureOut">
              <a:rPr lang="tr-TR" smtClean="0"/>
              <a:t>08.04.2018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CE188-3DEE-4382-B709-BC23E8EEE58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57347-5E16-46F5-A7E1-D10F069D1A37}" type="datetimeFigureOut">
              <a:rPr lang="tr-TR" smtClean="0"/>
              <a:t>08.04.2018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CE188-3DEE-4382-B709-BC23E8EEE58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57347-5E16-46F5-A7E1-D10F069D1A37}" type="datetimeFigureOut">
              <a:rPr lang="tr-TR" smtClean="0"/>
              <a:t>08.04.2018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CE188-3DEE-4382-B709-BC23E8EEE58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857347-5E16-46F5-A7E1-D10F069D1A37}" type="datetimeFigureOut">
              <a:rPr lang="tr-TR" smtClean="0"/>
              <a:t>08.04.2018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5CE188-3DEE-4382-B709-BC23E8EEE58D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323528" y="332656"/>
            <a:ext cx="792088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b="1" dirty="0" smtClean="0">
                <a:latin typeface="Times New Roman" pitchFamily="18" charset="0"/>
                <a:cs typeface="Times New Roman" pitchFamily="18" charset="0"/>
              </a:rPr>
              <a:t>GRANULİTLER</a:t>
            </a:r>
            <a:endParaRPr lang="tr-TR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tr-TR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Granulit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hem bir metamorfik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fasiyes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hem de bu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fasiyes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koşulları altında oluşan bir kayacı ifade eder. Sıcaklığın 650-800/850 </a:t>
            </a:r>
            <a:r>
              <a:rPr lang="tr-TR" sz="2400" baseline="30000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C arasında değiştiği, su buharı basıncının çok az, ancak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litostatik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basıncın yüksek/çok yüksek olduğu, yerkabuğunun derin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zonlarında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gelişen bu özel koşullar altında oluşan kayaçlara ''</a:t>
            </a:r>
            <a:r>
              <a:rPr lang="tr-TR" sz="2400" b="1" dirty="0">
                <a:latin typeface="Times New Roman" pitchFamily="18" charset="0"/>
                <a:cs typeface="Times New Roman" pitchFamily="18" charset="0"/>
              </a:rPr>
              <a:t>GRANULİT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'' adı verilir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tr-TR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4" descr="metamorfizma fasiyesler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6373" y="3573016"/>
            <a:ext cx="3417887" cy="2958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4008" y="3501008"/>
            <a:ext cx="4030128" cy="295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3365500"/>
            <a:ext cx="3081338" cy="230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3657600" y="6019800"/>
            <a:ext cx="1212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EKLOJIT </a:t>
            </a:r>
          </a:p>
        </p:txBody>
      </p:sp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00600" y="3441700"/>
            <a:ext cx="2541588" cy="227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Metin kutusu"/>
          <p:cNvSpPr txBox="1"/>
          <p:nvPr/>
        </p:nvSpPr>
        <p:spPr>
          <a:xfrm>
            <a:off x="395536" y="404664"/>
            <a:ext cx="806489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Genelikle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büyük-orta tane büyüklüğüne sahip,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granoblastik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dokulu, çoğunlukla masif, bazen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folyasyon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gösteren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eklojitlerin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ana bileşenini </a:t>
            </a:r>
            <a:r>
              <a:rPr lang="tr-TR" sz="2400" b="1" i="1" dirty="0" smtClean="0">
                <a:latin typeface="Times New Roman" pitchFamily="18" charset="0"/>
                <a:cs typeface="Times New Roman" pitchFamily="18" charset="0"/>
              </a:rPr>
              <a:t>omfazit ve granat 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mineralleri oluşturur. Omfazit sadece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eklojitlerde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bulunan yeşil renkli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içeriği yüksek,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klinopiroksen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türüdür. Granat ise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pirop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almandin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bileşiminde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kızılkahve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renklidir. Tali bileşen olarak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rutil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hipersten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disten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, kuvars mineralleri de bulunur.</a:t>
            </a:r>
            <a:endParaRPr lang="tr-TR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179512" y="404664"/>
            <a:ext cx="8748464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Eklojitlerin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kimyasal bileşimleri gabro-bazalt kimyasal bileşimine benzerlik gösterir. Deneysel çalışmalarda çok yüksek basınç altında ve su içermeyen bir ortamda bazaltın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eklojite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dönüştüğü belirlenmiştir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tr-TR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Eklojitler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mineralojik bileşimlerine göre A,B ve C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eklojitler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olmak üzere üç gruba ayrılır.</a:t>
            </a:r>
          </a:p>
          <a:p>
            <a:pPr algn="just"/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sz="2400" b="1" dirty="0">
                <a:latin typeface="Times New Roman" pitchFamily="18" charset="0"/>
                <a:cs typeface="Times New Roman" pitchFamily="18" charset="0"/>
              </a:rPr>
              <a:t>A GRUBU EKLOJİTLER: 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Ana bileşen omfazit,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pirop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almandince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zengin granat ve tali bileşen olarak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disten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rutil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korund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ve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filogopit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mineralleri içerir.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Sillimanit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mineraline hiçbir zaman rastlanılmaz. Bu grup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eklojitler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, yaklaşık 100-200 km derinliklere karşılık gelen çok yüksek basınçlar altında kristalleşen granat peridotitler içinde mercek veya bantlar şeklinde,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kimberlitler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içinde ise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ksenolit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veya yumrular halinde bulunurlar. Bu da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eklojitlerin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kıtasal kabuğun derin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zonlanlarında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oluştuğuna işaret eder. Bu kayaçlar elmas da içerebilir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tr-TR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tr-T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251520" y="836712"/>
            <a:ext cx="849694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b="1" dirty="0">
                <a:latin typeface="Times New Roman" pitchFamily="18" charset="0"/>
                <a:cs typeface="Times New Roman" pitchFamily="18" charset="0"/>
              </a:rPr>
              <a:t>B GRUBU EKLOJİTLER: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tr-TR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Omfazit 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ve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granatın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yanısıra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hornblend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ve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zoizit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mineralleri de içerirler.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Hornblendler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ve Al  bakımından zengindir. Bu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eklojitler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orta-yüksek dereceli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metamorfizma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geçirmiş bölgelerde küçük bloklar şeklinde özellikle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amfibolit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ve gnayslarla birlikte bulunurlar. Omfazit mineralinin dereceli olarak ortadan kaybolması ve yerini plajiyoklazlara bırakması ile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hornblend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eklojitlerden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eklojitik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amfibolitlere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ve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amfibolit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kayaçlarına geçiş gösterirler.</a:t>
            </a:r>
          </a:p>
          <a:p>
            <a:pPr algn="just"/>
            <a:endParaRPr lang="tr-T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395536" y="1196752"/>
            <a:ext cx="813690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b="1" dirty="0">
                <a:latin typeface="Times New Roman" pitchFamily="18" charset="0"/>
                <a:cs typeface="Times New Roman" pitchFamily="18" charset="0"/>
              </a:rPr>
              <a:t>C GRUBU EKLOJİTLER: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tr-TR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Bunlar 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omfazit, granat ile birlikte birincil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glokofan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 ve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epidot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minerallerini de içerirler. Bunlar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glokofan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eklojit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olarak adlandırılırlar. Çok yüksek basınç ve alçak sıcaklık koşullarını karakterize eden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glokofan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-lavsonit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fasiyesi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kayaçları içinde mercekler, küçük bloklar halinde bulunurlar.</a:t>
            </a:r>
          </a:p>
          <a:p>
            <a:pPr algn="just"/>
            <a:endParaRPr lang="tr-T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539553" y="836712"/>
            <a:ext cx="8208911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b="1" dirty="0" smtClean="0">
                <a:latin typeface="Times New Roman" pitchFamily="18" charset="0"/>
                <a:cs typeface="Times New Roman" pitchFamily="18" charset="0"/>
              </a:rPr>
              <a:t>MİGMATİTLER</a:t>
            </a:r>
            <a:endParaRPr lang="tr-TR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tr-TR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Migmatitler mineralojik bileşim ve dokusal özellikleri bakımından kısmen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plütonik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ve kısmen metamorfik kayaçlara benzeyen heterojen görünümlü kayaçlardır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tr-TR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Migmatitler kuvars ve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feldispat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minerallerinden oluşan açık renkli bantlar ve damarlar ile biyotit gibi koyu renkli minerallerden oluşan koyu renkli bantlar içerirler. Bunların çoğunlukla cm-dm arasında değişen kalınlıklarda olduğu gözlenir. Koyu renkli bantlarda bulunan mineraller şist ve gnayslarda olduğu gibi yönlenme gösterir. Buna karşın açık renkli bantlarda ise yönsüz,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granoblastik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bir doku gözlenir.</a:t>
            </a:r>
          </a:p>
          <a:p>
            <a:pPr algn="just"/>
            <a:endParaRPr lang="tr-T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395536" y="764704"/>
            <a:ext cx="84249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Ana kayaç olarak tanımlanabilen, az veya çok derecede değişime uğramış, metamorfik özellikteki kısımlara '' </a:t>
            </a:r>
            <a:r>
              <a:rPr lang="tr-TR" sz="2400" b="1" i="1" dirty="0" err="1">
                <a:latin typeface="Times New Roman" pitchFamily="18" charset="0"/>
                <a:cs typeface="Times New Roman" pitchFamily="18" charset="0"/>
              </a:rPr>
              <a:t>Paleosom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'' , bunlara kıyasla daha genç olduğu belirlenen ve yeni mineral oluşumları içeren kısımlara '' </a:t>
            </a:r>
            <a:r>
              <a:rPr lang="tr-TR" sz="2400" b="1" i="1" dirty="0" err="1">
                <a:latin typeface="Times New Roman" pitchFamily="18" charset="0"/>
                <a:cs typeface="Times New Roman" pitchFamily="18" charset="0"/>
              </a:rPr>
              <a:t>Neosom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'' adı verilir.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395536" y="836712"/>
            <a:ext cx="8568951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800" dirty="0" err="1">
                <a:latin typeface="Times New Roman" pitchFamily="18" charset="0"/>
                <a:cs typeface="Times New Roman" pitchFamily="18" charset="0"/>
              </a:rPr>
              <a:t>Neosom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 da ikiye ayrılır. Kuvars,</a:t>
            </a:r>
            <a:r>
              <a:rPr lang="tr-TR" sz="2800" dirty="0" err="1">
                <a:latin typeface="Times New Roman" pitchFamily="18" charset="0"/>
                <a:cs typeface="Times New Roman" pitchFamily="18" charset="0"/>
              </a:rPr>
              <a:t>feldispat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 gibi açık renkli kısımlar ''</a:t>
            </a:r>
            <a:r>
              <a:rPr lang="tr-TR" sz="2800" b="1" i="1" dirty="0" err="1">
                <a:latin typeface="Times New Roman" pitchFamily="18" charset="0"/>
                <a:cs typeface="Times New Roman" pitchFamily="18" charset="0"/>
              </a:rPr>
              <a:t>Lökosom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'', biyotit, amfibol, piroksen gibi koyu mineralli </a:t>
            </a:r>
            <a:r>
              <a:rPr lang="tr-TR" sz="2800" dirty="0" err="1">
                <a:latin typeface="Times New Roman" pitchFamily="18" charset="0"/>
                <a:cs typeface="Times New Roman" pitchFamily="18" charset="0"/>
              </a:rPr>
              <a:t>ksımlar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tr-TR" sz="2800" b="1" i="1" dirty="0" err="1">
                <a:latin typeface="Times New Roman" pitchFamily="18" charset="0"/>
                <a:cs typeface="Times New Roman" pitchFamily="18" charset="0"/>
              </a:rPr>
              <a:t>Melanosom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” olarak adlandırılır. </a:t>
            </a:r>
            <a:r>
              <a:rPr lang="tr-TR" sz="2800" dirty="0" err="1">
                <a:latin typeface="Times New Roman" pitchFamily="18" charset="0"/>
                <a:cs typeface="Times New Roman" pitchFamily="18" charset="0"/>
              </a:rPr>
              <a:t>Lökosom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 mineralleri çoğunlukla herhangi bir yönlenme göstermez. Ancak </a:t>
            </a:r>
            <a:r>
              <a:rPr lang="tr-TR" sz="2800" dirty="0" err="1">
                <a:latin typeface="Times New Roman" pitchFamily="18" charset="0"/>
                <a:cs typeface="Times New Roman" pitchFamily="18" charset="0"/>
              </a:rPr>
              <a:t>melanosom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 mineralleri belirgin bir yönlenme gösterir. </a:t>
            </a:r>
            <a:r>
              <a:rPr lang="tr-TR" sz="2800" dirty="0" err="1">
                <a:latin typeface="Times New Roman" pitchFamily="18" charset="0"/>
                <a:cs typeface="Times New Roman" pitchFamily="18" charset="0"/>
              </a:rPr>
              <a:t>Melanosomun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 çoğunlukla </a:t>
            </a:r>
            <a:r>
              <a:rPr lang="tr-TR" sz="2800" dirty="0" err="1">
                <a:latin typeface="Times New Roman" pitchFamily="18" charset="0"/>
                <a:cs typeface="Times New Roman" pitchFamily="18" charset="0"/>
              </a:rPr>
              <a:t>paleosom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 ve </a:t>
            </a:r>
            <a:r>
              <a:rPr lang="tr-TR" sz="2800" dirty="0" err="1">
                <a:latin typeface="Times New Roman" pitchFamily="18" charset="0"/>
                <a:cs typeface="Times New Roman" pitchFamily="18" charset="0"/>
              </a:rPr>
              <a:t>lökosom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 arasında veya iki </a:t>
            </a:r>
            <a:r>
              <a:rPr lang="tr-TR" sz="2800" dirty="0" err="1">
                <a:latin typeface="Times New Roman" pitchFamily="18" charset="0"/>
                <a:cs typeface="Times New Roman" pitchFamily="18" charset="0"/>
              </a:rPr>
              <a:t>lökosom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 arasında bulunduğu, kalınlıklarının da diğerlerine göre daha az olduğu, bazen de hiç olmadığı görülür. Köken kayacın erimeden kalan ve koyu renkli minerallerden olan kısımlarına '' </a:t>
            </a:r>
            <a:r>
              <a:rPr lang="tr-TR" sz="2800" b="1" i="1" dirty="0" err="1">
                <a:latin typeface="Times New Roman" pitchFamily="18" charset="0"/>
                <a:cs typeface="Times New Roman" pitchFamily="18" charset="0"/>
              </a:rPr>
              <a:t>restit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 '' adı da verilir.</a:t>
            </a:r>
          </a:p>
          <a:p>
            <a:pPr algn="just"/>
            <a:endParaRPr lang="tr-T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467544" y="1700808"/>
            <a:ext cx="835292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Granulitler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, değişik tane büyüklüğüne sahip tipik mineral toplulukları içeren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felsik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mafik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bileşimli kayaçlardır.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Kristaloblastik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doku gösterirler. Minerallerin genel görünümlerine ve minerallerin birbirleri ile ilişkilerine bağlı olarak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granulitlerin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dokusal özellikleri üç grup altında toplanır.</a:t>
            </a:r>
          </a:p>
          <a:p>
            <a:pPr algn="just"/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tr-T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611560" y="548680"/>
            <a:ext cx="78488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b="1" dirty="0"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tr-TR" sz="2400" b="1" dirty="0" err="1">
                <a:latin typeface="Times New Roman" pitchFamily="18" charset="0"/>
                <a:cs typeface="Times New Roman" pitchFamily="18" charset="0"/>
              </a:rPr>
              <a:t>Granoblastik</a:t>
            </a:r>
            <a:r>
              <a:rPr lang="tr-TR" sz="2400" b="1" dirty="0">
                <a:latin typeface="Times New Roman" pitchFamily="18" charset="0"/>
                <a:cs typeface="Times New Roman" pitchFamily="18" charset="0"/>
              </a:rPr>
              <a:t> Doku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: Öz şekilsiz minerallerden oluşur. Eş boyutlu, eş boyutlu olmayan ve küçükten büyüğe kadar her boyutta mineral içeren bir dokuya sahiptirler. Şekil a.b.c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tr-TR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2 Resim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2132856"/>
            <a:ext cx="5688632" cy="4032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etin kutusu"/>
          <p:cNvSpPr txBox="1"/>
          <p:nvPr/>
        </p:nvSpPr>
        <p:spPr>
          <a:xfrm>
            <a:off x="539552" y="476672"/>
            <a:ext cx="81369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b="1" dirty="0"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tr-TR" sz="2400" b="1" dirty="0" err="1">
                <a:latin typeface="Times New Roman" pitchFamily="18" charset="0"/>
                <a:cs typeface="Times New Roman" pitchFamily="18" charset="0"/>
              </a:rPr>
              <a:t>Flaser</a:t>
            </a:r>
            <a:r>
              <a:rPr lang="tr-TR" sz="2400" b="1" dirty="0">
                <a:latin typeface="Times New Roman" pitchFamily="18" charset="0"/>
                <a:cs typeface="Times New Roman" pitchFamily="18" charset="0"/>
              </a:rPr>
              <a:t> Doku: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Kayaç merceksi veya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şeritimsi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, önce uzun bir biçime sahip kristaller içermektedir. Kayaçta kuvars bu özelliğe sahiptir. Oval ve göz şeklindeki 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mineraller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feldispat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veya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mafik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minerallerden oluşur. Şekil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tr-TR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3 Resim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2708920"/>
            <a:ext cx="3035970" cy="246580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251520" y="980728"/>
            <a:ext cx="84249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b="1" dirty="0"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tr-TR" sz="2400" b="1" dirty="0" err="1">
                <a:latin typeface="Times New Roman" pitchFamily="18" charset="0"/>
                <a:cs typeface="Times New Roman" pitchFamily="18" charset="0"/>
              </a:rPr>
              <a:t>Milonitik</a:t>
            </a:r>
            <a:r>
              <a:rPr lang="tr-TR" sz="2400" b="1" dirty="0">
                <a:latin typeface="Times New Roman" pitchFamily="18" charset="0"/>
                <a:cs typeface="Times New Roman" pitchFamily="18" charset="0"/>
              </a:rPr>
              <a:t> Doku: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Kataklastik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kayaçlarda tanımlanan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milonitik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doku benzeri ve yönlenmeye sahip dokusal özellik gözlenir. Şekil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tr-TR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2 Resim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2348880"/>
            <a:ext cx="3024336" cy="25922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179512" y="476672"/>
            <a:ext cx="820891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Mineralojik bileşim olarak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granulitler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feldispat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, kuvars,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ortopiroksen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hipersten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klinopiroksen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diyopsit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hedenbenjit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), granat (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almandin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sillimanit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disten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kordiyerit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gibi tipik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metamorfizma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minerallerini içerirler. Kayaçta biyotit, hornblende, kuvars ve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feldispat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plajiyoklaz 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mineralleri de bulunur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tr-TR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sz="2400" b="1" dirty="0" err="1"/>
              <a:t>Granulitler</a:t>
            </a:r>
            <a:r>
              <a:rPr lang="tr-TR" sz="2400" b="1" dirty="0"/>
              <a:t> değişik bileşime sahip kayaçlardan oluşabilirler</a:t>
            </a:r>
            <a:r>
              <a:rPr lang="tr-TR" sz="2400" b="1" dirty="0" smtClean="0"/>
              <a:t>.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b="1" i="1" u="sng" dirty="0" err="1"/>
              <a:t>Mafik</a:t>
            </a:r>
            <a:r>
              <a:rPr lang="tr-TR" sz="2400" b="1" i="1" u="sng" dirty="0"/>
              <a:t> magmatik kayaçlardan </a:t>
            </a:r>
            <a:r>
              <a:rPr lang="tr-TR" sz="2400" b="1" i="1" u="sng" dirty="0" err="1"/>
              <a:t>türüyen</a:t>
            </a:r>
            <a:r>
              <a:rPr lang="tr-TR" sz="2400" b="1" i="1" u="sng" dirty="0"/>
              <a:t> </a:t>
            </a:r>
            <a:r>
              <a:rPr lang="tr-TR" sz="2400" b="1" i="1" u="sng" dirty="0" err="1"/>
              <a:t>granulitler</a:t>
            </a:r>
            <a:r>
              <a:rPr lang="tr-TR" sz="2400" b="1" i="1" dirty="0" smtClean="0"/>
              <a:t>,</a:t>
            </a:r>
          </a:p>
          <a:p>
            <a:pPr algn="just"/>
            <a:endParaRPr lang="tr-TR" sz="2400" b="1" i="1" dirty="0"/>
          </a:p>
          <a:p>
            <a:pPr algn="just"/>
            <a:r>
              <a:rPr lang="tr-TR" sz="2400" dirty="0" err="1"/>
              <a:t>hipersten</a:t>
            </a:r>
            <a:r>
              <a:rPr lang="tr-TR" sz="2400" dirty="0"/>
              <a:t>+plajiyoklaz+</a:t>
            </a:r>
            <a:r>
              <a:rPr lang="tr-TR" sz="2400" dirty="0" err="1"/>
              <a:t>klinopiroksen</a:t>
            </a:r>
            <a:r>
              <a:rPr lang="tr-TR" sz="2400" dirty="0"/>
              <a:t> veya granat </a:t>
            </a:r>
          </a:p>
          <a:p>
            <a:pPr algn="just"/>
            <a:r>
              <a:rPr lang="tr-TR" sz="2400" dirty="0" err="1"/>
              <a:t>klinopiroksen</a:t>
            </a:r>
            <a:r>
              <a:rPr lang="tr-TR" sz="2400" dirty="0"/>
              <a:t>+granat+plajiyoklaz veya </a:t>
            </a:r>
            <a:r>
              <a:rPr lang="tr-TR" sz="2400" dirty="0" err="1"/>
              <a:t>hipersten</a:t>
            </a:r>
            <a:r>
              <a:rPr lang="tr-TR" sz="2400" dirty="0"/>
              <a:t> şeklinde mineral topluluklarını içerirler.</a:t>
            </a:r>
          </a:p>
          <a:p>
            <a:pPr algn="just"/>
            <a:endParaRPr lang="tr-T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395536" y="980728"/>
            <a:ext cx="842493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i="1" u="sng" dirty="0" err="1">
                <a:latin typeface="Times New Roman" pitchFamily="18" charset="0"/>
                <a:cs typeface="Times New Roman" pitchFamily="18" charset="0"/>
              </a:rPr>
              <a:t>Pelitik</a:t>
            </a:r>
            <a:r>
              <a:rPr lang="tr-TR" sz="2400" b="1" i="1" u="sng" dirty="0">
                <a:latin typeface="Times New Roman" pitchFamily="18" charset="0"/>
                <a:cs typeface="Times New Roman" pitchFamily="18" charset="0"/>
              </a:rPr>
              <a:t> kayaçlar</a:t>
            </a:r>
            <a:r>
              <a:rPr lang="tr-TR" sz="2400" b="1" i="1" u="sng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400" b="1" i="1" u="sng" dirty="0" err="1" smtClean="0">
                <a:latin typeface="Times New Roman" pitchFamily="18" charset="0"/>
                <a:cs typeface="Times New Roman" pitchFamily="18" charset="0"/>
              </a:rPr>
              <a:t>grovak</a:t>
            </a:r>
            <a:r>
              <a:rPr lang="tr-TR" sz="2400" b="1" i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b="1" i="1" u="sng" dirty="0">
                <a:latin typeface="Times New Roman" pitchFamily="18" charset="0"/>
                <a:cs typeface="Times New Roman" pitchFamily="18" charset="0"/>
              </a:rPr>
              <a:t>ve asidik bileşimli magmatik kayaçlardan </a:t>
            </a:r>
            <a:r>
              <a:rPr lang="tr-TR" sz="2400" b="1" i="1" u="sng" dirty="0" err="1">
                <a:latin typeface="Times New Roman" pitchFamily="18" charset="0"/>
                <a:cs typeface="Times New Roman" pitchFamily="18" charset="0"/>
              </a:rPr>
              <a:t>türüyen</a:t>
            </a:r>
            <a:r>
              <a:rPr lang="tr-TR" sz="2400" b="1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b="1" i="1" u="sng" dirty="0" err="1">
                <a:latin typeface="Times New Roman" pitchFamily="18" charset="0"/>
                <a:cs typeface="Times New Roman" pitchFamily="18" charset="0"/>
              </a:rPr>
              <a:t>granulitler</a:t>
            </a:r>
            <a:r>
              <a:rPr lang="tr-TR" sz="2400" b="1" i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endParaRPr lang="tr-TR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hipersten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veya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sillimanit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+granat+biyotit</a:t>
            </a:r>
            <a:endParaRPr lang="tr-TR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hipersten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klinopiroksen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+granat</a:t>
            </a:r>
          </a:p>
          <a:p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hipersten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klinopiroksen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hornblend</a:t>
            </a:r>
            <a:endParaRPr lang="tr-TR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hipersten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hornblend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+biyotit</a:t>
            </a:r>
          </a:p>
          <a:p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sillimanit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kordiyerit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+biyotit</a:t>
            </a:r>
          </a:p>
          <a:p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klinopiroksen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hornblend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+biyotit</a:t>
            </a:r>
          </a:p>
          <a:p>
            <a:endParaRPr lang="tr-T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539552" y="1556792"/>
            <a:ext cx="784887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i="1" u="sng" dirty="0">
                <a:latin typeface="Times New Roman" pitchFamily="18" charset="0"/>
                <a:cs typeface="Times New Roman" pitchFamily="18" charset="0"/>
              </a:rPr>
              <a:t>Karbonatlı kayaçlardan </a:t>
            </a:r>
            <a:r>
              <a:rPr lang="tr-TR" sz="2400" b="1" i="1" u="sng" dirty="0" err="1">
                <a:latin typeface="Times New Roman" pitchFamily="18" charset="0"/>
                <a:cs typeface="Times New Roman" pitchFamily="18" charset="0"/>
              </a:rPr>
              <a:t>granulit</a:t>
            </a:r>
            <a:r>
              <a:rPr lang="tr-TR" sz="2400" b="1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b="1" i="1" u="sng" dirty="0" err="1">
                <a:latin typeface="Times New Roman" pitchFamily="18" charset="0"/>
                <a:cs typeface="Times New Roman" pitchFamily="18" charset="0"/>
              </a:rPr>
              <a:t>fasiyesi</a:t>
            </a:r>
            <a:r>
              <a:rPr lang="tr-TR" sz="2400" b="1" i="1" u="sng" dirty="0">
                <a:latin typeface="Times New Roman" pitchFamily="18" charset="0"/>
                <a:cs typeface="Times New Roman" pitchFamily="18" charset="0"/>
              </a:rPr>
              <a:t> koşulları altında</a:t>
            </a:r>
            <a:r>
              <a:rPr lang="tr-TR" sz="2400" b="1" i="1" u="sng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endParaRPr lang="tr-TR" sz="2400" b="1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kalsit+dolomit+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forsterit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diyopsit</a:t>
            </a:r>
            <a:endParaRPr lang="tr-TR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diyopsit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skapolit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+kalsit</a:t>
            </a:r>
          </a:p>
          <a:p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diyopsit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grossular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andradit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mineral topluluğu oluşur. Bunlar,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granulit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fasiyesi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dışında diğer yüksek dereceli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matemorfizma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koşulları altında oluşabilen mineral topluluklarıdır.</a:t>
            </a:r>
          </a:p>
          <a:p>
            <a:endParaRPr lang="tr-T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395536" y="260648"/>
            <a:ext cx="820891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b="1" dirty="0" smtClean="0">
                <a:latin typeface="Times New Roman" pitchFamily="18" charset="0"/>
                <a:cs typeface="Times New Roman" pitchFamily="18" charset="0"/>
              </a:rPr>
              <a:t>EKLOJİTLER</a:t>
            </a:r>
            <a:endParaRPr lang="tr-TR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tr-TR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Eklojit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hem bir metamorfik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fasiyes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hem de bu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fasiyes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koşulları altında oluşan kayaçtır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tr-TR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4" descr="metamorfizma fasiyesler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064" y="2132856"/>
            <a:ext cx="3243956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2204864"/>
            <a:ext cx="4029552" cy="2952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786</Words>
  <Application>Microsoft Office PowerPoint</Application>
  <PresentationFormat>Ekran Gösterisi (4:3)</PresentationFormat>
  <Paragraphs>51</Paragraphs>
  <Slides>16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0" baseType="lpstr">
      <vt:lpstr>Arial</vt:lpstr>
      <vt:lpstr>Calibri</vt:lpstr>
      <vt:lpstr>Times New Roman</vt:lpstr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Administrator</dc:creator>
  <cp:lastModifiedBy>ZKarakaş</cp:lastModifiedBy>
  <cp:revision>23</cp:revision>
  <dcterms:created xsi:type="dcterms:W3CDTF">2017-04-17T19:20:17Z</dcterms:created>
  <dcterms:modified xsi:type="dcterms:W3CDTF">2018-04-08T11:11:34Z</dcterms:modified>
</cp:coreProperties>
</file>