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80"/>
  </p:notesMasterIdLst>
  <p:handoutMasterIdLst>
    <p:handoutMasterId r:id="rId81"/>
  </p:handoutMasterIdLst>
  <p:sldIdLst>
    <p:sldId id="265" r:id="rId3"/>
    <p:sldId id="282" r:id="rId4"/>
    <p:sldId id="283" r:id="rId5"/>
    <p:sldId id="320" r:id="rId6"/>
    <p:sldId id="284" r:id="rId7"/>
    <p:sldId id="285" r:id="rId8"/>
    <p:sldId id="290" r:id="rId9"/>
    <p:sldId id="292" r:id="rId10"/>
    <p:sldId id="293" r:id="rId11"/>
    <p:sldId id="294" r:id="rId12"/>
    <p:sldId id="295" r:id="rId13"/>
    <p:sldId id="296" r:id="rId14"/>
    <p:sldId id="499" r:id="rId15"/>
    <p:sldId id="500" r:id="rId16"/>
    <p:sldId id="501" r:id="rId17"/>
    <p:sldId id="502" r:id="rId18"/>
    <p:sldId id="503" r:id="rId19"/>
    <p:sldId id="504" r:id="rId20"/>
    <p:sldId id="505" r:id="rId21"/>
    <p:sldId id="506" r:id="rId22"/>
    <p:sldId id="507" r:id="rId23"/>
    <p:sldId id="508" r:id="rId24"/>
    <p:sldId id="486" r:id="rId25"/>
    <p:sldId id="487" r:id="rId26"/>
    <p:sldId id="489" r:id="rId27"/>
    <p:sldId id="488" r:id="rId28"/>
    <p:sldId id="490" r:id="rId29"/>
    <p:sldId id="491" r:id="rId30"/>
    <p:sldId id="492" r:id="rId31"/>
    <p:sldId id="493" r:id="rId32"/>
    <p:sldId id="494" r:id="rId33"/>
    <p:sldId id="495" r:id="rId34"/>
    <p:sldId id="496" r:id="rId35"/>
    <p:sldId id="334" r:id="rId36"/>
    <p:sldId id="335" r:id="rId37"/>
    <p:sldId id="337" r:id="rId38"/>
    <p:sldId id="342" r:id="rId39"/>
    <p:sldId id="347" r:id="rId40"/>
    <p:sldId id="348" r:id="rId41"/>
    <p:sldId id="350" r:id="rId42"/>
    <p:sldId id="354" r:id="rId43"/>
    <p:sldId id="355" r:id="rId44"/>
    <p:sldId id="360" r:id="rId45"/>
    <p:sldId id="363" r:id="rId46"/>
    <p:sldId id="364" r:id="rId47"/>
    <p:sldId id="365" r:id="rId48"/>
    <p:sldId id="367" r:id="rId49"/>
    <p:sldId id="368" r:id="rId50"/>
    <p:sldId id="369" r:id="rId51"/>
    <p:sldId id="376" r:id="rId52"/>
    <p:sldId id="378" r:id="rId53"/>
    <p:sldId id="379" r:id="rId54"/>
    <p:sldId id="381" r:id="rId55"/>
    <p:sldId id="386" r:id="rId56"/>
    <p:sldId id="392" r:id="rId57"/>
    <p:sldId id="393" r:id="rId58"/>
    <p:sldId id="394" r:id="rId59"/>
    <p:sldId id="398" r:id="rId60"/>
    <p:sldId id="399" r:id="rId61"/>
    <p:sldId id="400" r:id="rId62"/>
    <p:sldId id="402" r:id="rId63"/>
    <p:sldId id="406" r:id="rId64"/>
    <p:sldId id="421" r:id="rId65"/>
    <p:sldId id="422" r:id="rId66"/>
    <p:sldId id="423" r:id="rId67"/>
    <p:sldId id="424" r:id="rId68"/>
    <p:sldId id="429" r:id="rId69"/>
    <p:sldId id="430" r:id="rId70"/>
    <p:sldId id="431" r:id="rId71"/>
    <p:sldId id="433" r:id="rId72"/>
    <p:sldId id="434" r:id="rId73"/>
    <p:sldId id="437" r:id="rId74"/>
    <p:sldId id="445" r:id="rId75"/>
    <p:sldId id="447" r:id="rId76"/>
    <p:sldId id="452" r:id="rId77"/>
    <p:sldId id="497" r:id="rId78"/>
    <p:sldId id="498"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8"/>
      </p:cViewPr>
      <p:guideLst>
        <p:guide orient="horz" pos="2160"/>
        <p:guide pos="3840"/>
      </p:guideLst>
    </p:cSldViewPr>
  </p:slideViewPr>
  <p:notesTextViewPr>
    <p:cViewPr>
      <p:scale>
        <a:sx n="1" d="1"/>
        <a:sy n="1" d="1"/>
      </p:scale>
      <p:origin x="0" y="0"/>
    </p:cViewPr>
  </p:notesTextViewPr>
  <p:notesViewPr>
    <p:cSldViewPr snapToGrid="0">
      <p:cViewPr varScale="1">
        <p:scale>
          <a:sx n="80" d="100"/>
          <a:sy n="80" d="100"/>
        </p:scale>
        <p:origin x="146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tr-TR" smtClean="0"/>
              <a:t>17.05.2021</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tr-TR" smtClean="0"/>
              <a:t>‹#›</a:t>
            </a:fld>
            <a:endParaRPr lang="tr-T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tr-TR" smtClean="0"/>
              <a:t>17.05.2021</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tr-TR" smtClean="0"/>
              <a:t>‹#›</a:t>
            </a:fld>
            <a:endParaRPr lang="tr-T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Dikdörtgen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dirty="0">
              <a:ln>
                <a:noFill/>
              </a:ln>
              <a:solidFill>
                <a:prstClr val="white"/>
              </a:solidFill>
              <a:effectLst/>
              <a:uLnTx/>
              <a:uFillTx/>
              <a:latin typeface="Euphemia"/>
              <a:ea typeface="+mn-ea"/>
              <a:cs typeface="+mn-cs"/>
            </a:endParaRPr>
          </a:p>
        </p:txBody>
      </p:sp>
      <p:sp>
        <p:nvSpPr>
          <p:cNvPr id="6" name="Dikdörtgen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tr-TR"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Başlıklı Diğer İçerik">
    <p:spTree>
      <p:nvGrpSpPr>
        <p:cNvPr id="1" name=""/>
        <p:cNvGrpSpPr/>
        <p:nvPr/>
      </p:nvGrpSpPr>
      <p:grpSpPr>
        <a:xfrm>
          <a:off x="0" y="0"/>
          <a:ext cx="0" cy="0"/>
          <a:chOff x="0" y="0"/>
          <a:chExt cx="0" cy="0"/>
        </a:xfrm>
      </p:grpSpPr>
      <p:sp>
        <p:nvSpPr>
          <p:cNvPr id="8" name="Dikdörtgen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dirty="0">
              <a:ln>
                <a:noFill/>
              </a:ln>
              <a:solidFill>
                <a:prstClr val="white"/>
              </a:solidFill>
              <a:effectLst/>
              <a:uLnTx/>
              <a:uFillTx/>
              <a:latin typeface="Euphemia"/>
              <a:ea typeface="+mn-ea"/>
              <a:cs typeface="+mn-cs"/>
            </a:endParaRPr>
          </a:p>
        </p:txBody>
      </p:sp>
      <p:sp>
        <p:nvSpPr>
          <p:cNvPr id="2" name="Başlık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tr-TR" smtClean="0"/>
              <a:t>Asıl başlık stili için tıklatın</a:t>
            </a:r>
            <a:endParaRPr lang="tr-TR" dirty="0"/>
          </a:p>
        </p:txBody>
      </p:sp>
      <p:sp>
        <p:nvSpPr>
          <p:cNvPr id="3" name="İçerik Yer Tutucusu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solidFill>
                  <a:schemeClr val="tx2"/>
                </a:solidFill>
              </a:defRPr>
            </a:lvl1pPr>
          </a:lstStyle>
          <a:p>
            <a:fld id="{9E583DDF-CA54-461A-A486-592D2374C532}" type="datetimeFigureOut">
              <a:rPr lang="tr-TR" smtClean="0"/>
              <a:pPr/>
              <a:t>17.05.2021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lvl1pPr>
              <a:defRPr>
                <a:solidFill>
                  <a:schemeClr val="tx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Dikdörtgen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dirty="0">
              <a:ln>
                <a:noFill/>
              </a:ln>
              <a:solidFill>
                <a:prstClr val="white"/>
              </a:solidFill>
              <a:effectLst/>
              <a:uLnTx/>
              <a:uFillTx/>
              <a:latin typeface="Euphemia"/>
              <a:ea typeface="+mn-ea"/>
              <a:cs typeface="+mn-cs"/>
            </a:endParaRPr>
          </a:p>
        </p:txBody>
      </p:sp>
      <p:sp>
        <p:nvSpPr>
          <p:cNvPr id="2" name="Başlık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tr-TR" smtClean="0"/>
              <a:t>Asıl başlık stili için tıklatın</a:t>
            </a:r>
            <a:endParaRPr lang="tr-TR" dirty="0"/>
          </a:p>
        </p:txBody>
      </p:sp>
      <p:sp>
        <p:nvSpPr>
          <p:cNvPr id="3" name="Resim Yer Tutucusu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E583DDF-CA54-461A-A486-592D2374C532}" type="datetimeFigureOut">
              <a:rPr lang="tr-TR" smtClean="0"/>
              <a:t>17.05.2021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9E583DDF-CA54-461A-A486-592D2374C532}" type="datetimeFigureOut">
              <a:rPr lang="tr-TR" smtClean="0"/>
              <a:t>17.05.2021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0" y="274638"/>
            <a:ext cx="7734300"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9E583DDF-CA54-461A-A486-592D2374C532}" type="datetimeFigureOut">
              <a:rPr lang="tr-TR" smtClean="0"/>
              <a:t>17.05.2021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Unvan 1"/>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Çevrimiçi Resim Yer Tutucusu 2"/>
          <p:cNvSpPr>
            <a:spLocks noGrp="1"/>
          </p:cNvSpPr>
          <p:nvPr>
            <p:ph type="clipArt" sz="half" idx="1"/>
          </p:nvPr>
        </p:nvSpPr>
        <p:spPr>
          <a:xfrm>
            <a:off x="914400" y="1981200"/>
            <a:ext cx="5087815" cy="4114800"/>
          </a:xfrm>
        </p:spPr>
        <p:txBody>
          <a:bodyPr/>
          <a:lstStyle/>
          <a:p>
            <a:pPr lvl="0"/>
            <a:endParaRPr lang="tr-TR" noProof="0" smtClean="0"/>
          </a:p>
        </p:txBody>
      </p:sp>
      <p:sp>
        <p:nvSpPr>
          <p:cNvPr id="4" name="Metin Yer Tutucusu 3"/>
          <p:cNvSpPr>
            <a:spLocks noGrp="1"/>
          </p:cNvSpPr>
          <p:nvPr>
            <p:ph type="body" sz="half" idx="2"/>
          </p:nvPr>
        </p:nvSpPr>
        <p:spPr>
          <a:xfrm>
            <a:off x="6189785" y="1981200"/>
            <a:ext cx="5087815"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p:cNvSpPr>
            <a:spLocks noGrp="1" noChangeArrowheads="1"/>
          </p:cNvSpPr>
          <p:nvPr>
            <p:ph type="sldNum" sz="quarter" idx="12"/>
          </p:nvPr>
        </p:nvSpPr>
        <p:spPr>
          <a:ln/>
        </p:spPr>
        <p:txBody>
          <a:bodyPr/>
          <a:lstStyle>
            <a:lvl1pPr>
              <a:defRPr/>
            </a:lvl1pPr>
          </a:lstStyle>
          <a:p>
            <a:pPr>
              <a:defRPr/>
            </a:pPr>
            <a:fld id="{1349D997-8B3D-4DD8-9815-5401B15BC615}" type="slidenum">
              <a:rPr lang="tr-TR" altLang="tr-TR"/>
              <a:pPr>
                <a:defRPr/>
              </a:pPr>
              <a:t>‹#›</a:t>
            </a:fld>
            <a:endParaRPr lang="tr-TR" altLang="tr-TR"/>
          </a:p>
        </p:txBody>
      </p:sp>
    </p:spTree>
    <p:extLst>
      <p:ext uri="{BB962C8B-B14F-4D97-AF65-F5344CB8AC3E}">
        <p14:creationId xmlns:p14="http://schemas.microsoft.com/office/powerpoint/2010/main" val="19493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lvl6pPr>
              <a:defRPr/>
            </a:lvl6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9E583DDF-CA54-461A-A486-592D2374C532}" type="datetimeFigureOut">
              <a:rPr lang="tr-TR" smtClean="0"/>
              <a:t>17.05.2021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7" name="Dikdörtgen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tr-TR" b="0" i="0" u="none" strike="noStrike" kern="0" cap="none" spc="0" normalizeH="0" baseline="0" dirty="0">
              <a:ln>
                <a:noFill/>
              </a:ln>
              <a:solidFill>
                <a:prstClr val="white"/>
              </a:solidFill>
              <a:effectLst/>
              <a:uLnTx/>
              <a:uFillTx/>
              <a:latin typeface="Euphemia"/>
            </a:endParaRPr>
          </a:p>
        </p:txBody>
      </p:sp>
      <p:sp>
        <p:nvSpPr>
          <p:cNvPr id="8" name="Dikdörtgen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1524000" y="1143000"/>
            <a:ext cx="9144000" cy="2667000"/>
          </a:xfrm>
        </p:spPr>
        <p:txBody>
          <a:bodyPr anchor="b">
            <a:normAutofit/>
          </a:bodyPr>
          <a:lstStyle>
            <a:lvl1pPr algn="ctr">
              <a:defRPr sz="52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E583DDF-CA54-461A-A486-592D2374C532}" type="datetimeFigureOut">
              <a:rPr lang="tr-TR" smtClean="0"/>
              <a:t>17.05.2021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iğer Bölüm Başlığı">
    <p:bg>
      <p:bgRef idx="1003">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lvl1pPr>
              <a:defRPr>
                <a:solidFill>
                  <a:schemeClr val="tx2"/>
                </a:solidFill>
              </a:defRPr>
            </a:lvl1pPr>
          </a:lstStyle>
          <a:p>
            <a:fld id="{9E583DDF-CA54-461A-A486-592D2374C532}" type="datetimeFigureOut">
              <a:rPr lang="tr-TR" smtClean="0"/>
              <a:pPr/>
              <a:t>17.05.2021</a:t>
            </a:fld>
            <a:endParaRPr lang="tr-TR" dirty="0"/>
          </a:p>
        </p:txBody>
      </p:sp>
      <p:sp>
        <p:nvSpPr>
          <p:cNvPr id="5" name="Altbilgi Yer Tutucusu 4"/>
          <p:cNvSpPr>
            <a:spLocks noGrp="1"/>
          </p:cNvSpPr>
          <p:nvPr>
            <p:ph type="ftr" sz="quarter" idx="11"/>
          </p:nvPr>
        </p:nvSpPr>
        <p:spPr/>
        <p:txBody>
          <a:bodyPr/>
          <a:lstStyle>
            <a:lvl1pPr>
              <a:defRPr>
                <a:solidFill>
                  <a:schemeClr val="tx2"/>
                </a:solidFill>
              </a:defRPr>
            </a:lvl1pPr>
          </a:lstStyle>
          <a:p>
            <a:endParaRPr lang="tr-TR" dirty="0"/>
          </a:p>
        </p:txBody>
      </p:sp>
      <p:sp>
        <p:nvSpPr>
          <p:cNvPr id="6" name="Slayt Numarası Yer Tutucusu 5"/>
          <p:cNvSpPr>
            <a:spLocks noGrp="1"/>
          </p:cNvSpPr>
          <p:nvPr>
            <p:ph type="sldNum" sz="quarter" idx="12"/>
          </p:nvPr>
        </p:nvSpPr>
        <p:spPr/>
        <p:txBody>
          <a:bodyPr/>
          <a:lstStyle>
            <a:lvl1pPr>
              <a:defRPr>
                <a:solidFill>
                  <a:schemeClr val="tx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9DD7D43D-6574-4C7B-808D-C6C12215A4D4}" type="datetimeFigureOut">
              <a:rPr lang="tr-TR" smtClean="0"/>
              <a:t>17.05.2021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0ECE5F2-81AA-4605-B028-6FBA391056AF}" type="slidenum">
              <a:rPr lang="tr-TR" smtClean="0"/>
              <a:t>‹#›</a:t>
            </a:fld>
            <a:endParaRPr lang="tr-T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341120" y="466344"/>
            <a:ext cx="9509760" cy="1234440"/>
          </a:xfrm>
        </p:spPr>
        <p:txBody>
          <a:bodyPr/>
          <a:lstStyle/>
          <a:p>
            <a:r>
              <a:rPr lang="tr-TR" smtClean="0"/>
              <a:t>Asıl başlık stili için tıklatın</a:t>
            </a:r>
            <a:endParaRPr lang="tr-TR" dirty="0"/>
          </a:p>
        </p:txBody>
      </p:sp>
      <p:sp>
        <p:nvSpPr>
          <p:cNvPr id="3" name="Metin Yer Tutucusu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9E583DDF-CA54-461A-A486-592D2374C532}" type="datetimeFigureOut">
              <a:rPr lang="tr-TR" smtClean="0"/>
              <a:t>17.05.2021</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fld id="{9E583DDF-CA54-461A-A486-592D2374C532}" type="datetimeFigureOut">
              <a:rPr lang="tr-TR" smtClean="0"/>
              <a:t>17.05.2021</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lstStyle>
          <a:p>
            <a:fld id="{9E583DDF-CA54-461A-A486-592D2374C532}" type="datetimeFigureOut">
              <a:rPr lang="tr-TR" smtClean="0"/>
              <a:pPr/>
              <a:t>17.05.2021</a:t>
            </a:fld>
            <a:endParaRPr lang="tr-TR" dirty="0"/>
          </a:p>
        </p:txBody>
      </p:sp>
      <p:sp>
        <p:nvSpPr>
          <p:cNvPr id="3" name="Altbilgi Yer Tutucusu 2"/>
          <p:cNvSpPr>
            <a:spLocks noGrp="1"/>
          </p:cNvSpPr>
          <p:nvPr>
            <p:ph type="ftr" sz="quarter" idx="11"/>
          </p:nvPr>
        </p:nvSpPr>
        <p:spPr/>
        <p:txBody>
          <a:bodyPr/>
          <a:lstStyle>
            <a:lvl1pPr>
              <a:defRPr>
                <a:solidFill>
                  <a:schemeClr val="tx2"/>
                </a:solidFill>
              </a:defRPr>
            </a:lvl1pPr>
          </a:lstStyle>
          <a:p>
            <a:endParaRPr lang="tr-TR" dirty="0"/>
          </a:p>
        </p:txBody>
      </p:sp>
      <p:sp>
        <p:nvSpPr>
          <p:cNvPr id="4" name="Slayt Numarası Yer Tutucusu 3"/>
          <p:cNvSpPr>
            <a:spLocks noGrp="1"/>
          </p:cNvSpPr>
          <p:nvPr>
            <p:ph type="sldNum" sz="quarter" idx="12"/>
          </p:nvPr>
        </p:nvSpPr>
        <p:spPr/>
        <p:txBody>
          <a:bodyPr/>
          <a:lstStyle>
            <a:lvl1pPr>
              <a:defRPr>
                <a:solidFill>
                  <a:schemeClr val="tx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60412" y="2362200"/>
            <a:ext cx="3200400" cy="1990725"/>
          </a:xfrm>
        </p:spPr>
        <p:txBody>
          <a:bodyPr anchor="b">
            <a:normAutofit/>
          </a:bodyPr>
          <a:lstStyle>
            <a:lvl1pPr>
              <a:defRPr sz="3400" b="0"/>
            </a:lvl1pPr>
          </a:lstStyle>
          <a:p>
            <a:r>
              <a:rPr lang="tr-TR" smtClean="0"/>
              <a:t>Asıl başlık stili için tıklatın</a:t>
            </a:r>
            <a:endParaRPr lang="tr-TR" dirty="0"/>
          </a:p>
        </p:txBody>
      </p:sp>
      <p:sp>
        <p:nvSpPr>
          <p:cNvPr id="3" name="İçerik Yer Tutucusu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E583DDF-CA54-461A-A486-592D2374C532}" type="datetimeFigureOut">
              <a:rPr lang="tr-TR" smtClean="0"/>
              <a:t>17.05.2021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Dikdörtgen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tr-TR" b="0" i="0" u="none" strike="noStrike" kern="0" cap="none" spc="0" normalizeH="0" baseline="0" dirty="0">
              <a:ln>
                <a:noFill/>
              </a:ln>
              <a:solidFill>
                <a:prstClr val="white"/>
              </a:solidFill>
              <a:effectLst/>
              <a:uLnTx/>
              <a:uFillTx/>
              <a:latin typeface="Euphemia"/>
            </a:endParaRPr>
          </a:p>
        </p:txBody>
      </p:sp>
      <p:sp>
        <p:nvSpPr>
          <p:cNvPr id="8" name="Dikdörtgen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2" name="Başlık Yer Tutucusu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p>
          <a:p>
            <a:pPr lvl="5"/>
            <a:r>
              <a:rPr lang="tr-TR" dirty="0" smtClean="0"/>
              <a:t>Altıncı</a:t>
            </a:r>
          </a:p>
          <a:p>
            <a:pPr lvl="6"/>
            <a:r>
              <a:rPr lang="tr-TR" dirty="0" smtClean="0"/>
              <a:t>Yedinci</a:t>
            </a:r>
          </a:p>
          <a:p>
            <a:pPr lvl="7"/>
            <a:r>
              <a:rPr lang="tr-TR" dirty="0" smtClean="0"/>
              <a:t>Sekizinci</a:t>
            </a:r>
          </a:p>
          <a:p>
            <a:pPr lvl="8"/>
            <a:r>
              <a:rPr lang="tr-TR" dirty="0" smtClean="0"/>
              <a:t>Dokuzuncu</a:t>
            </a:r>
            <a:endParaRPr lang="tr-TR" dirty="0"/>
          </a:p>
        </p:txBody>
      </p:sp>
      <p:sp>
        <p:nvSpPr>
          <p:cNvPr id="4" name="Veri Yer Tutucusu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tr-TR" smtClean="0"/>
              <a:pPr/>
              <a:t>17.05.2021</a:t>
            </a:fld>
            <a:endParaRPr lang="tr-TR" dirty="0"/>
          </a:p>
        </p:txBody>
      </p:sp>
      <p:sp>
        <p:nvSpPr>
          <p:cNvPr id="5" name="Altbilgi Yer Tutucusu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tr-TR" dirty="0"/>
          </a:p>
        </p:txBody>
      </p:sp>
      <p:sp>
        <p:nvSpPr>
          <p:cNvPr id="6" name="Slayt Numarası Yer Tutucusu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30.png"/><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19496" y="4500155"/>
            <a:ext cx="9144002" cy="1143000"/>
          </a:xfrm>
        </p:spPr>
        <p:txBody>
          <a:bodyPr>
            <a:normAutofit/>
          </a:bodyPr>
          <a:lstStyle/>
          <a:p>
            <a:r>
              <a:rPr lang="tr-TR" dirty="0" smtClean="0"/>
              <a:t>Sağlıklı Arı- </a:t>
            </a:r>
            <a:r>
              <a:rPr lang="tr-TR" dirty="0" smtClean="0"/>
              <a:t>Doğru Arı Besleme </a:t>
            </a:r>
            <a:endParaRPr lang="tr-TR" dirty="0"/>
          </a:p>
        </p:txBody>
      </p:sp>
      <p:sp>
        <p:nvSpPr>
          <p:cNvPr id="4" name="Alt Başlık 3"/>
          <p:cNvSpPr>
            <a:spLocks noGrp="1"/>
          </p:cNvSpPr>
          <p:nvPr>
            <p:ph type="subTitle" idx="1"/>
          </p:nvPr>
        </p:nvSpPr>
        <p:spPr>
          <a:xfrm>
            <a:off x="195943" y="5747657"/>
            <a:ext cx="11834947" cy="762000"/>
          </a:xfrm>
        </p:spPr>
        <p:txBody>
          <a:bodyPr>
            <a:normAutofit/>
          </a:bodyPr>
          <a:lstStyle/>
          <a:p>
            <a:r>
              <a:rPr lang="tr-TR" dirty="0" err="1" smtClean="0"/>
              <a:t>Prof.Dr</a:t>
            </a:r>
            <a:r>
              <a:rPr lang="tr-TR" dirty="0" smtClean="0"/>
              <a:t>. </a:t>
            </a:r>
            <a:r>
              <a:rPr lang="tr-TR" dirty="0" err="1" smtClean="0"/>
              <a:t>M.Kemal</a:t>
            </a:r>
            <a:r>
              <a:rPr lang="tr-TR" dirty="0" smtClean="0"/>
              <a:t> </a:t>
            </a:r>
            <a:r>
              <a:rPr lang="tr-TR" dirty="0" smtClean="0"/>
              <a:t>KÜÇÜKERSAN</a:t>
            </a:r>
            <a:endParaRPr lang="tr-TR" dirty="0"/>
          </a:p>
        </p:txBody>
      </p:sp>
      <p:pic>
        <p:nvPicPr>
          <p:cNvPr id="5" name="İçerik Yer Tutucusu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652"/>
            <a:ext cx="4475714" cy="2386149"/>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7822" y="470261"/>
            <a:ext cx="10018713" cy="5413014"/>
          </a:xfrm>
        </p:spPr>
        <p:txBody>
          <a:bodyPr>
            <a:normAutofit/>
          </a:bodyPr>
          <a:lstStyle/>
          <a:p>
            <a:r>
              <a:rPr lang="tr-TR" sz="2400" b="1" dirty="0"/>
              <a:t>Bal Arılarının Beslenmesinde Başlıca Besin Kaynakları</a:t>
            </a:r>
            <a:endParaRPr lang="tr-TR" sz="2400" dirty="0"/>
          </a:p>
          <a:p>
            <a:r>
              <a:rPr lang="tr-TR" sz="2400" dirty="0" smtClean="0"/>
              <a:t>Polenin </a:t>
            </a:r>
            <a:r>
              <a:rPr lang="tr-TR" sz="2400" dirty="0"/>
              <a:t>yapısında yağ, mineral, vitamin ve şekerler bulunur. Bir kolonide ortalama </a:t>
            </a:r>
            <a:r>
              <a:rPr lang="tr-TR" sz="2400" b="1" dirty="0">
                <a:solidFill>
                  <a:srgbClr val="FF0000"/>
                </a:solidFill>
              </a:rPr>
              <a:t>polen tüketimi 60 kg/yıl </a:t>
            </a:r>
            <a:r>
              <a:rPr lang="tr-TR" sz="2400" b="1" dirty="0" err="1">
                <a:solidFill>
                  <a:srgbClr val="FF0000"/>
                </a:solidFill>
              </a:rPr>
              <a:t>dır</a:t>
            </a:r>
            <a:r>
              <a:rPr lang="tr-TR" sz="2400" b="1" dirty="0">
                <a:solidFill>
                  <a:srgbClr val="FF0000"/>
                </a:solidFill>
              </a:rPr>
              <a:t>.</a:t>
            </a:r>
            <a:r>
              <a:rPr lang="tr-TR" sz="2400" dirty="0"/>
              <a:t> </a:t>
            </a:r>
            <a:endParaRPr lang="tr-TR" sz="2400" dirty="0" smtClean="0"/>
          </a:p>
          <a:p>
            <a:r>
              <a:rPr lang="tr-TR" sz="2400" dirty="0" smtClean="0"/>
              <a:t>Nektarda </a:t>
            </a:r>
            <a:r>
              <a:rPr lang="tr-TR" sz="2400" dirty="0"/>
              <a:t>olduğu gibi polenin kalitesini endemik bitki örtüsü belirler. Polen, gözden çıkmış genç işçi arıların büyümeleri ve yavru bezlerinin gelişmesi için gerekli bir gıdadır. </a:t>
            </a:r>
            <a:endParaRPr lang="tr-TR" sz="2400" dirty="0" smtClean="0"/>
          </a:p>
          <a:p>
            <a:r>
              <a:rPr lang="tr-TR" sz="2400" dirty="0" smtClean="0"/>
              <a:t>İşçi </a:t>
            </a:r>
            <a:r>
              <a:rPr lang="tr-TR" sz="2400" dirty="0"/>
              <a:t>arılar polen tüketimi yanında gelişimleri için balda tüketirler. </a:t>
            </a:r>
            <a:endParaRPr lang="tr-TR" sz="2400" dirty="0" smtClean="0"/>
          </a:p>
          <a:p>
            <a:r>
              <a:rPr lang="tr-TR" sz="2400" dirty="0" smtClean="0"/>
              <a:t>Erkek </a:t>
            </a:r>
            <a:r>
              <a:rPr lang="tr-TR" sz="2400" dirty="0"/>
              <a:t>arılar gözden çıktıktan 8 güne kadar işçi arılar tarafından </a:t>
            </a:r>
            <a:r>
              <a:rPr lang="tr-TR" sz="2400" dirty="0" err="1"/>
              <a:t>bezsel</a:t>
            </a:r>
            <a:r>
              <a:rPr lang="tr-TR" sz="2400" dirty="0"/>
              <a:t> salgı, bal ve polen karışımından hazırlanan gıda ile beslenir ve daha sonra kendi kendilerini besler hale gelirler. </a:t>
            </a:r>
            <a:endParaRPr lang="tr-TR" sz="2400" dirty="0" smtClean="0"/>
          </a:p>
          <a:p>
            <a:r>
              <a:rPr lang="tr-TR" sz="2400" dirty="0" smtClean="0"/>
              <a:t>Ana </a:t>
            </a:r>
            <a:r>
              <a:rPr lang="tr-TR" sz="2400" dirty="0"/>
              <a:t>arılar ise, larvadan başlayıp tüm yaşamları boyunca </a:t>
            </a:r>
            <a:r>
              <a:rPr lang="tr-TR" sz="2400" b="1" dirty="0">
                <a:solidFill>
                  <a:srgbClr val="FF0000"/>
                </a:solidFill>
              </a:rPr>
              <a:t>arı sütü ile beslenmek zorundadır.</a:t>
            </a:r>
          </a:p>
        </p:txBody>
      </p:sp>
      <p:sp>
        <p:nvSpPr>
          <p:cNvPr id="5" name="Slayt Numarası Yer Tutucusu 4"/>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27" y="257991"/>
            <a:ext cx="1240291" cy="1392402"/>
          </a:xfrm>
          <a:prstGeom prst="rect">
            <a:avLst/>
          </a:prstGeom>
        </p:spPr>
      </p:pic>
    </p:spTree>
    <p:extLst>
      <p:ext uri="{BB962C8B-B14F-4D97-AF65-F5344CB8AC3E}">
        <p14:creationId xmlns:p14="http://schemas.microsoft.com/office/powerpoint/2010/main" val="333997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0605" y="707570"/>
            <a:ext cx="10018713" cy="5601790"/>
          </a:xfrm>
        </p:spPr>
        <p:txBody>
          <a:bodyPr>
            <a:noAutofit/>
          </a:bodyPr>
          <a:lstStyle/>
          <a:p>
            <a:r>
              <a:rPr lang="tr-TR" sz="2400" b="1" dirty="0"/>
              <a:t>Bal Arılarının Beslenmesinde Başlıca Besin Kaynakları</a:t>
            </a:r>
            <a:endParaRPr lang="tr-TR" sz="2400" dirty="0" smtClean="0"/>
          </a:p>
          <a:p>
            <a:r>
              <a:rPr lang="tr-TR" sz="2400" dirty="0" smtClean="0"/>
              <a:t>KOLONİ VERİMLİLİĞİ  </a:t>
            </a:r>
          </a:p>
          <a:p>
            <a:endParaRPr lang="tr-TR" sz="2400" dirty="0" smtClean="0"/>
          </a:p>
          <a:p>
            <a:r>
              <a:rPr lang="tr-TR" sz="2400" dirty="0" smtClean="0"/>
              <a:t>Koloni </a:t>
            </a:r>
            <a:r>
              <a:rPr lang="tr-TR" sz="2400" dirty="0"/>
              <a:t>verimliliği arının </a:t>
            </a:r>
            <a:r>
              <a:rPr lang="tr-TR" sz="2400" dirty="0" err="1"/>
              <a:t>genotipi</a:t>
            </a:r>
            <a:r>
              <a:rPr lang="tr-TR" sz="2400" dirty="0"/>
              <a:t> ve çevre faktörlerinin etkisi altındadır. </a:t>
            </a:r>
            <a:endParaRPr lang="tr-TR" sz="2400" dirty="0" smtClean="0"/>
          </a:p>
          <a:p>
            <a:r>
              <a:rPr lang="tr-TR" sz="2400" dirty="0" err="1" smtClean="0"/>
              <a:t>Genotipde</a:t>
            </a:r>
            <a:r>
              <a:rPr lang="tr-TR" sz="2400" dirty="0" smtClean="0"/>
              <a:t>; </a:t>
            </a:r>
            <a:r>
              <a:rPr lang="tr-TR" sz="2400" dirty="0"/>
              <a:t>arıcılık yapılan yörede uygun ana arı ve onun çiftleştiği erkek arının sağlıklı ve isabetli bir şekilde tespit edilmesi önem taşımaktadır. </a:t>
            </a:r>
            <a:endParaRPr lang="tr-TR" sz="2400" dirty="0" smtClean="0"/>
          </a:p>
          <a:p>
            <a:r>
              <a:rPr lang="tr-TR" sz="2400" dirty="0" smtClean="0"/>
              <a:t>Çevresel faktörlerde; mevsimsel </a:t>
            </a:r>
            <a:r>
              <a:rPr lang="tr-TR" sz="2400" dirty="0"/>
              <a:t>koşullar, iklim değişiklikleri, bitki varlığı, doğada bulunan diğer böcekler, arıcının yeteneği, kullanılan alet ve ekipmanlar, arıcıların birbirlerine uzaklıkları gibi unsurlar zor kontrol altına alınmaktadır. </a:t>
            </a:r>
            <a:r>
              <a:rPr lang="tr-TR" sz="2400" dirty="0" smtClean="0"/>
              <a:t>Arının </a:t>
            </a:r>
            <a:r>
              <a:rPr lang="tr-TR" sz="2400" dirty="0"/>
              <a:t>uçuş mesafesinde alacağı nektar, polen gibi gıdaların nerede nasıl temin edildiği farklılık göstermektedir. Bu durum arı ürünlerinin kalitesine direkt </a:t>
            </a:r>
            <a:r>
              <a:rPr lang="tr-TR" sz="2400" dirty="0" smtClean="0"/>
              <a:t>yansıtmaktadır</a:t>
            </a:r>
            <a:r>
              <a:rPr lang="tr-TR" sz="2400" dirty="0"/>
              <a:t>. </a:t>
            </a:r>
          </a:p>
        </p:txBody>
      </p:sp>
      <p:sp>
        <p:nvSpPr>
          <p:cNvPr id="5" name="Slayt Numarası Yer Tutucusu 4"/>
          <p:cNvSpPr>
            <a:spLocks noGrp="1"/>
          </p:cNvSpPr>
          <p:nvPr>
            <p:ph type="sldNum" sz="quarter" idx="12"/>
          </p:nvPr>
        </p:nvSpPr>
        <p:spPr/>
        <p:txBody>
          <a:bodyPr/>
          <a:lstStyle/>
          <a:p>
            <a:fld id="{D57F1E4F-1CFF-5643-939E-217C01CDF565}" type="slidenum">
              <a:rPr lang="en-US" smtClean="0"/>
              <a:pPr/>
              <a:t>11</a:t>
            </a:fld>
            <a:endParaRPr lang="en-US" dirty="0"/>
          </a:p>
        </p:txBody>
      </p:sp>
      <p:sp>
        <p:nvSpPr>
          <p:cNvPr id="2" name="5-Nokta Yıldız 1"/>
          <p:cNvSpPr/>
          <p:nvPr/>
        </p:nvSpPr>
        <p:spPr>
          <a:xfrm>
            <a:off x="4820195" y="1058092"/>
            <a:ext cx="1436914" cy="10711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Nokta Yıldız 5"/>
          <p:cNvSpPr/>
          <p:nvPr/>
        </p:nvSpPr>
        <p:spPr>
          <a:xfrm>
            <a:off x="6257109" y="1047642"/>
            <a:ext cx="1436914" cy="10711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5-Nokta Yıldız 6"/>
          <p:cNvSpPr/>
          <p:nvPr/>
        </p:nvSpPr>
        <p:spPr>
          <a:xfrm>
            <a:off x="7694023" y="1037192"/>
            <a:ext cx="1436914" cy="10711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14" y="201267"/>
            <a:ext cx="1240291" cy="1392402"/>
          </a:xfrm>
          <a:prstGeom prst="rect">
            <a:avLst/>
          </a:prstGeom>
        </p:spPr>
      </p:pic>
    </p:spTree>
    <p:extLst>
      <p:ext uri="{BB962C8B-B14F-4D97-AF65-F5344CB8AC3E}">
        <p14:creationId xmlns:p14="http://schemas.microsoft.com/office/powerpoint/2010/main" val="193162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0254" y="444142"/>
            <a:ext cx="10018713" cy="5747657"/>
          </a:xfrm>
        </p:spPr>
        <p:txBody>
          <a:bodyPr>
            <a:normAutofit fontScale="77500" lnSpcReduction="20000"/>
          </a:bodyPr>
          <a:lstStyle/>
          <a:p>
            <a:pPr lvl="0" algn="ctr"/>
            <a:r>
              <a:rPr lang="tr-TR" sz="4000" b="1" dirty="0" smtClean="0"/>
              <a:t>ARILARIN BESLENMESİ NE ZAMAN YAPILMALIDIR?</a:t>
            </a:r>
          </a:p>
          <a:p>
            <a:pPr lvl="0"/>
            <a:r>
              <a:rPr lang="tr-TR" sz="2600" dirty="0" smtClean="0"/>
              <a:t>Eksik </a:t>
            </a:r>
            <a:r>
              <a:rPr lang="tr-TR" sz="2600" dirty="0"/>
              <a:t>kalan besin madde ihtiyaçlarının karşılanması,</a:t>
            </a:r>
          </a:p>
          <a:p>
            <a:pPr lvl="0"/>
            <a:r>
              <a:rPr lang="tr-TR" sz="2600" dirty="0"/>
              <a:t>Ana arının düzenli bir şekilde yumurtlaması,</a:t>
            </a:r>
          </a:p>
          <a:p>
            <a:pPr lvl="0"/>
            <a:r>
              <a:rPr lang="tr-TR" sz="2600" dirty="0"/>
              <a:t>İlkbaharın geç geldiği veya nektar akımı süresince uçuş yapamadıkları olumsuz hava şartlarında,</a:t>
            </a:r>
          </a:p>
          <a:p>
            <a:pPr lvl="0"/>
            <a:r>
              <a:rPr lang="tr-TR" sz="2600" dirty="0"/>
              <a:t>Kıtlık dönemlerinde veya nektar akımının zayıf ve yetersiz olduğu dönemlerde,</a:t>
            </a:r>
          </a:p>
          <a:p>
            <a:pPr lvl="0"/>
            <a:r>
              <a:rPr lang="tr-TR" sz="2600" dirty="0"/>
              <a:t>Yeni kovana alınmış doğal oğulların yiyecek ihtiyaçlarını karşılamada,</a:t>
            </a:r>
          </a:p>
          <a:p>
            <a:pPr lvl="0"/>
            <a:r>
              <a:rPr lang="tr-TR" sz="2600" dirty="0"/>
              <a:t>Zayıf ve anasız kolonilerin birleştirilmesi ve ana arı yetiştirme gibi tekniklerin uygulanmasında,</a:t>
            </a:r>
          </a:p>
          <a:p>
            <a:pPr lvl="0"/>
            <a:r>
              <a:rPr lang="tr-TR" sz="2600" dirty="0"/>
              <a:t>Arıların kendi yiyeceklerini depolayamadıkları veya kış yiyeceklerinin yetersiz olduğu yıllarda</a:t>
            </a:r>
            <a:r>
              <a:rPr lang="tr-TR" sz="2600" dirty="0" smtClean="0"/>
              <a:t>,</a:t>
            </a:r>
          </a:p>
          <a:p>
            <a:pPr lvl="0"/>
            <a:r>
              <a:rPr lang="tr-TR" sz="2600" dirty="0"/>
              <a:t>Çeşitli tarımsal ürünlerin döllenmelerinde kullanılan, dolayısıyla fazla nektar ve polen toplayamayan kolonilerin yiyecek ihtiyaçlarını karşılamada,</a:t>
            </a:r>
          </a:p>
          <a:p>
            <a:r>
              <a:rPr lang="tr-TR" sz="2600" dirty="0" smtClean="0"/>
              <a:t>Kolonilerde </a:t>
            </a:r>
            <a:r>
              <a:rPr lang="tr-TR" sz="2600" dirty="0"/>
              <a:t>hastalıklar ile mücadelede ilaçların kolayca uygulanmasını sağlamada şeklinde sayılabilir.</a:t>
            </a:r>
          </a:p>
          <a:p>
            <a:endParaRPr lang="tr-TR"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30" y="0"/>
            <a:ext cx="1240291" cy="1392402"/>
          </a:xfrm>
          <a:prstGeom prst="rect">
            <a:avLst/>
          </a:prstGeom>
        </p:spPr>
      </p:pic>
    </p:spTree>
    <p:extLst>
      <p:ext uri="{BB962C8B-B14F-4D97-AF65-F5344CB8AC3E}">
        <p14:creationId xmlns:p14="http://schemas.microsoft.com/office/powerpoint/2010/main" val="341870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3317" y="324847"/>
            <a:ext cx="10498683" cy="515983"/>
          </a:xfrm>
        </p:spPr>
        <p:txBody>
          <a:bodyPr>
            <a:normAutofit/>
          </a:bodyPr>
          <a:lstStyle/>
          <a:p>
            <a:r>
              <a:rPr lang="tr-TR" sz="2000" b="1" dirty="0" smtClean="0">
                <a:solidFill>
                  <a:srgbClr val="FF0000"/>
                </a:solidFill>
              </a:rPr>
              <a:t>Arı Besleme ve Besinleri</a:t>
            </a:r>
            <a:endParaRPr lang="tr-TR" sz="2000" b="1" dirty="0">
              <a:solidFill>
                <a:srgbClr val="FF0000"/>
              </a:solidFill>
            </a:endParaRPr>
          </a:p>
        </p:txBody>
      </p:sp>
      <p:sp>
        <p:nvSpPr>
          <p:cNvPr id="3" name="İçerik Yer Tutucusu 2"/>
          <p:cNvSpPr>
            <a:spLocks noGrp="1"/>
          </p:cNvSpPr>
          <p:nvPr>
            <p:ph idx="1"/>
          </p:nvPr>
        </p:nvSpPr>
        <p:spPr>
          <a:xfrm>
            <a:off x="1341120" y="1077016"/>
            <a:ext cx="10018713" cy="4917897"/>
          </a:xfrm>
        </p:spPr>
        <p:txBody>
          <a:bodyPr>
            <a:normAutofit/>
          </a:bodyPr>
          <a:lstStyle/>
          <a:p>
            <a:r>
              <a:rPr lang="tr-TR" b="1" dirty="0" smtClean="0"/>
              <a:t>ARICILIKTA BESLEMENİN ÖNEMİ</a:t>
            </a:r>
            <a:endParaRPr lang="tr-TR" dirty="0" smtClean="0"/>
          </a:p>
          <a:p>
            <a:r>
              <a:rPr lang="tr-TR" dirty="0" smtClean="0"/>
              <a:t>Kolonilerde </a:t>
            </a:r>
            <a:r>
              <a:rPr lang="tr-TR" dirty="0"/>
              <a:t>optimum düzeyde verim alınabilmesi için arıların gereksinim duyduğu besin maddelerinin sağlanması gereklidir. </a:t>
            </a:r>
            <a:endParaRPr lang="tr-TR" dirty="0" smtClean="0"/>
          </a:p>
          <a:p>
            <a:r>
              <a:rPr lang="tr-TR" dirty="0" smtClean="0"/>
              <a:t>Ergin </a:t>
            </a:r>
            <a:r>
              <a:rPr lang="tr-TR" dirty="0"/>
              <a:t>bal arılarının ve diğer arıların temel enerji kaynağı karbonhidratlar yani şekerlerdir. Arılar ihtiyaçları olan karbonhidratları, bal özü (nektar) ve bitki üzerinde yaşayan bazı böceklerin salgıladığı tatlı gıda (salgı balı) kaynaklarından sağlarlar. </a:t>
            </a:r>
            <a:endParaRPr lang="tr-TR" dirty="0" smtClean="0"/>
          </a:p>
          <a:p>
            <a:r>
              <a:rPr lang="tr-TR" dirty="0" smtClean="0"/>
              <a:t>Yiyecek </a:t>
            </a:r>
            <a:r>
              <a:rPr lang="tr-TR" dirty="0"/>
              <a:t>kaynaklarının miktarı ve kalite yönünden yetersiz olduğu zamanlarda koloniler, pancar veya kamış şekeri (</a:t>
            </a:r>
            <a:r>
              <a:rPr lang="tr-TR" dirty="0" err="1"/>
              <a:t>sukroz</a:t>
            </a:r>
            <a:r>
              <a:rPr lang="tr-TR" dirty="0"/>
              <a:t>) ile beslenirler</a:t>
            </a:r>
            <a:r>
              <a:rPr lang="tr-TR" dirty="0" smtClean="0"/>
              <a:t>.</a:t>
            </a:r>
          </a:p>
        </p:txBody>
      </p:sp>
      <p:sp>
        <p:nvSpPr>
          <p:cNvPr id="4" name="Altbilgi Yer Tutucusu 3"/>
          <p:cNvSpPr>
            <a:spLocks noGrp="1"/>
          </p:cNvSpPr>
          <p:nvPr>
            <p:ph type="ftr" sz="quarter" idx="11"/>
          </p:nvPr>
        </p:nvSpPr>
        <p:spPr/>
        <p:txBody>
          <a:bodyPr/>
          <a:lstStyle/>
          <a:p>
            <a:r>
              <a:rPr lang="en-US" smtClean="0"/>
              <a:t>Prof.Dr. M.Kemal KÜÇÜKERSAN       Ankara Üniversitesi Veteriner Fakültesi Hayvan Besleme ve Beslenme Hastalıkları Anabilim Dalı</a:t>
            </a:r>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05" y="0"/>
            <a:ext cx="418011" cy="41801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9261" y="0"/>
            <a:ext cx="479970" cy="473599"/>
          </a:xfrm>
          <a:prstGeom prst="rect">
            <a:avLst/>
          </a:prstGeom>
        </p:spPr>
      </p:pic>
    </p:spTree>
    <p:extLst>
      <p:ext uri="{BB962C8B-B14F-4D97-AF65-F5344CB8AC3E}">
        <p14:creationId xmlns:p14="http://schemas.microsoft.com/office/powerpoint/2010/main" val="355767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89610" y="335279"/>
            <a:ext cx="10498683" cy="515983"/>
          </a:xfrm>
        </p:spPr>
        <p:txBody>
          <a:bodyPr>
            <a:normAutofit/>
          </a:bodyPr>
          <a:lstStyle/>
          <a:p>
            <a:r>
              <a:rPr lang="tr-TR" sz="2000" b="1" dirty="0" smtClean="0">
                <a:solidFill>
                  <a:srgbClr val="FF0000"/>
                </a:solidFill>
              </a:rPr>
              <a:t>Arı Besleme ve Besinleri</a:t>
            </a:r>
            <a:endParaRPr lang="tr-TR" sz="2000" b="1" dirty="0">
              <a:solidFill>
                <a:srgbClr val="FF0000"/>
              </a:solidFill>
            </a:endParaRPr>
          </a:p>
        </p:txBody>
      </p:sp>
      <p:sp>
        <p:nvSpPr>
          <p:cNvPr id="3" name="İçerik Yer Tutucusu 2"/>
          <p:cNvSpPr>
            <a:spLocks noGrp="1"/>
          </p:cNvSpPr>
          <p:nvPr>
            <p:ph idx="1"/>
          </p:nvPr>
        </p:nvSpPr>
        <p:spPr>
          <a:xfrm>
            <a:off x="1789610" y="851262"/>
            <a:ext cx="10018713" cy="4917897"/>
          </a:xfrm>
        </p:spPr>
        <p:txBody>
          <a:bodyPr>
            <a:normAutofit/>
          </a:bodyPr>
          <a:lstStyle/>
          <a:p>
            <a:r>
              <a:rPr lang="tr-TR" b="1" dirty="0" smtClean="0"/>
              <a:t>ARICILIKTA BESLEMENİN ÖNEMİ</a:t>
            </a:r>
            <a:endParaRPr lang="tr-TR" dirty="0" smtClean="0"/>
          </a:p>
          <a:p>
            <a:r>
              <a:rPr lang="tr-TR" dirty="0" smtClean="0"/>
              <a:t>Ergin arılar hayatlarını sadece karbonhidrat tüketerek sürdürebilirler. Ancak larvalar ve gelişme çağındaki arıların büyümesi, dokuların, kasların ve salgı organlarının gelişebilmesi için mutlaka polene yani proteine ihtiyaçları vardır. </a:t>
            </a:r>
          </a:p>
          <a:p>
            <a:r>
              <a:rPr lang="tr-TR" dirty="0" smtClean="0"/>
              <a:t>Polen, proteince zengin bir besin maddesi olup, arıların protein, vitamin, yağ ve mineral madde ihtiyaçlarını karşılayan doğal bir gıdadır. Kovan içerisinde yavru üretimi ve buna bağlı olarak koloninin gelişmesi </a:t>
            </a:r>
            <a:r>
              <a:rPr lang="tr-TR" smtClean="0"/>
              <a:t>için yeterince </a:t>
            </a:r>
            <a:r>
              <a:rPr lang="tr-TR" dirty="0" smtClean="0"/>
              <a:t>bal ve polen bulunmalıdır. Yılın hiçbir döneminde kovandaki bal miktarı 10 kilogramın altına düşmemelidir. </a:t>
            </a:r>
          </a:p>
          <a:p>
            <a:r>
              <a:rPr lang="tr-TR" dirty="0" smtClean="0"/>
              <a:t>Eğer bu değerlerin altına inilirse, koloni yeterince beslenemez ve ciddi problemler yaşanır. Bu nedenle arıcılıkta yapılan kontrollerle eğer arının gelişimine topladığı gıdalar yeterli gelmiyorsa ek besleme yapılmasında yarar vardır.</a:t>
            </a:r>
            <a:endParaRPr lang="tr-TR" dirty="0"/>
          </a:p>
        </p:txBody>
      </p:sp>
      <p:sp>
        <p:nvSpPr>
          <p:cNvPr id="4" name="Altbilgi Yer Tutucusu 3"/>
          <p:cNvSpPr>
            <a:spLocks noGrp="1"/>
          </p:cNvSpPr>
          <p:nvPr>
            <p:ph type="ftr" sz="quarter" idx="11"/>
          </p:nvPr>
        </p:nvSpPr>
        <p:spPr/>
        <p:txBody>
          <a:bodyPr/>
          <a:lstStyle/>
          <a:p>
            <a:r>
              <a:rPr lang="en-US" smtClean="0"/>
              <a:t>Prof.Dr. M.Kemal KÜÇÜKERSAN       Ankara Üniversitesi Veteriner Fakültesi Hayvan Besleme ve Beslenme Hastalıkları Anabilim Dalı</a:t>
            </a:r>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05" y="0"/>
            <a:ext cx="418011" cy="41801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9261" y="0"/>
            <a:ext cx="479970" cy="473599"/>
          </a:xfrm>
          <a:prstGeom prst="rect">
            <a:avLst/>
          </a:prstGeom>
        </p:spPr>
      </p:pic>
    </p:spTree>
    <p:extLst>
      <p:ext uri="{BB962C8B-B14F-4D97-AF65-F5344CB8AC3E}">
        <p14:creationId xmlns:p14="http://schemas.microsoft.com/office/powerpoint/2010/main" val="3219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0548" y="440589"/>
            <a:ext cx="10498683" cy="515983"/>
          </a:xfrm>
        </p:spPr>
        <p:txBody>
          <a:bodyPr>
            <a:normAutofit/>
          </a:bodyPr>
          <a:lstStyle/>
          <a:p>
            <a:r>
              <a:rPr lang="tr-TR" sz="2000" b="1" dirty="0" smtClean="0">
                <a:solidFill>
                  <a:srgbClr val="FF0000"/>
                </a:solidFill>
              </a:rPr>
              <a:t>Arı Besleme ve Besinleri</a:t>
            </a:r>
            <a:endParaRPr lang="tr-TR" sz="2000" b="1" dirty="0">
              <a:solidFill>
                <a:srgbClr val="FF0000"/>
              </a:solidFill>
            </a:endParaRPr>
          </a:p>
        </p:txBody>
      </p:sp>
      <p:sp>
        <p:nvSpPr>
          <p:cNvPr id="3" name="İçerik Yer Tutucusu 2"/>
          <p:cNvSpPr>
            <a:spLocks noGrp="1"/>
          </p:cNvSpPr>
          <p:nvPr>
            <p:ph idx="1"/>
          </p:nvPr>
        </p:nvSpPr>
        <p:spPr>
          <a:xfrm>
            <a:off x="1789610" y="1021079"/>
            <a:ext cx="10018713" cy="4595950"/>
          </a:xfrm>
        </p:spPr>
        <p:txBody>
          <a:bodyPr>
            <a:normAutofit/>
          </a:bodyPr>
          <a:lstStyle/>
          <a:p>
            <a:r>
              <a:rPr lang="tr-TR" b="1" dirty="0">
                <a:solidFill>
                  <a:srgbClr val="FF0000"/>
                </a:solidFill>
              </a:rPr>
              <a:t>Ek besleme materyalleri; </a:t>
            </a:r>
            <a:endParaRPr lang="tr-TR" b="1" dirty="0" smtClean="0">
              <a:solidFill>
                <a:srgbClr val="FF0000"/>
              </a:solidFill>
            </a:endParaRPr>
          </a:p>
          <a:p>
            <a:r>
              <a:rPr lang="tr-TR" dirty="0" smtClean="0"/>
              <a:t>BAL, POLEN, PERGA, YAĞSIZ SÜT TOZU, ARI KEKİ, SU VE PUDRA ŞEKERİ </a:t>
            </a:r>
          </a:p>
          <a:p>
            <a:r>
              <a:rPr lang="tr-TR" dirty="0" smtClean="0"/>
              <a:t>Ek </a:t>
            </a:r>
            <a:r>
              <a:rPr lang="tr-TR" dirty="0"/>
              <a:t>besleme materyali olarak </a:t>
            </a:r>
            <a:r>
              <a:rPr lang="tr-TR" b="1" dirty="0">
                <a:solidFill>
                  <a:srgbClr val="FF0000"/>
                </a:solidFill>
              </a:rPr>
              <a:t>bal</a:t>
            </a:r>
            <a:r>
              <a:rPr lang="tr-TR" dirty="0"/>
              <a:t> kullanılacaksa; balın temiz, kaliteli, kaynağı belli, hastalıksız koloni ve peteklerden alınan ve fermantasyona (ekşime) uğramamış </a:t>
            </a:r>
            <a:r>
              <a:rPr lang="tr-TR" dirty="0" smtClean="0"/>
              <a:t>olmasına özen </a:t>
            </a:r>
            <a:r>
              <a:rPr lang="tr-TR" dirty="0"/>
              <a:t>gösterilmelidir. </a:t>
            </a:r>
            <a:endParaRPr lang="tr-TR" dirty="0" smtClean="0"/>
          </a:p>
          <a:p>
            <a:r>
              <a:rPr lang="tr-TR" b="1" dirty="0" smtClean="0">
                <a:solidFill>
                  <a:srgbClr val="FF0000"/>
                </a:solidFill>
              </a:rPr>
              <a:t>Şeker</a:t>
            </a:r>
            <a:r>
              <a:rPr lang="tr-TR" dirty="0" smtClean="0"/>
              <a:t> </a:t>
            </a:r>
            <a:r>
              <a:rPr lang="tr-TR" dirty="0"/>
              <a:t>kullanılacaksa; rafine edilmiş, pancar ve kamıştan elde edilen şekerin değerlendirilmelidir, Çeşitli kimyasal maddelerle karıştırılmış, boyanmış, pekmez şekeri, kahve renkli şekerler ve nişasta karışımı şekerlerin kullanılması sakıncalıdır. Bu materyallerin kullanılması arılarda bir takım sindirim bozukluklarına neden olur ve hastalıklara yol açar. </a:t>
            </a:r>
            <a:endParaRPr lang="tr-TR" dirty="0" smtClean="0"/>
          </a:p>
        </p:txBody>
      </p:sp>
      <p:sp>
        <p:nvSpPr>
          <p:cNvPr id="4" name="Altbilgi Yer Tutucusu 3"/>
          <p:cNvSpPr>
            <a:spLocks noGrp="1"/>
          </p:cNvSpPr>
          <p:nvPr>
            <p:ph type="ftr" sz="quarter" idx="11"/>
          </p:nvPr>
        </p:nvSpPr>
        <p:spPr/>
        <p:txBody>
          <a:bodyPr/>
          <a:lstStyle/>
          <a:p>
            <a:r>
              <a:rPr lang="en-US" smtClean="0"/>
              <a:t>Prof.Dr. M.Kemal KÜÇÜKERSAN       Ankara Üniversitesi Veteriner Fakültesi Hayvan Besleme ve Beslenme Hastalıkları Anabilim Dalı</a:t>
            </a:r>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05" y="0"/>
            <a:ext cx="418011" cy="41801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9261" y="0"/>
            <a:ext cx="479970" cy="473599"/>
          </a:xfrm>
          <a:prstGeom prst="rect">
            <a:avLst/>
          </a:prstGeom>
        </p:spPr>
      </p:pic>
    </p:spTree>
    <p:extLst>
      <p:ext uri="{BB962C8B-B14F-4D97-AF65-F5344CB8AC3E}">
        <p14:creationId xmlns:p14="http://schemas.microsoft.com/office/powerpoint/2010/main" val="82912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0548" y="473599"/>
            <a:ext cx="10498683" cy="515983"/>
          </a:xfrm>
        </p:spPr>
        <p:txBody>
          <a:bodyPr>
            <a:normAutofit/>
          </a:bodyPr>
          <a:lstStyle/>
          <a:p>
            <a:r>
              <a:rPr lang="tr-TR" sz="2000" b="1" dirty="0" smtClean="0">
                <a:solidFill>
                  <a:srgbClr val="FF0000"/>
                </a:solidFill>
              </a:rPr>
              <a:t>Arı Besleme ve Besinleri</a:t>
            </a:r>
            <a:endParaRPr lang="tr-TR" sz="2000" b="1" dirty="0">
              <a:solidFill>
                <a:srgbClr val="FF0000"/>
              </a:solidFill>
            </a:endParaRPr>
          </a:p>
        </p:txBody>
      </p:sp>
      <p:sp>
        <p:nvSpPr>
          <p:cNvPr id="3" name="İçerik Yer Tutucusu 2"/>
          <p:cNvSpPr>
            <a:spLocks noGrp="1"/>
          </p:cNvSpPr>
          <p:nvPr>
            <p:ph idx="1"/>
          </p:nvPr>
        </p:nvSpPr>
        <p:spPr>
          <a:xfrm>
            <a:off x="1789610" y="1021079"/>
            <a:ext cx="10018713" cy="4595950"/>
          </a:xfrm>
        </p:spPr>
        <p:txBody>
          <a:bodyPr>
            <a:normAutofit/>
          </a:bodyPr>
          <a:lstStyle/>
          <a:p>
            <a:r>
              <a:rPr lang="tr-TR" b="1" dirty="0">
                <a:solidFill>
                  <a:srgbClr val="FF0000"/>
                </a:solidFill>
              </a:rPr>
              <a:t>Ek besleme materyalleri; </a:t>
            </a:r>
            <a:endParaRPr lang="tr-TR" b="1" dirty="0" smtClean="0">
              <a:solidFill>
                <a:srgbClr val="FF0000"/>
              </a:solidFill>
            </a:endParaRPr>
          </a:p>
          <a:p>
            <a:r>
              <a:rPr lang="tr-TR" b="1" dirty="0" smtClean="0">
                <a:solidFill>
                  <a:srgbClr val="FF0000"/>
                </a:solidFill>
              </a:rPr>
              <a:t>Polen</a:t>
            </a:r>
            <a:r>
              <a:rPr lang="tr-TR" dirty="0" smtClean="0"/>
              <a:t> </a:t>
            </a:r>
            <a:r>
              <a:rPr lang="tr-TR" dirty="0"/>
              <a:t>kullanılacaksa; bunun nemsiz, taze, küflenmemiş, fermantasyona uğramamış, kaynağı bilinen ve hastalıksız kolonilerden alınan polen olmalıdır. Polen bulunmadığı durumda yerine yağsız soya unu ve yağsız süttozu kullanılabilir. </a:t>
            </a:r>
            <a:endParaRPr lang="tr-TR" dirty="0" smtClean="0"/>
          </a:p>
          <a:p>
            <a:r>
              <a:rPr lang="tr-TR" b="1" dirty="0" err="1" smtClean="0">
                <a:solidFill>
                  <a:srgbClr val="FF0000"/>
                </a:solidFill>
              </a:rPr>
              <a:t>Perga</a:t>
            </a:r>
            <a:r>
              <a:rPr lang="tr-TR" dirty="0" smtClean="0"/>
              <a:t> </a:t>
            </a:r>
            <a:r>
              <a:rPr lang="tr-TR" dirty="0"/>
              <a:t>kullanılacaksa; nitelikli, hastalıklardan ari ve yeterli düzeyde olması istenir. </a:t>
            </a:r>
            <a:r>
              <a:rPr lang="tr-TR" dirty="0" err="1"/>
              <a:t>Perga</a:t>
            </a:r>
            <a:r>
              <a:rPr lang="tr-TR" dirty="0"/>
              <a:t> daha </a:t>
            </a:r>
            <a:r>
              <a:rPr lang="tr-TR" dirty="0" smtClean="0"/>
              <a:t>çok </a:t>
            </a:r>
            <a:r>
              <a:rPr lang="tr-TR" dirty="0"/>
              <a:t>kraliçe arılar </a:t>
            </a:r>
            <a:r>
              <a:rPr lang="tr-TR" dirty="0" smtClean="0"/>
              <a:t>için </a:t>
            </a:r>
            <a:r>
              <a:rPr lang="tr-TR" dirty="0"/>
              <a:t>hazırlanan bir arı </a:t>
            </a:r>
            <a:r>
              <a:rPr lang="tr-TR" dirty="0" smtClean="0"/>
              <a:t>gıdasıdır</a:t>
            </a:r>
            <a:r>
              <a:rPr lang="tr-TR" dirty="0"/>
              <a:t>. </a:t>
            </a:r>
            <a:r>
              <a:rPr lang="tr-TR" dirty="0" smtClean="0"/>
              <a:t>Kraliçe arılar </a:t>
            </a:r>
            <a:r>
              <a:rPr lang="tr-TR" dirty="0" err="1"/>
              <a:t>perga</a:t>
            </a:r>
            <a:r>
              <a:rPr lang="tr-TR" dirty="0"/>
              <a:t> ile uzun süre </a:t>
            </a:r>
            <a:r>
              <a:rPr lang="tr-TR" dirty="0" smtClean="0"/>
              <a:t>yaşayabilme </a:t>
            </a:r>
            <a:r>
              <a:rPr lang="tr-TR" dirty="0"/>
              <a:t>şansına sahip olurlar. </a:t>
            </a:r>
            <a:endParaRPr lang="tr-TR" dirty="0" smtClean="0"/>
          </a:p>
          <a:p>
            <a:r>
              <a:rPr lang="tr-TR" dirty="0" smtClean="0"/>
              <a:t>Arılara </a:t>
            </a:r>
            <a:r>
              <a:rPr lang="tr-TR" dirty="0"/>
              <a:t>verilecek suyun temiz ve nitelikli olmasına özen gösterilmelidir. </a:t>
            </a:r>
          </a:p>
        </p:txBody>
      </p:sp>
      <p:sp>
        <p:nvSpPr>
          <p:cNvPr id="4" name="Altbilgi Yer Tutucusu 3"/>
          <p:cNvSpPr>
            <a:spLocks noGrp="1"/>
          </p:cNvSpPr>
          <p:nvPr>
            <p:ph type="ftr" sz="quarter" idx="11"/>
          </p:nvPr>
        </p:nvSpPr>
        <p:spPr/>
        <p:txBody>
          <a:bodyPr/>
          <a:lstStyle/>
          <a:p>
            <a:r>
              <a:rPr lang="en-US" smtClean="0"/>
              <a:t>Prof.Dr. M.Kemal KÜÇÜKERSAN       Ankara Üniversitesi Veteriner Fakültesi Hayvan Besleme ve Beslenme Hastalıkları Anabilim Dalı</a:t>
            </a:r>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05" y="0"/>
            <a:ext cx="418011" cy="41801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9261" y="0"/>
            <a:ext cx="479970" cy="473599"/>
          </a:xfrm>
          <a:prstGeom prst="rect">
            <a:avLst/>
          </a:prstGeom>
        </p:spPr>
      </p:pic>
    </p:spTree>
    <p:extLst>
      <p:ext uri="{BB962C8B-B14F-4D97-AF65-F5344CB8AC3E}">
        <p14:creationId xmlns:p14="http://schemas.microsoft.com/office/powerpoint/2010/main" val="140213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0605" y="440942"/>
            <a:ext cx="10498683" cy="515983"/>
          </a:xfrm>
        </p:spPr>
        <p:txBody>
          <a:bodyPr>
            <a:normAutofit/>
          </a:bodyPr>
          <a:lstStyle/>
          <a:p>
            <a:r>
              <a:rPr lang="tr-TR" sz="2000" b="1" dirty="0" smtClean="0">
                <a:solidFill>
                  <a:srgbClr val="FF0000"/>
                </a:solidFill>
              </a:rPr>
              <a:t>Arı Besleme ve Besinleri</a:t>
            </a:r>
            <a:endParaRPr lang="tr-TR" sz="2000" b="1" dirty="0">
              <a:solidFill>
                <a:srgbClr val="FF0000"/>
              </a:solidFill>
            </a:endParaRPr>
          </a:p>
        </p:txBody>
      </p:sp>
      <p:sp>
        <p:nvSpPr>
          <p:cNvPr id="3" name="İçerik Yer Tutucusu 2"/>
          <p:cNvSpPr>
            <a:spLocks noGrp="1"/>
          </p:cNvSpPr>
          <p:nvPr>
            <p:ph idx="1"/>
          </p:nvPr>
        </p:nvSpPr>
        <p:spPr>
          <a:xfrm>
            <a:off x="1484310" y="901337"/>
            <a:ext cx="10018713" cy="4889863"/>
          </a:xfrm>
        </p:spPr>
        <p:txBody>
          <a:bodyPr>
            <a:normAutofit/>
          </a:bodyPr>
          <a:lstStyle/>
          <a:p>
            <a:r>
              <a:rPr lang="tr-TR" dirty="0"/>
              <a:t>Ballı petek yoksa bal ve pudra şekerinden yapılan kek hazırlanarak verilmelidir. Her kovanda 3-4 çerçeve polen olması kuluçka çalışmasının istenilen düzeyde yürütülmesini sağlayacaktır. </a:t>
            </a:r>
            <a:endParaRPr lang="tr-TR" dirty="0" smtClean="0"/>
          </a:p>
          <a:p>
            <a:r>
              <a:rPr lang="tr-TR" dirty="0" smtClean="0"/>
              <a:t>Polenin </a:t>
            </a:r>
            <a:r>
              <a:rPr lang="tr-TR" dirty="0"/>
              <a:t>yetersiz olması durumunda önceki yıldan toplanmış ve kurutulmamış olan polen bir miktar pudra şekeri ile karıştırılıp hamur yapılarak saklanır ve gerektiğinde kolonilere verilir. </a:t>
            </a:r>
            <a:endParaRPr lang="tr-TR" dirty="0" smtClean="0"/>
          </a:p>
          <a:p>
            <a:r>
              <a:rPr lang="tr-TR" dirty="0" smtClean="0"/>
              <a:t>Kekler </a:t>
            </a:r>
            <a:r>
              <a:rPr lang="tr-TR" dirty="0"/>
              <a:t>her kovana 250-3.000 g arasında verilebilir. 3 kg kek bir koloninin 2-3 haftalık besin gereksinimini karşılayabilmektedir. </a:t>
            </a:r>
            <a:endParaRPr lang="tr-TR" dirty="0" smtClean="0"/>
          </a:p>
          <a:p>
            <a:r>
              <a:rPr lang="tr-TR" dirty="0" smtClean="0"/>
              <a:t>Şurup </a:t>
            </a:r>
            <a:r>
              <a:rPr lang="tr-TR" dirty="0"/>
              <a:t>vermeye başlamadan önce arılar mümkün olduğunca sıkıştırılmalıdır. Şurup ve kek akşam üzeri verilmesi tercih edilir. </a:t>
            </a:r>
            <a:endParaRPr lang="tr-TR" dirty="0" smtClean="0"/>
          </a:p>
          <a:p>
            <a:r>
              <a:rPr lang="tr-TR" dirty="0" smtClean="0"/>
              <a:t>Arıcılıkta </a:t>
            </a:r>
            <a:r>
              <a:rPr lang="tr-TR" dirty="0"/>
              <a:t>en çok kullanılan arı besinleri </a:t>
            </a:r>
            <a:r>
              <a:rPr lang="tr-TR" b="1" dirty="0" smtClean="0">
                <a:solidFill>
                  <a:srgbClr val="FF0000"/>
                </a:solidFill>
              </a:rPr>
              <a:t>KEK</a:t>
            </a:r>
            <a:r>
              <a:rPr lang="tr-TR" dirty="0" smtClean="0">
                <a:solidFill>
                  <a:srgbClr val="FF0000"/>
                </a:solidFill>
              </a:rPr>
              <a:t> </a:t>
            </a:r>
            <a:r>
              <a:rPr lang="tr-TR" dirty="0">
                <a:solidFill>
                  <a:srgbClr val="FF0000"/>
                </a:solidFill>
              </a:rPr>
              <a:t>ve </a:t>
            </a:r>
            <a:r>
              <a:rPr lang="tr-TR" b="1" dirty="0" smtClean="0">
                <a:solidFill>
                  <a:srgbClr val="FF0000"/>
                </a:solidFill>
              </a:rPr>
              <a:t>ŞURUP</a:t>
            </a:r>
            <a:r>
              <a:rPr lang="tr-TR" dirty="0" smtClean="0"/>
              <a:t> tur</a:t>
            </a:r>
            <a:r>
              <a:rPr lang="tr-TR" dirty="0"/>
              <a:t>. </a:t>
            </a:r>
          </a:p>
        </p:txBody>
      </p:sp>
      <p:sp>
        <p:nvSpPr>
          <p:cNvPr id="4" name="Altbilgi Yer Tutucusu 3"/>
          <p:cNvSpPr>
            <a:spLocks noGrp="1"/>
          </p:cNvSpPr>
          <p:nvPr>
            <p:ph type="ftr" sz="quarter" idx="11"/>
          </p:nvPr>
        </p:nvSpPr>
        <p:spPr/>
        <p:txBody>
          <a:bodyPr/>
          <a:lstStyle/>
          <a:p>
            <a:r>
              <a:rPr lang="en-US" smtClean="0"/>
              <a:t>Prof.Dr. M.Kemal KÜÇÜKERSAN       Ankara Üniversitesi Veteriner Fakültesi Hayvan Besleme ve Beslenme Hastalıkları Anabilim Dalı</a:t>
            </a:r>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05" y="0"/>
            <a:ext cx="418011" cy="41801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9261" y="0"/>
            <a:ext cx="479970" cy="473599"/>
          </a:xfrm>
          <a:prstGeom prst="rect">
            <a:avLst/>
          </a:prstGeom>
        </p:spPr>
      </p:pic>
    </p:spTree>
    <p:extLst>
      <p:ext uri="{BB962C8B-B14F-4D97-AF65-F5344CB8AC3E}">
        <p14:creationId xmlns:p14="http://schemas.microsoft.com/office/powerpoint/2010/main" val="191051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0548" y="418011"/>
            <a:ext cx="10498683" cy="515983"/>
          </a:xfrm>
        </p:spPr>
        <p:txBody>
          <a:bodyPr>
            <a:normAutofit/>
          </a:bodyPr>
          <a:lstStyle/>
          <a:p>
            <a:r>
              <a:rPr lang="tr-TR" sz="2000" b="1" dirty="0" smtClean="0">
                <a:solidFill>
                  <a:srgbClr val="FF0000"/>
                </a:solidFill>
              </a:rPr>
              <a:t>Arı Besleme ve Besinleri</a:t>
            </a:r>
            <a:endParaRPr lang="tr-TR" sz="2000" b="1" dirty="0">
              <a:solidFill>
                <a:srgbClr val="FF0000"/>
              </a:solidFill>
            </a:endParaRPr>
          </a:p>
        </p:txBody>
      </p:sp>
      <p:sp>
        <p:nvSpPr>
          <p:cNvPr id="3" name="İçerik Yer Tutucusu 2"/>
          <p:cNvSpPr>
            <a:spLocks noGrp="1"/>
          </p:cNvSpPr>
          <p:nvPr>
            <p:ph idx="1"/>
          </p:nvPr>
        </p:nvSpPr>
        <p:spPr>
          <a:xfrm>
            <a:off x="1484310" y="953589"/>
            <a:ext cx="10018713" cy="4837611"/>
          </a:xfrm>
        </p:spPr>
        <p:txBody>
          <a:bodyPr>
            <a:normAutofit/>
          </a:bodyPr>
          <a:lstStyle/>
          <a:p>
            <a:r>
              <a:rPr lang="tr-TR" b="1" dirty="0" smtClean="0">
                <a:solidFill>
                  <a:srgbClr val="FF0000"/>
                </a:solidFill>
              </a:rPr>
              <a:t>KEK</a:t>
            </a:r>
            <a:r>
              <a:rPr lang="tr-TR" dirty="0" smtClean="0"/>
              <a:t>, </a:t>
            </a:r>
            <a:r>
              <a:rPr lang="tr-TR" dirty="0"/>
              <a:t>3 kg pudra şekeri ile 1 kg bal, elde veya hamur yapma makinesinde karıştırılarak hamur haline getirilir. </a:t>
            </a:r>
            <a:endParaRPr lang="tr-TR" dirty="0" smtClean="0"/>
          </a:p>
          <a:p>
            <a:r>
              <a:rPr lang="tr-TR" dirty="0" smtClean="0"/>
              <a:t>Bir </a:t>
            </a:r>
            <a:r>
              <a:rPr lang="tr-TR" dirty="0"/>
              <a:t>başka formül 3 kg bal + 1 kg polen + 6 kg pudra şekeri şeklinde de yapılabilir. </a:t>
            </a:r>
            <a:endParaRPr lang="tr-TR" dirty="0" smtClean="0"/>
          </a:p>
          <a:p>
            <a:r>
              <a:rPr lang="tr-TR" dirty="0" smtClean="0"/>
              <a:t>Ekmek </a:t>
            </a:r>
            <a:r>
              <a:rPr lang="tr-TR" dirty="0"/>
              <a:t>hamuru kıvamına gelen kek naylon poşetlere doldurulur. Poşet kovana temas edecek yerinden yırtılarak yemleme deliği veya petekler üzerine konularak arılara verilir. Koloniye polen geldiği müddetçe vitamin ve mineral karışımı vermeye gerek yoktur. Doğal koşullarda arının besin kaynağı olmayan maddeleri keke ayrıca katmaya da gerek yoktur. Kek yapımında sofra şekeri olan sakarozdan öğütme yoluyla elde edilmiş olan pudra şekeri kullanılmalıdır. Hiçbir surette nişasta kullanılmamalıdır. </a:t>
            </a:r>
          </a:p>
        </p:txBody>
      </p:sp>
      <p:sp>
        <p:nvSpPr>
          <p:cNvPr id="4" name="Altbilgi Yer Tutucusu 3"/>
          <p:cNvSpPr>
            <a:spLocks noGrp="1"/>
          </p:cNvSpPr>
          <p:nvPr>
            <p:ph type="ftr" sz="quarter" idx="11"/>
          </p:nvPr>
        </p:nvSpPr>
        <p:spPr/>
        <p:txBody>
          <a:bodyPr/>
          <a:lstStyle/>
          <a:p>
            <a:r>
              <a:rPr lang="en-US" smtClean="0"/>
              <a:t>Prof.Dr. M.Kemal KÜÇÜKERSAN       Ankara Üniversitesi Veteriner Fakültesi Hayvan Besleme ve Beslenme Hastalıkları Anabilim Dalı</a:t>
            </a:r>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05" y="0"/>
            <a:ext cx="418011" cy="41801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9261" y="0"/>
            <a:ext cx="479970" cy="473599"/>
          </a:xfrm>
          <a:prstGeom prst="rect">
            <a:avLst/>
          </a:prstGeom>
        </p:spPr>
      </p:pic>
    </p:spTree>
    <p:extLst>
      <p:ext uri="{BB962C8B-B14F-4D97-AF65-F5344CB8AC3E}">
        <p14:creationId xmlns:p14="http://schemas.microsoft.com/office/powerpoint/2010/main" val="149746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0548" y="765845"/>
            <a:ext cx="10498683" cy="515983"/>
          </a:xfrm>
        </p:spPr>
        <p:txBody>
          <a:bodyPr>
            <a:normAutofit/>
          </a:bodyPr>
          <a:lstStyle/>
          <a:p>
            <a:r>
              <a:rPr lang="tr-TR" sz="2000" b="1" dirty="0" smtClean="0">
                <a:solidFill>
                  <a:srgbClr val="FF0000"/>
                </a:solidFill>
              </a:rPr>
              <a:t>Arı Besleme ve Besinleri</a:t>
            </a:r>
            <a:endParaRPr lang="tr-TR" sz="2000" b="1" dirty="0">
              <a:solidFill>
                <a:srgbClr val="FF0000"/>
              </a:solidFill>
            </a:endParaRPr>
          </a:p>
        </p:txBody>
      </p:sp>
      <p:sp>
        <p:nvSpPr>
          <p:cNvPr id="4" name="Altbilgi Yer Tutucusu 3"/>
          <p:cNvSpPr>
            <a:spLocks noGrp="1"/>
          </p:cNvSpPr>
          <p:nvPr>
            <p:ph type="ftr" sz="quarter" idx="11"/>
          </p:nvPr>
        </p:nvSpPr>
        <p:spPr/>
        <p:txBody>
          <a:bodyPr/>
          <a:lstStyle/>
          <a:p>
            <a:r>
              <a:rPr lang="en-US" smtClean="0"/>
              <a:t>Prof.Dr. M.Kemal KÜÇÜKERSAN       Ankara Üniversitesi Veteriner Fakültesi Hayvan Besleme ve Beslenme Hastalıkları Anabilim Dalı</a:t>
            </a:r>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05" y="0"/>
            <a:ext cx="418011" cy="41801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9261" y="0"/>
            <a:ext cx="479970" cy="473599"/>
          </a:xfrm>
          <a:prstGeom prst="rect">
            <a:avLst/>
          </a:prstGeom>
        </p:spPr>
      </p:pic>
      <p:sp>
        <p:nvSpPr>
          <p:cNvPr id="8" name="Dikdörtgen 7"/>
          <p:cNvSpPr/>
          <p:nvPr/>
        </p:nvSpPr>
        <p:spPr>
          <a:xfrm>
            <a:off x="3207572" y="1778615"/>
            <a:ext cx="6691255" cy="34163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u="sng" dirty="0">
                <a:ln/>
                <a:solidFill>
                  <a:schemeClr val="accent4"/>
                </a:solidFill>
              </a:rPr>
              <a:t>KEK KULLANIMI </a:t>
            </a:r>
            <a:endParaRPr lang="tr-TR" sz="5400" b="1" u="sng" dirty="0" smtClean="0">
              <a:ln/>
              <a:solidFill>
                <a:schemeClr val="accent4"/>
              </a:solidFill>
            </a:endParaRPr>
          </a:p>
          <a:p>
            <a:pPr algn="ctr"/>
            <a:r>
              <a:rPr lang="tr-TR" sz="5400" b="1" u="sng" dirty="0" smtClean="0">
                <a:ln/>
                <a:solidFill>
                  <a:schemeClr val="accent4"/>
                </a:solidFill>
              </a:rPr>
              <a:t>HANGİ </a:t>
            </a:r>
          </a:p>
          <a:p>
            <a:pPr algn="ctr"/>
            <a:r>
              <a:rPr lang="tr-TR" sz="5400" b="1" u="sng" dirty="0" smtClean="0">
                <a:ln/>
                <a:solidFill>
                  <a:schemeClr val="accent4"/>
                </a:solidFill>
              </a:rPr>
              <a:t>DURUMLARDA </a:t>
            </a:r>
          </a:p>
          <a:p>
            <a:pPr algn="ctr"/>
            <a:r>
              <a:rPr lang="tr-TR" sz="5400" b="1" u="sng" dirty="0" smtClean="0">
                <a:ln/>
                <a:solidFill>
                  <a:schemeClr val="accent4"/>
                </a:solidFill>
              </a:rPr>
              <a:t>TERCİH </a:t>
            </a:r>
            <a:r>
              <a:rPr lang="tr-TR" sz="5400" b="1" u="sng" dirty="0">
                <a:ln/>
                <a:solidFill>
                  <a:schemeClr val="accent4"/>
                </a:solidFill>
              </a:rPr>
              <a:t>EDİLMELİDİR</a:t>
            </a:r>
            <a:endParaRPr lang="tr-TR" sz="5400" b="1" dirty="0">
              <a:ln/>
              <a:solidFill>
                <a:schemeClr val="accent4"/>
              </a:solidFill>
            </a:endParaRP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5052" y="2090058"/>
            <a:ext cx="2534194" cy="2534194"/>
          </a:xfrm>
          <a:prstGeom prst="rect">
            <a:avLst/>
          </a:prstGeom>
        </p:spPr>
      </p:pic>
    </p:spTree>
    <p:extLst>
      <p:ext uri="{BB962C8B-B14F-4D97-AF65-F5344CB8AC3E}">
        <p14:creationId xmlns:p14="http://schemas.microsoft.com/office/powerpoint/2010/main" val="40747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2974" y="0"/>
            <a:ext cx="10498683" cy="515983"/>
          </a:xfrm>
        </p:spPr>
        <p:txBody>
          <a:bodyPr>
            <a:normAutofit/>
          </a:bodyPr>
          <a:lstStyle/>
          <a:p>
            <a:pPr algn="ctr"/>
            <a:r>
              <a:rPr lang="tr-TR" sz="2000" b="1" dirty="0" smtClean="0">
                <a:solidFill>
                  <a:srgbClr val="FF0000"/>
                </a:solidFill>
              </a:rPr>
              <a:t>Sağlıklı Arı –Nitelikli Arı Ürünleri</a:t>
            </a:r>
            <a:endParaRPr lang="tr-TR" sz="2000" b="1" dirty="0">
              <a:solidFill>
                <a:srgbClr val="FF0000"/>
              </a:solidFill>
            </a:endParaRPr>
          </a:p>
        </p:txBody>
      </p:sp>
      <p:pic>
        <p:nvPicPr>
          <p:cNvPr id="11" name="İçerik Yer Tutucusu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6375" y="515983"/>
            <a:ext cx="5860081" cy="3124200"/>
          </a:xfrm>
        </p:spPr>
      </p:pic>
      <p:sp>
        <p:nvSpPr>
          <p:cNvPr id="5" name="Slayt Numarası Yer Tutucusu 4"/>
          <p:cNvSpPr>
            <a:spLocks noGrp="1"/>
          </p:cNvSpPr>
          <p:nvPr>
            <p:ph type="sldNum" sz="quarter" idx="12"/>
          </p:nvPr>
        </p:nvSpPr>
        <p:spPr/>
        <p:txBody>
          <a:bodyPr/>
          <a:lstStyle/>
          <a:p>
            <a:fld id="{D57F1E4F-1CFF-5643-939E-217C01CDF565}" type="slidenum">
              <a:rPr lang="en-US" smtClean="0"/>
              <a:pPr/>
              <a:t>2</a:t>
            </a:fld>
            <a:endParaRPr lang="en-US" dirty="0"/>
          </a:p>
        </p:txBody>
      </p:sp>
      <p:sp>
        <p:nvSpPr>
          <p:cNvPr id="12" name="İçerik Yer Tutucusu 2"/>
          <p:cNvSpPr txBox="1">
            <a:spLocks/>
          </p:cNvSpPr>
          <p:nvPr/>
        </p:nvSpPr>
        <p:spPr>
          <a:xfrm>
            <a:off x="1580605" y="3108055"/>
            <a:ext cx="10018713" cy="31242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tr-TR" dirty="0"/>
              <a:t>Arıcılık; özellikle narenciye endüstri bitkileri, yonca, kolza, korunga, üçgül gibi </a:t>
            </a:r>
            <a:r>
              <a:rPr lang="tr-TR" dirty="0" err="1"/>
              <a:t>baklagil</a:t>
            </a:r>
            <a:r>
              <a:rPr lang="tr-TR" dirty="0"/>
              <a:t> yem bitkileri yanında orman alanlarında, çalı ve makiliklerde, dağlık alanlarda ve yaylalarda yayılmış az sermayeli tarımsal bir faaliyettir.</a:t>
            </a:r>
          </a:p>
          <a:p>
            <a:endParaRPr lang="tr-TR" dirty="0"/>
          </a:p>
        </p:txBody>
      </p:sp>
    </p:spTree>
    <p:extLst>
      <p:ext uri="{BB962C8B-B14F-4D97-AF65-F5344CB8AC3E}">
        <p14:creationId xmlns:p14="http://schemas.microsoft.com/office/powerpoint/2010/main" val="117245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4597" y="464294"/>
            <a:ext cx="10498683" cy="515983"/>
          </a:xfrm>
        </p:spPr>
        <p:txBody>
          <a:bodyPr>
            <a:normAutofit/>
          </a:bodyPr>
          <a:lstStyle/>
          <a:p>
            <a:r>
              <a:rPr lang="tr-TR" sz="2000" b="1" dirty="0" smtClean="0">
                <a:solidFill>
                  <a:srgbClr val="FF0000"/>
                </a:solidFill>
              </a:rPr>
              <a:t>Arı Besleme ve Besinleri</a:t>
            </a:r>
            <a:endParaRPr lang="tr-TR" sz="2000" b="1" dirty="0">
              <a:solidFill>
                <a:srgbClr val="FF0000"/>
              </a:solidFill>
            </a:endParaRPr>
          </a:p>
        </p:txBody>
      </p:sp>
      <p:sp>
        <p:nvSpPr>
          <p:cNvPr id="3" name="İçerik Yer Tutucusu 2"/>
          <p:cNvSpPr>
            <a:spLocks noGrp="1"/>
          </p:cNvSpPr>
          <p:nvPr>
            <p:ph idx="1"/>
          </p:nvPr>
        </p:nvSpPr>
        <p:spPr>
          <a:xfrm>
            <a:off x="1341120" y="1277916"/>
            <a:ext cx="10018713" cy="5007429"/>
          </a:xfrm>
        </p:spPr>
        <p:txBody>
          <a:bodyPr>
            <a:normAutofit/>
          </a:bodyPr>
          <a:lstStyle/>
          <a:p>
            <a:pPr lvl="0"/>
            <a:r>
              <a:rPr lang="tr-TR" b="1" u="sng" dirty="0"/>
              <a:t>Kek kullanımı hangi durumlarda tercih edilmelidir?</a:t>
            </a:r>
            <a:endParaRPr lang="tr-TR" dirty="0"/>
          </a:p>
          <a:p>
            <a:endParaRPr lang="tr-TR" dirty="0" smtClean="0"/>
          </a:p>
          <a:p>
            <a:r>
              <a:rPr lang="tr-TR" dirty="0" smtClean="0"/>
              <a:t>Ana </a:t>
            </a:r>
            <a:r>
              <a:rPr lang="tr-TR" dirty="0"/>
              <a:t>arı yetiştiriciliğinde,</a:t>
            </a:r>
          </a:p>
          <a:p>
            <a:r>
              <a:rPr lang="tr-TR" dirty="0"/>
              <a:t>Geç sonbahar ve erken ilkbaharda,</a:t>
            </a:r>
          </a:p>
          <a:p>
            <a:r>
              <a:rPr lang="tr-TR" dirty="0"/>
              <a:t>Açlık tehlikesiyle karşı karşıya gelindiğinde ve hava koşullarının uçuşların olmasını engellediği dönemlerde,</a:t>
            </a:r>
          </a:p>
          <a:p>
            <a:r>
              <a:rPr lang="tr-TR" dirty="0"/>
              <a:t>Uzun süre kovan kontrolü yapılamayan dönemlerde,</a:t>
            </a:r>
          </a:p>
          <a:p>
            <a:r>
              <a:rPr lang="tr-TR" dirty="0"/>
              <a:t>Arının suya ihtiyacının en az olduğu dönemlerde kullanılmalıdır. </a:t>
            </a:r>
          </a:p>
        </p:txBody>
      </p:sp>
      <p:sp>
        <p:nvSpPr>
          <p:cNvPr id="4" name="Altbilgi Yer Tutucusu 3"/>
          <p:cNvSpPr>
            <a:spLocks noGrp="1"/>
          </p:cNvSpPr>
          <p:nvPr>
            <p:ph type="ftr" sz="quarter" idx="11"/>
          </p:nvPr>
        </p:nvSpPr>
        <p:spPr/>
        <p:txBody>
          <a:bodyPr/>
          <a:lstStyle/>
          <a:p>
            <a:r>
              <a:rPr lang="en-US" smtClean="0"/>
              <a:t>Prof.Dr. M.Kemal KÜÇÜKERSAN       Ankara Üniversitesi Veteriner Fakültesi Hayvan Besleme ve Beslenme Hastalıkları Anabilim Dalı</a:t>
            </a:r>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05" y="0"/>
            <a:ext cx="418011" cy="41801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9261" y="0"/>
            <a:ext cx="479970" cy="473599"/>
          </a:xfrm>
          <a:prstGeom prst="rect">
            <a:avLst/>
          </a:prstGeom>
        </p:spPr>
      </p:pic>
    </p:spTree>
    <p:extLst>
      <p:ext uri="{BB962C8B-B14F-4D97-AF65-F5344CB8AC3E}">
        <p14:creationId xmlns:p14="http://schemas.microsoft.com/office/powerpoint/2010/main" val="423896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3317" y="473599"/>
            <a:ext cx="10498683" cy="515983"/>
          </a:xfrm>
        </p:spPr>
        <p:txBody>
          <a:bodyPr>
            <a:normAutofit/>
          </a:bodyPr>
          <a:lstStyle/>
          <a:p>
            <a:r>
              <a:rPr lang="tr-TR" sz="2000" b="1" dirty="0" smtClean="0">
                <a:solidFill>
                  <a:srgbClr val="FF0000"/>
                </a:solidFill>
              </a:rPr>
              <a:t>Arı Besleme ve Besinleri</a:t>
            </a:r>
            <a:endParaRPr lang="tr-TR" sz="2000" b="1" dirty="0">
              <a:solidFill>
                <a:srgbClr val="FF0000"/>
              </a:solidFill>
            </a:endParaRPr>
          </a:p>
        </p:txBody>
      </p:sp>
      <p:sp>
        <p:nvSpPr>
          <p:cNvPr id="3" name="İçerik Yer Tutucusu 2"/>
          <p:cNvSpPr>
            <a:spLocks noGrp="1"/>
          </p:cNvSpPr>
          <p:nvPr>
            <p:ph idx="1"/>
          </p:nvPr>
        </p:nvSpPr>
        <p:spPr>
          <a:xfrm>
            <a:off x="1484310" y="1058091"/>
            <a:ext cx="10018713" cy="4733109"/>
          </a:xfrm>
        </p:spPr>
        <p:txBody>
          <a:bodyPr>
            <a:normAutofit/>
          </a:bodyPr>
          <a:lstStyle/>
          <a:p>
            <a:r>
              <a:rPr lang="tr-TR" b="1" dirty="0" smtClean="0">
                <a:solidFill>
                  <a:srgbClr val="FF0000"/>
                </a:solidFill>
              </a:rPr>
              <a:t>Şurup,</a:t>
            </a:r>
            <a:r>
              <a:rPr lang="tr-TR" dirty="0" smtClean="0"/>
              <a:t> </a:t>
            </a:r>
            <a:r>
              <a:rPr lang="tr-TR" dirty="0"/>
              <a:t>yapılacak olan su temiz ve mümkün olduğu takdirde iyice kaynatılmalı ve soğutulmalıdır. Soğumuş su ile genel anlamda şeker şurubu hazırlamak için kullanılacaksa, 1 </a:t>
            </a:r>
            <a:r>
              <a:rPr lang="tr-TR" dirty="0" err="1"/>
              <a:t>lt</a:t>
            </a:r>
            <a:r>
              <a:rPr lang="tr-TR" dirty="0"/>
              <a:t> suya 1.5 kg çay şekeri katılarak iyice karıştırılır. Hazırlanacak olan şurup günlük tüketilecek miktarda olmalıdır. </a:t>
            </a:r>
            <a:endParaRPr lang="tr-TR" dirty="0" smtClean="0"/>
          </a:p>
          <a:p>
            <a:r>
              <a:rPr lang="tr-TR" dirty="0" smtClean="0"/>
              <a:t>Bekleyen </a:t>
            </a:r>
            <a:r>
              <a:rPr lang="tr-TR" dirty="0"/>
              <a:t>şurup ekşiyebileceğinden dolayı kolonilerde sindirim sistemi rahatsızlıklarına neden olabilir. </a:t>
            </a:r>
            <a:endParaRPr lang="tr-TR" dirty="0" smtClean="0"/>
          </a:p>
          <a:p>
            <a:r>
              <a:rPr lang="tr-TR" dirty="0" smtClean="0"/>
              <a:t>Teknolojinin </a:t>
            </a:r>
            <a:r>
              <a:rPr lang="tr-TR" dirty="0"/>
              <a:t>gelişmesine paralel olarak farklı şekillerde üretilmiş olan şekerler arı beslemede kullanılmaktadır. Ancak bu tip şekerlerin yapısı tam anlaşılmadan ve sadece ekonomik gerekçelerle tüketilmesi tehlike arz etmektedir. ABD'de </a:t>
            </a:r>
            <a:r>
              <a:rPr lang="tr-TR" dirty="0" err="1"/>
              <a:t>invert</a:t>
            </a:r>
            <a:r>
              <a:rPr lang="tr-TR" dirty="0"/>
              <a:t> şuruptaki HMF ve kullanılan asitler yüzünden zehirlenmeler olmuş, toplu koloni ölümleri yaşanmıştır.</a:t>
            </a:r>
          </a:p>
        </p:txBody>
      </p:sp>
      <p:sp>
        <p:nvSpPr>
          <p:cNvPr id="4" name="Altbilgi Yer Tutucusu 3"/>
          <p:cNvSpPr>
            <a:spLocks noGrp="1"/>
          </p:cNvSpPr>
          <p:nvPr>
            <p:ph type="ftr" sz="quarter" idx="11"/>
          </p:nvPr>
        </p:nvSpPr>
        <p:spPr/>
        <p:txBody>
          <a:bodyPr/>
          <a:lstStyle/>
          <a:p>
            <a:r>
              <a:rPr lang="en-US" smtClean="0"/>
              <a:t>Prof.Dr. M.Kemal KÜÇÜKERSAN       Ankara Üniversitesi Veteriner Fakültesi Hayvan Besleme ve Beslenme Hastalıkları Anabilim Dalı</a:t>
            </a:r>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05" y="0"/>
            <a:ext cx="418011" cy="41801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9261" y="0"/>
            <a:ext cx="479970" cy="473599"/>
          </a:xfrm>
          <a:prstGeom prst="rect">
            <a:avLst/>
          </a:prstGeom>
        </p:spPr>
      </p:pic>
    </p:spTree>
    <p:extLst>
      <p:ext uri="{BB962C8B-B14F-4D97-AF65-F5344CB8AC3E}">
        <p14:creationId xmlns:p14="http://schemas.microsoft.com/office/powerpoint/2010/main" val="236144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6517" y="311264"/>
            <a:ext cx="10498683" cy="515983"/>
          </a:xfrm>
        </p:spPr>
        <p:txBody>
          <a:bodyPr>
            <a:normAutofit/>
          </a:bodyPr>
          <a:lstStyle/>
          <a:p>
            <a:r>
              <a:rPr lang="tr-TR" sz="2000" b="1" dirty="0" smtClean="0">
                <a:solidFill>
                  <a:srgbClr val="FF0000"/>
                </a:solidFill>
              </a:rPr>
              <a:t>Arı Besleme ve Besinleri</a:t>
            </a:r>
            <a:endParaRPr lang="tr-TR" sz="2000" b="1" dirty="0">
              <a:solidFill>
                <a:srgbClr val="FF0000"/>
              </a:solidFill>
            </a:endParaRPr>
          </a:p>
        </p:txBody>
      </p:sp>
      <p:sp>
        <p:nvSpPr>
          <p:cNvPr id="3" name="İçerik Yer Tutucusu 2"/>
          <p:cNvSpPr>
            <a:spLocks noGrp="1"/>
          </p:cNvSpPr>
          <p:nvPr>
            <p:ph idx="1"/>
          </p:nvPr>
        </p:nvSpPr>
        <p:spPr>
          <a:xfrm>
            <a:off x="1580605" y="891255"/>
            <a:ext cx="10018713" cy="5301477"/>
          </a:xfrm>
        </p:spPr>
        <p:txBody>
          <a:bodyPr>
            <a:normAutofit/>
          </a:bodyPr>
          <a:lstStyle/>
          <a:p>
            <a:r>
              <a:rPr lang="tr-TR" dirty="0" smtClean="0"/>
              <a:t>Asitler </a:t>
            </a:r>
            <a:r>
              <a:rPr lang="tr-TR" dirty="0"/>
              <a:t>ve ısıtılarak yapılan </a:t>
            </a:r>
            <a:r>
              <a:rPr lang="tr-TR" dirty="0" err="1"/>
              <a:t>invert</a:t>
            </a:r>
            <a:r>
              <a:rPr lang="tr-TR" dirty="0"/>
              <a:t> şurubu arı beslemede risklidir.  </a:t>
            </a:r>
            <a:endParaRPr lang="tr-TR" dirty="0" smtClean="0"/>
          </a:p>
          <a:p>
            <a:r>
              <a:rPr lang="tr-TR" dirty="0" smtClean="0"/>
              <a:t>Enzimle </a:t>
            </a:r>
            <a:r>
              <a:rPr lang="tr-TR" dirty="0"/>
              <a:t>yapılan </a:t>
            </a:r>
            <a:r>
              <a:rPr lang="tr-TR" dirty="0" err="1"/>
              <a:t>invert</a:t>
            </a:r>
            <a:r>
              <a:rPr lang="tr-TR" dirty="0"/>
              <a:t> şuruplarda HMF ve asit zehirlenmesi riski yoktur. Ancak pahalıdır. Şurup </a:t>
            </a:r>
            <a:r>
              <a:rPr lang="tr-TR" dirty="0" smtClean="0"/>
              <a:t>hazırlanmada sonbahar </a:t>
            </a:r>
            <a:r>
              <a:rPr lang="tr-TR" dirty="0"/>
              <a:t>ve ilkbahar beslemesi için farklı </a:t>
            </a:r>
            <a:r>
              <a:rPr lang="tr-TR" dirty="0" smtClean="0"/>
              <a:t>konsantrasyonlar önerilmektedir</a:t>
            </a:r>
            <a:r>
              <a:rPr lang="tr-TR" dirty="0"/>
              <a:t>. </a:t>
            </a:r>
            <a:endParaRPr lang="tr-TR" dirty="0" smtClean="0"/>
          </a:p>
          <a:p>
            <a:r>
              <a:rPr lang="tr-TR" dirty="0" smtClean="0"/>
              <a:t>Bu </a:t>
            </a:r>
            <a:r>
              <a:rPr lang="tr-TR" dirty="0"/>
              <a:t>amaçla;</a:t>
            </a:r>
          </a:p>
          <a:p>
            <a:r>
              <a:rPr lang="tr-TR" dirty="0">
                <a:solidFill>
                  <a:srgbClr val="FF0000"/>
                </a:solidFill>
              </a:rPr>
              <a:t>İlkbahar beslemesi için şurup formülü:</a:t>
            </a:r>
            <a:br>
              <a:rPr lang="tr-TR" dirty="0">
                <a:solidFill>
                  <a:srgbClr val="FF0000"/>
                </a:solidFill>
              </a:rPr>
            </a:br>
            <a:r>
              <a:rPr lang="tr-TR" dirty="0"/>
              <a:t>• 4 kg bal + 1kg şeker + 3 litre su</a:t>
            </a:r>
            <a:br>
              <a:rPr lang="tr-TR" dirty="0"/>
            </a:br>
            <a:r>
              <a:rPr lang="tr-TR" dirty="0"/>
              <a:t>• 1kg şeker + 1 litre su</a:t>
            </a:r>
            <a:br>
              <a:rPr lang="tr-TR" dirty="0"/>
            </a:br>
            <a:r>
              <a:rPr lang="tr-TR" dirty="0"/>
              <a:t>• 1 kg şeker + 1/2 litre su</a:t>
            </a:r>
            <a:br>
              <a:rPr lang="tr-TR" dirty="0"/>
            </a:br>
            <a:r>
              <a:rPr lang="tr-TR" dirty="0"/>
              <a:t>• 1 kg bal + 1/2 litre su</a:t>
            </a:r>
          </a:p>
          <a:p>
            <a:r>
              <a:rPr lang="tr-TR" dirty="0">
                <a:solidFill>
                  <a:srgbClr val="FF0000"/>
                </a:solidFill>
              </a:rPr>
              <a:t>Sonbahar beslemesi için şurup formülü:</a:t>
            </a:r>
            <a:br>
              <a:rPr lang="tr-TR" dirty="0">
                <a:solidFill>
                  <a:srgbClr val="FF0000"/>
                </a:solidFill>
              </a:rPr>
            </a:br>
            <a:r>
              <a:rPr lang="tr-TR" dirty="0"/>
              <a:t>• 1 kg şeker + 1/2 litre su</a:t>
            </a:r>
            <a:br>
              <a:rPr lang="tr-TR" dirty="0"/>
            </a:br>
            <a:r>
              <a:rPr lang="tr-TR" dirty="0"/>
              <a:t>• 1 litre su + 4 kg bal</a:t>
            </a:r>
            <a:br>
              <a:rPr lang="tr-TR" dirty="0"/>
            </a:br>
            <a:r>
              <a:rPr lang="tr-TR" dirty="0"/>
              <a:t>• 5 kg şeker + 20 kg bal + 2,5 litre su uygulanarak yapılabilmektedir. </a:t>
            </a:r>
          </a:p>
          <a:p>
            <a:endParaRPr lang="tr-TR" dirty="0"/>
          </a:p>
        </p:txBody>
      </p:sp>
      <p:sp>
        <p:nvSpPr>
          <p:cNvPr id="4" name="Altbilgi Yer Tutucusu 3"/>
          <p:cNvSpPr>
            <a:spLocks noGrp="1"/>
          </p:cNvSpPr>
          <p:nvPr>
            <p:ph type="ftr" sz="quarter" idx="11"/>
          </p:nvPr>
        </p:nvSpPr>
        <p:spPr/>
        <p:txBody>
          <a:bodyPr/>
          <a:lstStyle/>
          <a:p>
            <a:r>
              <a:rPr lang="en-US" smtClean="0"/>
              <a:t>Prof.Dr. M.Kemal KÜÇÜKERSAN       Ankara Üniversitesi Veteriner Fakültesi Hayvan Besleme ve Beslenme Hastalıkları Anabilim Dalı</a:t>
            </a:r>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05" y="0"/>
            <a:ext cx="418011" cy="41801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9261" y="0"/>
            <a:ext cx="479970" cy="473599"/>
          </a:xfrm>
          <a:prstGeom prst="rect">
            <a:avLst/>
          </a:prstGeom>
        </p:spPr>
      </p:pic>
    </p:spTree>
    <p:extLst>
      <p:ext uri="{BB962C8B-B14F-4D97-AF65-F5344CB8AC3E}">
        <p14:creationId xmlns:p14="http://schemas.microsoft.com/office/powerpoint/2010/main" val="157804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FFFF00"/>
                </a:solidFill>
              </a:rPr>
              <a:t>BAL</a:t>
            </a:r>
            <a:endParaRPr lang="tr-TR" sz="4000" dirty="0">
              <a:solidFill>
                <a:srgbClr val="FFFF00"/>
              </a:solidFill>
            </a:endParaRPr>
          </a:p>
        </p:txBody>
      </p:sp>
      <p:sp>
        <p:nvSpPr>
          <p:cNvPr id="4" name="Metin Yer Tutucusu 3"/>
          <p:cNvSpPr>
            <a:spLocks noGrp="1"/>
          </p:cNvSpPr>
          <p:nvPr>
            <p:ph type="body" sz="half" idx="2"/>
          </p:nvPr>
        </p:nvSpPr>
        <p:spPr/>
        <p:txBody>
          <a:bodyPr>
            <a:normAutofit/>
          </a:bodyPr>
          <a:lstStyle/>
          <a:p>
            <a:r>
              <a:rPr lang="tr-TR" sz="2400" dirty="0"/>
              <a:t>aromatik ve </a:t>
            </a:r>
            <a:r>
              <a:rPr lang="tr-TR" sz="2400" dirty="0" err="1"/>
              <a:t>visköz</a:t>
            </a:r>
            <a:r>
              <a:rPr lang="tr-TR" sz="2400" dirty="0"/>
              <a:t> bir madde olup insan tüketimi için çok değerli bir gıdadır.</a:t>
            </a:r>
          </a:p>
        </p:txBody>
      </p:sp>
      <p:sp>
        <p:nvSpPr>
          <p:cNvPr id="3" name="İçerik Yer Tutucusu 2"/>
          <p:cNvSpPr>
            <a:spLocks noGrp="1"/>
          </p:cNvSpPr>
          <p:nvPr>
            <p:ph idx="1"/>
          </p:nvPr>
        </p:nvSpPr>
        <p:spPr/>
        <p:txBody>
          <a:bodyPr>
            <a:normAutofit fontScale="92500" lnSpcReduction="10000"/>
          </a:bodyPr>
          <a:lstStyle/>
          <a:p>
            <a:r>
              <a:rPr lang="tr-TR" sz="3200" dirty="0"/>
              <a:t>%80 </a:t>
            </a:r>
            <a:r>
              <a:rPr lang="tr-TR" sz="3200" dirty="0" smtClean="0"/>
              <a:t>ŞEKER</a:t>
            </a:r>
          </a:p>
          <a:p>
            <a:r>
              <a:rPr lang="tr-TR" sz="3200" dirty="0" smtClean="0"/>
              <a:t> </a:t>
            </a:r>
            <a:r>
              <a:rPr lang="tr-TR" sz="3200" dirty="0"/>
              <a:t>%17 </a:t>
            </a:r>
            <a:r>
              <a:rPr lang="tr-TR" sz="3200" dirty="0" smtClean="0"/>
              <a:t>SU </a:t>
            </a:r>
          </a:p>
          <a:p>
            <a:r>
              <a:rPr lang="tr-TR" sz="3200" dirty="0" smtClean="0"/>
              <a:t>%</a:t>
            </a:r>
            <a:r>
              <a:rPr lang="tr-TR" sz="3200" dirty="0"/>
              <a:t>3’lük </a:t>
            </a:r>
            <a:r>
              <a:rPr lang="tr-TR" sz="3200" dirty="0" smtClean="0"/>
              <a:t>kısmında  MİNERAL MADDELER, AMİNO ASİTLER, RENK MADDELERİ, VİTAMİN VE ENZİMLERDEN </a:t>
            </a:r>
            <a:r>
              <a:rPr lang="tr-TR" sz="3200" dirty="0"/>
              <a:t>oluşmaktadır. </a:t>
            </a:r>
            <a:endParaRPr lang="tr-TR" sz="3200" dirty="0" smtClean="0"/>
          </a:p>
          <a:p>
            <a:r>
              <a:rPr lang="tr-TR" sz="3200" dirty="0"/>
              <a:t>Enzimler vücuttaki tüm biyokimyasal süreci organize eder ve birçok hastalığa karşı vücuda direnç sağlar. İçerdiği A, B, C, diğer vitaminler ve mineraller zindelik verir, iştah açar, zihinsel gelişimi hızlandırır. </a:t>
            </a:r>
          </a:p>
          <a:p>
            <a:endParaRPr lang="tr-TR" dirty="0"/>
          </a:p>
        </p:txBody>
      </p:sp>
    </p:spTree>
    <p:extLst>
      <p:ext uri="{BB962C8B-B14F-4D97-AF65-F5344CB8AC3E}">
        <p14:creationId xmlns:p14="http://schemas.microsoft.com/office/powerpoint/2010/main" val="3757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FFFF00"/>
                </a:solidFill>
              </a:rPr>
              <a:t>BAL</a:t>
            </a:r>
            <a:endParaRPr lang="tr-TR" sz="4000" dirty="0">
              <a:solidFill>
                <a:srgbClr val="FFFF00"/>
              </a:solidFill>
            </a:endParaRPr>
          </a:p>
        </p:txBody>
      </p:sp>
      <p:sp>
        <p:nvSpPr>
          <p:cNvPr id="4" name="Metin Yer Tutucusu 3"/>
          <p:cNvSpPr>
            <a:spLocks noGrp="1"/>
          </p:cNvSpPr>
          <p:nvPr>
            <p:ph type="body" sz="half" idx="2"/>
          </p:nvPr>
        </p:nvSpPr>
        <p:spPr/>
        <p:txBody>
          <a:bodyPr>
            <a:normAutofit/>
          </a:bodyPr>
          <a:lstStyle/>
          <a:p>
            <a:r>
              <a:rPr lang="tr-TR" sz="2400" dirty="0"/>
              <a:t>aromatik ve </a:t>
            </a:r>
            <a:r>
              <a:rPr lang="tr-TR" sz="2400" dirty="0" err="1"/>
              <a:t>visköz</a:t>
            </a:r>
            <a:r>
              <a:rPr lang="tr-TR" sz="2400" dirty="0"/>
              <a:t> bir madde olup insan tüketimi için çok değerli bir gıdadır.</a:t>
            </a:r>
          </a:p>
        </p:txBody>
      </p:sp>
      <p:sp>
        <p:nvSpPr>
          <p:cNvPr id="3" name="İçerik Yer Tutucusu 2"/>
          <p:cNvSpPr>
            <a:spLocks noGrp="1"/>
          </p:cNvSpPr>
          <p:nvPr>
            <p:ph idx="1"/>
          </p:nvPr>
        </p:nvSpPr>
        <p:spPr/>
        <p:txBody>
          <a:bodyPr>
            <a:normAutofit fontScale="92500" lnSpcReduction="10000"/>
          </a:bodyPr>
          <a:lstStyle/>
          <a:p>
            <a:r>
              <a:rPr lang="tr-TR" sz="3200" dirty="0"/>
              <a:t>%80 </a:t>
            </a:r>
            <a:r>
              <a:rPr lang="tr-TR" sz="3200" dirty="0" smtClean="0"/>
              <a:t>ŞEKER</a:t>
            </a:r>
          </a:p>
          <a:p>
            <a:r>
              <a:rPr lang="tr-TR" sz="3200" dirty="0" smtClean="0"/>
              <a:t> </a:t>
            </a:r>
            <a:r>
              <a:rPr lang="tr-TR" sz="3200" dirty="0"/>
              <a:t>%17 </a:t>
            </a:r>
            <a:r>
              <a:rPr lang="tr-TR" sz="3200" dirty="0" smtClean="0"/>
              <a:t>SU </a:t>
            </a:r>
          </a:p>
          <a:p>
            <a:r>
              <a:rPr lang="tr-TR" sz="3200" dirty="0" smtClean="0"/>
              <a:t>%</a:t>
            </a:r>
            <a:r>
              <a:rPr lang="tr-TR" sz="3200" dirty="0"/>
              <a:t>3’lük </a:t>
            </a:r>
            <a:r>
              <a:rPr lang="tr-TR" sz="3200" dirty="0" smtClean="0"/>
              <a:t>kısmında  MİNERAL MADDELER, AMİNO ASİTLER, RENK MADDELERİ, VİTAMİN VE ENZİMLERDEN </a:t>
            </a:r>
            <a:r>
              <a:rPr lang="tr-TR" sz="3200" dirty="0"/>
              <a:t>oluşmaktadır. </a:t>
            </a:r>
            <a:endParaRPr lang="tr-TR" sz="3200" dirty="0" smtClean="0"/>
          </a:p>
          <a:p>
            <a:r>
              <a:rPr lang="tr-TR" sz="3200" dirty="0"/>
              <a:t>Enzimler vücuttaki tüm biyokimyasal süreci organize eder ve birçok hastalığa karşı vücuda direnç sağlar. İçerdiği A, B, C, diğer vitaminler ve mineraller zindelik verir, iştah açar, zihinsel gelişimi hızlandırır. </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5354" y="0"/>
            <a:ext cx="2766646" cy="1729154"/>
          </a:xfrm>
          <a:prstGeom prst="rect">
            <a:avLst/>
          </a:prstGeom>
        </p:spPr>
      </p:pic>
    </p:spTree>
    <p:extLst>
      <p:ext uri="{BB962C8B-B14F-4D97-AF65-F5344CB8AC3E}">
        <p14:creationId xmlns:p14="http://schemas.microsoft.com/office/powerpoint/2010/main" val="323787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FFFF00"/>
                </a:solidFill>
              </a:rPr>
              <a:t>BAL</a:t>
            </a:r>
            <a:endParaRPr lang="tr-TR" sz="4000" dirty="0">
              <a:solidFill>
                <a:srgbClr val="FFFF00"/>
              </a:solidFill>
            </a:endParaRPr>
          </a:p>
        </p:txBody>
      </p:sp>
      <p:sp>
        <p:nvSpPr>
          <p:cNvPr id="4" name="Metin Yer Tutucusu 3"/>
          <p:cNvSpPr>
            <a:spLocks noGrp="1"/>
          </p:cNvSpPr>
          <p:nvPr>
            <p:ph type="body" sz="half" idx="2"/>
          </p:nvPr>
        </p:nvSpPr>
        <p:spPr/>
        <p:txBody>
          <a:bodyPr>
            <a:normAutofit/>
          </a:bodyPr>
          <a:lstStyle/>
          <a:p>
            <a:r>
              <a:rPr lang="tr-TR" sz="2400" dirty="0"/>
              <a:t>aromatik ve </a:t>
            </a:r>
            <a:r>
              <a:rPr lang="tr-TR" sz="2400" dirty="0" err="1"/>
              <a:t>visköz</a:t>
            </a:r>
            <a:r>
              <a:rPr lang="tr-TR" sz="2400" dirty="0"/>
              <a:t> bir madde olup insan tüketimi için çok değerli bir gıdadır.</a:t>
            </a:r>
          </a:p>
        </p:txBody>
      </p:sp>
      <p:sp>
        <p:nvSpPr>
          <p:cNvPr id="3" name="İçerik Yer Tutucusu 2"/>
          <p:cNvSpPr>
            <a:spLocks noGrp="1"/>
          </p:cNvSpPr>
          <p:nvPr>
            <p:ph idx="1"/>
          </p:nvPr>
        </p:nvSpPr>
        <p:spPr>
          <a:xfrm>
            <a:off x="5111262" y="685800"/>
            <a:ext cx="6621950" cy="5486400"/>
          </a:xfrm>
        </p:spPr>
        <p:txBody>
          <a:bodyPr>
            <a:normAutofit fontScale="85000" lnSpcReduction="10000"/>
          </a:bodyPr>
          <a:lstStyle/>
          <a:p>
            <a:pPr marL="253583" algn="just">
              <a:lnSpc>
                <a:spcPts val="2614"/>
              </a:lnSpc>
            </a:pPr>
            <a:r>
              <a:rPr lang="tr" sz="4000" dirty="0" smtClean="0">
                <a:solidFill>
                  <a:srgbClr val="464653"/>
                </a:solidFill>
                <a:latin typeface="Comic Sans MS"/>
              </a:rPr>
              <a:t>Baldaki fitokimyasallar:</a:t>
            </a:r>
            <a:endParaRPr lang="tr" sz="4000" dirty="0">
              <a:solidFill>
                <a:srgbClr val="464653"/>
              </a:solidFill>
              <a:latin typeface="Comic Sans MS"/>
            </a:endParaRPr>
          </a:p>
          <a:p>
            <a:pPr marL="795330" algn="just">
              <a:spcAft>
                <a:spcPts val="381"/>
              </a:spcAft>
            </a:pPr>
            <a:r>
              <a:rPr lang="tr" sz="3200" b="1" dirty="0" smtClean="0">
                <a:latin typeface="Arial"/>
              </a:rPr>
              <a:t>Antioksidatif </a:t>
            </a:r>
            <a:r>
              <a:rPr lang="tr" sz="3200" b="1" dirty="0">
                <a:latin typeface="Arial"/>
              </a:rPr>
              <a:t>ve antikarsinojenik </a:t>
            </a:r>
          </a:p>
          <a:p>
            <a:pPr marL="1244864" indent="-195951">
              <a:lnSpc>
                <a:spcPts val="1960"/>
              </a:lnSpc>
            </a:pPr>
            <a:r>
              <a:rPr lang="tr" sz="3200" b="1" dirty="0" smtClean="0">
                <a:solidFill>
                  <a:srgbClr val="FF0000"/>
                </a:solidFill>
                <a:latin typeface="Comic Sans MS"/>
              </a:rPr>
              <a:t>flavonoidler </a:t>
            </a:r>
            <a:r>
              <a:rPr lang="tr" sz="3200" b="1" dirty="0">
                <a:latin typeface="Arial"/>
              </a:rPr>
              <a:t>(chrysin, pinocembrin, pinobanksin, quercetin, kaempferol, luteolin, galangin, apigenin, hesperetin, myricetin),</a:t>
            </a:r>
          </a:p>
          <a:p>
            <a:pPr marL="1244864" indent="-195951">
              <a:lnSpc>
                <a:spcPts val="1960"/>
              </a:lnSpc>
            </a:pPr>
            <a:r>
              <a:rPr lang="tr" sz="3200" b="1" dirty="0" smtClean="0">
                <a:solidFill>
                  <a:srgbClr val="FF0000"/>
                </a:solidFill>
                <a:latin typeface="Comic Sans MS"/>
              </a:rPr>
              <a:t>fenolik </a:t>
            </a:r>
            <a:r>
              <a:rPr lang="tr" sz="3200" b="1" dirty="0">
                <a:solidFill>
                  <a:srgbClr val="FF0000"/>
                </a:solidFill>
                <a:latin typeface="Comic Sans MS"/>
              </a:rPr>
              <a:t>asitler </a:t>
            </a:r>
            <a:r>
              <a:rPr lang="tr" sz="3200" b="1" dirty="0">
                <a:latin typeface="Arial"/>
              </a:rPr>
              <a:t>(caffeic, coumaric, ferrulic, ellagic, chlorogenic),</a:t>
            </a:r>
          </a:p>
          <a:p>
            <a:pPr marL="795330" algn="just">
              <a:lnSpc>
                <a:spcPts val="2331"/>
              </a:lnSpc>
            </a:pPr>
            <a:r>
              <a:rPr lang="tr" sz="3200" b="1" dirty="0" smtClean="0">
                <a:latin typeface="Arial"/>
              </a:rPr>
              <a:t>askorbik </a:t>
            </a:r>
            <a:r>
              <a:rPr lang="tr" sz="3200" b="1" dirty="0">
                <a:latin typeface="Arial"/>
              </a:rPr>
              <a:t>asit,</a:t>
            </a:r>
          </a:p>
          <a:p>
            <a:pPr marL="795330" algn="just">
              <a:lnSpc>
                <a:spcPts val="2331"/>
              </a:lnSpc>
            </a:pPr>
            <a:r>
              <a:rPr lang="tr" sz="3200" b="1" dirty="0" smtClean="0">
                <a:latin typeface="Arial"/>
              </a:rPr>
              <a:t>katalaz</a:t>
            </a:r>
            <a:r>
              <a:rPr lang="tr" sz="3200" b="1" dirty="0">
                <a:latin typeface="Arial"/>
              </a:rPr>
              <a:t>, peroksidaz ve</a:t>
            </a:r>
          </a:p>
          <a:p>
            <a:pPr marL="795330" algn="just">
              <a:lnSpc>
                <a:spcPts val="2331"/>
              </a:lnSpc>
            </a:pPr>
            <a:r>
              <a:rPr lang="tr" sz="3200" b="1" dirty="0" smtClean="0">
                <a:latin typeface="Arial"/>
              </a:rPr>
              <a:t>karetenoid </a:t>
            </a:r>
            <a:r>
              <a:rPr lang="tr" sz="3200" b="1" dirty="0">
                <a:latin typeface="Arial"/>
              </a:rPr>
              <a:t>maddeleri bulunmaktadır.</a:t>
            </a:r>
          </a:p>
          <a:p>
            <a:endParaRPr lang="tr-TR" dirty="0"/>
          </a:p>
        </p:txBody>
      </p:sp>
    </p:spTree>
    <p:extLst>
      <p:ext uri="{BB962C8B-B14F-4D97-AF65-F5344CB8AC3E}">
        <p14:creationId xmlns:p14="http://schemas.microsoft.com/office/powerpoint/2010/main" val="3747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FFFF00"/>
                </a:solidFill>
              </a:rPr>
              <a:t>BAL</a:t>
            </a:r>
            <a:endParaRPr lang="tr-TR" sz="4000" dirty="0">
              <a:solidFill>
                <a:srgbClr val="FFFF00"/>
              </a:solidFill>
            </a:endParaRPr>
          </a:p>
        </p:txBody>
      </p:sp>
      <p:sp>
        <p:nvSpPr>
          <p:cNvPr id="4" name="Metin Yer Tutucusu 3"/>
          <p:cNvSpPr>
            <a:spLocks noGrp="1"/>
          </p:cNvSpPr>
          <p:nvPr>
            <p:ph type="body" sz="half" idx="2"/>
          </p:nvPr>
        </p:nvSpPr>
        <p:spPr/>
        <p:txBody>
          <a:bodyPr>
            <a:normAutofit/>
          </a:bodyPr>
          <a:lstStyle/>
          <a:p>
            <a:r>
              <a:rPr lang="tr-TR" sz="2400" dirty="0"/>
              <a:t>aromatik ve </a:t>
            </a:r>
            <a:r>
              <a:rPr lang="tr-TR" sz="2400" dirty="0" err="1"/>
              <a:t>visköz</a:t>
            </a:r>
            <a:r>
              <a:rPr lang="tr-TR" sz="2400" dirty="0"/>
              <a:t> bir madde olup insan tüketimi için çok değerli bir gıdadır.</a:t>
            </a:r>
          </a:p>
        </p:txBody>
      </p:sp>
      <p:sp>
        <p:nvSpPr>
          <p:cNvPr id="3" name="İçerik Yer Tutucusu 2"/>
          <p:cNvSpPr>
            <a:spLocks noGrp="1"/>
          </p:cNvSpPr>
          <p:nvPr>
            <p:ph idx="1"/>
          </p:nvPr>
        </p:nvSpPr>
        <p:spPr>
          <a:xfrm>
            <a:off x="5111262" y="685800"/>
            <a:ext cx="6621950" cy="5486400"/>
          </a:xfrm>
        </p:spPr>
        <p:txBody>
          <a:bodyPr>
            <a:normAutofit/>
          </a:bodyPr>
          <a:lstStyle/>
          <a:p>
            <a:r>
              <a:rPr lang="tr-TR" sz="3200" i="1" dirty="0" err="1" smtClean="0"/>
              <a:t>Antibakteriyel</a:t>
            </a:r>
            <a:endParaRPr lang="tr-TR" sz="3200" i="1" dirty="0" smtClean="0"/>
          </a:p>
          <a:p>
            <a:r>
              <a:rPr lang="tr-TR" sz="3200" i="1" dirty="0" err="1" smtClean="0"/>
              <a:t>Antienflamatuar</a:t>
            </a:r>
            <a:endParaRPr lang="tr-TR" sz="3200" i="1" dirty="0" smtClean="0"/>
          </a:p>
          <a:p>
            <a:pPr marL="265110" algn="just">
              <a:lnSpc>
                <a:spcPts val="2832"/>
              </a:lnSpc>
            </a:pPr>
            <a:r>
              <a:rPr lang="tr" sz="3200" i="1" dirty="0">
                <a:solidFill>
                  <a:srgbClr val="464653"/>
                </a:solidFill>
              </a:rPr>
              <a:t>ülser ve diğer mide hastalıkları,</a:t>
            </a:r>
          </a:p>
          <a:p>
            <a:pPr marL="265110" algn="just">
              <a:lnSpc>
                <a:spcPts val="2832"/>
              </a:lnSpc>
            </a:pPr>
            <a:r>
              <a:rPr lang="tr" sz="3200" i="1" dirty="0" smtClean="0">
                <a:solidFill>
                  <a:srgbClr val="464653"/>
                </a:solidFill>
              </a:rPr>
              <a:t>kalp </a:t>
            </a:r>
            <a:r>
              <a:rPr lang="tr" sz="3200" i="1" dirty="0">
                <a:solidFill>
                  <a:srgbClr val="464653"/>
                </a:solidFill>
              </a:rPr>
              <a:t>yetmezlikleri, çarpıntı,</a:t>
            </a:r>
          </a:p>
          <a:p>
            <a:pPr marL="265110" algn="just">
              <a:lnSpc>
                <a:spcPts val="2832"/>
              </a:lnSpc>
            </a:pPr>
            <a:r>
              <a:rPr lang="tr" sz="3200" i="1" dirty="0" smtClean="0">
                <a:solidFill>
                  <a:srgbClr val="464653"/>
                </a:solidFill>
              </a:rPr>
              <a:t>kemik </a:t>
            </a:r>
            <a:r>
              <a:rPr lang="tr" sz="3200" i="1" dirty="0">
                <a:solidFill>
                  <a:srgbClr val="464653"/>
                </a:solidFill>
              </a:rPr>
              <a:t>hastalıkları,</a:t>
            </a:r>
          </a:p>
          <a:p>
            <a:pPr marL="265110" algn="just">
              <a:lnSpc>
                <a:spcPts val="2832"/>
              </a:lnSpc>
            </a:pPr>
            <a:r>
              <a:rPr lang="tr" sz="3200" i="1" dirty="0" smtClean="0">
                <a:solidFill>
                  <a:srgbClr val="464653"/>
                </a:solidFill>
              </a:rPr>
              <a:t>öksürük</a:t>
            </a:r>
            <a:r>
              <a:rPr lang="tr" sz="3200" i="1" dirty="0">
                <a:solidFill>
                  <a:srgbClr val="464653"/>
                </a:solidFill>
              </a:rPr>
              <a:t>, alerji, bronşit,</a:t>
            </a:r>
          </a:p>
          <a:p>
            <a:pPr marL="265110" algn="just">
              <a:lnSpc>
                <a:spcPts val="2832"/>
              </a:lnSpc>
            </a:pPr>
            <a:r>
              <a:rPr lang="tr" sz="3200" i="1" dirty="0" smtClean="0">
                <a:solidFill>
                  <a:srgbClr val="464653"/>
                </a:solidFill>
              </a:rPr>
              <a:t>kansızlık</a:t>
            </a:r>
            <a:r>
              <a:rPr lang="tr" sz="3200" i="1" dirty="0">
                <a:solidFill>
                  <a:srgbClr val="464653"/>
                </a:solidFill>
              </a:rPr>
              <a:t>,</a:t>
            </a:r>
          </a:p>
          <a:p>
            <a:pPr marL="265110" algn="just">
              <a:lnSpc>
                <a:spcPts val="2832"/>
              </a:lnSpc>
            </a:pPr>
            <a:r>
              <a:rPr lang="tr" sz="3200" i="1" dirty="0" smtClean="0">
                <a:solidFill>
                  <a:srgbClr val="464653"/>
                </a:solidFill>
              </a:rPr>
              <a:t>boğaz </a:t>
            </a:r>
            <a:r>
              <a:rPr lang="tr" sz="3200" i="1" dirty="0">
                <a:solidFill>
                  <a:srgbClr val="464653"/>
                </a:solidFill>
              </a:rPr>
              <a:t>ağrısı,</a:t>
            </a:r>
          </a:p>
          <a:p>
            <a:pPr marL="265110" algn="just">
              <a:lnSpc>
                <a:spcPts val="2832"/>
              </a:lnSpc>
            </a:pPr>
            <a:r>
              <a:rPr lang="tr" sz="3200" i="1" dirty="0" smtClean="0">
                <a:solidFill>
                  <a:srgbClr val="464653"/>
                </a:solidFill>
              </a:rPr>
              <a:t>sinir </a:t>
            </a:r>
            <a:r>
              <a:rPr lang="tr" sz="3200" i="1" dirty="0">
                <a:solidFill>
                  <a:srgbClr val="464653"/>
                </a:solidFill>
              </a:rPr>
              <a:t>hastalıkları</a:t>
            </a:r>
            <a:endParaRPr lang="tr-TR" sz="3200" i="1" dirty="0" smtClean="0"/>
          </a:p>
          <a:p>
            <a:endParaRPr lang="tr-TR" sz="3200" dirty="0"/>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9593" y="4990612"/>
            <a:ext cx="2492407" cy="1867388"/>
          </a:xfrm>
          <a:prstGeom prst="rect">
            <a:avLst/>
          </a:prstGeom>
        </p:spPr>
      </p:pic>
    </p:spTree>
    <p:extLst>
      <p:ext uri="{BB962C8B-B14F-4D97-AF65-F5344CB8AC3E}">
        <p14:creationId xmlns:p14="http://schemas.microsoft.com/office/powerpoint/2010/main" val="172624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FFFF00"/>
                </a:solidFill>
              </a:rPr>
              <a:t>BAL</a:t>
            </a:r>
            <a:endParaRPr lang="tr-TR" sz="4000" dirty="0">
              <a:solidFill>
                <a:srgbClr val="FFFF00"/>
              </a:solidFill>
            </a:endParaRPr>
          </a:p>
        </p:txBody>
      </p:sp>
      <p:sp>
        <p:nvSpPr>
          <p:cNvPr id="4" name="Metin Yer Tutucusu 3"/>
          <p:cNvSpPr>
            <a:spLocks noGrp="1"/>
          </p:cNvSpPr>
          <p:nvPr>
            <p:ph type="body" sz="half" idx="2"/>
          </p:nvPr>
        </p:nvSpPr>
        <p:spPr/>
        <p:txBody>
          <a:bodyPr>
            <a:normAutofit/>
          </a:bodyPr>
          <a:lstStyle/>
          <a:p>
            <a:r>
              <a:rPr lang="tr-TR" sz="2400" dirty="0"/>
              <a:t>aromatik ve </a:t>
            </a:r>
            <a:r>
              <a:rPr lang="tr-TR" sz="2400" dirty="0" err="1"/>
              <a:t>visköz</a:t>
            </a:r>
            <a:r>
              <a:rPr lang="tr-TR" sz="2400" dirty="0"/>
              <a:t> bir madde olup insan tüketimi için çok değerli bir gıdadır.</a:t>
            </a:r>
          </a:p>
        </p:txBody>
      </p:sp>
      <p:sp>
        <p:nvSpPr>
          <p:cNvPr id="3" name="İçerik Yer Tutucusu 2"/>
          <p:cNvSpPr>
            <a:spLocks noGrp="1"/>
          </p:cNvSpPr>
          <p:nvPr>
            <p:ph idx="1"/>
          </p:nvPr>
        </p:nvSpPr>
        <p:spPr>
          <a:xfrm>
            <a:off x="5017477" y="111370"/>
            <a:ext cx="6621950" cy="5486400"/>
          </a:xfrm>
        </p:spPr>
        <p:txBody>
          <a:bodyPr>
            <a:normAutofit fontScale="25000" lnSpcReduction="20000"/>
          </a:bodyPr>
          <a:lstStyle/>
          <a:p>
            <a:r>
              <a:rPr lang="tr-TR" sz="11200" i="1" dirty="0" err="1" smtClean="0"/>
              <a:t>Antibakteriyel</a:t>
            </a:r>
            <a:endParaRPr lang="tr-TR" sz="11200" i="1" dirty="0" smtClean="0"/>
          </a:p>
          <a:p>
            <a:r>
              <a:rPr lang="tr-TR" sz="11200" i="1" dirty="0" err="1" smtClean="0"/>
              <a:t>Antienflamatuar</a:t>
            </a:r>
            <a:endParaRPr lang="tr-TR" sz="11200" i="1" dirty="0" smtClean="0"/>
          </a:p>
          <a:p>
            <a:pPr marL="265110" algn="just">
              <a:lnSpc>
                <a:spcPts val="2832"/>
              </a:lnSpc>
            </a:pPr>
            <a:r>
              <a:rPr lang="tr" sz="11200" i="1" dirty="0">
                <a:solidFill>
                  <a:srgbClr val="464653"/>
                </a:solidFill>
              </a:rPr>
              <a:t>ülser ve diğer mide hastalıkları,</a:t>
            </a:r>
          </a:p>
          <a:p>
            <a:pPr marL="265110" algn="just">
              <a:lnSpc>
                <a:spcPts val="2832"/>
              </a:lnSpc>
            </a:pPr>
            <a:r>
              <a:rPr lang="tr" sz="11200" i="1" dirty="0" smtClean="0">
                <a:solidFill>
                  <a:srgbClr val="464653"/>
                </a:solidFill>
              </a:rPr>
              <a:t>kalp </a:t>
            </a:r>
            <a:r>
              <a:rPr lang="tr" sz="11200" i="1" dirty="0">
                <a:solidFill>
                  <a:srgbClr val="464653"/>
                </a:solidFill>
              </a:rPr>
              <a:t>yetmezlikleri, çarpıntı,</a:t>
            </a:r>
          </a:p>
          <a:p>
            <a:pPr marL="265110" algn="just">
              <a:lnSpc>
                <a:spcPts val="2832"/>
              </a:lnSpc>
            </a:pPr>
            <a:r>
              <a:rPr lang="tr" sz="11200" i="1" dirty="0" smtClean="0">
                <a:solidFill>
                  <a:srgbClr val="464653"/>
                </a:solidFill>
              </a:rPr>
              <a:t>kemik </a:t>
            </a:r>
            <a:r>
              <a:rPr lang="tr" sz="11200" i="1" dirty="0">
                <a:solidFill>
                  <a:srgbClr val="464653"/>
                </a:solidFill>
              </a:rPr>
              <a:t>hastalıkları,</a:t>
            </a:r>
          </a:p>
          <a:p>
            <a:pPr marL="265110" algn="just">
              <a:lnSpc>
                <a:spcPts val="2832"/>
              </a:lnSpc>
            </a:pPr>
            <a:r>
              <a:rPr lang="tr" sz="11200" i="1" dirty="0" smtClean="0">
                <a:solidFill>
                  <a:srgbClr val="464653"/>
                </a:solidFill>
              </a:rPr>
              <a:t>öksürük</a:t>
            </a:r>
            <a:r>
              <a:rPr lang="tr" sz="11200" i="1" dirty="0">
                <a:solidFill>
                  <a:srgbClr val="464653"/>
                </a:solidFill>
              </a:rPr>
              <a:t>, alerji, bronşit,</a:t>
            </a:r>
          </a:p>
          <a:p>
            <a:pPr marL="265110" algn="just">
              <a:lnSpc>
                <a:spcPts val="2832"/>
              </a:lnSpc>
            </a:pPr>
            <a:r>
              <a:rPr lang="tr" sz="11200" i="1" dirty="0" smtClean="0">
                <a:solidFill>
                  <a:srgbClr val="464653"/>
                </a:solidFill>
              </a:rPr>
              <a:t>kansızlık</a:t>
            </a:r>
            <a:r>
              <a:rPr lang="tr" sz="11200" i="1" dirty="0">
                <a:solidFill>
                  <a:srgbClr val="464653"/>
                </a:solidFill>
              </a:rPr>
              <a:t>,</a:t>
            </a:r>
          </a:p>
          <a:p>
            <a:pPr marL="265110" algn="just">
              <a:lnSpc>
                <a:spcPts val="2832"/>
              </a:lnSpc>
            </a:pPr>
            <a:r>
              <a:rPr lang="tr" sz="11200" i="1" dirty="0" smtClean="0">
                <a:solidFill>
                  <a:srgbClr val="464653"/>
                </a:solidFill>
              </a:rPr>
              <a:t>boğaz </a:t>
            </a:r>
            <a:r>
              <a:rPr lang="tr" sz="11200" i="1" dirty="0">
                <a:solidFill>
                  <a:srgbClr val="464653"/>
                </a:solidFill>
              </a:rPr>
              <a:t>ağrısı,</a:t>
            </a:r>
          </a:p>
          <a:p>
            <a:pPr marL="265110" algn="just">
              <a:lnSpc>
                <a:spcPts val="2832"/>
              </a:lnSpc>
            </a:pPr>
            <a:r>
              <a:rPr lang="tr" sz="11200" i="1" dirty="0" smtClean="0">
                <a:solidFill>
                  <a:srgbClr val="464653"/>
                </a:solidFill>
              </a:rPr>
              <a:t>sinir hastalıkları </a:t>
            </a:r>
          </a:p>
          <a:p>
            <a:pPr marL="265110" algn="just">
              <a:lnSpc>
                <a:spcPts val="2832"/>
              </a:lnSpc>
            </a:pPr>
            <a:r>
              <a:rPr lang="tr-TR" sz="11200" dirty="0" smtClean="0">
                <a:solidFill>
                  <a:srgbClr val="464653"/>
                </a:solidFill>
              </a:rPr>
              <a:t>K</a:t>
            </a:r>
            <a:r>
              <a:rPr lang="tr" sz="11200" dirty="0" smtClean="0">
                <a:solidFill>
                  <a:srgbClr val="464653"/>
                </a:solidFill>
              </a:rPr>
              <a:t>abızlık, </a:t>
            </a:r>
            <a:r>
              <a:rPr lang="tr" sz="11200" dirty="0">
                <a:solidFill>
                  <a:srgbClr val="464653"/>
                </a:solidFill>
              </a:rPr>
              <a:t>kan dolaşımını </a:t>
            </a:r>
            <a:r>
              <a:rPr lang="tr" sz="11200" dirty="0" smtClean="0">
                <a:solidFill>
                  <a:srgbClr val="464653"/>
                </a:solidFill>
              </a:rPr>
              <a:t>ve yağ sindiriminmi kolaylaştırma, kalbi güçlendirme, yara </a:t>
            </a:r>
            <a:r>
              <a:rPr lang="tr" sz="11200" dirty="0">
                <a:solidFill>
                  <a:srgbClr val="464653"/>
                </a:solidFill>
              </a:rPr>
              <a:t>ve yanıkları </a:t>
            </a:r>
            <a:r>
              <a:rPr lang="tr" sz="11200" dirty="0" smtClean="0">
                <a:solidFill>
                  <a:srgbClr val="464653"/>
                </a:solidFill>
              </a:rPr>
              <a:t>iyileştirmede </a:t>
            </a:r>
            <a:endParaRPr lang="tr" sz="11200" i="1" dirty="0" smtClean="0">
              <a:solidFill>
                <a:srgbClr val="464653"/>
              </a:solidFill>
            </a:endParaRPr>
          </a:p>
          <a:p>
            <a:pPr marL="265110" algn="just">
              <a:lnSpc>
                <a:spcPts val="2832"/>
              </a:lnSpc>
            </a:pPr>
            <a:endParaRPr lang="tr-TR" sz="11200" i="1" dirty="0" smtClean="0"/>
          </a:p>
          <a:p>
            <a:endParaRPr lang="tr-TR" sz="3200" dirty="0"/>
          </a:p>
          <a:p>
            <a:endParaRPr lang="tr-TR" dirty="0"/>
          </a:p>
        </p:txBody>
      </p:sp>
    </p:spTree>
    <p:extLst>
      <p:ext uri="{BB962C8B-B14F-4D97-AF65-F5344CB8AC3E}">
        <p14:creationId xmlns:p14="http://schemas.microsoft.com/office/powerpoint/2010/main" val="87905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spcAft>
                <a:spcPts val="762"/>
              </a:spcAft>
            </a:pPr>
            <a:r>
              <a:rPr lang="tr" sz="3600" dirty="0" smtClean="0">
                <a:solidFill>
                  <a:srgbClr val="FFFF00"/>
                </a:solidFill>
                <a:latin typeface="Comic Sans MS"/>
              </a:rPr>
              <a:t>Propolis</a:t>
            </a:r>
            <a:r>
              <a:rPr lang="tr" sz="3600" dirty="0">
                <a:latin typeface="Comic Sans MS"/>
              </a:rPr>
              <a:t/>
            </a:r>
            <a:br>
              <a:rPr lang="tr" sz="3600" dirty="0">
                <a:latin typeface="Comic Sans MS"/>
              </a:rPr>
            </a:br>
            <a:endParaRPr lang="tr-TR" dirty="0"/>
          </a:p>
        </p:txBody>
      </p:sp>
      <p:sp>
        <p:nvSpPr>
          <p:cNvPr id="3" name="İçerik Yer Tutucusu 2"/>
          <p:cNvSpPr>
            <a:spLocks noGrp="1"/>
          </p:cNvSpPr>
          <p:nvPr>
            <p:ph idx="1"/>
          </p:nvPr>
        </p:nvSpPr>
        <p:spPr/>
        <p:txBody>
          <a:bodyPr>
            <a:normAutofit/>
          </a:bodyPr>
          <a:lstStyle/>
          <a:p>
            <a:pPr marL="829909" algn="just">
              <a:lnSpc>
                <a:spcPts val="2941"/>
              </a:lnSpc>
            </a:pPr>
            <a:r>
              <a:rPr lang="tr" sz="2800" dirty="0">
                <a:latin typeface="Comic Sans MS"/>
              </a:rPr>
              <a:t>antimikrobiyal ,</a:t>
            </a:r>
          </a:p>
          <a:p>
            <a:pPr marL="829909" algn="just">
              <a:lnSpc>
                <a:spcPts val="2941"/>
              </a:lnSpc>
            </a:pPr>
            <a:r>
              <a:rPr lang="tr" sz="2800" dirty="0" smtClean="0">
                <a:latin typeface="Comic Sans MS"/>
              </a:rPr>
              <a:t>antiinflamatuvar </a:t>
            </a:r>
            <a:r>
              <a:rPr lang="tr" sz="2800" dirty="0">
                <a:latin typeface="Comic Sans MS"/>
              </a:rPr>
              <a:t>ve</a:t>
            </a:r>
          </a:p>
          <a:p>
            <a:pPr marL="829909" algn="just">
              <a:lnSpc>
                <a:spcPts val="2941"/>
              </a:lnSpc>
            </a:pPr>
            <a:r>
              <a:rPr lang="tr" sz="2800" dirty="0" smtClean="0">
                <a:latin typeface="Comic Sans MS"/>
              </a:rPr>
              <a:t>rejeneratif </a:t>
            </a:r>
            <a:r>
              <a:rPr lang="tr" sz="2800" dirty="0">
                <a:latin typeface="Comic Sans MS"/>
              </a:rPr>
              <a:t>etkileri</a:t>
            </a:r>
          </a:p>
          <a:p>
            <a:pPr marL="829909" algn="just">
              <a:lnSpc>
                <a:spcPts val="2941"/>
              </a:lnSpc>
            </a:pPr>
            <a:r>
              <a:rPr lang="tr" sz="2800" dirty="0" smtClean="0">
                <a:latin typeface="Comic Sans MS"/>
              </a:rPr>
              <a:t>immunmodülatör</a:t>
            </a:r>
            <a:r>
              <a:rPr lang="tr" sz="2800" dirty="0">
                <a:latin typeface="Comic Sans MS"/>
              </a:rPr>
              <a:t>,</a:t>
            </a:r>
          </a:p>
          <a:p>
            <a:pPr marL="829909" algn="just">
              <a:lnSpc>
                <a:spcPts val="2941"/>
              </a:lnSpc>
            </a:pPr>
            <a:r>
              <a:rPr lang="tr" sz="2800" dirty="0" smtClean="0">
                <a:latin typeface="Comic Sans MS"/>
              </a:rPr>
              <a:t>antioksidan ,</a:t>
            </a:r>
          </a:p>
          <a:p>
            <a:pPr marL="829909" algn="just">
              <a:lnSpc>
                <a:spcPts val="2941"/>
              </a:lnSpc>
            </a:pPr>
            <a:r>
              <a:rPr lang="tr" sz="2800" dirty="0" smtClean="0">
                <a:latin typeface="Comic Sans MS"/>
              </a:rPr>
              <a:t>antimutajenik </a:t>
            </a:r>
            <a:r>
              <a:rPr lang="tr" sz="2800" dirty="0">
                <a:latin typeface="Comic Sans MS"/>
              </a:rPr>
              <a:t>ve antikarsinojenik etkileri</a:t>
            </a:r>
            <a:endParaRPr lang="tr-TR" sz="2800" dirty="0"/>
          </a:p>
        </p:txBody>
      </p:sp>
      <p:sp>
        <p:nvSpPr>
          <p:cNvPr id="4" name="Metin Yer Tutucusu 3"/>
          <p:cNvSpPr>
            <a:spLocks noGrp="1"/>
          </p:cNvSpPr>
          <p:nvPr>
            <p:ph type="body" sz="half" idx="2"/>
          </p:nvPr>
        </p:nvSpPr>
        <p:spPr/>
        <p:txBody>
          <a:bodyPr>
            <a:noAutofit/>
          </a:bodyPr>
          <a:lstStyle/>
          <a:p>
            <a:r>
              <a:rPr lang="tr" sz="2000" dirty="0">
                <a:latin typeface="Comic Sans MS"/>
              </a:rPr>
              <a:t>Çeşitli bitkilerin yaprak, gövde ve tomurcuklarından üretilen, yapışkan özelliğe sahip doğal bir urundur</a:t>
            </a:r>
            <a:endParaRPr lang="tr-TR" sz="2000" dirty="0"/>
          </a:p>
        </p:txBody>
      </p:sp>
    </p:spTree>
    <p:extLst>
      <p:ext uri="{BB962C8B-B14F-4D97-AF65-F5344CB8AC3E}">
        <p14:creationId xmlns:p14="http://schemas.microsoft.com/office/powerpoint/2010/main" val="253283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spcAft>
                <a:spcPts val="762"/>
              </a:spcAft>
            </a:pPr>
            <a:r>
              <a:rPr lang="tr" sz="3600" dirty="0" smtClean="0">
                <a:solidFill>
                  <a:srgbClr val="FFFF00"/>
                </a:solidFill>
                <a:latin typeface="Comic Sans MS"/>
              </a:rPr>
              <a:t>Propolis</a:t>
            </a:r>
            <a:r>
              <a:rPr lang="tr" sz="3600" dirty="0">
                <a:latin typeface="Comic Sans MS"/>
              </a:rPr>
              <a:t/>
            </a:r>
            <a:br>
              <a:rPr lang="tr" sz="3600" dirty="0">
                <a:latin typeface="Comic Sans MS"/>
              </a:rPr>
            </a:br>
            <a:endParaRPr lang="tr-TR" dirty="0"/>
          </a:p>
        </p:txBody>
      </p:sp>
      <p:sp>
        <p:nvSpPr>
          <p:cNvPr id="3" name="İçerik Yer Tutucusu 2"/>
          <p:cNvSpPr>
            <a:spLocks noGrp="1"/>
          </p:cNvSpPr>
          <p:nvPr>
            <p:ph idx="1"/>
          </p:nvPr>
        </p:nvSpPr>
        <p:spPr>
          <a:xfrm>
            <a:off x="5362892" y="480645"/>
            <a:ext cx="6370320" cy="6084277"/>
          </a:xfrm>
        </p:spPr>
        <p:txBody>
          <a:bodyPr>
            <a:normAutofit/>
          </a:bodyPr>
          <a:lstStyle/>
          <a:p>
            <a:pPr marL="829909" algn="just">
              <a:lnSpc>
                <a:spcPts val="2941"/>
              </a:lnSpc>
            </a:pPr>
            <a:r>
              <a:rPr lang="tr" sz="2800" dirty="0">
                <a:latin typeface="Comic Sans MS"/>
              </a:rPr>
              <a:t>antimikrobiyal ,</a:t>
            </a:r>
          </a:p>
          <a:p>
            <a:pPr marL="829909" algn="just">
              <a:lnSpc>
                <a:spcPts val="2941"/>
              </a:lnSpc>
            </a:pPr>
            <a:r>
              <a:rPr lang="tr" sz="2800" dirty="0" smtClean="0">
                <a:latin typeface="Comic Sans MS"/>
              </a:rPr>
              <a:t>antiinflamatuvar </a:t>
            </a:r>
            <a:r>
              <a:rPr lang="tr" sz="2800" dirty="0">
                <a:latin typeface="Comic Sans MS"/>
              </a:rPr>
              <a:t>ve</a:t>
            </a:r>
          </a:p>
          <a:p>
            <a:pPr marL="829909" algn="just">
              <a:lnSpc>
                <a:spcPts val="2941"/>
              </a:lnSpc>
            </a:pPr>
            <a:r>
              <a:rPr lang="tr" sz="2800" dirty="0" smtClean="0">
                <a:latin typeface="Comic Sans MS"/>
              </a:rPr>
              <a:t>rejeneratif </a:t>
            </a:r>
            <a:r>
              <a:rPr lang="tr" sz="2800" dirty="0">
                <a:latin typeface="Comic Sans MS"/>
              </a:rPr>
              <a:t>etkileri</a:t>
            </a:r>
          </a:p>
          <a:p>
            <a:pPr marL="829909" algn="just">
              <a:lnSpc>
                <a:spcPts val="2941"/>
              </a:lnSpc>
            </a:pPr>
            <a:r>
              <a:rPr lang="tr" sz="2800" dirty="0" smtClean="0">
                <a:latin typeface="Comic Sans MS"/>
              </a:rPr>
              <a:t>immunmodülatör</a:t>
            </a:r>
            <a:r>
              <a:rPr lang="tr" sz="2800" dirty="0">
                <a:latin typeface="Comic Sans MS"/>
              </a:rPr>
              <a:t>,</a:t>
            </a:r>
          </a:p>
          <a:p>
            <a:pPr marL="829909" algn="just">
              <a:lnSpc>
                <a:spcPts val="2941"/>
              </a:lnSpc>
            </a:pPr>
            <a:r>
              <a:rPr lang="tr" sz="2800" dirty="0" smtClean="0">
                <a:latin typeface="Comic Sans MS"/>
              </a:rPr>
              <a:t>antioksidan ,</a:t>
            </a:r>
          </a:p>
          <a:p>
            <a:pPr marL="829909" algn="just">
              <a:lnSpc>
                <a:spcPts val="2941"/>
              </a:lnSpc>
            </a:pPr>
            <a:r>
              <a:rPr lang="tr" sz="2800" dirty="0" smtClean="0">
                <a:latin typeface="Comic Sans MS"/>
              </a:rPr>
              <a:t>antimutajenik antikarsinojenik etkileri</a:t>
            </a:r>
          </a:p>
          <a:p>
            <a:pPr marL="829909" algn="just">
              <a:lnSpc>
                <a:spcPts val="2941"/>
              </a:lnSpc>
            </a:pPr>
            <a:r>
              <a:rPr lang="tr-TR" sz="2800" dirty="0">
                <a:solidFill>
                  <a:srgbClr val="FF0000"/>
                </a:solidFill>
              </a:rPr>
              <a:t>1 mg </a:t>
            </a:r>
            <a:r>
              <a:rPr lang="tr-TR" sz="2800" dirty="0" err="1">
                <a:solidFill>
                  <a:srgbClr val="FF0000"/>
                </a:solidFill>
              </a:rPr>
              <a:t>propolis</a:t>
            </a:r>
            <a:r>
              <a:rPr lang="tr-TR" sz="2800" dirty="0">
                <a:solidFill>
                  <a:srgbClr val="FF0000"/>
                </a:solidFill>
              </a:rPr>
              <a:t> yaklaşık olarak 20 mg penisiline denk gelmektedir</a:t>
            </a:r>
            <a:r>
              <a:rPr lang="tr-TR" sz="2800" dirty="0" smtClean="0">
                <a:solidFill>
                  <a:srgbClr val="FF0000"/>
                </a:solidFill>
              </a:rPr>
              <a:t>.</a:t>
            </a:r>
          </a:p>
          <a:p>
            <a:pPr marL="829909" algn="just">
              <a:lnSpc>
                <a:spcPts val="2941"/>
              </a:lnSpc>
            </a:pPr>
            <a:r>
              <a:rPr lang="tr-TR" sz="2800" i="1" dirty="0" err="1"/>
              <a:t>Propolis’in</a:t>
            </a:r>
            <a:r>
              <a:rPr lang="tr-TR" sz="2800" i="1" dirty="0"/>
              <a:t> 100 kat doğal antibiyotik </a:t>
            </a:r>
            <a:r>
              <a:rPr lang="tr-TR" sz="2800" i="1" dirty="0" smtClean="0"/>
              <a:t>etkisi!!!!!!</a:t>
            </a:r>
            <a:endParaRPr lang="tr-TR" sz="2800" dirty="0">
              <a:solidFill>
                <a:srgbClr val="FF0000"/>
              </a:solidFill>
            </a:endParaRPr>
          </a:p>
        </p:txBody>
      </p:sp>
      <p:sp>
        <p:nvSpPr>
          <p:cNvPr id="4" name="Metin Yer Tutucusu 3"/>
          <p:cNvSpPr>
            <a:spLocks noGrp="1"/>
          </p:cNvSpPr>
          <p:nvPr>
            <p:ph type="body" sz="half" idx="2"/>
          </p:nvPr>
        </p:nvSpPr>
        <p:spPr>
          <a:xfrm>
            <a:off x="760412" y="4114799"/>
            <a:ext cx="3200400" cy="2274277"/>
          </a:xfrm>
        </p:spPr>
        <p:txBody>
          <a:bodyPr>
            <a:noAutofit/>
          </a:bodyPr>
          <a:lstStyle/>
          <a:p>
            <a:r>
              <a:rPr lang="tr-TR" sz="2000" dirty="0" smtClean="0"/>
              <a:t>Reçineli </a:t>
            </a:r>
            <a:r>
              <a:rPr lang="tr-TR" sz="2000" dirty="0"/>
              <a:t>ve mum kıvamında olan, arılar tarafından kovan içi temizlikte ve yalıtımda kullanılmak üzere ağaçların tomurcuk ve kabuklarından toplanan çok önemli bir </a:t>
            </a:r>
            <a:r>
              <a:rPr lang="tr-TR" sz="2000" dirty="0" smtClean="0"/>
              <a:t>maddedir.</a:t>
            </a:r>
            <a:endParaRPr lang="tr-TR" sz="2000" dirty="0"/>
          </a:p>
        </p:txBody>
      </p:sp>
    </p:spTree>
    <p:extLst>
      <p:ext uri="{BB962C8B-B14F-4D97-AF65-F5344CB8AC3E}">
        <p14:creationId xmlns:p14="http://schemas.microsoft.com/office/powerpoint/2010/main" val="228950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3317" y="0"/>
            <a:ext cx="10498683" cy="515983"/>
          </a:xfrm>
        </p:spPr>
        <p:txBody>
          <a:bodyPr>
            <a:normAutofit/>
          </a:bodyPr>
          <a:lstStyle/>
          <a:p>
            <a:pPr algn="ctr"/>
            <a:r>
              <a:rPr lang="tr-TR" sz="2000" b="1" dirty="0">
                <a:solidFill>
                  <a:srgbClr val="FF0000"/>
                </a:solidFill>
              </a:rPr>
              <a:t>Sağlıklı Arı –Nitelikli Arı Ürünleri</a:t>
            </a:r>
          </a:p>
        </p:txBody>
      </p:sp>
      <p:sp>
        <p:nvSpPr>
          <p:cNvPr id="5" name="Slayt Numarası Yer Tutucusu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79" y="257991"/>
            <a:ext cx="1240291" cy="1392402"/>
          </a:xfrm>
          <a:prstGeom prst="rect">
            <a:avLst/>
          </a:prstGeom>
        </p:spPr>
      </p:pic>
      <p:sp>
        <p:nvSpPr>
          <p:cNvPr id="4" name="Altıgen 3"/>
          <p:cNvSpPr/>
          <p:nvPr/>
        </p:nvSpPr>
        <p:spPr>
          <a:xfrm>
            <a:off x="1423852" y="821870"/>
            <a:ext cx="2612571" cy="221851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tr-TR" sz="2400" b="1" dirty="0" smtClean="0">
                <a:ln/>
                <a:solidFill>
                  <a:schemeClr val="accent4"/>
                </a:solidFill>
              </a:rPr>
              <a:t>BAL</a:t>
            </a:r>
            <a:endParaRPr lang="tr-TR" sz="2400" b="1" dirty="0">
              <a:ln/>
              <a:solidFill>
                <a:schemeClr val="accent4"/>
              </a:solidFill>
            </a:endParaRPr>
          </a:p>
        </p:txBody>
      </p:sp>
      <p:sp>
        <p:nvSpPr>
          <p:cNvPr id="7" name="Altıgen 6"/>
          <p:cNvSpPr/>
          <p:nvPr/>
        </p:nvSpPr>
        <p:spPr>
          <a:xfrm>
            <a:off x="4036423" y="808807"/>
            <a:ext cx="2612571" cy="221851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tr-TR" sz="2400" b="1" dirty="0" smtClean="0">
                <a:ln/>
                <a:solidFill>
                  <a:schemeClr val="accent4"/>
                </a:solidFill>
              </a:rPr>
              <a:t>ARI SÜTÜ</a:t>
            </a:r>
            <a:endParaRPr lang="tr-TR" sz="2400" b="1" dirty="0">
              <a:ln/>
              <a:solidFill>
                <a:schemeClr val="accent4"/>
              </a:solidFill>
            </a:endParaRPr>
          </a:p>
        </p:txBody>
      </p:sp>
      <p:sp>
        <p:nvSpPr>
          <p:cNvPr id="9" name="Altıgen 8"/>
          <p:cNvSpPr/>
          <p:nvPr/>
        </p:nvSpPr>
        <p:spPr>
          <a:xfrm>
            <a:off x="6648994" y="808807"/>
            <a:ext cx="2612571" cy="221851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tr-TR" sz="2400" b="1" dirty="0" smtClean="0">
                <a:ln/>
                <a:solidFill>
                  <a:schemeClr val="accent4"/>
                </a:solidFill>
              </a:rPr>
              <a:t>POLEN</a:t>
            </a:r>
            <a:endParaRPr lang="tr-TR" sz="2400" b="1" dirty="0">
              <a:ln/>
              <a:solidFill>
                <a:schemeClr val="accent4"/>
              </a:solidFill>
            </a:endParaRPr>
          </a:p>
        </p:txBody>
      </p:sp>
      <p:sp>
        <p:nvSpPr>
          <p:cNvPr id="10" name="Altıgen 9"/>
          <p:cNvSpPr/>
          <p:nvPr/>
        </p:nvSpPr>
        <p:spPr>
          <a:xfrm>
            <a:off x="9261565" y="808807"/>
            <a:ext cx="2612571" cy="221851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tr-TR" sz="2400" b="1" dirty="0" smtClean="0">
                <a:ln/>
                <a:solidFill>
                  <a:schemeClr val="accent4"/>
                </a:solidFill>
              </a:rPr>
              <a:t>PROPOLİS</a:t>
            </a:r>
            <a:endParaRPr lang="tr-TR" sz="2400" b="1" dirty="0">
              <a:ln/>
              <a:solidFill>
                <a:schemeClr val="accent4"/>
              </a:solidFill>
            </a:endParaRPr>
          </a:p>
        </p:txBody>
      </p:sp>
      <p:sp>
        <p:nvSpPr>
          <p:cNvPr id="11" name="Altıgen 10"/>
          <p:cNvSpPr/>
          <p:nvPr/>
        </p:nvSpPr>
        <p:spPr>
          <a:xfrm>
            <a:off x="2534191" y="3027921"/>
            <a:ext cx="2612571" cy="221851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tr-TR" sz="2400" b="1" dirty="0" smtClean="0">
                <a:ln/>
                <a:solidFill>
                  <a:schemeClr val="accent4"/>
                </a:solidFill>
              </a:rPr>
              <a:t>ARI ZEHRİ</a:t>
            </a:r>
            <a:endParaRPr lang="tr-TR" sz="2400" b="1" dirty="0">
              <a:ln/>
              <a:solidFill>
                <a:schemeClr val="accent4"/>
              </a:solidFill>
            </a:endParaRPr>
          </a:p>
        </p:txBody>
      </p:sp>
      <p:sp>
        <p:nvSpPr>
          <p:cNvPr id="12" name="Altıgen 11"/>
          <p:cNvSpPr/>
          <p:nvPr/>
        </p:nvSpPr>
        <p:spPr>
          <a:xfrm>
            <a:off x="5159835" y="3002399"/>
            <a:ext cx="2612571" cy="221851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tr-TR" sz="2400" b="1" dirty="0" smtClean="0">
                <a:ln/>
                <a:solidFill>
                  <a:schemeClr val="accent4"/>
                </a:solidFill>
              </a:rPr>
              <a:t>PERGA</a:t>
            </a:r>
            <a:endParaRPr lang="tr-TR" sz="2400" b="1" dirty="0">
              <a:ln/>
              <a:solidFill>
                <a:schemeClr val="accent4"/>
              </a:solidFill>
            </a:endParaRPr>
          </a:p>
        </p:txBody>
      </p:sp>
      <p:sp>
        <p:nvSpPr>
          <p:cNvPr id="13" name="Altıgen 12"/>
          <p:cNvSpPr/>
          <p:nvPr/>
        </p:nvSpPr>
        <p:spPr>
          <a:xfrm>
            <a:off x="7785461" y="3040380"/>
            <a:ext cx="2612571" cy="221851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tr-TR" sz="2400" b="1" dirty="0" smtClean="0">
                <a:ln/>
                <a:solidFill>
                  <a:schemeClr val="accent4"/>
                </a:solidFill>
              </a:rPr>
              <a:t>BAL MUMU</a:t>
            </a:r>
            <a:endParaRPr lang="tr-TR" sz="2400" b="1" dirty="0">
              <a:ln/>
              <a:solidFill>
                <a:schemeClr val="accent4"/>
              </a:solidFill>
            </a:endParaRPr>
          </a:p>
        </p:txBody>
      </p:sp>
      <p:sp>
        <p:nvSpPr>
          <p:cNvPr id="6" name="Metin kutusu 5"/>
          <p:cNvSpPr txBox="1"/>
          <p:nvPr/>
        </p:nvSpPr>
        <p:spPr>
          <a:xfrm>
            <a:off x="431074" y="3040380"/>
            <a:ext cx="2259873" cy="1107996"/>
          </a:xfrm>
          <a:prstGeom prst="rect">
            <a:avLst/>
          </a:prstGeom>
          <a:noFill/>
        </p:spPr>
        <p:txBody>
          <a:bodyPr wrap="square" rtlCol="0">
            <a:spAutoFit/>
          </a:bodyPr>
          <a:lstStyle/>
          <a:p>
            <a:r>
              <a:rPr lang="tr-TR" dirty="0"/>
              <a:t>besin değerinin yüksekliği ile </a:t>
            </a:r>
            <a:r>
              <a:rPr lang="tr-TR" sz="2400" b="1" dirty="0">
                <a:solidFill>
                  <a:schemeClr val="accent3">
                    <a:lumMod val="75000"/>
                  </a:schemeClr>
                </a:solidFill>
              </a:rPr>
              <a:t>iyi bir gıda maddesi</a:t>
            </a:r>
            <a:endParaRPr lang="tr-TR" dirty="0">
              <a:solidFill>
                <a:schemeClr val="accent3">
                  <a:lumMod val="75000"/>
                </a:schemeClr>
              </a:solidFill>
            </a:endParaRPr>
          </a:p>
        </p:txBody>
      </p:sp>
      <p:sp>
        <p:nvSpPr>
          <p:cNvPr id="15" name="Metin kutusu 14"/>
          <p:cNvSpPr txBox="1"/>
          <p:nvPr/>
        </p:nvSpPr>
        <p:spPr>
          <a:xfrm>
            <a:off x="9962603" y="3066677"/>
            <a:ext cx="2259873" cy="1015663"/>
          </a:xfrm>
          <a:prstGeom prst="rect">
            <a:avLst/>
          </a:prstGeom>
          <a:noFill/>
        </p:spPr>
        <p:txBody>
          <a:bodyPr wrap="square" rtlCol="0">
            <a:spAutoFit/>
          </a:bodyPr>
          <a:lstStyle/>
          <a:p>
            <a:r>
              <a:rPr lang="tr-TR" sz="2400" b="1" dirty="0">
                <a:solidFill>
                  <a:schemeClr val="accent3">
                    <a:lumMod val="75000"/>
                  </a:schemeClr>
                </a:solidFill>
              </a:rPr>
              <a:t>bir şifa kaynağı</a:t>
            </a:r>
            <a:r>
              <a:rPr lang="tr-TR" dirty="0"/>
              <a:t> olarak tıp alanında da kullanılmaktadır</a:t>
            </a:r>
          </a:p>
        </p:txBody>
      </p:sp>
      <p:sp>
        <p:nvSpPr>
          <p:cNvPr id="14" name="İçerik Yer Tutucusu 13"/>
          <p:cNvSpPr>
            <a:spLocks noGrp="1"/>
          </p:cNvSpPr>
          <p:nvPr>
            <p:ph idx="1"/>
          </p:nvPr>
        </p:nvSpPr>
        <p:spPr/>
        <p:txBody>
          <a:bodyPr/>
          <a:lstStyle/>
          <a:p>
            <a:endParaRPr lang="tr-TR"/>
          </a:p>
        </p:txBody>
      </p:sp>
    </p:spTree>
    <p:extLst>
      <p:ext uri="{BB962C8B-B14F-4D97-AF65-F5344CB8AC3E}">
        <p14:creationId xmlns:p14="http://schemas.microsoft.com/office/powerpoint/2010/main" val="223358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0412" y="1881554"/>
            <a:ext cx="3200400" cy="1990725"/>
          </a:xfrm>
        </p:spPr>
        <p:txBody>
          <a:bodyPr>
            <a:normAutofit/>
          </a:bodyPr>
          <a:lstStyle/>
          <a:p>
            <a:pPr>
              <a:spcAft>
                <a:spcPts val="762"/>
              </a:spcAft>
            </a:pPr>
            <a:r>
              <a:rPr lang="tr" sz="3600" dirty="0" smtClean="0">
                <a:solidFill>
                  <a:srgbClr val="FFFF00"/>
                </a:solidFill>
                <a:latin typeface="Comic Sans MS"/>
              </a:rPr>
              <a:t>Arı Sütü</a:t>
            </a:r>
            <a:r>
              <a:rPr lang="tr" sz="3600" dirty="0">
                <a:latin typeface="Comic Sans MS"/>
              </a:rPr>
              <a:t/>
            </a:r>
            <a:br>
              <a:rPr lang="tr" sz="3600" dirty="0">
                <a:latin typeface="Comic Sans MS"/>
              </a:rPr>
            </a:br>
            <a:endParaRPr lang="tr-TR" dirty="0"/>
          </a:p>
        </p:txBody>
      </p:sp>
      <p:sp>
        <p:nvSpPr>
          <p:cNvPr id="3" name="İçerik Yer Tutucusu 2"/>
          <p:cNvSpPr>
            <a:spLocks noGrp="1"/>
          </p:cNvSpPr>
          <p:nvPr>
            <p:ph idx="1"/>
          </p:nvPr>
        </p:nvSpPr>
        <p:spPr>
          <a:xfrm>
            <a:off x="5362892" y="480645"/>
            <a:ext cx="6370320" cy="6084277"/>
          </a:xfrm>
        </p:spPr>
        <p:txBody>
          <a:bodyPr>
            <a:normAutofit fontScale="92500" lnSpcReduction="20000"/>
          </a:bodyPr>
          <a:lstStyle/>
          <a:p>
            <a:pPr marL="829909" algn="just">
              <a:lnSpc>
                <a:spcPts val="2941"/>
              </a:lnSpc>
            </a:pPr>
            <a:r>
              <a:rPr lang="tr-TR" sz="2800" b="1" dirty="0"/>
              <a:t>Doğal ve güçlü bir </a:t>
            </a:r>
            <a:r>
              <a:rPr lang="tr-TR" sz="2800" b="1" dirty="0" err="1"/>
              <a:t>antidepresan</a:t>
            </a:r>
            <a:r>
              <a:rPr lang="tr-TR" sz="2800" b="1" dirty="0"/>
              <a:t> ve </a:t>
            </a:r>
            <a:r>
              <a:rPr lang="tr-TR" sz="2800" b="1" dirty="0" err="1"/>
              <a:t>antibakteriyel</a:t>
            </a:r>
            <a:r>
              <a:rPr lang="tr-TR" sz="2800" b="1" dirty="0"/>
              <a:t> </a:t>
            </a:r>
            <a:endParaRPr lang="tr-TR" sz="2800" b="1" dirty="0" smtClean="0"/>
          </a:p>
          <a:p>
            <a:pPr marL="841436" algn="just">
              <a:spcAft>
                <a:spcPts val="191"/>
              </a:spcAft>
            </a:pPr>
            <a:r>
              <a:rPr lang="tr" sz="2800" b="1" dirty="0"/>
              <a:t>yorgunluk giderici </a:t>
            </a:r>
          </a:p>
          <a:p>
            <a:pPr marL="841436" algn="just">
              <a:spcAft>
                <a:spcPts val="191"/>
              </a:spcAft>
            </a:pPr>
            <a:r>
              <a:rPr lang="tr" sz="2800" b="1" dirty="0" smtClean="0"/>
              <a:t>kan </a:t>
            </a:r>
            <a:r>
              <a:rPr lang="tr" sz="2800" b="1" dirty="0"/>
              <a:t>damarlarını genişletici ve kan basıncını düşürücü</a:t>
            </a:r>
          </a:p>
          <a:p>
            <a:pPr marL="841436" algn="just">
              <a:lnSpc>
                <a:spcPts val="2287"/>
              </a:lnSpc>
            </a:pPr>
            <a:r>
              <a:rPr lang="tr" sz="2800" b="1" dirty="0" smtClean="0"/>
              <a:t>yangı </a:t>
            </a:r>
            <a:r>
              <a:rPr lang="tr" sz="2800" b="1" dirty="0"/>
              <a:t>giderici</a:t>
            </a:r>
          </a:p>
          <a:p>
            <a:pPr marL="841436" algn="just">
              <a:lnSpc>
                <a:spcPts val="2287"/>
              </a:lnSpc>
            </a:pPr>
            <a:r>
              <a:rPr lang="tr" sz="2800" b="1" dirty="0" smtClean="0"/>
              <a:t>tümör </a:t>
            </a:r>
            <a:r>
              <a:rPr lang="tr" sz="2800" b="1" dirty="0"/>
              <a:t>önleyici </a:t>
            </a:r>
          </a:p>
          <a:p>
            <a:pPr marL="841436" algn="just">
              <a:lnSpc>
                <a:spcPts val="2287"/>
              </a:lnSpc>
            </a:pPr>
            <a:r>
              <a:rPr lang="tr" sz="2800" b="1" dirty="0" smtClean="0"/>
              <a:t>antialerjik </a:t>
            </a:r>
            <a:endParaRPr lang="tr" sz="2800" b="1" dirty="0"/>
          </a:p>
          <a:p>
            <a:pPr marL="841436" algn="just">
              <a:lnSpc>
                <a:spcPts val="2287"/>
              </a:lnSpc>
            </a:pPr>
            <a:r>
              <a:rPr lang="tr" sz="2800" b="1" dirty="0" smtClean="0"/>
              <a:t>antioksidatif </a:t>
            </a:r>
            <a:endParaRPr lang="tr" sz="2800" b="1" dirty="0"/>
          </a:p>
          <a:p>
            <a:pPr marL="841436" algn="just">
              <a:lnSpc>
                <a:spcPts val="2287"/>
              </a:lnSpc>
            </a:pPr>
            <a:r>
              <a:rPr lang="tr" sz="2800" b="1" dirty="0" smtClean="0"/>
              <a:t>bağışıklık </a:t>
            </a:r>
            <a:r>
              <a:rPr lang="tr" sz="2800" b="1" dirty="0"/>
              <a:t>sistemini uyarıcı</a:t>
            </a:r>
          </a:p>
          <a:p>
            <a:pPr marL="841436" algn="just">
              <a:spcAft>
                <a:spcPts val="191"/>
              </a:spcAft>
            </a:pPr>
            <a:r>
              <a:rPr lang="tr" sz="2800" b="1" dirty="0" smtClean="0"/>
              <a:t>büyümeyi </a:t>
            </a:r>
            <a:r>
              <a:rPr lang="tr" sz="2800" b="1" dirty="0"/>
              <a:t>hızlandırıcı, hormon düzenleyici, cinsel gücü ve döl verimini arttırıcı </a:t>
            </a:r>
          </a:p>
          <a:p>
            <a:pPr marL="829909" algn="just">
              <a:lnSpc>
                <a:spcPts val="2941"/>
              </a:lnSpc>
            </a:pPr>
            <a:endParaRPr lang="tr-TR" sz="2800" b="1" dirty="0">
              <a:solidFill>
                <a:srgbClr val="FF0000"/>
              </a:solidFill>
            </a:endParaRPr>
          </a:p>
        </p:txBody>
      </p:sp>
      <p:sp>
        <p:nvSpPr>
          <p:cNvPr id="4" name="Metin Yer Tutucusu 3"/>
          <p:cNvSpPr>
            <a:spLocks noGrp="1"/>
          </p:cNvSpPr>
          <p:nvPr>
            <p:ph type="body" sz="half" idx="2"/>
          </p:nvPr>
        </p:nvSpPr>
        <p:spPr>
          <a:xfrm>
            <a:off x="256320" y="3681045"/>
            <a:ext cx="4208584" cy="2274277"/>
          </a:xfrm>
        </p:spPr>
        <p:txBody>
          <a:bodyPr>
            <a:noAutofit/>
          </a:bodyPr>
          <a:lstStyle/>
          <a:p>
            <a:pPr algn="just">
              <a:lnSpc>
                <a:spcPts val="3594"/>
              </a:lnSpc>
            </a:pPr>
            <a:r>
              <a:rPr lang="tr" sz="2000" dirty="0">
                <a:latin typeface="Comic Sans MS"/>
              </a:rPr>
              <a:t>Arı sütü işçi arılar tarafından üretilen bir besin maddesidir. Arı sütü temel yağ asitleri, amino asitler, mineral maddeler, kollajen, lesitin, A, B5, B6, C, D, </a:t>
            </a:r>
            <a:r>
              <a:rPr lang="tr" sz="2000" dirty="0" smtClean="0">
                <a:latin typeface="Comic Sans MS"/>
              </a:rPr>
              <a:t>E, K </a:t>
            </a:r>
            <a:r>
              <a:rPr lang="tr" sz="2000" dirty="0">
                <a:latin typeface="Comic Sans MS"/>
              </a:rPr>
              <a:t>vitaminleri içerir.</a:t>
            </a:r>
          </a:p>
        </p:txBody>
      </p:sp>
    </p:spTree>
    <p:extLst>
      <p:ext uri="{BB962C8B-B14F-4D97-AF65-F5344CB8AC3E}">
        <p14:creationId xmlns:p14="http://schemas.microsoft.com/office/powerpoint/2010/main" val="417771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spcAft>
                <a:spcPts val="762"/>
              </a:spcAft>
            </a:pPr>
            <a:r>
              <a:rPr lang="tr" sz="3600" dirty="0" smtClean="0">
                <a:solidFill>
                  <a:srgbClr val="FFFF00"/>
                </a:solidFill>
                <a:latin typeface="Comic Sans MS"/>
              </a:rPr>
              <a:t>Polen</a:t>
            </a:r>
            <a:r>
              <a:rPr lang="tr" sz="3600" dirty="0">
                <a:latin typeface="Comic Sans MS"/>
              </a:rPr>
              <a:t/>
            </a:r>
            <a:br>
              <a:rPr lang="tr" sz="3600" dirty="0">
                <a:latin typeface="Comic Sans MS"/>
              </a:rPr>
            </a:br>
            <a:endParaRPr lang="tr-TR" dirty="0"/>
          </a:p>
        </p:txBody>
      </p:sp>
      <p:sp>
        <p:nvSpPr>
          <p:cNvPr id="3" name="İçerik Yer Tutucusu 2"/>
          <p:cNvSpPr>
            <a:spLocks noGrp="1"/>
          </p:cNvSpPr>
          <p:nvPr>
            <p:ph idx="1"/>
          </p:nvPr>
        </p:nvSpPr>
        <p:spPr>
          <a:xfrm>
            <a:off x="5362892" y="480645"/>
            <a:ext cx="6370320" cy="6084277"/>
          </a:xfrm>
        </p:spPr>
        <p:txBody>
          <a:bodyPr>
            <a:normAutofit lnSpcReduction="10000"/>
          </a:bodyPr>
          <a:lstStyle/>
          <a:p>
            <a:pPr marL="829909" algn="just">
              <a:lnSpc>
                <a:spcPts val="2941"/>
              </a:lnSpc>
            </a:pPr>
            <a:r>
              <a:rPr lang="tr-TR" sz="2800" dirty="0"/>
              <a:t>Polende insan vücuduna yararlı tam 22 çeşit amino asit, 27 çeşit madensel tuz, doğal hormon, enzim, pigment, karbonhidrat ve kimi fermente ürünler bulunur. Bileşiminde A, B</a:t>
            </a:r>
            <a:r>
              <a:rPr lang="tr-TR" sz="2800" baseline="-25000" dirty="0"/>
              <a:t>1</a:t>
            </a:r>
            <a:r>
              <a:rPr lang="tr-TR" sz="2800" dirty="0"/>
              <a:t>, B</a:t>
            </a:r>
            <a:r>
              <a:rPr lang="tr-TR" sz="2800" baseline="-25000" dirty="0"/>
              <a:t>2</a:t>
            </a:r>
            <a:r>
              <a:rPr lang="tr-TR" sz="2800" dirty="0"/>
              <a:t>, B</a:t>
            </a:r>
            <a:r>
              <a:rPr lang="tr-TR" sz="2800" baseline="-25000" dirty="0"/>
              <a:t>3</a:t>
            </a:r>
            <a:r>
              <a:rPr lang="tr-TR" sz="2800" dirty="0"/>
              <a:t>, B</a:t>
            </a:r>
            <a:r>
              <a:rPr lang="tr-TR" sz="2800" baseline="-25000" dirty="0"/>
              <a:t>4</a:t>
            </a:r>
            <a:r>
              <a:rPr lang="tr-TR" sz="2800" dirty="0"/>
              <a:t>, B</a:t>
            </a:r>
            <a:r>
              <a:rPr lang="tr-TR" sz="2800" baseline="-25000" dirty="0"/>
              <a:t>5</a:t>
            </a:r>
            <a:r>
              <a:rPr lang="tr-TR" sz="2800" dirty="0"/>
              <a:t>, B</a:t>
            </a:r>
            <a:r>
              <a:rPr lang="tr-TR" sz="2800" baseline="-25000" dirty="0"/>
              <a:t>6</a:t>
            </a:r>
            <a:r>
              <a:rPr lang="tr-TR" sz="2800" dirty="0"/>
              <a:t>, B</a:t>
            </a:r>
            <a:r>
              <a:rPr lang="tr-TR" sz="2800" baseline="-25000" dirty="0"/>
              <a:t>7</a:t>
            </a:r>
            <a:r>
              <a:rPr lang="tr-TR" sz="2800" dirty="0"/>
              <a:t>, B</a:t>
            </a:r>
            <a:r>
              <a:rPr lang="tr-TR" sz="2800" baseline="-25000" dirty="0"/>
              <a:t>8</a:t>
            </a:r>
            <a:r>
              <a:rPr lang="tr-TR" sz="2800" dirty="0"/>
              <a:t>, B</a:t>
            </a:r>
            <a:r>
              <a:rPr lang="tr-TR" sz="2800" baseline="-25000" dirty="0"/>
              <a:t>9</a:t>
            </a:r>
            <a:r>
              <a:rPr lang="tr-TR" sz="2800" dirty="0"/>
              <a:t>, B</a:t>
            </a:r>
            <a:r>
              <a:rPr lang="tr-TR" sz="2800" baseline="-25000" dirty="0"/>
              <a:t>12</a:t>
            </a:r>
            <a:r>
              <a:rPr lang="tr-TR" sz="2800" dirty="0"/>
              <a:t>, C, D, E ve H vitaminleri yer alır</a:t>
            </a:r>
            <a:r>
              <a:rPr lang="tr-TR" sz="2800" dirty="0" smtClean="0"/>
              <a:t>.</a:t>
            </a:r>
          </a:p>
          <a:p>
            <a:pPr marL="691591" algn="just">
              <a:lnSpc>
                <a:spcPts val="2200"/>
              </a:lnSpc>
            </a:pPr>
            <a:r>
              <a:rPr lang="tr" sz="2800" dirty="0"/>
              <a:t>%55 karbonhidrat</a:t>
            </a:r>
            <a:r>
              <a:rPr lang="tr" sz="2800" dirty="0" smtClean="0"/>
              <a:t>, % </a:t>
            </a:r>
            <a:r>
              <a:rPr lang="tr" sz="2800" dirty="0"/>
              <a:t>35 protein</a:t>
            </a:r>
            <a:r>
              <a:rPr lang="tr" sz="2800" dirty="0" smtClean="0"/>
              <a:t>, 22 </a:t>
            </a:r>
            <a:r>
              <a:rPr lang="tr" sz="2800" dirty="0"/>
              <a:t>çeşit aminoasit, doğal hormon, enzim, koenzim</a:t>
            </a:r>
          </a:p>
          <a:p>
            <a:pPr marL="691591" algn="just">
              <a:lnSpc>
                <a:spcPts val="2200"/>
              </a:lnSpc>
            </a:pPr>
            <a:r>
              <a:rPr lang="tr" sz="2800" dirty="0" smtClean="0"/>
              <a:t>% </a:t>
            </a:r>
            <a:r>
              <a:rPr lang="tr" sz="2800" dirty="0"/>
              <a:t>3 </a:t>
            </a:r>
            <a:r>
              <a:rPr lang="tr" sz="2800" dirty="0" smtClean="0"/>
              <a:t>mineral, likopen </a:t>
            </a:r>
            <a:r>
              <a:rPr lang="tr" sz="2800" dirty="0"/>
              <a:t>ve flavonoid </a:t>
            </a:r>
            <a:endParaRPr lang="tr" sz="2800" dirty="0" smtClean="0"/>
          </a:p>
          <a:p>
            <a:pPr marL="691591" algn="just">
              <a:lnSpc>
                <a:spcPts val="2200"/>
              </a:lnSpc>
            </a:pPr>
            <a:r>
              <a:rPr lang="tr" sz="2800" dirty="0" smtClean="0"/>
              <a:t>% </a:t>
            </a:r>
            <a:r>
              <a:rPr lang="tr" sz="2800" dirty="0"/>
              <a:t>2 yağ asitleri içerdiği bilinmektedir</a:t>
            </a:r>
            <a:r>
              <a:rPr lang="tr" sz="2800" dirty="0" smtClean="0"/>
              <a:t>. </a:t>
            </a:r>
          </a:p>
          <a:p>
            <a:pPr marL="1279444" indent="-230530" algn="just"/>
            <a:r>
              <a:rPr lang="tr" sz="2800" dirty="0" smtClean="0"/>
              <a:t>pantotenik, linoleik ve araşidonik asit</a:t>
            </a:r>
          </a:p>
          <a:p>
            <a:pPr marL="829909" algn="just">
              <a:lnSpc>
                <a:spcPts val="2941"/>
              </a:lnSpc>
            </a:pPr>
            <a:endParaRPr lang="tr-TR" sz="2800" dirty="0">
              <a:solidFill>
                <a:srgbClr val="FF0000"/>
              </a:solidFill>
            </a:endParaRPr>
          </a:p>
        </p:txBody>
      </p:sp>
      <p:sp>
        <p:nvSpPr>
          <p:cNvPr id="4" name="Metin Yer Tutucusu 3"/>
          <p:cNvSpPr>
            <a:spLocks noGrp="1"/>
          </p:cNvSpPr>
          <p:nvPr>
            <p:ph type="body" sz="half" idx="2"/>
          </p:nvPr>
        </p:nvSpPr>
        <p:spPr>
          <a:xfrm>
            <a:off x="760412" y="4114799"/>
            <a:ext cx="3200400" cy="2274277"/>
          </a:xfrm>
        </p:spPr>
        <p:txBody>
          <a:bodyPr>
            <a:noAutofit/>
          </a:bodyPr>
          <a:lstStyle/>
          <a:p>
            <a:r>
              <a:rPr lang="tr-TR" sz="2000" dirty="0" smtClean="0"/>
              <a:t>Arıların </a:t>
            </a:r>
            <a:r>
              <a:rPr lang="tr-TR" sz="2000" dirty="0"/>
              <a:t>yaklaşık 200-3000 farklı çiçekten toplayarak, kanatlarında kovana getirdikleri,  bitkinin erkek üreme hücresi olan bir bitki özüdür.</a:t>
            </a:r>
          </a:p>
        </p:txBody>
      </p:sp>
    </p:spTree>
    <p:extLst>
      <p:ext uri="{BB962C8B-B14F-4D97-AF65-F5344CB8AC3E}">
        <p14:creationId xmlns:p14="http://schemas.microsoft.com/office/powerpoint/2010/main" val="247733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spcAft>
                <a:spcPts val="762"/>
              </a:spcAft>
            </a:pPr>
            <a:r>
              <a:rPr lang="tr" sz="3600" dirty="0" smtClean="0">
                <a:solidFill>
                  <a:srgbClr val="FFFF00"/>
                </a:solidFill>
                <a:latin typeface="Comic Sans MS"/>
              </a:rPr>
              <a:t>Polen</a:t>
            </a:r>
            <a:r>
              <a:rPr lang="tr" sz="3600" dirty="0">
                <a:latin typeface="Comic Sans MS"/>
              </a:rPr>
              <a:t/>
            </a:r>
            <a:br>
              <a:rPr lang="tr" sz="3600" dirty="0">
                <a:latin typeface="Comic Sans MS"/>
              </a:rPr>
            </a:br>
            <a:endParaRPr lang="tr-TR" dirty="0"/>
          </a:p>
        </p:txBody>
      </p:sp>
      <p:sp>
        <p:nvSpPr>
          <p:cNvPr id="3" name="İçerik Yer Tutucusu 2"/>
          <p:cNvSpPr>
            <a:spLocks noGrp="1"/>
          </p:cNvSpPr>
          <p:nvPr>
            <p:ph idx="1"/>
          </p:nvPr>
        </p:nvSpPr>
        <p:spPr>
          <a:xfrm>
            <a:off x="5362892" y="480645"/>
            <a:ext cx="6370320" cy="6084277"/>
          </a:xfrm>
        </p:spPr>
        <p:txBody>
          <a:bodyPr>
            <a:normAutofit/>
          </a:bodyPr>
          <a:lstStyle/>
          <a:p>
            <a:pPr marL="829909" algn="just">
              <a:lnSpc>
                <a:spcPts val="2941"/>
              </a:lnSpc>
            </a:pPr>
            <a:r>
              <a:rPr lang="tr-TR" sz="2800" i="1" dirty="0" smtClean="0"/>
              <a:t>vücut </a:t>
            </a:r>
            <a:r>
              <a:rPr lang="tr-TR" sz="2800" i="1" dirty="0"/>
              <a:t>direncini </a:t>
            </a:r>
            <a:r>
              <a:rPr lang="tr-TR" sz="2800" i="1" dirty="0" smtClean="0"/>
              <a:t>artırmada, </a:t>
            </a:r>
          </a:p>
          <a:p>
            <a:pPr marL="829909" algn="just">
              <a:lnSpc>
                <a:spcPts val="2941"/>
              </a:lnSpc>
            </a:pPr>
            <a:r>
              <a:rPr lang="tr-TR" sz="2800" i="1" dirty="0" smtClean="0"/>
              <a:t>yüksek </a:t>
            </a:r>
            <a:r>
              <a:rPr lang="tr-TR" sz="2800" i="1" dirty="0"/>
              <a:t>enerji ve performans </a:t>
            </a:r>
            <a:r>
              <a:rPr lang="tr-TR" sz="2800" i="1" dirty="0" smtClean="0"/>
              <a:t>sağlamada, </a:t>
            </a:r>
          </a:p>
          <a:p>
            <a:pPr marL="829909" algn="just">
              <a:lnSpc>
                <a:spcPts val="2941"/>
              </a:lnSpc>
            </a:pPr>
            <a:r>
              <a:rPr lang="tr-TR" sz="2800" i="1" dirty="0" smtClean="0"/>
              <a:t>beyin yorgunluğunda </a:t>
            </a:r>
          </a:p>
          <a:p>
            <a:pPr marL="829909" algn="just">
              <a:lnSpc>
                <a:spcPts val="2941"/>
              </a:lnSpc>
            </a:pPr>
            <a:r>
              <a:rPr lang="tr-TR" sz="2800" i="1" dirty="0" smtClean="0"/>
              <a:t>sinir </a:t>
            </a:r>
            <a:r>
              <a:rPr lang="tr-TR" sz="2800" i="1" dirty="0"/>
              <a:t>sistemi dengesini </a:t>
            </a:r>
            <a:r>
              <a:rPr lang="tr-TR" sz="2800" i="1" dirty="0" smtClean="0"/>
              <a:t>korumada, </a:t>
            </a:r>
          </a:p>
          <a:p>
            <a:pPr marL="829909" algn="just">
              <a:lnSpc>
                <a:spcPts val="2941"/>
              </a:lnSpc>
            </a:pPr>
            <a:r>
              <a:rPr lang="tr-TR" sz="2800" i="1" dirty="0" smtClean="0"/>
              <a:t>görme </a:t>
            </a:r>
            <a:r>
              <a:rPr lang="tr-TR" sz="2800" i="1" dirty="0"/>
              <a:t>yeteneğini </a:t>
            </a:r>
            <a:r>
              <a:rPr lang="tr-TR" sz="2800" i="1" dirty="0" smtClean="0"/>
              <a:t>artırmada, </a:t>
            </a:r>
          </a:p>
          <a:p>
            <a:pPr marL="829909" algn="just">
              <a:lnSpc>
                <a:spcPts val="2941"/>
              </a:lnSpc>
            </a:pPr>
            <a:r>
              <a:rPr lang="tr-TR" sz="2800" i="1" dirty="0" smtClean="0"/>
              <a:t>yüksek </a:t>
            </a:r>
            <a:r>
              <a:rPr lang="tr-TR" sz="2800" i="1" dirty="0"/>
              <a:t>tansiyon ve kolesterole karşı koruyucu </a:t>
            </a:r>
            <a:r>
              <a:rPr lang="tr-TR" sz="2800" i="1" dirty="0" smtClean="0"/>
              <a:t>etkide</a:t>
            </a:r>
          </a:p>
          <a:p>
            <a:pPr marL="829909" algn="just">
              <a:lnSpc>
                <a:spcPts val="2941"/>
              </a:lnSpc>
            </a:pPr>
            <a:r>
              <a:rPr lang="tr-TR" sz="2800" i="1" dirty="0" smtClean="0"/>
              <a:t> </a:t>
            </a:r>
            <a:r>
              <a:rPr lang="tr-TR" sz="2800" i="1" dirty="0"/>
              <a:t>kan </a:t>
            </a:r>
            <a:r>
              <a:rPr lang="tr-TR" sz="2800" i="1" dirty="0" smtClean="0"/>
              <a:t>yaptığı ve bünyeyi </a:t>
            </a:r>
            <a:r>
              <a:rPr lang="tr-TR" sz="2800" i="1" dirty="0"/>
              <a:t>güçlendirici etkiye sahip olduğu bildirilmiştir. </a:t>
            </a:r>
            <a:endParaRPr lang="tr-TR" sz="2800" dirty="0">
              <a:solidFill>
                <a:srgbClr val="FF0000"/>
              </a:solidFill>
            </a:endParaRPr>
          </a:p>
        </p:txBody>
      </p:sp>
      <p:sp>
        <p:nvSpPr>
          <p:cNvPr id="4" name="Metin Yer Tutucusu 3"/>
          <p:cNvSpPr>
            <a:spLocks noGrp="1"/>
          </p:cNvSpPr>
          <p:nvPr>
            <p:ph type="body" sz="half" idx="2"/>
          </p:nvPr>
        </p:nvSpPr>
        <p:spPr>
          <a:xfrm>
            <a:off x="760412" y="4114799"/>
            <a:ext cx="3200400" cy="2274277"/>
          </a:xfrm>
        </p:spPr>
        <p:txBody>
          <a:bodyPr>
            <a:noAutofit/>
          </a:bodyPr>
          <a:lstStyle/>
          <a:p>
            <a:r>
              <a:rPr lang="tr-TR" sz="2000" dirty="0" smtClean="0"/>
              <a:t>Arıların </a:t>
            </a:r>
            <a:r>
              <a:rPr lang="tr-TR" sz="2000" dirty="0"/>
              <a:t>yaklaşık 200-3000 farklı çiçekten toplayarak, kanatlarında kovana getirdikleri,  bitkinin erkek üreme hücresi olan bir bitki özüdür.</a:t>
            </a:r>
          </a:p>
        </p:txBody>
      </p:sp>
    </p:spTree>
    <p:extLst>
      <p:ext uri="{BB962C8B-B14F-4D97-AF65-F5344CB8AC3E}">
        <p14:creationId xmlns:p14="http://schemas.microsoft.com/office/powerpoint/2010/main" val="231078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spcAft>
                <a:spcPts val="762"/>
              </a:spcAft>
            </a:pPr>
            <a:r>
              <a:rPr lang="tr" sz="3600" dirty="0" smtClean="0">
                <a:solidFill>
                  <a:srgbClr val="FFFF00"/>
                </a:solidFill>
                <a:latin typeface="Comic Sans MS"/>
              </a:rPr>
              <a:t>Perga</a:t>
            </a:r>
            <a:r>
              <a:rPr lang="tr" sz="3600" dirty="0">
                <a:latin typeface="Comic Sans MS"/>
              </a:rPr>
              <a:t/>
            </a:r>
            <a:br>
              <a:rPr lang="tr" sz="3600" dirty="0">
                <a:latin typeface="Comic Sans MS"/>
              </a:rPr>
            </a:br>
            <a:endParaRPr lang="tr-TR" dirty="0"/>
          </a:p>
        </p:txBody>
      </p:sp>
      <p:sp>
        <p:nvSpPr>
          <p:cNvPr id="3" name="İçerik Yer Tutucusu 2"/>
          <p:cNvSpPr>
            <a:spLocks noGrp="1"/>
          </p:cNvSpPr>
          <p:nvPr>
            <p:ph idx="1"/>
          </p:nvPr>
        </p:nvSpPr>
        <p:spPr>
          <a:xfrm>
            <a:off x="5362892" y="304800"/>
            <a:ext cx="6370320" cy="6435969"/>
          </a:xfrm>
        </p:spPr>
        <p:txBody>
          <a:bodyPr>
            <a:normAutofit fontScale="77500" lnSpcReduction="20000"/>
          </a:bodyPr>
          <a:lstStyle/>
          <a:p>
            <a:pPr marL="829909" algn="just">
              <a:lnSpc>
                <a:spcPts val="2941"/>
              </a:lnSpc>
            </a:pPr>
            <a:r>
              <a:rPr lang="tr-TR" sz="2800" dirty="0"/>
              <a:t>Bileşiminde amino asitler, enzimler, hormonlar, çok miktarda ve türde vitaminler (özellikle A, B</a:t>
            </a:r>
            <a:r>
              <a:rPr lang="tr-TR" sz="2800" baseline="-25000" dirty="0"/>
              <a:t>1</a:t>
            </a:r>
            <a:r>
              <a:rPr lang="tr-TR" sz="2800" dirty="0"/>
              <a:t>, B</a:t>
            </a:r>
            <a:r>
              <a:rPr lang="tr-TR" sz="2800" baseline="-25000" dirty="0"/>
              <a:t>2</a:t>
            </a:r>
            <a:r>
              <a:rPr lang="tr-TR" sz="2800" dirty="0"/>
              <a:t>, B</a:t>
            </a:r>
            <a:r>
              <a:rPr lang="tr-TR" sz="2800" baseline="-25000" dirty="0"/>
              <a:t>3</a:t>
            </a:r>
            <a:r>
              <a:rPr lang="tr-TR" sz="2800" dirty="0"/>
              <a:t>, B</a:t>
            </a:r>
            <a:r>
              <a:rPr lang="tr-TR" sz="2800" baseline="-25000" dirty="0"/>
              <a:t>6</a:t>
            </a:r>
            <a:r>
              <a:rPr lang="tr-TR" sz="2800" dirty="0"/>
              <a:t>, C, E, H, </a:t>
            </a:r>
            <a:r>
              <a:rPr lang="tr-TR" sz="2800" dirty="0" err="1"/>
              <a:t>biyotin</a:t>
            </a:r>
            <a:r>
              <a:rPr lang="tr-TR" sz="2800" dirty="0"/>
              <a:t>, </a:t>
            </a:r>
            <a:r>
              <a:rPr lang="tr-TR" sz="2800" dirty="0" err="1"/>
              <a:t>folik</a:t>
            </a:r>
            <a:r>
              <a:rPr lang="tr-TR" sz="2800" dirty="0"/>
              <a:t> asit) ve değerli mineraller içerir. </a:t>
            </a:r>
            <a:endParaRPr lang="tr-TR" sz="2800" dirty="0" smtClean="0"/>
          </a:p>
          <a:p>
            <a:pPr marL="829909" algn="just">
              <a:lnSpc>
                <a:spcPts val="2941"/>
              </a:lnSpc>
            </a:pPr>
            <a:r>
              <a:rPr lang="tr-TR" sz="2800" i="1" dirty="0" err="1">
                <a:solidFill>
                  <a:srgbClr val="FF0000"/>
                </a:solidFill>
              </a:rPr>
              <a:t>Perga’nın</a:t>
            </a:r>
            <a:r>
              <a:rPr lang="tr-TR" sz="2800" i="1" dirty="0">
                <a:solidFill>
                  <a:srgbClr val="FF0000"/>
                </a:solidFill>
              </a:rPr>
              <a:t> 1000 kat doğal antioksidan </a:t>
            </a:r>
            <a:r>
              <a:rPr lang="tr-TR" sz="2800" i="1" dirty="0" smtClean="0">
                <a:solidFill>
                  <a:srgbClr val="FF0000"/>
                </a:solidFill>
              </a:rPr>
              <a:t>etkisi</a:t>
            </a:r>
          </a:p>
          <a:p>
            <a:pPr marL="829909" algn="just">
              <a:lnSpc>
                <a:spcPts val="2941"/>
              </a:lnSpc>
            </a:pPr>
            <a:r>
              <a:rPr lang="tr-TR" sz="2800" i="1" dirty="0" smtClean="0"/>
              <a:t>Kanser </a:t>
            </a:r>
          </a:p>
          <a:p>
            <a:pPr marL="829909" algn="just">
              <a:lnSpc>
                <a:spcPts val="2941"/>
              </a:lnSpc>
            </a:pPr>
            <a:r>
              <a:rPr lang="tr-TR" sz="2800" i="1" dirty="0" smtClean="0"/>
              <a:t>Bağışıklık </a:t>
            </a:r>
            <a:r>
              <a:rPr lang="tr-TR" sz="2800" i="1" dirty="0"/>
              <a:t>sistemini </a:t>
            </a:r>
            <a:r>
              <a:rPr lang="tr-TR" sz="2800" i="1" dirty="0" smtClean="0"/>
              <a:t>güçlendirdiği</a:t>
            </a:r>
          </a:p>
          <a:p>
            <a:pPr marL="829909" algn="just">
              <a:lnSpc>
                <a:spcPts val="2941"/>
              </a:lnSpc>
            </a:pPr>
            <a:r>
              <a:rPr lang="tr-TR" sz="2800" i="1" dirty="0" smtClean="0"/>
              <a:t>Kemoterapiden </a:t>
            </a:r>
            <a:r>
              <a:rPr lang="tr-TR" sz="2800" i="1" dirty="0"/>
              <a:t>sonra alınmasının çok faydalı olacağı, vücudu zinde tutarak yaşlanmayı geciktirdiği, şeker, tansiyon ve kolesterolü dengelediği, sindirim sistemine iyi geldiği, vücuda enerji ve zindelik verdiği </a:t>
            </a:r>
            <a:r>
              <a:rPr lang="tr-TR" sz="2800" i="1" dirty="0" smtClean="0"/>
              <a:t>bildirilmektedir.</a:t>
            </a:r>
          </a:p>
          <a:p>
            <a:pPr marL="829909" algn="just">
              <a:lnSpc>
                <a:spcPts val="2941"/>
              </a:lnSpc>
            </a:pPr>
            <a:r>
              <a:rPr lang="tr-TR" sz="2800" i="1" dirty="0" smtClean="0">
                <a:solidFill>
                  <a:schemeClr val="tx1"/>
                </a:solidFill>
              </a:rPr>
              <a:t>Üreme hormonu, cinsel yaşama yardımcı, </a:t>
            </a:r>
            <a:r>
              <a:rPr lang="tr-TR" sz="2800" i="1" dirty="0">
                <a:solidFill>
                  <a:schemeClr val="tx1"/>
                </a:solidFill>
              </a:rPr>
              <a:t>sperm sayısı ve </a:t>
            </a:r>
            <a:r>
              <a:rPr lang="tr-TR" sz="2800" i="1" dirty="0" smtClean="0">
                <a:solidFill>
                  <a:schemeClr val="tx1"/>
                </a:solidFill>
              </a:rPr>
              <a:t>kalitesi,  prostat</a:t>
            </a:r>
            <a:endParaRPr lang="tr-TR" sz="2800" dirty="0">
              <a:solidFill>
                <a:schemeClr val="tx1"/>
              </a:solidFill>
            </a:endParaRPr>
          </a:p>
        </p:txBody>
      </p:sp>
      <p:sp>
        <p:nvSpPr>
          <p:cNvPr id="4" name="Metin Yer Tutucusu 3"/>
          <p:cNvSpPr>
            <a:spLocks noGrp="1"/>
          </p:cNvSpPr>
          <p:nvPr>
            <p:ph type="body" sz="half" idx="2"/>
          </p:nvPr>
        </p:nvSpPr>
        <p:spPr>
          <a:xfrm>
            <a:off x="760412" y="4114799"/>
            <a:ext cx="3200400" cy="2274277"/>
          </a:xfrm>
        </p:spPr>
        <p:txBody>
          <a:bodyPr>
            <a:noAutofit/>
          </a:bodyPr>
          <a:lstStyle/>
          <a:p>
            <a:r>
              <a:rPr lang="tr-TR" sz="2000" dirty="0" smtClean="0"/>
              <a:t>İşçi </a:t>
            </a:r>
            <a:r>
              <a:rPr lang="tr-TR" sz="2000" dirty="0"/>
              <a:t>arıların toplamış oldukları özel polenleri nektar ve kendi salgıladıkları enzimler ile karıştırarak özümsediği (özel olarak mayaladığı) çok değerli bir arı ürünüdür. </a:t>
            </a:r>
          </a:p>
        </p:txBody>
      </p:sp>
    </p:spTree>
    <p:extLst>
      <p:ext uri="{BB962C8B-B14F-4D97-AF65-F5344CB8AC3E}">
        <p14:creationId xmlns:p14="http://schemas.microsoft.com/office/powerpoint/2010/main" val="122596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828800" y="533400"/>
            <a:ext cx="8420100" cy="1143000"/>
          </a:xfrm>
          <a:prstGeom prst="rect">
            <a:avLst/>
          </a:prstGeom>
          <a:solidFill>
            <a:srgbClr val="FFFF00"/>
          </a:solidFill>
          <a:ln w="38100">
            <a:solidFill>
              <a:schemeClr val="tx2"/>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a:solidFill>
                  <a:schemeClr val="tx2"/>
                </a:solidFill>
              </a:rPr>
              <a:t>Arı Hastalıkları</a:t>
            </a:r>
          </a:p>
        </p:txBody>
      </p:sp>
      <p:sp>
        <p:nvSpPr>
          <p:cNvPr id="4099" name="Text Box 4"/>
          <p:cNvSpPr txBox="1">
            <a:spLocks noChangeArrowheads="1"/>
          </p:cNvSpPr>
          <p:nvPr/>
        </p:nvSpPr>
        <p:spPr bwMode="auto">
          <a:xfrm flipH="1">
            <a:off x="6600826" y="1844675"/>
            <a:ext cx="2949575" cy="707886"/>
          </a:xfrm>
          <a:prstGeom prst="rect">
            <a:avLst/>
          </a:prstGeom>
          <a:solidFill>
            <a:srgbClr val="FFFF00"/>
          </a:solidFill>
          <a:ln w="38100" cap="sq" cmpd="dbl">
            <a:solidFill>
              <a:schemeClr val="tx1"/>
            </a:solidFill>
            <a:miter lim="800000"/>
            <a:headEnd type="none" w="sm" len="sm"/>
            <a:tailEnd type="none" w="sm" len="sm"/>
          </a:ln>
          <a:effectLs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Clr>
                <a:srgbClr val="0000FF"/>
              </a:buClr>
              <a:buFont typeface="Wingdings" panose="05000000000000000000" pitchFamily="2" charset="2"/>
              <a:buNone/>
            </a:pPr>
            <a:r>
              <a:rPr lang="tr-TR" altLang="tr-TR" sz="4000" b="1" u="sng" dirty="0" smtClean="0"/>
              <a:t>Ergin </a:t>
            </a:r>
            <a:r>
              <a:rPr lang="tr-TR" altLang="tr-TR" sz="4000" b="1" u="sng" dirty="0"/>
              <a:t>Arı</a:t>
            </a:r>
          </a:p>
        </p:txBody>
      </p:sp>
      <p:sp>
        <p:nvSpPr>
          <p:cNvPr id="4100" name="Text Box 5"/>
          <p:cNvSpPr txBox="1">
            <a:spLocks noChangeArrowheads="1"/>
          </p:cNvSpPr>
          <p:nvPr/>
        </p:nvSpPr>
        <p:spPr bwMode="auto">
          <a:xfrm>
            <a:off x="1143001" y="2723651"/>
            <a:ext cx="4448175" cy="3863975"/>
          </a:xfrm>
          <a:prstGeom prst="rect">
            <a:avLst/>
          </a:prstGeom>
          <a:solidFill>
            <a:schemeClr val="accent3"/>
          </a:solidFill>
          <a:ln w="38100" cap="sq">
            <a:solidFill>
              <a:schemeClr val="tx2"/>
            </a:solidFill>
            <a:miter lim="800000"/>
            <a:headEnd type="none" w="sm" len="sm"/>
            <a:tailEnd type="none" w="sm" len="sm"/>
          </a:ln>
          <a:effectLst/>
          <a:extLst/>
        </p:spPr>
        <p:txBody>
          <a:bodyPr>
            <a:spAutoFit/>
          </a:bodyPr>
          <a:lstStyle>
            <a:lvl1pPr marL="342900" indent="-3429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3810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lvl="2">
              <a:buClr>
                <a:schemeClr val="accent2"/>
              </a:buClr>
              <a:buFont typeface="Wingdings" panose="05000000000000000000" pitchFamily="2" charset="2"/>
              <a:buNone/>
            </a:pPr>
            <a:r>
              <a:rPr lang="tr-TR" altLang="tr-TR" sz="3500" dirty="0">
                <a:solidFill>
                  <a:schemeClr val="bg1"/>
                </a:solidFill>
              </a:rPr>
              <a:t>1-Amerikan YÇ</a:t>
            </a:r>
          </a:p>
          <a:p>
            <a:pPr lvl="2">
              <a:buClr>
                <a:schemeClr val="accent2"/>
              </a:buClr>
              <a:buFont typeface="Wingdings" panose="05000000000000000000" pitchFamily="2" charset="2"/>
              <a:buNone/>
            </a:pPr>
            <a:r>
              <a:rPr lang="tr-TR" altLang="tr-TR" sz="3500" dirty="0">
                <a:solidFill>
                  <a:schemeClr val="bg1"/>
                </a:solidFill>
              </a:rPr>
              <a:t>2-Avrupa YÇ</a:t>
            </a:r>
          </a:p>
          <a:p>
            <a:pPr lvl="2">
              <a:buClr>
                <a:schemeClr val="accent2"/>
              </a:buClr>
              <a:buFont typeface="Wingdings" panose="05000000000000000000" pitchFamily="2" charset="2"/>
              <a:buNone/>
            </a:pPr>
            <a:r>
              <a:rPr lang="tr-TR" altLang="tr-TR" sz="3500" dirty="0">
                <a:solidFill>
                  <a:schemeClr val="bg1"/>
                </a:solidFill>
              </a:rPr>
              <a:t>3-Kireç Hastalığı</a:t>
            </a:r>
          </a:p>
          <a:p>
            <a:pPr lvl="2">
              <a:buClr>
                <a:schemeClr val="accent2"/>
              </a:buClr>
              <a:buFont typeface="Wingdings" panose="05000000000000000000" pitchFamily="2" charset="2"/>
              <a:buNone/>
            </a:pPr>
            <a:r>
              <a:rPr lang="tr-TR" altLang="tr-TR" sz="3500" dirty="0">
                <a:solidFill>
                  <a:schemeClr val="bg1"/>
                </a:solidFill>
              </a:rPr>
              <a:t>4-Taş Hastalığı</a:t>
            </a:r>
          </a:p>
          <a:p>
            <a:pPr lvl="2">
              <a:buClr>
                <a:schemeClr val="accent2"/>
              </a:buClr>
              <a:buFont typeface="Wingdings" panose="05000000000000000000" pitchFamily="2" charset="2"/>
              <a:buNone/>
            </a:pPr>
            <a:r>
              <a:rPr lang="tr-TR" altLang="tr-TR" sz="3500" dirty="0">
                <a:solidFill>
                  <a:schemeClr val="bg1"/>
                </a:solidFill>
              </a:rPr>
              <a:t>5-Tulumsu YÇ</a:t>
            </a:r>
          </a:p>
        </p:txBody>
      </p:sp>
      <p:sp>
        <p:nvSpPr>
          <p:cNvPr id="4101" name="Text Box 6"/>
          <p:cNvSpPr txBox="1">
            <a:spLocks noChangeArrowheads="1"/>
          </p:cNvSpPr>
          <p:nvPr/>
        </p:nvSpPr>
        <p:spPr bwMode="auto">
          <a:xfrm>
            <a:off x="6387736" y="2720834"/>
            <a:ext cx="4859383" cy="3054682"/>
          </a:xfrm>
          <a:prstGeom prst="rect">
            <a:avLst/>
          </a:prstGeom>
          <a:solidFill>
            <a:schemeClr val="accent3"/>
          </a:solidFill>
          <a:ln w="38100" cap="sq">
            <a:solidFill>
              <a:schemeClr val="tx1"/>
            </a:solidFill>
            <a:miter lim="800000"/>
            <a:headEnd type="none" w="sm" len="sm"/>
            <a:tailEnd type="none" w="sm" len="sm"/>
          </a:ln>
          <a:effectLst/>
          <a:extLst/>
        </p:spPr>
        <p:txBody>
          <a:bodyPr wrap="square">
            <a:spAutoFit/>
          </a:bodyPr>
          <a:lstStyle>
            <a:lvl1pPr marL="342900" indent="-3429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3810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lvl="2">
              <a:buClr>
                <a:srgbClr val="0000FF"/>
              </a:buClr>
              <a:buFont typeface="Wingdings" panose="05000000000000000000" pitchFamily="2" charset="2"/>
              <a:buNone/>
            </a:pPr>
            <a:r>
              <a:rPr lang="tr-TR" altLang="tr-TR" sz="3500" dirty="0">
                <a:solidFill>
                  <a:schemeClr val="bg1"/>
                </a:solidFill>
              </a:rPr>
              <a:t>1-Nosema Hastalığı</a:t>
            </a:r>
          </a:p>
          <a:p>
            <a:pPr lvl="2">
              <a:buClr>
                <a:srgbClr val="0000FF"/>
              </a:buClr>
              <a:buFont typeface="Wingdings" panose="05000000000000000000" pitchFamily="2" charset="2"/>
              <a:buNone/>
            </a:pPr>
            <a:r>
              <a:rPr lang="tr-TR" altLang="tr-TR" sz="3500" dirty="0">
                <a:solidFill>
                  <a:schemeClr val="bg1"/>
                </a:solidFill>
              </a:rPr>
              <a:t>2-Septisemi Hastalığı</a:t>
            </a:r>
          </a:p>
          <a:p>
            <a:pPr lvl="2">
              <a:buClr>
                <a:srgbClr val="0000FF"/>
              </a:buClr>
              <a:buFont typeface="Wingdings" panose="05000000000000000000" pitchFamily="2" charset="2"/>
              <a:buNone/>
            </a:pPr>
            <a:r>
              <a:rPr lang="tr-TR" altLang="tr-TR" sz="3500" dirty="0">
                <a:solidFill>
                  <a:schemeClr val="bg1"/>
                </a:solidFill>
              </a:rPr>
              <a:t>3-Kronik Arı Felci</a:t>
            </a:r>
          </a:p>
          <a:p>
            <a:pPr lvl="2">
              <a:buClr>
                <a:srgbClr val="0000FF"/>
              </a:buClr>
              <a:buFont typeface="Wingdings" panose="05000000000000000000" pitchFamily="2" charset="2"/>
              <a:buNone/>
            </a:pPr>
            <a:r>
              <a:rPr lang="tr-TR" altLang="tr-TR" sz="3500" dirty="0">
                <a:solidFill>
                  <a:schemeClr val="bg1"/>
                </a:solidFill>
              </a:rPr>
              <a:t>4-Dizanteri</a:t>
            </a:r>
          </a:p>
        </p:txBody>
      </p:sp>
      <p:sp>
        <p:nvSpPr>
          <p:cNvPr id="4102" name="Text Box 7"/>
          <p:cNvSpPr txBox="1">
            <a:spLocks noChangeArrowheads="1"/>
          </p:cNvSpPr>
          <p:nvPr/>
        </p:nvSpPr>
        <p:spPr bwMode="auto">
          <a:xfrm flipH="1">
            <a:off x="1922464" y="1806256"/>
            <a:ext cx="2808287" cy="707886"/>
          </a:xfrm>
          <a:prstGeom prst="rect">
            <a:avLst/>
          </a:prstGeom>
          <a:solidFill>
            <a:srgbClr val="FFFF00"/>
          </a:solidFill>
          <a:ln w="38100" cap="sq">
            <a:solidFill>
              <a:schemeClr val="tx1"/>
            </a:solidFill>
            <a:miter lim="800000"/>
            <a:headEnd type="none" w="sm" len="sm"/>
            <a:tailEnd type="none" w="sm" len="sm"/>
          </a:ln>
          <a:effectLs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Clr>
                <a:schemeClr val="accent2"/>
              </a:buClr>
              <a:buFont typeface="Wingdings" panose="05000000000000000000" pitchFamily="2" charset="2"/>
              <a:buNone/>
            </a:pPr>
            <a:r>
              <a:rPr lang="tr-TR" altLang="tr-TR" sz="4000" b="1" u="sng" dirty="0" smtClean="0"/>
              <a:t>Yavru</a:t>
            </a:r>
            <a:endParaRPr lang="tr-TR" altLang="tr-TR" sz="4000" b="1" u="sng" dirty="0"/>
          </a:p>
        </p:txBody>
      </p:sp>
    </p:spTree>
    <p:extLst>
      <p:ext uri="{BB962C8B-B14F-4D97-AF65-F5344CB8AC3E}">
        <p14:creationId xmlns:p14="http://schemas.microsoft.com/office/powerpoint/2010/main" val="1977002700"/>
      </p:ext>
    </p:extLst>
  </p:cSld>
  <p:clrMapOvr>
    <a:masterClrMapping/>
  </p:clrMapOvr>
  <p:transition spd="med">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828800" y="0"/>
            <a:ext cx="8420100" cy="1341438"/>
          </a:xfrm>
          <a:prstGeom prst="rect">
            <a:avLst/>
          </a:prstGeom>
          <a:solidFill>
            <a:srgbClr val="FFFF00"/>
          </a:solidFill>
          <a:ln w="38100">
            <a:solidFill>
              <a:srgbClr val="80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5400" b="1" dirty="0" smtClean="0">
                <a:solidFill>
                  <a:schemeClr val="tx2"/>
                </a:solidFill>
              </a:rPr>
              <a:t>Arı </a:t>
            </a:r>
            <a:r>
              <a:rPr lang="tr-TR" altLang="tr-TR" sz="5400" b="1" dirty="0">
                <a:solidFill>
                  <a:schemeClr val="tx2"/>
                </a:solidFill>
              </a:rPr>
              <a:t>Zararlıları</a:t>
            </a:r>
          </a:p>
        </p:txBody>
      </p:sp>
      <p:sp>
        <p:nvSpPr>
          <p:cNvPr id="5123"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5124" name="Text Box 6"/>
          <p:cNvSpPr txBox="1">
            <a:spLocks noChangeArrowheads="1"/>
          </p:cNvSpPr>
          <p:nvPr/>
        </p:nvSpPr>
        <p:spPr bwMode="auto">
          <a:xfrm>
            <a:off x="1703388" y="1557339"/>
            <a:ext cx="8856662" cy="4740275"/>
          </a:xfrm>
          <a:prstGeom prst="rect">
            <a:avLst/>
          </a:prstGeom>
          <a:solidFill>
            <a:schemeClr val="hlink"/>
          </a:solidFill>
          <a:ln w="38100" cap="sq">
            <a:solidFill>
              <a:srgbClr val="6666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50000"/>
              </a:spcBef>
              <a:defRPr sz="3600">
                <a:solidFill>
                  <a:schemeClr val="tx1"/>
                </a:solidFill>
                <a:latin typeface="Times New Roman" panose="02020603050405020304" pitchFamily="18" charset="0"/>
              </a:defRPr>
            </a:lvl1pPr>
            <a:lvl2pPr>
              <a:spcBef>
                <a:spcPct val="50000"/>
              </a:spcBef>
              <a:defRPr sz="3600">
                <a:solidFill>
                  <a:schemeClr val="tx1"/>
                </a:solidFill>
                <a:latin typeface="Times New Roman" panose="02020603050405020304" pitchFamily="18" charset="0"/>
              </a:defRPr>
            </a:lvl2pPr>
            <a:lvl3pPr marL="66675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lvl="1">
              <a:buClr>
                <a:srgbClr val="0000FF"/>
              </a:buClr>
              <a:buFont typeface="Wingdings" panose="05000000000000000000" pitchFamily="2" charset="2"/>
              <a:buNone/>
            </a:pPr>
            <a:r>
              <a:rPr lang="tr-TR" altLang="tr-TR" sz="5500" b="1" i="1" dirty="0" smtClean="0"/>
              <a:t> </a:t>
            </a:r>
            <a:r>
              <a:rPr lang="tr-TR" altLang="tr-TR" sz="5500" b="1" i="1" dirty="0" err="1" smtClean="0">
                <a:solidFill>
                  <a:schemeClr val="bg1"/>
                </a:solidFill>
              </a:rPr>
              <a:t>Varroa</a:t>
            </a:r>
            <a:endParaRPr lang="tr-TR" altLang="tr-TR" sz="5500" b="1" i="1" dirty="0">
              <a:solidFill>
                <a:schemeClr val="bg1"/>
              </a:solidFill>
            </a:endParaRPr>
          </a:p>
          <a:p>
            <a:pPr lvl="2">
              <a:buClr>
                <a:srgbClr val="0000FF"/>
              </a:buClr>
              <a:buFont typeface="Wingdings" panose="05000000000000000000" pitchFamily="2" charset="2"/>
              <a:buNone/>
            </a:pPr>
            <a:r>
              <a:rPr lang="tr-TR" altLang="tr-TR" sz="5500" b="1" i="1" dirty="0" smtClean="0">
                <a:solidFill>
                  <a:schemeClr val="bg1"/>
                </a:solidFill>
                <a:cs typeface="Times New Roman" panose="02020603050405020304" pitchFamily="18" charset="0"/>
              </a:rPr>
              <a:t>Mum </a:t>
            </a:r>
            <a:r>
              <a:rPr lang="tr-TR" altLang="tr-TR" sz="5500" b="1" i="1" dirty="0">
                <a:solidFill>
                  <a:schemeClr val="bg1"/>
                </a:solidFill>
                <a:cs typeface="Times New Roman" panose="02020603050405020304" pitchFamily="18" charset="0"/>
              </a:rPr>
              <a:t>Güvesi</a:t>
            </a:r>
          </a:p>
          <a:p>
            <a:pPr lvl="2">
              <a:buClr>
                <a:srgbClr val="0000FF"/>
              </a:buClr>
              <a:buFont typeface="Wingdings" panose="05000000000000000000" pitchFamily="2" charset="2"/>
              <a:buNone/>
            </a:pPr>
            <a:r>
              <a:rPr lang="tr-TR" altLang="tr-TR" sz="5500" b="1" i="1" dirty="0" smtClean="0">
                <a:solidFill>
                  <a:schemeClr val="bg1"/>
                </a:solidFill>
                <a:cs typeface="Times New Roman" panose="02020603050405020304" pitchFamily="18" charset="0"/>
              </a:rPr>
              <a:t>Trake </a:t>
            </a:r>
            <a:r>
              <a:rPr lang="tr-TR" altLang="tr-TR" sz="5500" b="1" i="1" dirty="0">
                <a:solidFill>
                  <a:schemeClr val="bg1"/>
                </a:solidFill>
                <a:cs typeface="Times New Roman" panose="02020603050405020304" pitchFamily="18" charset="0"/>
              </a:rPr>
              <a:t>akarı</a:t>
            </a:r>
          </a:p>
          <a:p>
            <a:pPr lvl="2">
              <a:buClr>
                <a:srgbClr val="0000FF"/>
              </a:buClr>
              <a:buFont typeface="Wingdings" panose="05000000000000000000" pitchFamily="2" charset="2"/>
              <a:buNone/>
            </a:pPr>
            <a:r>
              <a:rPr lang="tr-TR" altLang="tr-TR" sz="5500" b="1" i="1" dirty="0" smtClean="0">
                <a:solidFill>
                  <a:schemeClr val="bg1"/>
                </a:solidFill>
                <a:cs typeface="Times New Roman" panose="02020603050405020304" pitchFamily="18" charset="0"/>
              </a:rPr>
              <a:t>Arı </a:t>
            </a:r>
            <a:r>
              <a:rPr lang="tr-TR" altLang="tr-TR" sz="5500" b="1" i="1" dirty="0">
                <a:solidFill>
                  <a:schemeClr val="bg1"/>
                </a:solidFill>
                <a:cs typeface="Times New Roman" panose="02020603050405020304" pitchFamily="18" charset="0"/>
              </a:rPr>
              <a:t>Biti</a:t>
            </a:r>
            <a:r>
              <a:rPr lang="tr-TR" altLang="tr-TR" sz="5500" b="1" dirty="0">
                <a:solidFill>
                  <a:schemeClr val="bg1"/>
                </a:solidFill>
              </a:rPr>
              <a:t> ve Diğerleri</a:t>
            </a:r>
          </a:p>
        </p:txBody>
      </p:sp>
    </p:spTree>
    <p:extLst>
      <p:ext uri="{BB962C8B-B14F-4D97-AF65-F5344CB8AC3E}">
        <p14:creationId xmlns:p14="http://schemas.microsoft.com/office/powerpoint/2010/main" val="3039238286"/>
      </p:ext>
    </p:extLst>
  </p:cSld>
  <p:clrMapOvr>
    <a:masterClrMapping/>
  </p:clrMapOvr>
  <p:transition spd="med">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535576"/>
            <a:ext cx="9803674" cy="1217023"/>
          </a:xfrm>
          <a:solidFill>
            <a:srgbClr val="FFFF00"/>
          </a:solidFill>
        </p:spPr>
        <p:txBody>
          <a:bodyPr>
            <a:normAutofit fontScale="90000"/>
          </a:bodyPr>
          <a:lstStyle/>
          <a:p>
            <a:r>
              <a:rPr lang="tr-TR" altLang="tr-TR" sz="4400" b="1" dirty="0" smtClean="0">
                <a:solidFill>
                  <a:srgbClr val="0000FF"/>
                </a:solidFill>
              </a:rPr>
              <a:t>Amerikan YÇ Etmeni</a:t>
            </a:r>
            <a:r>
              <a:rPr lang="tr-TR" altLang="tr-TR" sz="4400" b="1" dirty="0">
                <a:solidFill>
                  <a:srgbClr val="0000FF"/>
                </a:solidFill>
              </a:rPr>
              <a:t>:</a:t>
            </a:r>
            <a:r>
              <a:rPr lang="tr-TR" altLang="tr-TR" sz="4400" i="1" dirty="0">
                <a:solidFill>
                  <a:schemeClr val="tx1"/>
                </a:solidFill>
              </a:rPr>
              <a:t> </a:t>
            </a:r>
            <a:r>
              <a:rPr lang="tr-TR" altLang="tr-TR" sz="4400" i="1" dirty="0" err="1">
                <a:solidFill>
                  <a:schemeClr val="tx1"/>
                </a:solidFill>
              </a:rPr>
              <a:t>Paenibacillus</a:t>
            </a:r>
            <a:r>
              <a:rPr lang="tr-TR" altLang="tr-TR" sz="4400" i="1" dirty="0">
                <a:solidFill>
                  <a:schemeClr val="tx1"/>
                </a:solidFill>
              </a:rPr>
              <a:t> </a:t>
            </a:r>
            <a:r>
              <a:rPr lang="tr-TR" altLang="tr-TR" sz="4400" i="1" dirty="0" err="1">
                <a:solidFill>
                  <a:schemeClr val="tx1"/>
                </a:solidFill>
              </a:rPr>
              <a:t>larvae</a:t>
            </a:r>
            <a:r>
              <a:rPr lang="tr-TR" altLang="tr-TR" sz="4400" dirty="0">
                <a:solidFill>
                  <a:schemeClr val="tx1"/>
                </a:solidFill>
              </a:rPr>
              <a:t/>
            </a:r>
            <a:br>
              <a:rPr lang="tr-TR" altLang="tr-TR" sz="4400" dirty="0">
                <a:solidFill>
                  <a:schemeClr val="tx1"/>
                </a:solidFill>
              </a:rPr>
            </a:br>
            <a:r>
              <a:rPr lang="tr-TR" altLang="tr-TR" sz="4400" b="1" dirty="0">
                <a:solidFill>
                  <a:srgbClr val="0000FF"/>
                </a:solidFill>
              </a:rPr>
              <a:t>Spor </a:t>
            </a:r>
            <a:r>
              <a:rPr lang="tr-TR" altLang="tr-TR" sz="4400" b="1" dirty="0" err="1">
                <a:solidFill>
                  <a:srgbClr val="0000FF"/>
                </a:solidFill>
              </a:rPr>
              <a:t>Formu:</a:t>
            </a:r>
            <a:r>
              <a:rPr lang="tr-TR" altLang="tr-TR" sz="4400" dirty="0" err="1">
                <a:solidFill>
                  <a:schemeClr val="tx1"/>
                </a:solidFill>
              </a:rPr>
              <a:t>Bakteri</a:t>
            </a:r>
            <a:endParaRPr lang="tr-TR" altLang="tr-TR" sz="4400" dirty="0">
              <a:solidFill>
                <a:schemeClr val="tx1"/>
              </a:solidFill>
            </a:endParaRPr>
          </a:p>
        </p:txBody>
      </p:sp>
      <p:sp>
        <p:nvSpPr>
          <p:cNvPr id="7171" name="Rectangle 3"/>
          <p:cNvSpPr>
            <a:spLocks noGrp="1" noChangeArrowheads="1"/>
          </p:cNvSpPr>
          <p:nvPr>
            <p:ph type="body" idx="1"/>
          </p:nvPr>
        </p:nvSpPr>
        <p:spPr>
          <a:xfrm>
            <a:off x="1143000" y="2060576"/>
            <a:ext cx="9906000" cy="4321175"/>
          </a:xfrm>
          <a:solidFill>
            <a:schemeClr val="accent3"/>
          </a:solidFill>
        </p:spPr>
        <p:txBody>
          <a:bodyPr/>
          <a:lstStyle/>
          <a:p>
            <a:r>
              <a:rPr lang="tr-TR" altLang="tr-TR" dirty="0" smtClean="0">
                <a:solidFill>
                  <a:schemeClr val="bg1"/>
                </a:solidFill>
                <a:latin typeface="Arial" panose="020B0604020202020204" pitchFamily="34" charset="0"/>
              </a:rPr>
              <a:t>İhbarı mecburi hastalıklardandır. Bakteriler Gram (+), spor oluşturan ve </a:t>
            </a:r>
            <a:r>
              <a:rPr lang="tr-TR" altLang="tr-TR" dirty="0" err="1" smtClean="0">
                <a:solidFill>
                  <a:schemeClr val="bg1"/>
                </a:solidFill>
                <a:latin typeface="Arial" panose="020B0604020202020204" pitchFamily="34" charset="0"/>
              </a:rPr>
              <a:t>flagellumlu</a:t>
            </a:r>
            <a:r>
              <a:rPr lang="tr-TR" altLang="tr-TR" dirty="0" smtClean="0">
                <a:solidFill>
                  <a:schemeClr val="bg1"/>
                </a:solidFill>
                <a:latin typeface="Arial" panose="020B0604020202020204" pitchFamily="34" charset="0"/>
              </a:rPr>
              <a:t> bir yapıya sahiptir. Ergin arılarda herhangi bir hastalık oluşturmaz.</a:t>
            </a:r>
          </a:p>
          <a:p>
            <a:r>
              <a:rPr lang="tr-TR" altLang="tr-TR" dirty="0" smtClean="0">
                <a:solidFill>
                  <a:schemeClr val="bg1"/>
                </a:solidFill>
                <a:latin typeface="Arial" panose="020B0604020202020204" pitchFamily="34" charset="0"/>
              </a:rPr>
              <a:t> Larva ve pupalarda hastalık oluşturabilmesi için spor formunun vücuda alınması gerekir.</a:t>
            </a:r>
          </a:p>
          <a:p>
            <a:r>
              <a:rPr lang="tr-TR" altLang="tr-TR" dirty="0">
                <a:solidFill>
                  <a:schemeClr val="bg1"/>
                </a:solidFill>
                <a:latin typeface="Arial" panose="020B0604020202020204" pitchFamily="34" charset="0"/>
              </a:rPr>
              <a:t>Yavru gözleri birbirine karışmıştır.</a:t>
            </a:r>
          </a:p>
          <a:p>
            <a:r>
              <a:rPr lang="tr-TR" altLang="tr-TR" dirty="0">
                <a:solidFill>
                  <a:schemeClr val="bg1"/>
                </a:solidFill>
                <a:latin typeface="Arial" panose="020B0604020202020204" pitchFamily="34" charset="0"/>
              </a:rPr>
              <a:t>Delinmiş petek gözü bir çöple karıştırılıp çekildiğinde iplik gibi uzadığı görülür. Uzama miktarı ortalama 10 cm’yi bulur.</a:t>
            </a:r>
          </a:p>
          <a:p>
            <a:r>
              <a:rPr lang="tr-TR" altLang="tr-TR" dirty="0">
                <a:solidFill>
                  <a:schemeClr val="bg1"/>
                </a:solidFill>
                <a:latin typeface="Arial" panose="020B0604020202020204" pitchFamily="34" charset="0"/>
              </a:rPr>
              <a:t>Kovandan ekşi tutkal kokusu gelir.</a:t>
            </a:r>
          </a:p>
          <a:p>
            <a:endParaRPr lang="tr-TR" altLang="tr-TR"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93849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FF00"/>
          </a:solidFill>
        </p:spPr>
        <p:txBody>
          <a:bodyPr/>
          <a:lstStyle/>
          <a:p>
            <a:r>
              <a:rPr lang="tr-TR" altLang="tr-TR" dirty="0" smtClean="0"/>
              <a:t>BELİRTİLERİ</a:t>
            </a:r>
          </a:p>
        </p:txBody>
      </p:sp>
      <p:sp>
        <p:nvSpPr>
          <p:cNvPr id="12291" name="Rectangle 3"/>
          <p:cNvSpPr>
            <a:spLocks noGrp="1" noChangeArrowheads="1"/>
          </p:cNvSpPr>
          <p:nvPr>
            <p:ph type="body" idx="1"/>
          </p:nvPr>
        </p:nvSpPr>
        <p:spPr>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a:lstStyle/>
          <a:p>
            <a:pPr>
              <a:lnSpc>
                <a:spcPct val="90000"/>
              </a:lnSpc>
            </a:pPr>
            <a:r>
              <a:rPr lang="tr-TR" altLang="tr-TR" sz="3100" dirty="0"/>
              <a:t>En önemli </a:t>
            </a:r>
            <a:r>
              <a:rPr lang="tr-TR" altLang="tr-TR" sz="3100" dirty="0" err="1"/>
              <a:t>belirtilirinden</a:t>
            </a:r>
            <a:r>
              <a:rPr lang="tr-TR" altLang="tr-TR" sz="3100" dirty="0"/>
              <a:t> biride petek renginin görünümüdür. Amerikan Y.Ç. Sonucu ölmüş yavruların bulunduğu peteğin rengi kızarmış patates gibi canlı ve parlak bir görünüm alırken Avrupa </a:t>
            </a:r>
            <a:r>
              <a:rPr lang="tr-TR" altLang="tr-TR" sz="3100" dirty="0" err="1"/>
              <a:t>Y.Ç.’de</a:t>
            </a:r>
            <a:r>
              <a:rPr lang="tr-TR" altLang="tr-TR" sz="3100" dirty="0"/>
              <a:t> görünüm mattır.</a:t>
            </a:r>
          </a:p>
          <a:p>
            <a:pPr>
              <a:lnSpc>
                <a:spcPct val="90000"/>
              </a:lnSpc>
            </a:pPr>
            <a:r>
              <a:rPr lang="tr-TR" altLang="tr-TR" sz="3100" dirty="0"/>
              <a:t>Yavru pupa döneminde ölmüş ise dil sertleşerek petek gözünü deler. Avrupa </a:t>
            </a:r>
            <a:r>
              <a:rPr lang="tr-TR" altLang="tr-TR" sz="3100" dirty="0" err="1"/>
              <a:t>Y.Ç.’de</a:t>
            </a:r>
            <a:r>
              <a:rPr lang="tr-TR" altLang="tr-TR" sz="3100" dirty="0"/>
              <a:t> ölümler genellikle larva döneminde olduğundan bu durum pek gözükmez.</a:t>
            </a:r>
          </a:p>
        </p:txBody>
      </p:sp>
    </p:spTree>
    <p:extLst>
      <p:ext uri="{BB962C8B-B14F-4D97-AF65-F5344CB8AC3E}">
        <p14:creationId xmlns:p14="http://schemas.microsoft.com/office/powerpoint/2010/main" val="131210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828800" y="533400"/>
            <a:ext cx="8420100" cy="1143000"/>
          </a:xfrm>
          <a:prstGeom prst="rect">
            <a:avLst/>
          </a:prstGeom>
          <a:solidFill>
            <a:srgbClr val="FFFF00"/>
          </a:solidFill>
          <a:ln w="762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Amerikan YÇ’de Düzensiz Petek</a:t>
            </a:r>
          </a:p>
        </p:txBody>
      </p:sp>
      <p:sp>
        <p:nvSpPr>
          <p:cNvPr id="17411"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graphicFrame>
        <p:nvGraphicFramePr>
          <p:cNvPr id="17412" name="Object 5"/>
          <p:cNvGraphicFramePr>
            <a:graphicFrameLocks noChangeAspect="1"/>
          </p:cNvGraphicFramePr>
          <p:nvPr/>
        </p:nvGraphicFramePr>
        <p:xfrm>
          <a:off x="3200400" y="1828800"/>
          <a:ext cx="6096000" cy="4572000"/>
        </p:xfrm>
        <a:graphic>
          <a:graphicData uri="http://schemas.openxmlformats.org/presentationml/2006/ole">
            <mc:AlternateContent xmlns:mc="http://schemas.openxmlformats.org/markup-compatibility/2006">
              <mc:Choice xmlns:v="urn:schemas-microsoft-com:vml" Requires="v">
                <p:oleObj spid="_x0000_s1104" name="Photo Editor Photo" r:id="rId3" imgW="3809524" imgH="2857899" progId="MSPhotoEd.3">
                  <p:embed/>
                </p:oleObj>
              </mc:Choice>
              <mc:Fallback>
                <p:oleObj name="Photo Editor Photo" r:id="rId3" imgW="3809524" imgH="2857899" progId="MSPhotoEd.3">
                  <p:embed/>
                  <p:pic>
                    <p:nvPicPr>
                      <p:cNvPr id="1741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828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48692790"/>
      </p:ext>
    </p:extLst>
  </p:cSld>
  <p:clrMapOvr>
    <a:masterClrMapping/>
  </p:clrMapOvr>
  <p:transition spd="med">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828800" y="533400"/>
            <a:ext cx="8420100" cy="1143000"/>
          </a:xfrm>
          <a:prstGeom prst="rect">
            <a:avLst/>
          </a:prstGeom>
          <a:solidFill>
            <a:srgbClr val="99CC00"/>
          </a:solidFill>
          <a:ln w="76200" cmpd="tri">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Amerikan YÇ’de Petek Gözleri</a:t>
            </a:r>
          </a:p>
        </p:txBody>
      </p:sp>
      <p:sp>
        <p:nvSpPr>
          <p:cNvPr id="18435"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graphicFrame>
        <p:nvGraphicFramePr>
          <p:cNvPr id="18436" name="Object 4"/>
          <p:cNvGraphicFramePr>
            <a:graphicFrameLocks noChangeAspect="1"/>
          </p:cNvGraphicFramePr>
          <p:nvPr/>
        </p:nvGraphicFramePr>
        <p:xfrm>
          <a:off x="3124200" y="1752600"/>
          <a:ext cx="6096000" cy="4527550"/>
        </p:xfrm>
        <a:graphic>
          <a:graphicData uri="http://schemas.openxmlformats.org/presentationml/2006/ole">
            <mc:AlternateContent xmlns:mc="http://schemas.openxmlformats.org/markup-compatibility/2006">
              <mc:Choice xmlns:v="urn:schemas-microsoft-com:vml" Requires="v">
                <p:oleObj spid="_x0000_s2128" name="Photo Editor Photo" r:id="rId3" imgW="3333333" imgH="2476190" progId="MSPhotoEd.3">
                  <p:embed/>
                </p:oleObj>
              </mc:Choice>
              <mc:Fallback>
                <p:oleObj name="Photo Editor Photo" r:id="rId3" imgW="3333333" imgH="2476190" progId="MSPhotoEd.3">
                  <p:embed/>
                  <p:pic>
                    <p:nvPicPr>
                      <p:cNvPr id="184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752600"/>
                        <a:ext cx="60960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9645442"/>
      </p:ext>
    </p:extLst>
  </p:cSld>
  <p:clrMapOvr>
    <a:masterClrMapping/>
  </p:clrMapOvr>
  <p:transition spd="med">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FFFF00"/>
                </a:solidFill>
              </a:rPr>
              <a:t>BAL</a:t>
            </a:r>
            <a:endParaRPr lang="tr-TR" sz="4000" dirty="0">
              <a:solidFill>
                <a:srgbClr val="FFFF00"/>
              </a:solidFill>
            </a:endParaRPr>
          </a:p>
        </p:txBody>
      </p:sp>
      <p:sp>
        <p:nvSpPr>
          <p:cNvPr id="4" name="Metin Yer Tutucusu 3"/>
          <p:cNvSpPr>
            <a:spLocks noGrp="1"/>
          </p:cNvSpPr>
          <p:nvPr>
            <p:ph type="body" sz="half" idx="2"/>
          </p:nvPr>
        </p:nvSpPr>
        <p:spPr/>
        <p:txBody>
          <a:bodyPr>
            <a:normAutofit/>
          </a:bodyPr>
          <a:lstStyle/>
          <a:p>
            <a:r>
              <a:rPr lang="tr-TR" sz="2400" dirty="0"/>
              <a:t>aromatik ve </a:t>
            </a:r>
            <a:r>
              <a:rPr lang="tr-TR" sz="2400" dirty="0" err="1"/>
              <a:t>visköz</a:t>
            </a:r>
            <a:r>
              <a:rPr lang="tr-TR" sz="2400" dirty="0"/>
              <a:t> bir madde olup insan tüketimi için çok değerli bir gıdadır.</a:t>
            </a:r>
          </a:p>
        </p:txBody>
      </p:sp>
      <p:sp>
        <p:nvSpPr>
          <p:cNvPr id="3" name="İçerik Yer Tutucusu 2"/>
          <p:cNvSpPr>
            <a:spLocks noGrp="1"/>
          </p:cNvSpPr>
          <p:nvPr>
            <p:ph idx="1"/>
          </p:nvPr>
        </p:nvSpPr>
        <p:spPr/>
        <p:txBody>
          <a:bodyPr>
            <a:normAutofit fontScale="92500" lnSpcReduction="10000"/>
          </a:bodyPr>
          <a:lstStyle/>
          <a:p>
            <a:r>
              <a:rPr lang="tr-TR" sz="3200" dirty="0"/>
              <a:t>%80 </a:t>
            </a:r>
            <a:r>
              <a:rPr lang="tr-TR" sz="3200" dirty="0" smtClean="0"/>
              <a:t>ŞEKER</a:t>
            </a:r>
          </a:p>
          <a:p>
            <a:r>
              <a:rPr lang="tr-TR" sz="3200" dirty="0" smtClean="0"/>
              <a:t> </a:t>
            </a:r>
            <a:r>
              <a:rPr lang="tr-TR" sz="3200" dirty="0"/>
              <a:t>%17 </a:t>
            </a:r>
            <a:r>
              <a:rPr lang="tr-TR" sz="3200" dirty="0" smtClean="0"/>
              <a:t>SU </a:t>
            </a:r>
          </a:p>
          <a:p>
            <a:r>
              <a:rPr lang="tr-TR" sz="3200" dirty="0" smtClean="0"/>
              <a:t>%</a:t>
            </a:r>
            <a:r>
              <a:rPr lang="tr-TR" sz="3200" dirty="0"/>
              <a:t>3’lük </a:t>
            </a:r>
            <a:r>
              <a:rPr lang="tr-TR" sz="3200" dirty="0" smtClean="0"/>
              <a:t>kısmında  MİNERAL MADDELER, AMİNO ASİTLER, RENK MADDELERİ, VİTAMİN VE ENZİMLERDEN </a:t>
            </a:r>
            <a:r>
              <a:rPr lang="tr-TR" sz="3200" dirty="0"/>
              <a:t>oluşmaktadır. </a:t>
            </a:r>
            <a:endParaRPr lang="tr-TR" sz="3200" dirty="0" smtClean="0"/>
          </a:p>
          <a:p>
            <a:r>
              <a:rPr lang="tr-TR" sz="3200" dirty="0"/>
              <a:t>Enzimler vücuttaki tüm biyokimyasal süreci organize eder ve birçok hastalığa karşı vücuda direnç sağlar. İçerdiği A, B, C, diğer vitaminler ve mineraller zindelik verir, iştah açar, zihinsel gelişimi hızlandırır. </a:t>
            </a:r>
          </a:p>
          <a:p>
            <a:endParaRPr lang="tr-TR" dirty="0"/>
          </a:p>
        </p:txBody>
      </p:sp>
    </p:spTree>
    <p:extLst>
      <p:ext uri="{BB962C8B-B14F-4D97-AF65-F5344CB8AC3E}">
        <p14:creationId xmlns:p14="http://schemas.microsoft.com/office/powerpoint/2010/main" val="34123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0" y="533400"/>
            <a:ext cx="9296400" cy="1143000"/>
          </a:xfrm>
          <a:prstGeom prst="rect">
            <a:avLst/>
          </a:prstGeom>
          <a:solidFill>
            <a:srgbClr val="FFCC99"/>
          </a:solidFill>
          <a:ln w="762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Amerikan YÇ’de Larvanın Uzaması</a:t>
            </a:r>
          </a:p>
        </p:txBody>
      </p:sp>
      <p:sp>
        <p:nvSpPr>
          <p:cNvPr id="20483"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939926"/>
            <a:ext cx="6324600"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943178"/>
      </p:ext>
    </p:extLst>
  </p:cSld>
  <p:clrMapOvr>
    <a:masterClrMapping/>
  </p:clrMapOvr>
  <p:transition spd="med">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p:cNvSpPr>
          <p:nvPr/>
        </p:nvSpPr>
        <p:spPr bwMode="auto">
          <a:xfrm>
            <a:off x="2971800" y="2362200"/>
            <a:ext cx="6172200" cy="1555750"/>
          </a:xfrm>
          <a:prstGeom prst="rect">
            <a:avLst/>
          </a:prstGeom>
        </p:spPr>
        <p:txBody>
          <a:bodyPr wrap="none" fromWordArt="1">
            <a:prstTxWarp prst="textPlain">
              <a:avLst>
                <a:gd name="adj" fmla="val 50000"/>
              </a:avLst>
            </a:prstTxWarp>
          </a:bodyPr>
          <a:lstStyle/>
          <a:p>
            <a:pPr algn="ctr"/>
            <a:r>
              <a:rPr lang="tr-T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Avrupa Yavru Çürüklüğü</a:t>
            </a:r>
          </a:p>
        </p:txBody>
      </p:sp>
    </p:spTree>
    <p:extLst>
      <p:ext uri="{BB962C8B-B14F-4D97-AF65-F5344CB8AC3E}">
        <p14:creationId xmlns:p14="http://schemas.microsoft.com/office/powerpoint/2010/main" val="2350859921"/>
      </p:ext>
    </p:extLst>
  </p:cSld>
  <p:clrMapOvr>
    <a:masterClrMapping/>
  </p:clrMapOvr>
  <p:transition spd="med">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847850" y="620713"/>
            <a:ext cx="8496300" cy="3516312"/>
          </a:xfrm>
          <a:prstGeom prst="rect">
            <a:avLst/>
          </a:prstGeom>
          <a:solidFill>
            <a:schemeClr val="hlink"/>
          </a:solidFill>
          <a:ln>
            <a:noFill/>
          </a:ln>
          <a:effectLst/>
          <a:extLst>
            <a:ext uri="{91240B29-F687-4F45-9708-019B960494DF}">
              <a14:hiddenLine xmlns:a14="http://schemas.microsoft.com/office/drawing/2010/main" w="762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0" tIns="50400" rIns="100800" bIns="50400">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r>
              <a:rPr lang="tr-TR" altLang="tr-TR" sz="3200" b="1" dirty="0">
                <a:solidFill>
                  <a:schemeClr val="bg1"/>
                </a:solidFill>
              </a:rPr>
              <a:t>Etmeni: </a:t>
            </a:r>
            <a:r>
              <a:rPr lang="tr-TR" altLang="tr-TR" sz="3200" b="1" dirty="0"/>
              <a:t>	</a:t>
            </a:r>
            <a:r>
              <a:rPr lang="tr-TR" altLang="tr-TR" sz="3200" b="1" i="1" dirty="0" err="1"/>
              <a:t>Melisococcus</a:t>
            </a:r>
            <a:r>
              <a:rPr lang="tr-TR" altLang="tr-TR" sz="3200" b="1" i="1" dirty="0"/>
              <a:t> </a:t>
            </a:r>
            <a:r>
              <a:rPr lang="tr-TR" altLang="tr-TR" sz="3200" b="1" i="1" dirty="0" err="1"/>
              <a:t>pluton</a:t>
            </a:r>
            <a:endParaRPr lang="tr-TR" altLang="tr-TR" sz="3200" dirty="0"/>
          </a:p>
          <a:p>
            <a:r>
              <a:rPr lang="tr-TR" altLang="tr-TR" sz="3200" b="1" i="1" dirty="0">
                <a:solidFill>
                  <a:srgbClr val="0000FF"/>
                </a:solidFill>
              </a:rPr>
              <a:t>		</a:t>
            </a:r>
            <a:r>
              <a:rPr lang="tr-TR" altLang="tr-TR" sz="3200" b="1" i="1" dirty="0"/>
              <a:t>   	</a:t>
            </a:r>
            <a:r>
              <a:rPr lang="tr-TR" altLang="tr-TR" sz="3200" b="1" i="1" dirty="0" err="1"/>
              <a:t>Bacterium</a:t>
            </a:r>
            <a:r>
              <a:rPr lang="tr-TR" altLang="tr-TR" sz="3200" b="1" i="1" dirty="0"/>
              <a:t> </a:t>
            </a:r>
            <a:r>
              <a:rPr lang="tr-TR" altLang="tr-TR" sz="3200" b="1" i="1" dirty="0" err="1"/>
              <a:t>eurydice</a:t>
            </a:r>
            <a:endParaRPr lang="tr-TR" altLang="tr-TR" sz="3200" dirty="0"/>
          </a:p>
          <a:p>
            <a:r>
              <a:rPr lang="tr-TR" altLang="tr-TR" sz="3200" b="1" i="1" dirty="0"/>
              <a:t>		   	</a:t>
            </a:r>
            <a:r>
              <a:rPr lang="tr-TR" altLang="tr-TR" sz="3200" b="1" i="1" dirty="0" err="1"/>
              <a:t>Bacillus</a:t>
            </a:r>
            <a:r>
              <a:rPr lang="tr-TR" altLang="tr-TR" sz="3200" b="1" i="1" dirty="0"/>
              <a:t> </a:t>
            </a:r>
            <a:r>
              <a:rPr lang="tr-TR" altLang="tr-TR" sz="3200" b="1" i="1" dirty="0" err="1"/>
              <a:t>alvei</a:t>
            </a:r>
            <a:endParaRPr lang="tr-TR" altLang="tr-TR" sz="3200" b="1" i="1" dirty="0"/>
          </a:p>
          <a:p>
            <a:r>
              <a:rPr lang="tr-TR" altLang="tr-TR" sz="3200" b="1" i="1" dirty="0"/>
              <a:t>	   		</a:t>
            </a:r>
            <a:r>
              <a:rPr lang="tr-TR" altLang="tr-TR" sz="3200" b="1" i="1" dirty="0" err="1"/>
              <a:t>Bacillus</a:t>
            </a:r>
            <a:r>
              <a:rPr lang="tr-TR" altLang="tr-TR" sz="3200" b="1" i="1" dirty="0"/>
              <a:t> </a:t>
            </a:r>
            <a:r>
              <a:rPr lang="tr-TR" altLang="tr-TR" sz="3200" b="1" i="1" dirty="0" err="1"/>
              <a:t>laterasporus</a:t>
            </a:r>
            <a:endParaRPr lang="tr-TR" altLang="tr-TR" sz="3200" dirty="0"/>
          </a:p>
          <a:p>
            <a:r>
              <a:rPr lang="tr-TR" altLang="tr-TR" sz="3200" b="1" dirty="0"/>
              <a:t> </a:t>
            </a:r>
            <a:r>
              <a:rPr lang="tr-TR" altLang="tr-TR" sz="3200" b="1" dirty="0">
                <a:solidFill>
                  <a:schemeClr val="bg1"/>
                </a:solidFill>
              </a:rPr>
              <a:t>Formu:</a:t>
            </a:r>
            <a:r>
              <a:rPr lang="tr-TR" altLang="tr-TR" sz="3200" b="1" dirty="0">
                <a:solidFill>
                  <a:srgbClr val="0000FF"/>
                </a:solidFill>
              </a:rPr>
              <a:t>  </a:t>
            </a:r>
            <a:r>
              <a:rPr lang="tr-TR" altLang="tr-TR" sz="3200" b="1" dirty="0"/>
              <a:t>Bakteri</a:t>
            </a:r>
            <a:endParaRPr lang="tr-TR" altLang="tr-TR" sz="3200" dirty="0"/>
          </a:p>
        </p:txBody>
      </p:sp>
    </p:spTree>
    <p:extLst>
      <p:ext uri="{BB962C8B-B14F-4D97-AF65-F5344CB8AC3E}">
        <p14:creationId xmlns:p14="http://schemas.microsoft.com/office/powerpoint/2010/main" val="850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1885951" y="609600"/>
            <a:ext cx="8602663" cy="5556250"/>
          </a:xfrm>
        </p:spPr>
        <p:txBody>
          <a:bodyPr/>
          <a:lstStyle/>
          <a:p>
            <a:pPr algn="l"/>
            <a:r>
              <a:rPr lang="tr-TR" altLang="tr-TR" sz="3200"/>
              <a:t>Bu hastalığın belirtileri arasında 3 belirti çok önemlidir. Bunlar;</a:t>
            </a:r>
            <a:br>
              <a:rPr lang="tr-TR" altLang="tr-TR" sz="3200"/>
            </a:br>
            <a:r>
              <a:rPr lang="tr-TR" altLang="tr-TR" sz="3200"/>
              <a:t>1- Ölmüş larvaların gözün tabanında C harfi şeklinde görülmesi</a:t>
            </a:r>
            <a:br>
              <a:rPr lang="tr-TR" altLang="tr-TR" sz="3200"/>
            </a:br>
            <a:r>
              <a:rPr lang="tr-TR" altLang="tr-TR" sz="3200"/>
              <a:t>2- Ölen yavruların gözün tabanına yapışmaması</a:t>
            </a:r>
            <a:br>
              <a:rPr lang="tr-TR" altLang="tr-TR" sz="3200"/>
            </a:br>
            <a:r>
              <a:rPr lang="tr-TR" altLang="tr-TR" sz="3200"/>
              <a:t>3- Ölü yavru bulunan göze çöp sokulduğunda yavrudaki çürüme miktarı A.Y.Ç’ne göre daha az olduğundan uzama miktarıda azdır (3-4 cm kadar uzar)</a:t>
            </a:r>
            <a:br>
              <a:rPr lang="tr-TR" altLang="tr-TR" sz="3200"/>
            </a:br>
            <a:r>
              <a:rPr lang="tr-TR" altLang="tr-TR" sz="3200"/>
              <a:t>Ancak teşhis koyabilmek için tüm belirtilerin birlikte ele alınması gerekmektedir.</a:t>
            </a:r>
          </a:p>
        </p:txBody>
      </p:sp>
    </p:spTree>
    <p:extLst>
      <p:ext uri="{BB962C8B-B14F-4D97-AF65-F5344CB8AC3E}">
        <p14:creationId xmlns:p14="http://schemas.microsoft.com/office/powerpoint/2010/main" val="235994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524001" y="531814"/>
            <a:ext cx="8723313" cy="1144587"/>
          </a:xfrm>
          <a:prstGeom prst="rect">
            <a:avLst/>
          </a:prstGeom>
          <a:solidFill>
            <a:srgbClr val="99CC00"/>
          </a:soli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800" tIns="50400" rIns="100800" bIns="50400"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Avrupa YÇ’de Hasta Larvalar</a:t>
            </a:r>
          </a:p>
        </p:txBody>
      </p:sp>
      <p:sp>
        <p:nvSpPr>
          <p:cNvPr id="33795"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graphicFrame>
        <p:nvGraphicFramePr>
          <p:cNvPr id="33796" name="Object 5"/>
          <p:cNvGraphicFramePr>
            <a:graphicFrameLocks noChangeAspect="1"/>
          </p:cNvGraphicFramePr>
          <p:nvPr/>
        </p:nvGraphicFramePr>
        <p:xfrm>
          <a:off x="2590800" y="1901826"/>
          <a:ext cx="6705600" cy="4575175"/>
        </p:xfrm>
        <a:graphic>
          <a:graphicData uri="http://schemas.openxmlformats.org/presentationml/2006/ole">
            <mc:AlternateContent xmlns:mc="http://schemas.openxmlformats.org/markup-compatibility/2006">
              <mc:Choice xmlns:v="urn:schemas-microsoft-com:vml" Requires="v">
                <p:oleObj spid="_x0000_s6224" name="Photo Editor Photo" r:id="rId3" imgW="3809524" imgH="2857899" progId="MSPhotoEd.3">
                  <p:embed/>
                </p:oleObj>
              </mc:Choice>
              <mc:Fallback>
                <p:oleObj name="Photo Editor Photo" r:id="rId3" imgW="3809524" imgH="2857899" progId="MSPhotoEd.3">
                  <p:embed/>
                  <p:pic>
                    <p:nvPicPr>
                      <p:cNvPr id="3379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01826"/>
                        <a:ext cx="6705600"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3710304"/>
      </p:ext>
    </p:extLst>
  </p:cSld>
  <p:clrMapOvr>
    <a:masterClrMapping/>
  </p:clrMapOvr>
  <p:transition spd="med">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524001" y="531814"/>
            <a:ext cx="8723313" cy="1144587"/>
          </a:xfrm>
          <a:prstGeom prst="rect">
            <a:avLst/>
          </a:prstGeom>
          <a:solidFill>
            <a:srgbClr val="FFFF99">
              <a:alpha val="50195"/>
            </a:srgbClr>
          </a:solidFill>
          <a:ln w="762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800" tIns="50400" rIns="100800" bIns="50400"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Avrupa YÇ’de Peteğin Durumu</a:t>
            </a:r>
          </a:p>
        </p:txBody>
      </p:sp>
      <p:sp>
        <p:nvSpPr>
          <p:cNvPr id="34819"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graphicFrame>
        <p:nvGraphicFramePr>
          <p:cNvPr id="34820" name="Object 5"/>
          <p:cNvGraphicFramePr>
            <a:graphicFrameLocks noChangeAspect="1"/>
          </p:cNvGraphicFramePr>
          <p:nvPr/>
        </p:nvGraphicFramePr>
        <p:xfrm>
          <a:off x="2133600" y="1800226"/>
          <a:ext cx="8001000" cy="4752975"/>
        </p:xfrm>
        <a:graphic>
          <a:graphicData uri="http://schemas.openxmlformats.org/presentationml/2006/ole">
            <mc:AlternateContent xmlns:mc="http://schemas.openxmlformats.org/markup-compatibility/2006">
              <mc:Choice xmlns:v="urn:schemas-microsoft-com:vml" Requires="v">
                <p:oleObj spid="_x0000_s7248" name="Photo Editor Photo" r:id="rId3" imgW="3333333" imgH="2486372" progId="MSPhotoEd.3">
                  <p:embed/>
                </p:oleObj>
              </mc:Choice>
              <mc:Fallback>
                <p:oleObj name="Photo Editor Photo" r:id="rId3" imgW="3333333" imgH="2486372" progId="MSPhotoEd.3">
                  <p:embed/>
                  <p:pic>
                    <p:nvPicPr>
                      <p:cNvPr id="3482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800226"/>
                        <a:ext cx="80010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68202893"/>
      </p:ext>
    </p:extLst>
  </p:cSld>
  <p:clrMapOvr>
    <a:masterClrMapping/>
  </p:clrMapOvr>
  <p:transition spd="med">
    <p:strips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524001" y="531814"/>
            <a:ext cx="8723313" cy="1144587"/>
          </a:xfrm>
          <a:prstGeom prst="rect">
            <a:avLst/>
          </a:prstGeom>
          <a:solidFill>
            <a:srgbClr val="99CC00"/>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800" tIns="50400" rIns="100800" bIns="50400"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Avrupa YÇ’de Peteğin Durumu</a:t>
            </a:r>
          </a:p>
        </p:txBody>
      </p:sp>
      <p:sp>
        <p:nvSpPr>
          <p:cNvPr id="35843"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graphicFrame>
        <p:nvGraphicFramePr>
          <p:cNvPr id="35844" name="Object 5"/>
          <p:cNvGraphicFramePr>
            <a:graphicFrameLocks noChangeAspect="1"/>
          </p:cNvGraphicFramePr>
          <p:nvPr/>
        </p:nvGraphicFramePr>
        <p:xfrm>
          <a:off x="2209800" y="1866900"/>
          <a:ext cx="7620000" cy="4686300"/>
        </p:xfrm>
        <a:graphic>
          <a:graphicData uri="http://schemas.openxmlformats.org/presentationml/2006/ole">
            <mc:AlternateContent xmlns:mc="http://schemas.openxmlformats.org/markup-compatibility/2006">
              <mc:Choice xmlns:v="urn:schemas-microsoft-com:vml" Requires="v">
                <p:oleObj spid="_x0000_s8272" name="Photo Editor Photo" r:id="rId3" imgW="3333333" imgH="2542857" progId="MSPhotoEd.3">
                  <p:embed/>
                </p:oleObj>
              </mc:Choice>
              <mc:Fallback>
                <p:oleObj name="Photo Editor Photo" r:id="rId3" imgW="3333333" imgH="2542857" progId="MSPhotoEd.3">
                  <p:embed/>
                  <p:pic>
                    <p:nvPicPr>
                      <p:cNvPr id="3584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66900"/>
                        <a:ext cx="76200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75836151"/>
      </p:ext>
    </p:extLst>
  </p:cSld>
  <p:clrMapOvr>
    <a:masterClrMapping/>
  </p:clrMapOvr>
  <p:transition spd="med">
    <p:strips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2"/>
          <p:cNvSpPr>
            <a:spLocks noChangeArrowheads="1" noChangeShapeType="1"/>
          </p:cNvSpPr>
          <p:nvPr/>
        </p:nvSpPr>
        <p:spPr bwMode="auto">
          <a:xfrm>
            <a:off x="2971800" y="2362200"/>
            <a:ext cx="6172200" cy="1555750"/>
          </a:xfrm>
          <a:prstGeom prst="rect">
            <a:avLst/>
          </a:prstGeom>
        </p:spPr>
        <p:txBody>
          <a:bodyPr wrap="none" fromWordArt="1">
            <a:prstTxWarp prst="textPlain">
              <a:avLst>
                <a:gd name="adj" fmla="val 50000"/>
              </a:avLst>
            </a:prstTxWarp>
          </a:bodyPr>
          <a:lstStyle/>
          <a:p>
            <a:pPr algn="ctr"/>
            <a:r>
              <a:rPr lang="tr-T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Kireç Hastalığı</a:t>
            </a:r>
          </a:p>
        </p:txBody>
      </p:sp>
    </p:spTree>
    <p:extLst>
      <p:ext uri="{BB962C8B-B14F-4D97-AF65-F5344CB8AC3E}">
        <p14:creationId xmlns:p14="http://schemas.microsoft.com/office/powerpoint/2010/main" val="4213457304"/>
      </p:ext>
    </p:extLst>
  </p:cSld>
  <p:clrMapOvr>
    <a:masterClrMapping/>
  </p:clrMapOvr>
  <p:transition spd="med">
    <p:strips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828800" y="0"/>
            <a:ext cx="8420100" cy="1125538"/>
          </a:xfrm>
          <a:prstGeom prst="rect">
            <a:avLst/>
          </a:prstGeom>
          <a:solidFill>
            <a:srgbClr val="FFFF00"/>
          </a:solidFill>
          <a:ln w="9525">
            <a:solidFill>
              <a:srgbClr val="FF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Kireç Hastalığı</a:t>
            </a:r>
          </a:p>
        </p:txBody>
      </p:sp>
      <p:sp>
        <p:nvSpPr>
          <p:cNvPr id="38915"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38916" name="Text Box 4"/>
          <p:cNvSpPr txBox="1">
            <a:spLocks noChangeArrowheads="1"/>
          </p:cNvSpPr>
          <p:nvPr/>
        </p:nvSpPr>
        <p:spPr bwMode="auto">
          <a:xfrm>
            <a:off x="1558926" y="1341439"/>
            <a:ext cx="9217025" cy="4556125"/>
          </a:xfrm>
          <a:prstGeom prst="rect">
            <a:avLst/>
          </a:prstGeom>
          <a:ln>
            <a:headEnd type="none" w="sm" len="sm"/>
            <a:tailEnd type="none" w="sm" len="sm"/>
          </a:ln>
          <a:ex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marL="381000" indent="-3810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ü"/>
            </a:pPr>
            <a:r>
              <a:rPr lang="tr-TR" altLang="tr-TR" sz="3200" dirty="0">
                <a:solidFill>
                  <a:schemeClr val="bg1"/>
                </a:solidFill>
                <a:cs typeface="Times New Roman" panose="02020603050405020304" pitchFamily="18" charset="0"/>
              </a:rPr>
              <a:t>Kireç hastalığının etmeni fırsatçı bir </a:t>
            </a:r>
            <a:r>
              <a:rPr lang="tr-TR" altLang="tr-TR" sz="3200" dirty="0" err="1">
                <a:solidFill>
                  <a:schemeClr val="bg1"/>
                </a:solidFill>
                <a:cs typeface="Times New Roman" panose="02020603050405020304" pitchFamily="18" charset="0"/>
              </a:rPr>
              <a:t>fungus</a:t>
            </a:r>
            <a:r>
              <a:rPr lang="tr-TR" altLang="tr-TR" sz="3200" dirty="0">
                <a:solidFill>
                  <a:schemeClr val="bg1"/>
                </a:solidFill>
                <a:cs typeface="Times New Roman" panose="02020603050405020304" pitchFamily="18" charset="0"/>
              </a:rPr>
              <a:t> olan </a:t>
            </a:r>
            <a:r>
              <a:rPr lang="tr-TR" altLang="tr-TR" sz="3200" i="1" dirty="0" err="1">
                <a:solidFill>
                  <a:schemeClr val="bg1"/>
                </a:solidFill>
                <a:cs typeface="Times New Roman" panose="02020603050405020304" pitchFamily="18" charset="0"/>
              </a:rPr>
              <a:t>Ascosphaera</a:t>
            </a:r>
            <a:r>
              <a:rPr lang="tr-TR" altLang="tr-TR" sz="3200" i="1" dirty="0">
                <a:solidFill>
                  <a:schemeClr val="bg1"/>
                </a:solidFill>
                <a:cs typeface="Times New Roman" panose="02020603050405020304" pitchFamily="18" charset="0"/>
              </a:rPr>
              <a:t> </a:t>
            </a:r>
            <a:r>
              <a:rPr lang="tr-TR" altLang="tr-TR" sz="3200" i="1" dirty="0" err="1">
                <a:solidFill>
                  <a:schemeClr val="bg1"/>
                </a:solidFill>
                <a:cs typeface="Times New Roman" panose="02020603050405020304" pitchFamily="18" charset="0"/>
              </a:rPr>
              <a:t>apis</a:t>
            </a:r>
            <a:r>
              <a:rPr lang="tr-TR" altLang="tr-TR" sz="3200" dirty="0">
                <a:solidFill>
                  <a:schemeClr val="bg1"/>
                </a:solidFill>
                <a:cs typeface="Times New Roman" panose="02020603050405020304" pitchFamily="18" charset="0"/>
              </a:rPr>
              <a:t> 'tir</a:t>
            </a:r>
            <a:r>
              <a:rPr lang="tr-TR" altLang="tr-TR" sz="3200" dirty="0">
                <a:solidFill>
                  <a:schemeClr val="bg1"/>
                </a:solidFill>
              </a:rPr>
              <a:t>.</a:t>
            </a:r>
          </a:p>
          <a:p>
            <a:pPr>
              <a:buFont typeface="Wingdings" panose="05000000000000000000" pitchFamily="2" charset="2"/>
              <a:buChar char="ü"/>
            </a:pPr>
            <a:r>
              <a:rPr lang="tr-TR" altLang="tr-TR" sz="3200" dirty="0">
                <a:solidFill>
                  <a:schemeClr val="bg1"/>
                </a:solidFill>
              </a:rPr>
              <a:t>A. </a:t>
            </a:r>
            <a:r>
              <a:rPr lang="tr-TR" altLang="tr-TR" sz="3200" dirty="0" err="1">
                <a:solidFill>
                  <a:schemeClr val="bg1"/>
                </a:solidFill>
              </a:rPr>
              <a:t>apis</a:t>
            </a:r>
            <a:r>
              <a:rPr lang="tr-TR" altLang="tr-TR" sz="3200" dirty="0">
                <a:solidFill>
                  <a:schemeClr val="bg1"/>
                </a:solidFill>
              </a:rPr>
              <a:t> sporları sadece arı larvalarında hastalık yapar. Çoğalma </a:t>
            </a:r>
            <a:r>
              <a:rPr lang="tr-TR" altLang="tr-TR" sz="3200" dirty="0" err="1">
                <a:solidFill>
                  <a:schemeClr val="bg1"/>
                </a:solidFill>
              </a:rPr>
              <a:t>sporlanma</a:t>
            </a:r>
            <a:r>
              <a:rPr lang="tr-TR" altLang="tr-TR" sz="3200" dirty="0">
                <a:solidFill>
                  <a:schemeClr val="bg1"/>
                </a:solidFill>
              </a:rPr>
              <a:t> ile olmaktadır.</a:t>
            </a:r>
          </a:p>
          <a:p>
            <a:pPr>
              <a:buFont typeface="Wingdings" panose="05000000000000000000" pitchFamily="2" charset="2"/>
              <a:buChar char="ü"/>
            </a:pPr>
            <a:r>
              <a:rPr lang="tr-TR" altLang="tr-TR" sz="3200" dirty="0">
                <a:solidFill>
                  <a:schemeClr val="bg1"/>
                </a:solidFill>
              </a:rPr>
              <a:t>Çoğalma aşamasında spor keseleri oluştururlar. Spor keseleri içinde çok miktarda spor bulunur. Bunlar olgunlaştıkça toz halinde dağılarak çevreye yayılırlar.</a:t>
            </a:r>
          </a:p>
        </p:txBody>
      </p:sp>
    </p:spTree>
    <p:extLst>
      <p:ext uri="{BB962C8B-B14F-4D97-AF65-F5344CB8AC3E}">
        <p14:creationId xmlns:p14="http://schemas.microsoft.com/office/powerpoint/2010/main" val="3671793831"/>
      </p:ext>
    </p:extLst>
  </p:cSld>
  <p:clrMapOvr>
    <a:masterClrMapping/>
  </p:clrMapOvr>
  <p:transition spd="med">
    <p:strips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828800" y="0"/>
            <a:ext cx="8420100" cy="1125538"/>
          </a:xfrm>
          <a:prstGeom prst="rect">
            <a:avLst/>
          </a:prstGeom>
          <a:solidFill>
            <a:srgbClr val="FFFF00"/>
          </a:solidFill>
          <a:ln w="76200">
            <a:solidFill>
              <a:srgbClr val="9933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a:solidFill>
                  <a:schemeClr val="tx2"/>
                </a:solidFill>
              </a:rPr>
              <a:t>Kireç Hastalığının Nedenleri</a:t>
            </a:r>
          </a:p>
        </p:txBody>
      </p:sp>
      <p:sp>
        <p:nvSpPr>
          <p:cNvPr id="39939"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39940" name="Text Box 4"/>
          <p:cNvSpPr txBox="1">
            <a:spLocks noChangeArrowheads="1"/>
          </p:cNvSpPr>
          <p:nvPr/>
        </p:nvSpPr>
        <p:spPr bwMode="auto">
          <a:xfrm>
            <a:off x="1416051" y="1557339"/>
            <a:ext cx="9288463" cy="4879975"/>
          </a:xfrm>
          <a:prstGeom prst="rect">
            <a:avLst/>
          </a:prstGeom>
          <a:ln>
            <a:headEnd type="none" w="sm" len="sm"/>
            <a:tailEnd type="none" w="sm" len="sm"/>
          </a:ln>
          <a:ex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marL="381000" indent="-3810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spcBef>
                <a:spcPct val="10000"/>
              </a:spcBef>
              <a:buFont typeface="Wingdings" panose="05000000000000000000" pitchFamily="2" charset="2"/>
              <a:buChar char="ü"/>
            </a:pPr>
            <a:r>
              <a:rPr lang="tr-TR" altLang="tr-TR" sz="3200" dirty="0">
                <a:solidFill>
                  <a:schemeClr val="bg1"/>
                </a:solidFill>
              </a:rPr>
              <a:t>İklim koşulları</a:t>
            </a:r>
          </a:p>
          <a:p>
            <a:pPr>
              <a:spcBef>
                <a:spcPct val="10000"/>
              </a:spcBef>
              <a:buFont typeface="Wingdings" panose="05000000000000000000" pitchFamily="2" charset="2"/>
              <a:buChar char="ü"/>
            </a:pPr>
            <a:r>
              <a:rPr lang="tr-TR" altLang="tr-TR" sz="3200" dirty="0">
                <a:solidFill>
                  <a:schemeClr val="bg1"/>
                </a:solidFill>
              </a:rPr>
              <a:t>Yoğun antibiyotik kullanımı</a:t>
            </a:r>
          </a:p>
          <a:p>
            <a:pPr>
              <a:spcBef>
                <a:spcPct val="10000"/>
              </a:spcBef>
              <a:buFont typeface="Wingdings" panose="05000000000000000000" pitchFamily="2" charset="2"/>
              <a:buChar char="ü"/>
            </a:pPr>
            <a:r>
              <a:rPr lang="tr-TR" altLang="tr-TR" sz="3200" dirty="0">
                <a:solidFill>
                  <a:schemeClr val="bg1"/>
                </a:solidFill>
                <a:cs typeface="Times New Roman" panose="02020603050405020304" pitchFamily="18" charset="0"/>
              </a:rPr>
              <a:t>Stres (olumsuz koşullar, Açlık)</a:t>
            </a:r>
            <a:endParaRPr lang="tr-TR" altLang="tr-TR" sz="3200" dirty="0">
              <a:solidFill>
                <a:schemeClr val="bg1"/>
              </a:solidFill>
            </a:endParaRPr>
          </a:p>
          <a:p>
            <a:pPr>
              <a:spcBef>
                <a:spcPct val="10000"/>
              </a:spcBef>
              <a:buFont typeface="Wingdings" panose="05000000000000000000" pitchFamily="2" charset="2"/>
              <a:buChar char="ü"/>
            </a:pPr>
            <a:r>
              <a:rPr lang="tr-TR" altLang="tr-TR" sz="3200" dirty="0">
                <a:solidFill>
                  <a:schemeClr val="bg1"/>
                </a:solidFill>
                <a:cs typeface="Times New Roman" panose="02020603050405020304" pitchFamily="18" charset="0"/>
              </a:rPr>
              <a:t>Diğer hastalık ve zararlılar</a:t>
            </a:r>
            <a:endParaRPr lang="tr-TR" altLang="tr-TR" sz="3200" dirty="0">
              <a:solidFill>
                <a:schemeClr val="bg1"/>
              </a:solidFill>
            </a:endParaRPr>
          </a:p>
          <a:p>
            <a:pPr>
              <a:spcBef>
                <a:spcPct val="10000"/>
              </a:spcBef>
              <a:buFont typeface="Wingdings" panose="05000000000000000000" pitchFamily="2" charset="2"/>
              <a:buChar char="ü"/>
            </a:pPr>
            <a:r>
              <a:rPr lang="tr-TR" altLang="tr-TR" sz="3200" dirty="0">
                <a:solidFill>
                  <a:schemeClr val="bg1"/>
                </a:solidFill>
                <a:cs typeface="Times New Roman" panose="02020603050405020304" pitchFamily="18" charset="0"/>
              </a:rPr>
              <a:t>Aşırı </a:t>
            </a:r>
            <a:r>
              <a:rPr lang="tr-TR" altLang="tr-TR" sz="3200" dirty="0">
                <a:solidFill>
                  <a:schemeClr val="bg1"/>
                </a:solidFill>
              </a:rPr>
              <a:t>nem</a:t>
            </a:r>
          </a:p>
          <a:p>
            <a:pPr>
              <a:spcBef>
                <a:spcPct val="10000"/>
              </a:spcBef>
              <a:buFont typeface="Wingdings" panose="05000000000000000000" pitchFamily="2" charset="2"/>
              <a:buChar char="ü"/>
            </a:pPr>
            <a:r>
              <a:rPr lang="tr-TR" altLang="tr-TR" sz="3200" dirty="0">
                <a:solidFill>
                  <a:schemeClr val="bg1"/>
                </a:solidFill>
                <a:cs typeface="Times New Roman" panose="02020603050405020304" pitchFamily="18" charset="0"/>
              </a:rPr>
              <a:t>Uygun olmayan kullanılmış siyah petekler</a:t>
            </a:r>
            <a:endParaRPr lang="tr-TR" altLang="tr-TR" sz="3200" dirty="0">
              <a:solidFill>
                <a:schemeClr val="bg1"/>
              </a:solidFill>
            </a:endParaRPr>
          </a:p>
          <a:p>
            <a:pPr>
              <a:spcBef>
                <a:spcPct val="10000"/>
              </a:spcBef>
              <a:buFont typeface="Wingdings" panose="05000000000000000000" pitchFamily="2" charset="2"/>
              <a:buChar char="ü"/>
            </a:pPr>
            <a:r>
              <a:rPr lang="tr-TR" altLang="tr-TR" sz="3200" dirty="0">
                <a:solidFill>
                  <a:schemeClr val="bg1"/>
                </a:solidFill>
                <a:cs typeface="Times New Roman" panose="02020603050405020304" pitchFamily="18" charset="0"/>
              </a:rPr>
              <a:t>Arılar tarafından kovan temizliğinin doğru yapılmaması</a:t>
            </a:r>
          </a:p>
          <a:p>
            <a:pPr>
              <a:spcBef>
                <a:spcPct val="10000"/>
              </a:spcBef>
              <a:buFont typeface="Wingdings" panose="05000000000000000000" pitchFamily="2" charset="2"/>
              <a:buChar char="ü"/>
            </a:pPr>
            <a:r>
              <a:rPr lang="tr-TR" altLang="tr-TR" sz="3200" dirty="0">
                <a:solidFill>
                  <a:schemeClr val="bg1"/>
                </a:solidFill>
                <a:cs typeface="Times New Roman" panose="02020603050405020304" pitchFamily="18" charset="0"/>
              </a:rPr>
              <a:t>Hastalığa duyarlı koloniler</a:t>
            </a:r>
            <a:endParaRPr lang="tr-TR" altLang="tr-TR" sz="3200" dirty="0">
              <a:solidFill>
                <a:schemeClr val="bg1"/>
              </a:solidFill>
            </a:endParaRPr>
          </a:p>
        </p:txBody>
      </p:sp>
    </p:spTree>
    <p:extLst>
      <p:ext uri="{BB962C8B-B14F-4D97-AF65-F5344CB8AC3E}">
        <p14:creationId xmlns:p14="http://schemas.microsoft.com/office/powerpoint/2010/main" val="1288732833"/>
      </p:ext>
    </p:extLst>
  </p:cSld>
  <p:clrMapOvr>
    <a:masterClrMapping/>
  </p:clrMapOvr>
  <p:transition spd="med">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6664" y="1123406"/>
            <a:ext cx="10018713" cy="4654731"/>
          </a:xfrm>
        </p:spPr>
        <p:txBody>
          <a:bodyPr>
            <a:noAutofit/>
          </a:bodyPr>
          <a:lstStyle/>
          <a:p>
            <a:r>
              <a:rPr lang="tr-TR" sz="2800" dirty="0"/>
              <a:t>Ballar üretim veya elde edildiği kaynağa göre sınıflandırılır. </a:t>
            </a:r>
            <a:endParaRPr lang="tr-TR" sz="2800" dirty="0" smtClean="0"/>
          </a:p>
          <a:p>
            <a:r>
              <a:rPr lang="tr-TR" sz="2800" dirty="0" smtClean="0"/>
              <a:t>Bu anlamda; </a:t>
            </a:r>
          </a:p>
          <a:p>
            <a:r>
              <a:rPr lang="tr-TR" sz="2800" dirty="0" smtClean="0">
                <a:solidFill>
                  <a:srgbClr val="FF0000"/>
                </a:solidFill>
              </a:rPr>
              <a:t>Üretim </a:t>
            </a:r>
            <a:r>
              <a:rPr lang="tr-TR" sz="2800" dirty="0">
                <a:solidFill>
                  <a:srgbClr val="FF0000"/>
                </a:solidFill>
              </a:rPr>
              <a:t>açısından</a:t>
            </a:r>
            <a:r>
              <a:rPr lang="tr-TR" sz="2800" dirty="0"/>
              <a:t> süzme ve petek bal, </a:t>
            </a:r>
            <a:endParaRPr lang="tr-TR" sz="2800" dirty="0" smtClean="0"/>
          </a:p>
          <a:p>
            <a:r>
              <a:rPr lang="tr-TR" sz="2800" dirty="0" smtClean="0">
                <a:solidFill>
                  <a:srgbClr val="FF0000"/>
                </a:solidFill>
              </a:rPr>
              <a:t>Kaynağına göre</a:t>
            </a:r>
            <a:r>
              <a:rPr lang="tr-TR" sz="2800" dirty="0" smtClean="0"/>
              <a:t> </a:t>
            </a:r>
            <a:r>
              <a:rPr lang="tr-TR" sz="2800" u="sng" dirty="0" smtClean="0"/>
              <a:t>çiçek </a:t>
            </a:r>
            <a:r>
              <a:rPr lang="tr-TR" sz="2800" u="sng" dirty="0"/>
              <a:t>balı</a:t>
            </a:r>
            <a:r>
              <a:rPr lang="tr-TR" sz="2800" dirty="0"/>
              <a:t> ve </a:t>
            </a:r>
            <a:r>
              <a:rPr lang="tr-TR" sz="2800" u="sng" dirty="0"/>
              <a:t>salgı balı</a:t>
            </a:r>
            <a:r>
              <a:rPr lang="tr-TR" sz="2800" dirty="0"/>
              <a:t> olarak adlandırılabilir. </a:t>
            </a:r>
            <a:endParaRPr lang="tr-TR" sz="2800" dirty="0" smtClean="0"/>
          </a:p>
          <a:p>
            <a:r>
              <a:rPr lang="tr-TR" sz="2800" dirty="0" smtClean="0"/>
              <a:t>Salgı </a:t>
            </a:r>
            <a:r>
              <a:rPr lang="tr-TR" sz="2800" dirty="0"/>
              <a:t>balı çam, meşe, kayın, ladin gibi orman ağaçları üzerinde yaşayan böceklerin salgıladığı tatlı salgıların arılar tarafından toplanmasıyla elde edilir. </a:t>
            </a:r>
            <a:endParaRPr lang="tr-TR" sz="2800" dirty="0" smtClean="0"/>
          </a:p>
          <a:p>
            <a:r>
              <a:rPr lang="tr-TR" sz="2800" dirty="0" smtClean="0"/>
              <a:t>Çiçek </a:t>
            </a:r>
            <a:r>
              <a:rPr lang="tr-TR" sz="2800" dirty="0"/>
              <a:t>balı ise bitkilerin çiçeklerinde bulunan nektarın arılar tarafından toplanmasıyla oluşur.</a:t>
            </a:r>
          </a:p>
        </p:txBody>
      </p:sp>
      <p:sp>
        <p:nvSpPr>
          <p:cNvPr id="5" name="Slayt Numarası Yer Tutucusu 4"/>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457" y="0"/>
            <a:ext cx="2329543" cy="1744909"/>
          </a:xfrm>
          <a:prstGeom prst="rect">
            <a:avLst/>
          </a:prstGeom>
        </p:spPr>
      </p:pic>
    </p:spTree>
    <p:extLst>
      <p:ext uri="{BB962C8B-B14F-4D97-AF65-F5344CB8AC3E}">
        <p14:creationId xmlns:p14="http://schemas.microsoft.com/office/powerpoint/2010/main" val="139819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143000" y="533400"/>
            <a:ext cx="9906000" cy="1143000"/>
          </a:xfrm>
          <a:prstGeom prst="rect">
            <a:avLst/>
          </a:prstGeom>
          <a:solidFill>
            <a:srgbClr val="FFFF00"/>
          </a:solidFill>
          <a:ln w="9525">
            <a:solidFill>
              <a:srgbClr val="80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a:solidFill>
                  <a:schemeClr val="tx2"/>
                </a:solidFill>
              </a:rPr>
              <a:t>Kireç Hastalığına Yakalanmış Larvalar</a:t>
            </a:r>
          </a:p>
        </p:txBody>
      </p:sp>
      <p:sp>
        <p:nvSpPr>
          <p:cNvPr id="47107"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graphicFrame>
        <p:nvGraphicFramePr>
          <p:cNvPr id="47108" name="Object 5"/>
          <p:cNvGraphicFramePr>
            <a:graphicFrameLocks noChangeAspect="1"/>
          </p:cNvGraphicFramePr>
          <p:nvPr/>
        </p:nvGraphicFramePr>
        <p:xfrm>
          <a:off x="3048000" y="1828801"/>
          <a:ext cx="5943600" cy="4430713"/>
        </p:xfrm>
        <a:graphic>
          <a:graphicData uri="http://schemas.openxmlformats.org/presentationml/2006/ole">
            <mc:AlternateContent xmlns:mc="http://schemas.openxmlformats.org/markup-compatibility/2006">
              <mc:Choice xmlns:v="urn:schemas-microsoft-com:vml" Requires="v">
                <p:oleObj spid="_x0000_s10320" name="Photo Editor Photo" r:id="rId3" imgW="3809524" imgH="2857899" progId="MSPhotoEd.3">
                  <p:embed/>
                </p:oleObj>
              </mc:Choice>
              <mc:Fallback>
                <p:oleObj name="Photo Editor Photo" r:id="rId3" imgW="3809524" imgH="2857899" progId="MSPhotoEd.3">
                  <p:embed/>
                  <p:pic>
                    <p:nvPicPr>
                      <p:cNvPr id="4710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828801"/>
                        <a:ext cx="5943600" cy="443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27845100"/>
      </p:ext>
    </p:extLst>
  </p:cSld>
  <p:clrMapOvr>
    <a:masterClrMapping/>
  </p:clrMapOvr>
  <p:transition spd="med">
    <p:strips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524000" y="533400"/>
            <a:ext cx="9220200" cy="1143000"/>
          </a:xfrm>
          <a:prstGeom prst="rect">
            <a:avLst/>
          </a:prstGeom>
          <a:solidFill>
            <a:srgbClr val="FFFF00"/>
          </a:solidFill>
          <a:ln w="57150">
            <a:solidFill>
              <a:srgbClr val="00008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a:solidFill>
                  <a:schemeClr val="tx2"/>
                </a:solidFill>
              </a:rPr>
              <a:t>Kireç Hastalığında Peteğin Durumu</a:t>
            </a:r>
          </a:p>
        </p:txBody>
      </p:sp>
      <p:sp>
        <p:nvSpPr>
          <p:cNvPr id="49155"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pic>
        <p:nvPicPr>
          <p:cNvPr id="491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81200"/>
            <a:ext cx="6096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419472"/>
      </p:ext>
    </p:extLst>
  </p:cSld>
  <p:clrMapOvr>
    <a:masterClrMapping/>
  </p:clrMapOvr>
  <p:transition spd="med">
    <p:strips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919289" y="1989139"/>
            <a:ext cx="8137525" cy="1332891"/>
          </a:xfrm>
          <a:prstGeom prst="rect">
            <a:avLst/>
          </a:prstGeom>
          <a:ln>
            <a:headEnd type="none" w="sm" len="sm"/>
            <a:tailEnd type="none" w="sm" len="sm"/>
          </a:ln>
          <a:extLst/>
        </p:spPr>
        <p:style>
          <a:lnRef idx="2">
            <a:schemeClr val="accent3">
              <a:shade val="50000"/>
            </a:schemeClr>
          </a:lnRef>
          <a:fillRef idx="1">
            <a:schemeClr val="accent3"/>
          </a:fillRef>
          <a:effectRef idx="0">
            <a:schemeClr val="accent3"/>
          </a:effectRef>
          <a:fontRef idx="minor">
            <a:schemeClr val="lt1"/>
          </a:fontRef>
        </p:style>
        <p:txBody>
          <a:bodyPr lIns="100800" tIns="50400" rIns="100800" bIns="50400">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3200" b="1" dirty="0">
              <a:latin typeface="Arial" panose="020B0604020202020204" pitchFamily="34" charset="0"/>
            </a:endParaRPr>
          </a:p>
          <a:p>
            <a:r>
              <a:rPr lang="tr-TR" altLang="tr-TR" sz="3200" dirty="0">
                <a:solidFill>
                  <a:schemeClr val="bg1"/>
                </a:solidFill>
                <a:latin typeface="Arial" panose="020B0604020202020204" pitchFamily="34" charset="0"/>
              </a:rPr>
              <a:t>Etmeni: </a:t>
            </a:r>
            <a:r>
              <a:rPr lang="tr-TR" altLang="tr-TR" sz="3200" dirty="0" err="1">
                <a:solidFill>
                  <a:schemeClr val="bg1"/>
                </a:solidFill>
                <a:latin typeface="Arial" panose="020B0604020202020204" pitchFamily="34" charset="0"/>
              </a:rPr>
              <a:t>Aspergillus</a:t>
            </a:r>
            <a:r>
              <a:rPr lang="tr-TR" altLang="tr-TR" sz="3200" dirty="0">
                <a:solidFill>
                  <a:schemeClr val="bg1"/>
                </a:solidFill>
                <a:latin typeface="Arial" panose="020B0604020202020204" pitchFamily="34" charset="0"/>
              </a:rPr>
              <a:t> </a:t>
            </a:r>
            <a:r>
              <a:rPr lang="tr-TR" altLang="tr-TR" sz="3200" dirty="0" err="1">
                <a:solidFill>
                  <a:schemeClr val="bg1"/>
                </a:solidFill>
                <a:latin typeface="Arial" panose="020B0604020202020204" pitchFamily="34" charset="0"/>
              </a:rPr>
              <a:t>flavus</a:t>
            </a:r>
            <a:r>
              <a:rPr lang="tr-TR" altLang="tr-TR" sz="3200" dirty="0">
                <a:solidFill>
                  <a:schemeClr val="bg1"/>
                </a:solidFill>
                <a:latin typeface="Arial" panose="020B0604020202020204" pitchFamily="34" charset="0"/>
              </a:rPr>
              <a:t> </a:t>
            </a:r>
          </a:p>
        </p:txBody>
      </p:sp>
      <p:sp>
        <p:nvSpPr>
          <p:cNvPr id="50179" name="Text Box 5"/>
          <p:cNvSpPr txBox="1">
            <a:spLocks noChangeArrowheads="1"/>
          </p:cNvSpPr>
          <p:nvPr/>
        </p:nvSpPr>
        <p:spPr bwMode="auto">
          <a:xfrm>
            <a:off x="4008439" y="893763"/>
            <a:ext cx="4103687" cy="588962"/>
          </a:xfrm>
          <a:prstGeom prst="rect">
            <a:avLst/>
          </a:prstGeom>
          <a:solidFill>
            <a:srgbClr val="FFFF00"/>
          </a:solidFill>
          <a:ln>
            <a:noFill/>
          </a:ln>
          <a:effectLst/>
          <a:extLst/>
        </p:spPr>
        <p:txBody>
          <a:bodyPr lIns="100800" tIns="50400" rIns="100800" bIns="50400">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r>
              <a:rPr lang="tr-TR" altLang="tr-TR" sz="3200" b="1" dirty="0"/>
              <a:t>TAŞ HASTALIĞI</a:t>
            </a:r>
          </a:p>
        </p:txBody>
      </p:sp>
    </p:spTree>
    <p:extLst>
      <p:ext uri="{BB962C8B-B14F-4D97-AF65-F5344CB8AC3E}">
        <p14:creationId xmlns:p14="http://schemas.microsoft.com/office/powerpoint/2010/main" val="31679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1703389" y="692150"/>
            <a:ext cx="8785225" cy="3548882"/>
          </a:xfrm>
          <a:prstGeom prst="rect">
            <a:avLst/>
          </a:prstGeom>
          <a:solidFill>
            <a:schemeClr val="hlink"/>
          </a:solidFill>
          <a:ln>
            <a:noFill/>
          </a:ln>
          <a:effectLst/>
          <a:extLst>
            <a:ext uri="{91240B29-F687-4F45-9708-019B960494DF}">
              <a14:hiddenLine xmlns:a14="http://schemas.microsoft.com/office/drawing/2010/main" w="762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0" tIns="50400" rIns="100800" bIns="50400">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r>
              <a:rPr lang="tr-TR" altLang="tr-TR" sz="3200" dirty="0">
                <a:solidFill>
                  <a:schemeClr val="bg1"/>
                </a:solidFill>
              </a:rPr>
              <a:t>Larva ölümden sonra sertleşerek kırılması güç bir yapıya dönüşmektedir. Bu sebepten dolayı hastalık taş hastalığı olarak isimlendirilmiştir. Sonuç itibariyle </a:t>
            </a:r>
            <a:r>
              <a:rPr lang="tr-TR" altLang="tr-TR" sz="3200" dirty="0" err="1">
                <a:solidFill>
                  <a:schemeClr val="bg1"/>
                </a:solidFill>
              </a:rPr>
              <a:t>Fungus</a:t>
            </a:r>
            <a:r>
              <a:rPr lang="tr-TR" altLang="tr-TR" sz="3200" dirty="0">
                <a:solidFill>
                  <a:schemeClr val="bg1"/>
                </a:solidFill>
              </a:rPr>
              <a:t> larvanın vücut duvarını patlatarak yalancı bir dış kabuk oluşturur. Bu devrede larvaların dış yüzeyleri yeşil renkli </a:t>
            </a:r>
            <a:r>
              <a:rPr lang="tr-TR" altLang="tr-TR" sz="3200" dirty="0" err="1">
                <a:solidFill>
                  <a:schemeClr val="bg1"/>
                </a:solidFill>
              </a:rPr>
              <a:t>fungal</a:t>
            </a:r>
            <a:r>
              <a:rPr lang="tr-TR" altLang="tr-TR" sz="3200" dirty="0">
                <a:solidFill>
                  <a:schemeClr val="bg1"/>
                </a:solidFill>
              </a:rPr>
              <a:t> sporlar tarafından kaplanabilmektedir. </a:t>
            </a:r>
          </a:p>
        </p:txBody>
      </p:sp>
    </p:spTree>
    <p:extLst>
      <p:ext uri="{BB962C8B-B14F-4D97-AF65-F5344CB8AC3E}">
        <p14:creationId xmlns:p14="http://schemas.microsoft.com/office/powerpoint/2010/main" val="325158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flipH="1">
            <a:off x="2640014" y="4570413"/>
            <a:ext cx="115887" cy="588962"/>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762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0" tIns="50400" rIns="100800" bIns="50400">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3200"/>
          </a:p>
        </p:txBody>
      </p:sp>
      <p:sp>
        <p:nvSpPr>
          <p:cNvPr id="57347" name="Text Box 6"/>
          <p:cNvSpPr txBox="1">
            <a:spLocks noChangeArrowheads="1"/>
          </p:cNvSpPr>
          <p:nvPr/>
        </p:nvSpPr>
        <p:spPr bwMode="auto">
          <a:xfrm>
            <a:off x="1774826" y="1330326"/>
            <a:ext cx="8785225" cy="4533767"/>
          </a:xfrm>
          <a:prstGeom prst="rect">
            <a:avLst/>
          </a:prstGeom>
          <a:solidFill>
            <a:schemeClr val="hlink"/>
          </a:solidFill>
          <a:ln>
            <a:noFill/>
          </a:ln>
          <a:effectLst/>
          <a:extLst>
            <a:ext uri="{91240B29-F687-4F45-9708-019B960494DF}">
              <a14:hiddenLine xmlns:a14="http://schemas.microsoft.com/office/drawing/2010/main" w="762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0" tIns="50400" rIns="100800" bIns="50400">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r>
              <a:rPr lang="tr-TR" altLang="tr-TR" sz="3200" b="1" dirty="0" err="1">
                <a:solidFill>
                  <a:schemeClr val="bg1"/>
                </a:solidFill>
              </a:rPr>
              <a:t>Etmeni:</a:t>
            </a:r>
            <a:r>
              <a:rPr lang="tr-TR" altLang="tr-TR" sz="3200" b="1" i="1" dirty="0" err="1">
                <a:solidFill>
                  <a:schemeClr val="bg1"/>
                </a:solidFill>
              </a:rPr>
              <a:t>Marator</a:t>
            </a:r>
            <a:r>
              <a:rPr lang="tr-TR" altLang="tr-TR" sz="3200" b="1" i="1" dirty="0">
                <a:solidFill>
                  <a:schemeClr val="bg1"/>
                </a:solidFill>
              </a:rPr>
              <a:t> </a:t>
            </a:r>
            <a:r>
              <a:rPr lang="tr-TR" altLang="tr-TR" sz="3200" b="1" i="1" dirty="0" err="1">
                <a:solidFill>
                  <a:schemeClr val="bg1"/>
                </a:solidFill>
              </a:rPr>
              <a:t>aitatulas</a:t>
            </a:r>
            <a:endParaRPr lang="tr-TR" altLang="tr-TR" sz="3200" b="1" dirty="0">
              <a:solidFill>
                <a:schemeClr val="bg1"/>
              </a:solidFill>
            </a:endParaRPr>
          </a:p>
          <a:p>
            <a:r>
              <a:rPr lang="tr-TR" altLang="tr-TR" sz="3200" b="1" dirty="0">
                <a:solidFill>
                  <a:schemeClr val="bg1"/>
                </a:solidFill>
              </a:rPr>
              <a:t>Formu</a:t>
            </a:r>
            <a:r>
              <a:rPr lang="tr-TR" altLang="tr-TR" sz="3200" dirty="0">
                <a:solidFill>
                  <a:schemeClr val="bg1"/>
                </a:solidFill>
              </a:rPr>
              <a:t>: </a:t>
            </a:r>
            <a:r>
              <a:rPr lang="tr-TR" altLang="tr-TR" sz="3200" b="1" dirty="0">
                <a:solidFill>
                  <a:schemeClr val="bg1"/>
                </a:solidFill>
              </a:rPr>
              <a:t>Virüs</a:t>
            </a:r>
            <a:endParaRPr lang="tr-TR" altLang="tr-TR" sz="3200" dirty="0">
              <a:solidFill>
                <a:schemeClr val="bg1"/>
              </a:solidFill>
            </a:endParaRPr>
          </a:p>
          <a:p>
            <a:r>
              <a:rPr lang="tr-TR" altLang="tr-TR" sz="3200" dirty="0">
                <a:solidFill>
                  <a:schemeClr val="bg1"/>
                </a:solidFill>
              </a:rPr>
              <a:t>Etmeni  normal mikroskopla görülemeyen bir virüs olup bu hastalık torba çürüklüğü olarak da adlandırılır. Hastalık henüz ülkemizde görülmemekle birlikte komşularımız </a:t>
            </a:r>
            <a:r>
              <a:rPr lang="tr-TR" altLang="tr-TR" sz="3200" dirty="0" err="1">
                <a:solidFill>
                  <a:schemeClr val="bg1"/>
                </a:solidFill>
              </a:rPr>
              <a:t>olan,Yunanistan,Ermenistan,İran</a:t>
            </a:r>
            <a:r>
              <a:rPr lang="tr-TR" altLang="tr-TR" sz="3200" dirty="0">
                <a:solidFill>
                  <a:schemeClr val="bg1"/>
                </a:solidFill>
              </a:rPr>
              <a:t> ve </a:t>
            </a:r>
            <a:r>
              <a:rPr lang="tr-TR" altLang="tr-TR" sz="3200" dirty="0" err="1">
                <a:solidFill>
                  <a:schemeClr val="bg1"/>
                </a:solidFill>
              </a:rPr>
              <a:t>Gürcistanda</a:t>
            </a:r>
            <a:r>
              <a:rPr lang="tr-TR" altLang="tr-TR" sz="3200" dirty="0">
                <a:solidFill>
                  <a:schemeClr val="bg1"/>
                </a:solidFill>
              </a:rPr>
              <a:t> </a:t>
            </a:r>
            <a:r>
              <a:rPr lang="tr-TR" altLang="tr-TR" sz="3200" dirty="0" err="1">
                <a:solidFill>
                  <a:schemeClr val="bg1"/>
                </a:solidFill>
              </a:rPr>
              <a:t>bulaşıklılık</a:t>
            </a:r>
            <a:r>
              <a:rPr lang="tr-TR" altLang="tr-TR" sz="3200" dirty="0">
                <a:solidFill>
                  <a:schemeClr val="bg1"/>
                </a:solidFill>
              </a:rPr>
              <a:t> mevcuttur.</a:t>
            </a:r>
          </a:p>
        </p:txBody>
      </p:sp>
      <p:sp>
        <p:nvSpPr>
          <p:cNvPr id="57348" name="Text Box 15"/>
          <p:cNvSpPr txBox="1">
            <a:spLocks noChangeArrowheads="1"/>
          </p:cNvSpPr>
          <p:nvPr/>
        </p:nvSpPr>
        <p:spPr bwMode="auto">
          <a:xfrm>
            <a:off x="2324100" y="465138"/>
            <a:ext cx="7372350" cy="588962"/>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762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0" tIns="50400" rIns="100800" bIns="50400">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3200"/>
          </a:p>
        </p:txBody>
      </p:sp>
      <p:sp>
        <p:nvSpPr>
          <p:cNvPr id="57349" name="Text Box 16"/>
          <p:cNvSpPr txBox="1">
            <a:spLocks noChangeArrowheads="1"/>
          </p:cNvSpPr>
          <p:nvPr/>
        </p:nvSpPr>
        <p:spPr bwMode="auto">
          <a:xfrm>
            <a:off x="2179639" y="465138"/>
            <a:ext cx="7381875" cy="588962"/>
          </a:xfrm>
          <a:prstGeom prst="rect">
            <a:avLst/>
          </a:prstGeom>
          <a:solidFill>
            <a:srgbClr val="FFFF00"/>
          </a:solidFill>
          <a:ln>
            <a:noFill/>
          </a:ln>
          <a:effectLst/>
          <a:extLst/>
        </p:spPr>
        <p:txBody>
          <a:bodyPr wrap="none" lIns="100800" tIns="50400" rIns="100800" bIns="50400">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r>
              <a:rPr lang="tr-TR" altLang="tr-TR" sz="3200" dirty="0"/>
              <a:t>      TULUMSU YAVRU ÇÜRÜKLÜĞÜ    </a:t>
            </a:r>
          </a:p>
        </p:txBody>
      </p:sp>
    </p:spTree>
    <p:extLst>
      <p:ext uri="{BB962C8B-B14F-4D97-AF65-F5344CB8AC3E}">
        <p14:creationId xmlns:p14="http://schemas.microsoft.com/office/powerpoint/2010/main" val="9609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2208214" y="1628775"/>
            <a:ext cx="7920037" cy="2540000"/>
          </a:xfrm>
          <a:prstGeom prst="rect">
            <a:avLst/>
          </a:prstGeom>
          <a:solidFill>
            <a:srgbClr val="FFFF00"/>
          </a:solidFill>
          <a:ln>
            <a:noFill/>
          </a:ln>
          <a:effectLst/>
          <a:extLst/>
        </p:spPr>
        <p:txBody>
          <a:bodyPr lIns="100800" tIns="50400" rIns="100800" bIns="50400">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lgn="ctr"/>
            <a:r>
              <a:rPr lang="tr-TR" altLang="tr-TR" sz="8000" dirty="0"/>
              <a:t>ERGİN ARI HASTALIKLARI</a:t>
            </a:r>
          </a:p>
        </p:txBody>
      </p:sp>
    </p:spTree>
    <p:extLst>
      <p:ext uri="{BB962C8B-B14F-4D97-AF65-F5344CB8AC3E}">
        <p14:creationId xmlns:p14="http://schemas.microsoft.com/office/powerpoint/2010/main" val="420466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WordArt 2"/>
          <p:cNvSpPr>
            <a:spLocks noChangeArrowheads="1" noChangeShapeType="1"/>
          </p:cNvSpPr>
          <p:nvPr/>
        </p:nvSpPr>
        <p:spPr bwMode="auto">
          <a:xfrm>
            <a:off x="2971800" y="2362200"/>
            <a:ext cx="6172200" cy="1555750"/>
          </a:xfrm>
          <a:prstGeom prst="rect">
            <a:avLst/>
          </a:prstGeom>
        </p:spPr>
        <p:txBody>
          <a:bodyPr wrap="none" fromWordArt="1">
            <a:prstTxWarp prst="textPlain">
              <a:avLst>
                <a:gd name="adj" fmla="val 50000"/>
              </a:avLst>
            </a:prstTxWarp>
          </a:bodyPr>
          <a:lstStyle/>
          <a:p>
            <a:pPr algn="ctr"/>
            <a:r>
              <a:rPr lang="tr-T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Nosema Hastalığı</a:t>
            </a:r>
          </a:p>
        </p:txBody>
      </p:sp>
    </p:spTree>
    <p:extLst>
      <p:ext uri="{BB962C8B-B14F-4D97-AF65-F5344CB8AC3E}">
        <p14:creationId xmlns:p14="http://schemas.microsoft.com/office/powerpoint/2010/main" val="3768430798"/>
      </p:ext>
    </p:extLst>
  </p:cSld>
  <p:clrMapOvr>
    <a:masterClrMapping/>
  </p:clrMapOvr>
  <p:transition spd="med">
    <p:strips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828800" y="0"/>
            <a:ext cx="8420100" cy="1125538"/>
          </a:xfrm>
          <a:prstGeom prst="rect">
            <a:avLst/>
          </a:prstGeom>
          <a:solidFill>
            <a:srgbClr val="FFFF00"/>
          </a:solidFill>
          <a:ln w="76200">
            <a:solidFill>
              <a:srgbClr val="00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NOSEMA</a:t>
            </a:r>
          </a:p>
        </p:txBody>
      </p:sp>
      <p:sp>
        <p:nvSpPr>
          <p:cNvPr id="65539"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65540" name="Text Box 4"/>
          <p:cNvSpPr txBox="1">
            <a:spLocks noChangeArrowheads="1"/>
          </p:cNvSpPr>
          <p:nvPr/>
        </p:nvSpPr>
        <p:spPr bwMode="auto">
          <a:xfrm>
            <a:off x="1600200" y="1268414"/>
            <a:ext cx="9067800" cy="5026025"/>
          </a:xfrm>
          <a:prstGeom prst="rect">
            <a:avLst/>
          </a:prstGeom>
          <a:solidFill>
            <a:schemeClr val="hlink"/>
          </a:solidFill>
          <a:ln w="57150" cap="sq" cmpd="thickThin">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ü"/>
            </a:pPr>
            <a:r>
              <a:rPr lang="tr-TR" altLang="tr-TR" sz="4000" dirty="0">
                <a:solidFill>
                  <a:schemeClr val="bg1"/>
                </a:solidFill>
              </a:rPr>
              <a:t>E</a:t>
            </a:r>
            <a:r>
              <a:rPr lang="tr-TR" altLang="tr-TR" sz="4000" dirty="0">
                <a:solidFill>
                  <a:schemeClr val="bg1"/>
                </a:solidFill>
                <a:cs typeface="Times New Roman" panose="02020603050405020304" pitchFamily="18" charset="0"/>
              </a:rPr>
              <a:t>tmeni </a:t>
            </a:r>
            <a:r>
              <a:rPr lang="tr-TR" altLang="tr-TR" sz="4000" i="1" dirty="0" err="1">
                <a:solidFill>
                  <a:schemeClr val="bg1"/>
                </a:solidFill>
                <a:cs typeface="Times New Roman" panose="02020603050405020304" pitchFamily="18" charset="0"/>
              </a:rPr>
              <a:t>Nosema</a:t>
            </a:r>
            <a:r>
              <a:rPr lang="tr-TR" altLang="tr-TR" sz="4000" i="1" dirty="0">
                <a:solidFill>
                  <a:schemeClr val="bg1"/>
                </a:solidFill>
                <a:cs typeface="Times New Roman" panose="02020603050405020304" pitchFamily="18" charset="0"/>
              </a:rPr>
              <a:t> </a:t>
            </a:r>
            <a:r>
              <a:rPr lang="tr-TR" altLang="tr-TR" sz="4000" i="1" dirty="0" err="1">
                <a:solidFill>
                  <a:schemeClr val="bg1"/>
                </a:solidFill>
                <a:cs typeface="Times New Roman" panose="02020603050405020304" pitchFamily="18" charset="0"/>
              </a:rPr>
              <a:t>apis</a:t>
            </a:r>
            <a:r>
              <a:rPr lang="tr-TR" altLang="tr-TR" sz="4000" dirty="0">
                <a:solidFill>
                  <a:schemeClr val="bg1"/>
                </a:solidFill>
                <a:cs typeface="Times New Roman" panose="02020603050405020304" pitchFamily="18" charset="0"/>
              </a:rPr>
              <a:t> adı verilen bir </a:t>
            </a:r>
            <a:r>
              <a:rPr lang="tr-TR" altLang="tr-TR" sz="4000" dirty="0" err="1">
                <a:solidFill>
                  <a:schemeClr val="bg1"/>
                </a:solidFill>
                <a:cs typeface="Times New Roman" panose="02020603050405020304" pitchFamily="18" charset="0"/>
              </a:rPr>
              <a:t>protozoadır</a:t>
            </a:r>
            <a:r>
              <a:rPr lang="tr-TR" altLang="tr-TR" sz="4000" dirty="0">
                <a:solidFill>
                  <a:schemeClr val="bg1"/>
                </a:solidFill>
                <a:cs typeface="Times New Roman" panose="02020603050405020304" pitchFamily="18" charset="0"/>
              </a:rPr>
              <a:t>. Spor oluşturarak çoğalırlar. </a:t>
            </a:r>
            <a:r>
              <a:rPr lang="tr-TR" altLang="tr-TR" sz="4000" dirty="0">
                <a:solidFill>
                  <a:schemeClr val="bg1"/>
                </a:solidFill>
              </a:rPr>
              <a:t>Ergin arı hastalığıdır. Tüm arı bireylerinde görülebilir. </a:t>
            </a:r>
            <a:r>
              <a:rPr lang="tr-TR" altLang="tr-TR" sz="4000" dirty="0" err="1">
                <a:solidFill>
                  <a:schemeClr val="bg1"/>
                </a:solidFill>
              </a:rPr>
              <a:t>N.apis</a:t>
            </a:r>
            <a:r>
              <a:rPr lang="tr-TR" altLang="tr-TR" sz="4000" dirty="0">
                <a:solidFill>
                  <a:schemeClr val="bg1"/>
                </a:solidFill>
              </a:rPr>
              <a:t> arılarda ishale sebep olurken diğer birçok bakteri ve amip bağırsak içindeki bu üremeye paralel olarak gelişir ve hastalığı </a:t>
            </a:r>
            <a:r>
              <a:rPr lang="tr-TR" altLang="tr-TR" sz="4000" dirty="0" err="1">
                <a:solidFill>
                  <a:schemeClr val="bg1"/>
                </a:solidFill>
              </a:rPr>
              <a:t>dahada</a:t>
            </a:r>
            <a:r>
              <a:rPr lang="tr-TR" altLang="tr-TR" sz="4000" dirty="0">
                <a:solidFill>
                  <a:schemeClr val="bg1"/>
                </a:solidFill>
              </a:rPr>
              <a:t> şiddetli hale getirir.</a:t>
            </a:r>
          </a:p>
        </p:txBody>
      </p:sp>
    </p:spTree>
    <p:extLst>
      <p:ext uri="{BB962C8B-B14F-4D97-AF65-F5344CB8AC3E}">
        <p14:creationId xmlns:p14="http://schemas.microsoft.com/office/powerpoint/2010/main" val="1604889706"/>
      </p:ext>
    </p:extLst>
  </p:cSld>
  <p:clrMapOvr>
    <a:masterClrMapping/>
  </p:clrMapOvr>
  <p:transition spd="med">
    <p:strips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847850" y="0"/>
            <a:ext cx="8420100" cy="1143000"/>
          </a:xfrm>
          <a:prstGeom prst="rect">
            <a:avLst/>
          </a:prstGeom>
          <a:solidFill>
            <a:srgbClr val="FFFF00"/>
          </a:solidFill>
          <a:ln w="76200">
            <a:solidFill>
              <a:srgbClr val="80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err="1">
                <a:solidFill>
                  <a:schemeClr val="tx2"/>
                </a:solidFill>
              </a:rPr>
              <a:t>Nosema</a:t>
            </a:r>
            <a:r>
              <a:rPr lang="tr-TR" altLang="tr-TR" sz="4800" dirty="0">
                <a:solidFill>
                  <a:schemeClr val="tx2"/>
                </a:solidFill>
              </a:rPr>
              <a:t> Hastalığı Belirtileri</a:t>
            </a:r>
          </a:p>
        </p:txBody>
      </p:sp>
      <p:sp>
        <p:nvSpPr>
          <p:cNvPr id="69635"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69636" name="Text Box 4"/>
          <p:cNvSpPr txBox="1">
            <a:spLocks noChangeArrowheads="1"/>
          </p:cNvSpPr>
          <p:nvPr/>
        </p:nvSpPr>
        <p:spPr bwMode="auto">
          <a:xfrm>
            <a:off x="1631950" y="1125538"/>
            <a:ext cx="9067800" cy="5511800"/>
          </a:xfrm>
          <a:prstGeom prst="rect">
            <a:avLst/>
          </a:prstGeom>
          <a:solidFill>
            <a:schemeClr val="hlink"/>
          </a:solidFill>
          <a:ln w="57150"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ü"/>
            </a:pPr>
            <a:r>
              <a:rPr lang="tr-TR" altLang="tr-TR" sz="3200" dirty="0">
                <a:solidFill>
                  <a:schemeClr val="bg1"/>
                </a:solidFill>
                <a:cs typeface="Times New Roman" panose="02020603050405020304" pitchFamily="18" charset="0"/>
              </a:rPr>
              <a:t>Oksijen eksikliğinden dolayı arılar uçamaz, yerde sürünür gibi yürürler. Kanat ve vücutları titrer. Kasılma ve felç gibi belirtiler ortaya çıkar. Kanatları ayrık pozisyondadır.</a:t>
            </a:r>
          </a:p>
          <a:p>
            <a:pPr>
              <a:buFont typeface="Wingdings" panose="05000000000000000000" pitchFamily="2" charset="2"/>
              <a:buChar char="ü"/>
            </a:pPr>
            <a:r>
              <a:rPr lang="tr-TR" altLang="tr-TR" sz="3200" dirty="0">
                <a:solidFill>
                  <a:schemeClr val="bg1"/>
                </a:solidFill>
                <a:cs typeface="Times New Roman" panose="02020603050405020304" pitchFamily="18" charset="0"/>
              </a:rPr>
              <a:t>Belirtiler ilkbaharda yavru gelişimi ile ortaya çıkar. Yazın baskı altına alınır. Sonbaharda ekim ve kasım aylarında tekrar görülür. </a:t>
            </a:r>
          </a:p>
          <a:p>
            <a:pPr>
              <a:buFont typeface="Wingdings" panose="05000000000000000000" pitchFamily="2" charset="2"/>
              <a:buChar char="ü"/>
            </a:pPr>
            <a:r>
              <a:rPr lang="tr-TR" altLang="tr-TR" sz="3200" dirty="0">
                <a:solidFill>
                  <a:schemeClr val="bg1"/>
                </a:solidFill>
                <a:cs typeface="Times New Roman" panose="02020603050405020304" pitchFamily="18" charset="0"/>
              </a:rPr>
              <a:t>Normalde kırmızı kahverengi olan bağırsağın rengi sporların etkisiyle gri beyaz renkte ve şişmiş olarak görülür.</a:t>
            </a:r>
            <a:endParaRPr lang="tr-TR" altLang="tr-TR" sz="3200" dirty="0">
              <a:solidFill>
                <a:schemeClr val="bg1"/>
              </a:solidFill>
            </a:endParaRPr>
          </a:p>
        </p:txBody>
      </p:sp>
    </p:spTree>
    <p:extLst>
      <p:ext uri="{BB962C8B-B14F-4D97-AF65-F5344CB8AC3E}">
        <p14:creationId xmlns:p14="http://schemas.microsoft.com/office/powerpoint/2010/main" val="2988654548"/>
      </p:ext>
    </p:extLst>
  </p:cSld>
  <p:clrMapOvr>
    <a:masterClrMapping/>
  </p:clrMapOvr>
  <p:transition spd="med">
    <p:strips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774825" y="260350"/>
            <a:ext cx="8420100" cy="1143000"/>
          </a:xfrm>
          <a:prstGeom prst="rect">
            <a:avLst/>
          </a:prstGeom>
          <a:solidFill>
            <a:srgbClr val="FFFF00"/>
          </a:solidFill>
          <a:ln w="57150">
            <a:solidFill>
              <a:srgbClr val="FF00FF"/>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err="1">
                <a:solidFill>
                  <a:schemeClr val="tx2"/>
                </a:solidFill>
              </a:rPr>
              <a:t>Nosema</a:t>
            </a:r>
            <a:r>
              <a:rPr lang="tr-TR" altLang="tr-TR" sz="4800" dirty="0">
                <a:solidFill>
                  <a:schemeClr val="tx2"/>
                </a:solidFill>
              </a:rPr>
              <a:t> Hastalığının Teşhisi</a:t>
            </a:r>
          </a:p>
        </p:txBody>
      </p:sp>
      <p:sp>
        <p:nvSpPr>
          <p:cNvPr id="70659"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70660" name="Text Box 4"/>
          <p:cNvSpPr txBox="1">
            <a:spLocks noChangeArrowheads="1"/>
          </p:cNvSpPr>
          <p:nvPr/>
        </p:nvSpPr>
        <p:spPr bwMode="auto">
          <a:xfrm>
            <a:off x="1703388" y="1557338"/>
            <a:ext cx="8839200" cy="5041900"/>
          </a:xfrm>
          <a:prstGeom prst="rect">
            <a:avLst/>
          </a:prstGeom>
          <a:solidFill>
            <a:schemeClr val="hlink"/>
          </a:solidFill>
          <a:ln w="762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spcBef>
                <a:spcPct val="0"/>
              </a:spcBef>
              <a:buFont typeface="Wingdings" panose="05000000000000000000" pitchFamily="2" charset="2"/>
              <a:buChar char="ü"/>
            </a:pPr>
            <a:r>
              <a:rPr lang="tr-TR" altLang="tr-TR" sz="3200" dirty="0">
                <a:solidFill>
                  <a:schemeClr val="bg1"/>
                </a:solidFill>
                <a:cs typeface="Times New Roman" panose="02020603050405020304" pitchFamily="18" charset="0"/>
              </a:rPr>
              <a:t>Teşhiste belirtiler çok önemlidir. Ancak kesin teşhis için belirtiler ve </a:t>
            </a:r>
            <a:r>
              <a:rPr lang="tr-TR" altLang="tr-TR" sz="3200" dirty="0" err="1">
                <a:solidFill>
                  <a:schemeClr val="bg1"/>
                </a:solidFill>
                <a:cs typeface="Times New Roman" panose="02020603050405020304" pitchFamily="18" charset="0"/>
              </a:rPr>
              <a:t>protozoonun</a:t>
            </a:r>
            <a:r>
              <a:rPr lang="tr-TR" altLang="tr-TR" sz="3200" dirty="0">
                <a:solidFill>
                  <a:schemeClr val="bg1"/>
                </a:solidFill>
                <a:cs typeface="Times New Roman" panose="02020603050405020304" pitchFamily="18" charset="0"/>
              </a:rPr>
              <a:t> sporlarının mikroskopta görülmesi ile olur.</a:t>
            </a:r>
          </a:p>
          <a:p>
            <a:pPr>
              <a:spcBef>
                <a:spcPct val="0"/>
              </a:spcBef>
              <a:buFont typeface="Wingdings" panose="05000000000000000000" pitchFamily="2" charset="2"/>
              <a:buChar char="ü"/>
            </a:pPr>
            <a:r>
              <a:rPr lang="tr-TR" altLang="tr-TR" sz="3200" dirty="0">
                <a:solidFill>
                  <a:schemeClr val="bg1"/>
                </a:solidFill>
                <a:cs typeface="Times New Roman" panose="02020603050405020304" pitchFamily="18" charset="0"/>
              </a:rPr>
              <a:t>Teşhis yöntemlerinden biride mikroskobik muayenedir. Bir pens yardımı ile çıkarılan bağırsak bir lam üzerine yerleştirilir. Üzerine bir damla </a:t>
            </a:r>
            <a:r>
              <a:rPr lang="tr-TR" altLang="tr-TR" sz="3200" dirty="0" err="1">
                <a:solidFill>
                  <a:schemeClr val="bg1"/>
                </a:solidFill>
                <a:cs typeface="Times New Roman" panose="02020603050405020304" pitchFamily="18" charset="0"/>
              </a:rPr>
              <a:t>distile</a:t>
            </a:r>
            <a:r>
              <a:rPr lang="tr-TR" altLang="tr-TR" sz="3200" dirty="0">
                <a:solidFill>
                  <a:schemeClr val="bg1"/>
                </a:solidFill>
                <a:cs typeface="Times New Roman" panose="02020603050405020304" pitchFamily="18" charset="0"/>
              </a:rPr>
              <a:t> su ve bir damlada </a:t>
            </a:r>
            <a:r>
              <a:rPr lang="tr-TR" altLang="tr-TR" sz="3200" dirty="0" err="1">
                <a:solidFill>
                  <a:schemeClr val="bg1"/>
                </a:solidFill>
                <a:cs typeface="Times New Roman" panose="02020603050405020304" pitchFamily="18" charset="0"/>
              </a:rPr>
              <a:t>nigrosin</a:t>
            </a:r>
            <a:r>
              <a:rPr lang="tr-TR" altLang="tr-TR" sz="3200" dirty="0">
                <a:solidFill>
                  <a:schemeClr val="bg1"/>
                </a:solidFill>
                <a:cs typeface="Times New Roman" panose="02020603050405020304" pitchFamily="18" charset="0"/>
              </a:rPr>
              <a:t> boya damlatılır. Lamelle kapatılarak hafifçe bastırılır ve mikroskopta bakılır. </a:t>
            </a:r>
            <a:r>
              <a:rPr lang="tr-TR" altLang="tr-TR" sz="3200" dirty="0" err="1">
                <a:solidFill>
                  <a:schemeClr val="bg1"/>
                </a:solidFill>
                <a:cs typeface="Times New Roman" panose="02020603050405020304" pitchFamily="18" charset="0"/>
              </a:rPr>
              <a:t>Nosema</a:t>
            </a:r>
            <a:r>
              <a:rPr lang="tr-TR" altLang="tr-TR" sz="3200" dirty="0">
                <a:solidFill>
                  <a:schemeClr val="bg1"/>
                </a:solidFill>
                <a:cs typeface="Times New Roman" panose="02020603050405020304" pitchFamily="18" charset="0"/>
              </a:rPr>
              <a:t> sporları siyah zemin üzerinde parlak oval şekilde görülür.</a:t>
            </a:r>
          </a:p>
        </p:txBody>
      </p:sp>
    </p:spTree>
    <p:extLst>
      <p:ext uri="{BB962C8B-B14F-4D97-AF65-F5344CB8AC3E}">
        <p14:creationId xmlns:p14="http://schemas.microsoft.com/office/powerpoint/2010/main" val="548392320"/>
      </p:ext>
    </p:extLst>
  </p:cSld>
  <p:clrMapOvr>
    <a:masterClrMapping/>
  </p:clrMapOvr>
  <p:transition spd="med">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3317" y="0"/>
            <a:ext cx="10498683" cy="515983"/>
          </a:xfrm>
        </p:spPr>
        <p:txBody>
          <a:bodyPr>
            <a:normAutofit/>
          </a:bodyPr>
          <a:lstStyle/>
          <a:p>
            <a:r>
              <a:rPr lang="tr-TR" sz="2000" b="1" dirty="0" smtClean="0">
                <a:solidFill>
                  <a:srgbClr val="FF0000"/>
                </a:solidFill>
              </a:rPr>
              <a:t>Arı Besleme ve Besinleri</a:t>
            </a:r>
            <a:endParaRPr lang="tr-TR" sz="2000" b="1" dirty="0">
              <a:solidFill>
                <a:srgbClr val="FF0000"/>
              </a:solidFill>
            </a:endParaRPr>
          </a:p>
        </p:txBody>
      </p:sp>
      <p:sp>
        <p:nvSpPr>
          <p:cNvPr id="5" name="Slayt Numarası Yer Tutucusu 4"/>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05" y="0"/>
            <a:ext cx="418011" cy="41801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9261" y="0"/>
            <a:ext cx="479970" cy="473599"/>
          </a:xfrm>
          <a:prstGeom prst="rect">
            <a:avLst/>
          </a:prstGeom>
        </p:spPr>
      </p:pic>
      <p:graphicFrame>
        <p:nvGraphicFramePr>
          <p:cNvPr id="10" name="İçerik Yer Tutucusu 9"/>
          <p:cNvGraphicFramePr>
            <a:graphicFrameLocks noGrp="1"/>
          </p:cNvGraphicFramePr>
          <p:nvPr>
            <p:ph idx="1"/>
            <p:extLst>
              <p:ext uri="{D42A27DB-BD31-4B8C-83A1-F6EECF244321}">
                <p14:modId xmlns:p14="http://schemas.microsoft.com/office/powerpoint/2010/main" val="1275009522"/>
              </p:ext>
            </p:extLst>
          </p:nvPr>
        </p:nvGraphicFramePr>
        <p:xfrm>
          <a:off x="18367" y="1"/>
          <a:ext cx="12191999" cy="6583680"/>
        </p:xfrm>
        <a:graphic>
          <a:graphicData uri="http://schemas.openxmlformats.org/drawingml/2006/table">
            <a:tbl>
              <a:tblPr firstRow="1" firstCol="1" bandRow="1">
                <a:tableStyleId>{5C22544A-7EE6-4342-B048-85BDC9FD1C3A}</a:tableStyleId>
              </a:tblPr>
              <a:tblGrid>
                <a:gridCol w="856744">
                  <a:extLst>
                    <a:ext uri="{9D8B030D-6E8A-4147-A177-3AD203B41FA5}">
                      <a16:colId xmlns:a16="http://schemas.microsoft.com/office/drawing/2014/main" val="4217276840"/>
                    </a:ext>
                  </a:extLst>
                </a:gridCol>
                <a:gridCol w="1897076">
                  <a:extLst>
                    <a:ext uri="{9D8B030D-6E8A-4147-A177-3AD203B41FA5}">
                      <a16:colId xmlns:a16="http://schemas.microsoft.com/office/drawing/2014/main" val="3746819830"/>
                    </a:ext>
                  </a:extLst>
                </a:gridCol>
                <a:gridCol w="2229284">
                  <a:extLst>
                    <a:ext uri="{9D8B030D-6E8A-4147-A177-3AD203B41FA5}">
                      <a16:colId xmlns:a16="http://schemas.microsoft.com/office/drawing/2014/main" val="1961888553"/>
                    </a:ext>
                  </a:extLst>
                </a:gridCol>
                <a:gridCol w="1993241">
                  <a:extLst>
                    <a:ext uri="{9D8B030D-6E8A-4147-A177-3AD203B41FA5}">
                      <a16:colId xmlns:a16="http://schemas.microsoft.com/office/drawing/2014/main" val="2394072232"/>
                    </a:ext>
                  </a:extLst>
                </a:gridCol>
                <a:gridCol w="1993241">
                  <a:extLst>
                    <a:ext uri="{9D8B030D-6E8A-4147-A177-3AD203B41FA5}">
                      <a16:colId xmlns:a16="http://schemas.microsoft.com/office/drawing/2014/main" val="3305843969"/>
                    </a:ext>
                  </a:extLst>
                </a:gridCol>
                <a:gridCol w="1487940">
                  <a:extLst>
                    <a:ext uri="{9D8B030D-6E8A-4147-A177-3AD203B41FA5}">
                      <a16:colId xmlns:a16="http://schemas.microsoft.com/office/drawing/2014/main" val="2675355619"/>
                    </a:ext>
                  </a:extLst>
                </a:gridCol>
                <a:gridCol w="1734473">
                  <a:extLst>
                    <a:ext uri="{9D8B030D-6E8A-4147-A177-3AD203B41FA5}">
                      <a16:colId xmlns:a16="http://schemas.microsoft.com/office/drawing/2014/main" val="650839152"/>
                    </a:ext>
                  </a:extLst>
                </a:gridCol>
              </a:tblGrid>
              <a:tr h="546631">
                <a:tc>
                  <a:txBody>
                    <a:bodyPr/>
                    <a:lstStyle/>
                    <a:p>
                      <a:pPr algn="r">
                        <a:spcAft>
                          <a:spcPts val="0"/>
                        </a:spcAft>
                      </a:pPr>
                      <a:r>
                        <a:rPr lang="tr-TR" sz="1800" dirty="0">
                          <a:effectLst/>
                        </a:rPr>
                        <a:t> </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r">
                        <a:spcAft>
                          <a:spcPts val="0"/>
                        </a:spcAft>
                      </a:pPr>
                      <a:r>
                        <a:rPr lang="tr-TR" sz="1800">
                          <a:effectLst/>
                        </a:rPr>
                        <a:t>Arıcılık yapılan köy sayısı</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r">
                        <a:spcAft>
                          <a:spcPts val="0"/>
                        </a:spcAft>
                      </a:pPr>
                      <a:r>
                        <a:rPr lang="tr-TR" sz="1800">
                          <a:effectLst/>
                        </a:rPr>
                        <a:t>Arıcılık yapan işletme sayısı</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r">
                        <a:spcAft>
                          <a:spcPts val="0"/>
                        </a:spcAft>
                      </a:pPr>
                      <a:r>
                        <a:rPr lang="tr-TR" sz="1800">
                          <a:effectLst/>
                        </a:rPr>
                        <a:t>Yeni kovan</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r">
                        <a:spcAft>
                          <a:spcPts val="0"/>
                        </a:spcAft>
                      </a:pPr>
                      <a:r>
                        <a:rPr lang="tr-TR" sz="1800">
                          <a:effectLst/>
                        </a:rPr>
                        <a:t>Eski kovan</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r">
                        <a:spcAft>
                          <a:spcPts val="0"/>
                        </a:spcAft>
                      </a:pPr>
                      <a:r>
                        <a:rPr lang="tr-TR" sz="1800">
                          <a:effectLst/>
                        </a:rPr>
                        <a:t>Bal</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r">
                        <a:spcAft>
                          <a:spcPts val="0"/>
                        </a:spcAft>
                      </a:pPr>
                      <a:r>
                        <a:rPr lang="tr-TR" sz="1800">
                          <a:effectLst/>
                        </a:rPr>
                        <a:t>Balmumu</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extLst>
                  <a:ext uri="{0D108BD9-81ED-4DB2-BD59-A6C34878D82A}">
                    <a16:rowId xmlns:a16="http://schemas.microsoft.com/office/drawing/2014/main" val="383743897"/>
                  </a:ext>
                </a:extLst>
              </a:tr>
              <a:tr h="273316">
                <a:tc>
                  <a:txBody>
                    <a:bodyPr/>
                    <a:lstStyle/>
                    <a:p>
                      <a:pPr algn="r">
                        <a:spcAft>
                          <a:spcPts val="0"/>
                        </a:spcAft>
                      </a:pPr>
                      <a:r>
                        <a:rPr lang="tr-TR" sz="1800" dirty="0">
                          <a:effectLst/>
                        </a:rPr>
                        <a:t> </a:t>
                      </a:r>
                      <a:endParaRPr lang="tr-TR" sz="1800" dirty="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spcAft>
                          <a:spcPts val="0"/>
                        </a:spcAft>
                      </a:pPr>
                      <a:r>
                        <a:rPr lang="tr-TR" sz="1800">
                          <a:effectLst/>
                        </a:rPr>
                        <a:t>(adet)</a:t>
                      </a:r>
                      <a:endParaRPr lang="tr-TR" sz="1800">
                        <a:effectLst/>
                        <a:latin typeface="Times New Roman" panose="02020603050405020304" pitchFamily="18" charset="0"/>
                        <a:ea typeface="Times New Roman" panose="02020603050405020304" pitchFamily="18" charset="0"/>
                      </a:endParaRPr>
                    </a:p>
                  </a:txBody>
                  <a:tcPr marL="20283" marR="20283" marT="0" marB="0"/>
                </a:tc>
                <a:tc>
                  <a:txBody>
                    <a:bodyPr/>
                    <a:lstStyle/>
                    <a:p>
                      <a:pPr>
                        <a:spcAft>
                          <a:spcPts val="0"/>
                        </a:spcAft>
                      </a:pPr>
                      <a:r>
                        <a:rPr lang="tr-TR" sz="1800">
                          <a:effectLst/>
                        </a:rPr>
                        <a:t>(adet)</a:t>
                      </a:r>
                      <a:endParaRPr lang="tr-TR" sz="1800">
                        <a:effectLst/>
                        <a:latin typeface="Times New Roman" panose="02020603050405020304" pitchFamily="18" charset="0"/>
                        <a:ea typeface="Times New Roman" panose="02020603050405020304" pitchFamily="18" charset="0"/>
                      </a:endParaRPr>
                    </a:p>
                  </a:txBody>
                  <a:tcPr marL="20283" marR="20283" marT="0" marB="0"/>
                </a:tc>
                <a:tc>
                  <a:txBody>
                    <a:bodyPr/>
                    <a:lstStyle/>
                    <a:p>
                      <a:pPr>
                        <a:spcAft>
                          <a:spcPts val="0"/>
                        </a:spcAft>
                      </a:pPr>
                      <a:r>
                        <a:rPr lang="tr-TR" sz="1800">
                          <a:effectLst/>
                        </a:rPr>
                        <a:t>(adet)</a:t>
                      </a:r>
                      <a:endParaRPr lang="tr-TR" sz="1800">
                        <a:effectLst/>
                        <a:latin typeface="Times New Roman" panose="02020603050405020304" pitchFamily="18" charset="0"/>
                        <a:ea typeface="Times New Roman" panose="02020603050405020304" pitchFamily="18" charset="0"/>
                      </a:endParaRPr>
                    </a:p>
                  </a:txBody>
                  <a:tcPr marL="20283" marR="20283" marT="0" marB="0"/>
                </a:tc>
                <a:tc>
                  <a:txBody>
                    <a:bodyPr/>
                    <a:lstStyle/>
                    <a:p>
                      <a:pPr>
                        <a:spcAft>
                          <a:spcPts val="0"/>
                        </a:spcAft>
                      </a:pPr>
                      <a:r>
                        <a:rPr lang="tr-TR" sz="1800">
                          <a:effectLst/>
                        </a:rPr>
                        <a:t>(adet)</a:t>
                      </a:r>
                      <a:endParaRPr lang="tr-TR" sz="1800">
                        <a:effectLst/>
                        <a:latin typeface="Times New Roman" panose="02020603050405020304" pitchFamily="18" charset="0"/>
                        <a:ea typeface="Times New Roman" panose="02020603050405020304" pitchFamily="18" charset="0"/>
                      </a:endParaRPr>
                    </a:p>
                  </a:txBody>
                  <a:tcPr marL="20283" marR="20283" marT="0" marB="0"/>
                </a:tc>
                <a:tc>
                  <a:txBody>
                    <a:bodyPr/>
                    <a:lstStyle/>
                    <a:p>
                      <a:pPr algn="r">
                        <a:spcAft>
                          <a:spcPts val="0"/>
                        </a:spcAft>
                      </a:pPr>
                      <a:r>
                        <a:rPr lang="tr-TR" sz="1800">
                          <a:effectLst/>
                        </a:rPr>
                        <a:t>(ton)</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r">
                        <a:spcAft>
                          <a:spcPts val="0"/>
                        </a:spcAft>
                      </a:pPr>
                      <a:r>
                        <a:rPr lang="tr-TR" sz="1800">
                          <a:effectLst/>
                        </a:rPr>
                        <a:t>(ton)</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extLst>
                  <a:ext uri="{0D108BD9-81ED-4DB2-BD59-A6C34878D82A}">
                    <a16:rowId xmlns:a16="http://schemas.microsoft.com/office/drawing/2014/main" val="3299301134"/>
                  </a:ext>
                </a:extLst>
              </a:tr>
              <a:tr h="273316">
                <a:tc>
                  <a:txBody>
                    <a:bodyPr/>
                    <a:lstStyle/>
                    <a:p>
                      <a:pPr algn="ctr">
                        <a:spcAft>
                          <a:spcPts val="0"/>
                        </a:spcAft>
                      </a:pPr>
                      <a:r>
                        <a:rPr lang="tr-TR" sz="1800" dirty="0">
                          <a:effectLst/>
                        </a:rPr>
                        <a:t>1996</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22 329</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3 747 578</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217 140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62 950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3 235</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137828044"/>
                  </a:ext>
                </a:extLst>
              </a:tr>
              <a:tr h="273316">
                <a:tc>
                  <a:txBody>
                    <a:bodyPr/>
                    <a:lstStyle/>
                    <a:p>
                      <a:pPr algn="ctr">
                        <a:spcAft>
                          <a:spcPts val="0"/>
                        </a:spcAft>
                      </a:pPr>
                      <a:r>
                        <a:rPr lang="tr-TR" sz="1800">
                          <a:effectLst/>
                        </a:rPr>
                        <a:t>1997</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22 145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3 798 200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204 102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63 319</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3 751</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518397720"/>
                  </a:ext>
                </a:extLst>
              </a:tr>
              <a:tr h="273316">
                <a:tc>
                  <a:txBody>
                    <a:bodyPr/>
                    <a:lstStyle/>
                    <a:p>
                      <a:pPr algn="ctr">
                        <a:spcAft>
                          <a:spcPts val="0"/>
                        </a:spcAft>
                      </a:pPr>
                      <a:r>
                        <a:rPr lang="tr-TR" sz="1800">
                          <a:effectLst/>
                        </a:rPr>
                        <a:t>1998</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22 302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4 005 369</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193 982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67 490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3 324</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3988565962"/>
                  </a:ext>
                </a:extLst>
              </a:tr>
              <a:tr h="273316">
                <a:tc>
                  <a:txBody>
                    <a:bodyPr/>
                    <a:lstStyle/>
                    <a:p>
                      <a:pPr algn="ctr">
                        <a:spcAft>
                          <a:spcPts val="0"/>
                        </a:spcAft>
                      </a:pPr>
                      <a:r>
                        <a:rPr lang="tr-TR" sz="1800">
                          <a:effectLst/>
                        </a:rPr>
                        <a:t>1999</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22 447</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4 135 781</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185 915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67 259</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4 073</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4088619352"/>
                  </a:ext>
                </a:extLst>
              </a:tr>
              <a:tr h="273316">
                <a:tc>
                  <a:txBody>
                    <a:bodyPr/>
                    <a:lstStyle/>
                    <a:p>
                      <a:pPr algn="ctr">
                        <a:spcAft>
                          <a:spcPts val="0"/>
                        </a:spcAft>
                      </a:pPr>
                      <a:r>
                        <a:rPr lang="tr-TR" sz="1800">
                          <a:effectLst/>
                        </a:rPr>
                        <a:t>2000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22 571</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4 067 514</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199 609</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61 091</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4 527</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4236582947"/>
                  </a:ext>
                </a:extLst>
              </a:tr>
              <a:tr h="273316">
                <a:tc>
                  <a:txBody>
                    <a:bodyPr/>
                    <a:lstStyle/>
                    <a:p>
                      <a:pPr algn="ctr">
                        <a:spcAft>
                          <a:spcPts val="0"/>
                        </a:spcAft>
                      </a:pPr>
                      <a:r>
                        <a:rPr lang="tr-TR" sz="1800">
                          <a:effectLst/>
                        </a:rPr>
                        <a:t>2001</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22 606</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3 931 301</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184 052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60 190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3 174</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2384282114"/>
                  </a:ext>
                </a:extLst>
              </a:tr>
              <a:tr h="273316">
                <a:tc>
                  <a:txBody>
                    <a:bodyPr/>
                    <a:lstStyle/>
                    <a:p>
                      <a:pPr algn="ctr">
                        <a:spcAft>
                          <a:spcPts val="0"/>
                        </a:spcAft>
                      </a:pPr>
                      <a:r>
                        <a:rPr lang="tr-TR" sz="1800">
                          <a:effectLst/>
                        </a:rPr>
                        <a:t>2002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22 423</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3 980 660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180 232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74 554</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3 448</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2994620945"/>
                  </a:ext>
                </a:extLst>
              </a:tr>
              <a:tr h="273316">
                <a:tc>
                  <a:txBody>
                    <a:bodyPr/>
                    <a:lstStyle/>
                    <a:p>
                      <a:pPr algn="ctr">
                        <a:spcAft>
                          <a:spcPts val="0"/>
                        </a:spcAft>
                      </a:pPr>
                      <a:r>
                        <a:rPr lang="tr-TR" sz="1800">
                          <a:effectLst/>
                        </a:rPr>
                        <a:t>2003</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22 110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4 098 315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190 538</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69 540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3 130</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4214897824"/>
                  </a:ext>
                </a:extLst>
              </a:tr>
              <a:tr h="273316">
                <a:tc>
                  <a:txBody>
                    <a:bodyPr/>
                    <a:lstStyle/>
                    <a:p>
                      <a:pPr algn="ctr">
                        <a:spcAft>
                          <a:spcPts val="0"/>
                        </a:spcAft>
                      </a:pPr>
                      <a:r>
                        <a:rPr lang="tr-TR" sz="1800">
                          <a:effectLst/>
                        </a:rPr>
                        <a:t>2004</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22 133</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4 237 065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162 660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73 929</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3 471</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1051041413"/>
                  </a:ext>
                </a:extLst>
              </a:tr>
              <a:tr h="273316">
                <a:tc>
                  <a:txBody>
                    <a:bodyPr/>
                    <a:lstStyle/>
                    <a:p>
                      <a:pPr algn="ctr">
                        <a:spcAft>
                          <a:spcPts val="0"/>
                        </a:spcAft>
                      </a:pPr>
                      <a:r>
                        <a:rPr lang="tr-TR" sz="1800">
                          <a:effectLst/>
                        </a:rPr>
                        <a:t>2005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22 550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4 432 954</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157 059</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82 336</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4 178</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3578185251"/>
                  </a:ext>
                </a:extLst>
              </a:tr>
              <a:tr h="273316">
                <a:tc>
                  <a:txBody>
                    <a:bodyPr/>
                    <a:lstStyle/>
                    <a:p>
                      <a:pPr algn="ctr">
                        <a:spcAft>
                          <a:spcPts val="0"/>
                        </a:spcAft>
                      </a:pPr>
                      <a:r>
                        <a:rPr lang="tr-TR" sz="1800">
                          <a:effectLst/>
                        </a:rPr>
                        <a:t>2006</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22 305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4 704 733</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146 950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83 842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3 484</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1934053543"/>
                  </a:ext>
                </a:extLst>
              </a:tr>
              <a:tr h="273316">
                <a:tc>
                  <a:txBody>
                    <a:bodyPr/>
                    <a:lstStyle/>
                    <a:p>
                      <a:pPr algn="ctr">
                        <a:spcAft>
                          <a:spcPts val="0"/>
                        </a:spcAft>
                      </a:pPr>
                      <a:r>
                        <a:rPr lang="tr-TR" sz="1800">
                          <a:effectLst/>
                        </a:rPr>
                        <a:t>2007</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21 560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4 690 278</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135 318</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73 935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3 837</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3057283527"/>
                  </a:ext>
                </a:extLst>
              </a:tr>
              <a:tr h="273316">
                <a:tc>
                  <a:txBody>
                    <a:bodyPr/>
                    <a:lstStyle/>
                    <a:p>
                      <a:pPr algn="ctr">
                        <a:spcAft>
                          <a:spcPts val="0"/>
                        </a:spcAft>
                      </a:pPr>
                      <a:r>
                        <a:rPr lang="tr-TR" sz="1800">
                          <a:effectLst/>
                        </a:rPr>
                        <a:t>2008</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21 093</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4 750 998</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137 963</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81 364</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4 539</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3774049907"/>
                  </a:ext>
                </a:extLst>
              </a:tr>
              <a:tr h="273316">
                <a:tc>
                  <a:txBody>
                    <a:bodyPr/>
                    <a:lstStyle/>
                    <a:p>
                      <a:pPr algn="ctr">
                        <a:spcAft>
                          <a:spcPts val="0"/>
                        </a:spcAft>
                      </a:pPr>
                      <a:r>
                        <a:rPr lang="tr-TR" sz="1800">
                          <a:effectLst/>
                        </a:rPr>
                        <a:t>2009</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21 469</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5 210 481</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128 743</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82 003</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4 385</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962850667"/>
                  </a:ext>
                </a:extLst>
              </a:tr>
              <a:tr h="273316">
                <a:tc>
                  <a:txBody>
                    <a:bodyPr/>
                    <a:lstStyle/>
                    <a:p>
                      <a:pPr algn="ctr">
                        <a:spcAft>
                          <a:spcPts val="0"/>
                        </a:spcAft>
                      </a:pPr>
                      <a:r>
                        <a:rPr lang="tr-TR" sz="1800">
                          <a:effectLst/>
                        </a:rPr>
                        <a:t>2010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20 845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5 465 669</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137 000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81 115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4 148</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2219297148"/>
                  </a:ext>
                </a:extLst>
              </a:tr>
              <a:tr h="273316">
                <a:tc>
                  <a:txBody>
                    <a:bodyPr/>
                    <a:lstStyle/>
                    <a:p>
                      <a:pPr algn="ctr">
                        <a:spcAft>
                          <a:spcPts val="0"/>
                        </a:spcAft>
                      </a:pPr>
                      <a:r>
                        <a:rPr lang="tr-TR" sz="1800">
                          <a:effectLst/>
                        </a:rPr>
                        <a:t>2011</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21 131</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5 862 312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149 020</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94 245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4 235</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3782463315"/>
                  </a:ext>
                </a:extLst>
              </a:tr>
              <a:tr h="273316">
                <a:tc>
                  <a:txBody>
                    <a:bodyPr/>
                    <a:lstStyle/>
                    <a:p>
                      <a:pPr algn="ctr">
                        <a:spcAft>
                          <a:spcPts val="0"/>
                        </a:spcAft>
                      </a:pPr>
                      <a:r>
                        <a:rPr lang="tr-TR" sz="1800">
                          <a:effectLst/>
                        </a:rPr>
                        <a:t>2012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21 307</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nchor="ctr"/>
                </a:tc>
                <a:tc>
                  <a:txBody>
                    <a:bodyPr/>
                    <a:lstStyle/>
                    <a:p>
                      <a:pPr algn="ctr">
                        <a:spcAft>
                          <a:spcPts val="0"/>
                        </a:spcAft>
                      </a:pPr>
                      <a:r>
                        <a:rPr lang="tr-TR" sz="1800">
                          <a:effectLst/>
                        </a:rPr>
                        <a:t>6 191 232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156 777</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89 162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4 222</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2380584551"/>
                  </a:ext>
                </a:extLst>
              </a:tr>
              <a:tr h="273316">
                <a:tc>
                  <a:txBody>
                    <a:bodyPr/>
                    <a:lstStyle/>
                    <a:p>
                      <a:pPr algn="ctr">
                        <a:spcAft>
                          <a:spcPts val="0"/>
                        </a:spcAft>
                      </a:pPr>
                      <a:r>
                        <a:rPr lang="tr-TR" sz="1800">
                          <a:effectLst/>
                        </a:rPr>
                        <a:t>2013</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tc>
                <a:tc>
                  <a:txBody>
                    <a:bodyPr/>
                    <a:lstStyle/>
                    <a:p>
                      <a:pPr algn="ctr">
                        <a:spcAft>
                          <a:spcPts val="0"/>
                        </a:spcAft>
                      </a:pPr>
                      <a:r>
                        <a:rPr lang="tr-TR" sz="1800">
                          <a:effectLst/>
                        </a:rPr>
                        <a:t>79 934</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6 458 083</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183 265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94 694</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4 241</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4239602510"/>
                  </a:ext>
                </a:extLst>
              </a:tr>
              <a:tr h="273316">
                <a:tc>
                  <a:txBody>
                    <a:bodyPr/>
                    <a:lstStyle/>
                    <a:p>
                      <a:pPr algn="ctr">
                        <a:spcAft>
                          <a:spcPts val="0"/>
                        </a:spcAft>
                      </a:pPr>
                      <a:r>
                        <a:rPr lang="tr-TR" sz="1800">
                          <a:effectLst/>
                        </a:rPr>
                        <a:t>2014</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tc>
                <a:tc>
                  <a:txBody>
                    <a:bodyPr/>
                    <a:lstStyle/>
                    <a:p>
                      <a:pPr algn="ctr">
                        <a:spcAft>
                          <a:spcPts val="0"/>
                        </a:spcAft>
                      </a:pPr>
                      <a:r>
                        <a:rPr lang="tr-TR" sz="1800">
                          <a:effectLst/>
                        </a:rPr>
                        <a:t>81 108</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6 888 907</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193 825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103 525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4 053</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1911073602"/>
                  </a:ext>
                </a:extLst>
              </a:tr>
              <a:tr h="273316">
                <a:tc>
                  <a:txBody>
                    <a:bodyPr/>
                    <a:lstStyle/>
                    <a:p>
                      <a:pPr algn="ctr">
                        <a:spcAft>
                          <a:spcPts val="0"/>
                        </a:spcAft>
                      </a:pPr>
                      <a:r>
                        <a:rPr lang="tr-TR" sz="1800">
                          <a:effectLst/>
                        </a:rPr>
                        <a:t>2015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a:t>
                      </a:r>
                      <a:endParaRPr lang="tr-TR" sz="1800">
                        <a:effectLst/>
                        <a:latin typeface="Times New Roman" panose="02020603050405020304" pitchFamily="18" charset="0"/>
                        <a:ea typeface="Times New Roman" panose="02020603050405020304" pitchFamily="18" charset="0"/>
                      </a:endParaRPr>
                    </a:p>
                  </a:txBody>
                  <a:tcPr marL="20283" marR="20283" marT="0" marB="0"/>
                </a:tc>
                <a:tc>
                  <a:txBody>
                    <a:bodyPr/>
                    <a:lstStyle/>
                    <a:p>
                      <a:pPr algn="ctr">
                        <a:spcAft>
                          <a:spcPts val="0"/>
                        </a:spcAft>
                      </a:pPr>
                      <a:r>
                        <a:rPr lang="tr-TR" sz="1800">
                          <a:effectLst/>
                        </a:rPr>
                        <a:t>83 467</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7 525 652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222 635</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108 128</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4 756</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2076260743"/>
                  </a:ext>
                </a:extLst>
              </a:tr>
              <a:tr h="273316">
                <a:tc>
                  <a:txBody>
                    <a:bodyPr/>
                    <a:lstStyle/>
                    <a:p>
                      <a:pPr algn="ctr">
                        <a:spcAft>
                          <a:spcPts val="0"/>
                        </a:spcAft>
                      </a:pPr>
                      <a:r>
                        <a:rPr lang="tr-TR" sz="1800">
                          <a:effectLst/>
                        </a:rPr>
                        <a:t>2016</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84 047</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7 679 482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a:effectLst/>
                        </a:rPr>
                        <a:t>220 882</a:t>
                      </a:r>
                      <a:endParaRPr lang="tr-TR" sz="180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105 727</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tc>
                  <a:txBody>
                    <a:bodyPr/>
                    <a:lstStyle/>
                    <a:p>
                      <a:pPr algn="ctr">
                        <a:spcAft>
                          <a:spcPts val="0"/>
                        </a:spcAft>
                      </a:pPr>
                      <a:r>
                        <a:rPr lang="tr-TR" sz="1800" dirty="0">
                          <a:effectLst/>
                        </a:rPr>
                        <a:t>4 440</a:t>
                      </a:r>
                      <a:endParaRPr lang="tr-TR" sz="1800" dirty="0">
                        <a:effectLst/>
                        <a:latin typeface="Times New Roman" panose="02020603050405020304" pitchFamily="18" charset="0"/>
                        <a:ea typeface="Times New Roman" panose="02020603050405020304" pitchFamily="18" charset="0"/>
                      </a:endParaRPr>
                    </a:p>
                  </a:txBody>
                  <a:tcPr marL="20283" marR="20283" marT="0" marB="0" anchor="b"/>
                </a:tc>
                <a:extLst>
                  <a:ext uri="{0D108BD9-81ED-4DB2-BD59-A6C34878D82A}">
                    <a16:rowId xmlns:a16="http://schemas.microsoft.com/office/drawing/2014/main" val="2762427642"/>
                  </a:ext>
                </a:extLst>
              </a:tr>
            </a:tbl>
          </a:graphicData>
        </a:graphic>
      </p:graphicFrame>
    </p:spTree>
    <p:extLst>
      <p:ext uri="{BB962C8B-B14F-4D97-AF65-F5344CB8AC3E}">
        <p14:creationId xmlns:p14="http://schemas.microsoft.com/office/powerpoint/2010/main" val="350918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828800" y="533400"/>
            <a:ext cx="8420100" cy="1143000"/>
          </a:xfrm>
          <a:prstGeom prst="rect">
            <a:avLst/>
          </a:prstGeom>
          <a:solidFill>
            <a:srgbClr val="FFFF00"/>
          </a:solidFill>
          <a:ln w="57150">
            <a:solidFill>
              <a:srgbClr val="00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Nosema Hastalığının Etkileri</a:t>
            </a:r>
          </a:p>
        </p:txBody>
      </p:sp>
      <p:sp>
        <p:nvSpPr>
          <p:cNvPr id="71683"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71684" name="Text Box 4"/>
          <p:cNvSpPr txBox="1">
            <a:spLocks noChangeArrowheads="1"/>
          </p:cNvSpPr>
          <p:nvPr/>
        </p:nvSpPr>
        <p:spPr bwMode="auto">
          <a:xfrm>
            <a:off x="1600200" y="1905001"/>
            <a:ext cx="9067800" cy="3521075"/>
          </a:xfrm>
          <a:prstGeom prst="rect">
            <a:avLst/>
          </a:prstGeom>
          <a:solidFill>
            <a:schemeClr val="hlink"/>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spcBef>
                <a:spcPct val="0"/>
              </a:spcBef>
              <a:buFont typeface="Wingdings" panose="05000000000000000000" pitchFamily="2" charset="2"/>
              <a:buChar char="ü"/>
            </a:pPr>
            <a:r>
              <a:rPr lang="tr-TR" altLang="tr-TR" sz="2800" dirty="0" err="1">
                <a:solidFill>
                  <a:schemeClr val="bg1"/>
                </a:solidFill>
                <a:cs typeface="Times New Roman" panose="02020603050405020304" pitchFamily="18" charset="0"/>
              </a:rPr>
              <a:t>Nosemanın</a:t>
            </a:r>
            <a:r>
              <a:rPr lang="tr-TR" altLang="tr-TR" sz="2800" dirty="0">
                <a:solidFill>
                  <a:schemeClr val="bg1"/>
                </a:solidFill>
                <a:cs typeface="Times New Roman" panose="02020603050405020304" pitchFamily="18" charset="0"/>
              </a:rPr>
              <a:t> yaptığı zararlı etkilerin temelinde bağırsak </a:t>
            </a:r>
            <a:r>
              <a:rPr lang="tr-TR" altLang="tr-TR" sz="2800" dirty="0" err="1">
                <a:solidFill>
                  <a:schemeClr val="bg1"/>
                </a:solidFill>
                <a:cs typeface="Times New Roman" panose="02020603050405020304" pitchFamily="18" charset="0"/>
              </a:rPr>
              <a:t>epitel</a:t>
            </a:r>
            <a:r>
              <a:rPr lang="tr-TR" altLang="tr-TR" sz="2800" dirty="0">
                <a:solidFill>
                  <a:schemeClr val="bg1"/>
                </a:solidFill>
                <a:cs typeface="Times New Roman" panose="02020603050405020304" pitchFamily="18" charset="0"/>
              </a:rPr>
              <a:t> hücrelerini parçalaması vardır.</a:t>
            </a:r>
          </a:p>
          <a:p>
            <a:pPr>
              <a:spcBef>
                <a:spcPct val="0"/>
              </a:spcBef>
              <a:buFont typeface="Wingdings" panose="05000000000000000000" pitchFamily="2" charset="2"/>
              <a:buChar char="ü"/>
            </a:pPr>
            <a:r>
              <a:rPr lang="tr-TR" altLang="tr-TR" sz="2800" dirty="0" err="1">
                <a:solidFill>
                  <a:schemeClr val="bg1"/>
                </a:solidFill>
                <a:cs typeface="Times New Roman" panose="02020603050405020304" pitchFamily="18" charset="0"/>
              </a:rPr>
              <a:t>Epitel</a:t>
            </a:r>
            <a:r>
              <a:rPr lang="tr-TR" altLang="tr-TR" sz="2800" dirty="0">
                <a:solidFill>
                  <a:schemeClr val="bg1"/>
                </a:solidFill>
                <a:cs typeface="Times New Roman" panose="02020603050405020304" pitchFamily="18" charset="0"/>
              </a:rPr>
              <a:t> hücrelerinin işlevi engellendiğinden besinler tan olarak hazmedilemezler.  Sindirim enzimlerinin miktarı azalır. Bunun sonucunda besinlerden yararlanma azalır.</a:t>
            </a:r>
          </a:p>
          <a:p>
            <a:pPr>
              <a:spcBef>
                <a:spcPct val="0"/>
              </a:spcBef>
              <a:buFont typeface="Wingdings" panose="05000000000000000000" pitchFamily="2" charset="2"/>
              <a:buChar char="ü"/>
            </a:pPr>
            <a:r>
              <a:rPr lang="tr-TR" altLang="tr-TR" sz="2800" dirty="0">
                <a:solidFill>
                  <a:schemeClr val="bg1"/>
                </a:solidFill>
                <a:cs typeface="Times New Roman" panose="02020603050405020304" pitchFamily="18" charset="0"/>
              </a:rPr>
              <a:t>Koloni zayıflar, yavru bakımı azalır ve bal verimi düşer.</a:t>
            </a:r>
          </a:p>
          <a:p>
            <a:pPr>
              <a:spcBef>
                <a:spcPct val="0"/>
              </a:spcBef>
              <a:buFont typeface="Wingdings" panose="05000000000000000000" pitchFamily="2" charset="2"/>
              <a:buChar char="ü"/>
            </a:pPr>
            <a:r>
              <a:rPr lang="tr-TR" altLang="tr-TR" sz="2800" dirty="0">
                <a:solidFill>
                  <a:schemeClr val="bg1"/>
                </a:solidFill>
                <a:cs typeface="Times New Roman" panose="02020603050405020304" pitchFamily="18" charset="0"/>
              </a:rPr>
              <a:t>Ana arı </a:t>
            </a:r>
            <a:r>
              <a:rPr lang="tr-TR" altLang="tr-TR" sz="2800" dirty="0" err="1">
                <a:solidFill>
                  <a:schemeClr val="bg1"/>
                </a:solidFill>
                <a:cs typeface="Times New Roman" panose="02020603050405020304" pitchFamily="18" charset="0"/>
              </a:rPr>
              <a:t>nosemaya</a:t>
            </a:r>
            <a:r>
              <a:rPr lang="tr-TR" altLang="tr-TR" sz="2800" dirty="0">
                <a:solidFill>
                  <a:schemeClr val="bg1"/>
                </a:solidFill>
                <a:cs typeface="Times New Roman" panose="02020603050405020304" pitchFamily="18" charset="0"/>
              </a:rPr>
              <a:t> yakalanmışsa yumurta bırakma kapasitesi azalır.</a:t>
            </a:r>
          </a:p>
        </p:txBody>
      </p:sp>
    </p:spTree>
    <p:extLst>
      <p:ext uri="{BB962C8B-B14F-4D97-AF65-F5344CB8AC3E}">
        <p14:creationId xmlns:p14="http://schemas.microsoft.com/office/powerpoint/2010/main" val="4115686445"/>
      </p:ext>
    </p:extLst>
  </p:cSld>
  <p:clrMapOvr>
    <a:masterClrMapping/>
  </p:clrMapOvr>
  <p:transition spd="med">
    <p:strips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828800" y="533400"/>
            <a:ext cx="8420100" cy="1143000"/>
          </a:xfrm>
          <a:prstGeom prst="rect">
            <a:avLst/>
          </a:prstGeom>
          <a:solidFill>
            <a:srgbClr val="FFFF00"/>
          </a:solidFill>
          <a:ln w="57150">
            <a:solidFill>
              <a:srgbClr val="00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err="1">
                <a:solidFill>
                  <a:schemeClr val="tx2"/>
                </a:solidFill>
              </a:rPr>
              <a:t>Nosema</a:t>
            </a:r>
            <a:r>
              <a:rPr lang="tr-TR" altLang="tr-TR" sz="4800" dirty="0">
                <a:solidFill>
                  <a:schemeClr val="tx2"/>
                </a:solidFill>
              </a:rPr>
              <a:t> Hastalığının Tedavisi</a:t>
            </a:r>
          </a:p>
        </p:txBody>
      </p:sp>
      <p:sp>
        <p:nvSpPr>
          <p:cNvPr id="73731"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73732" name="Text Box 4"/>
          <p:cNvSpPr txBox="1">
            <a:spLocks noChangeArrowheads="1"/>
          </p:cNvSpPr>
          <p:nvPr/>
        </p:nvSpPr>
        <p:spPr bwMode="auto">
          <a:xfrm>
            <a:off x="1600200" y="1889126"/>
            <a:ext cx="8839200" cy="4371975"/>
          </a:xfrm>
          <a:prstGeom prst="rect">
            <a:avLst/>
          </a:prstGeom>
          <a:solidFill>
            <a:schemeClr val="hlink"/>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spcBef>
                <a:spcPct val="0"/>
              </a:spcBef>
              <a:buFont typeface="Wingdings" panose="05000000000000000000" pitchFamily="2" charset="2"/>
              <a:buChar char="ü"/>
            </a:pPr>
            <a:r>
              <a:rPr lang="tr-TR" altLang="tr-TR" sz="3500" dirty="0">
                <a:solidFill>
                  <a:schemeClr val="bg1"/>
                </a:solidFill>
              </a:rPr>
              <a:t>A</a:t>
            </a:r>
            <a:r>
              <a:rPr lang="tr-TR" altLang="tr-TR" sz="3500" dirty="0">
                <a:solidFill>
                  <a:schemeClr val="bg1"/>
                </a:solidFill>
                <a:cs typeface="Times New Roman" panose="02020603050405020304" pitchFamily="18" charset="0"/>
              </a:rPr>
              <a:t>rı kolonilerine koruyucu olarak ilkbahar ve sonbahar aylarında </a:t>
            </a:r>
            <a:r>
              <a:rPr lang="tr-TR" altLang="tr-TR" sz="3500" dirty="0" err="1">
                <a:solidFill>
                  <a:schemeClr val="bg1"/>
                </a:solidFill>
                <a:cs typeface="Times New Roman" panose="02020603050405020304" pitchFamily="18" charset="0"/>
              </a:rPr>
              <a:t>fumagillin</a:t>
            </a:r>
            <a:r>
              <a:rPr lang="tr-TR" altLang="tr-TR" sz="3500" dirty="0">
                <a:solidFill>
                  <a:schemeClr val="bg1"/>
                </a:solidFill>
                <a:cs typeface="Times New Roman" panose="02020603050405020304" pitchFamily="18" charset="0"/>
              </a:rPr>
              <a:t> içeren şurup verilerek  hastalığa karşı etkili bir önlem alınabilir.</a:t>
            </a:r>
            <a:endParaRPr lang="tr-TR" altLang="tr-TR" sz="3500" dirty="0">
              <a:solidFill>
                <a:schemeClr val="bg1"/>
              </a:solidFill>
            </a:endParaRPr>
          </a:p>
          <a:p>
            <a:pPr>
              <a:spcBef>
                <a:spcPct val="0"/>
              </a:spcBef>
              <a:buFont typeface="Wingdings" panose="05000000000000000000" pitchFamily="2" charset="2"/>
              <a:buChar char="ü"/>
            </a:pPr>
            <a:r>
              <a:rPr lang="tr-TR" altLang="tr-TR" sz="3500" dirty="0">
                <a:solidFill>
                  <a:schemeClr val="bg1"/>
                </a:solidFill>
                <a:cs typeface="Times New Roman" panose="02020603050405020304" pitchFamily="18" charset="0"/>
              </a:rPr>
              <a:t>Sonbahar</a:t>
            </a:r>
            <a:r>
              <a:rPr lang="tr-TR" altLang="tr-TR" sz="3500" dirty="0">
                <a:solidFill>
                  <a:schemeClr val="bg1"/>
                </a:solidFill>
              </a:rPr>
              <a:t>da</a:t>
            </a:r>
            <a:r>
              <a:rPr lang="tr-TR" altLang="tr-TR" sz="3500" dirty="0">
                <a:solidFill>
                  <a:schemeClr val="bg1"/>
                </a:solidFill>
                <a:cs typeface="Times New Roman" panose="02020603050405020304" pitchFamily="18" charset="0"/>
              </a:rPr>
              <a:t> </a:t>
            </a:r>
            <a:r>
              <a:rPr lang="tr-TR" altLang="tr-TR" sz="3500" dirty="0">
                <a:solidFill>
                  <a:schemeClr val="bg1"/>
                </a:solidFill>
              </a:rPr>
              <a:t>2:1, ilkbaharda 1:1 oranında </a:t>
            </a:r>
            <a:r>
              <a:rPr lang="tr-TR" altLang="tr-TR" sz="3500" dirty="0">
                <a:solidFill>
                  <a:schemeClr val="bg1"/>
                </a:solidFill>
                <a:cs typeface="Times New Roman" panose="02020603050405020304" pitchFamily="18" charset="0"/>
              </a:rPr>
              <a:t>şurup hazırlanır.  Hazırlanan 25 </a:t>
            </a:r>
            <a:r>
              <a:rPr lang="tr-TR" altLang="tr-TR" sz="3500" dirty="0" err="1">
                <a:solidFill>
                  <a:schemeClr val="bg1"/>
                </a:solidFill>
                <a:cs typeface="Times New Roman" panose="02020603050405020304" pitchFamily="18" charset="0"/>
              </a:rPr>
              <a:t>lt</a:t>
            </a:r>
            <a:r>
              <a:rPr lang="tr-TR" altLang="tr-TR" sz="3500" dirty="0">
                <a:solidFill>
                  <a:schemeClr val="bg1"/>
                </a:solidFill>
                <a:cs typeface="Times New Roman" panose="02020603050405020304" pitchFamily="18" charset="0"/>
              </a:rPr>
              <a:t> şuruba 25 g</a:t>
            </a:r>
            <a:r>
              <a:rPr lang="tr-TR" altLang="tr-TR" sz="3500" dirty="0">
                <a:solidFill>
                  <a:schemeClr val="bg1"/>
                </a:solidFill>
              </a:rPr>
              <a:t> olan</a:t>
            </a:r>
            <a:r>
              <a:rPr lang="tr-TR" altLang="tr-TR" sz="3500" dirty="0">
                <a:solidFill>
                  <a:schemeClr val="bg1"/>
                </a:solidFill>
                <a:cs typeface="Times New Roman" panose="02020603050405020304" pitchFamily="18" charset="0"/>
              </a:rPr>
              <a:t> 1 şişe </a:t>
            </a:r>
            <a:r>
              <a:rPr lang="tr-TR" altLang="tr-TR" sz="3500" dirty="0" err="1">
                <a:solidFill>
                  <a:schemeClr val="bg1"/>
                </a:solidFill>
                <a:cs typeface="Times New Roman" panose="02020603050405020304" pitchFamily="18" charset="0"/>
              </a:rPr>
              <a:t>Fu</a:t>
            </a:r>
            <a:r>
              <a:rPr lang="tr-TR" altLang="tr-TR" sz="3500" dirty="0" err="1">
                <a:solidFill>
                  <a:schemeClr val="bg1"/>
                </a:solidFill>
              </a:rPr>
              <a:t>magillin</a:t>
            </a:r>
            <a:r>
              <a:rPr lang="tr-TR" altLang="tr-TR" sz="3500" dirty="0">
                <a:solidFill>
                  <a:schemeClr val="bg1"/>
                </a:solidFill>
              </a:rPr>
              <a:t> etken maddeli ilaç eklenir. (</a:t>
            </a:r>
            <a:r>
              <a:rPr lang="tr-TR" altLang="tr-TR" sz="3500" dirty="0" err="1">
                <a:solidFill>
                  <a:schemeClr val="bg1"/>
                </a:solidFill>
              </a:rPr>
              <a:t>Fumidil</a:t>
            </a:r>
            <a:r>
              <a:rPr lang="tr-TR" altLang="tr-TR" sz="3500" dirty="0">
                <a:solidFill>
                  <a:schemeClr val="bg1"/>
                </a:solidFill>
              </a:rPr>
              <a:t>-B)</a:t>
            </a:r>
          </a:p>
        </p:txBody>
      </p:sp>
    </p:spTree>
    <p:extLst>
      <p:ext uri="{BB962C8B-B14F-4D97-AF65-F5344CB8AC3E}">
        <p14:creationId xmlns:p14="http://schemas.microsoft.com/office/powerpoint/2010/main" val="1535916350"/>
      </p:ext>
    </p:extLst>
  </p:cSld>
  <p:clrMapOvr>
    <a:masterClrMapping/>
  </p:clrMapOvr>
  <p:transition spd="med">
    <p:strips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752600" y="533400"/>
            <a:ext cx="8724900" cy="1143000"/>
          </a:xfrm>
          <a:prstGeom prst="rect">
            <a:avLst/>
          </a:prstGeom>
          <a:solidFill>
            <a:srgbClr val="FFFF00"/>
          </a:solidFill>
          <a:ln w="57150">
            <a:solidFill>
              <a:srgbClr val="FF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err="1">
                <a:solidFill>
                  <a:schemeClr val="tx2"/>
                </a:solidFill>
              </a:rPr>
              <a:t>Nosema</a:t>
            </a:r>
            <a:r>
              <a:rPr lang="tr-TR" altLang="tr-TR" sz="4800" dirty="0">
                <a:solidFill>
                  <a:schemeClr val="tx2"/>
                </a:solidFill>
              </a:rPr>
              <a:t> Hastalığında Kovan Önü</a:t>
            </a:r>
          </a:p>
        </p:txBody>
      </p:sp>
      <p:sp>
        <p:nvSpPr>
          <p:cNvPr id="77827"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pic>
        <p:nvPicPr>
          <p:cNvPr id="778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81200"/>
            <a:ext cx="5791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340507"/>
      </p:ext>
    </p:extLst>
  </p:cSld>
  <p:clrMapOvr>
    <a:masterClrMapping/>
  </p:clrMapOvr>
  <p:transition spd="med">
    <p:strips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WordArt 2"/>
          <p:cNvSpPr>
            <a:spLocks noChangeArrowheads="1" noChangeShapeType="1"/>
          </p:cNvSpPr>
          <p:nvPr/>
        </p:nvSpPr>
        <p:spPr bwMode="auto">
          <a:xfrm>
            <a:off x="2782888" y="2924175"/>
            <a:ext cx="6121400" cy="1555750"/>
          </a:xfrm>
          <a:prstGeom prst="rect">
            <a:avLst/>
          </a:prstGeom>
        </p:spPr>
        <p:txBody>
          <a:bodyPr wrap="none" fromWordArt="1">
            <a:prstTxWarp prst="textPlain">
              <a:avLst>
                <a:gd name="adj" fmla="val 50000"/>
              </a:avLst>
            </a:prstTxWarp>
          </a:bodyPr>
          <a:lstStyle/>
          <a:p>
            <a:pPr algn="ctr"/>
            <a:r>
              <a:rPr lang="tr-T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Varroa </a:t>
            </a:r>
          </a:p>
          <a:p>
            <a:pPr algn="ctr"/>
            <a:r>
              <a:rPr lang="tr-T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a:t>
            </a:r>
          </a:p>
        </p:txBody>
      </p:sp>
    </p:spTree>
    <p:extLst>
      <p:ext uri="{BB962C8B-B14F-4D97-AF65-F5344CB8AC3E}">
        <p14:creationId xmlns:p14="http://schemas.microsoft.com/office/powerpoint/2010/main" val="514818055"/>
      </p:ext>
    </p:extLst>
  </p:cSld>
  <p:clrMapOvr>
    <a:masterClrMapping/>
  </p:clrMapOvr>
  <p:transition spd="med">
    <p:strips dir="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4"/>
          <p:cNvSpPr txBox="1">
            <a:spLocks noChangeArrowheads="1"/>
          </p:cNvSpPr>
          <p:nvPr/>
        </p:nvSpPr>
        <p:spPr bwMode="auto">
          <a:xfrm>
            <a:off x="1143000" y="898525"/>
            <a:ext cx="9906000" cy="2810218"/>
          </a:xfrm>
          <a:prstGeom prst="rect">
            <a:avLst/>
          </a:prstGeom>
          <a:solidFill>
            <a:schemeClr val="hlink"/>
          </a:solidFill>
          <a:ln>
            <a:noFill/>
          </a:ln>
          <a:effectLst/>
          <a:extLst>
            <a:ext uri="{91240B29-F687-4F45-9708-019B960494DF}">
              <a14:hiddenLine xmlns:a14="http://schemas.microsoft.com/office/drawing/2010/main" w="762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0" tIns="50400" rIns="100800" bIns="50400">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r>
              <a:rPr lang="tr-TR" altLang="tr-TR" sz="3200" dirty="0">
                <a:solidFill>
                  <a:schemeClr val="bg1"/>
                </a:solidFill>
              </a:rPr>
              <a:t>Arı kolonilerinde tespit edilen 30 kadar farklı akar  türünden sadece birkaçı arılara zararlı olmakta ve arıcılık için önem </a:t>
            </a:r>
            <a:r>
              <a:rPr lang="tr-TR" altLang="tr-TR" sz="3200" dirty="0" err="1">
                <a:solidFill>
                  <a:schemeClr val="bg1"/>
                </a:solidFill>
              </a:rPr>
              <a:t>taşımaktadır.Varroa</a:t>
            </a:r>
            <a:r>
              <a:rPr lang="tr-TR" altLang="tr-TR" sz="3200" dirty="0">
                <a:solidFill>
                  <a:schemeClr val="bg1"/>
                </a:solidFill>
              </a:rPr>
              <a:t> </a:t>
            </a:r>
            <a:r>
              <a:rPr lang="tr-TR" altLang="tr-TR" sz="3200" dirty="0" err="1">
                <a:solidFill>
                  <a:schemeClr val="bg1"/>
                </a:solidFill>
              </a:rPr>
              <a:t>destructor</a:t>
            </a:r>
            <a:r>
              <a:rPr lang="tr-TR" altLang="tr-TR" sz="3200" dirty="0">
                <a:solidFill>
                  <a:schemeClr val="bg1"/>
                </a:solidFill>
              </a:rPr>
              <a:t> bunlardan bir tanesidir.</a:t>
            </a:r>
          </a:p>
          <a:p>
            <a:r>
              <a:rPr lang="tr-TR" altLang="tr-TR" sz="3200" dirty="0">
                <a:solidFill>
                  <a:schemeClr val="bg1"/>
                </a:solidFill>
              </a:rPr>
              <a:t>.</a:t>
            </a:r>
          </a:p>
        </p:txBody>
      </p:sp>
    </p:spTree>
    <p:extLst>
      <p:ext uri="{BB962C8B-B14F-4D97-AF65-F5344CB8AC3E}">
        <p14:creationId xmlns:p14="http://schemas.microsoft.com/office/powerpoint/2010/main" val="253598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828800" y="533400"/>
            <a:ext cx="8420100" cy="1143000"/>
          </a:xfrm>
          <a:prstGeom prst="rect">
            <a:avLst/>
          </a:prstGeom>
          <a:solidFill>
            <a:srgbClr val="FFFF00"/>
          </a:solidFill>
          <a:ln w="9525">
            <a:solidFill>
              <a:srgbClr val="FF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Varroanın Biyolojisi</a:t>
            </a:r>
          </a:p>
        </p:txBody>
      </p:sp>
      <p:sp>
        <p:nvSpPr>
          <p:cNvPr id="95235"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95236" name="Text Box 4"/>
          <p:cNvSpPr txBox="1">
            <a:spLocks noChangeArrowheads="1"/>
          </p:cNvSpPr>
          <p:nvPr/>
        </p:nvSpPr>
        <p:spPr bwMode="auto">
          <a:xfrm>
            <a:off x="1600200" y="1981201"/>
            <a:ext cx="9067800" cy="4702175"/>
          </a:xfrm>
          <a:prstGeom prst="rect">
            <a:avLst/>
          </a:prstGeom>
          <a:solidFill>
            <a:schemeClr val="hlink"/>
          </a:solidFill>
          <a:ln w="38100"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ü"/>
            </a:pPr>
            <a:r>
              <a:rPr lang="tr-TR" altLang="tr-TR" sz="4000" dirty="0">
                <a:solidFill>
                  <a:schemeClr val="bg1"/>
                </a:solidFill>
                <a:cs typeface="Times New Roman" panose="02020603050405020304" pitchFamily="18" charset="0"/>
              </a:rPr>
              <a:t>Ergin arılar ile larva ve pupaların kanını emerek beslenen tehlikeli dış parazittir</a:t>
            </a:r>
            <a:r>
              <a:rPr lang="tr-TR" altLang="tr-TR" sz="4000" dirty="0">
                <a:solidFill>
                  <a:schemeClr val="bg1"/>
                </a:solidFill>
              </a:rPr>
              <a:t>.</a:t>
            </a:r>
          </a:p>
          <a:p>
            <a:pPr>
              <a:buFont typeface="Wingdings" panose="05000000000000000000" pitchFamily="2" charset="2"/>
              <a:buChar char="ü"/>
            </a:pPr>
            <a:r>
              <a:rPr lang="tr-TR" altLang="tr-TR" sz="4000" dirty="0">
                <a:solidFill>
                  <a:schemeClr val="bg1"/>
                </a:solidFill>
                <a:cs typeface="Times New Roman" panose="02020603050405020304" pitchFamily="18" charset="0"/>
              </a:rPr>
              <a:t>Ergin dişi </a:t>
            </a:r>
            <a:r>
              <a:rPr lang="tr-TR" altLang="tr-TR" sz="4000" dirty="0" err="1">
                <a:solidFill>
                  <a:schemeClr val="bg1"/>
                </a:solidFill>
                <a:cs typeface="Times New Roman" panose="02020603050405020304" pitchFamily="18" charset="0"/>
              </a:rPr>
              <a:t>Varroalar</a:t>
            </a:r>
            <a:r>
              <a:rPr lang="tr-TR" altLang="tr-TR" sz="4000" dirty="0">
                <a:solidFill>
                  <a:schemeClr val="bg1"/>
                </a:solidFill>
                <a:cs typeface="Times New Roman" panose="02020603050405020304" pitchFamily="18" charset="0"/>
              </a:rPr>
              <a:t> 1.1-1.2 mm uzunluğunda, 1.5-1.6 mm genişliğinde koyu kızıl kahverengi renktedir. Erkek </a:t>
            </a:r>
            <a:r>
              <a:rPr lang="tr-TR" altLang="tr-TR" sz="4000" dirty="0" err="1">
                <a:solidFill>
                  <a:schemeClr val="bg1"/>
                </a:solidFill>
                <a:cs typeface="Times New Roman" panose="02020603050405020304" pitchFamily="18" charset="0"/>
              </a:rPr>
              <a:t>Varroalar</a:t>
            </a:r>
            <a:r>
              <a:rPr lang="tr-TR" altLang="tr-TR" sz="4000" dirty="0">
                <a:solidFill>
                  <a:schemeClr val="bg1"/>
                </a:solidFill>
                <a:cs typeface="Times New Roman" panose="02020603050405020304" pitchFamily="18" charset="0"/>
              </a:rPr>
              <a:t> ise 0.8-1 mm </a:t>
            </a:r>
            <a:r>
              <a:rPr lang="tr-TR" altLang="tr-TR" sz="4000" dirty="0">
                <a:solidFill>
                  <a:schemeClr val="bg1"/>
                </a:solidFill>
              </a:rPr>
              <a:t>genişliğinde </a:t>
            </a:r>
            <a:r>
              <a:rPr lang="tr-TR" altLang="tr-TR" sz="4000" dirty="0">
                <a:solidFill>
                  <a:schemeClr val="bg1"/>
                </a:solidFill>
                <a:cs typeface="Times New Roman" panose="02020603050405020304" pitchFamily="18" charset="0"/>
              </a:rPr>
              <a:t>gri-beyaz sarımtırak renktedir.</a:t>
            </a:r>
            <a:endParaRPr lang="tr-TR" altLang="tr-TR" sz="4000" dirty="0">
              <a:solidFill>
                <a:schemeClr val="bg1"/>
              </a:solidFill>
            </a:endParaRPr>
          </a:p>
        </p:txBody>
      </p:sp>
    </p:spTree>
    <p:extLst>
      <p:ext uri="{BB962C8B-B14F-4D97-AF65-F5344CB8AC3E}">
        <p14:creationId xmlns:p14="http://schemas.microsoft.com/office/powerpoint/2010/main" val="2164695484"/>
      </p:ext>
    </p:extLst>
  </p:cSld>
  <p:clrMapOvr>
    <a:masterClrMapping/>
  </p:clrMapOvr>
  <p:transition spd="med">
    <p:strips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1828800" y="533400"/>
            <a:ext cx="8420100" cy="1143000"/>
          </a:xfrm>
          <a:prstGeom prst="rect">
            <a:avLst/>
          </a:prstGeom>
          <a:solidFill>
            <a:srgbClr val="FFFF00"/>
          </a:solidFill>
          <a:ln w="38100">
            <a:solidFill>
              <a:srgbClr val="FF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err="1">
                <a:solidFill>
                  <a:schemeClr val="tx2"/>
                </a:solidFill>
              </a:rPr>
              <a:t>Varroanın</a:t>
            </a:r>
            <a:r>
              <a:rPr lang="tr-TR" altLang="tr-TR" sz="4800" dirty="0">
                <a:solidFill>
                  <a:schemeClr val="tx2"/>
                </a:solidFill>
              </a:rPr>
              <a:t> Biyolojisi</a:t>
            </a:r>
          </a:p>
        </p:txBody>
      </p:sp>
      <p:sp>
        <p:nvSpPr>
          <p:cNvPr id="96259"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96260" name="Text Box 4"/>
          <p:cNvSpPr txBox="1">
            <a:spLocks noChangeArrowheads="1"/>
          </p:cNvSpPr>
          <p:nvPr/>
        </p:nvSpPr>
        <p:spPr bwMode="auto">
          <a:xfrm>
            <a:off x="1447800" y="2133601"/>
            <a:ext cx="9220200" cy="4130675"/>
          </a:xfrm>
          <a:prstGeom prst="rect">
            <a:avLst/>
          </a:prstGeom>
          <a:solidFill>
            <a:schemeClr val="hlink"/>
          </a:solidFill>
          <a:ln w="762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ü"/>
            </a:pPr>
            <a:r>
              <a:rPr lang="tr-TR" altLang="tr-TR" sz="4000" dirty="0">
                <a:solidFill>
                  <a:schemeClr val="bg1"/>
                </a:solidFill>
                <a:cs typeface="Times New Roman" panose="02020603050405020304" pitchFamily="18" charset="0"/>
              </a:rPr>
              <a:t>Dişi </a:t>
            </a:r>
            <a:r>
              <a:rPr lang="tr-TR" altLang="tr-TR" sz="4000" dirty="0" err="1">
                <a:solidFill>
                  <a:schemeClr val="bg1"/>
                </a:solidFill>
                <a:cs typeface="Times New Roman" panose="02020603050405020304" pitchFamily="18" charset="0"/>
              </a:rPr>
              <a:t>varroaların</a:t>
            </a:r>
            <a:r>
              <a:rPr lang="tr-TR" altLang="tr-TR" sz="4000" dirty="0">
                <a:solidFill>
                  <a:schemeClr val="bg1"/>
                </a:solidFill>
                <a:cs typeface="Times New Roman" panose="02020603050405020304" pitchFamily="18" charset="0"/>
              </a:rPr>
              <a:t> ağzı delici-emici yapıdadır. Yaşam uzunluğu yazın 2-3 ay, kışın 5-8 aydır.</a:t>
            </a:r>
            <a:endParaRPr lang="tr-TR" altLang="tr-TR" sz="4000" dirty="0">
              <a:solidFill>
                <a:schemeClr val="bg1"/>
              </a:solidFill>
            </a:endParaRPr>
          </a:p>
          <a:p>
            <a:pPr>
              <a:buFont typeface="Wingdings" panose="05000000000000000000" pitchFamily="2" charset="2"/>
              <a:buChar char="ü"/>
            </a:pPr>
            <a:r>
              <a:rPr lang="tr-TR" altLang="tr-TR" sz="4000" dirty="0">
                <a:solidFill>
                  <a:schemeClr val="bg1"/>
                </a:solidFill>
                <a:cs typeface="Times New Roman" panose="02020603050405020304" pitchFamily="18" charset="0"/>
              </a:rPr>
              <a:t>Dişi </a:t>
            </a:r>
            <a:r>
              <a:rPr lang="tr-TR" altLang="tr-TR" sz="4000" dirty="0" err="1">
                <a:solidFill>
                  <a:schemeClr val="bg1"/>
                </a:solidFill>
              </a:rPr>
              <a:t>v</a:t>
            </a:r>
            <a:r>
              <a:rPr lang="tr-TR" altLang="tr-TR" sz="4000" dirty="0" err="1">
                <a:solidFill>
                  <a:schemeClr val="bg1"/>
                </a:solidFill>
                <a:cs typeface="Times New Roman" panose="02020603050405020304" pitchFamily="18" charset="0"/>
              </a:rPr>
              <a:t>arroanın</a:t>
            </a:r>
            <a:r>
              <a:rPr lang="tr-TR" altLang="tr-TR" sz="4000" dirty="0">
                <a:solidFill>
                  <a:schemeClr val="bg1"/>
                </a:solidFill>
                <a:cs typeface="Times New Roman" panose="02020603050405020304" pitchFamily="18" charset="0"/>
              </a:rPr>
              <a:t> üremesi ilkbaharda arı kolonisinde kuluçka faaliyetleri ile başlamakta, sonbahara kadar sürmektedir.</a:t>
            </a:r>
          </a:p>
        </p:txBody>
      </p:sp>
    </p:spTree>
    <p:extLst>
      <p:ext uri="{BB962C8B-B14F-4D97-AF65-F5344CB8AC3E}">
        <p14:creationId xmlns:p14="http://schemas.microsoft.com/office/powerpoint/2010/main" val="1561736940"/>
      </p:ext>
    </p:extLst>
  </p:cSld>
  <p:clrMapOvr>
    <a:masterClrMapping/>
  </p:clrMapOvr>
  <p:transition spd="med">
    <p:strips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1371600" y="533400"/>
            <a:ext cx="9372600" cy="1143000"/>
          </a:xfrm>
          <a:prstGeom prst="rect">
            <a:avLst/>
          </a:prstGeom>
          <a:solidFill>
            <a:srgbClr val="FFFF00"/>
          </a:solidFill>
          <a:ln w="38100">
            <a:solidFill>
              <a:schemeClr val="tx2"/>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Varroanın Koloniye Etkisi</a:t>
            </a:r>
            <a:endParaRPr lang="tr-TR" altLang="tr-TR" sz="4800" i="1">
              <a:solidFill>
                <a:schemeClr val="tx2"/>
              </a:solidFill>
            </a:endParaRPr>
          </a:p>
        </p:txBody>
      </p:sp>
      <p:sp>
        <p:nvSpPr>
          <p:cNvPr id="101379"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101380" name="Text Box 4"/>
          <p:cNvSpPr txBox="1">
            <a:spLocks noChangeArrowheads="1"/>
          </p:cNvSpPr>
          <p:nvPr/>
        </p:nvSpPr>
        <p:spPr bwMode="auto">
          <a:xfrm>
            <a:off x="1143000" y="1557338"/>
            <a:ext cx="9906000" cy="4013200"/>
          </a:xfrm>
          <a:prstGeom prst="rect">
            <a:avLst/>
          </a:prstGeom>
          <a:solidFill>
            <a:schemeClr val="hlink"/>
          </a:solidFill>
          <a:ln w="76200" cap="sq">
            <a:solidFill>
              <a:srgbClr val="FF99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ü"/>
            </a:pPr>
            <a:r>
              <a:rPr lang="tr-TR" altLang="tr-TR" sz="2800" dirty="0">
                <a:solidFill>
                  <a:schemeClr val="bg1"/>
                </a:solidFill>
                <a:cs typeface="Times New Roman" panose="02020603050405020304" pitchFamily="18" charset="0"/>
              </a:rPr>
              <a:t>Kısa süreli fakat sık sık </a:t>
            </a:r>
            <a:r>
              <a:rPr lang="tr-TR" altLang="tr-TR" sz="2800" dirty="0" err="1">
                <a:solidFill>
                  <a:schemeClr val="bg1"/>
                </a:solidFill>
                <a:cs typeface="Times New Roman" panose="02020603050405020304" pitchFamily="18" charset="0"/>
              </a:rPr>
              <a:t>hemolenf</a:t>
            </a:r>
            <a:r>
              <a:rPr lang="tr-TR" altLang="tr-TR" sz="2800" dirty="0">
                <a:solidFill>
                  <a:schemeClr val="bg1"/>
                </a:solidFill>
                <a:cs typeface="Times New Roman" panose="02020603050405020304" pitchFamily="18" charset="0"/>
              </a:rPr>
              <a:t> emerler. Her emmede arı vücut ağırlığının yaklaşık %0,1’ini kaybeder. </a:t>
            </a:r>
          </a:p>
          <a:p>
            <a:pPr>
              <a:buFont typeface="Wingdings" panose="05000000000000000000" pitchFamily="2" charset="2"/>
              <a:buChar char="ü"/>
            </a:pPr>
            <a:r>
              <a:rPr lang="tr-TR" altLang="tr-TR" sz="2800" dirty="0" err="1">
                <a:solidFill>
                  <a:schemeClr val="bg1"/>
                </a:solidFill>
                <a:cs typeface="Times New Roman" panose="02020603050405020304" pitchFamily="18" charset="0"/>
              </a:rPr>
              <a:t>Varroalar</a:t>
            </a:r>
            <a:r>
              <a:rPr lang="tr-TR" altLang="tr-TR" sz="2800" dirty="0">
                <a:solidFill>
                  <a:schemeClr val="bg1"/>
                </a:solidFill>
                <a:cs typeface="Times New Roman" panose="02020603050405020304" pitchFamily="18" charset="0"/>
              </a:rPr>
              <a:t> arıların kitini tabakasını delerler ve bu yaralardan diğer zararlı mikroorganizmalar vücuda girer. </a:t>
            </a:r>
            <a:r>
              <a:rPr lang="tr-TR" altLang="tr-TR" sz="2800" dirty="0" err="1">
                <a:solidFill>
                  <a:schemeClr val="bg1"/>
                </a:solidFill>
              </a:rPr>
              <a:t>Hemolenf</a:t>
            </a:r>
            <a:r>
              <a:rPr lang="tr-TR" altLang="tr-TR" sz="2800" dirty="0">
                <a:solidFill>
                  <a:schemeClr val="bg1"/>
                </a:solidFill>
              </a:rPr>
              <a:t> emmesi sonucu arı devamlı olarak protein kaybeder. Mikrobik enfeksiyon ve protein kaybı arıların ömrünü kısaltır.</a:t>
            </a:r>
            <a:endParaRPr lang="tr-TR" altLang="tr-TR" sz="2800" dirty="0">
              <a:solidFill>
                <a:schemeClr val="bg1"/>
              </a:solidFill>
              <a:cs typeface="Times New Roman" panose="02020603050405020304" pitchFamily="18" charset="0"/>
            </a:endParaRPr>
          </a:p>
          <a:p>
            <a:pPr>
              <a:buFont typeface="Wingdings" panose="05000000000000000000" pitchFamily="2" charset="2"/>
              <a:buChar char="ü"/>
            </a:pPr>
            <a:r>
              <a:rPr lang="tr-TR" altLang="tr-TR" sz="2800" dirty="0">
                <a:solidFill>
                  <a:schemeClr val="bg1"/>
                </a:solidFill>
                <a:cs typeface="Times New Roman" panose="02020603050405020304" pitchFamily="18" charset="0"/>
              </a:rPr>
              <a:t>Koloniler rahatsız olduklarından dolayı kış salkımı yapamaz ve ana arıyı soğuktan koruyamazlar.</a:t>
            </a:r>
          </a:p>
        </p:txBody>
      </p:sp>
    </p:spTree>
    <p:extLst>
      <p:ext uri="{BB962C8B-B14F-4D97-AF65-F5344CB8AC3E}">
        <p14:creationId xmlns:p14="http://schemas.microsoft.com/office/powerpoint/2010/main" val="203333960"/>
      </p:ext>
    </p:extLst>
  </p:cSld>
  <p:clrMapOvr>
    <a:masterClrMapping/>
  </p:clrMapOvr>
  <p:transition spd="med">
    <p:strips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558925" y="0"/>
            <a:ext cx="9220200" cy="1143000"/>
          </a:xfrm>
          <a:prstGeom prst="rect">
            <a:avLst/>
          </a:prstGeom>
          <a:solidFill>
            <a:srgbClr val="FFFF00"/>
          </a:solidFill>
          <a:ln w="38100">
            <a:solidFill>
              <a:srgbClr val="00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Varroanın</a:t>
            </a:r>
            <a:r>
              <a:rPr lang="tr-TR" altLang="tr-TR" sz="4800" i="1">
                <a:solidFill>
                  <a:schemeClr val="tx2"/>
                </a:solidFill>
              </a:rPr>
              <a:t> </a:t>
            </a:r>
            <a:r>
              <a:rPr lang="tr-TR" altLang="tr-TR" sz="4800">
                <a:solidFill>
                  <a:schemeClr val="tx2"/>
                </a:solidFill>
              </a:rPr>
              <a:t>Koloniye Etkisi</a:t>
            </a:r>
            <a:endParaRPr lang="tr-TR" altLang="tr-TR" sz="4800" i="1">
              <a:solidFill>
                <a:schemeClr val="tx2"/>
              </a:solidFill>
            </a:endParaRPr>
          </a:p>
        </p:txBody>
      </p:sp>
      <p:sp>
        <p:nvSpPr>
          <p:cNvPr id="102403"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102404" name="Text Box 4"/>
          <p:cNvSpPr txBox="1">
            <a:spLocks noChangeArrowheads="1"/>
          </p:cNvSpPr>
          <p:nvPr/>
        </p:nvSpPr>
        <p:spPr bwMode="auto">
          <a:xfrm>
            <a:off x="1487488" y="1557338"/>
            <a:ext cx="9561512" cy="4781550"/>
          </a:xfrm>
          <a:prstGeom prst="rect">
            <a:avLst/>
          </a:prstGeom>
          <a:solidFill>
            <a:schemeClr val="hlink"/>
          </a:solidFill>
          <a:ln w="57150" cap="sq">
            <a:solidFill>
              <a:srgbClr val="FF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66750" indent="-66675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ü"/>
            </a:pPr>
            <a:r>
              <a:rPr lang="tr-TR" altLang="tr-TR" sz="3200" dirty="0">
                <a:solidFill>
                  <a:schemeClr val="bg1"/>
                </a:solidFill>
                <a:cs typeface="Times New Roman" panose="02020603050405020304" pitchFamily="18" charset="0"/>
              </a:rPr>
              <a:t>Üzerinde 6-10 akar bulunan larvalar gelişemeyip ölür. 5’ten az akar bulunan larvalar ise gelişmesini tamamlamakta ancak kanatsız, tek kanatlı veya bacakları eksik anormal bireyler oluşur.</a:t>
            </a:r>
          </a:p>
          <a:p>
            <a:pPr>
              <a:buFont typeface="Wingdings" panose="05000000000000000000" pitchFamily="2" charset="2"/>
              <a:buChar char="ü"/>
            </a:pPr>
            <a:r>
              <a:rPr lang="tr-TR" altLang="tr-TR" sz="3200" dirty="0">
                <a:solidFill>
                  <a:schemeClr val="bg1"/>
                </a:solidFill>
                <a:cs typeface="Times New Roman" panose="02020603050405020304" pitchFamily="18" charset="0"/>
              </a:rPr>
              <a:t>Erkek arıların sayısı dikkati çekecek kadar azalır. </a:t>
            </a:r>
          </a:p>
          <a:p>
            <a:pPr>
              <a:buFont typeface="Wingdings" panose="05000000000000000000" pitchFamily="2" charset="2"/>
              <a:buChar char="ü"/>
            </a:pPr>
            <a:r>
              <a:rPr lang="tr-TR" altLang="tr-TR" sz="3200" dirty="0" err="1">
                <a:solidFill>
                  <a:schemeClr val="bg1"/>
                </a:solidFill>
                <a:cs typeface="Times New Roman" panose="02020603050405020304" pitchFamily="18" charset="0"/>
              </a:rPr>
              <a:t>Varroalar</a:t>
            </a:r>
            <a:r>
              <a:rPr lang="tr-TR" altLang="tr-TR" sz="3200" dirty="0">
                <a:solidFill>
                  <a:schemeClr val="bg1"/>
                </a:solidFill>
                <a:cs typeface="Times New Roman" panose="02020603050405020304" pitchFamily="18" charset="0"/>
              </a:rPr>
              <a:t> sindirim sistemlerinde taşıdıkları mikroorganizmaları arılara bulaştırırlar.</a:t>
            </a:r>
          </a:p>
          <a:p>
            <a:pPr>
              <a:buFont typeface="Wingdings" panose="05000000000000000000" pitchFamily="2" charset="2"/>
              <a:buChar char="ü"/>
            </a:pPr>
            <a:r>
              <a:rPr lang="tr-TR" altLang="tr-TR" sz="3200" dirty="0">
                <a:solidFill>
                  <a:schemeClr val="bg1"/>
                </a:solidFill>
                <a:cs typeface="Times New Roman" panose="02020603050405020304" pitchFamily="18" charset="0"/>
              </a:rPr>
              <a:t>Ağırlık yaparak arıların faaliyetlerini yavaşlatırlar</a:t>
            </a:r>
            <a:endParaRPr lang="tr-TR" altLang="tr-TR" sz="3200" dirty="0">
              <a:solidFill>
                <a:schemeClr val="bg1"/>
              </a:solidFill>
            </a:endParaRPr>
          </a:p>
        </p:txBody>
      </p:sp>
    </p:spTree>
    <p:extLst>
      <p:ext uri="{BB962C8B-B14F-4D97-AF65-F5344CB8AC3E}">
        <p14:creationId xmlns:p14="http://schemas.microsoft.com/office/powerpoint/2010/main" val="463901839"/>
      </p:ext>
    </p:extLst>
  </p:cSld>
  <p:clrMapOvr>
    <a:masterClrMapping/>
  </p:clrMapOvr>
  <p:transition spd="med">
    <p:strips dir="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1371600" y="533400"/>
            <a:ext cx="9372600" cy="1143000"/>
          </a:xfrm>
          <a:prstGeom prst="rect">
            <a:avLst/>
          </a:prstGeom>
          <a:solidFill>
            <a:srgbClr val="FFFF00"/>
          </a:solidFill>
          <a:ln w="57150">
            <a:solidFill>
              <a:srgbClr val="00008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Varroanın Koloniye Etkisi</a:t>
            </a:r>
            <a:endParaRPr lang="tr-TR" altLang="tr-TR" sz="4800" i="1">
              <a:solidFill>
                <a:schemeClr val="tx2"/>
              </a:solidFill>
            </a:endParaRPr>
          </a:p>
        </p:txBody>
      </p:sp>
      <p:sp>
        <p:nvSpPr>
          <p:cNvPr id="103427"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103428" name="Text Box 4"/>
          <p:cNvSpPr txBox="1">
            <a:spLocks noChangeArrowheads="1"/>
          </p:cNvSpPr>
          <p:nvPr/>
        </p:nvSpPr>
        <p:spPr bwMode="auto">
          <a:xfrm>
            <a:off x="1600200" y="1905001"/>
            <a:ext cx="9067800" cy="4721225"/>
          </a:xfrm>
          <a:prstGeom prst="rect">
            <a:avLst/>
          </a:prstGeom>
          <a:solidFill>
            <a:schemeClr val="hlink"/>
          </a:solidFill>
          <a:ln w="57150"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ü"/>
            </a:pPr>
            <a:r>
              <a:rPr lang="tr-TR" altLang="tr-TR" sz="4000" dirty="0">
                <a:solidFill>
                  <a:schemeClr val="bg1"/>
                </a:solidFill>
                <a:cs typeface="Times New Roman" panose="02020603050405020304" pitchFamily="18" charset="0"/>
              </a:rPr>
              <a:t>İşçi arıların yavru bakımı zayıflar ve buna bağlı olarak ana arının yumurtlama kapasitesi azalır </a:t>
            </a:r>
            <a:endParaRPr lang="tr-TR" altLang="tr-TR" sz="4000" dirty="0">
              <a:solidFill>
                <a:schemeClr val="bg1"/>
              </a:solidFill>
              <a:latin typeface="Arial Unicode MS" pitchFamily="34" charset="-128"/>
              <a:ea typeface="Arial Unicode MS" pitchFamily="34" charset="-128"/>
            </a:endParaRPr>
          </a:p>
          <a:p>
            <a:pPr>
              <a:buFont typeface="Wingdings" panose="05000000000000000000" pitchFamily="2" charset="2"/>
              <a:buChar char="ü"/>
            </a:pPr>
            <a:r>
              <a:rPr lang="tr-TR" altLang="tr-TR" sz="4000" dirty="0">
                <a:solidFill>
                  <a:schemeClr val="bg1"/>
                </a:solidFill>
                <a:cs typeface="Times New Roman" panose="02020603050405020304" pitchFamily="18" charset="0"/>
              </a:rPr>
              <a:t>Petek gözlerinde ölü larva sayısı fazla ise, arılar bunları dışarı atamazlar. Bu nedenle gözlerde kuruyan larvalar Avrupa Y</a:t>
            </a:r>
            <a:r>
              <a:rPr lang="tr-TR" altLang="tr-TR" sz="4000" dirty="0">
                <a:solidFill>
                  <a:schemeClr val="bg1"/>
                </a:solidFill>
              </a:rPr>
              <a:t>Ç </a:t>
            </a:r>
            <a:r>
              <a:rPr lang="tr-TR" altLang="tr-TR" sz="4000" dirty="0">
                <a:solidFill>
                  <a:schemeClr val="bg1"/>
                </a:solidFill>
                <a:cs typeface="Times New Roman" panose="02020603050405020304" pitchFamily="18" charset="0"/>
              </a:rPr>
              <a:t>benzeri belirtiler oluşturur.</a:t>
            </a:r>
            <a:endParaRPr lang="tr-TR" altLang="tr-TR" sz="4000" dirty="0">
              <a:solidFill>
                <a:schemeClr val="bg1"/>
              </a:solidFill>
            </a:endParaRPr>
          </a:p>
        </p:txBody>
      </p:sp>
    </p:spTree>
    <p:extLst>
      <p:ext uri="{BB962C8B-B14F-4D97-AF65-F5344CB8AC3E}">
        <p14:creationId xmlns:p14="http://schemas.microsoft.com/office/powerpoint/2010/main" val="3457682109"/>
      </p:ext>
    </p:extLst>
  </p:cSld>
  <p:clrMapOvr>
    <a:masterClrMapping/>
  </p:clrMapOvr>
  <p:transition spd="med">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0605" y="473599"/>
            <a:ext cx="10018713" cy="2497023"/>
          </a:xfrm>
        </p:spPr>
        <p:txBody>
          <a:bodyPr>
            <a:normAutofit/>
          </a:bodyPr>
          <a:lstStyle/>
          <a:p>
            <a:r>
              <a:rPr lang="tr-TR" sz="2400" b="1" dirty="0"/>
              <a:t>Bal Arılarının Beslenmesinde Başlıca Besin Kaynakları</a:t>
            </a:r>
            <a:endParaRPr lang="tr-TR" sz="2400" dirty="0" smtClean="0"/>
          </a:p>
          <a:p>
            <a:r>
              <a:rPr lang="tr-TR" sz="2400" dirty="0" smtClean="0"/>
              <a:t>Bal </a:t>
            </a:r>
            <a:r>
              <a:rPr lang="tr-TR" sz="2400" dirty="0"/>
              <a:t>arılarının yaşamlarını optimum bir biçimde sürdürebilmesi, hayatta kaldığı sürede yeterli verim verebilmesi için temel besin madde kaynağı </a:t>
            </a:r>
            <a:r>
              <a:rPr lang="tr-TR" sz="2400" b="1" dirty="0" smtClean="0">
                <a:solidFill>
                  <a:srgbClr val="FF0000"/>
                </a:solidFill>
              </a:rPr>
              <a:t>NEKTAR, BAL, SU </a:t>
            </a:r>
            <a:r>
              <a:rPr lang="tr-TR" sz="2400" b="1" dirty="0">
                <a:solidFill>
                  <a:srgbClr val="FF0000"/>
                </a:solidFill>
              </a:rPr>
              <a:t>ve </a:t>
            </a:r>
            <a:r>
              <a:rPr lang="tr-TR" sz="2400" b="1" dirty="0" smtClean="0">
                <a:solidFill>
                  <a:srgbClr val="FF0000"/>
                </a:solidFill>
              </a:rPr>
              <a:t>POLEN</a:t>
            </a:r>
            <a:r>
              <a:rPr lang="tr-TR" sz="2400" dirty="0" smtClean="0">
                <a:solidFill>
                  <a:srgbClr val="FF0000"/>
                </a:solidFill>
              </a:rPr>
              <a:t> </a:t>
            </a:r>
            <a:r>
              <a:rPr lang="tr-TR" sz="2400" dirty="0" err="1" smtClean="0"/>
              <a:t>dir</a:t>
            </a:r>
            <a:r>
              <a:rPr lang="tr-TR" sz="2400" dirty="0"/>
              <a:t>. </a:t>
            </a:r>
            <a:endParaRPr lang="tr-TR" sz="2400" dirty="0" smtClean="0"/>
          </a:p>
          <a:p>
            <a:r>
              <a:rPr lang="tr-TR" sz="2400" dirty="0" smtClean="0"/>
              <a:t>Arıcılık </a:t>
            </a:r>
            <a:r>
              <a:rPr lang="tr-TR" sz="2400" dirty="0"/>
              <a:t>yapılan yerde endemik bitki örtüsü </a:t>
            </a:r>
            <a:r>
              <a:rPr lang="tr-TR" sz="2400" dirty="0" smtClean="0"/>
              <a:t>??????</a:t>
            </a:r>
          </a:p>
          <a:p>
            <a:pPr marL="45720" indent="0">
              <a:buNone/>
            </a:pPr>
            <a:endParaRPr lang="tr-TR" dirty="0"/>
          </a:p>
          <a:p>
            <a:pPr marL="45720" indent="0">
              <a:buNone/>
            </a:pPr>
            <a:endParaRPr lang="tr-TR" dirty="0" smtClean="0"/>
          </a:p>
          <a:p>
            <a:pPr marL="45720" indent="0">
              <a:buNone/>
            </a:pPr>
            <a:endParaRPr lang="tr-TR" dirty="0" smtClean="0"/>
          </a:p>
        </p:txBody>
      </p:sp>
      <p:sp>
        <p:nvSpPr>
          <p:cNvPr id="5" name="Slayt Numarası Yer Tutucusu 4"/>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892" y="3696788"/>
            <a:ext cx="2781524" cy="1793013"/>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075" y="3730523"/>
            <a:ext cx="2305845" cy="172554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390" y="3728967"/>
            <a:ext cx="2304869" cy="1728652"/>
          </a:xfrm>
          <a:prstGeom prst="rect">
            <a:avLst/>
          </a:prstGeom>
        </p:spPr>
      </p:pic>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9308" y="3696788"/>
            <a:ext cx="2393464" cy="1793013"/>
          </a:xfrm>
          <a:prstGeom prst="rect">
            <a:avLst/>
          </a:prstGeom>
        </p:spPr>
      </p:pic>
      <p:sp>
        <p:nvSpPr>
          <p:cNvPr id="8" name="Metin kutusu 7"/>
          <p:cNvSpPr txBox="1"/>
          <p:nvPr/>
        </p:nvSpPr>
        <p:spPr>
          <a:xfrm>
            <a:off x="1750423" y="3159605"/>
            <a:ext cx="9993086" cy="461665"/>
          </a:xfrm>
          <a:prstGeom prst="rect">
            <a:avLst/>
          </a:prstGeom>
          <a:noFill/>
        </p:spPr>
        <p:txBody>
          <a:bodyPr wrap="square" rtlCol="0">
            <a:spAutoFit/>
          </a:bodyPr>
          <a:lstStyle/>
          <a:p>
            <a:r>
              <a:rPr lang="tr-TR" sz="2400" smtClean="0"/>
              <a:t>      İ </a:t>
            </a:r>
            <a:r>
              <a:rPr lang="tr-TR" sz="2400" dirty="0" smtClean="0"/>
              <a:t>Y </a:t>
            </a:r>
            <a:r>
              <a:rPr lang="tr-TR" sz="2400" smtClean="0"/>
              <a:t>İ                                                  </a:t>
            </a:r>
            <a:r>
              <a:rPr lang="tr-TR" sz="2400" dirty="0" smtClean="0"/>
              <a:t>G Ü Z E </a:t>
            </a:r>
            <a:r>
              <a:rPr lang="tr-TR" sz="2400" smtClean="0"/>
              <a:t>L                                                             K </a:t>
            </a:r>
            <a:r>
              <a:rPr lang="tr-TR" sz="2400" dirty="0" smtClean="0"/>
              <a:t>Ö T Ü</a:t>
            </a:r>
            <a:endParaRPr lang="tr-TR" sz="2400" dirty="0"/>
          </a:p>
        </p:txBody>
      </p:sp>
    </p:spTree>
    <p:extLst>
      <p:ext uri="{BB962C8B-B14F-4D97-AF65-F5344CB8AC3E}">
        <p14:creationId xmlns:p14="http://schemas.microsoft.com/office/powerpoint/2010/main" val="94365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828800" y="533400"/>
            <a:ext cx="8420100" cy="1143000"/>
          </a:xfrm>
          <a:prstGeom prst="rect">
            <a:avLst/>
          </a:prstGeom>
          <a:solidFill>
            <a:srgbClr val="FFFF00"/>
          </a:solidFill>
          <a:ln w="57150">
            <a:solidFill>
              <a:srgbClr val="00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err="1">
                <a:solidFill>
                  <a:schemeClr val="tx2"/>
                </a:solidFill>
              </a:rPr>
              <a:t>Varroanın</a:t>
            </a:r>
            <a:r>
              <a:rPr lang="tr-TR" altLang="tr-TR" sz="4800" dirty="0">
                <a:solidFill>
                  <a:schemeClr val="tx2"/>
                </a:solidFill>
              </a:rPr>
              <a:t> Bulaşması</a:t>
            </a:r>
          </a:p>
        </p:txBody>
      </p:sp>
      <p:sp>
        <p:nvSpPr>
          <p:cNvPr id="105475"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105476" name="Text Box 4"/>
          <p:cNvSpPr txBox="1">
            <a:spLocks noChangeArrowheads="1"/>
          </p:cNvSpPr>
          <p:nvPr/>
        </p:nvSpPr>
        <p:spPr bwMode="auto">
          <a:xfrm>
            <a:off x="1600200" y="1905001"/>
            <a:ext cx="9067800" cy="4786313"/>
          </a:xfrm>
          <a:prstGeom prst="rect">
            <a:avLst/>
          </a:prstGeom>
          <a:solidFill>
            <a:schemeClr val="hlink"/>
          </a:solidFill>
          <a:ln w="571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0" indent="-85725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v"/>
            </a:pPr>
            <a:r>
              <a:rPr lang="tr-TR" altLang="tr-TR" sz="3800" dirty="0">
                <a:solidFill>
                  <a:schemeClr val="bg1"/>
                </a:solidFill>
                <a:cs typeface="Times New Roman" panose="02020603050405020304" pitchFamily="18" charset="0"/>
              </a:rPr>
              <a:t>Bulaşık kolonilerden sağlıklı kolonilere yavru ve genç işçi arı verilmesi, </a:t>
            </a:r>
            <a:endParaRPr lang="tr-TR" altLang="tr-TR" sz="3800" dirty="0">
              <a:solidFill>
                <a:schemeClr val="bg1"/>
              </a:solidFill>
              <a:latin typeface="Arial Unicode MS" pitchFamily="34" charset="-128"/>
              <a:ea typeface="Arial Unicode MS" pitchFamily="34" charset="-128"/>
            </a:endParaRPr>
          </a:p>
          <a:p>
            <a:pPr>
              <a:buFont typeface="Wingdings" panose="05000000000000000000" pitchFamily="2" charset="2"/>
              <a:buChar char="v"/>
            </a:pPr>
            <a:r>
              <a:rPr lang="tr-TR" altLang="tr-TR" sz="3800" dirty="0">
                <a:solidFill>
                  <a:schemeClr val="bg1"/>
                </a:solidFill>
                <a:cs typeface="Times New Roman" panose="02020603050405020304" pitchFamily="18" charset="0"/>
              </a:rPr>
              <a:t>Kolonilerin kontrolsüz birleştirilmeleri veya yeni oğul kovanların oluşturulması, </a:t>
            </a:r>
            <a:endParaRPr lang="tr-TR" altLang="tr-TR" sz="3800" dirty="0">
              <a:solidFill>
                <a:schemeClr val="bg1"/>
              </a:solidFill>
              <a:latin typeface="Arial Unicode MS" pitchFamily="34" charset="-128"/>
              <a:ea typeface="Arial Unicode MS" pitchFamily="34" charset="-128"/>
            </a:endParaRPr>
          </a:p>
          <a:p>
            <a:pPr>
              <a:buFont typeface="Wingdings" panose="05000000000000000000" pitchFamily="2" charset="2"/>
              <a:buChar char="v"/>
            </a:pPr>
            <a:r>
              <a:rPr lang="tr-TR" altLang="tr-TR" sz="3800" dirty="0">
                <a:solidFill>
                  <a:schemeClr val="bg1"/>
                </a:solidFill>
                <a:cs typeface="Times New Roman" panose="02020603050405020304" pitchFamily="18" charset="0"/>
              </a:rPr>
              <a:t>Bulaşık arıların kovanlarını şaşırarak diğer kovanlara girmeleri, özellikle erkek arıların kovanlarını şaşırmaları, </a:t>
            </a:r>
            <a:endParaRPr lang="tr-TR" altLang="tr-TR" sz="3800" dirty="0">
              <a:solidFill>
                <a:schemeClr val="bg1"/>
              </a:solidFill>
              <a:latin typeface="Arial Unicode MS" pitchFamily="34" charset="-128"/>
              <a:ea typeface="Arial Unicode MS" pitchFamily="34" charset="-128"/>
            </a:endParaRPr>
          </a:p>
        </p:txBody>
      </p:sp>
    </p:spTree>
    <p:extLst>
      <p:ext uri="{BB962C8B-B14F-4D97-AF65-F5344CB8AC3E}">
        <p14:creationId xmlns:p14="http://schemas.microsoft.com/office/powerpoint/2010/main" val="3543457121"/>
      </p:ext>
    </p:extLst>
  </p:cSld>
  <p:clrMapOvr>
    <a:masterClrMapping/>
  </p:clrMapOvr>
  <p:transition spd="med">
    <p:strips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828800" y="533400"/>
            <a:ext cx="8610600" cy="1143000"/>
          </a:xfrm>
          <a:prstGeom prst="rect">
            <a:avLst/>
          </a:prstGeom>
          <a:solidFill>
            <a:srgbClr val="FFFF00"/>
          </a:solidFill>
          <a:ln w="9525">
            <a:solidFill>
              <a:srgbClr val="00008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err="1">
                <a:solidFill>
                  <a:schemeClr val="tx2"/>
                </a:solidFill>
              </a:rPr>
              <a:t>Varroanın</a:t>
            </a:r>
            <a:r>
              <a:rPr lang="tr-TR" altLang="tr-TR" sz="4800" dirty="0">
                <a:solidFill>
                  <a:schemeClr val="tx2"/>
                </a:solidFill>
              </a:rPr>
              <a:t> Bulaşması</a:t>
            </a:r>
          </a:p>
        </p:txBody>
      </p:sp>
      <p:sp>
        <p:nvSpPr>
          <p:cNvPr id="106499"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106500" name="Text Box 4"/>
          <p:cNvSpPr txBox="1">
            <a:spLocks noChangeArrowheads="1"/>
          </p:cNvSpPr>
          <p:nvPr/>
        </p:nvSpPr>
        <p:spPr bwMode="auto">
          <a:xfrm>
            <a:off x="1600200" y="1828801"/>
            <a:ext cx="9067800" cy="4805363"/>
          </a:xfrm>
          <a:prstGeom prst="rect">
            <a:avLst/>
          </a:prstGeom>
          <a:solidFill>
            <a:schemeClr val="hlink"/>
          </a:solidFill>
          <a:ln w="76200" cap="sq">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0" indent="-85725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v"/>
            </a:pPr>
            <a:r>
              <a:rPr lang="tr-TR" altLang="tr-TR" sz="3800" dirty="0">
                <a:solidFill>
                  <a:schemeClr val="bg1"/>
                </a:solidFill>
                <a:cs typeface="Times New Roman" panose="02020603050405020304" pitchFamily="18" charset="0"/>
              </a:rPr>
              <a:t>Oğul kontrolü için gerekli önlemlerin yeterince alınmaması ve başıboş çıkan oğulların kaçması, </a:t>
            </a:r>
            <a:endParaRPr lang="tr-TR" altLang="tr-TR" sz="3800" dirty="0">
              <a:solidFill>
                <a:schemeClr val="bg1"/>
              </a:solidFill>
              <a:latin typeface="Arial Unicode MS" pitchFamily="34" charset="-128"/>
              <a:ea typeface="Arial Unicode MS" pitchFamily="34" charset="-128"/>
            </a:endParaRPr>
          </a:p>
          <a:p>
            <a:pPr>
              <a:buFont typeface="Wingdings" panose="05000000000000000000" pitchFamily="2" charset="2"/>
              <a:buChar char="v"/>
            </a:pPr>
            <a:r>
              <a:rPr lang="tr-TR" altLang="tr-TR" sz="3800" dirty="0">
                <a:solidFill>
                  <a:schemeClr val="bg1"/>
                </a:solidFill>
                <a:cs typeface="Times New Roman" panose="02020603050405020304" pitchFamily="18" charset="0"/>
              </a:rPr>
              <a:t>Arılık içerisinde ve arılıklar arasında zayıf koloniler nedeniyle sık sık yağmacılık yapılması, </a:t>
            </a:r>
            <a:endParaRPr lang="tr-TR" altLang="tr-TR" sz="3800" dirty="0">
              <a:solidFill>
                <a:schemeClr val="bg1"/>
              </a:solidFill>
            </a:endParaRPr>
          </a:p>
          <a:p>
            <a:pPr>
              <a:buFont typeface="Wingdings" panose="05000000000000000000" pitchFamily="2" charset="2"/>
              <a:buChar char="v"/>
            </a:pPr>
            <a:r>
              <a:rPr lang="tr-TR" altLang="tr-TR" sz="3800" dirty="0">
                <a:solidFill>
                  <a:schemeClr val="bg1"/>
                </a:solidFill>
                <a:cs typeface="Times New Roman" panose="02020603050405020304" pitchFamily="18" charset="0"/>
              </a:rPr>
              <a:t>Gezginci arıcılığın denetimsiz yapılması</a:t>
            </a:r>
            <a:r>
              <a:rPr lang="tr-TR" altLang="tr-TR" sz="3800" dirty="0">
                <a:cs typeface="Times New Roman" panose="02020603050405020304" pitchFamily="18" charset="0"/>
              </a:rPr>
              <a:t>,</a:t>
            </a:r>
          </a:p>
        </p:txBody>
      </p:sp>
    </p:spTree>
    <p:extLst>
      <p:ext uri="{BB962C8B-B14F-4D97-AF65-F5344CB8AC3E}">
        <p14:creationId xmlns:p14="http://schemas.microsoft.com/office/powerpoint/2010/main" val="4193217581"/>
      </p:ext>
    </p:extLst>
  </p:cSld>
  <p:clrMapOvr>
    <a:masterClrMapping/>
  </p:clrMapOvr>
  <p:transition spd="med">
    <p:strips dir="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828800" y="0"/>
            <a:ext cx="8420100" cy="908050"/>
          </a:xfrm>
          <a:prstGeom prst="rect">
            <a:avLst/>
          </a:prstGeom>
          <a:solidFill>
            <a:srgbClr val="FFFF00"/>
          </a:solidFill>
          <a:ln w="57150">
            <a:solidFill>
              <a:srgbClr val="0000FF"/>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Varroa ile Mücadele</a:t>
            </a:r>
          </a:p>
        </p:txBody>
      </p:sp>
      <p:sp>
        <p:nvSpPr>
          <p:cNvPr id="109571"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109572" name="Text Box 4"/>
          <p:cNvSpPr txBox="1">
            <a:spLocks noChangeArrowheads="1"/>
          </p:cNvSpPr>
          <p:nvPr/>
        </p:nvSpPr>
        <p:spPr bwMode="auto">
          <a:xfrm>
            <a:off x="1143000" y="836613"/>
            <a:ext cx="9906000" cy="5776912"/>
          </a:xfrm>
          <a:prstGeom prst="rect">
            <a:avLst/>
          </a:prstGeom>
          <a:solidFill>
            <a:schemeClr val="hlink"/>
          </a:solidFill>
          <a:ln w="762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250" indent="-47625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None/>
            </a:pPr>
            <a:r>
              <a:rPr lang="tr-TR" altLang="tr-TR" sz="3200" dirty="0">
                <a:cs typeface="Times New Roman" panose="02020603050405020304" pitchFamily="18" charset="0"/>
              </a:rPr>
              <a:t>	</a:t>
            </a:r>
            <a:r>
              <a:rPr lang="tr-TR" altLang="tr-TR" sz="3200" dirty="0">
                <a:solidFill>
                  <a:schemeClr val="bg1"/>
                </a:solidFill>
                <a:cs typeface="Times New Roman" panose="02020603050405020304" pitchFamily="18" charset="0"/>
              </a:rPr>
              <a:t>Öncelik korunmaya verilmelidir.</a:t>
            </a:r>
          </a:p>
          <a:p>
            <a:pPr>
              <a:buFont typeface="Wingdings" panose="05000000000000000000" pitchFamily="2" charset="2"/>
              <a:buNone/>
            </a:pPr>
            <a:r>
              <a:rPr lang="tr-TR" altLang="tr-TR" sz="3200" dirty="0">
                <a:solidFill>
                  <a:schemeClr val="bg1"/>
                </a:solidFill>
                <a:cs typeface="Times New Roman" panose="02020603050405020304" pitchFamily="18" charset="0"/>
              </a:rPr>
              <a:t>	Yağmacılık önlenmeli bunun için kovan uçuş delikleri daraltılmalıdır.</a:t>
            </a:r>
          </a:p>
          <a:p>
            <a:pPr>
              <a:buFont typeface="Wingdings" panose="05000000000000000000" pitchFamily="2" charset="2"/>
              <a:buNone/>
            </a:pPr>
            <a:r>
              <a:rPr lang="tr-TR" altLang="tr-TR" sz="3200" dirty="0">
                <a:solidFill>
                  <a:schemeClr val="bg1"/>
                </a:solidFill>
                <a:cs typeface="Times New Roman" panose="02020603050405020304" pitchFamily="18" charset="0"/>
              </a:rPr>
              <a:t>	Arıların kovanları şaşırması engellenmeli</a:t>
            </a:r>
          </a:p>
          <a:p>
            <a:pPr>
              <a:buFont typeface="Wingdings" panose="05000000000000000000" pitchFamily="2" charset="2"/>
              <a:buNone/>
            </a:pPr>
            <a:r>
              <a:rPr lang="tr-TR" altLang="tr-TR" sz="3200" dirty="0">
                <a:solidFill>
                  <a:schemeClr val="bg1"/>
                </a:solidFill>
                <a:cs typeface="Times New Roman" panose="02020603050405020304" pitchFamily="18" charset="0"/>
              </a:rPr>
              <a:t>	Yoğun </a:t>
            </a:r>
            <a:r>
              <a:rPr lang="tr-TR" altLang="tr-TR" sz="3200" dirty="0" err="1">
                <a:solidFill>
                  <a:schemeClr val="bg1"/>
                </a:solidFill>
                <a:cs typeface="Times New Roman" panose="02020603050405020304" pitchFamily="18" charset="0"/>
              </a:rPr>
              <a:t>enfestasyona</a:t>
            </a:r>
            <a:r>
              <a:rPr lang="tr-TR" altLang="tr-TR" sz="3200" dirty="0">
                <a:solidFill>
                  <a:schemeClr val="bg1"/>
                </a:solidFill>
                <a:cs typeface="Times New Roman" panose="02020603050405020304" pitchFamily="18" charset="0"/>
              </a:rPr>
              <a:t> maruz kalmış kovanlar yakılmalıdır.</a:t>
            </a:r>
          </a:p>
          <a:p>
            <a:pPr>
              <a:buFont typeface="Wingdings" panose="05000000000000000000" pitchFamily="2" charset="2"/>
              <a:buNone/>
            </a:pPr>
            <a:r>
              <a:rPr lang="tr-TR" altLang="tr-TR" sz="3200" dirty="0">
                <a:solidFill>
                  <a:schemeClr val="bg1"/>
                </a:solidFill>
                <a:cs typeface="Times New Roman" panose="02020603050405020304" pitchFamily="18" charset="0"/>
              </a:rPr>
              <a:t>	Kovanın oğul vermesi önlenmelidir.</a:t>
            </a:r>
          </a:p>
          <a:p>
            <a:pPr>
              <a:buFont typeface="Wingdings" panose="05000000000000000000" pitchFamily="2" charset="2"/>
              <a:buNone/>
            </a:pPr>
            <a:r>
              <a:rPr lang="tr-TR" altLang="tr-TR" sz="3200" dirty="0">
                <a:solidFill>
                  <a:schemeClr val="bg1"/>
                </a:solidFill>
                <a:cs typeface="Times New Roman" panose="02020603050405020304" pitchFamily="18" charset="0"/>
              </a:rPr>
              <a:t>	Kovanlar yerden en az 50cm yükseğe konulmalıdır ve devamlı güneş alan yerler seçilmelidir.</a:t>
            </a:r>
          </a:p>
        </p:txBody>
      </p:sp>
    </p:spTree>
    <p:extLst>
      <p:ext uri="{BB962C8B-B14F-4D97-AF65-F5344CB8AC3E}">
        <p14:creationId xmlns:p14="http://schemas.microsoft.com/office/powerpoint/2010/main" val="3271545478"/>
      </p:ext>
    </p:extLst>
  </p:cSld>
  <p:clrMapOvr>
    <a:masterClrMapping/>
  </p:clrMapOvr>
  <p:transition spd="med">
    <p:strips dir="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524000" y="533400"/>
            <a:ext cx="8724900" cy="114300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i="1">
                <a:solidFill>
                  <a:schemeClr val="tx2"/>
                </a:solidFill>
              </a:rPr>
              <a:t>Varroa</a:t>
            </a:r>
          </a:p>
        </p:txBody>
      </p:sp>
      <p:sp>
        <p:nvSpPr>
          <p:cNvPr id="117763"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pic>
        <p:nvPicPr>
          <p:cNvPr id="11776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47850"/>
            <a:ext cx="4129088"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43088"/>
            <a:ext cx="4038600"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1" y="4652964"/>
            <a:ext cx="4176713"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652964"/>
            <a:ext cx="4032250"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433747"/>
      </p:ext>
    </p:extLst>
  </p:cSld>
  <p:clrMapOvr>
    <a:masterClrMapping/>
  </p:clrMapOvr>
  <p:transition spd="med">
    <p:strips dir="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790700" y="533400"/>
            <a:ext cx="8724900" cy="114300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a:solidFill>
                  <a:schemeClr val="tx2"/>
                </a:solidFill>
              </a:rPr>
              <a:t>Pupa ve Larva Üzerinde </a:t>
            </a:r>
            <a:r>
              <a:rPr lang="tr-TR" altLang="tr-TR" sz="4800" dirty="0" err="1">
                <a:solidFill>
                  <a:schemeClr val="tx2"/>
                </a:solidFill>
              </a:rPr>
              <a:t>Varroalar</a:t>
            </a:r>
            <a:endParaRPr lang="tr-TR" altLang="tr-TR" sz="4800" dirty="0">
              <a:solidFill>
                <a:schemeClr val="tx2"/>
              </a:solidFill>
            </a:endParaRPr>
          </a:p>
        </p:txBody>
      </p:sp>
      <p:graphicFrame>
        <p:nvGraphicFramePr>
          <p:cNvPr id="119811" name="Object 5"/>
          <p:cNvGraphicFramePr>
            <a:graphicFrameLocks noChangeAspect="1"/>
          </p:cNvGraphicFramePr>
          <p:nvPr/>
        </p:nvGraphicFramePr>
        <p:xfrm>
          <a:off x="1752600" y="2057401"/>
          <a:ext cx="4724400" cy="3108325"/>
        </p:xfrm>
        <a:graphic>
          <a:graphicData uri="http://schemas.openxmlformats.org/presentationml/2006/ole">
            <mc:AlternateContent xmlns:mc="http://schemas.openxmlformats.org/markup-compatibility/2006">
              <mc:Choice xmlns:v="urn:schemas-microsoft-com:vml" Requires="v">
                <p:oleObj spid="_x0000_s13392" name="Photo Editor Photo" r:id="rId3" imgW="3619048" imgH="2381582" progId="MSPhotoEd.3">
                  <p:embed/>
                </p:oleObj>
              </mc:Choice>
              <mc:Fallback>
                <p:oleObj name="Photo Editor Photo" r:id="rId3" imgW="3619048" imgH="2381582" progId="MSPhotoEd.3">
                  <p:embed/>
                  <p:pic>
                    <p:nvPicPr>
                      <p:cNvPr id="11981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057401"/>
                        <a:ext cx="47244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98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057401"/>
            <a:ext cx="44196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905258"/>
      </p:ext>
    </p:extLst>
  </p:cSld>
  <p:clrMapOvr>
    <a:masterClrMapping/>
  </p:clrMapOvr>
  <p:transition spd="med">
    <p:strips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1714500" y="533400"/>
            <a:ext cx="8724900" cy="1143000"/>
          </a:xfrm>
          <a:prstGeom prst="rect">
            <a:avLst/>
          </a:prstGeom>
          <a:solidFill>
            <a:srgbClr val="FF9900"/>
          </a:solidFill>
          <a:ln w="76200" cmpd="tri">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a:solidFill>
                  <a:schemeClr val="tx2"/>
                </a:solidFill>
              </a:rPr>
              <a:t>Kovan Önünde Pupa Ölüleri</a:t>
            </a:r>
          </a:p>
        </p:txBody>
      </p:sp>
      <p:pic>
        <p:nvPicPr>
          <p:cNvPr id="1249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905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705032"/>
      </p:ext>
    </p:extLst>
  </p:cSld>
  <p:clrMapOvr>
    <a:masterClrMapping/>
  </p:clrMapOvr>
  <p:transition spd="med">
    <p:strips dir="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828800" y="0"/>
            <a:ext cx="8420100" cy="862149"/>
          </a:xfrm>
          <a:prstGeom prst="rect">
            <a:avLst/>
          </a:prstGeom>
          <a:solidFill>
            <a:srgbClr val="FFFF00"/>
          </a:solidFill>
          <a:ln w="76200">
            <a:solidFill>
              <a:srgbClr val="00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smtClean="0">
                <a:solidFill>
                  <a:schemeClr val="tx2"/>
                </a:solidFill>
              </a:rPr>
              <a:t>SONUÇ</a:t>
            </a:r>
            <a:endParaRPr lang="tr-TR" altLang="tr-TR" sz="4800" dirty="0">
              <a:solidFill>
                <a:schemeClr val="tx2"/>
              </a:solidFill>
            </a:endParaRPr>
          </a:p>
        </p:txBody>
      </p:sp>
      <p:sp>
        <p:nvSpPr>
          <p:cNvPr id="65539"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65540" name="Text Box 4"/>
          <p:cNvSpPr txBox="1">
            <a:spLocks noChangeArrowheads="1"/>
          </p:cNvSpPr>
          <p:nvPr/>
        </p:nvSpPr>
        <p:spPr bwMode="auto">
          <a:xfrm>
            <a:off x="378822" y="1007154"/>
            <a:ext cx="11508377" cy="5509200"/>
          </a:xfrm>
          <a:prstGeom prst="rect">
            <a:avLst/>
          </a:prstGeom>
          <a:ln>
            <a:headEnd type="none" w="sm" len="sm"/>
            <a:tailEnd type="none" w="sm" len="sm"/>
          </a:ln>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marL="381000" indent="-3810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ü"/>
            </a:pPr>
            <a:r>
              <a:rPr lang="tr-TR" altLang="tr-TR" sz="3200" dirty="0" smtClean="0">
                <a:solidFill>
                  <a:schemeClr val="bg1"/>
                </a:solidFill>
              </a:rPr>
              <a:t>Sağlıklı arı elde edilmesinde arı hastalıklarının kontrolü ve koruma yöntemlerinin iyi bilinmesi</a:t>
            </a:r>
          </a:p>
          <a:p>
            <a:pPr>
              <a:buFont typeface="Wingdings" panose="05000000000000000000" pitchFamily="2" charset="2"/>
              <a:buChar char="ü"/>
            </a:pPr>
            <a:r>
              <a:rPr lang="tr-TR" altLang="tr-TR" sz="3200" dirty="0" smtClean="0">
                <a:solidFill>
                  <a:schemeClr val="bg1"/>
                </a:solidFill>
              </a:rPr>
              <a:t>Sağlıklı arının sağlıklı arı ürünleri üretecekleri</a:t>
            </a:r>
          </a:p>
          <a:p>
            <a:pPr>
              <a:buFont typeface="Wingdings" panose="05000000000000000000" pitchFamily="2" charset="2"/>
              <a:buChar char="ü"/>
            </a:pPr>
            <a:r>
              <a:rPr lang="tr-TR" altLang="tr-TR" sz="3200" dirty="0" smtClean="0">
                <a:solidFill>
                  <a:schemeClr val="bg1"/>
                </a:solidFill>
              </a:rPr>
              <a:t>Sağlıklı arı ürünlerinin elde edilmesinde bölge endemik bitki örtüsünün iyi bilinmesi ve kolonilerin kuvvetli olmasına özen gösterilmesi</a:t>
            </a:r>
          </a:p>
          <a:p>
            <a:pPr>
              <a:buFont typeface="Wingdings" panose="05000000000000000000" pitchFamily="2" charset="2"/>
              <a:buChar char="ü"/>
            </a:pPr>
            <a:r>
              <a:rPr lang="tr-TR" altLang="tr-TR" sz="3200" dirty="0" smtClean="0">
                <a:solidFill>
                  <a:schemeClr val="bg1"/>
                </a:solidFill>
              </a:rPr>
              <a:t>Bölge bitki endemik örtüsünün zirai ilaç ve benzeri kalıntı bırakacak uygulamalardan kaçınılması</a:t>
            </a:r>
          </a:p>
          <a:p>
            <a:pPr>
              <a:buFont typeface="Wingdings" panose="05000000000000000000" pitchFamily="2" charset="2"/>
              <a:buChar char="ü"/>
            </a:pPr>
            <a:r>
              <a:rPr lang="tr-TR" altLang="tr-TR" sz="3200" dirty="0" smtClean="0">
                <a:solidFill>
                  <a:schemeClr val="bg1"/>
                </a:solidFill>
              </a:rPr>
              <a:t>Taklit ve </a:t>
            </a:r>
            <a:r>
              <a:rPr lang="tr-TR" altLang="tr-TR" sz="3200" dirty="0" err="1" smtClean="0">
                <a:solidFill>
                  <a:schemeClr val="bg1"/>
                </a:solidFill>
              </a:rPr>
              <a:t>tahşişin</a:t>
            </a:r>
            <a:r>
              <a:rPr lang="tr-TR" altLang="tr-TR" sz="3200" dirty="0" smtClean="0">
                <a:solidFill>
                  <a:schemeClr val="bg1"/>
                </a:solidFill>
              </a:rPr>
              <a:t> önlenmesi</a:t>
            </a:r>
            <a:endParaRPr lang="tr-TR" altLang="tr-TR" sz="3200" dirty="0">
              <a:solidFill>
                <a:schemeClr val="bg1"/>
              </a:solidFill>
            </a:endParaRPr>
          </a:p>
        </p:txBody>
      </p:sp>
    </p:spTree>
    <p:extLst>
      <p:ext uri="{BB962C8B-B14F-4D97-AF65-F5344CB8AC3E}">
        <p14:creationId xmlns:p14="http://schemas.microsoft.com/office/powerpoint/2010/main" val="1322271112"/>
      </p:ext>
    </p:extLst>
  </p:cSld>
  <p:clrMapOvr>
    <a:masterClrMapping/>
  </p:clrMapOvr>
  <p:transition spd="med">
    <p:strips dir="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828800" y="0"/>
            <a:ext cx="8420100" cy="862149"/>
          </a:xfrm>
          <a:prstGeom prst="rect">
            <a:avLst/>
          </a:prstGeom>
          <a:solidFill>
            <a:srgbClr val="FFFF00"/>
          </a:solidFill>
          <a:ln w="76200">
            <a:solidFill>
              <a:srgbClr val="000000"/>
            </a:solidFill>
            <a:miter lim="800000"/>
            <a:headEnd/>
            <a:tailEnd/>
          </a:ln>
          <a:effectLst/>
          <a:extLst/>
        </p:spPr>
        <p:txBody>
          <a:bodyPr lIns="100584" tIns="50292" rIns="100584" bIns="50292" anchor="ctr"/>
          <a:lstStyle>
            <a:lvl1pPr defTabSz="1006475">
              <a:spcBef>
                <a:spcPct val="20000"/>
              </a:spcBef>
              <a:buChar char="•"/>
              <a:defRPr sz="3500">
                <a:solidFill>
                  <a:schemeClr val="tx1"/>
                </a:solidFill>
                <a:latin typeface="Times New Roman" panose="02020603050405020304" pitchFamily="18" charset="0"/>
              </a:defRPr>
            </a:lvl1pPr>
            <a:lvl2pPr marL="817563" indent="-314325" defTabSz="1006475">
              <a:spcBef>
                <a:spcPct val="20000"/>
              </a:spcBef>
              <a:buChar char="–"/>
              <a:defRPr sz="3100">
                <a:solidFill>
                  <a:schemeClr val="tx1"/>
                </a:solidFill>
                <a:latin typeface="Times New Roman" panose="02020603050405020304" pitchFamily="18" charset="0"/>
              </a:defRPr>
            </a:lvl2pPr>
            <a:lvl3pPr marL="1257300" indent="-250825" defTabSz="1006475">
              <a:spcBef>
                <a:spcPct val="20000"/>
              </a:spcBef>
              <a:buChar char="•"/>
              <a:defRPr sz="2600">
                <a:solidFill>
                  <a:schemeClr val="tx1"/>
                </a:solidFill>
                <a:latin typeface="Times New Roman" panose="02020603050405020304" pitchFamily="18" charset="0"/>
              </a:defRPr>
            </a:lvl3pPr>
            <a:lvl4pPr marL="1760538" indent="-252413" defTabSz="1006475">
              <a:spcBef>
                <a:spcPct val="20000"/>
              </a:spcBef>
              <a:buChar char="–"/>
              <a:defRPr sz="2200">
                <a:solidFill>
                  <a:schemeClr val="tx1"/>
                </a:solidFill>
                <a:latin typeface="Times New Roman" panose="02020603050405020304" pitchFamily="18" charset="0"/>
              </a:defRPr>
            </a:lvl4pPr>
            <a:lvl5pPr marL="2263775" indent="-252413" defTabSz="1006475">
              <a:spcBef>
                <a:spcPct val="20000"/>
              </a:spcBef>
              <a:buChar char="»"/>
              <a:defRPr sz="2200">
                <a:solidFill>
                  <a:schemeClr val="tx1"/>
                </a:solidFill>
                <a:latin typeface="Times New Roman" panose="02020603050405020304" pitchFamily="18" charset="0"/>
              </a:defRPr>
            </a:lvl5pPr>
            <a:lvl6pPr marL="27209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6pPr>
            <a:lvl7pPr marL="31781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7pPr>
            <a:lvl8pPr marL="36353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8pPr>
            <a:lvl9pPr marL="4092575" indent="-252413" defTabSz="1006475" eaLnBrk="0" fontAlgn="base" hangingPunct="0">
              <a:spcBef>
                <a:spcPct val="20000"/>
              </a:spcBef>
              <a:spcAft>
                <a:spcPct val="0"/>
              </a:spcAft>
              <a:buChar char="»"/>
              <a:defRPr sz="2200">
                <a:solidFill>
                  <a:schemeClr val="tx1"/>
                </a:solidFill>
                <a:latin typeface="Times New Roman" panose="02020603050405020304" pitchFamily="18" charset="0"/>
              </a:defRPr>
            </a:lvl9pPr>
          </a:lstStyle>
          <a:p>
            <a:pPr algn="ctr">
              <a:spcBef>
                <a:spcPct val="0"/>
              </a:spcBef>
              <a:buFontTx/>
              <a:buNone/>
            </a:pPr>
            <a:r>
              <a:rPr lang="tr-TR" altLang="tr-TR" sz="4800" dirty="0" smtClean="0">
                <a:solidFill>
                  <a:schemeClr val="tx2"/>
                </a:solidFill>
              </a:rPr>
              <a:t>SONUÇ</a:t>
            </a:r>
            <a:endParaRPr lang="tr-TR" altLang="tr-TR" sz="4800" dirty="0">
              <a:solidFill>
                <a:schemeClr val="tx2"/>
              </a:solidFill>
            </a:endParaRPr>
          </a:p>
        </p:txBody>
      </p:sp>
      <p:sp>
        <p:nvSpPr>
          <p:cNvPr id="65539" name="Text Box 3"/>
          <p:cNvSpPr txBox="1">
            <a:spLocks noChangeArrowheads="1"/>
          </p:cNvSpPr>
          <p:nvPr/>
        </p:nvSpPr>
        <p:spPr bwMode="auto">
          <a:xfrm>
            <a:off x="2133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endParaRPr lang="tr-TR" altLang="tr-TR" sz="2800"/>
          </a:p>
        </p:txBody>
      </p:sp>
      <p:sp>
        <p:nvSpPr>
          <p:cNvPr id="65540" name="Text Box 4"/>
          <p:cNvSpPr txBox="1">
            <a:spLocks noChangeArrowheads="1"/>
          </p:cNvSpPr>
          <p:nvPr/>
        </p:nvSpPr>
        <p:spPr bwMode="auto">
          <a:xfrm>
            <a:off x="378822" y="1007154"/>
            <a:ext cx="11508377" cy="4093428"/>
          </a:xfrm>
          <a:prstGeom prst="rect">
            <a:avLst/>
          </a:prstGeom>
          <a:ln>
            <a:headEnd type="none" w="sm" len="sm"/>
            <a:tailEnd type="none" w="sm" len="sm"/>
          </a:ln>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marL="381000" indent="-381000">
              <a:spcBef>
                <a:spcPct val="50000"/>
              </a:spcBef>
              <a:defRPr sz="3600">
                <a:solidFill>
                  <a:schemeClr val="tx1"/>
                </a:solidFill>
                <a:latin typeface="Times New Roman" panose="02020603050405020304" pitchFamily="18" charset="0"/>
              </a:defRPr>
            </a:lvl1pPr>
            <a:lvl2pPr marL="742950" indent="-285750">
              <a:spcBef>
                <a:spcPct val="50000"/>
              </a:spcBef>
              <a:defRPr sz="3600">
                <a:solidFill>
                  <a:schemeClr val="tx1"/>
                </a:solidFill>
                <a:latin typeface="Times New Roman" panose="02020603050405020304" pitchFamily="18" charset="0"/>
              </a:defRPr>
            </a:lvl2pPr>
            <a:lvl3pPr marL="1143000" indent="-228600">
              <a:spcBef>
                <a:spcPct val="50000"/>
              </a:spcBef>
              <a:defRPr sz="3600">
                <a:solidFill>
                  <a:schemeClr val="tx1"/>
                </a:solidFill>
                <a:latin typeface="Times New Roman" panose="02020603050405020304" pitchFamily="18" charset="0"/>
              </a:defRPr>
            </a:lvl3pPr>
            <a:lvl4pPr marL="1600200" indent="-228600">
              <a:spcBef>
                <a:spcPct val="50000"/>
              </a:spcBef>
              <a:defRPr sz="3600">
                <a:solidFill>
                  <a:schemeClr val="tx1"/>
                </a:solidFill>
                <a:latin typeface="Times New Roman" panose="02020603050405020304" pitchFamily="18" charset="0"/>
              </a:defRPr>
            </a:lvl4pPr>
            <a:lvl5pPr marL="2057400" indent="-228600">
              <a:spcBef>
                <a:spcPct val="50000"/>
              </a:spcBef>
              <a:defRPr sz="36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3600">
                <a:solidFill>
                  <a:schemeClr val="tx1"/>
                </a:solidFill>
                <a:latin typeface="Times New Roman" panose="02020603050405020304" pitchFamily="18" charset="0"/>
              </a:defRPr>
            </a:lvl9pPr>
          </a:lstStyle>
          <a:p>
            <a:pPr>
              <a:buFont typeface="Wingdings" panose="05000000000000000000" pitchFamily="2" charset="2"/>
              <a:buChar char="ü"/>
            </a:pPr>
            <a:r>
              <a:rPr lang="tr-TR" altLang="tr-TR" sz="4000" dirty="0" smtClean="0">
                <a:solidFill>
                  <a:schemeClr val="bg1"/>
                </a:solidFill>
              </a:rPr>
              <a:t>SAĞLIKLI ARI</a:t>
            </a:r>
          </a:p>
          <a:p>
            <a:pPr>
              <a:buFont typeface="Wingdings" panose="05000000000000000000" pitchFamily="2" charset="2"/>
              <a:buChar char="ü"/>
            </a:pPr>
            <a:r>
              <a:rPr lang="tr-TR" altLang="tr-TR" sz="4000" dirty="0" smtClean="0">
                <a:solidFill>
                  <a:srgbClr val="FFFF00"/>
                </a:solidFill>
              </a:rPr>
              <a:t>SAĞLIKLI ARI ÜRÜNÜ</a:t>
            </a:r>
          </a:p>
          <a:p>
            <a:pPr>
              <a:buFont typeface="Wingdings" panose="05000000000000000000" pitchFamily="2" charset="2"/>
              <a:buChar char="ü"/>
            </a:pPr>
            <a:r>
              <a:rPr lang="tr-TR" altLang="tr-TR" sz="4000" dirty="0" smtClean="0">
                <a:solidFill>
                  <a:schemeClr val="bg1"/>
                </a:solidFill>
              </a:rPr>
              <a:t>İLAÇ VE BENZERİ KALINTILARDAN ARİ BİTKİ ÖRTÜSÜ</a:t>
            </a:r>
          </a:p>
          <a:p>
            <a:pPr>
              <a:buFont typeface="Wingdings" panose="05000000000000000000" pitchFamily="2" charset="2"/>
              <a:buChar char="ü"/>
            </a:pPr>
            <a:r>
              <a:rPr lang="tr-TR" altLang="tr-TR" sz="4000" dirty="0" smtClean="0">
                <a:solidFill>
                  <a:srgbClr val="FFFF00"/>
                </a:solidFill>
              </a:rPr>
              <a:t>SAĞLIKLI İNSAN</a:t>
            </a:r>
            <a:endParaRPr lang="tr-TR" altLang="tr-TR" sz="4000" dirty="0">
              <a:solidFill>
                <a:srgbClr val="FFFF00"/>
              </a:solidFill>
            </a:endParaRPr>
          </a:p>
        </p:txBody>
      </p:sp>
    </p:spTree>
    <p:extLst>
      <p:ext uri="{BB962C8B-B14F-4D97-AF65-F5344CB8AC3E}">
        <p14:creationId xmlns:p14="http://schemas.microsoft.com/office/powerpoint/2010/main" val="254649573"/>
      </p:ext>
    </p:extLst>
  </p:cSld>
  <p:clrMapOvr>
    <a:masterClrMapping/>
  </p:clrMapOvr>
  <p:transition spd="med">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0605" y="302617"/>
            <a:ext cx="10018713" cy="4935584"/>
          </a:xfrm>
        </p:spPr>
        <p:txBody>
          <a:bodyPr>
            <a:normAutofit/>
          </a:bodyPr>
          <a:lstStyle/>
          <a:p>
            <a:r>
              <a:rPr lang="tr-TR" sz="2400" b="1" dirty="0"/>
              <a:t>Bal Arılarının Beslenmesinde Başlıca Besin Kaynakları</a:t>
            </a:r>
            <a:endParaRPr lang="tr-TR" sz="2400" dirty="0" smtClean="0"/>
          </a:p>
          <a:p>
            <a:r>
              <a:rPr lang="tr-TR" sz="2400" dirty="0" smtClean="0"/>
              <a:t>Balın </a:t>
            </a:r>
            <a:r>
              <a:rPr lang="tr-TR" sz="2400" dirty="0"/>
              <a:t>kuru maddesinin neredeyse tamamına yakını (%95-99) şeker ve bu şekerinde önemli bir kısmını </a:t>
            </a:r>
            <a:r>
              <a:rPr lang="tr-TR" sz="2400" dirty="0" err="1"/>
              <a:t>glukoz</a:t>
            </a:r>
            <a:r>
              <a:rPr lang="tr-TR" sz="2400" dirty="0"/>
              <a:t>, früktoz ve sakaroz oluşturmaktadır. </a:t>
            </a:r>
            <a:endParaRPr lang="tr-TR" sz="2400" dirty="0" smtClean="0"/>
          </a:p>
          <a:p>
            <a:r>
              <a:rPr lang="tr-TR" sz="2400" dirty="0" smtClean="0"/>
              <a:t>Arılar </a:t>
            </a:r>
            <a:r>
              <a:rPr lang="tr-TR" sz="2400" dirty="0"/>
              <a:t>nektarı daha çok enerji kaynağı olarak kullanırlar</a:t>
            </a:r>
            <a:r>
              <a:rPr lang="tr-TR" sz="2400" dirty="0" smtClean="0"/>
              <a:t>. </a:t>
            </a:r>
          </a:p>
          <a:p>
            <a:r>
              <a:rPr lang="tr-TR" sz="2400" dirty="0"/>
              <a:t>Bir kolonide yıllık bal gereksinimi ortalama 80-85 kg kadardır. Burada önemli olan balın kalitesidir. </a:t>
            </a:r>
            <a:endParaRPr lang="tr-TR" sz="2400" dirty="0" smtClean="0"/>
          </a:p>
          <a:p>
            <a:r>
              <a:rPr lang="tr-TR" sz="2400" dirty="0" smtClean="0"/>
              <a:t>Balın kalitesi                        NEKTAR              SEKONDER METABOLİT DÜZEYLERİ  </a:t>
            </a:r>
          </a:p>
          <a:p>
            <a:r>
              <a:rPr lang="tr-TR" sz="2400" dirty="0" smtClean="0"/>
              <a:t>Nektarın </a:t>
            </a:r>
            <a:r>
              <a:rPr lang="tr-TR" sz="2400" dirty="0"/>
              <a:t>yapısında şeker oranı çok değişkenlik gösterir (%5-75). Bu durumda balcılık yapılacak yerin seçiminin ne kadar önemli olduğunu ortaya koymaktadır.</a:t>
            </a:r>
          </a:p>
        </p:txBody>
      </p:sp>
      <p:sp>
        <p:nvSpPr>
          <p:cNvPr id="5" name="Slayt Numarası Yer Tutucusu 4"/>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İçerik Yer Tutucusu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9680" y="4830730"/>
            <a:ext cx="3322320" cy="1771237"/>
          </a:xfrm>
          <a:prstGeom prst="rect">
            <a:avLst/>
          </a:prstGeom>
        </p:spPr>
      </p:pic>
      <p:sp>
        <p:nvSpPr>
          <p:cNvPr id="2" name="Sağ Ok 1"/>
          <p:cNvSpPr/>
          <p:nvPr/>
        </p:nvSpPr>
        <p:spPr>
          <a:xfrm>
            <a:off x="3781445" y="3292929"/>
            <a:ext cx="960371" cy="418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Content Placeholder 5" descr="0339"/>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a:xfrm>
            <a:off x="6200752" y="4830730"/>
            <a:ext cx="2668928" cy="1771237"/>
          </a:xfrm>
          <a:prstGeom prst="rect">
            <a:avLst/>
          </a:prstGeom>
        </p:spPr>
      </p:pic>
    </p:spTree>
    <p:extLst>
      <p:ext uri="{BB962C8B-B14F-4D97-AF65-F5344CB8AC3E}">
        <p14:creationId xmlns:p14="http://schemas.microsoft.com/office/powerpoint/2010/main" val="21830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679269"/>
            <a:ext cx="10018713" cy="5111931"/>
          </a:xfrm>
        </p:spPr>
        <p:txBody>
          <a:bodyPr>
            <a:normAutofit/>
          </a:bodyPr>
          <a:lstStyle/>
          <a:p>
            <a:r>
              <a:rPr lang="tr-TR" sz="2800" b="1" dirty="0"/>
              <a:t>Bal Arılarının Beslenmesinde Başlıca Besin Kaynakları</a:t>
            </a:r>
            <a:endParaRPr lang="tr-TR" sz="2800" dirty="0"/>
          </a:p>
          <a:p>
            <a:r>
              <a:rPr lang="tr-TR" sz="2800" dirty="0"/>
              <a:t>Mısırdan elde </a:t>
            </a:r>
            <a:r>
              <a:rPr lang="tr-TR" sz="2800" dirty="0" smtClean="0"/>
              <a:t>edilen; </a:t>
            </a:r>
          </a:p>
          <a:p>
            <a:r>
              <a:rPr lang="tr-TR" sz="2800" dirty="0" smtClean="0"/>
              <a:t>Nişasta </a:t>
            </a:r>
            <a:r>
              <a:rPr lang="tr-TR" sz="2800" dirty="0"/>
              <a:t>ve </a:t>
            </a:r>
            <a:r>
              <a:rPr lang="tr-TR" sz="2800" dirty="0" smtClean="0"/>
              <a:t>Mısır şurubu </a:t>
            </a:r>
          </a:p>
          <a:p>
            <a:r>
              <a:rPr lang="tr-TR" sz="2800" dirty="0" smtClean="0"/>
              <a:t>Arıların </a:t>
            </a:r>
            <a:r>
              <a:rPr lang="tr-TR" sz="2800" dirty="0"/>
              <a:t>beslenmesinde kullanıldığı zaman önemli ölçüde beslenme hastalıklarıyla karşı karşıya kalınır. </a:t>
            </a:r>
            <a:endParaRPr lang="tr-TR" sz="2800" dirty="0" smtClean="0"/>
          </a:p>
          <a:p>
            <a:r>
              <a:rPr lang="tr-TR" sz="2800" dirty="0" smtClean="0"/>
              <a:t>Arıların </a:t>
            </a:r>
            <a:r>
              <a:rPr lang="tr-TR" sz="2800" dirty="0"/>
              <a:t>vücutlarında bulunan </a:t>
            </a:r>
            <a:r>
              <a:rPr lang="tr-TR" sz="2800" dirty="0" smtClean="0"/>
              <a:t>enzimlerin yeterliliği </a:t>
            </a:r>
            <a:endParaRPr lang="tr-TR" sz="2800" dirty="0"/>
          </a:p>
          <a:p>
            <a:endParaRPr lang="tr-TR" sz="2800"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6731" y="997448"/>
            <a:ext cx="2965269" cy="2965269"/>
          </a:xfrm>
          <a:prstGeom prst="rect">
            <a:avLst/>
          </a:prstGeom>
        </p:spPr>
      </p:pic>
      <p:pic>
        <p:nvPicPr>
          <p:cNvPr id="6" name="İçerik Yer Tutucusu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680" y="4830730"/>
            <a:ext cx="3322320" cy="1771237"/>
          </a:xfrm>
          <a:prstGeom prst="rect">
            <a:avLst/>
          </a:prstGeom>
        </p:spPr>
      </p:pic>
    </p:spTree>
    <p:extLst>
      <p:ext uri="{BB962C8B-B14F-4D97-AF65-F5344CB8AC3E}">
        <p14:creationId xmlns:p14="http://schemas.microsoft.com/office/powerpoint/2010/main" val="421826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4264BA5-BE9F-44D2-9B86-8E00ED566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Dağda gün doğumu fotoğraflı mavi şeritli sunu (geniş ekran)</Template>
  <TotalTime>920</TotalTime>
  <Words>3872</Words>
  <Application>Microsoft Office PowerPoint</Application>
  <PresentationFormat>Geniş ekran</PresentationFormat>
  <Paragraphs>541</Paragraphs>
  <Slides>77</Slides>
  <Notes>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77</vt:i4>
      </vt:variant>
    </vt:vector>
  </HeadingPairs>
  <TitlesOfParts>
    <vt:vector size="87" baseType="lpstr">
      <vt:lpstr>Arial</vt:lpstr>
      <vt:lpstr>Arial Unicode MS</vt:lpstr>
      <vt:lpstr>Comic Sans MS</vt:lpstr>
      <vt:lpstr>Corbel</vt:lpstr>
      <vt:lpstr>Euphemia</vt:lpstr>
      <vt:lpstr>Impact</vt:lpstr>
      <vt:lpstr>Times New Roman</vt:lpstr>
      <vt:lpstr>Wingdings</vt:lpstr>
      <vt:lpstr>Banded Design Blue 16x9</vt:lpstr>
      <vt:lpstr>Photo Editor Photo</vt:lpstr>
      <vt:lpstr>Sağlıklı Arı- Doğru Arı Besleme </vt:lpstr>
      <vt:lpstr>Sağlıklı Arı –Nitelikli Arı Ürünleri</vt:lpstr>
      <vt:lpstr>Sağlıklı Arı –Nitelikli Arı Ürünleri</vt:lpstr>
      <vt:lpstr>BAL</vt:lpstr>
      <vt:lpstr>PowerPoint Sunusu</vt:lpstr>
      <vt:lpstr>Arı Besleme ve Besinleri</vt:lpstr>
      <vt:lpstr>PowerPoint Sunusu</vt:lpstr>
      <vt:lpstr>PowerPoint Sunusu</vt:lpstr>
      <vt:lpstr>PowerPoint Sunusu</vt:lpstr>
      <vt:lpstr>PowerPoint Sunusu</vt:lpstr>
      <vt:lpstr>PowerPoint Sunusu</vt:lpstr>
      <vt:lpstr>PowerPoint Sunusu</vt:lpstr>
      <vt:lpstr>Arı Besleme ve Besinleri</vt:lpstr>
      <vt:lpstr>Arı Besleme ve Besinleri</vt:lpstr>
      <vt:lpstr>Arı Besleme ve Besinleri</vt:lpstr>
      <vt:lpstr>Arı Besleme ve Besinleri</vt:lpstr>
      <vt:lpstr>Arı Besleme ve Besinleri</vt:lpstr>
      <vt:lpstr>Arı Besleme ve Besinleri</vt:lpstr>
      <vt:lpstr>Arı Besleme ve Besinleri</vt:lpstr>
      <vt:lpstr>Arı Besleme ve Besinleri</vt:lpstr>
      <vt:lpstr>Arı Besleme ve Besinleri</vt:lpstr>
      <vt:lpstr>Arı Besleme ve Besinleri</vt:lpstr>
      <vt:lpstr>BAL</vt:lpstr>
      <vt:lpstr>BAL</vt:lpstr>
      <vt:lpstr>BAL</vt:lpstr>
      <vt:lpstr>BAL</vt:lpstr>
      <vt:lpstr>BAL</vt:lpstr>
      <vt:lpstr>Propolis </vt:lpstr>
      <vt:lpstr>Propolis </vt:lpstr>
      <vt:lpstr>Arı Sütü </vt:lpstr>
      <vt:lpstr>Polen </vt:lpstr>
      <vt:lpstr>Polen </vt:lpstr>
      <vt:lpstr>Perga </vt:lpstr>
      <vt:lpstr>PowerPoint Sunusu</vt:lpstr>
      <vt:lpstr>PowerPoint Sunusu</vt:lpstr>
      <vt:lpstr>Amerikan YÇ Etmeni: Paenibacillus larvae Spor Formu:Bakteri</vt:lpstr>
      <vt:lpstr>BELİRTİLERİ</vt:lpstr>
      <vt:lpstr>PowerPoint Sunusu</vt:lpstr>
      <vt:lpstr>PowerPoint Sunusu</vt:lpstr>
      <vt:lpstr>PowerPoint Sunusu</vt:lpstr>
      <vt:lpstr>PowerPoint Sunusu</vt:lpstr>
      <vt:lpstr>PowerPoint Sunusu</vt:lpstr>
      <vt:lpstr>Bu hastalığın belirtileri arasında 3 belirti çok önemlidir. Bunlar; 1- Ölmüş larvaların gözün tabanında C harfi şeklinde görülmesi 2- Ölen yavruların gözün tabanına yapışmaması 3- Ölü yavru bulunan göze çöp sokulduğunda yavrudaki çürüme miktarı A.Y.Ç’ne göre daha az olduğundan uzama miktarıda azdır (3-4 cm kadar uzar) Ancak teşhis koyabilmek için tüm belirtilerin birlikte ele alınması gerekmektedir.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Sağlıklı Arı- Nitelikli Arı Ürünleri</dc:title>
  <dc:creator>User</dc:creator>
  <cp:keywords/>
  <cp:lastModifiedBy>User</cp:lastModifiedBy>
  <cp:revision>99</cp:revision>
  <dcterms:created xsi:type="dcterms:W3CDTF">2017-11-08T16:32:29Z</dcterms:created>
  <dcterms:modified xsi:type="dcterms:W3CDTF">2021-05-17T08:17:39Z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ies>
</file>