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39" r:id="rId3"/>
    <p:sldId id="338" r:id="rId4"/>
    <p:sldId id="327" r:id="rId5"/>
    <p:sldId id="328" r:id="rId6"/>
    <p:sldId id="348" r:id="rId7"/>
    <p:sldId id="329" r:id="rId8"/>
    <p:sldId id="330" r:id="rId9"/>
    <p:sldId id="340" r:id="rId10"/>
    <p:sldId id="341" r:id="rId11"/>
    <p:sldId id="342" r:id="rId12"/>
    <p:sldId id="344" r:id="rId13"/>
    <p:sldId id="345" r:id="rId14"/>
    <p:sldId id="32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19.11.2019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sz="2400" dirty="0" smtClean="0">
                <a:latin typeface="Calibri" panose="020F0502020204030204" pitchFamily="34" charset="0"/>
              </a:rPr>
              <a:t>Doç. Dr. Tarık Soydan</a:t>
            </a:r>
          </a:p>
          <a:p>
            <a:r>
              <a:rPr lang="tr-TR" sz="2400" dirty="0" smtClean="0">
                <a:latin typeface="Calibri" panose="020F0502020204030204" pitchFamily="34" charset="0"/>
              </a:rPr>
              <a:t>Ankara Üniversitesi Eğitim Bilimleri Fakültesi Eğitim Yönetimi Anabilim Dalı</a:t>
            </a:r>
          </a:p>
        </p:txBody>
      </p:sp>
      <p:sp>
        <p:nvSpPr>
          <p:cNvPr id="2" name="1 Başlık"/>
          <p:cNvSpPr>
            <a:spLocks noGrp="1"/>
          </p:cNvSpPr>
          <p:nvPr>
            <p:ph type="ctrTitle"/>
          </p:nvPr>
        </p:nvSpPr>
        <p:spPr/>
        <p:txBody>
          <a:bodyPr>
            <a:normAutofit fontScale="90000"/>
          </a:bodyPr>
          <a:lstStyle/>
          <a:p>
            <a:r>
              <a:rPr lang="tr-TR" sz="2400" b="1" dirty="0" smtClean="0">
                <a:latin typeface="Calibri" panose="020F0502020204030204" pitchFamily="34" charset="0"/>
              </a:rPr>
              <a:t/>
            </a:r>
            <a:br>
              <a:rPr lang="tr-TR" sz="2400" b="1" dirty="0" smtClean="0">
                <a:latin typeface="Calibri" panose="020F0502020204030204" pitchFamily="34" charset="0"/>
              </a:rPr>
            </a:br>
            <a:r>
              <a:rPr lang="tr-TR" sz="2400" b="1" dirty="0" smtClean="0">
                <a:latin typeface="Calibri" panose="020F0502020204030204" pitchFamily="34" charset="0"/>
              </a:rPr>
              <a:t>Ekonomi ve Girişimcilik Dersi Notları</a:t>
            </a:r>
            <a:r>
              <a:rPr lang="tr-TR" sz="2400" b="1" smtClean="0">
                <a:latin typeface="Calibri" panose="020F0502020204030204" pitchFamily="34" charset="0"/>
              </a:rPr>
              <a:t>– </a:t>
            </a:r>
            <a:r>
              <a:rPr lang="tr-TR" sz="2400" b="1" smtClean="0">
                <a:latin typeface="Calibri" panose="020F0502020204030204" pitchFamily="34" charset="0"/>
              </a:rPr>
              <a:t>2</a:t>
            </a:r>
            <a:r>
              <a:rPr lang="tr-TR" sz="2400" b="1" dirty="0" smtClean="0">
                <a:latin typeface="Calibri" panose="020F0502020204030204" pitchFamily="34" charset="0"/>
              </a:rPr>
              <a:t/>
            </a:r>
            <a:br>
              <a:rPr lang="tr-TR" sz="2400" b="1" dirty="0" smtClean="0">
                <a:latin typeface="Calibri" panose="020F0502020204030204" pitchFamily="34" charset="0"/>
              </a:rPr>
            </a:br>
            <a:r>
              <a:rPr lang="tr-TR" sz="2400" b="1" dirty="0" smtClean="0">
                <a:latin typeface="Calibri" panose="020F0502020204030204" pitchFamily="34" charset="0"/>
              </a:rPr>
              <a:t/>
            </a:r>
            <a:br>
              <a:rPr lang="tr-TR" sz="2400" b="1" dirty="0" smtClean="0">
                <a:latin typeface="Calibri" panose="020F0502020204030204" pitchFamily="34" charset="0"/>
              </a:rPr>
            </a:br>
            <a:endParaRPr lang="tr-TR" sz="2400" b="1" dirty="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sz="quarter" idx="1"/>
          </p:nvPr>
        </p:nvSpPr>
        <p:spPr/>
        <p:txBody>
          <a:bodyPr>
            <a:normAutofit fontScale="25000" lnSpcReduction="20000"/>
          </a:bodyPr>
          <a:lstStyle/>
          <a:p>
            <a:pPr algn="just">
              <a:buNone/>
            </a:pPr>
            <a:r>
              <a:rPr lang="tr-TR" dirty="0" smtClean="0"/>
              <a:t> </a:t>
            </a:r>
            <a:r>
              <a:rPr lang="tr-TR" dirty="0"/>
              <a:t>*</a:t>
            </a:r>
            <a:r>
              <a:rPr lang="tr-TR" dirty="0" smtClean="0"/>
              <a:t> </a:t>
            </a:r>
            <a:r>
              <a:rPr lang="tr-TR" sz="6000" dirty="0" smtClean="0">
                <a:solidFill>
                  <a:srgbClr val="FF0000"/>
                </a:solidFill>
                <a:latin typeface="Calibri" panose="020F0502020204030204" pitchFamily="34" charset="0"/>
                <a:cs typeface="Arial" pitchFamily="34" charset="0"/>
              </a:rPr>
              <a:t>Serbest mallar ve ekonomik mallar:</a:t>
            </a:r>
            <a:r>
              <a:rPr lang="tr-TR" sz="6000" dirty="0">
                <a:solidFill>
                  <a:srgbClr val="FF0000"/>
                </a:solidFill>
                <a:latin typeface="Calibri" panose="020F0502020204030204" pitchFamily="34" charset="0"/>
                <a:cs typeface="Arial" pitchFamily="34" charset="0"/>
              </a:rPr>
              <a:t> </a:t>
            </a:r>
            <a:r>
              <a:rPr lang="tr-TR" sz="6000" dirty="0" smtClean="0">
                <a:latin typeface="Calibri" panose="020F0502020204030204" pitchFamily="34" charset="0"/>
                <a:cs typeface="Arial" pitchFamily="34" charset="0"/>
              </a:rPr>
              <a:t>Serbest mallar, doğada  istendiğinde bulunabilen ve çaba sarf etmeden elde edilebilen mallardır. </a:t>
            </a:r>
            <a:r>
              <a:rPr lang="tr-TR" sz="6000" dirty="0" err="1" smtClean="0">
                <a:latin typeface="Calibri" panose="020F0502020204030204" pitchFamily="34" charset="0"/>
                <a:cs typeface="Arial" pitchFamily="34" charset="0"/>
              </a:rPr>
              <a:t>Örn</a:t>
            </a:r>
            <a:r>
              <a:rPr lang="tr-TR" sz="6000" dirty="0" smtClean="0">
                <a:latin typeface="Calibri" panose="020F0502020204030204" pitchFamily="34" charset="0"/>
                <a:cs typeface="Arial" pitchFamily="34" charset="0"/>
              </a:rPr>
              <a:t>. hava. Ekonomik mallar ise, her istendiğinde bulunamayan, belirli bir çaba harcamakla elde edilebilen mallardır. </a:t>
            </a:r>
            <a:r>
              <a:rPr lang="tr-TR" sz="6000" dirty="0" err="1" smtClean="0">
                <a:latin typeface="Calibri" panose="020F0502020204030204" pitchFamily="34" charset="0"/>
                <a:cs typeface="Arial" pitchFamily="34" charset="0"/>
              </a:rPr>
              <a:t>Örn</a:t>
            </a:r>
            <a:r>
              <a:rPr lang="tr-TR" sz="6000" dirty="0" smtClean="0">
                <a:latin typeface="Calibri" panose="020F0502020204030204" pitchFamily="34" charset="0"/>
                <a:cs typeface="Arial" pitchFamily="34" charset="0"/>
              </a:rPr>
              <a:t>. ekmek.</a:t>
            </a:r>
          </a:p>
          <a:p>
            <a:pPr algn="just">
              <a:buNone/>
            </a:pPr>
            <a:r>
              <a:rPr lang="tr-TR" sz="6000" dirty="0">
                <a:latin typeface="Calibri" panose="020F0502020204030204" pitchFamily="34" charset="0"/>
                <a:cs typeface="Arial" pitchFamily="34" charset="0"/>
              </a:rPr>
              <a:t> </a:t>
            </a:r>
            <a:r>
              <a:rPr lang="tr-TR" sz="6000" dirty="0" smtClean="0">
                <a:latin typeface="Calibri" panose="020F0502020204030204" pitchFamily="34" charset="0"/>
                <a:cs typeface="Arial" pitchFamily="34" charset="0"/>
              </a:rPr>
              <a:t>     BEDAVA</a:t>
            </a:r>
            <a:endParaRPr lang="tr-TR" sz="6000" dirty="0">
              <a:latin typeface="Calibri" panose="020F0502020204030204" pitchFamily="34" charset="0"/>
              <a:cs typeface="Arial" pitchFamily="34" charset="0"/>
            </a:endParaRPr>
          </a:p>
          <a:p>
            <a:pPr algn="just">
              <a:buNone/>
            </a:pPr>
            <a:r>
              <a:rPr lang="tr-TR" sz="6000" dirty="0">
                <a:latin typeface="Calibri" panose="020F0502020204030204" pitchFamily="34" charset="0"/>
                <a:cs typeface="Arial" pitchFamily="34" charset="0"/>
              </a:rPr>
              <a:t>Bedava yaşıyoruz, bedava;</a:t>
            </a:r>
          </a:p>
          <a:p>
            <a:pPr algn="just">
              <a:buNone/>
            </a:pPr>
            <a:r>
              <a:rPr lang="tr-TR" sz="6000" dirty="0">
                <a:latin typeface="Calibri" panose="020F0502020204030204" pitchFamily="34" charset="0"/>
                <a:cs typeface="Arial" pitchFamily="34" charset="0"/>
              </a:rPr>
              <a:t>Hava bedava, bulut bedava;</a:t>
            </a:r>
          </a:p>
          <a:p>
            <a:pPr algn="just">
              <a:buNone/>
            </a:pPr>
            <a:r>
              <a:rPr lang="tr-TR" sz="6000" dirty="0">
                <a:latin typeface="Calibri" panose="020F0502020204030204" pitchFamily="34" charset="0"/>
                <a:cs typeface="Arial" pitchFamily="34" charset="0"/>
              </a:rPr>
              <a:t>Dere tepe bedava;</a:t>
            </a:r>
          </a:p>
          <a:p>
            <a:pPr algn="just">
              <a:buNone/>
            </a:pPr>
            <a:r>
              <a:rPr lang="tr-TR" sz="6000" dirty="0">
                <a:latin typeface="Calibri" panose="020F0502020204030204" pitchFamily="34" charset="0"/>
                <a:cs typeface="Arial" pitchFamily="34" charset="0"/>
              </a:rPr>
              <a:t>Yağmur çamur bedava;</a:t>
            </a:r>
          </a:p>
          <a:p>
            <a:pPr algn="just">
              <a:buNone/>
            </a:pPr>
            <a:r>
              <a:rPr lang="tr-TR" sz="6000" dirty="0">
                <a:latin typeface="Calibri" panose="020F0502020204030204" pitchFamily="34" charset="0"/>
                <a:cs typeface="Arial" pitchFamily="34" charset="0"/>
              </a:rPr>
              <a:t>Otomobillerin dışı,</a:t>
            </a:r>
          </a:p>
          <a:p>
            <a:pPr algn="just">
              <a:buNone/>
            </a:pPr>
            <a:r>
              <a:rPr lang="tr-TR" sz="6000" dirty="0">
                <a:latin typeface="Calibri" panose="020F0502020204030204" pitchFamily="34" charset="0"/>
                <a:cs typeface="Arial" pitchFamily="34" charset="0"/>
              </a:rPr>
              <a:t>Sinemaların kapısı,</a:t>
            </a:r>
          </a:p>
          <a:p>
            <a:pPr algn="just">
              <a:buNone/>
            </a:pPr>
            <a:r>
              <a:rPr lang="tr-TR" sz="6000" dirty="0">
                <a:latin typeface="Calibri" panose="020F0502020204030204" pitchFamily="34" charset="0"/>
                <a:cs typeface="Arial" pitchFamily="34" charset="0"/>
              </a:rPr>
              <a:t>Camekanlar bedava;</a:t>
            </a:r>
          </a:p>
          <a:p>
            <a:pPr algn="just">
              <a:buNone/>
            </a:pPr>
            <a:r>
              <a:rPr lang="tr-TR" sz="6000" dirty="0">
                <a:latin typeface="Calibri" panose="020F0502020204030204" pitchFamily="34" charset="0"/>
                <a:cs typeface="Arial" pitchFamily="34" charset="0"/>
              </a:rPr>
              <a:t>Peynir ekmek değil ama</a:t>
            </a:r>
          </a:p>
          <a:p>
            <a:pPr algn="just">
              <a:buNone/>
            </a:pPr>
            <a:r>
              <a:rPr lang="tr-TR" sz="6000" dirty="0">
                <a:latin typeface="Calibri" panose="020F0502020204030204" pitchFamily="34" charset="0"/>
                <a:cs typeface="Arial" pitchFamily="34" charset="0"/>
              </a:rPr>
              <a:t>Acı su bedava;</a:t>
            </a:r>
          </a:p>
          <a:p>
            <a:pPr algn="just">
              <a:buNone/>
            </a:pPr>
            <a:r>
              <a:rPr lang="tr-TR" sz="6000" dirty="0">
                <a:latin typeface="Calibri" panose="020F0502020204030204" pitchFamily="34" charset="0"/>
                <a:cs typeface="Arial" pitchFamily="34" charset="0"/>
              </a:rPr>
              <a:t>Kelle fiyatına hürriyet,</a:t>
            </a:r>
          </a:p>
          <a:p>
            <a:pPr algn="just">
              <a:buNone/>
            </a:pPr>
            <a:r>
              <a:rPr lang="tr-TR" sz="6000" dirty="0">
                <a:latin typeface="Calibri" panose="020F0502020204030204" pitchFamily="34" charset="0"/>
                <a:cs typeface="Arial" pitchFamily="34" charset="0"/>
              </a:rPr>
              <a:t>Esirlik bedava;</a:t>
            </a:r>
          </a:p>
          <a:p>
            <a:pPr algn="just">
              <a:buNone/>
            </a:pPr>
            <a:r>
              <a:rPr lang="tr-TR" sz="6000" dirty="0">
                <a:latin typeface="Calibri" panose="020F0502020204030204" pitchFamily="34" charset="0"/>
                <a:cs typeface="Arial" pitchFamily="34" charset="0"/>
              </a:rPr>
              <a:t>Bedava yaşıyoruz, bedava.</a:t>
            </a:r>
          </a:p>
          <a:p>
            <a:pPr algn="just">
              <a:buNone/>
            </a:pPr>
            <a:r>
              <a:rPr lang="tr-TR" sz="6000" dirty="0">
                <a:latin typeface="Calibri" panose="020F0502020204030204" pitchFamily="34" charset="0"/>
                <a:cs typeface="Arial" pitchFamily="34" charset="0"/>
              </a:rPr>
              <a:t>                   Orhan VELİ</a:t>
            </a:r>
            <a:endParaRPr lang="tr-TR" sz="6000" dirty="0" smtClean="0">
              <a:latin typeface="Calibri" panose="020F0502020204030204" pitchFamily="34" charset="0"/>
              <a:cs typeface="Arial" pitchFamily="34" charset="0"/>
            </a:endParaRPr>
          </a:p>
          <a:p>
            <a:pPr algn="just">
              <a:buNone/>
            </a:pPr>
            <a:r>
              <a:rPr lang="tr-TR" sz="6000" dirty="0" smtClean="0">
                <a:latin typeface="Arial" pitchFamily="34" charset="0"/>
                <a:cs typeface="Arial" pitchFamily="34" charset="0"/>
              </a:rPr>
              <a:t> </a:t>
            </a:r>
            <a:endParaRPr lang="tr-TR" dirty="0"/>
          </a:p>
        </p:txBody>
      </p:sp>
    </p:spTree>
    <p:extLst>
      <p:ext uri="{BB962C8B-B14F-4D97-AF65-F5344CB8AC3E}">
        <p14:creationId xmlns:p14="http://schemas.microsoft.com/office/powerpoint/2010/main" val="979591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buNone/>
            </a:pPr>
            <a:r>
              <a:rPr lang="tr-TR" sz="2000" dirty="0" smtClean="0">
                <a:solidFill>
                  <a:srgbClr val="FF0000"/>
                </a:solidFill>
                <a:latin typeface="Arial" pitchFamily="34" charset="0"/>
                <a:cs typeface="Arial" pitchFamily="34" charset="0"/>
              </a:rPr>
              <a:t>    * </a:t>
            </a:r>
            <a:r>
              <a:rPr lang="tr-TR" sz="2400" dirty="0" smtClean="0">
                <a:solidFill>
                  <a:srgbClr val="FF0000"/>
                </a:solidFill>
                <a:latin typeface="Calibri" panose="020F0502020204030204" pitchFamily="34" charset="0"/>
                <a:cs typeface="Arial" pitchFamily="34" charset="0"/>
              </a:rPr>
              <a:t>Üretim malları ve tüketim malları:</a:t>
            </a:r>
            <a:endParaRPr lang="tr-TR" sz="2400" dirty="0">
              <a:solidFill>
                <a:srgbClr val="FF0000"/>
              </a:solidFill>
              <a:latin typeface="Calibri" panose="020F0502020204030204" pitchFamily="34" charset="0"/>
              <a:cs typeface="Arial" pitchFamily="34" charset="0"/>
            </a:endParaRPr>
          </a:p>
          <a:p>
            <a:pPr algn="just">
              <a:buNone/>
            </a:pPr>
            <a:r>
              <a:rPr lang="tr-TR" sz="2400" dirty="0">
                <a:latin typeface="Calibri" panose="020F0502020204030204" pitchFamily="34" charset="0"/>
                <a:cs typeface="Arial" pitchFamily="34" charset="0"/>
              </a:rPr>
              <a:t>    </a:t>
            </a:r>
            <a:r>
              <a:rPr lang="tr-TR" sz="2400" dirty="0" smtClean="0">
                <a:latin typeface="Calibri" panose="020F0502020204030204" pitchFamily="34" charset="0"/>
                <a:cs typeface="Arial" pitchFamily="34" charset="0"/>
              </a:rPr>
              <a:t>- Tüketim </a:t>
            </a:r>
            <a:r>
              <a:rPr lang="tr-TR" sz="2400" dirty="0">
                <a:latin typeface="Calibri" panose="020F0502020204030204" pitchFamily="34" charset="0"/>
                <a:cs typeface="Arial" pitchFamily="34" charset="0"/>
              </a:rPr>
              <a:t>malları tüketicinin ihtiyaçlarını doğrudan karşılayan mallardır. Bu açıdan bakıldığında bu mallara nihai mal adı da verilir. Bu tür mallar er veya geç kullanılma durumundadırlar. Ekonomik mal olma özelliklerini kaybettikleri anda yok olurlar. Yediğimiz yiyecek, giydiğimiz elbise gibi. </a:t>
            </a:r>
            <a:endParaRPr lang="tr-TR" sz="2400" dirty="0" smtClean="0">
              <a:latin typeface="Calibri" panose="020F0502020204030204" pitchFamily="34" charset="0"/>
              <a:cs typeface="Arial" pitchFamily="34" charset="0"/>
            </a:endParaRPr>
          </a:p>
          <a:p>
            <a:pPr algn="just">
              <a:buNone/>
            </a:pPr>
            <a:r>
              <a:rPr lang="tr-TR" sz="2400" dirty="0">
                <a:latin typeface="Calibri" panose="020F0502020204030204" pitchFamily="34" charset="0"/>
                <a:cs typeface="Arial" pitchFamily="34" charset="0"/>
              </a:rPr>
              <a:t> </a:t>
            </a:r>
            <a:r>
              <a:rPr lang="tr-TR" sz="2400" dirty="0" smtClean="0">
                <a:latin typeface="Calibri" panose="020F0502020204030204" pitchFamily="34" charset="0"/>
                <a:cs typeface="Arial" pitchFamily="34" charset="0"/>
              </a:rPr>
              <a:t>   - Üretim </a:t>
            </a:r>
            <a:r>
              <a:rPr lang="tr-TR" sz="2400" dirty="0">
                <a:latin typeface="Calibri" panose="020F0502020204030204" pitchFamily="34" charset="0"/>
                <a:cs typeface="Arial" pitchFamily="34" charset="0"/>
              </a:rPr>
              <a:t>malları ise, diğer </a:t>
            </a:r>
            <a:r>
              <a:rPr lang="tr-TR" sz="2400" dirty="0" smtClean="0">
                <a:latin typeface="Calibri" panose="020F0502020204030204" pitchFamily="34" charset="0"/>
                <a:cs typeface="Arial" pitchFamily="34" charset="0"/>
              </a:rPr>
              <a:t>üretim </a:t>
            </a:r>
            <a:r>
              <a:rPr lang="tr-TR" sz="2400" dirty="0">
                <a:latin typeface="Calibri" panose="020F0502020204030204" pitchFamily="34" charset="0"/>
                <a:cs typeface="Arial" pitchFamily="34" charset="0"/>
              </a:rPr>
              <a:t>malları ya da </a:t>
            </a:r>
            <a:r>
              <a:rPr lang="tr-TR" sz="2400" dirty="0" smtClean="0">
                <a:latin typeface="Calibri" panose="020F0502020204030204" pitchFamily="34" charset="0"/>
                <a:cs typeface="Arial" pitchFamily="34" charset="0"/>
              </a:rPr>
              <a:t>tüketim </a:t>
            </a:r>
            <a:r>
              <a:rPr lang="tr-TR" sz="2400" dirty="0">
                <a:latin typeface="Calibri" panose="020F0502020204030204" pitchFamily="34" charset="0"/>
                <a:cs typeface="Arial" pitchFamily="34" charset="0"/>
              </a:rPr>
              <a:t>malları üretiminde kullanılan mallardır. Bir makine, makinenin çalışmasını sağlayan yakıt, onu kullanan işçinin hizmeti, makinenin durduğu bina gibi.</a:t>
            </a:r>
          </a:p>
          <a:p>
            <a:pPr>
              <a:buNone/>
            </a:pPr>
            <a:endParaRPr lang="tr-TR" sz="2400" dirty="0">
              <a:latin typeface="Calibri" panose="020F0502020204030204" pitchFamily="34" charset="0"/>
            </a:endParaRPr>
          </a:p>
          <a:p>
            <a:pPr>
              <a:buNone/>
            </a:pPr>
            <a:endParaRPr lang="tr-TR" sz="2400" dirty="0">
              <a:latin typeface="Calibri" panose="020F0502020204030204" pitchFamily="34" charset="0"/>
            </a:endParaRPr>
          </a:p>
          <a:p>
            <a:endParaRPr lang="tr-TR" dirty="0"/>
          </a:p>
        </p:txBody>
      </p:sp>
    </p:spTree>
    <p:extLst>
      <p:ext uri="{BB962C8B-B14F-4D97-AF65-F5344CB8AC3E}">
        <p14:creationId xmlns:p14="http://schemas.microsoft.com/office/powerpoint/2010/main" val="698361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buNone/>
            </a:pPr>
            <a:r>
              <a:rPr lang="tr-TR" b="1" dirty="0" smtClean="0">
                <a:solidFill>
                  <a:srgbClr val="FF0000"/>
                </a:solidFill>
                <a:latin typeface="Calibri" panose="020F0502020204030204" pitchFamily="34" charset="0"/>
              </a:rPr>
              <a:t>* </a:t>
            </a:r>
            <a:r>
              <a:rPr lang="tr-TR" sz="2000" dirty="0" smtClean="0">
                <a:solidFill>
                  <a:srgbClr val="FF0000"/>
                </a:solidFill>
                <a:latin typeface="Calibri" panose="020F0502020204030204" pitchFamily="34" charset="0"/>
                <a:cs typeface="Arial" pitchFamily="34" charset="0"/>
              </a:rPr>
              <a:t>Dayanıklı mallar ve </a:t>
            </a:r>
            <a:r>
              <a:rPr lang="tr-TR" sz="2000" dirty="0">
                <a:solidFill>
                  <a:srgbClr val="FF0000"/>
                </a:solidFill>
                <a:latin typeface="Calibri" panose="020F0502020204030204" pitchFamily="34" charset="0"/>
                <a:cs typeface="Arial" pitchFamily="34" charset="0"/>
              </a:rPr>
              <a:t>d</a:t>
            </a:r>
            <a:r>
              <a:rPr lang="tr-TR" sz="2000" dirty="0" smtClean="0">
                <a:solidFill>
                  <a:srgbClr val="FF0000"/>
                </a:solidFill>
                <a:latin typeface="Calibri" panose="020F0502020204030204" pitchFamily="34" charset="0"/>
                <a:cs typeface="Arial" pitchFamily="34" charset="0"/>
              </a:rPr>
              <a:t>ayanıksız </a:t>
            </a:r>
            <a:r>
              <a:rPr lang="tr-TR" sz="2000" dirty="0">
                <a:solidFill>
                  <a:srgbClr val="FF0000"/>
                </a:solidFill>
                <a:latin typeface="Calibri" panose="020F0502020204030204" pitchFamily="34" charset="0"/>
                <a:cs typeface="Arial" pitchFamily="34" charset="0"/>
              </a:rPr>
              <a:t>m</a:t>
            </a:r>
            <a:r>
              <a:rPr lang="tr-TR" sz="2000" dirty="0" smtClean="0">
                <a:solidFill>
                  <a:srgbClr val="FF0000"/>
                </a:solidFill>
                <a:latin typeface="Calibri" panose="020F0502020204030204" pitchFamily="34" charset="0"/>
                <a:cs typeface="Arial" pitchFamily="34" charset="0"/>
              </a:rPr>
              <a:t>allar:</a:t>
            </a:r>
          </a:p>
          <a:p>
            <a:pPr algn="just">
              <a:buNone/>
            </a:pPr>
            <a:r>
              <a:rPr lang="tr-TR" sz="2000" dirty="0" smtClean="0">
                <a:latin typeface="Arial" pitchFamily="34" charset="0"/>
                <a:cs typeface="Arial" pitchFamily="34" charset="0"/>
              </a:rPr>
              <a:t>   Tüm mallar, faydalı olabilecekleri yaşam uzunluğunu yansıtmak üzere, dayanıklı veya dayanıksız mallar olabilirler.  Dayanıklı mallar elde edildikten sonra uzun süre fayda sağlayan mallardır. Buzdolabı, otomobil, radyo gibi. Dayanıksız mallar ise fayda sağladığında yok olan, biten mallardır. Mum, ekmek, şeker, benzin gibi. </a:t>
            </a:r>
          </a:p>
          <a:p>
            <a:pPr algn="just">
              <a:buFont typeface="Arial" charset="0"/>
              <a:buChar char="•"/>
            </a:pPr>
            <a:r>
              <a:rPr lang="tr-TR" sz="2400" dirty="0" smtClean="0">
                <a:latin typeface="Calibri" panose="020F0502020204030204" pitchFamily="34" charset="0"/>
                <a:cs typeface="Arial" pitchFamily="34" charset="0"/>
              </a:rPr>
              <a:t>Zorunlu mallar-lüks mallar</a:t>
            </a:r>
          </a:p>
          <a:p>
            <a:pPr algn="just">
              <a:buFont typeface="Arial" charset="0"/>
              <a:buChar char="•"/>
            </a:pPr>
            <a:r>
              <a:rPr lang="tr-TR" sz="2400" dirty="0" smtClean="0">
                <a:latin typeface="Calibri" panose="020F0502020204030204" pitchFamily="34" charset="0"/>
                <a:cs typeface="Arial" pitchFamily="34" charset="0"/>
              </a:rPr>
              <a:t>Tarımsal mallar-Sanayi malları- Hizmet malları</a:t>
            </a:r>
          </a:p>
          <a:p>
            <a:pPr>
              <a:buNone/>
            </a:pPr>
            <a:endParaRPr lang="tr-TR" sz="2400" dirty="0" smtClean="0">
              <a:latin typeface="Calibri" panose="020F0502020204030204" pitchFamily="34" charset="0"/>
            </a:endParaRPr>
          </a:p>
          <a:p>
            <a:pPr>
              <a:buNone/>
            </a:pPr>
            <a:endParaRPr lang="tr-TR" sz="2400" dirty="0" smtClean="0">
              <a:latin typeface="Calibri" panose="020F0502020204030204" pitchFamily="34" charset="0"/>
            </a:endParaRPr>
          </a:p>
          <a:p>
            <a:pPr>
              <a:buNone/>
            </a:pPr>
            <a:endParaRPr lang="tr-TR" dirty="0"/>
          </a:p>
        </p:txBody>
      </p:sp>
    </p:spTree>
    <p:extLst>
      <p:ext uri="{BB962C8B-B14F-4D97-AF65-F5344CB8AC3E}">
        <p14:creationId xmlns:p14="http://schemas.microsoft.com/office/powerpoint/2010/main" val="4294354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pPr algn="just">
              <a:buNone/>
            </a:pPr>
            <a:r>
              <a:rPr lang="tr-TR" dirty="0" smtClean="0"/>
              <a:t>  </a:t>
            </a:r>
            <a:r>
              <a:rPr lang="tr-TR" b="1" dirty="0" smtClean="0">
                <a:solidFill>
                  <a:srgbClr val="C00000"/>
                </a:solidFill>
                <a:latin typeface="Calibri" panose="020F0502020204030204" pitchFamily="34" charset="0"/>
              </a:rPr>
              <a:t>* </a:t>
            </a:r>
            <a:r>
              <a:rPr lang="tr-TR" dirty="0" smtClean="0">
                <a:solidFill>
                  <a:srgbClr val="FF0000"/>
                </a:solidFill>
                <a:latin typeface="Calibri" panose="020F0502020204030204" pitchFamily="34" charset="0"/>
              </a:rPr>
              <a:t>Kamusal mallar (hizmetler) - özel mallar (hizmetler) – yarı kamusal mallar (hizmetler):</a:t>
            </a:r>
          </a:p>
          <a:p>
            <a:pPr algn="just">
              <a:buNone/>
            </a:pPr>
            <a:r>
              <a:rPr lang="tr-TR" dirty="0" smtClean="0">
                <a:solidFill>
                  <a:srgbClr val="FF0000"/>
                </a:solidFill>
                <a:latin typeface="Calibri" panose="020F0502020204030204" pitchFamily="34" charset="0"/>
              </a:rPr>
              <a:t>- Kamusal mal: </a:t>
            </a:r>
            <a:r>
              <a:rPr lang="tr-TR" dirty="0" smtClean="0">
                <a:latin typeface="Calibri" panose="020F0502020204030204" pitchFamily="34" charset="0"/>
              </a:rPr>
              <a:t>İlke olarak topluma ortak fayda sağlayan, özel faydalara bölünemeyen ya da özel ve kamusal faydaları ayrıştırılamayan, rekabete konu olmayan mal. Yine ilke olarak vergilerle finanse edilir.</a:t>
            </a:r>
          </a:p>
          <a:p>
            <a:pPr algn="just">
              <a:buNone/>
            </a:pPr>
            <a:r>
              <a:rPr lang="tr-TR" dirty="0" smtClean="0">
                <a:solidFill>
                  <a:srgbClr val="FF0000"/>
                </a:solidFill>
                <a:latin typeface="Calibri" panose="020F0502020204030204" pitchFamily="34" charset="0"/>
              </a:rPr>
              <a:t>- Özel mal: </a:t>
            </a:r>
            <a:r>
              <a:rPr lang="tr-TR" dirty="0" smtClean="0">
                <a:latin typeface="Calibri" panose="020F0502020204030204" pitchFamily="34" charset="0"/>
              </a:rPr>
              <a:t>Kullanana bir diğer kullanıcıdan münhasır (özgülenmiş ve ayrı) faydalar sağlayan, rekabete konu olan mal. İlke olarak ödenen bedel ile finanse edilir.</a:t>
            </a:r>
          </a:p>
          <a:p>
            <a:pPr algn="just">
              <a:buNone/>
            </a:pPr>
            <a:r>
              <a:rPr lang="tr-TR" dirty="0" smtClean="0">
                <a:solidFill>
                  <a:srgbClr val="FF0000"/>
                </a:solidFill>
                <a:latin typeface="Calibri" panose="020F0502020204030204" pitchFamily="34" charset="0"/>
              </a:rPr>
              <a:t>- Yarı kamusal mal: </a:t>
            </a:r>
            <a:r>
              <a:rPr lang="tr-TR" dirty="0" smtClean="0">
                <a:latin typeface="Calibri" panose="020F0502020204030204" pitchFamily="34" charset="0"/>
              </a:rPr>
              <a:t>Kullanıcılara hem ortak (bölünemeyen) faydalar hem de özel (bölünebilir) faydalar sağlayabilen mallar. Duruma göre vergilerle ya da ödenen bedelle finanse edilebilir.</a:t>
            </a:r>
          </a:p>
          <a:p>
            <a:pPr>
              <a:buNone/>
            </a:pPr>
            <a:endParaRPr lang="tr-TR" dirty="0" smtClean="0"/>
          </a:p>
          <a:p>
            <a:endParaRPr lang="tr-TR" dirty="0"/>
          </a:p>
        </p:txBody>
      </p:sp>
    </p:spTree>
    <p:extLst>
      <p:ext uri="{BB962C8B-B14F-4D97-AF65-F5344CB8AC3E}">
        <p14:creationId xmlns:p14="http://schemas.microsoft.com/office/powerpoint/2010/main" val="1467444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pPr marL="0" indent="0" algn="just">
              <a:buNone/>
            </a:pPr>
            <a:endParaRPr lang="tr-TR" sz="2900" dirty="0" smtClean="0">
              <a:solidFill>
                <a:srgbClr val="FF0000"/>
              </a:solidFill>
              <a:latin typeface="Calibri" panose="020F0502020204030204" pitchFamily="34" charset="0"/>
              <a:cs typeface="Arial" panose="020B0604020202020204" pitchFamily="34" charset="0"/>
            </a:endParaRPr>
          </a:p>
          <a:p>
            <a:pPr marL="0" indent="0" algn="ctr">
              <a:buNone/>
            </a:pPr>
            <a:r>
              <a:rPr lang="tr-TR" sz="2900" smtClean="0">
                <a:solidFill>
                  <a:srgbClr val="FF0000"/>
                </a:solidFill>
                <a:latin typeface="Calibri" panose="020F0502020204030204" pitchFamily="34" charset="0"/>
                <a:cs typeface="Arial" panose="020B0604020202020204" pitchFamily="34" charset="0"/>
              </a:rPr>
              <a:t>Eğitim Kavramı</a:t>
            </a:r>
            <a:endParaRPr lang="tr-TR" sz="2900" dirty="0">
              <a:solidFill>
                <a:srgbClr val="FF0000"/>
              </a:solidFill>
              <a:latin typeface="Calibri" panose="020F0502020204030204" pitchFamily="34" charset="0"/>
              <a:cs typeface="Arial" panose="020B0604020202020204" pitchFamily="34" charset="0"/>
            </a:endParaRPr>
          </a:p>
          <a:p>
            <a:pPr marL="0" indent="0" algn="just">
              <a:buNone/>
            </a:pPr>
            <a:r>
              <a:rPr lang="tr-TR" sz="2900" dirty="0">
                <a:latin typeface="Calibri" panose="020F0502020204030204" pitchFamily="34" charset="0"/>
                <a:cs typeface="Arial" panose="020B0604020202020204" pitchFamily="34" charset="0"/>
              </a:rPr>
              <a:t>Toplumlarının tarihsel ve toplumsal gelişme süreçlerinde kültürün üretilmesinde ve yeni kuşaklara aktarılmasında önemli bir etkinlik alanı olan eğitim, eğitim literatüründe, </a:t>
            </a:r>
            <a:r>
              <a:rPr lang="tr-TR" sz="2900" u="sng" dirty="0">
                <a:solidFill>
                  <a:srgbClr val="00B050"/>
                </a:solidFill>
                <a:latin typeface="Calibri" panose="020F0502020204030204" pitchFamily="34" charset="0"/>
                <a:cs typeface="Arial" panose="020B0604020202020204" pitchFamily="34" charset="0"/>
              </a:rPr>
              <a:t>asıl olarak toplumun erişkin olmayan bireylerine yönelik</a:t>
            </a:r>
            <a:r>
              <a:rPr lang="tr-TR" sz="2900" dirty="0">
                <a:latin typeface="Calibri" panose="020F0502020204030204" pitchFamily="34" charset="0"/>
                <a:cs typeface="Arial" panose="020B0604020202020204" pitchFamily="34" charset="0"/>
              </a:rPr>
              <a:t>, </a:t>
            </a:r>
            <a:r>
              <a:rPr lang="tr-TR" sz="2900" u="sng" dirty="0">
                <a:solidFill>
                  <a:srgbClr val="002060"/>
                </a:solidFill>
                <a:latin typeface="Calibri" panose="020F0502020204030204" pitchFamily="34" charset="0"/>
                <a:cs typeface="Arial" panose="020B0604020202020204" pitchFamily="34" charset="0"/>
              </a:rPr>
              <a:t>istenilen bilgi, beceri ve tutumları aktarmak ve geliştirmek amacıyla</a:t>
            </a:r>
            <a:r>
              <a:rPr lang="tr-TR" sz="2900" dirty="0">
                <a:solidFill>
                  <a:srgbClr val="002060"/>
                </a:solidFill>
                <a:latin typeface="Calibri" panose="020F0502020204030204" pitchFamily="34" charset="0"/>
                <a:cs typeface="Arial" panose="020B0604020202020204" pitchFamily="34" charset="0"/>
              </a:rPr>
              <a:t>, </a:t>
            </a:r>
            <a:r>
              <a:rPr lang="tr-TR" sz="2900" u="sng" dirty="0">
                <a:solidFill>
                  <a:srgbClr val="FF0000"/>
                </a:solidFill>
                <a:latin typeface="Calibri" panose="020F0502020204030204" pitchFamily="34" charset="0"/>
                <a:cs typeface="Arial" panose="020B0604020202020204" pitchFamily="34" charset="0"/>
              </a:rPr>
              <a:t>planlı ve düzenli bir şekilde</a:t>
            </a:r>
            <a:r>
              <a:rPr lang="tr-TR" sz="2900" dirty="0">
                <a:latin typeface="Calibri" panose="020F0502020204030204" pitchFamily="34" charset="0"/>
                <a:cs typeface="Arial" panose="020B0604020202020204" pitchFamily="34" charset="0"/>
              </a:rPr>
              <a:t>, </a:t>
            </a:r>
            <a:r>
              <a:rPr lang="tr-TR" sz="2900" u="sng" dirty="0">
                <a:solidFill>
                  <a:srgbClr val="0070C0"/>
                </a:solidFill>
                <a:latin typeface="Calibri" panose="020F0502020204030204" pitchFamily="34" charset="0"/>
                <a:cs typeface="Arial" panose="020B0604020202020204" pitchFamily="34" charset="0"/>
              </a:rPr>
              <a:t>kişilerin katılımına ve deneyimlerine yer vererek </a:t>
            </a:r>
            <a:r>
              <a:rPr lang="tr-TR" sz="2900" dirty="0">
                <a:latin typeface="Calibri" panose="020F0502020204030204" pitchFamily="34" charset="0"/>
                <a:cs typeface="Arial" panose="020B0604020202020204" pitchFamily="34" charset="0"/>
              </a:rPr>
              <a:t>gerçekleştirilen bir etkinlikler dizisi olarak ele alınmıştır. </a:t>
            </a:r>
          </a:p>
          <a:p>
            <a:pPr marL="0" indent="0" algn="just">
              <a:buNone/>
            </a:pPr>
            <a:r>
              <a:rPr lang="tr-TR" sz="2900" dirty="0">
                <a:latin typeface="Calibri" panose="020F0502020204030204" pitchFamily="34" charset="0"/>
                <a:cs typeface="Arial" panose="020B0604020202020204" pitchFamily="34" charset="0"/>
              </a:rPr>
              <a:t>*</a:t>
            </a:r>
            <a:r>
              <a:rPr lang="tr-TR" sz="2900" dirty="0" err="1">
                <a:solidFill>
                  <a:srgbClr val="FF0000"/>
                </a:solidFill>
                <a:latin typeface="Calibri" panose="020F0502020204030204" pitchFamily="34" charset="0"/>
                <a:cs typeface="Arial" panose="020B0604020202020204" pitchFamily="34" charset="0"/>
              </a:rPr>
              <a:t>Émile</a:t>
            </a:r>
            <a:r>
              <a:rPr lang="tr-TR" sz="2900" dirty="0">
                <a:solidFill>
                  <a:srgbClr val="FF0000"/>
                </a:solidFill>
                <a:latin typeface="Calibri" panose="020F0502020204030204" pitchFamily="34" charset="0"/>
                <a:cs typeface="Arial" panose="020B0604020202020204" pitchFamily="34" charset="0"/>
              </a:rPr>
              <a:t> </a:t>
            </a:r>
            <a:r>
              <a:rPr lang="tr-TR" sz="2900" dirty="0" err="1">
                <a:solidFill>
                  <a:srgbClr val="FF0000"/>
                </a:solidFill>
                <a:latin typeface="Calibri" panose="020F0502020204030204" pitchFamily="34" charset="0"/>
                <a:cs typeface="Arial" panose="020B0604020202020204" pitchFamily="34" charset="0"/>
              </a:rPr>
              <a:t>Durkheim</a:t>
            </a:r>
            <a:r>
              <a:rPr lang="tr-TR" sz="2900" dirty="0">
                <a:solidFill>
                  <a:srgbClr val="FF0000"/>
                </a:solidFill>
                <a:latin typeface="Calibri" panose="020F0502020204030204" pitchFamily="34" charset="0"/>
                <a:cs typeface="Arial" panose="020B0604020202020204" pitchFamily="34" charset="0"/>
              </a:rPr>
              <a:t> (1858 - 1917)</a:t>
            </a:r>
            <a:r>
              <a:rPr lang="tr-TR" sz="2900" dirty="0">
                <a:latin typeface="Calibri" panose="020F0502020204030204" pitchFamily="34" charset="0"/>
                <a:cs typeface="Arial" panose="020B0604020202020204" pitchFamily="34" charset="0"/>
              </a:rPr>
              <a:t>: Fransalı sosyolog, sosyolojinin kurucularından sayılmaktadır. </a:t>
            </a:r>
            <a:r>
              <a:rPr lang="tr-TR" sz="2900" dirty="0" smtClean="0">
                <a:latin typeface="Calibri" panose="020F0502020204030204" pitchFamily="34" charset="0"/>
                <a:cs typeface="Arial" panose="020B0604020202020204" pitchFamily="34" charset="0"/>
              </a:rPr>
              <a:t>Pozitivist-</a:t>
            </a:r>
            <a:r>
              <a:rPr lang="tr-TR" sz="2900" dirty="0" err="1" smtClean="0">
                <a:latin typeface="Calibri" panose="020F0502020204030204" pitchFamily="34" charset="0"/>
                <a:cs typeface="Arial" panose="020B0604020202020204" pitchFamily="34" charset="0"/>
              </a:rPr>
              <a:t>fonksiyonalist</a:t>
            </a:r>
            <a:r>
              <a:rPr lang="tr-TR" sz="2900" dirty="0" smtClean="0">
                <a:latin typeface="Calibri" panose="020F0502020204030204" pitchFamily="34" charset="0"/>
                <a:cs typeface="Arial" panose="020B0604020202020204" pitchFamily="34" charset="0"/>
              </a:rPr>
              <a:t> </a:t>
            </a:r>
            <a:r>
              <a:rPr lang="tr-TR" sz="2900" dirty="0">
                <a:latin typeface="Calibri" panose="020F0502020204030204" pitchFamily="34" charset="0"/>
                <a:cs typeface="Arial" panose="020B0604020202020204" pitchFamily="34" charset="0"/>
              </a:rPr>
              <a:t>(</a:t>
            </a:r>
            <a:r>
              <a:rPr lang="tr-TR" sz="2900" dirty="0" err="1">
                <a:latin typeface="Calibri" panose="020F0502020204030204" pitchFamily="34" charset="0"/>
                <a:cs typeface="Arial" panose="020B0604020202020204" pitchFamily="34" charset="0"/>
              </a:rPr>
              <a:t>işlevselci</a:t>
            </a:r>
            <a:r>
              <a:rPr lang="tr-TR" sz="2900" dirty="0" smtClean="0">
                <a:latin typeface="Calibri" panose="020F0502020204030204" pitchFamily="34" charset="0"/>
                <a:cs typeface="Arial" panose="020B0604020202020204" pitchFamily="34" charset="0"/>
              </a:rPr>
              <a:t>) eğitim </a:t>
            </a:r>
            <a:r>
              <a:rPr lang="tr-TR" sz="2900" dirty="0">
                <a:latin typeface="Calibri" panose="020F0502020204030204" pitchFamily="34" charset="0"/>
                <a:cs typeface="Arial" panose="020B0604020202020204" pitchFamily="34" charset="0"/>
              </a:rPr>
              <a:t>yaklaşımının da önemli temsilcilerinden biridir</a:t>
            </a:r>
            <a:r>
              <a:rPr lang="tr-TR" sz="2900" dirty="0" smtClean="0">
                <a:latin typeface="Calibri" panose="020F0502020204030204" pitchFamily="34" charset="0"/>
                <a:cs typeface="Arial" panose="020B0604020202020204" pitchFamily="34" charset="0"/>
              </a:rPr>
              <a:t>.</a:t>
            </a:r>
          </a:p>
          <a:p>
            <a:pPr marL="0" indent="0" algn="just">
              <a:buNone/>
            </a:pPr>
            <a:endParaRPr lang="tr-TR" sz="2900" dirty="0">
              <a:latin typeface="Calibri" panose="020F0502020204030204" pitchFamily="34" charset="0"/>
              <a:cs typeface="Arial" panose="020B0604020202020204" pitchFamily="34" charset="0"/>
            </a:endParaRPr>
          </a:p>
          <a:p>
            <a:pPr marL="0" indent="0">
              <a:buNone/>
            </a:pPr>
            <a:r>
              <a:rPr lang="tr-TR" sz="2800" dirty="0">
                <a:solidFill>
                  <a:srgbClr val="7030A0"/>
                </a:solidFill>
                <a:latin typeface="Calibri" panose="020F0502020204030204" pitchFamily="34" charset="0"/>
                <a:cs typeface="Arial" panose="020B0604020202020204" pitchFamily="34" charset="0"/>
              </a:rPr>
              <a:t>* Pedagoji nedir? Pedagog kimdir?</a:t>
            </a:r>
          </a:p>
          <a:p>
            <a:endParaRPr lang="tr-TR" dirty="0"/>
          </a:p>
        </p:txBody>
      </p:sp>
    </p:spTree>
    <p:extLst>
      <p:ext uri="{BB962C8B-B14F-4D97-AF65-F5344CB8AC3E}">
        <p14:creationId xmlns:p14="http://schemas.microsoft.com/office/powerpoint/2010/main" val="3859067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a:solidFill>
                  <a:srgbClr val="FF0000"/>
                </a:solidFill>
                <a:latin typeface="Calibri" panose="020F0502020204030204" pitchFamily="34" charset="0"/>
                <a:cs typeface="Arial" pitchFamily="34" charset="0"/>
              </a:rPr>
              <a:t>Eğitim ne’ye yarar?</a:t>
            </a:r>
            <a:endParaRPr lang="tr-TR" sz="2400" dirty="0">
              <a:latin typeface="Calibri" panose="020F0502020204030204" pitchFamily="34" charset="0"/>
            </a:endParaRPr>
          </a:p>
        </p:txBody>
      </p:sp>
      <p:sp>
        <p:nvSpPr>
          <p:cNvPr id="3" name="İçerik Yer Tutucusu 2"/>
          <p:cNvSpPr>
            <a:spLocks noGrp="1"/>
          </p:cNvSpPr>
          <p:nvPr>
            <p:ph sz="quarter" idx="1"/>
          </p:nvPr>
        </p:nvSpPr>
        <p:spPr/>
        <p:txBody>
          <a:bodyPr>
            <a:normAutofit/>
          </a:bodyPr>
          <a:lstStyle/>
          <a:p>
            <a:pPr algn="just"/>
            <a:r>
              <a:rPr lang="tr-TR" sz="2400" dirty="0" smtClean="0">
                <a:latin typeface="Calibri" panose="020F0502020204030204" pitchFamily="34" charset="0"/>
              </a:rPr>
              <a:t>Eğitim aracılığıyla toplumun (özellikle daha genç) bireylerine ‘istenen’ </a:t>
            </a:r>
            <a:r>
              <a:rPr lang="tr-TR" sz="2400" dirty="0" smtClean="0">
                <a:solidFill>
                  <a:srgbClr val="FF0000"/>
                </a:solidFill>
                <a:latin typeface="Calibri" panose="020F0502020204030204" pitchFamily="34" charset="0"/>
              </a:rPr>
              <a:t>bilgiler</a:t>
            </a:r>
            <a:r>
              <a:rPr lang="tr-TR" sz="2400" dirty="0" smtClean="0">
                <a:latin typeface="Calibri" panose="020F0502020204030204" pitchFamily="34" charset="0"/>
              </a:rPr>
              <a:t> aktarılır, onlarda ‘istenen’ </a:t>
            </a:r>
            <a:r>
              <a:rPr lang="tr-TR" sz="2400" dirty="0" smtClean="0">
                <a:solidFill>
                  <a:srgbClr val="FF0000"/>
                </a:solidFill>
                <a:latin typeface="Calibri" panose="020F0502020204030204" pitchFamily="34" charset="0"/>
              </a:rPr>
              <a:t>beceriler</a:t>
            </a:r>
            <a:r>
              <a:rPr lang="tr-TR" sz="2400" dirty="0" smtClean="0">
                <a:latin typeface="Calibri" panose="020F0502020204030204" pitchFamily="34" charset="0"/>
              </a:rPr>
              <a:t> geliştirilir ve </a:t>
            </a:r>
            <a:r>
              <a:rPr lang="tr-TR" sz="2400" dirty="0" smtClean="0">
                <a:solidFill>
                  <a:srgbClr val="FF0000"/>
                </a:solidFill>
                <a:latin typeface="Calibri" panose="020F0502020204030204" pitchFamily="34" charset="0"/>
              </a:rPr>
              <a:t>tutumlar/davranışlar </a:t>
            </a:r>
            <a:r>
              <a:rPr lang="tr-TR" sz="2400" dirty="0" smtClean="0">
                <a:latin typeface="Calibri" panose="020F0502020204030204" pitchFamily="34" charset="0"/>
              </a:rPr>
              <a:t>oluşturulur.</a:t>
            </a:r>
          </a:p>
          <a:p>
            <a:pPr algn="just"/>
            <a:r>
              <a:rPr lang="tr-TR" sz="2400" dirty="0" smtClean="0">
                <a:latin typeface="Calibri" panose="020F0502020204030204" pitchFamily="34" charset="0"/>
                <a:cs typeface="Arial" pitchFamily="34" charset="0"/>
              </a:rPr>
              <a:t>Eğitim, </a:t>
            </a:r>
            <a:r>
              <a:rPr lang="tr-TR" sz="2400" dirty="0">
                <a:latin typeface="Calibri" panose="020F0502020204030204" pitchFamily="34" charset="0"/>
                <a:cs typeface="Arial" pitchFamily="34" charset="0"/>
              </a:rPr>
              <a:t>toplumsal bir </a:t>
            </a:r>
            <a:r>
              <a:rPr lang="tr-TR" sz="2400" dirty="0" smtClean="0">
                <a:latin typeface="Calibri" panose="020F0502020204030204" pitchFamily="34" charset="0"/>
                <a:cs typeface="Arial" pitchFamily="34" charset="0"/>
              </a:rPr>
              <a:t>kurumdur ve içinde varlık kazandığı toplumun gerçekliğini yansıtır. </a:t>
            </a:r>
            <a:r>
              <a:rPr lang="tr-TR" sz="2400" dirty="0">
                <a:latin typeface="Calibri" panose="020F0502020204030204" pitchFamily="34" charset="0"/>
                <a:cs typeface="Arial" pitchFamily="34" charset="0"/>
              </a:rPr>
              <a:t>İ</a:t>
            </a:r>
            <a:r>
              <a:rPr lang="tr-TR" sz="2400" dirty="0" smtClean="0">
                <a:latin typeface="Calibri" panose="020F0502020204030204" pitchFamily="34" charset="0"/>
                <a:cs typeface="Arial" pitchFamily="34" charset="0"/>
              </a:rPr>
              <a:t>nsanın </a:t>
            </a:r>
            <a:r>
              <a:rPr lang="tr-TR" sz="2400" dirty="0">
                <a:latin typeface="Calibri" panose="020F0502020204030204" pitchFamily="34" charset="0"/>
                <a:cs typeface="Arial" pitchFamily="34" charset="0"/>
              </a:rPr>
              <a:t>çağlar boyunca gelişimi sürecinde sosyalizasyon (sosyalleşme-kültürlenme) sağlama işlevi gören eğitim </a:t>
            </a:r>
            <a:r>
              <a:rPr lang="tr-TR" sz="2400" dirty="0">
                <a:solidFill>
                  <a:srgbClr val="7030A0"/>
                </a:solidFill>
                <a:latin typeface="Calibri" panose="020F0502020204030204" pitchFamily="34" charset="0"/>
                <a:cs typeface="Arial" pitchFamily="34" charset="0"/>
              </a:rPr>
              <a:t>toplumsal farklılaşma</a:t>
            </a:r>
            <a:r>
              <a:rPr lang="tr-TR" sz="2400" dirty="0">
                <a:latin typeface="Calibri" panose="020F0502020204030204" pitchFamily="34" charset="0"/>
                <a:cs typeface="Arial" pitchFamily="34" charset="0"/>
              </a:rPr>
              <a:t>nın etkilerini de bünyesinde barındırmıştır. </a:t>
            </a:r>
          </a:p>
          <a:p>
            <a:pPr algn="just"/>
            <a:r>
              <a:rPr lang="tr-TR" sz="2400" dirty="0">
                <a:latin typeface="Calibri" panose="020F0502020204030204" pitchFamily="34" charset="0"/>
                <a:cs typeface="Arial" pitchFamily="34" charset="0"/>
              </a:rPr>
              <a:t>Toplumsal farklılaşma </a:t>
            </a:r>
            <a:r>
              <a:rPr lang="tr-TR" sz="2400" dirty="0" smtClean="0">
                <a:latin typeface="Calibri" panose="020F0502020204030204" pitchFamily="34" charset="0"/>
                <a:cs typeface="Arial" pitchFamily="34" charset="0"/>
              </a:rPr>
              <a:t>demek, </a:t>
            </a:r>
            <a:r>
              <a:rPr lang="tr-TR" sz="2400" dirty="0">
                <a:latin typeface="Calibri" panose="020F0502020204030204" pitchFamily="34" charset="0"/>
                <a:cs typeface="Arial" pitchFamily="34" charset="0"/>
              </a:rPr>
              <a:t>toplumda farklı toplumsal sınıfların, farklı ulusal-etnik, dinsel, cinsel mensubiyet ve kimliklerin </a:t>
            </a:r>
            <a:r>
              <a:rPr lang="tr-TR" sz="2400" dirty="0" smtClean="0">
                <a:latin typeface="Calibri" panose="020F0502020204030204" pitchFamily="34" charset="0"/>
                <a:cs typeface="Arial" pitchFamily="34" charset="0"/>
              </a:rPr>
              <a:t>bulunması demektir. </a:t>
            </a:r>
            <a:endParaRPr lang="tr-TR" sz="2400" dirty="0">
              <a:latin typeface="Calibri" panose="020F0502020204030204" pitchFamily="34" charset="0"/>
              <a:cs typeface="Arial" pitchFamily="34" charset="0"/>
            </a:endParaRPr>
          </a:p>
          <a:p>
            <a:pPr marL="0" indent="0">
              <a:buNone/>
            </a:pPr>
            <a:endParaRPr lang="tr-TR" dirty="0"/>
          </a:p>
        </p:txBody>
      </p:sp>
    </p:spTree>
    <p:extLst>
      <p:ext uri="{BB962C8B-B14F-4D97-AF65-F5344CB8AC3E}">
        <p14:creationId xmlns:p14="http://schemas.microsoft.com/office/powerpoint/2010/main" val="1900767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latin typeface="Calibri" panose="020F0502020204030204" pitchFamily="34" charset="0"/>
              </a:rPr>
              <a:t>Ekonomi Kavramı</a:t>
            </a:r>
            <a:endParaRPr lang="tr-TR" sz="2400" b="1" dirty="0">
              <a:solidFill>
                <a:srgbClr val="FF0000"/>
              </a:solidFill>
              <a:latin typeface="Calibri" panose="020F0502020204030204" pitchFamily="34" charset="0"/>
            </a:endParaRPr>
          </a:p>
        </p:txBody>
      </p:sp>
      <p:sp>
        <p:nvSpPr>
          <p:cNvPr id="3" name="İçerik Yer Tutucusu 2"/>
          <p:cNvSpPr>
            <a:spLocks noGrp="1"/>
          </p:cNvSpPr>
          <p:nvPr>
            <p:ph sz="quarter" idx="1"/>
          </p:nvPr>
        </p:nvSpPr>
        <p:spPr/>
        <p:txBody>
          <a:bodyPr>
            <a:normAutofit/>
          </a:bodyPr>
          <a:lstStyle/>
          <a:p>
            <a:pPr algn="just">
              <a:buNone/>
            </a:pPr>
            <a:endParaRPr lang="tr-TR" sz="2400" dirty="0" smtClean="0">
              <a:solidFill>
                <a:srgbClr val="0070C0"/>
              </a:solidFill>
              <a:latin typeface="Calibri" panose="020F0502020204030204" pitchFamily="34" charset="0"/>
              <a:cs typeface="Arial" panose="020B0604020202020204" pitchFamily="34" charset="0"/>
            </a:endParaRPr>
          </a:p>
          <a:p>
            <a:pPr algn="just">
              <a:buNone/>
            </a:pPr>
            <a:r>
              <a:rPr lang="tr-TR" sz="2400" dirty="0" smtClean="0">
                <a:latin typeface="Calibri" panose="020F0502020204030204" pitchFamily="34" charset="0"/>
                <a:cs typeface="Arial" panose="020B0604020202020204" pitchFamily="34" charset="0"/>
              </a:rPr>
              <a:t>*</a:t>
            </a:r>
            <a:r>
              <a:rPr lang="tr-TR" sz="2400" dirty="0" smtClean="0">
                <a:solidFill>
                  <a:srgbClr val="0070C0"/>
                </a:solidFill>
                <a:latin typeface="Calibri" panose="020F0502020204030204" pitchFamily="34" charset="0"/>
                <a:cs typeface="Arial" panose="020B0604020202020204" pitchFamily="34" charset="0"/>
              </a:rPr>
              <a:t> </a:t>
            </a:r>
            <a:r>
              <a:rPr lang="tr-TR" sz="2400" dirty="0" smtClean="0">
                <a:solidFill>
                  <a:srgbClr val="FF0000"/>
                </a:solidFill>
                <a:latin typeface="Calibri" panose="020F0502020204030204" pitchFamily="34" charset="0"/>
                <a:cs typeface="Arial" panose="020B0604020202020204" pitchFamily="34" charset="0"/>
              </a:rPr>
              <a:t>Eski </a:t>
            </a:r>
            <a:r>
              <a:rPr lang="tr-TR" sz="2400" dirty="0">
                <a:solidFill>
                  <a:srgbClr val="FF0000"/>
                </a:solidFill>
                <a:latin typeface="Calibri" panose="020F0502020204030204" pitchFamily="34" charset="0"/>
                <a:cs typeface="Arial" panose="020B0604020202020204" pitchFamily="34" charset="0"/>
              </a:rPr>
              <a:t>Yunan’da</a:t>
            </a:r>
            <a:r>
              <a:rPr lang="tr-TR" sz="2400" dirty="0">
                <a:solidFill>
                  <a:srgbClr val="0070C0"/>
                </a:solidFill>
                <a:latin typeface="Calibri" panose="020F0502020204030204" pitchFamily="34" charset="0"/>
                <a:cs typeface="Arial" panose="020B0604020202020204" pitchFamily="34" charset="0"/>
              </a:rPr>
              <a:t>,</a:t>
            </a:r>
            <a:r>
              <a:rPr lang="tr-TR" sz="2400" dirty="0">
                <a:latin typeface="Calibri" panose="020F0502020204030204" pitchFamily="34" charset="0"/>
                <a:cs typeface="Arial" panose="020B0604020202020204" pitchFamily="34" charset="0"/>
              </a:rPr>
              <a:t> “ev idaresi” anlamında kullanılan bir kavram</a:t>
            </a:r>
            <a:r>
              <a:rPr lang="tr-TR" sz="2400" dirty="0" smtClean="0">
                <a:latin typeface="Calibri" panose="020F0502020204030204" pitchFamily="34" charset="0"/>
                <a:cs typeface="Arial" panose="020B0604020202020204" pitchFamily="34" charset="0"/>
              </a:rPr>
              <a:t>.</a:t>
            </a:r>
            <a:endParaRPr lang="tr-TR" sz="2400" dirty="0">
              <a:latin typeface="Calibri" panose="020F0502020204030204" pitchFamily="34" charset="0"/>
              <a:cs typeface="Arial" panose="020B0604020202020204" pitchFamily="34" charset="0"/>
            </a:endParaRPr>
          </a:p>
          <a:p>
            <a:pPr algn="just">
              <a:buNone/>
            </a:pPr>
            <a:r>
              <a:rPr lang="tr-TR" sz="2400" dirty="0" smtClean="0">
                <a:latin typeface="Calibri" panose="020F0502020204030204" pitchFamily="34" charset="0"/>
                <a:cs typeface="Arial" panose="020B0604020202020204" pitchFamily="34" charset="0"/>
              </a:rPr>
              <a:t>*</a:t>
            </a:r>
            <a:r>
              <a:rPr lang="tr-TR" sz="2400" b="1" dirty="0" smtClean="0">
                <a:latin typeface="Calibri" panose="020F0502020204030204" pitchFamily="34" charset="0"/>
                <a:cs typeface="Arial" panose="020B0604020202020204" pitchFamily="34" charset="0"/>
              </a:rPr>
              <a:t> </a:t>
            </a:r>
            <a:r>
              <a:rPr lang="tr-TR" sz="2400" dirty="0" smtClean="0">
                <a:solidFill>
                  <a:srgbClr val="FF0000"/>
                </a:solidFill>
                <a:latin typeface="Calibri" panose="020F0502020204030204" pitchFamily="34" charset="0"/>
                <a:cs typeface="Arial" panose="020B0604020202020204" pitchFamily="34" charset="0"/>
              </a:rPr>
              <a:t>Egemen </a:t>
            </a:r>
            <a:r>
              <a:rPr lang="tr-TR" sz="2400" dirty="0">
                <a:solidFill>
                  <a:srgbClr val="FF0000"/>
                </a:solidFill>
                <a:latin typeface="Calibri" panose="020F0502020204030204" pitchFamily="34" charset="0"/>
                <a:cs typeface="Arial" panose="020B0604020202020204" pitchFamily="34" charset="0"/>
              </a:rPr>
              <a:t>iktisadi yaklaşımda</a:t>
            </a:r>
            <a:r>
              <a:rPr lang="tr-TR" sz="2400" dirty="0">
                <a:latin typeface="Calibri" panose="020F0502020204030204" pitchFamily="34" charset="0"/>
                <a:cs typeface="Arial" panose="020B0604020202020204" pitchFamily="34" charset="0"/>
              </a:rPr>
              <a:t>, “sınırsız insan ihtiyaçlarını karşılamak üzere kıt kaynakların kullanılmasının bilimi.”</a:t>
            </a:r>
          </a:p>
          <a:p>
            <a:pPr algn="just">
              <a:buNone/>
            </a:pPr>
            <a:r>
              <a:rPr lang="tr-TR" sz="2400" dirty="0" smtClean="0">
                <a:latin typeface="Calibri" panose="020F0502020204030204" pitchFamily="34" charset="0"/>
                <a:cs typeface="Arial" panose="020B0604020202020204" pitchFamily="34" charset="0"/>
              </a:rPr>
              <a:t> * </a:t>
            </a:r>
            <a:r>
              <a:rPr lang="tr-TR" sz="2400" dirty="0" smtClean="0">
                <a:solidFill>
                  <a:srgbClr val="FF0000"/>
                </a:solidFill>
                <a:latin typeface="Calibri" panose="020F0502020204030204" pitchFamily="34" charset="0"/>
                <a:cs typeface="Arial" panose="020B0604020202020204" pitchFamily="34" charset="0"/>
              </a:rPr>
              <a:t>Gündelik </a:t>
            </a:r>
            <a:r>
              <a:rPr lang="tr-TR" sz="2400" dirty="0">
                <a:solidFill>
                  <a:srgbClr val="FF0000"/>
                </a:solidFill>
                <a:latin typeface="Calibri" panose="020F0502020204030204" pitchFamily="34" charset="0"/>
                <a:cs typeface="Arial" panose="020B0604020202020204" pitchFamily="34" charset="0"/>
              </a:rPr>
              <a:t>dilde</a:t>
            </a:r>
            <a:r>
              <a:rPr lang="tr-TR" sz="2400" dirty="0">
                <a:latin typeface="Calibri" panose="020F0502020204030204" pitchFamily="34" charset="0"/>
                <a:cs typeface="Arial" panose="020B0604020202020204" pitchFamily="34" charset="0"/>
              </a:rPr>
              <a:t>, parasal kaynakları tasarruflu ve verimli kullanmak.</a:t>
            </a:r>
          </a:p>
          <a:p>
            <a:pPr algn="just">
              <a:buNone/>
            </a:pPr>
            <a:r>
              <a:rPr lang="tr-TR" sz="2400" dirty="0" smtClean="0">
                <a:latin typeface="Calibri" panose="020F0502020204030204" pitchFamily="34" charset="0"/>
                <a:cs typeface="Arial" panose="020B0604020202020204" pitchFamily="34" charset="0"/>
              </a:rPr>
              <a:t> * </a:t>
            </a:r>
            <a:r>
              <a:rPr lang="tr-TR" sz="2400" dirty="0" smtClean="0">
                <a:solidFill>
                  <a:srgbClr val="FF0000"/>
                </a:solidFill>
                <a:latin typeface="Calibri" panose="020F0502020204030204" pitchFamily="34" charset="0"/>
                <a:cs typeface="Arial" panose="020B0604020202020204" pitchFamily="34" charset="0"/>
              </a:rPr>
              <a:t>Daha </a:t>
            </a:r>
            <a:r>
              <a:rPr lang="tr-TR" sz="2400" dirty="0">
                <a:solidFill>
                  <a:srgbClr val="FF0000"/>
                </a:solidFill>
                <a:latin typeface="Calibri" panose="020F0502020204030204" pitchFamily="34" charset="0"/>
                <a:cs typeface="Arial" panose="020B0604020202020204" pitchFamily="34" charset="0"/>
              </a:rPr>
              <a:t>kapsayıcı ve gelişmiş bir </a:t>
            </a:r>
            <a:r>
              <a:rPr lang="tr-TR" sz="2400" dirty="0" smtClean="0">
                <a:solidFill>
                  <a:srgbClr val="FF0000"/>
                </a:solidFill>
                <a:latin typeface="Calibri" panose="020F0502020204030204" pitchFamily="34" charset="0"/>
                <a:cs typeface="Arial" panose="020B0604020202020204" pitchFamily="34" charset="0"/>
              </a:rPr>
              <a:t>yaklaşımla</a:t>
            </a:r>
            <a:r>
              <a:rPr lang="tr-TR" sz="2400" dirty="0" smtClean="0">
                <a:latin typeface="Calibri" panose="020F0502020204030204" pitchFamily="34" charset="0"/>
                <a:cs typeface="Arial" panose="020B0604020202020204" pitchFamily="34" charset="0"/>
              </a:rPr>
              <a:t>, </a:t>
            </a:r>
            <a:r>
              <a:rPr lang="tr-TR" sz="2400" dirty="0">
                <a:latin typeface="Calibri" panose="020F0502020204030204" pitchFamily="34" charset="0"/>
                <a:cs typeface="Arial" panose="020B0604020202020204" pitchFamily="34" charset="0"/>
              </a:rPr>
              <a:t>bir toplumun </a:t>
            </a:r>
            <a:r>
              <a:rPr lang="tr-TR" sz="2400" dirty="0" err="1">
                <a:latin typeface="Calibri" panose="020F0502020204030204" pitchFamily="34" charset="0"/>
                <a:cs typeface="Arial" panose="020B0604020202020204" pitchFamily="34" charset="0"/>
              </a:rPr>
              <a:t>geçimsel</a:t>
            </a:r>
            <a:r>
              <a:rPr lang="tr-TR" sz="2400" dirty="0">
                <a:latin typeface="Calibri" panose="020F0502020204030204" pitchFamily="34" charset="0"/>
                <a:cs typeface="Arial" panose="020B0604020202020204" pitchFamily="34" charset="0"/>
              </a:rPr>
              <a:t> düzeni ve bu düzeni anlamayı/açıklamayı hedefleyen sosyal </a:t>
            </a:r>
            <a:r>
              <a:rPr lang="tr-TR" sz="2400" dirty="0" smtClean="0">
                <a:latin typeface="Calibri" panose="020F0502020204030204" pitchFamily="34" charset="0"/>
                <a:cs typeface="Arial" panose="020B0604020202020204" pitchFamily="34" charset="0"/>
              </a:rPr>
              <a:t>bilim disiplini.</a:t>
            </a:r>
            <a:endParaRPr lang="tr-TR" sz="2400" dirty="0">
              <a:latin typeface="Calibri" panose="020F0502020204030204" pitchFamily="34" charset="0"/>
              <a:cs typeface="Arial" panose="020B0604020202020204" pitchFamily="34" charset="0"/>
            </a:endParaRPr>
          </a:p>
          <a:p>
            <a:endParaRPr lang="tr-TR" sz="2400" dirty="0">
              <a:latin typeface="Calibri" panose="020F0502020204030204" pitchFamily="34" charset="0"/>
            </a:endParaRPr>
          </a:p>
        </p:txBody>
      </p:sp>
    </p:spTree>
    <p:extLst>
      <p:ext uri="{BB962C8B-B14F-4D97-AF65-F5344CB8AC3E}">
        <p14:creationId xmlns:p14="http://schemas.microsoft.com/office/powerpoint/2010/main" val="4146670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latin typeface="Calibri" panose="020F0502020204030204" pitchFamily="34" charset="0"/>
              </a:rPr>
              <a:t>Ekonominin Genel Kavramları</a:t>
            </a:r>
            <a:endParaRPr lang="tr-TR" sz="2400" b="1" dirty="0">
              <a:solidFill>
                <a:srgbClr val="FF0000"/>
              </a:solidFill>
              <a:latin typeface="Calibri" panose="020F0502020204030204" pitchFamily="34" charset="0"/>
            </a:endParaRPr>
          </a:p>
        </p:txBody>
      </p:sp>
      <p:sp>
        <p:nvSpPr>
          <p:cNvPr id="3" name="İçerik Yer Tutucusu 2"/>
          <p:cNvSpPr>
            <a:spLocks noGrp="1"/>
          </p:cNvSpPr>
          <p:nvPr>
            <p:ph sz="quarter" idx="1"/>
          </p:nvPr>
        </p:nvSpPr>
        <p:spPr/>
        <p:txBody>
          <a:bodyPr>
            <a:normAutofit lnSpcReduction="10000"/>
          </a:bodyPr>
          <a:lstStyle/>
          <a:p>
            <a:pPr marL="0" indent="0" algn="just">
              <a:buNone/>
            </a:pPr>
            <a:r>
              <a:rPr lang="tr-TR" sz="2400" b="1" dirty="0" smtClean="0">
                <a:solidFill>
                  <a:srgbClr val="FF0000"/>
                </a:solidFill>
                <a:latin typeface="Calibri" panose="020F0502020204030204" pitchFamily="34" charset="0"/>
                <a:cs typeface="Arial" panose="020B0604020202020204" pitchFamily="34" charset="0"/>
              </a:rPr>
              <a:t>* Üretim</a:t>
            </a:r>
            <a:r>
              <a:rPr lang="tr-TR" sz="2400" b="1" dirty="0">
                <a:latin typeface="Calibri" panose="020F0502020204030204" pitchFamily="34" charset="0"/>
                <a:cs typeface="Arial" panose="020B0604020202020204" pitchFamily="34" charset="0"/>
              </a:rPr>
              <a:t>: </a:t>
            </a:r>
            <a:r>
              <a:rPr lang="tr-TR" sz="2400" dirty="0">
                <a:latin typeface="Calibri" panose="020F0502020204030204" pitchFamily="34" charset="0"/>
                <a:cs typeface="Arial" panose="020B0604020202020204" pitchFamily="34" charset="0"/>
              </a:rPr>
              <a:t>Üretim faktörlerinin insan ihtiyaçlarını karşılamak için </a:t>
            </a:r>
            <a:r>
              <a:rPr lang="tr-TR" sz="2400" dirty="0" err="1">
                <a:latin typeface="Calibri" panose="020F0502020204030204" pitchFamily="34" charset="0"/>
                <a:cs typeface="Arial" panose="020B0604020202020204" pitchFamily="34" charset="0"/>
              </a:rPr>
              <a:t>biraraya</a:t>
            </a:r>
            <a:r>
              <a:rPr lang="tr-TR" sz="2400" dirty="0">
                <a:latin typeface="Calibri" panose="020F0502020204030204" pitchFamily="34" charset="0"/>
                <a:cs typeface="Arial" panose="020B0604020202020204" pitchFamily="34" charset="0"/>
              </a:rPr>
              <a:t> </a:t>
            </a:r>
            <a:r>
              <a:rPr lang="tr-TR" sz="2400" dirty="0" smtClean="0">
                <a:latin typeface="Calibri" panose="020F0502020204030204" pitchFamily="34" charset="0"/>
                <a:cs typeface="Arial" panose="020B0604020202020204" pitchFamily="34" charset="0"/>
              </a:rPr>
              <a:t>getirilmesi/kullanılması.</a:t>
            </a:r>
          </a:p>
          <a:p>
            <a:pPr marL="0" indent="0" algn="just">
              <a:buNone/>
            </a:pPr>
            <a:endParaRPr lang="tr-TR" sz="2400" dirty="0">
              <a:latin typeface="Calibri" panose="020F0502020204030204" pitchFamily="34" charset="0"/>
              <a:cs typeface="Arial" panose="020B0604020202020204" pitchFamily="34" charset="0"/>
            </a:endParaRPr>
          </a:p>
          <a:p>
            <a:pPr marL="0" indent="0" algn="just">
              <a:buNone/>
            </a:pPr>
            <a:r>
              <a:rPr lang="tr-TR" sz="2400" b="1" dirty="0" smtClean="0">
                <a:solidFill>
                  <a:srgbClr val="FF0000"/>
                </a:solidFill>
                <a:latin typeface="Calibri" panose="020F0502020204030204" pitchFamily="34" charset="0"/>
                <a:cs typeface="Arial" panose="020B0604020202020204" pitchFamily="34" charset="0"/>
              </a:rPr>
              <a:t>* Üretim </a:t>
            </a:r>
            <a:r>
              <a:rPr lang="tr-TR" sz="2400" b="1" dirty="0">
                <a:solidFill>
                  <a:srgbClr val="FF0000"/>
                </a:solidFill>
                <a:latin typeface="Calibri" panose="020F0502020204030204" pitchFamily="34" charset="0"/>
                <a:cs typeface="Arial" panose="020B0604020202020204" pitchFamily="34" charset="0"/>
              </a:rPr>
              <a:t>Faktörleri</a:t>
            </a:r>
            <a:r>
              <a:rPr lang="tr-TR" sz="2400" b="1" dirty="0">
                <a:latin typeface="Calibri" panose="020F0502020204030204" pitchFamily="34" charset="0"/>
                <a:cs typeface="Arial" panose="020B0604020202020204" pitchFamily="34" charset="0"/>
              </a:rPr>
              <a:t>:</a:t>
            </a:r>
          </a:p>
          <a:p>
            <a:pPr marL="0" indent="0" algn="just">
              <a:buNone/>
            </a:pPr>
            <a:r>
              <a:rPr lang="tr-TR" sz="2400" dirty="0">
                <a:latin typeface="Calibri" panose="020F0502020204030204" pitchFamily="34" charset="0"/>
                <a:cs typeface="Arial" panose="020B0604020202020204" pitchFamily="34" charset="0"/>
              </a:rPr>
              <a:t>-Emek (işgücü) (Ücret/maaş alır)</a:t>
            </a:r>
          </a:p>
          <a:p>
            <a:pPr marL="0" indent="0" algn="just">
              <a:buNone/>
            </a:pPr>
            <a:r>
              <a:rPr lang="tr-TR" sz="2400" dirty="0">
                <a:latin typeface="Calibri" panose="020F0502020204030204" pitchFamily="34" charset="0"/>
                <a:cs typeface="Arial" panose="020B0604020202020204" pitchFamily="34" charset="0"/>
              </a:rPr>
              <a:t>-Sermaye (Faiz alır)</a:t>
            </a:r>
          </a:p>
          <a:p>
            <a:pPr marL="0" indent="0" algn="just">
              <a:buNone/>
            </a:pPr>
            <a:r>
              <a:rPr lang="tr-TR" sz="2400" dirty="0">
                <a:latin typeface="Calibri" panose="020F0502020204030204" pitchFamily="34" charset="0"/>
                <a:cs typeface="Arial" panose="020B0604020202020204" pitchFamily="34" charset="0"/>
              </a:rPr>
              <a:t>-Tabiat (toprak) (Rant alır)</a:t>
            </a:r>
          </a:p>
          <a:p>
            <a:pPr marL="0" indent="0" algn="just">
              <a:buNone/>
            </a:pPr>
            <a:r>
              <a:rPr lang="tr-TR" sz="2400" dirty="0">
                <a:latin typeface="Calibri" panose="020F0502020204030204" pitchFamily="34" charset="0"/>
                <a:cs typeface="Arial" panose="020B0604020202020204" pitchFamily="34" charset="0"/>
              </a:rPr>
              <a:t>-(Kimi yaklaşımlara göre) Girişimci (</a:t>
            </a:r>
            <a:r>
              <a:rPr lang="tr-TR" sz="2400" dirty="0" smtClean="0">
                <a:latin typeface="Calibri" panose="020F0502020204030204" pitchFamily="34" charset="0"/>
                <a:cs typeface="Arial" panose="020B0604020202020204" pitchFamily="34" charset="0"/>
              </a:rPr>
              <a:t>K</a:t>
            </a:r>
            <a:r>
              <a:rPr lang="tr-TR" sz="2400" dirty="0">
                <a:latin typeface="Calibri" panose="020F0502020204030204" pitchFamily="34" charset="0"/>
              </a:rPr>
              <a:t>â</a:t>
            </a:r>
            <a:r>
              <a:rPr lang="tr-TR" sz="2400" dirty="0" smtClean="0">
                <a:latin typeface="Calibri" panose="020F0502020204030204" pitchFamily="34" charset="0"/>
                <a:cs typeface="Arial" panose="020B0604020202020204" pitchFamily="34" charset="0"/>
              </a:rPr>
              <a:t>r </a:t>
            </a:r>
            <a:r>
              <a:rPr lang="tr-TR" sz="2400" dirty="0">
                <a:latin typeface="Calibri" panose="020F0502020204030204" pitchFamily="34" charset="0"/>
                <a:cs typeface="Arial" panose="020B0604020202020204" pitchFamily="34" charset="0"/>
              </a:rPr>
              <a:t>alır</a:t>
            </a:r>
            <a:r>
              <a:rPr lang="tr-TR" sz="2400" dirty="0" smtClean="0">
                <a:latin typeface="Calibri" panose="020F0502020204030204" pitchFamily="34" charset="0"/>
                <a:cs typeface="Arial" panose="020B0604020202020204" pitchFamily="34" charset="0"/>
              </a:rPr>
              <a:t>)</a:t>
            </a:r>
          </a:p>
          <a:p>
            <a:pPr marL="0" indent="0" algn="just">
              <a:buNone/>
            </a:pPr>
            <a:endParaRPr lang="tr-TR" sz="2400" dirty="0">
              <a:latin typeface="Calibri" panose="020F0502020204030204" pitchFamily="34" charset="0"/>
              <a:cs typeface="Arial" panose="020B0604020202020204" pitchFamily="34" charset="0"/>
            </a:endParaRPr>
          </a:p>
          <a:p>
            <a:pPr marL="0" indent="0">
              <a:buNone/>
            </a:pPr>
            <a:r>
              <a:rPr lang="tr-TR" sz="2400" b="1" dirty="0" smtClean="0">
                <a:solidFill>
                  <a:srgbClr val="FF0000"/>
                </a:solidFill>
                <a:latin typeface="Calibri" panose="020F0502020204030204" pitchFamily="34" charset="0"/>
                <a:cs typeface="Arial" panose="020B0604020202020204" pitchFamily="34" charset="0"/>
              </a:rPr>
              <a:t>* Tüketim</a:t>
            </a:r>
            <a:r>
              <a:rPr lang="tr-TR" sz="2400" b="1" dirty="0">
                <a:latin typeface="Calibri" panose="020F0502020204030204" pitchFamily="34" charset="0"/>
                <a:cs typeface="Arial" panose="020B0604020202020204" pitchFamily="34" charset="0"/>
              </a:rPr>
              <a:t>: </a:t>
            </a:r>
            <a:r>
              <a:rPr lang="tr-TR" sz="2400" dirty="0">
                <a:latin typeface="Calibri" panose="020F0502020204030204" pitchFamily="34" charset="0"/>
                <a:cs typeface="Arial" panose="020B0604020202020204" pitchFamily="34" charset="0"/>
              </a:rPr>
              <a:t>Üretilmiş mal ve hizmetlerin insan ihtiyaçlarını karşılamak üzere </a:t>
            </a:r>
            <a:r>
              <a:rPr lang="tr-TR" sz="2400" dirty="0" smtClean="0">
                <a:latin typeface="Calibri" panose="020F0502020204030204" pitchFamily="34" charset="0"/>
                <a:cs typeface="Arial" panose="020B0604020202020204" pitchFamily="34" charset="0"/>
              </a:rPr>
              <a:t>kullanılması.</a:t>
            </a:r>
            <a:endParaRPr lang="tr-TR" sz="2400" dirty="0">
              <a:latin typeface="Calibri" panose="020F050202020403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2403158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endParaRPr lang="tr-TR" sz="2400" b="1" dirty="0" smtClean="0">
              <a:solidFill>
                <a:srgbClr val="FF0000"/>
              </a:solidFill>
              <a:latin typeface="Calibri" panose="020F0502020204030204" pitchFamily="34" charset="0"/>
              <a:cs typeface="Arial" pitchFamily="34" charset="0"/>
            </a:endParaRPr>
          </a:p>
          <a:p>
            <a:pPr algn="just"/>
            <a:r>
              <a:rPr lang="tr-TR" sz="2400" b="1" dirty="0" smtClean="0">
                <a:solidFill>
                  <a:srgbClr val="FF0000"/>
                </a:solidFill>
                <a:latin typeface="Calibri" panose="020F0502020204030204" pitchFamily="34" charset="0"/>
                <a:cs typeface="Arial" pitchFamily="34" charset="0"/>
              </a:rPr>
              <a:t>İhtiyaç</a:t>
            </a:r>
            <a:r>
              <a:rPr lang="tr-TR" sz="2400" b="1" dirty="0">
                <a:solidFill>
                  <a:srgbClr val="FF0000"/>
                </a:solidFill>
                <a:latin typeface="Calibri" panose="020F0502020204030204" pitchFamily="34" charset="0"/>
                <a:cs typeface="Arial" pitchFamily="34" charset="0"/>
              </a:rPr>
              <a:t>:</a:t>
            </a:r>
            <a:r>
              <a:rPr lang="tr-TR" sz="2400" dirty="0">
                <a:latin typeface="Calibri" panose="020F0502020204030204" pitchFamily="34" charset="0"/>
                <a:cs typeface="Arial" pitchFamily="34" charset="0"/>
              </a:rPr>
              <a:t> Kişilerin/toplulukların yaşamlarını sürdürmek için gereksinme duydukları şeyler. Zorunlu olan ve zorunlu olmayan ihtiyaçlar olarak ayrılabilir. </a:t>
            </a:r>
            <a:r>
              <a:rPr lang="tr-TR" sz="2400" u="sng" dirty="0">
                <a:latin typeface="Calibri" panose="020F0502020204030204" pitchFamily="34" charset="0"/>
                <a:cs typeface="Arial" pitchFamily="34" charset="0"/>
              </a:rPr>
              <a:t>Bu ayrım da göreli bir nitelik taşır.</a:t>
            </a:r>
            <a:r>
              <a:rPr lang="tr-TR" sz="2400" dirty="0">
                <a:latin typeface="Calibri" panose="020F0502020204030204" pitchFamily="34" charset="0"/>
                <a:cs typeface="Arial" pitchFamily="34" charset="0"/>
              </a:rPr>
              <a:t> İhtiyacın zorunlu olup olmadığı, kişinin gelirine, sosyal ve kültürel özelliklerine, içinde yaşanılan zamana (tarih) ve mek</a:t>
            </a:r>
            <a:r>
              <a:rPr lang="tr-TR" sz="2400" dirty="0">
                <a:latin typeface="Calibri" panose="020F0502020204030204" pitchFamily="34" charset="0"/>
              </a:rPr>
              <a:t>â</a:t>
            </a:r>
            <a:r>
              <a:rPr lang="tr-TR" sz="2400" dirty="0">
                <a:latin typeface="Calibri" panose="020F0502020204030204" pitchFamily="34" charset="0"/>
                <a:cs typeface="Arial" pitchFamily="34" charset="0"/>
              </a:rPr>
              <a:t>na (coğrafya, ülke) göre değişir. </a:t>
            </a:r>
          </a:p>
          <a:p>
            <a:endParaRPr lang="tr-TR" dirty="0"/>
          </a:p>
        </p:txBody>
      </p:sp>
    </p:spTree>
    <p:extLst>
      <p:ext uri="{BB962C8B-B14F-4D97-AF65-F5344CB8AC3E}">
        <p14:creationId xmlns:p14="http://schemas.microsoft.com/office/powerpoint/2010/main" val="2783894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buNone/>
            </a:pPr>
            <a:endParaRPr lang="tr-TR" sz="2400" b="1" dirty="0" smtClean="0">
              <a:solidFill>
                <a:srgbClr val="FF0000"/>
              </a:solidFill>
              <a:latin typeface="Calibri" panose="020F0502020204030204" pitchFamily="34" charset="0"/>
              <a:cs typeface="Arial" pitchFamily="34" charset="0"/>
            </a:endParaRPr>
          </a:p>
          <a:p>
            <a:pPr marL="0" indent="0" algn="just">
              <a:buNone/>
            </a:pPr>
            <a:r>
              <a:rPr lang="tr-TR" sz="2400" b="1" dirty="0" smtClean="0">
                <a:solidFill>
                  <a:srgbClr val="FF0000"/>
                </a:solidFill>
                <a:latin typeface="Calibri" panose="020F0502020204030204" pitchFamily="34" charset="0"/>
                <a:cs typeface="Arial" pitchFamily="34" charset="0"/>
              </a:rPr>
              <a:t>* Yatırım</a:t>
            </a:r>
            <a:r>
              <a:rPr lang="tr-TR" sz="2400" dirty="0">
                <a:latin typeface="Calibri" panose="020F0502020204030204" pitchFamily="34" charset="0"/>
                <a:cs typeface="Arial" pitchFamily="34" charset="0"/>
              </a:rPr>
              <a:t>: </a:t>
            </a:r>
            <a:endParaRPr lang="tr-TR" sz="2400" dirty="0" smtClean="0">
              <a:latin typeface="Calibri" panose="020F0502020204030204" pitchFamily="34" charset="0"/>
              <a:cs typeface="Arial" pitchFamily="34" charset="0"/>
            </a:endParaRPr>
          </a:p>
          <a:p>
            <a:pPr algn="just">
              <a:buNone/>
            </a:pPr>
            <a:r>
              <a:rPr lang="tr-TR" sz="2400" dirty="0">
                <a:latin typeface="Calibri" panose="020F0502020204030204" pitchFamily="34" charset="0"/>
                <a:cs typeface="Arial" pitchFamily="34" charset="0"/>
              </a:rPr>
              <a:t> </a:t>
            </a:r>
            <a:r>
              <a:rPr lang="tr-TR" sz="2400" dirty="0" smtClean="0">
                <a:latin typeface="Calibri" panose="020F0502020204030204" pitchFamily="34" charset="0"/>
                <a:cs typeface="Arial" pitchFamily="34" charset="0"/>
              </a:rPr>
              <a:t>    -  </a:t>
            </a:r>
            <a:r>
              <a:rPr lang="tr-TR" sz="2400" dirty="0" smtClean="0">
                <a:latin typeface="Calibri" panose="020F0502020204030204" pitchFamily="34" charset="0"/>
              </a:rPr>
              <a:t>Parayı</a:t>
            </a:r>
            <a:r>
              <a:rPr lang="tr-TR" sz="2400" dirty="0">
                <a:latin typeface="Calibri" panose="020F0502020204030204" pitchFamily="34" charset="0"/>
              </a:rPr>
              <a:t>, gelir getirici taşınır ya da taşınmaz bir mala </a:t>
            </a:r>
            <a:r>
              <a:rPr lang="tr-TR" sz="2400" dirty="0" smtClean="0">
                <a:latin typeface="Calibri" panose="020F0502020204030204" pitchFamily="34" charset="0"/>
              </a:rPr>
              <a:t>yatırmak.</a:t>
            </a:r>
          </a:p>
          <a:p>
            <a:pPr algn="just">
              <a:buNone/>
            </a:pPr>
            <a:r>
              <a:rPr lang="tr-TR" sz="2400" dirty="0">
                <a:latin typeface="Calibri" panose="020F0502020204030204" pitchFamily="34" charset="0"/>
                <a:cs typeface="Arial" pitchFamily="34" charset="0"/>
              </a:rPr>
              <a:t> </a:t>
            </a:r>
            <a:r>
              <a:rPr lang="tr-TR" sz="2400" dirty="0" smtClean="0">
                <a:latin typeface="Calibri" panose="020F0502020204030204" pitchFamily="34" charset="0"/>
                <a:cs typeface="Arial" pitchFamily="34" charset="0"/>
              </a:rPr>
              <a:t>    - Yeni </a:t>
            </a:r>
            <a:r>
              <a:rPr lang="tr-TR" sz="2400" dirty="0">
                <a:latin typeface="Calibri" panose="020F0502020204030204" pitchFamily="34" charset="0"/>
                <a:cs typeface="Arial" pitchFamily="34" charset="0"/>
              </a:rPr>
              <a:t>üretim kapasiteleri oluşturmak</a:t>
            </a:r>
            <a:r>
              <a:rPr lang="tr-TR" sz="2400" dirty="0" smtClean="0">
                <a:latin typeface="Calibri" panose="020F0502020204030204" pitchFamily="34" charset="0"/>
                <a:cs typeface="Arial" pitchFamily="34" charset="0"/>
              </a:rPr>
              <a:t>. Yani mal ve hizmet üretmek üzere üretim araçlarının niceliğini artırmak ve niteliğini geliştirmek.</a:t>
            </a:r>
            <a:endParaRPr lang="tr-TR" sz="2400" dirty="0">
              <a:latin typeface="Calibri" panose="020F0502020204030204" pitchFamily="34" charset="0"/>
              <a:cs typeface="Arial" pitchFamily="34" charset="0"/>
            </a:endParaRPr>
          </a:p>
        </p:txBody>
      </p:sp>
    </p:spTree>
    <p:extLst>
      <p:ext uri="{BB962C8B-B14F-4D97-AF65-F5344CB8AC3E}">
        <p14:creationId xmlns:p14="http://schemas.microsoft.com/office/powerpoint/2010/main" val="2478796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buNone/>
            </a:pPr>
            <a:endParaRPr lang="tr-TR" b="1" dirty="0" smtClean="0">
              <a:latin typeface="Arial" pitchFamily="34" charset="0"/>
              <a:cs typeface="Arial" pitchFamily="34" charset="0"/>
            </a:endParaRPr>
          </a:p>
          <a:p>
            <a:pPr algn="just">
              <a:buNone/>
            </a:pPr>
            <a:r>
              <a:rPr lang="tr-TR" sz="2400" dirty="0" smtClean="0">
                <a:solidFill>
                  <a:srgbClr val="FF0000"/>
                </a:solidFill>
                <a:latin typeface="Calibri" panose="020F0502020204030204" pitchFamily="34" charset="0"/>
                <a:cs typeface="Arial" pitchFamily="34" charset="0"/>
              </a:rPr>
              <a:t>Maliyet</a:t>
            </a:r>
            <a:r>
              <a:rPr lang="tr-TR" sz="2400" dirty="0">
                <a:solidFill>
                  <a:srgbClr val="FF0000"/>
                </a:solidFill>
                <a:latin typeface="Calibri" panose="020F0502020204030204" pitchFamily="34" charset="0"/>
                <a:cs typeface="Arial" pitchFamily="34" charset="0"/>
              </a:rPr>
              <a:t>:</a:t>
            </a:r>
            <a:r>
              <a:rPr lang="tr-TR" sz="2400" dirty="0">
                <a:latin typeface="Calibri" panose="020F0502020204030204" pitchFamily="34" charset="0"/>
                <a:cs typeface="Arial" pitchFamily="34" charset="0"/>
              </a:rPr>
              <a:t> Bir mal ya da hizmet üretmek için sarf edilen kaynakların parasal karşılığı</a:t>
            </a:r>
            <a:r>
              <a:rPr lang="tr-TR" sz="2400" dirty="0" smtClean="0">
                <a:latin typeface="Calibri" panose="020F0502020204030204" pitchFamily="34" charset="0"/>
                <a:cs typeface="Arial" pitchFamily="34" charset="0"/>
              </a:rPr>
              <a:t>.</a:t>
            </a:r>
          </a:p>
          <a:p>
            <a:pPr algn="just">
              <a:buNone/>
            </a:pPr>
            <a:endParaRPr lang="tr-TR" sz="2400" dirty="0">
              <a:latin typeface="Calibri" panose="020F0502020204030204" pitchFamily="34" charset="0"/>
              <a:cs typeface="Arial" pitchFamily="34" charset="0"/>
            </a:endParaRPr>
          </a:p>
          <a:p>
            <a:pPr algn="just">
              <a:buNone/>
            </a:pPr>
            <a:r>
              <a:rPr lang="tr-TR" sz="2400" dirty="0">
                <a:solidFill>
                  <a:srgbClr val="FF0000"/>
                </a:solidFill>
                <a:latin typeface="Calibri" panose="020F0502020204030204" pitchFamily="34" charset="0"/>
                <a:cs typeface="Arial" pitchFamily="34" charset="0"/>
              </a:rPr>
              <a:t>Alternatif </a:t>
            </a:r>
            <a:r>
              <a:rPr lang="tr-TR" sz="2400" dirty="0" smtClean="0">
                <a:solidFill>
                  <a:srgbClr val="FF0000"/>
                </a:solidFill>
                <a:latin typeface="Calibri" panose="020F0502020204030204" pitchFamily="34" charset="0"/>
                <a:cs typeface="Arial" pitchFamily="34" charset="0"/>
              </a:rPr>
              <a:t>maliyet (fırsat maliyeti veya vazgeçme maliyeti): </a:t>
            </a:r>
            <a:r>
              <a:rPr lang="tr-TR" sz="2400" dirty="0">
                <a:latin typeface="Calibri" panose="020F0502020204030204" pitchFamily="34" charset="0"/>
                <a:cs typeface="Arial" pitchFamily="34" charset="0"/>
              </a:rPr>
              <a:t>Bir mal ya da hizmet üretirken bir diğer mal ya da hizmet üretmekten </a:t>
            </a:r>
            <a:r>
              <a:rPr lang="tr-TR" sz="2400" dirty="0" smtClean="0">
                <a:latin typeface="Calibri" panose="020F0502020204030204" pitchFamily="34" charset="0"/>
                <a:cs typeface="Arial" pitchFamily="34" charset="0"/>
              </a:rPr>
              <a:t>fedak</a:t>
            </a:r>
            <a:r>
              <a:rPr lang="tr-TR" sz="2400" dirty="0">
                <a:latin typeface="Calibri" panose="020F0502020204030204" pitchFamily="34" charset="0"/>
              </a:rPr>
              <a:t>â</a:t>
            </a:r>
            <a:r>
              <a:rPr lang="tr-TR" sz="2400" dirty="0" smtClean="0">
                <a:latin typeface="Calibri" panose="020F0502020204030204" pitchFamily="34" charset="0"/>
                <a:cs typeface="Arial" pitchFamily="34" charset="0"/>
              </a:rPr>
              <a:t>rlık </a:t>
            </a:r>
            <a:r>
              <a:rPr lang="tr-TR" sz="2400" dirty="0">
                <a:latin typeface="Calibri" panose="020F0502020204030204" pitchFamily="34" charset="0"/>
                <a:cs typeface="Arial" pitchFamily="34" charset="0"/>
              </a:rPr>
              <a:t>yapmış oluruz. </a:t>
            </a:r>
            <a:r>
              <a:rPr lang="tr-TR" sz="2400" dirty="0" smtClean="0">
                <a:latin typeface="Calibri" panose="020F0502020204030204" pitchFamily="34" charset="0"/>
                <a:cs typeface="Arial" pitchFamily="34" charset="0"/>
              </a:rPr>
              <a:t>Fedak</a:t>
            </a:r>
            <a:r>
              <a:rPr lang="tr-TR" sz="2400" dirty="0">
                <a:latin typeface="Calibri" panose="020F0502020204030204" pitchFamily="34" charset="0"/>
              </a:rPr>
              <a:t>â</a:t>
            </a:r>
            <a:r>
              <a:rPr lang="tr-TR" sz="2400" dirty="0" smtClean="0">
                <a:latin typeface="Calibri" panose="020F0502020204030204" pitchFamily="34" charset="0"/>
                <a:cs typeface="Arial" pitchFamily="34" charset="0"/>
              </a:rPr>
              <a:t>rlık </a:t>
            </a:r>
            <a:r>
              <a:rPr lang="tr-TR" sz="2400" dirty="0">
                <a:latin typeface="Calibri" panose="020F0502020204030204" pitchFamily="34" charset="0"/>
                <a:cs typeface="Arial" pitchFamily="34" charset="0"/>
              </a:rPr>
              <a:t>yaptığımız maliyet</a:t>
            </a:r>
            <a:r>
              <a:rPr lang="tr-TR" sz="2400" dirty="0" smtClean="0">
                <a:latin typeface="Calibri" panose="020F0502020204030204" pitchFamily="34" charset="0"/>
                <a:cs typeface="Arial" pitchFamily="34" charset="0"/>
              </a:rPr>
              <a:t>. Ya da bir ekonomik seçim yaptığımızda, mesela paramızı dolara yatırdığımızda, altın almamış ve altının getirisinden yararlanmamış oluruz. </a:t>
            </a:r>
          </a:p>
          <a:p>
            <a:pPr algn="just">
              <a:buNone/>
            </a:pPr>
            <a:r>
              <a:rPr lang="tr-TR" sz="2400" dirty="0" smtClean="0">
                <a:solidFill>
                  <a:srgbClr val="7030A0"/>
                </a:solidFill>
                <a:latin typeface="Calibri" panose="020F0502020204030204" pitchFamily="34" charset="0"/>
                <a:cs typeface="Arial" pitchFamily="34" charset="0"/>
              </a:rPr>
              <a:t>* ‘Her seçim bir kaybediştir.’</a:t>
            </a:r>
            <a:endParaRPr lang="tr-TR" sz="2400" dirty="0">
              <a:solidFill>
                <a:srgbClr val="7030A0"/>
              </a:solidFill>
              <a:latin typeface="Calibri" panose="020F0502020204030204" pitchFamily="34" charset="0"/>
              <a:cs typeface="Arial" pitchFamily="34" charset="0"/>
            </a:endParaRPr>
          </a:p>
          <a:p>
            <a:endParaRPr lang="tr-TR" dirty="0">
              <a:solidFill>
                <a:srgbClr val="7030A0"/>
              </a:solidFill>
            </a:endParaRPr>
          </a:p>
          <a:p>
            <a:endParaRPr lang="tr-TR" dirty="0"/>
          </a:p>
        </p:txBody>
      </p:sp>
    </p:spTree>
    <p:extLst>
      <p:ext uri="{BB962C8B-B14F-4D97-AF65-F5344CB8AC3E}">
        <p14:creationId xmlns:p14="http://schemas.microsoft.com/office/powerpoint/2010/main" val="238334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Calibri" panose="020F0502020204030204" pitchFamily="34" charset="0"/>
              </a:rPr>
              <a:t>Mal ve Hizmetlere İlişkin Ekonomik Sınıflandırmalar</a:t>
            </a:r>
            <a:endParaRPr lang="tr-TR" sz="2400" b="1" dirty="0">
              <a:solidFill>
                <a:srgbClr val="FF0000"/>
              </a:solidFill>
              <a:latin typeface="Calibri" panose="020F0502020204030204" pitchFamily="34" charset="0"/>
            </a:endParaRPr>
          </a:p>
        </p:txBody>
      </p:sp>
      <p:sp>
        <p:nvSpPr>
          <p:cNvPr id="3" name="2 İçerik Yer Tutucusu"/>
          <p:cNvSpPr>
            <a:spLocks noGrp="1"/>
          </p:cNvSpPr>
          <p:nvPr>
            <p:ph sz="quarter" idx="1"/>
          </p:nvPr>
        </p:nvSpPr>
        <p:spPr/>
        <p:txBody>
          <a:bodyPr>
            <a:normAutofit/>
          </a:bodyPr>
          <a:lstStyle/>
          <a:p>
            <a:pPr algn="just">
              <a:buNone/>
            </a:pPr>
            <a:endParaRPr lang="tr-TR" sz="2400" dirty="0" smtClean="0">
              <a:latin typeface="Arial" panose="020B0604020202020204" pitchFamily="34" charset="0"/>
              <a:cs typeface="Arial" panose="020B0604020202020204" pitchFamily="34" charset="0"/>
            </a:endParaRPr>
          </a:p>
          <a:p>
            <a:pPr algn="just">
              <a:buNone/>
            </a:pPr>
            <a:r>
              <a:rPr lang="tr-TR" sz="2400" dirty="0" smtClean="0">
                <a:solidFill>
                  <a:srgbClr val="FF0000"/>
                </a:solidFill>
                <a:latin typeface="Calibri" panose="020F0502020204030204" pitchFamily="34" charset="0"/>
                <a:cs typeface="Arial" panose="020B0604020202020204" pitchFamily="34" charset="0"/>
              </a:rPr>
              <a:t>* Mal:</a:t>
            </a:r>
            <a:r>
              <a:rPr lang="tr-TR" sz="2400" dirty="0" smtClean="0">
                <a:latin typeface="Calibri" panose="020F0502020204030204" pitchFamily="34" charset="0"/>
                <a:cs typeface="Arial" panose="020B0604020202020204" pitchFamily="34" charset="0"/>
              </a:rPr>
              <a:t> İnsan ihtiyaçlarını karşılamaya özgülenmiş somut varlıklar. Örn. araba, ev, kalem, defter, saat, traktör, pulluk…</a:t>
            </a:r>
          </a:p>
          <a:p>
            <a:pPr algn="just">
              <a:buNone/>
            </a:pPr>
            <a:r>
              <a:rPr lang="tr-TR" sz="2400" dirty="0" smtClean="0">
                <a:solidFill>
                  <a:srgbClr val="FF0000"/>
                </a:solidFill>
                <a:latin typeface="Calibri" panose="020F0502020204030204" pitchFamily="34" charset="0"/>
                <a:cs typeface="Arial" panose="020B0604020202020204" pitchFamily="34" charset="0"/>
              </a:rPr>
              <a:t>* Hizmet: </a:t>
            </a:r>
            <a:r>
              <a:rPr lang="tr-TR" sz="2400" dirty="0" smtClean="0">
                <a:latin typeface="Calibri" panose="020F0502020204030204" pitchFamily="34" charset="0"/>
                <a:cs typeface="Arial" panose="020B0604020202020204" pitchFamily="34" charset="0"/>
              </a:rPr>
              <a:t>İnsan ihtiyaçlarını karşılamaya özgülenmiş faaliyetler. Örn. eğitim, sağlık, sosyal güvenlik, belediyecilik faaliyetleri, berberlik işi, </a:t>
            </a:r>
            <a:r>
              <a:rPr lang="tr-TR" sz="2400" dirty="0" err="1" smtClean="0">
                <a:latin typeface="Calibri" panose="020F0502020204030204" pitchFamily="34" charset="0"/>
                <a:cs typeface="Arial" panose="020B0604020202020204" pitchFamily="34" charset="0"/>
              </a:rPr>
              <a:t>tehsisatçılık</a:t>
            </a:r>
            <a:r>
              <a:rPr lang="tr-TR" sz="2400" dirty="0" smtClean="0">
                <a:latin typeface="Calibri" panose="020F0502020204030204" pitchFamily="34" charset="0"/>
                <a:cs typeface="Arial" panose="020B0604020202020204" pitchFamily="34" charset="0"/>
              </a:rPr>
              <a:t> işi…</a:t>
            </a:r>
          </a:p>
          <a:p>
            <a:pPr algn="just">
              <a:buNone/>
            </a:pPr>
            <a:endParaRPr lang="tr-TR" sz="2400" dirty="0" smtClean="0">
              <a:latin typeface="Calibri" panose="020F0502020204030204" pitchFamily="34" charset="0"/>
              <a:cs typeface="Arial" panose="020B0604020202020204" pitchFamily="34" charset="0"/>
            </a:endParaRPr>
          </a:p>
          <a:p>
            <a:pPr algn="just">
              <a:buNone/>
            </a:pPr>
            <a:r>
              <a:rPr lang="tr-TR" sz="2400" dirty="0" smtClean="0">
                <a:latin typeface="Calibri" panose="020F0502020204030204" pitchFamily="34" charset="0"/>
              </a:rPr>
              <a:t>    * </a:t>
            </a:r>
            <a:r>
              <a:rPr lang="tr-TR" sz="2400" dirty="0" smtClean="0">
                <a:latin typeface="Calibri" panose="020F0502020204030204" pitchFamily="34" charset="0"/>
                <a:cs typeface="Arial" pitchFamily="34" charset="0"/>
              </a:rPr>
              <a:t>İnsanlar mal ve hizmetlerin tüketilmesi yoluyla belirli bir doyum elde ederler. </a:t>
            </a:r>
            <a:endParaRPr lang="tr-TR" sz="2400" dirty="0">
              <a:latin typeface="Calibri" panose="020F0502020204030204" pitchFamily="34" charset="0"/>
              <a:cs typeface="Arial" pitchFamily="34" charset="0"/>
            </a:endParaRPr>
          </a:p>
        </p:txBody>
      </p:sp>
    </p:spTree>
    <p:extLst>
      <p:ext uri="{BB962C8B-B14F-4D97-AF65-F5344CB8AC3E}">
        <p14:creationId xmlns:p14="http://schemas.microsoft.com/office/powerpoint/2010/main" val="10106938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1617</TotalTime>
  <Words>795</Words>
  <Application>Microsoft Office PowerPoint</Application>
  <PresentationFormat>Ekran Gösterisi (4:3)</PresentationFormat>
  <Paragraphs>80</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Franklin Gothic Book</vt:lpstr>
      <vt:lpstr>Perpetua</vt:lpstr>
      <vt:lpstr>Wingdings 2</vt:lpstr>
      <vt:lpstr>Hisse Senedi</vt:lpstr>
      <vt:lpstr> Ekonomi ve Girişimcilik Dersi Notları– 2  </vt:lpstr>
      <vt:lpstr>PowerPoint Sunusu</vt:lpstr>
      <vt:lpstr>Eğitim ne’ye yarar?</vt:lpstr>
      <vt:lpstr>Ekonomi Kavramı</vt:lpstr>
      <vt:lpstr>Ekonominin Genel Kavramları</vt:lpstr>
      <vt:lpstr>PowerPoint Sunusu</vt:lpstr>
      <vt:lpstr>PowerPoint Sunusu</vt:lpstr>
      <vt:lpstr>PowerPoint Sunusu</vt:lpstr>
      <vt:lpstr>Mal ve Hizmetlere İlişkin Ekonomik Sınıflandırmalar</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385</cp:revision>
  <dcterms:created xsi:type="dcterms:W3CDTF">2014-05-05T08:01:07Z</dcterms:created>
  <dcterms:modified xsi:type="dcterms:W3CDTF">2019-11-19T06:38:05Z</dcterms:modified>
</cp:coreProperties>
</file>