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22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066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253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96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08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537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98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499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02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5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80C71-585F-47CE-8DF5-E929377710E9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650D4-3999-4975-8AFE-5741071D6F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0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71448" y="1984211"/>
            <a:ext cx="9144000" cy="2387600"/>
          </a:xfrm>
        </p:spPr>
        <p:txBody>
          <a:bodyPr/>
          <a:lstStyle/>
          <a:p>
            <a:r>
              <a:rPr lang="tr-TR" dirty="0" smtClean="0"/>
              <a:t>Akademik yazımlarda kaynak gösterimi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7089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 araştırması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12821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Araştırma konusu ile ilişkili kaynak araştırmasının tam olarak yapıldığından emin olun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Sık yapılan yanlış</a:t>
            </a:r>
            <a:r>
              <a:rPr lang="tr-TR" dirty="0" smtClean="0">
                <a:solidFill>
                  <a:srgbClr val="C00000"/>
                </a:solidFill>
              </a:rPr>
              <a:t>: anahtar kelime seçiminin doğru olmaması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Olabildiğince geniş bir anahtar kelime seçeneği oluşturun ve bu seçenekleri birbirleri ile ikili ya da üçlü kombinasyon halinde kaynak taramada kullanın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838200" y="5088773"/>
            <a:ext cx="10168932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/>
              <a:t>Web of </a:t>
            </a:r>
            <a:r>
              <a:rPr lang="tr-TR" sz="2400" dirty="0" err="1" smtClean="0"/>
              <a:t>Science</a:t>
            </a:r>
            <a:endParaRPr lang="tr-TR" sz="2400" dirty="0" smtClean="0"/>
          </a:p>
          <a:p>
            <a:pPr algn="ctr"/>
            <a:r>
              <a:rPr lang="tr-TR" sz="2400" dirty="0" err="1" smtClean="0"/>
              <a:t>PubMed</a:t>
            </a:r>
            <a:endParaRPr lang="tr-TR" sz="2400" dirty="0" smtClean="0"/>
          </a:p>
          <a:p>
            <a:pPr algn="ctr"/>
            <a:r>
              <a:rPr lang="tr-TR" sz="2400" dirty="0" err="1" smtClean="0"/>
              <a:t>Science</a:t>
            </a:r>
            <a:r>
              <a:rPr lang="tr-TR" sz="2400" dirty="0" smtClean="0"/>
              <a:t> Direct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0305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76942" y="365125"/>
            <a:ext cx="10515600" cy="1325563"/>
          </a:xfrm>
        </p:spPr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6942" y="1825625"/>
            <a:ext cx="11249967" cy="4351338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tr-TR" dirty="0" smtClean="0"/>
              <a:t>Kaynaklar kendi içlerinde gruplandırılmalıdır.</a:t>
            </a:r>
          </a:p>
          <a:p>
            <a:endParaRPr lang="tr-TR" dirty="0"/>
          </a:p>
          <a:p>
            <a:r>
              <a:rPr lang="tr-TR" dirty="0" smtClean="0"/>
              <a:t>Beylik ve çok bilinen ifadeleri içeren kaynakları eleyin</a:t>
            </a:r>
          </a:p>
          <a:p>
            <a:endParaRPr lang="tr-TR" dirty="0"/>
          </a:p>
          <a:p>
            <a:r>
              <a:rPr lang="tr-TR" dirty="0" smtClean="0"/>
              <a:t>Konunuz ile direkt ilişkili olan kaynakları ön plana çıkartın</a:t>
            </a:r>
          </a:p>
          <a:p>
            <a:endParaRPr lang="tr-TR" dirty="0"/>
          </a:p>
          <a:p>
            <a:r>
              <a:rPr lang="tr-TR" dirty="0" smtClean="0"/>
              <a:t>Hipotezinizi desteklemeyen kaynaklara da yer verin.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C00000"/>
                </a:solidFill>
              </a:rPr>
              <a:t>Tek yanlı kaynak gösterimi makalenin eleştiri olasılığını çok artırır</a:t>
            </a:r>
            <a:endParaRPr lang="tr-T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755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idx="1"/>
          </p:nvPr>
        </p:nvSpPr>
        <p:spPr>
          <a:xfrm>
            <a:off x="120580" y="1825625"/>
            <a:ext cx="11937442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Güncel, orijinal </a:t>
            </a:r>
          </a:p>
          <a:p>
            <a:r>
              <a:rPr lang="tr-TR" dirty="0" smtClean="0"/>
              <a:t>Yaptığınız çalışma ve sonuçları ile doğrudan ilişkili</a:t>
            </a:r>
          </a:p>
          <a:p>
            <a:r>
              <a:rPr lang="tr-TR" dirty="0" smtClean="0"/>
              <a:t>Destekleyen ve karşı makalelerin seçimine dikkat</a:t>
            </a:r>
          </a:p>
          <a:p>
            <a:r>
              <a:rPr lang="tr-TR" dirty="0" smtClean="0"/>
              <a:t>Referansları okuma ihtiyacı yaratarak çalışmasını destekleyecek şekilde alıntılar yapın</a:t>
            </a:r>
          </a:p>
          <a:p>
            <a:r>
              <a:rPr lang="tr-TR" dirty="0"/>
              <a:t>SCI dergilerden kaynaklar bulmak çok daha yararlıdır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 Her kaynağa metin içerisinde atıfta bulunulmalıdır. </a:t>
            </a:r>
          </a:p>
          <a:p>
            <a:r>
              <a:rPr lang="tr-TR" dirty="0"/>
              <a:t> </a:t>
            </a:r>
            <a:r>
              <a:rPr lang="en-US" dirty="0"/>
              <a:t>At</a:t>
            </a:r>
            <a:r>
              <a:rPr lang="tr-TR" dirty="0"/>
              <a:t>ı</a:t>
            </a:r>
            <a:r>
              <a:rPr lang="en-US" dirty="0"/>
              <a:t>f </a:t>
            </a:r>
            <a:r>
              <a:rPr lang="en-US" dirty="0" err="1"/>
              <a:t>cümlede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oldu</a:t>
            </a:r>
            <a:r>
              <a:rPr lang="tr-TR" dirty="0"/>
              <a:t>ğ</a:t>
            </a:r>
            <a:r>
              <a:rPr lang="en-US" dirty="0"/>
              <a:t>u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tr-TR" dirty="0"/>
              <a:t>n</a:t>
            </a:r>
            <a:r>
              <a:rPr lang="en-US" dirty="0" err="1"/>
              <a:t>ulmal</a:t>
            </a:r>
            <a:r>
              <a:rPr lang="tr-TR" dirty="0"/>
              <a:t>ı</a:t>
            </a:r>
            <a:r>
              <a:rPr lang="en-US" dirty="0"/>
              <a:t>d</a:t>
            </a:r>
            <a:r>
              <a:rPr lang="tr-TR" dirty="0" err="1"/>
              <a:t>ır</a:t>
            </a:r>
            <a:r>
              <a:rPr lang="tr-TR" dirty="0"/>
              <a:t> </a:t>
            </a:r>
            <a:r>
              <a:rPr lang="tr-TR" dirty="0" smtClean="0"/>
              <a:t>.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Referans verdiğiniz makaleyi okuyun*****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38047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 gösterimi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7523" y="2137124"/>
            <a:ext cx="10515600" cy="4351338"/>
          </a:xfrm>
        </p:spPr>
        <p:txBody>
          <a:bodyPr/>
          <a:lstStyle/>
          <a:p>
            <a:r>
              <a:rPr lang="tr-TR" dirty="0" smtClean="0"/>
              <a:t>Doğrudan kullanılan bir kaynak varsa dergi yazım ilkelerine göre kullanılmalıdır</a:t>
            </a:r>
          </a:p>
          <a:p>
            <a:endParaRPr lang="tr-TR" dirty="0"/>
          </a:p>
          <a:p>
            <a:r>
              <a:rPr lang="tr-TR" dirty="0" smtClean="0"/>
              <a:t>Bir kaynaktan alıntı yapılmış ve ana kaynak okunmamışsa ana kaynak </a:t>
            </a:r>
            <a:r>
              <a:rPr lang="tr-TR" dirty="0" err="1" smtClean="0"/>
              <a:t>refere</a:t>
            </a:r>
            <a:r>
              <a:rPr lang="tr-TR" dirty="0" smtClean="0"/>
              <a:t> edilemez (</a:t>
            </a:r>
            <a:r>
              <a:rPr lang="tr-TR" dirty="0" smtClean="0">
                <a:solidFill>
                  <a:srgbClr val="C00000"/>
                </a:solidFill>
              </a:rPr>
              <a:t>her zaman kuşkucu olun!!!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 smtClean="0"/>
              <a:t>İnternet kaynakları kullanmaktan kaçının (zorunlu hallerde FAO/WHO, IDF </a:t>
            </a:r>
            <a:r>
              <a:rPr lang="tr-TR" dirty="0" err="1" smtClean="0"/>
              <a:t>vb</a:t>
            </a:r>
            <a:r>
              <a:rPr lang="tr-TR" dirty="0" smtClean="0"/>
              <a:t> gibi resmi web siteleri kullanılacak ise erişim tarihini belirtin)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83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b="1" dirty="0" smtClean="0"/>
              <a:t>Kaynak gösterimi</a:t>
            </a:r>
            <a:endParaRPr lang="tr-TR" b="1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97523" y="2137124"/>
            <a:ext cx="10515600" cy="4351338"/>
          </a:xfrm>
        </p:spPr>
        <p:txBody>
          <a:bodyPr/>
          <a:lstStyle/>
          <a:p>
            <a:r>
              <a:rPr lang="tr-TR" dirty="0" smtClean="0"/>
              <a:t>Kitaplardan yapılan kaynak alıntılamalarında kitabı ve alıntı yapılan sayfayı kaynak gösterin </a:t>
            </a:r>
          </a:p>
          <a:p>
            <a:endParaRPr lang="tr-TR" dirty="0"/>
          </a:p>
          <a:p>
            <a:r>
              <a:rPr lang="tr-TR" dirty="0" smtClean="0"/>
              <a:t>Kısaca bizzat okunmamışsa ana kaynakları </a:t>
            </a:r>
            <a:r>
              <a:rPr lang="tr-TR" dirty="0" err="1" smtClean="0"/>
              <a:t>refere</a:t>
            </a:r>
            <a:r>
              <a:rPr lang="tr-TR" dirty="0" smtClean="0"/>
              <a:t> etmeyin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973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Kaynak düzenlenmesi</a:t>
            </a:r>
            <a:endParaRPr lang="tr-TR" dirty="0"/>
          </a:p>
        </p:txBody>
      </p:sp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552659" y="1825625"/>
            <a:ext cx="10801141" cy="435133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Makale yazım kurallarına göre </a:t>
            </a:r>
          </a:p>
          <a:p>
            <a:r>
              <a:rPr lang="tr-TR" dirty="0" smtClean="0"/>
              <a:t>Manual veya program kullanılarak yapılabilir</a:t>
            </a:r>
          </a:p>
          <a:p>
            <a:endParaRPr lang="tr-TR" dirty="0" smtClean="0"/>
          </a:p>
          <a:p>
            <a:r>
              <a:rPr lang="tr-TR" dirty="0" smtClean="0"/>
              <a:t>En sık kullanılanlar: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End</a:t>
            </a:r>
            <a:r>
              <a:rPr lang="tr-TR" dirty="0" smtClean="0"/>
              <a:t> </a:t>
            </a:r>
            <a:r>
              <a:rPr lang="tr-TR" dirty="0" err="1" smtClean="0"/>
              <a:t>note</a:t>
            </a:r>
            <a:endParaRPr lang="tr-TR" dirty="0" smtClean="0"/>
          </a:p>
          <a:p>
            <a:r>
              <a:rPr lang="tr-TR" dirty="0" err="1" smtClean="0"/>
              <a:t>Mendeley</a:t>
            </a:r>
            <a:endParaRPr lang="tr-TR" dirty="0" smtClean="0"/>
          </a:p>
          <a:p>
            <a:r>
              <a:rPr lang="tr-TR" dirty="0" err="1"/>
              <a:t>Referance</a:t>
            </a:r>
            <a:r>
              <a:rPr lang="tr-TR" dirty="0"/>
              <a:t> </a:t>
            </a:r>
            <a:r>
              <a:rPr lang="tr-TR" dirty="0" smtClean="0"/>
              <a:t>Manager</a:t>
            </a:r>
          </a:p>
          <a:p>
            <a:r>
              <a:rPr lang="tr-TR" dirty="0" err="1" smtClean="0"/>
              <a:t>Zotero</a:t>
            </a:r>
            <a:endParaRPr lang="tr-TR" dirty="0" smtClean="0"/>
          </a:p>
          <a:p>
            <a:r>
              <a:rPr lang="tr-TR" dirty="0" smtClean="0"/>
              <a:t>Google akademik kullandığı programlar-ücretsiz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932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1503"/>
            <a:ext cx="9618952" cy="3345003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54" y="3676126"/>
            <a:ext cx="4769936" cy="2170120"/>
          </a:xfrm>
          <a:prstGeom prst="rect">
            <a:avLst/>
          </a:prstGeom>
        </p:spPr>
      </p:pic>
      <p:sp>
        <p:nvSpPr>
          <p:cNvPr id="9" name="Yuvarlatılmış Dikdörtgen 8"/>
          <p:cNvSpPr/>
          <p:nvPr/>
        </p:nvSpPr>
        <p:spPr>
          <a:xfrm>
            <a:off x="609600" y="5087007"/>
            <a:ext cx="5076497" cy="998483"/>
          </a:xfrm>
          <a:prstGeom prst="round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2450" y="3546505"/>
            <a:ext cx="5129389" cy="238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260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Geniş ekran</PresentationFormat>
  <Paragraphs>48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Akademik yazımlarda kaynak gösterimi</vt:lpstr>
      <vt:lpstr>Kaynak araştırması</vt:lpstr>
      <vt:lpstr>Kaynaklar</vt:lpstr>
      <vt:lpstr>Kaynaklar</vt:lpstr>
      <vt:lpstr>Kaynak gösterimi</vt:lpstr>
      <vt:lpstr>Kaynak gösterimi</vt:lpstr>
      <vt:lpstr>Kaynak düzenlenmesi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Akademik yazımlarda kaynak gösterimi</dc:title>
  <dc:creator>Barbaros</dc:creator>
  <cp:lastModifiedBy>Barbaros</cp:lastModifiedBy>
  <cp:revision>3</cp:revision>
  <dcterms:created xsi:type="dcterms:W3CDTF">2020-10-21T07:12:46Z</dcterms:created>
  <dcterms:modified xsi:type="dcterms:W3CDTF">2020-10-21T07:14:48Z</dcterms:modified>
</cp:coreProperties>
</file>