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42"/>
  </p:notesMasterIdLst>
  <p:sldIdLst>
    <p:sldId id="257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90" r:id="rId11"/>
    <p:sldId id="289" r:id="rId12"/>
    <p:sldId id="291" r:id="rId13"/>
    <p:sldId id="292" r:id="rId14"/>
    <p:sldId id="293" r:id="rId15"/>
    <p:sldId id="294" r:id="rId16"/>
    <p:sldId id="295" r:id="rId17"/>
    <p:sldId id="296" r:id="rId18"/>
    <p:sldId id="313" r:id="rId19"/>
    <p:sldId id="312" r:id="rId20"/>
    <p:sldId id="314" r:id="rId21"/>
    <p:sldId id="297" r:id="rId22"/>
    <p:sldId id="298" r:id="rId23"/>
    <p:sldId id="315" r:id="rId24"/>
    <p:sldId id="317" r:id="rId25"/>
    <p:sldId id="326" r:id="rId26"/>
    <p:sldId id="316" r:id="rId27"/>
    <p:sldId id="299" r:id="rId28"/>
    <p:sldId id="300" r:id="rId29"/>
    <p:sldId id="301" r:id="rId30"/>
    <p:sldId id="318" r:id="rId31"/>
    <p:sldId id="325" r:id="rId32"/>
    <p:sldId id="302" r:id="rId33"/>
    <p:sldId id="319" r:id="rId34"/>
    <p:sldId id="320" r:id="rId35"/>
    <p:sldId id="303" r:id="rId36"/>
    <p:sldId id="321" r:id="rId37"/>
    <p:sldId id="322" r:id="rId38"/>
    <p:sldId id="323" r:id="rId39"/>
    <p:sldId id="324" r:id="rId40"/>
    <p:sldId id="277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>
        <p:scale>
          <a:sx n="50" d="100"/>
          <a:sy n="50" d="100"/>
        </p:scale>
        <p:origin x="-192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894BA-5F33-489D-ACDE-82B58EA5129D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C7DD4-3DAB-471E-9294-1417E9F8F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71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tıklayın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77EC3A7-D815-4941-BA11-C4B05B5B2D38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F9F7-2154-4FF4-A5B6-CD427F3B2732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8F8B377-3BD7-4D62-A5F2-4C3D6DF4C3B0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7" name="6 Dikdörtgen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1807-4F15-4BCD-BCD3-327C2D3ABF99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F53C-1D5C-4810-BFC6-120B0EC5C8DE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5153E53-1D5C-4D17-9CEE-2939BBAB07C1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tr-TR" smtClean="0"/>
              <a:t>FDE 216-FP</a:t>
            </a:r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4D5A0AB-CE4A-45E5-A7B5-FD7763201396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16" name="15 Metin Yer Tutucusu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</a:t>
            </a:r>
          </a:p>
        </p:txBody>
      </p:sp>
      <p:sp>
        <p:nvSpPr>
          <p:cNvPr id="15" name="14 Metin Yer Tutucusu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C94-4E3A-4F45-8346-A642D02C041D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A955-6C41-456A-83DD-252F4AF20156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F4B5-C77B-47AD-A0C2-9CFEC10F9876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</a:t>
            </a:r>
          </a:p>
        </p:txBody>
      </p:sp>
      <p:sp>
        <p:nvSpPr>
          <p:cNvPr id="8" name="7 Dikdörtgen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Dikdörtgen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0C082ED-1B5E-4E0B-960D-DDECA75A5805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77E649-0496-4E9D-97EC-916438113347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7" name="6 Dikdörtgen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57158" y="601677"/>
            <a:ext cx="8458200" cy="2541571"/>
          </a:xfrm>
        </p:spPr>
        <p:txBody>
          <a:bodyPr>
            <a:noAutofit/>
          </a:bodyPr>
          <a:lstStyle/>
          <a:p>
            <a:pPr algn="ctr"/>
            <a:r>
              <a:rPr lang="tr-TR" sz="6600" b="1" dirty="0" smtClean="0"/>
              <a:t>PACKAGING of </a:t>
            </a:r>
            <a:r>
              <a:rPr lang="tr-TR" sz="6600" b="1" dirty="0" err="1" smtClean="0"/>
              <a:t>meat</a:t>
            </a:r>
            <a:r>
              <a:rPr lang="tr-TR" sz="6600" b="1" dirty="0" smtClean="0"/>
              <a:t> </a:t>
            </a:r>
            <a:r>
              <a:rPr lang="tr-TR" sz="6600" b="1" dirty="0" err="1" smtClean="0"/>
              <a:t>and</a:t>
            </a:r>
            <a:r>
              <a:rPr lang="tr-TR" sz="6600" b="1" dirty="0" smtClean="0"/>
              <a:t> </a:t>
            </a:r>
            <a:r>
              <a:rPr lang="tr-TR" sz="6600" b="1" dirty="0" err="1" smtClean="0"/>
              <a:t>meat</a:t>
            </a:r>
            <a:r>
              <a:rPr lang="tr-TR" sz="6600" b="1" dirty="0" smtClean="0"/>
              <a:t> </a:t>
            </a:r>
            <a:r>
              <a:rPr lang="tr-TR" sz="6600" b="1" dirty="0" err="1" smtClean="0"/>
              <a:t>products</a:t>
            </a:r>
            <a:endParaRPr lang="tr-TR" sz="54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2334" y="3888828"/>
            <a:ext cx="6751942" cy="202849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r-TR" b="1" dirty="0" err="1" smtClean="0">
                <a:solidFill>
                  <a:schemeClr val="tx1"/>
                </a:solidFill>
              </a:rPr>
              <a:t>Instructor</a:t>
            </a:r>
            <a:endParaRPr lang="tr-TR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tr-TR" dirty="0" err="1" smtClean="0">
                <a:solidFill>
                  <a:schemeClr val="tx1"/>
                </a:solidFill>
              </a:rPr>
              <a:t>Assist</a:t>
            </a:r>
            <a:r>
              <a:rPr lang="tr-TR" dirty="0" smtClean="0">
                <a:solidFill>
                  <a:schemeClr val="tx1"/>
                </a:solidFill>
              </a:rPr>
              <a:t>. Prof. Dr. Eda </a:t>
            </a:r>
            <a:r>
              <a:rPr lang="tr-TR" dirty="0" err="1" smtClean="0">
                <a:solidFill>
                  <a:schemeClr val="tx1"/>
                </a:solidFill>
              </a:rPr>
              <a:t>Demirok</a:t>
            </a:r>
            <a:r>
              <a:rPr lang="tr-TR" dirty="0" smtClean="0">
                <a:solidFill>
                  <a:schemeClr val="tx1"/>
                </a:solidFill>
              </a:rPr>
              <a:t> Soncu</a:t>
            </a:r>
          </a:p>
          <a:p>
            <a:pPr>
              <a:spcBef>
                <a:spcPts val="0"/>
              </a:spcBef>
            </a:pPr>
            <a:r>
              <a:rPr lang="tr-TR" dirty="0" smtClean="0">
                <a:solidFill>
                  <a:schemeClr val="tx1"/>
                </a:solidFill>
              </a:rPr>
              <a:t>E-mail: </a:t>
            </a:r>
            <a:r>
              <a:rPr lang="tr-TR" b="1" dirty="0" err="1" smtClean="0">
                <a:solidFill>
                  <a:schemeClr val="tx1"/>
                </a:solidFill>
              </a:rPr>
              <a:t>edemirok</a:t>
            </a:r>
            <a:r>
              <a:rPr lang="tr-TR" b="1" dirty="0" smtClean="0">
                <a:solidFill>
                  <a:schemeClr val="tx1"/>
                </a:solidFill>
              </a:rPr>
              <a:t>@</a:t>
            </a:r>
            <a:r>
              <a:rPr lang="tr-TR" b="1" dirty="0" err="1" smtClean="0">
                <a:solidFill>
                  <a:schemeClr val="tx1"/>
                </a:solidFill>
              </a:rPr>
              <a:t>eng</a:t>
            </a:r>
            <a:r>
              <a:rPr lang="tr-TR" b="1" dirty="0" smtClean="0">
                <a:solidFill>
                  <a:schemeClr val="tx1"/>
                </a:solidFill>
              </a:rPr>
              <a:t>.</a:t>
            </a:r>
            <a:r>
              <a:rPr lang="tr-TR" b="1" dirty="0" err="1" smtClean="0">
                <a:solidFill>
                  <a:schemeClr val="tx1"/>
                </a:solidFill>
              </a:rPr>
              <a:t>ankara</a:t>
            </a:r>
            <a:r>
              <a:rPr lang="tr-TR" b="1" dirty="0" smtClean="0">
                <a:solidFill>
                  <a:schemeClr val="tx1"/>
                </a:solidFill>
              </a:rPr>
              <a:t>.edu.tr</a:t>
            </a:r>
          </a:p>
          <a:p>
            <a:pPr>
              <a:spcBef>
                <a:spcPts val="0"/>
              </a:spcBef>
            </a:pPr>
            <a:r>
              <a:rPr lang="tr-TR" dirty="0" smtClean="0">
                <a:solidFill>
                  <a:schemeClr val="tx1"/>
                </a:solidFill>
              </a:rPr>
              <a:t>Phone: +90312 203 3300 (3639 </a:t>
            </a:r>
            <a:r>
              <a:rPr lang="tr-TR" dirty="0" err="1" smtClean="0">
                <a:solidFill>
                  <a:schemeClr val="tx1"/>
                </a:solidFill>
              </a:rPr>
              <a:t>ext</a:t>
            </a:r>
            <a:r>
              <a:rPr lang="tr-TR" dirty="0" smtClean="0">
                <a:solidFill>
                  <a:schemeClr val="tx1"/>
                </a:solidFill>
              </a:rPr>
              <a:t>.)</a:t>
            </a:r>
          </a:p>
          <a:p>
            <a:pPr>
              <a:spcBef>
                <a:spcPts val="0"/>
              </a:spcBef>
            </a:pPr>
            <a:r>
              <a:rPr lang="tr-TR" dirty="0" smtClean="0">
                <a:solidFill>
                  <a:schemeClr val="tx1"/>
                </a:solidFill>
              </a:rPr>
              <a:t>Office: 2</a:t>
            </a:r>
            <a:r>
              <a:rPr lang="tr-TR" baseline="30000" dirty="0" smtClean="0">
                <a:solidFill>
                  <a:schemeClr val="tx1"/>
                </a:solidFill>
              </a:rPr>
              <a:t>nd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floor</a:t>
            </a:r>
            <a:r>
              <a:rPr lang="tr-TR" dirty="0" smtClean="0">
                <a:solidFill>
                  <a:schemeClr val="tx1"/>
                </a:solidFill>
              </a:rPr>
              <a:t> #212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3050240" y="6103187"/>
            <a:ext cx="5765118" cy="55971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b="1" dirty="0" err="1" smtClean="0">
                <a:solidFill>
                  <a:schemeClr val="tx1"/>
                </a:solidFill>
              </a:rPr>
              <a:t>Fde</a:t>
            </a:r>
            <a:r>
              <a:rPr lang="tr-TR" sz="2400" b="1" dirty="0" smtClean="0">
                <a:solidFill>
                  <a:schemeClr val="tx1"/>
                </a:solidFill>
              </a:rPr>
              <a:t> 216 </a:t>
            </a:r>
            <a:r>
              <a:rPr lang="tr-TR" sz="2400" b="1" dirty="0" err="1" smtClean="0">
                <a:solidFill>
                  <a:schemeClr val="tx1"/>
                </a:solidFill>
              </a:rPr>
              <a:t>food</a:t>
            </a:r>
            <a:r>
              <a:rPr lang="tr-TR" sz="2400" b="1" dirty="0" smtClean="0">
                <a:solidFill>
                  <a:schemeClr val="tx1"/>
                </a:solidFill>
              </a:rPr>
              <a:t> </a:t>
            </a:r>
            <a:r>
              <a:rPr lang="tr-TR" sz="2400" b="1" dirty="0" err="1" smtClean="0">
                <a:solidFill>
                  <a:schemeClr val="tx1"/>
                </a:solidFill>
              </a:rPr>
              <a:t>packagıng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13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Importance</a:t>
            </a:r>
            <a:r>
              <a:rPr lang="tr-TR" b="1" dirty="0" smtClean="0"/>
              <a:t> of </a:t>
            </a:r>
            <a:r>
              <a:rPr lang="tr-TR" b="1" dirty="0" err="1" smtClean="0"/>
              <a:t>tenderness</a:t>
            </a:r>
            <a:endParaRPr lang="en-US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tabLst>
                <a:tab pos="1428750" algn="l"/>
              </a:tabLst>
            </a:pPr>
            <a:r>
              <a:rPr lang="en-US" sz="2800" dirty="0" smtClean="0"/>
              <a:t>Most consumers consider </a:t>
            </a:r>
            <a:r>
              <a:rPr lang="en-US" sz="2800" b="1" dirty="0" smtClean="0">
                <a:solidFill>
                  <a:srgbClr val="0000FF"/>
                </a:solidFill>
              </a:rPr>
              <a:t>tenderness </a:t>
            </a:r>
            <a:r>
              <a:rPr lang="en-US" sz="2800" dirty="0" smtClean="0"/>
              <a:t>to be the </a:t>
            </a:r>
            <a:r>
              <a:rPr lang="en-US" sz="2800" b="1" dirty="0" smtClean="0">
                <a:solidFill>
                  <a:srgbClr val="0000FF"/>
                </a:solidFill>
              </a:rPr>
              <a:t>main factor determining the eating quality of meat</a:t>
            </a:r>
            <a:endParaRPr lang="tr-TR" sz="2800" b="1" dirty="0" smtClean="0">
              <a:solidFill>
                <a:srgbClr val="0000FF"/>
              </a:solidFill>
            </a:endParaRPr>
          </a:p>
          <a:p>
            <a:pPr>
              <a:tabLst>
                <a:tab pos="1428750" algn="l"/>
              </a:tabLst>
            </a:pPr>
            <a:r>
              <a:rPr lang="en-US" sz="2800" dirty="0" smtClean="0"/>
              <a:t>However, </a:t>
            </a:r>
            <a:r>
              <a:rPr lang="en-US" sz="2800" b="1" dirty="0" smtClean="0"/>
              <a:t>the rate of tenderization declines exponentially with time</a:t>
            </a:r>
            <a:endParaRPr lang="tr-TR" sz="2800" b="1" dirty="0" smtClean="0"/>
          </a:p>
          <a:p>
            <a:r>
              <a:rPr lang="tr-TR" sz="2800" b="1" dirty="0" smtClean="0">
                <a:solidFill>
                  <a:srgbClr val="C00000"/>
                </a:solidFill>
              </a:rPr>
              <a:t>S</a:t>
            </a:r>
            <a:r>
              <a:rPr lang="en-US" sz="2800" b="1" dirty="0" err="1" smtClean="0">
                <a:solidFill>
                  <a:srgbClr val="C00000"/>
                </a:solidFill>
              </a:rPr>
              <a:t>torage</a:t>
            </a:r>
            <a:r>
              <a:rPr lang="en-US" sz="2800" b="1" dirty="0" smtClean="0">
                <a:solidFill>
                  <a:srgbClr val="C00000"/>
                </a:solidFill>
              </a:rPr>
              <a:t> under </a:t>
            </a:r>
            <a:r>
              <a:rPr lang="tr-TR" sz="2800" b="1" dirty="0" err="1" smtClean="0">
                <a:solidFill>
                  <a:srgbClr val="C00000"/>
                </a:solidFill>
              </a:rPr>
              <a:t>modified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atmosphere</a:t>
            </a:r>
            <a:r>
              <a:rPr lang="en-US" sz="2800" b="1" dirty="0" smtClean="0">
                <a:solidFill>
                  <a:srgbClr val="C00000"/>
                </a:solidFill>
              </a:rPr>
              <a:t> rich in 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may </a:t>
            </a:r>
            <a:r>
              <a:rPr lang="en-US" sz="2800" b="1" dirty="0" smtClean="0">
                <a:solidFill>
                  <a:srgbClr val="C00000"/>
                </a:solidFill>
              </a:rPr>
              <a:t>lead to toughening </a:t>
            </a:r>
            <a:r>
              <a:rPr lang="en-US" sz="2800" dirty="0" smtClean="0"/>
              <a:t>of the meat </a:t>
            </a:r>
            <a:r>
              <a:rPr lang="en-US" sz="2800" b="1" dirty="0" smtClean="0">
                <a:solidFill>
                  <a:srgbClr val="C00000"/>
                </a:solidFill>
              </a:rPr>
              <a:t>because of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oxidation and cross-linking of muscle structural proteins</a:t>
            </a:r>
            <a:endParaRPr lang="tr-TR" sz="2800" b="1" dirty="0" smtClean="0">
              <a:solidFill>
                <a:srgbClr val="C00000"/>
              </a:solidFill>
            </a:endParaRP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88E0-1844-4C4E-838F-845A4A338E44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Importance</a:t>
            </a:r>
            <a:r>
              <a:rPr lang="tr-TR" b="1" dirty="0" smtClean="0"/>
              <a:t> of </a:t>
            </a:r>
            <a:r>
              <a:rPr lang="tr-TR" b="1" dirty="0" err="1" smtClean="0"/>
              <a:t>exudate</a:t>
            </a:r>
            <a:r>
              <a:rPr lang="tr-TR" b="1" dirty="0" smtClean="0"/>
              <a:t> (</a:t>
            </a:r>
            <a:r>
              <a:rPr lang="tr-TR" b="1" dirty="0" err="1" smtClean="0"/>
              <a:t>drip</a:t>
            </a:r>
            <a:r>
              <a:rPr lang="tr-TR" b="1" dirty="0" smtClean="0"/>
              <a:t> </a:t>
            </a:r>
            <a:r>
              <a:rPr lang="tr-TR" b="1" dirty="0" err="1" smtClean="0"/>
              <a:t>loss</a:t>
            </a:r>
            <a:r>
              <a:rPr lang="tr-TR" b="1" dirty="0" smtClean="0"/>
              <a:t>)</a:t>
            </a:r>
            <a:endParaRPr lang="en-US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476250" y="1600200"/>
            <a:ext cx="8289798" cy="4495800"/>
          </a:xfrm>
        </p:spPr>
        <p:txBody>
          <a:bodyPr>
            <a:normAutofit/>
          </a:bodyPr>
          <a:lstStyle/>
          <a:p>
            <a:pPr>
              <a:tabLst>
                <a:tab pos="1428750" algn="l"/>
              </a:tabLst>
            </a:pPr>
            <a:r>
              <a:rPr lang="en-US" sz="2600" dirty="0" smtClean="0"/>
              <a:t>Loss of </a:t>
            </a:r>
            <a:r>
              <a:rPr lang="en-US" sz="2600" dirty="0" err="1" smtClean="0"/>
              <a:t>exudate</a:t>
            </a:r>
            <a:r>
              <a:rPr lang="en-US" sz="2600" dirty="0" smtClean="0"/>
              <a:t> from meat is unavoidable</a:t>
            </a:r>
            <a:endParaRPr lang="tr-TR" sz="2600" dirty="0" smtClean="0"/>
          </a:p>
          <a:p>
            <a:r>
              <a:rPr lang="tr-TR" sz="2600" b="1" dirty="0" err="1" smtClean="0">
                <a:solidFill>
                  <a:srgbClr val="C00000"/>
                </a:solidFill>
              </a:rPr>
              <a:t>E</a:t>
            </a:r>
            <a:r>
              <a:rPr lang="en-US" sz="2600" b="1" dirty="0" err="1" smtClean="0">
                <a:solidFill>
                  <a:srgbClr val="C00000"/>
                </a:solidFill>
              </a:rPr>
              <a:t>xudate</a:t>
            </a:r>
            <a:r>
              <a:rPr lang="en-US" sz="2600" b="1" dirty="0" smtClean="0">
                <a:solidFill>
                  <a:srgbClr val="C00000"/>
                </a:solidFill>
              </a:rPr>
              <a:t> in retail packs is undesirable </a:t>
            </a:r>
            <a:r>
              <a:rPr lang="en-US" sz="2600" dirty="0" smtClean="0"/>
              <a:t>because of </a:t>
            </a:r>
            <a:r>
              <a:rPr lang="en-US" sz="2600" b="1" dirty="0" smtClean="0">
                <a:solidFill>
                  <a:srgbClr val="C00000"/>
                </a:solidFill>
              </a:rPr>
              <a:t>its adverse effects</a:t>
            </a:r>
            <a:r>
              <a:rPr lang="tr-TR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</a:rPr>
              <a:t>on the appearance</a:t>
            </a:r>
            <a:r>
              <a:rPr lang="en-US" sz="2600" dirty="0" smtClean="0"/>
              <a:t> of the packed product</a:t>
            </a:r>
            <a:endParaRPr lang="tr-TR" sz="2600" dirty="0" smtClean="0"/>
          </a:p>
          <a:p>
            <a:r>
              <a:rPr lang="tr-TR" sz="2600" dirty="0" err="1" smtClean="0"/>
              <a:t>Exudates</a:t>
            </a:r>
            <a:r>
              <a:rPr lang="tr-TR" sz="2600" dirty="0" smtClean="0"/>
              <a:t> </a:t>
            </a:r>
            <a:r>
              <a:rPr lang="tr-TR" sz="2600" dirty="0" err="1" smtClean="0"/>
              <a:t>depends</a:t>
            </a:r>
            <a:r>
              <a:rPr lang="tr-TR" sz="2600" dirty="0" smtClean="0"/>
              <a:t> on </a:t>
            </a:r>
            <a:r>
              <a:rPr lang="tr-TR" sz="2600" dirty="0" err="1" smtClean="0"/>
              <a:t>pH</a:t>
            </a:r>
            <a:r>
              <a:rPr lang="tr-TR" sz="2600" dirty="0" smtClean="0"/>
              <a:t> </a:t>
            </a:r>
            <a:r>
              <a:rPr lang="tr-TR" sz="2600" dirty="0" err="1" smtClean="0"/>
              <a:t>value</a:t>
            </a:r>
            <a:r>
              <a:rPr lang="tr-TR" sz="2600" dirty="0" smtClean="0"/>
              <a:t> of </a:t>
            </a:r>
            <a:r>
              <a:rPr lang="tr-TR" sz="2600" dirty="0" err="1" smtClean="0"/>
              <a:t>meat</a:t>
            </a:r>
            <a:r>
              <a:rPr lang="tr-TR" sz="2600" dirty="0" smtClean="0"/>
              <a:t>. </a:t>
            </a:r>
            <a:r>
              <a:rPr lang="en-US" sz="2600" dirty="0" err="1" smtClean="0"/>
              <a:t>Exudate</a:t>
            </a:r>
            <a:r>
              <a:rPr lang="en-US" sz="2600" dirty="0" smtClean="0"/>
              <a:t> losses are lower from meat of pH &gt; 6 than from meat</a:t>
            </a:r>
            <a:r>
              <a:rPr lang="tr-TR" sz="2600" dirty="0" smtClean="0"/>
              <a:t> of </a:t>
            </a:r>
            <a:r>
              <a:rPr lang="tr-TR" sz="2600" dirty="0" err="1" smtClean="0"/>
              <a:t>lower</a:t>
            </a:r>
            <a:r>
              <a:rPr lang="tr-TR" sz="2600" dirty="0" smtClean="0"/>
              <a:t> </a:t>
            </a:r>
            <a:r>
              <a:rPr lang="tr-TR" sz="2600" dirty="0" err="1" smtClean="0"/>
              <a:t>pH</a:t>
            </a:r>
            <a:endParaRPr lang="tr-TR" sz="2600" dirty="0" smtClean="0"/>
          </a:p>
          <a:p>
            <a:r>
              <a:rPr lang="tr-TR" sz="2600" b="1" dirty="0" err="1" smtClean="0">
                <a:solidFill>
                  <a:srgbClr val="0000FF"/>
                </a:solidFill>
              </a:rPr>
              <a:t>E</a:t>
            </a:r>
            <a:r>
              <a:rPr lang="en-US" sz="2600" b="1" dirty="0" err="1" smtClean="0">
                <a:solidFill>
                  <a:srgbClr val="0000FF"/>
                </a:solidFill>
              </a:rPr>
              <a:t>xudate</a:t>
            </a:r>
            <a:r>
              <a:rPr lang="en-US" sz="2600" b="1" dirty="0" smtClean="0">
                <a:solidFill>
                  <a:srgbClr val="0000FF"/>
                </a:solidFill>
              </a:rPr>
              <a:t> losses from all meats are increased by cutting large pieces into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smaller ones and by pressure on the product</a:t>
            </a:r>
            <a:endParaRPr lang="tr-TR" sz="2600" b="1" dirty="0" smtClean="0">
              <a:solidFill>
                <a:srgbClr val="0000FF"/>
              </a:solidFill>
            </a:endParaRPr>
          </a:p>
          <a:p>
            <a:r>
              <a:rPr lang="tr-TR" sz="2600" b="1" dirty="0" err="1" smtClean="0"/>
              <a:t>What</a:t>
            </a:r>
            <a:r>
              <a:rPr lang="tr-TR" sz="2600" b="1" dirty="0" smtClean="0"/>
              <a:t> is </a:t>
            </a:r>
            <a:r>
              <a:rPr lang="tr-TR" sz="2600" b="1" dirty="0" err="1" smtClean="0"/>
              <a:t>solution</a:t>
            </a:r>
            <a:r>
              <a:rPr lang="tr-TR" sz="2600" b="1" dirty="0" smtClean="0"/>
              <a:t> ????</a:t>
            </a:r>
          </a:p>
          <a:p>
            <a:pPr>
              <a:buNone/>
              <a:tabLst>
                <a:tab pos="1428750" algn="l"/>
              </a:tabLst>
            </a:pPr>
            <a:endParaRPr lang="tr-TR" sz="2600" dirty="0" smtClean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17F7-BC09-4C76-AA89-98D5B405606F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Importance</a:t>
            </a:r>
            <a:r>
              <a:rPr lang="tr-TR" b="1" dirty="0" smtClean="0"/>
              <a:t> of </a:t>
            </a:r>
            <a:r>
              <a:rPr lang="tr-TR" b="1" dirty="0" err="1" smtClean="0"/>
              <a:t>bacterial</a:t>
            </a:r>
            <a:r>
              <a:rPr lang="tr-TR" b="1" dirty="0" smtClean="0"/>
              <a:t> </a:t>
            </a:r>
            <a:r>
              <a:rPr lang="tr-TR" b="1" dirty="0" err="1" smtClean="0"/>
              <a:t>spoilage</a:t>
            </a:r>
            <a:endParaRPr lang="en-US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The spoilage </a:t>
            </a:r>
            <a:r>
              <a:rPr lang="tr-TR" sz="2800" b="1" dirty="0" err="1" smtClean="0">
                <a:solidFill>
                  <a:srgbClr val="0000FF"/>
                </a:solidFill>
              </a:rPr>
              <a:t>fl</a:t>
            </a:r>
            <a:r>
              <a:rPr lang="en-US" sz="2800" b="1" dirty="0" err="1" smtClean="0">
                <a:solidFill>
                  <a:srgbClr val="0000FF"/>
                </a:solidFill>
              </a:rPr>
              <a:t>ora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of chilled meats</a:t>
            </a:r>
            <a:r>
              <a:rPr lang="tr-TR" sz="2800" dirty="0" smtClean="0"/>
              <a:t> (</a:t>
            </a:r>
            <a:r>
              <a:rPr lang="tr-TR" sz="2800" dirty="0" err="1" smtClean="0"/>
              <a:t>stored</a:t>
            </a:r>
            <a:r>
              <a:rPr lang="tr-TR" sz="2800" dirty="0" smtClean="0"/>
              <a:t> at </a:t>
            </a:r>
            <a:r>
              <a:rPr lang="tr-TR" sz="2800" dirty="0" err="1" smtClean="0"/>
              <a:t>refrigerated</a:t>
            </a:r>
            <a:r>
              <a:rPr lang="tr-TR" sz="2800" dirty="0" smtClean="0"/>
              <a:t> </a:t>
            </a:r>
            <a:r>
              <a:rPr lang="tr-TR" sz="2800" dirty="0" err="1" smtClean="0"/>
              <a:t>temperatures</a:t>
            </a:r>
            <a:r>
              <a:rPr lang="tr-TR" sz="2800" dirty="0" smtClean="0"/>
              <a:t> </a:t>
            </a:r>
            <a:r>
              <a:rPr lang="tr-TR" sz="2800" dirty="0" err="1" smtClean="0"/>
              <a:t>under</a:t>
            </a:r>
            <a:r>
              <a:rPr lang="tr-TR" sz="2800" dirty="0" smtClean="0"/>
              <a:t> </a:t>
            </a:r>
            <a:r>
              <a:rPr lang="tr-TR" sz="2800" dirty="0" err="1" smtClean="0"/>
              <a:t>aerobic</a:t>
            </a:r>
            <a:r>
              <a:rPr lang="tr-TR" sz="2800" dirty="0" smtClean="0"/>
              <a:t> </a:t>
            </a:r>
            <a:r>
              <a:rPr lang="tr-TR" sz="2800" dirty="0" err="1" smtClean="0"/>
              <a:t>condition</a:t>
            </a:r>
            <a:r>
              <a:rPr lang="tr-TR" sz="2800" dirty="0" smtClean="0"/>
              <a:t>)</a:t>
            </a:r>
            <a:r>
              <a:rPr lang="en-US" sz="2800" dirty="0" smtClean="0"/>
              <a:t> is composed of </a:t>
            </a:r>
            <a:r>
              <a:rPr lang="en-US" sz="2800" b="1" dirty="0" err="1" smtClean="0">
                <a:solidFill>
                  <a:srgbClr val="0000FF"/>
                </a:solidFill>
              </a:rPr>
              <a:t>psychrotrophic</a:t>
            </a:r>
            <a:r>
              <a:rPr lang="en-US" sz="2800" b="1" dirty="0" smtClean="0">
                <a:solidFill>
                  <a:srgbClr val="0000FF"/>
                </a:solidFill>
              </a:rPr>
              <a:t> bacteria </a:t>
            </a:r>
            <a:r>
              <a:rPr lang="en-US" sz="2800" dirty="0" smtClean="0"/>
              <a:t>with minimum temperatures</a:t>
            </a:r>
            <a:r>
              <a:rPr lang="tr-TR" sz="2800" dirty="0" smtClean="0"/>
              <a:t> </a:t>
            </a:r>
            <a:r>
              <a:rPr lang="en-US" sz="2800" dirty="0" smtClean="0"/>
              <a:t>for growth of –3ºC or below</a:t>
            </a:r>
            <a:endParaRPr lang="tr-TR" sz="2800" dirty="0" smtClean="0"/>
          </a:p>
          <a:p>
            <a:r>
              <a:rPr lang="en-US" sz="2800" dirty="0" smtClean="0"/>
              <a:t>Intact muscle tissue does not usually contain bacteria, and so </a:t>
            </a:r>
            <a:r>
              <a:rPr lang="en-US" sz="2800" b="1" dirty="0" smtClean="0"/>
              <a:t>spoilage bacteria</a:t>
            </a:r>
            <a:r>
              <a:rPr lang="tr-TR" sz="2800" b="1" dirty="0" smtClean="0"/>
              <a:t> </a:t>
            </a:r>
            <a:r>
              <a:rPr lang="en-US" sz="2800" b="1" dirty="0" smtClean="0"/>
              <a:t>grow only on the surfaces of meats</a:t>
            </a:r>
            <a:r>
              <a:rPr lang="en-US" sz="2800" dirty="0" smtClean="0"/>
              <a:t>.</a:t>
            </a:r>
            <a:r>
              <a:rPr lang="tr-TR" sz="2800" dirty="0" smtClean="0"/>
              <a:t> </a:t>
            </a:r>
            <a:r>
              <a:rPr lang="tr-TR" sz="2800" dirty="0" err="1" smtClean="0"/>
              <a:t>Surface</a:t>
            </a:r>
            <a:r>
              <a:rPr lang="tr-TR" sz="2800" dirty="0" smtClean="0"/>
              <a:t> </a:t>
            </a:r>
            <a:r>
              <a:rPr lang="tr-TR" sz="2800" dirty="0" err="1" smtClean="0"/>
              <a:t>growth</a:t>
            </a:r>
            <a:r>
              <a:rPr lang="tr-TR" sz="2800" dirty="0" smtClean="0"/>
              <a:t> of </a:t>
            </a:r>
            <a:r>
              <a:rPr lang="tr-TR" sz="2800" dirty="0" err="1" smtClean="0"/>
              <a:t>bacteria</a:t>
            </a:r>
            <a:r>
              <a:rPr lang="tr-TR" sz="2800" dirty="0" smtClean="0"/>
              <a:t> </a:t>
            </a:r>
            <a:r>
              <a:rPr lang="tr-TR" sz="2800" dirty="0" err="1" smtClean="0"/>
              <a:t>affects</a:t>
            </a:r>
            <a:r>
              <a:rPr lang="tr-TR" sz="2800" dirty="0" smtClean="0"/>
              <a:t> </a:t>
            </a:r>
            <a:r>
              <a:rPr lang="tr-TR" sz="2800" dirty="0" err="1" smtClean="0"/>
              <a:t>appearance</a:t>
            </a:r>
            <a:r>
              <a:rPr lang="tr-TR" sz="2800" dirty="0" smtClean="0"/>
              <a:t> (</a:t>
            </a:r>
            <a:r>
              <a:rPr lang="tr-TR" sz="2800" dirty="0" err="1" smtClean="0"/>
              <a:t>formation</a:t>
            </a:r>
            <a:r>
              <a:rPr lang="tr-TR" sz="2800" dirty="0" smtClean="0"/>
              <a:t> of </a:t>
            </a:r>
            <a:r>
              <a:rPr lang="tr-TR" sz="2800" dirty="0" err="1" smtClean="0"/>
              <a:t>slimy</a:t>
            </a:r>
            <a:r>
              <a:rPr lang="tr-TR" sz="2800" dirty="0" smtClean="0"/>
              <a:t> </a:t>
            </a:r>
            <a:r>
              <a:rPr lang="tr-TR" sz="2800" dirty="0" err="1" smtClean="0"/>
              <a:t>surface</a:t>
            </a:r>
            <a:r>
              <a:rPr lang="tr-TR" sz="2800" dirty="0" smtClean="0"/>
              <a:t>), </a:t>
            </a:r>
            <a:r>
              <a:rPr lang="tr-TR" sz="2800" dirty="0" err="1" smtClean="0"/>
              <a:t>odor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flavor</a:t>
            </a:r>
            <a:r>
              <a:rPr lang="tr-TR" sz="2800" dirty="0" smtClean="0"/>
              <a:t> of </a:t>
            </a:r>
            <a:r>
              <a:rPr lang="tr-TR" sz="2800" dirty="0" err="1" smtClean="0"/>
              <a:t>fresh</a:t>
            </a:r>
            <a:r>
              <a:rPr lang="tr-TR" sz="2800" dirty="0" smtClean="0"/>
              <a:t> </a:t>
            </a:r>
            <a:r>
              <a:rPr lang="tr-TR" sz="2800" dirty="0" err="1" smtClean="0"/>
              <a:t>meat</a:t>
            </a:r>
            <a:endParaRPr lang="tr-TR" sz="2800" dirty="0" smtClean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5B83-71DE-471E-BF88-7261C0C5828C}" type="datetime1">
              <a:rPr lang="en-US" smtClean="0"/>
              <a:pPr/>
              <a:t>4/29/2020</a:t>
            </a:fld>
            <a:endParaRPr lang="tr-TR" dirty="0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Importance</a:t>
            </a:r>
            <a:r>
              <a:rPr lang="tr-TR" b="1" dirty="0" smtClean="0"/>
              <a:t> of </a:t>
            </a:r>
            <a:r>
              <a:rPr lang="tr-TR" b="1" dirty="0" err="1" smtClean="0"/>
              <a:t>bacterial</a:t>
            </a:r>
            <a:r>
              <a:rPr lang="tr-TR" b="1" dirty="0" smtClean="0"/>
              <a:t> </a:t>
            </a:r>
            <a:r>
              <a:rPr lang="tr-TR" b="1" dirty="0" err="1" smtClean="0"/>
              <a:t>spoilage</a:t>
            </a:r>
            <a:endParaRPr lang="en-US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4495800"/>
          </a:xfrm>
        </p:spPr>
        <p:txBody>
          <a:bodyPr>
            <a:noAutofit/>
          </a:bodyPr>
          <a:lstStyle/>
          <a:p>
            <a:pPr>
              <a:tabLst>
                <a:tab pos="1428750" algn="l"/>
              </a:tabLst>
            </a:pPr>
            <a:r>
              <a:rPr lang="tr-TR" sz="2600" dirty="0" err="1" smtClean="0"/>
              <a:t>Aerobic</a:t>
            </a:r>
            <a:r>
              <a:rPr lang="tr-TR" sz="2600" dirty="0" smtClean="0"/>
              <a:t> </a:t>
            </a:r>
            <a:r>
              <a:rPr lang="tr-TR" sz="2600" dirty="0" err="1" smtClean="0"/>
              <a:t>microorganisms</a:t>
            </a:r>
            <a:r>
              <a:rPr lang="tr-TR" sz="2600" dirty="0" smtClean="0"/>
              <a:t> </a:t>
            </a:r>
            <a:r>
              <a:rPr lang="tr-TR" sz="2600" dirty="0" err="1" smtClean="0"/>
              <a:t>are</a:t>
            </a:r>
            <a:r>
              <a:rPr lang="tr-TR" sz="2600" dirty="0" smtClean="0"/>
              <a:t> </a:t>
            </a:r>
            <a:r>
              <a:rPr lang="tr-TR" sz="2600" dirty="0" err="1" smtClean="0"/>
              <a:t>generally</a:t>
            </a:r>
            <a:r>
              <a:rPr lang="tr-TR" sz="2600" dirty="0" smtClean="0"/>
              <a:t> </a:t>
            </a:r>
            <a:r>
              <a:rPr lang="tr-TR" sz="2600" dirty="0" err="1" smtClean="0"/>
              <a:t>responsible</a:t>
            </a:r>
            <a:r>
              <a:rPr lang="tr-TR" sz="2600" dirty="0" smtClean="0"/>
              <a:t> </a:t>
            </a:r>
            <a:r>
              <a:rPr lang="tr-TR" sz="2600" dirty="0" err="1" smtClean="0"/>
              <a:t>from</a:t>
            </a:r>
            <a:r>
              <a:rPr lang="tr-TR" sz="2600" dirty="0" smtClean="0"/>
              <a:t> </a:t>
            </a:r>
            <a:r>
              <a:rPr lang="tr-TR" sz="2600" dirty="0" err="1" smtClean="0"/>
              <a:t>spoilage</a:t>
            </a:r>
            <a:r>
              <a:rPr lang="tr-TR" sz="2600" dirty="0" smtClean="0"/>
              <a:t>. </a:t>
            </a:r>
            <a:r>
              <a:rPr lang="tr-TR" sz="2600" dirty="0" err="1" smtClean="0"/>
              <a:t>Its</a:t>
            </a:r>
            <a:r>
              <a:rPr lang="tr-TR" sz="2600" dirty="0" smtClean="0"/>
              <a:t> </a:t>
            </a:r>
            <a:r>
              <a:rPr lang="tr-TR" sz="2600" dirty="0" err="1" smtClean="0"/>
              <a:t>growth</a:t>
            </a:r>
            <a:r>
              <a:rPr lang="tr-TR" sz="2600" dirty="0" smtClean="0"/>
              <a:t> rate is </a:t>
            </a:r>
            <a:r>
              <a:rPr lang="tr-TR" sz="2600" dirty="0" err="1" smtClean="0"/>
              <a:t>faster</a:t>
            </a:r>
            <a:r>
              <a:rPr lang="tr-TR" sz="2600" dirty="0" smtClean="0"/>
              <a:t> </a:t>
            </a:r>
            <a:r>
              <a:rPr lang="tr-TR" sz="2600" dirty="0" err="1" smtClean="0"/>
              <a:t>under</a:t>
            </a:r>
            <a:r>
              <a:rPr lang="tr-TR" sz="2600" dirty="0" smtClean="0"/>
              <a:t> </a:t>
            </a:r>
            <a:r>
              <a:rPr lang="tr-TR" sz="2600" dirty="0" err="1" smtClean="0"/>
              <a:t>aerobic</a:t>
            </a:r>
            <a:r>
              <a:rPr lang="tr-TR" sz="2600" dirty="0" smtClean="0"/>
              <a:t> </a:t>
            </a:r>
            <a:r>
              <a:rPr lang="tr-TR" sz="2600" dirty="0" err="1" smtClean="0"/>
              <a:t>conditions</a:t>
            </a:r>
            <a:endParaRPr lang="tr-TR" sz="2600" dirty="0" smtClean="0"/>
          </a:p>
          <a:p>
            <a:pPr>
              <a:tabLst>
                <a:tab pos="1428750" algn="l"/>
              </a:tabLst>
            </a:pPr>
            <a:r>
              <a:rPr lang="en-US" sz="2600" b="1" dirty="0" smtClean="0">
                <a:solidFill>
                  <a:srgbClr val="C00000"/>
                </a:solidFill>
              </a:rPr>
              <a:t>Fresh meats stored in air</a:t>
            </a:r>
            <a:r>
              <a:rPr lang="tr-TR" sz="2600" b="1" dirty="0" smtClean="0">
                <a:solidFill>
                  <a:srgbClr val="C00000"/>
                </a:solidFill>
              </a:rPr>
              <a:t> </a:t>
            </a:r>
            <a:r>
              <a:rPr lang="tr-TR" sz="2600" dirty="0" smtClean="0"/>
              <a:t>(</a:t>
            </a:r>
            <a:r>
              <a:rPr lang="tr-TR" sz="2600" dirty="0" err="1" smtClean="0"/>
              <a:t>under</a:t>
            </a:r>
            <a:r>
              <a:rPr lang="tr-TR" sz="2600" dirty="0" smtClean="0"/>
              <a:t> </a:t>
            </a:r>
            <a:r>
              <a:rPr lang="tr-TR" sz="2600" dirty="0" err="1" smtClean="0"/>
              <a:t>aerobic</a:t>
            </a:r>
            <a:r>
              <a:rPr lang="tr-TR" sz="2600" dirty="0" smtClean="0"/>
              <a:t> </a:t>
            </a:r>
            <a:r>
              <a:rPr lang="tr-TR" sz="2600" dirty="0" err="1" smtClean="0"/>
              <a:t>condition</a:t>
            </a:r>
            <a:r>
              <a:rPr lang="tr-TR" sz="2600" dirty="0" smtClean="0"/>
              <a:t>)</a:t>
            </a:r>
            <a:r>
              <a:rPr lang="en-US" sz="2600" dirty="0" smtClean="0"/>
              <a:t> usually develop </a:t>
            </a:r>
            <a:r>
              <a:rPr lang="tr-TR" sz="2600" dirty="0" err="1" smtClean="0"/>
              <a:t>fl</a:t>
            </a:r>
            <a:r>
              <a:rPr lang="en-US" sz="2600" dirty="0" err="1" smtClean="0"/>
              <a:t>ora</a:t>
            </a:r>
            <a:r>
              <a:rPr lang="en-US" sz="2600" dirty="0" smtClean="0"/>
              <a:t> in which species of </a:t>
            </a:r>
            <a:r>
              <a:rPr lang="en-US" sz="2600" b="1" i="1" dirty="0" smtClean="0">
                <a:solidFill>
                  <a:srgbClr val="C00000"/>
                </a:solidFill>
              </a:rPr>
              <a:t>Pseudomonas </a:t>
            </a:r>
            <a:r>
              <a:rPr lang="en-US" sz="2600" b="1" dirty="0" smtClean="0">
                <a:solidFill>
                  <a:srgbClr val="C00000"/>
                </a:solidFill>
              </a:rPr>
              <a:t>predominate</a:t>
            </a:r>
            <a:endParaRPr lang="tr-TR" sz="2600" b="1" dirty="0" smtClean="0">
              <a:solidFill>
                <a:srgbClr val="C00000"/>
              </a:solidFill>
            </a:endParaRPr>
          </a:p>
          <a:p>
            <a:r>
              <a:rPr lang="en-US" sz="2600" dirty="0" smtClean="0"/>
              <a:t>The </a:t>
            </a:r>
            <a:r>
              <a:rPr lang="tr-TR" sz="2600" dirty="0" err="1" smtClean="0"/>
              <a:t>fl</a:t>
            </a:r>
            <a:r>
              <a:rPr lang="en-US" sz="2600" dirty="0" err="1" smtClean="0"/>
              <a:t>ora</a:t>
            </a:r>
            <a:r>
              <a:rPr lang="en-US" sz="2600" dirty="0" smtClean="0"/>
              <a:t> that develop </a:t>
            </a:r>
            <a:r>
              <a:rPr lang="en-US" sz="2600" b="1" dirty="0" smtClean="0">
                <a:solidFill>
                  <a:srgbClr val="0000FF"/>
                </a:solidFill>
              </a:rPr>
              <a:t>under anaerobic conditions </a:t>
            </a:r>
            <a:r>
              <a:rPr lang="en-US" sz="2600" dirty="0" smtClean="0"/>
              <a:t>are usually dominated</a:t>
            </a:r>
            <a:r>
              <a:rPr lang="tr-TR" sz="2600" dirty="0" smtClean="0"/>
              <a:t> </a:t>
            </a:r>
            <a:r>
              <a:rPr lang="en-US" sz="2600" dirty="0" smtClean="0"/>
              <a:t>by </a:t>
            </a:r>
            <a:r>
              <a:rPr lang="en-US" sz="2600" b="1" dirty="0" smtClean="0">
                <a:solidFill>
                  <a:srgbClr val="0000FF"/>
                </a:solidFill>
              </a:rPr>
              <a:t>lactic acid bacteria</a:t>
            </a:r>
            <a:r>
              <a:rPr lang="en-US" sz="2600" dirty="0" smtClean="0"/>
              <a:t>, which include organisms of the genera </a:t>
            </a:r>
            <a:r>
              <a:rPr lang="en-US" sz="2600" i="1" dirty="0" smtClean="0"/>
              <a:t>Lactobacillus, </a:t>
            </a:r>
            <a:r>
              <a:rPr lang="en-US" sz="2600" i="1" dirty="0" err="1" smtClean="0"/>
              <a:t>Carnobacterium</a:t>
            </a:r>
            <a:r>
              <a:rPr lang="tr-TR" sz="2600" i="1" dirty="0" smtClean="0"/>
              <a:t> </a:t>
            </a:r>
            <a:r>
              <a:rPr lang="tr-TR" sz="2600" dirty="0" err="1" smtClean="0"/>
              <a:t>and</a:t>
            </a:r>
            <a:r>
              <a:rPr lang="tr-TR" sz="2600" dirty="0" smtClean="0"/>
              <a:t> </a:t>
            </a:r>
            <a:r>
              <a:rPr lang="tr-TR" sz="2600" i="1" dirty="0" err="1" smtClean="0"/>
              <a:t>Leuconostoc</a:t>
            </a:r>
            <a:endParaRPr lang="tr-TR" sz="2600" i="1" dirty="0" smtClean="0"/>
          </a:p>
          <a:p>
            <a:r>
              <a:rPr lang="en-US" sz="2600" b="1" dirty="0" smtClean="0"/>
              <a:t>The metabolic by-products of the lactic acid bacteria have a low sensory impact as they impart</a:t>
            </a:r>
            <a:r>
              <a:rPr lang="tr-TR" sz="2600" b="1" dirty="0" smtClean="0"/>
              <a:t> </a:t>
            </a:r>
            <a:r>
              <a:rPr lang="en-US" sz="2600" b="1" dirty="0" smtClean="0"/>
              <a:t>mild acidic or dairy </a:t>
            </a:r>
            <a:r>
              <a:rPr lang="tr-TR" sz="2600" b="1" dirty="0" err="1" smtClean="0"/>
              <a:t>fl</a:t>
            </a:r>
            <a:r>
              <a:rPr lang="en-US" sz="2600" b="1" dirty="0" err="1" smtClean="0"/>
              <a:t>avors</a:t>
            </a:r>
            <a:endParaRPr lang="tr-TR" sz="2600" b="1" dirty="0" smtClean="0"/>
          </a:p>
          <a:p>
            <a:pPr>
              <a:tabLst>
                <a:tab pos="1428750" algn="l"/>
              </a:tabLst>
            </a:pPr>
            <a:endParaRPr lang="tr-TR" sz="2600" dirty="0" smtClean="0"/>
          </a:p>
          <a:p>
            <a:pPr>
              <a:tabLst>
                <a:tab pos="1428750" algn="l"/>
              </a:tabLst>
            </a:pPr>
            <a:endParaRPr lang="tr-TR" sz="2600" dirty="0" smtClean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7BF6-CF45-4482-B5D9-C0FA82340621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/>
              <a:t>Principle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spoilage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bacteria</a:t>
            </a:r>
            <a:r>
              <a:rPr lang="tr-TR" sz="3600" b="1" dirty="0" smtClean="0"/>
              <a:t> of </a:t>
            </a:r>
            <a:r>
              <a:rPr lang="tr-TR" sz="3600" b="1" dirty="0" err="1" smtClean="0"/>
              <a:t>flesh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meat</a:t>
            </a:r>
            <a:endParaRPr lang="en-US" sz="3600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B05A-3341-46CA-A545-9926BC3D0AE7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 l="11310" t="32801" r="71014" b="26562"/>
          <a:stretch>
            <a:fillRect/>
          </a:stretch>
        </p:blipFill>
        <p:spPr bwMode="auto">
          <a:xfrm>
            <a:off x="0" y="2063003"/>
            <a:ext cx="2493818" cy="322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-30000" contrast="40000"/>
          </a:blip>
          <a:srcRect l="37683" t="32472" r="14348" b="26562"/>
          <a:stretch>
            <a:fillRect/>
          </a:stretch>
        </p:blipFill>
        <p:spPr bwMode="auto">
          <a:xfrm>
            <a:off x="2411413" y="2036621"/>
            <a:ext cx="6732587" cy="323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tx1"/>
                </a:solidFill>
              </a:rPr>
              <a:t>PACKAGING TYPES OF FRESH MEAT</a:t>
            </a:r>
            <a:endParaRPr lang="tr-TR" sz="3600" b="1" dirty="0">
              <a:solidFill>
                <a:schemeClr val="tx1"/>
              </a:solidFill>
            </a:endParaRP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254E-ECF8-4FAF-AAB1-73ECF1712E6B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Packaging</a:t>
            </a:r>
            <a:r>
              <a:rPr lang="tr-TR" b="1" dirty="0" smtClean="0"/>
              <a:t> of </a:t>
            </a:r>
            <a:r>
              <a:rPr lang="tr-TR" b="1" dirty="0" err="1" smtClean="0"/>
              <a:t>fresh</a:t>
            </a:r>
            <a:r>
              <a:rPr lang="tr-TR" b="1" dirty="0" smtClean="0"/>
              <a:t> </a:t>
            </a:r>
            <a:r>
              <a:rPr lang="tr-TR" b="1" dirty="0" err="1" smtClean="0"/>
              <a:t>meats</a:t>
            </a:r>
            <a:endParaRPr lang="en-US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R</a:t>
            </a:r>
            <a:r>
              <a:rPr lang="en-US" sz="2400" dirty="0" err="1" smtClean="0"/>
              <a:t>etail</a:t>
            </a:r>
            <a:r>
              <a:rPr lang="en-US" sz="2400" dirty="0" smtClean="0"/>
              <a:t> cuts of meat are prepared from carcasses </a:t>
            </a:r>
            <a:r>
              <a:rPr lang="tr-TR" sz="2400" dirty="0" smtClean="0"/>
              <a:t>(</a:t>
            </a:r>
            <a:r>
              <a:rPr lang="tr-TR" sz="2400" dirty="0" err="1" smtClean="0"/>
              <a:t>whole</a:t>
            </a:r>
            <a:r>
              <a:rPr lang="tr-TR" sz="2400" dirty="0" smtClean="0"/>
              <a:t> body of </a:t>
            </a:r>
            <a:r>
              <a:rPr lang="tr-TR" sz="2400" dirty="0" err="1" smtClean="0"/>
              <a:t>animal</a:t>
            </a:r>
            <a:r>
              <a:rPr lang="tr-TR" sz="2400" dirty="0" smtClean="0"/>
              <a:t> </a:t>
            </a:r>
            <a:r>
              <a:rPr lang="tr-TR" sz="2400" dirty="0" err="1" smtClean="0"/>
              <a:t>after</a:t>
            </a:r>
            <a:r>
              <a:rPr lang="tr-TR" sz="2400" dirty="0" smtClean="0"/>
              <a:t> </a:t>
            </a:r>
            <a:r>
              <a:rPr lang="tr-TR" sz="2400" dirty="0" err="1" smtClean="0"/>
              <a:t>slaughtering</a:t>
            </a:r>
            <a:r>
              <a:rPr lang="tr-TR" sz="2400" dirty="0" smtClean="0"/>
              <a:t>) </a:t>
            </a:r>
            <a:r>
              <a:rPr lang="en-US" sz="2400" dirty="0" smtClean="0"/>
              <a:t>or vacuum-packaged primal</a:t>
            </a:r>
            <a:r>
              <a:rPr lang="tr-TR" sz="2400" dirty="0" smtClean="0"/>
              <a:t> c</a:t>
            </a:r>
            <a:r>
              <a:rPr lang="en-US" sz="2400" dirty="0" err="1" smtClean="0"/>
              <a:t>uts</a:t>
            </a:r>
            <a:r>
              <a:rPr lang="en-US" sz="2400" dirty="0" smtClean="0"/>
              <a:t> at butchers’ shops or butchering facilities at retail food stores</a:t>
            </a:r>
            <a:endParaRPr lang="tr-TR" sz="2400" dirty="0" smtClean="0"/>
          </a:p>
          <a:p>
            <a:pPr>
              <a:tabLst>
                <a:tab pos="1428750" algn="l"/>
              </a:tabLst>
            </a:pPr>
            <a:r>
              <a:rPr lang="tr-TR" sz="2400" dirty="0" err="1" smtClean="0"/>
              <a:t>Fresh</a:t>
            </a:r>
            <a:r>
              <a:rPr lang="tr-TR" sz="2400" dirty="0" smtClean="0"/>
              <a:t> </a:t>
            </a:r>
            <a:r>
              <a:rPr lang="tr-TR" sz="2400" dirty="0" err="1" smtClean="0"/>
              <a:t>red</a:t>
            </a:r>
            <a:r>
              <a:rPr lang="tr-TR" sz="2400" dirty="0" smtClean="0"/>
              <a:t> </a:t>
            </a:r>
            <a:r>
              <a:rPr lang="tr-TR" sz="2400" dirty="0" err="1" smtClean="0"/>
              <a:t>meat</a:t>
            </a:r>
            <a:r>
              <a:rPr lang="tr-TR" sz="2400" dirty="0" smtClean="0"/>
              <a:t> </a:t>
            </a:r>
            <a:r>
              <a:rPr lang="tr-TR" sz="2400" dirty="0" err="1" smtClean="0"/>
              <a:t>cuts</a:t>
            </a:r>
            <a:r>
              <a:rPr lang="tr-TR" sz="2400" dirty="0" smtClean="0"/>
              <a:t> </a:t>
            </a:r>
            <a:r>
              <a:rPr lang="tr-TR" sz="2400" dirty="0" err="1" smtClean="0"/>
              <a:t>or</a:t>
            </a:r>
            <a:r>
              <a:rPr lang="tr-TR" sz="2400" dirty="0" smtClean="0"/>
              <a:t> </a:t>
            </a:r>
            <a:r>
              <a:rPr lang="tr-TR" sz="2400" dirty="0" err="1" smtClean="0"/>
              <a:t>fresh</a:t>
            </a:r>
            <a:r>
              <a:rPr lang="tr-TR" sz="2400" dirty="0" smtClean="0"/>
              <a:t> </a:t>
            </a:r>
            <a:r>
              <a:rPr lang="tr-TR" sz="2400" dirty="0" err="1" smtClean="0"/>
              <a:t>poultry</a:t>
            </a:r>
            <a:r>
              <a:rPr lang="tr-TR" sz="2400" dirty="0" smtClean="0"/>
              <a:t> </a:t>
            </a:r>
            <a:r>
              <a:rPr lang="tr-TR" sz="2400" dirty="0" err="1" smtClean="0"/>
              <a:t>meat</a:t>
            </a:r>
            <a:r>
              <a:rPr lang="tr-TR" sz="2400" dirty="0" smtClean="0"/>
              <a:t> </a:t>
            </a:r>
            <a:r>
              <a:rPr lang="tr-TR" sz="2400" dirty="0" err="1" smtClean="0"/>
              <a:t>cuts</a:t>
            </a:r>
            <a:r>
              <a:rPr lang="tr-TR" sz="2400" dirty="0" smtClean="0"/>
              <a:t> </a:t>
            </a:r>
            <a:r>
              <a:rPr lang="tr-TR" sz="2400" dirty="0" err="1" smtClean="0"/>
              <a:t>are</a:t>
            </a:r>
            <a:r>
              <a:rPr lang="tr-TR" sz="2400" dirty="0" smtClean="0"/>
              <a:t> </a:t>
            </a:r>
            <a:r>
              <a:rPr lang="tr-TR" sz="2400" dirty="0" err="1" smtClean="0"/>
              <a:t>packaged</a:t>
            </a:r>
            <a:r>
              <a:rPr lang="tr-TR" sz="2400" dirty="0" smtClean="0"/>
              <a:t> in </a:t>
            </a:r>
            <a:r>
              <a:rPr lang="tr-TR" sz="2400" dirty="0" err="1" smtClean="0"/>
              <a:t>different</a:t>
            </a:r>
            <a:r>
              <a:rPr lang="tr-TR" sz="2400" dirty="0" smtClean="0"/>
              <a:t> </a:t>
            </a:r>
            <a:r>
              <a:rPr lang="tr-TR" sz="2400" dirty="0" err="1" smtClean="0"/>
              <a:t>ways</a:t>
            </a:r>
            <a:r>
              <a:rPr lang="tr-TR" sz="2400" dirty="0" smtClean="0"/>
              <a:t> </a:t>
            </a:r>
            <a:r>
              <a:rPr lang="tr-TR" sz="2400" dirty="0" err="1" smtClean="0"/>
              <a:t>such</a:t>
            </a:r>
            <a:r>
              <a:rPr lang="tr-TR" sz="2400" dirty="0" smtClean="0"/>
              <a:t> as</a:t>
            </a:r>
          </a:p>
          <a:p>
            <a:pPr lvl="1">
              <a:tabLst>
                <a:tab pos="1428750" algn="l"/>
              </a:tabLst>
            </a:pPr>
            <a:r>
              <a:rPr lang="tr-TR" sz="2400" b="1" dirty="0" err="1" smtClean="0">
                <a:solidFill>
                  <a:srgbClr val="0000FF"/>
                </a:solidFill>
              </a:rPr>
              <a:t>Overwrapped</a:t>
            </a:r>
            <a:r>
              <a:rPr lang="tr-TR" sz="2400" b="1" dirty="0" smtClean="0">
                <a:solidFill>
                  <a:srgbClr val="0000FF"/>
                </a:solidFill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</a:rPr>
              <a:t>trays</a:t>
            </a:r>
            <a:endParaRPr lang="tr-TR" sz="2400" b="1" dirty="0" smtClean="0">
              <a:solidFill>
                <a:srgbClr val="0000FF"/>
              </a:solidFill>
            </a:endParaRPr>
          </a:p>
          <a:p>
            <a:pPr lvl="1">
              <a:tabLst>
                <a:tab pos="1428750" algn="l"/>
              </a:tabLst>
            </a:pPr>
            <a:r>
              <a:rPr lang="tr-TR" sz="2400" b="1" dirty="0" err="1" smtClean="0"/>
              <a:t>Lidded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trays</a:t>
            </a:r>
            <a:r>
              <a:rPr lang="tr-TR" sz="2400" b="1" dirty="0" smtClean="0"/>
              <a:t> (MAP)</a:t>
            </a:r>
          </a:p>
          <a:p>
            <a:pPr lvl="1">
              <a:tabLst>
                <a:tab pos="1428750" algn="l"/>
              </a:tabLst>
            </a:pPr>
            <a:r>
              <a:rPr lang="tr-TR" sz="2400" b="1" dirty="0" err="1" smtClean="0">
                <a:solidFill>
                  <a:srgbClr val="C00000"/>
                </a:solidFill>
              </a:rPr>
              <a:t>Vacuum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packaging</a:t>
            </a:r>
            <a:endParaRPr lang="tr-TR" sz="2400" b="1" dirty="0" smtClean="0">
              <a:solidFill>
                <a:srgbClr val="C00000"/>
              </a:solidFill>
            </a:endParaRPr>
          </a:p>
          <a:p>
            <a:pPr>
              <a:tabLst>
                <a:tab pos="1428750" algn="l"/>
              </a:tabLst>
            </a:pP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most</a:t>
            </a:r>
            <a:r>
              <a:rPr lang="tr-TR" sz="2400" dirty="0" smtClean="0"/>
              <a:t> </a:t>
            </a:r>
            <a:r>
              <a:rPr lang="tr-TR" sz="2400" dirty="0" err="1" smtClean="0"/>
              <a:t>important</a:t>
            </a:r>
            <a:r>
              <a:rPr lang="tr-TR" sz="2400" dirty="0" smtClean="0"/>
              <a:t> </a:t>
            </a:r>
            <a:r>
              <a:rPr lang="tr-TR" sz="2400" dirty="0" err="1" smtClean="0"/>
              <a:t>factor</a:t>
            </a:r>
            <a:r>
              <a:rPr lang="tr-TR" sz="2400" dirty="0" smtClean="0"/>
              <a:t> </a:t>
            </a:r>
            <a:r>
              <a:rPr lang="tr-TR" sz="2400" b="1" dirty="0" err="1" smtClean="0"/>
              <a:t>to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preserve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quality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during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shelf</a:t>
            </a:r>
            <a:r>
              <a:rPr lang="tr-TR" sz="2400" b="1" dirty="0" smtClean="0"/>
              <a:t> life is </a:t>
            </a:r>
            <a:r>
              <a:rPr lang="tr-TR" sz="2400" b="1" dirty="0" err="1" smtClean="0"/>
              <a:t>temperature</a:t>
            </a:r>
            <a:r>
              <a:rPr lang="tr-TR" sz="2400" dirty="0" smtClean="0"/>
              <a:t>. </a:t>
            </a:r>
            <a:r>
              <a:rPr lang="tr-TR" sz="2400" dirty="0" err="1" smtClean="0"/>
              <a:t>Because</a:t>
            </a:r>
            <a:r>
              <a:rPr lang="tr-TR" sz="2400" dirty="0" smtClean="0"/>
              <a:t>, </a:t>
            </a:r>
            <a:r>
              <a:rPr lang="tr-TR" sz="2400" dirty="0" err="1" smtClean="0"/>
              <a:t>higher</a:t>
            </a:r>
            <a:r>
              <a:rPr lang="tr-TR" sz="2400" dirty="0" smtClean="0"/>
              <a:t> </a:t>
            </a:r>
            <a:r>
              <a:rPr lang="tr-TR" sz="2400" dirty="0" err="1" smtClean="0"/>
              <a:t>temperatures</a:t>
            </a:r>
            <a:r>
              <a:rPr lang="tr-TR" sz="2400" dirty="0" smtClean="0"/>
              <a:t> </a:t>
            </a:r>
            <a:r>
              <a:rPr lang="tr-TR" sz="2400" dirty="0" err="1" smtClean="0"/>
              <a:t>trigger</a:t>
            </a:r>
            <a:r>
              <a:rPr lang="tr-TR" sz="2400" dirty="0" smtClean="0"/>
              <a:t> </a:t>
            </a:r>
            <a:r>
              <a:rPr lang="tr-TR" sz="2400" dirty="0" err="1" smtClean="0"/>
              <a:t>discoloration</a:t>
            </a:r>
            <a:r>
              <a:rPr lang="tr-TR" sz="2400" dirty="0" smtClean="0"/>
              <a:t>, </a:t>
            </a:r>
            <a:r>
              <a:rPr lang="tr-TR" sz="2400" dirty="0" err="1" smtClean="0"/>
              <a:t>microbial</a:t>
            </a:r>
            <a:r>
              <a:rPr lang="tr-TR" sz="2400" dirty="0" smtClean="0"/>
              <a:t> </a:t>
            </a:r>
            <a:r>
              <a:rPr lang="tr-TR" sz="2400" dirty="0" err="1" smtClean="0"/>
              <a:t>spoilage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lipid</a:t>
            </a:r>
            <a:r>
              <a:rPr lang="tr-TR" sz="2400" dirty="0" smtClean="0"/>
              <a:t> </a:t>
            </a:r>
            <a:r>
              <a:rPr lang="tr-TR" sz="2400" dirty="0" err="1" smtClean="0"/>
              <a:t>oxidation</a:t>
            </a:r>
            <a:endParaRPr lang="tr-TR" sz="2400" dirty="0" smtClean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D738-2A03-4C18-A0D0-5A8854B4A01F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Will complacency catch MAP, overwrap? | 2019-02-20 | The National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8772" y="4700941"/>
            <a:ext cx="3529733" cy="2157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0" y="158920"/>
            <a:ext cx="9144000" cy="748145"/>
          </a:xfrm>
        </p:spPr>
        <p:txBody>
          <a:bodyPr>
            <a:noAutofit/>
          </a:bodyPr>
          <a:lstStyle/>
          <a:p>
            <a:pPr algn="ctr"/>
            <a:r>
              <a:rPr lang="tr-TR" b="1" dirty="0" err="1" smtClean="0"/>
              <a:t>Overwrapped</a:t>
            </a:r>
            <a:r>
              <a:rPr lang="tr-TR" b="1" dirty="0" smtClean="0"/>
              <a:t> </a:t>
            </a:r>
            <a:r>
              <a:rPr lang="tr-TR" b="1" dirty="0" err="1" smtClean="0"/>
              <a:t>trays</a:t>
            </a:r>
            <a:endParaRPr lang="en-US" b="1" dirty="0"/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sz="quarter" idx="4294967295"/>
          </p:nvPr>
        </p:nvGraphicFramePr>
        <p:xfrm>
          <a:off x="69275" y="1092367"/>
          <a:ext cx="8963891" cy="27432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373836"/>
                <a:gridCol w="6590055"/>
              </a:tblGrid>
              <a:tr h="683642">
                <a:tc>
                  <a:txBody>
                    <a:bodyPr/>
                    <a:lstStyle/>
                    <a:p>
                      <a:r>
                        <a:rPr lang="tr-TR" sz="2400" b="1" i="1" dirty="0" err="1" smtClean="0"/>
                        <a:t>Plastic</a:t>
                      </a:r>
                      <a:r>
                        <a:rPr lang="tr-TR" sz="2400" b="1" i="1" dirty="0" smtClean="0"/>
                        <a:t> </a:t>
                      </a:r>
                      <a:r>
                        <a:rPr lang="tr-TR" sz="2400" b="1" i="1" dirty="0" err="1" smtClean="0"/>
                        <a:t>packaging</a:t>
                      </a:r>
                      <a:r>
                        <a:rPr lang="tr-TR" sz="2400" b="1" i="1" dirty="0" smtClean="0"/>
                        <a:t> </a:t>
                      </a:r>
                      <a:r>
                        <a:rPr lang="tr-TR" sz="2400" b="1" i="1" dirty="0" err="1" smtClean="0"/>
                        <a:t>material</a:t>
                      </a:r>
                      <a:r>
                        <a:rPr lang="tr-TR" sz="2400" b="1" i="1" baseline="0" dirty="0" smtClean="0"/>
                        <a:t> </a:t>
                      </a:r>
                      <a:r>
                        <a:rPr lang="tr-TR" sz="2400" b="1" i="1" baseline="0" dirty="0" err="1" smtClean="0"/>
                        <a:t>used</a:t>
                      </a:r>
                      <a:endParaRPr lang="tr-T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400" b="0" kern="1200" baseline="0" dirty="0" smtClean="0"/>
                        <a:t>PS </a:t>
                      </a:r>
                      <a:r>
                        <a:rPr kumimoji="0" lang="tr-TR" sz="2400" b="0" kern="1200" baseline="0" dirty="0" err="1" smtClean="0"/>
                        <a:t>trays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tr-TR" sz="2400" b="0" kern="1200" baseline="0" dirty="0" err="1" smtClean="0"/>
                        <a:t>overwrapped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tr-TR" sz="2400" b="0" kern="1200" baseline="0" dirty="0" err="1" smtClean="0"/>
                        <a:t>with</a:t>
                      </a:r>
                      <a:r>
                        <a:rPr kumimoji="0" lang="tr-TR" sz="2400" b="0" kern="1200" baseline="0" dirty="0" smtClean="0"/>
                        <a:t> a </a:t>
                      </a:r>
                      <a:r>
                        <a:rPr kumimoji="0" lang="tr-TR" sz="2400" b="0" kern="1200" baseline="0" dirty="0" err="1" smtClean="0"/>
                        <a:t>stretchable</a:t>
                      </a:r>
                      <a:r>
                        <a:rPr kumimoji="0" lang="tr-TR" sz="2400" b="0" kern="1200" baseline="0" dirty="0" smtClean="0"/>
                        <a:t> PVC film</a:t>
                      </a:r>
                    </a:p>
                    <a:p>
                      <a:r>
                        <a:rPr kumimoji="0" lang="en-US" sz="2400" b="0" kern="1200" baseline="0" dirty="0" smtClean="0"/>
                        <a:t>The inner surfaces of the tray</a:t>
                      </a:r>
                      <a:r>
                        <a:rPr kumimoji="0" lang="tr-TR" sz="2400" b="0" kern="1200" baseline="0" dirty="0" smtClean="0"/>
                        <a:t>s </a:t>
                      </a:r>
                      <a:r>
                        <a:rPr kumimoji="0" lang="en-US" sz="2400" b="0" kern="1200" baseline="0" dirty="0" smtClean="0"/>
                        <a:t>may have a </a:t>
                      </a:r>
                      <a:r>
                        <a:rPr kumimoji="0" lang="tr-TR" sz="2400" b="0" kern="1200" baseline="0" dirty="0" smtClean="0"/>
                        <a:t>L</a:t>
                      </a:r>
                      <a:r>
                        <a:rPr kumimoji="0" lang="en-US" sz="2400" b="0" kern="1200" baseline="0" dirty="0" smtClean="0"/>
                        <a:t>DPE or PVC coating</a:t>
                      </a:r>
                      <a:endParaRPr lang="tr-T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80878">
                <a:tc>
                  <a:txBody>
                    <a:bodyPr/>
                    <a:lstStyle/>
                    <a:p>
                      <a:r>
                        <a:rPr lang="tr-TR" sz="2400" b="1" i="1" dirty="0" err="1" smtClean="0"/>
                        <a:t>Barrier</a:t>
                      </a:r>
                      <a:r>
                        <a:rPr lang="tr-TR" sz="2400" b="1" i="1" dirty="0" smtClean="0"/>
                        <a:t> </a:t>
                      </a:r>
                      <a:r>
                        <a:rPr lang="tr-TR" sz="2400" b="1" i="1" dirty="0" err="1" smtClean="0"/>
                        <a:t>properties</a:t>
                      </a:r>
                      <a:r>
                        <a:rPr lang="tr-TR" sz="2400" b="1" i="1" dirty="0" smtClean="0"/>
                        <a:t> of </a:t>
                      </a:r>
                      <a:r>
                        <a:rPr lang="tr-TR" sz="2400" b="1" i="1" dirty="0" err="1" smtClean="0"/>
                        <a:t>packaging</a:t>
                      </a:r>
                      <a:r>
                        <a:rPr lang="tr-TR" sz="2400" b="1" i="1" baseline="0" dirty="0" smtClean="0"/>
                        <a:t> </a:t>
                      </a:r>
                      <a:r>
                        <a:rPr lang="tr-TR" sz="2400" b="1" i="1" baseline="0" dirty="0" err="1" smtClean="0"/>
                        <a:t>material</a:t>
                      </a:r>
                      <a:endParaRPr lang="tr-T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400" kern="1200" baseline="0" dirty="0" err="1" smtClean="0"/>
                        <a:t>The</a:t>
                      </a:r>
                      <a:r>
                        <a:rPr kumimoji="0" lang="tr-TR" sz="2400" kern="1200" baseline="0" dirty="0" smtClean="0"/>
                        <a:t> </a:t>
                      </a:r>
                      <a:r>
                        <a:rPr kumimoji="0" lang="tr-TR" sz="2400" kern="1200" baseline="0" dirty="0" err="1" smtClean="0"/>
                        <a:t>overwrapping</a:t>
                      </a:r>
                      <a:r>
                        <a:rPr kumimoji="0" lang="tr-TR" sz="2400" kern="1200" baseline="0" dirty="0" smtClean="0"/>
                        <a:t> film </a:t>
                      </a:r>
                      <a:r>
                        <a:rPr kumimoji="0" lang="en-US" sz="2400" kern="1200" baseline="0" dirty="0" smtClean="0"/>
                        <a:t>must have a </a:t>
                      </a:r>
                      <a:r>
                        <a:rPr kumimoji="0" lang="en-US" sz="2400" b="1" kern="1200" baseline="0" dirty="0" smtClean="0">
                          <a:solidFill>
                            <a:srgbClr val="C00000"/>
                          </a:solidFill>
                        </a:rPr>
                        <a:t>high O</a:t>
                      </a:r>
                      <a:r>
                        <a:rPr kumimoji="0" lang="en-US" sz="2400" b="1" kern="1200" baseline="-25000" dirty="0" smtClean="0">
                          <a:solidFill>
                            <a:srgbClr val="C00000"/>
                          </a:solidFill>
                        </a:rPr>
                        <a:t>2 </a:t>
                      </a:r>
                      <a:r>
                        <a:rPr kumimoji="0" lang="en-US" sz="2400" b="1" kern="1200" baseline="0" dirty="0" smtClean="0">
                          <a:solidFill>
                            <a:srgbClr val="C00000"/>
                          </a:solidFill>
                        </a:rPr>
                        <a:t>transmission rate</a:t>
                      </a:r>
                      <a:r>
                        <a:rPr kumimoji="0" lang="tr-TR" sz="2400" kern="1200" baseline="0" dirty="0" smtClean="0"/>
                        <a:t>. An OTR </a:t>
                      </a:r>
                      <a:r>
                        <a:rPr kumimoji="0" lang="en-US" sz="2400" kern="1200" baseline="0" dirty="0" smtClean="0"/>
                        <a:t>of about 1700 </a:t>
                      </a:r>
                      <a:r>
                        <a:rPr kumimoji="0" lang="en-US" sz="2400" kern="1200" baseline="0" dirty="0" err="1" smtClean="0"/>
                        <a:t>mL</a:t>
                      </a:r>
                      <a:r>
                        <a:rPr kumimoji="0" lang="tr-TR" sz="2400" kern="1200" baseline="0" dirty="0" smtClean="0"/>
                        <a:t>/</a:t>
                      </a:r>
                      <a:r>
                        <a:rPr kumimoji="0" lang="en-US" sz="2400" kern="1200" baseline="0" dirty="0" smtClean="0"/>
                        <a:t>m</a:t>
                      </a:r>
                      <a:r>
                        <a:rPr kumimoji="0" lang="tr-TR" sz="2400" kern="1200" baseline="30000" dirty="0" smtClean="0"/>
                        <a:t>2 </a:t>
                      </a:r>
                      <a:r>
                        <a:rPr kumimoji="0" lang="tr-TR" sz="2400" kern="1200" baseline="0" dirty="0" smtClean="0"/>
                        <a:t> </a:t>
                      </a:r>
                      <a:r>
                        <a:rPr kumimoji="0" lang="en-US" sz="2400" kern="1200" baseline="0" dirty="0" err="1" smtClean="0"/>
                        <a:t>da</a:t>
                      </a:r>
                      <a:r>
                        <a:rPr kumimoji="0" lang="tr-TR" sz="2400" kern="1200" baseline="0" dirty="0" smtClean="0"/>
                        <a:t>y </a:t>
                      </a:r>
                      <a:r>
                        <a:rPr kumimoji="0" lang="en-US" sz="2400" kern="1200" baseline="0" dirty="0" smtClean="0"/>
                        <a:t>at 23°C</a:t>
                      </a:r>
                      <a:r>
                        <a:rPr kumimoji="0" lang="tr-TR" sz="2400" kern="1200" baseline="0" dirty="0" smtClean="0"/>
                        <a:t> </a:t>
                      </a:r>
                      <a:r>
                        <a:rPr kumimoji="0" lang="tr-TR" sz="2400" kern="1200" baseline="0" dirty="0" err="1" smtClean="0"/>
                        <a:t>and</a:t>
                      </a:r>
                      <a:r>
                        <a:rPr kumimoji="0" lang="tr-TR" sz="2400" kern="1200" baseline="0" dirty="0" smtClean="0"/>
                        <a:t> 5</a:t>
                      </a:r>
                      <a:r>
                        <a:rPr kumimoji="0" lang="en-US" sz="2400" kern="1200" baseline="0" dirty="0" smtClean="0"/>
                        <a:t>0% RH is adequate</a:t>
                      </a:r>
                      <a:r>
                        <a:rPr kumimoji="0" lang="tr-TR" sz="2400" kern="1200" baseline="0" dirty="0" smtClean="0"/>
                        <a:t> </a:t>
                      </a:r>
                      <a:r>
                        <a:rPr kumimoji="0" lang="tr-TR" sz="2400" b="1" kern="1200" baseline="0" dirty="0" err="1" smtClean="0">
                          <a:solidFill>
                            <a:srgbClr val="C00000"/>
                          </a:solidFill>
                        </a:rPr>
                        <a:t>to</a:t>
                      </a:r>
                      <a:r>
                        <a:rPr kumimoji="0" lang="tr-TR" sz="2400" b="1" kern="12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kumimoji="0" lang="tr-TR" sz="2400" b="1" kern="1200" baseline="0" dirty="0" err="1" smtClean="0">
                          <a:solidFill>
                            <a:srgbClr val="C00000"/>
                          </a:solidFill>
                        </a:rPr>
                        <a:t>provide</a:t>
                      </a:r>
                      <a:r>
                        <a:rPr kumimoji="0" lang="tr-TR" sz="2400" b="1" kern="12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kumimoji="0" lang="tr-TR" sz="2400" b="1" kern="1200" baseline="0" dirty="0" err="1" smtClean="0">
                          <a:solidFill>
                            <a:srgbClr val="C00000"/>
                          </a:solidFill>
                        </a:rPr>
                        <a:t>oxymyoglobin</a:t>
                      </a:r>
                      <a:r>
                        <a:rPr kumimoji="0" lang="tr-TR" sz="2400" b="1" kern="12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kumimoji="0" lang="tr-TR" sz="2400" b="1" kern="1200" baseline="0" dirty="0" err="1" smtClean="0">
                          <a:solidFill>
                            <a:srgbClr val="C00000"/>
                          </a:solidFill>
                        </a:rPr>
                        <a:t>formation</a:t>
                      </a:r>
                      <a:endParaRPr lang="tr-TR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8" name="Picture 2" descr="Suplex TrayWrap Go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1" y="4134571"/>
            <a:ext cx="2990033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Tyson restructures poultry operations in Georg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075945"/>
            <a:ext cx="2622267" cy="2076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1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7463-F8D5-4722-8583-2FF561E3867F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0" y="124695"/>
            <a:ext cx="9144000" cy="748145"/>
          </a:xfrm>
        </p:spPr>
        <p:txBody>
          <a:bodyPr>
            <a:noAutofit/>
          </a:bodyPr>
          <a:lstStyle/>
          <a:p>
            <a:pPr algn="ctr"/>
            <a:r>
              <a:rPr lang="tr-TR" b="1" dirty="0" err="1" smtClean="0"/>
              <a:t>Overwrapped</a:t>
            </a:r>
            <a:r>
              <a:rPr lang="tr-TR" b="1" dirty="0" smtClean="0"/>
              <a:t> </a:t>
            </a:r>
            <a:r>
              <a:rPr lang="tr-TR" b="1" dirty="0" err="1" smtClean="0"/>
              <a:t>trays</a:t>
            </a:r>
            <a:endParaRPr lang="en-US" b="1" dirty="0"/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sz="quarter" idx="4294967295"/>
          </p:nvPr>
        </p:nvGraphicFramePr>
        <p:xfrm>
          <a:off x="71716" y="1148600"/>
          <a:ext cx="8906029" cy="49377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358513"/>
                <a:gridCol w="6547516"/>
              </a:tblGrid>
              <a:tr h="2467056">
                <a:tc>
                  <a:txBody>
                    <a:bodyPr/>
                    <a:lstStyle/>
                    <a:p>
                      <a:r>
                        <a:rPr lang="tr-TR" sz="2400" b="1" i="1" dirty="0" err="1" smtClean="0"/>
                        <a:t>What</a:t>
                      </a:r>
                      <a:r>
                        <a:rPr lang="tr-TR" sz="2400" b="1" i="1" dirty="0" smtClean="0"/>
                        <a:t> </a:t>
                      </a:r>
                      <a:r>
                        <a:rPr lang="tr-TR" sz="2400" b="1" i="1" dirty="0" err="1" smtClean="0"/>
                        <a:t>should</a:t>
                      </a:r>
                      <a:r>
                        <a:rPr lang="tr-TR" sz="2400" b="1" i="1" dirty="0" smtClean="0"/>
                        <a:t> be done </a:t>
                      </a:r>
                      <a:r>
                        <a:rPr lang="tr-TR" sz="2400" b="1" i="1" dirty="0" err="1" smtClean="0"/>
                        <a:t>to</a:t>
                      </a:r>
                      <a:r>
                        <a:rPr lang="tr-TR" sz="2400" b="1" i="1" baseline="0" dirty="0" smtClean="0"/>
                        <a:t> </a:t>
                      </a:r>
                      <a:r>
                        <a:rPr lang="tr-TR" sz="2400" b="1" i="1" baseline="0" dirty="0" err="1" smtClean="0"/>
                        <a:t>extend</a:t>
                      </a:r>
                      <a:r>
                        <a:rPr lang="tr-TR" sz="2400" b="1" i="1" baseline="0" dirty="0" smtClean="0"/>
                        <a:t> </a:t>
                      </a:r>
                      <a:r>
                        <a:rPr lang="tr-TR" sz="2400" b="1" i="1" baseline="0" dirty="0" err="1" smtClean="0"/>
                        <a:t>the</a:t>
                      </a:r>
                      <a:r>
                        <a:rPr lang="tr-TR" sz="2400" b="1" i="1" baseline="0" dirty="0" smtClean="0"/>
                        <a:t> </a:t>
                      </a:r>
                      <a:r>
                        <a:rPr lang="tr-TR" sz="2400" b="1" i="1" baseline="0" dirty="0" err="1" smtClean="0"/>
                        <a:t>shelf</a:t>
                      </a:r>
                      <a:r>
                        <a:rPr lang="tr-TR" sz="2400" b="1" i="1" baseline="0" dirty="0" smtClean="0"/>
                        <a:t> life </a:t>
                      </a:r>
                      <a:r>
                        <a:rPr lang="tr-TR" sz="2400" b="1" i="1" baseline="0" dirty="0" err="1" smtClean="0"/>
                        <a:t>under</a:t>
                      </a:r>
                      <a:r>
                        <a:rPr lang="tr-TR" sz="2400" b="1" i="1" baseline="0" dirty="0" smtClean="0"/>
                        <a:t> </a:t>
                      </a:r>
                      <a:r>
                        <a:rPr lang="tr-TR" sz="2400" b="1" i="1" baseline="0" dirty="0" err="1" smtClean="0"/>
                        <a:t>this</a:t>
                      </a:r>
                      <a:r>
                        <a:rPr lang="tr-TR" sz="2400" b="1" i="1" baseline="0" dirty="0" smtClean="0"/>
                        <a:t> </a:t>
                      </a:r>
                      <a:r>
                        <a:rPr lang="tr-TR" sz="2400" b="1" i="1" baseline="0" dirty="0" err="1" smtClean="0"/>
                        <a:t>packaging</a:t>
                      </a:r>
                      <a:r>
                        <a:rPr lang="tr-TR" sz="2400" b="1" i="1" baseline="0" dirty="0" smtClean="0"/>
                        <a:t> </a:t>
                      </a:r>
                      <a:r>
                        <a:rPr lang="tr-TR" sz="2400" b="1" i="1" baseline="0" dirty="0" err="1" smtClean="0"/>
                        <a:t>condition</a:t>
                      </a:r>
                      <a:r>
                        <a:rPr lang="tr-TR" sz="2400" b="1" i="1" baseline="0" dirty="0" smtClean="0"/>
                        <a:t>?</a:t>
                      </a:r>
                      <a:endParaRPr lang="tr-T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0" dirty="0" smtClean="0"/>
                        <a:t>--</a:t>
                      </a:r>
                      <a:r>
                        <a:rPr lang="tr-TR" sz="2400" b="0" dirty="0" err="1" smtClean="0"/>
                        <a:t>The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use</a:t>
                      </a:r>
                      <a:r>
                        <a:rPr lang="tr-TR" sz="2400" b="0" baseline="0" dirty="0" smtClean="0"/>
                        <a:t> of </a:t>
                      </a:r>
                      <a:r>
                        <a:rPr lang="tr-TR" sz="2400" b="1" baseline="0" dirty="0" err="1" smtClean="0">
                          <a:solidFill>
                            <a:srgbClr val="C00000"/>
                          </a:solidFill>
                        </a:rPr>
                        <a:t>moisture</a:t>
                      </a:r>
                      <a:r>
                        <a:rPr lang="tr-TR" sz="2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C00000"/>
                          </a:solidFill>
                        </a:rPr>
                        <a:t>absorbent</a:t>
                      </a:r>
                      <a:r>
                        <a:rPr lang="tr-TR" sz="2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C00000"/>
                          </a:solidFill>
                        </a:rPr>
                        <a:t>pads</a:t>
                      </a:r>
                      <a:r>
                        <a:rPr lang="tr-TR" sz="2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C00000"/>
                          </a:solidFill>
                        </a:rPr>
                        <a:t>to</a:t>
                      </a:r>
                      <a:r>
                        <a:rPr lang="tr-TR" sz="2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C00000"/>
                          </a:solidFill>
                        </a:rPr>
                        <a:t>remove</a:t>
                      </a:r>
                      <a:r>
                        <a:rPr lang="tr-TR" sz="2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C00000"/>
                          </a:solidFill>
                        </a:rPr>
                        <a:t>exudates</a:t>
                      </a:r>
                      <a:r>
                        <a:rPr lang="tr-TR" sz="2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400" b="0" baseline="0" dirty="0" err="1" smtClean="0"/>
                        <a:t>and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improve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appearance</a:t>
                      </a:r>
                      <a:r>
                        <a:rPr lang="tr-TR" sz="2400" b="0" baseline="0" dirty="0" smtClean="0"/>
                        <a:t> </a:t>
                      </a:r>
                    </a:p>
                    <a:p>
                      <a:r>
                        <a:rPr kumimoji="0" lang="tr-TR" sz="2400" b="0" kern="1200" baseline="0" dirty="0" smtClean="0"/>
                        <a:t>--</a:t>
                      </a:r>
                      <a:r>
                        <a:rPr kumimoji="0" lang="tr-TR" sz="2400" b="1" kern="1200" baseline="0" dirty="0" smtClean="0">
                          <a:solidFill>
                            <a:srgbClr val="0000FF"/>
                          </a:solidFill>
                        </a:rPr>
                        <a:t>I</a:t>
                      </a:r>
                      <a:r>
                        <a:rPr kumimoji="0" lang="en-US" sz="2400" b="1" kern="1200" baseline="0" dirty="0" err="1" smtClean="0">
                          <a:solidFill>
                            <a:srgbClr val="0000FF"/>
                          </a:solidFill>
                        </a:rPr>
                        <a:t>ncorporation</a:t>
                      </a:r>
                      <a:r>
                        <a:rPr kumimoji="0" lang="en-US" sz="2400" b="1" kern="1200" baseline="0" dirty="0" smtClean="0">
                          <a:solidFill>
                            <a:srgbClr val="0000FF"/>
                          </a:solidFill>
                        </a:rPr>
                        <a:t> of CO</a:t>
                      </a:r>
                      <a:r>
                        <a:rPr kumimoji="0" lang="en-US" sz="2400" b="1" kern="1200" baseline="-25000" dirty="0" smtClean="0">
                          <a:solidFill>
                            <a:srgbClr val="0000FF"/>
                          </a:solidFill>
                        </a:rPr>
                        <a:t>2 </a:t>
                      </a:r>
                      <a:r>
                        <a:rPr kumimoji="0" lang="en-US" sz="2400" b="1" kern="1200" baseline="0" dirty="0" smtClean="0">
                          <a:solidFill>
                            <a:srgbClr val="0000FF"/>
                          </a:solidFill>
                        </a:rPr>
                        <a:t>in absorbent pads</a:t>
                      </a:r>
                      <a:r>
                        <a:rPr kumimoji="0" lang="tr-TR" sz="2400" b="1" kern="12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kumimoji="0" lang="tr-TR" sz="2400" b="1" kern="1200" baseline="0" dirty="0" err="1" smtClean="0">
                          <a:solidFill>
                            <a:srgbClr val="0000FF"/>
                          </a:solidFill>
                        </a:rPr>
                        <a:t>to</a:t>
                      </a:r>
                      <a:r>
                        <a:rPr kumimoji="0" lang="tr-TR" sz="2400" b="1" kern="12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kumimoji="0" lang="tr-TR" sz="2400" b="1" kern="1200" baseline="0" dirty="0" err="1" smtClean="0">
                          <a:solidFill>
                            <a:srgbClr val="0000FF"/>
                          </a:solidFill>
                        </a:rPr>
                        <a:t>inhibit</a:t>
                      </a:r>
                      <a:r>
                        <a:rPr kumimoji="0" lang="tr-TR" sz="2400" b="1" kern="12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kumimoji="0" lang="tr-TR" sz="2400" b="1" kern="1200" baseline="0" dirty="0" err="1" smtClean="0">
                          <a:solidFill>
                            <a:srgbClr val="0000FF"/>
                          </a:solidFill>
                        </a:rPr>
                        <a:t>microbial</a:t>
                      </a:r>
                      <a:r>
                        <a:rPr kumimoji="0" lang="tr-TR" sz="2400" b="1" kern="12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kumimoji="0" lang="tr-TR" sz="2400" b="1" kern="1200" baseline="0" dirty="0" err="1" smtClean="0">
                          <a:solidFill>
                            <a:srgbClr val="0000FF"/>
                          </a:solidFill>
                        </a:rPr>
                        <a:t>spoilage</a:t>
                      </a:r>
                      <a:r>
                        <a:rPr kumimoji="0" lang="tr-TR" sz="2400" b="1" kern="12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kumimoji="0" lang="tr-TR" sz="2400" b="0" kern="1200" baseline="0" dirty="0" smtClean="0"/>
                        <a:t>(</a:t>
                      </a:r>
                      <a:r>
                        <a:rPr kumimoji="0" lang="en-US" sz="2400" b="0" kern="1200" baseline="0" dirty="0" smtClean="0"/>
                        <a:t>Moistening of the pads by </a:t>
                      </a:r>
                      <a:r>
                        <a:rPr kumimoji="0" lang="en-US" sz="2400" b="0" kern="1200" baseline="0" dirty="0" err="1" smtClean="0"/>
                        <a:t>exudate</a:t>
                      </a:r>
                      <a:r>
                        <a:rPr kumimoji="0" lang="en-US" sz="2400" b="0" kern="1200" baseline="0" dirty="0" smtClean="0"/>
                        <a:t> from the meat will then generate a CO</a:t>
                      </a:r>
                      <a:r>
                        <a:rPr kumimoji="0" lang="en-US" sz="2400" b="0" kern="1200" baseline="-25000" dirty="0" smtClean="0"/>
                        <a:t>2</a:t>
                      </a:r>
                      <a:r>
                        <a:rPr kumimoji="0" lang="en-US" sz="2400" b="0" kern="1200" baseline="0" dirty="0" smtClean="0"/>
                        <a:t>-enriched atmosphere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tr-TR" sz="2400" b="0" kern="1200" baseline="0" dirty="0" err="1" smtClean="0"/>
                        <a:t>within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tr-TR" sz="2400" b="0" kern="1200" baseline="0" dirty="0" err="1" smtClean="0"/>
                        <a:t>the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tr-TR" sz="2400" b="0" kern="1200" baseline="0" dirty="0" err="1" smtClean="0"/>
                        <a:t>pack</a:t>
                      </a:r>
                      <a:r>
                        <a:rPr kumimoji="0" lang="tr-TR" sz="2400" b="0" kern="1200" baseline="0" dirty="0" smtClean="0"/>
                        <a:t>). </a:t>
                      </a:r>
                      <a:r>
                        <a:rPr kumimoji="0" lang="en-US" sz="2400" b="0" kern="1200" baseline="0" dirty="0" smtClean="0"/>
                        <a:t>CO</a:t>
                      </a:r>
                      <a:r>
                        <a:rPr kumimoji="0" lang="en-US" sz="2400" b="0" kern="1200" baseline="-25000" dirty="0" smtClean="0"/>
                        <a:t>2</a:t>
                      </a:r>
                      <a:r>
                        <a:rPr kumimoji="0" lang="en-US" sz="2400" b="0" kern="1200" baseline="0" dirty="0" smtClean="0"/>
                        <a:t>-enriched </a:t>
                      </a:r>
                      <a:r>
                        <a:rPr kumimoji="0" lang="tr-TR" sz="2400" b="0" kern="1200" baseline="0" dirty="0" err="1" smtClean="0"/>
                        <a:t>pads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tr-TR" sz="2400" b="0" kern="1200" baseline="0" dirty="0" err="1" smtClean="0"/>
                        <a:t>are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tr-TR" sz="2400" b="0" kern="1200" baseline="0" dirty="0" err="1" smtClean="0"/>
                        <a:t>especially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tr-TR" sz="2400" b="0" kern="1200" baseline="0" dirty="0" err="1" smtClean="0"/>
                        <a:t>used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tr-TR" sz="2400" b="0" kern="1200" baseline="0" dirty="0" err="1" smtClean="0"/>
                        <a:t>for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tr-TR" sz="2400" b="0" kern="1200" baseline="0" dirty="0" err="1" smtClean="0"/>
                        <a:t>fresh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tr-TR" sz="2400" b="0" kern="1200" baseline="0" dirty="0" err="1" smtClean="0"/>
                        <a:t>poultry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tr-TR" sz="2400" b="0" kern="1200" baseline="0" dirty="0" err="1" smtClean="0"/>
                        <a:t>meats</a:t>
                      </a:r>
                      <a:r>
                        <a:rPr kumimoji="0" lang="tr-TR" sz="2400" b="0" kern="1200" baseline="0" dirty="0" smtClean="0"/>
                        <a:t>. </a:t>
                      </a:r>
                      <a:r>
                        <a:rPr kumimoji="0" lang="tr-TR" sz="2400" b="0" kern="1200" baseline="0" dirty="0" err="1" smtClean="0"/>
                        <a:t>It</a:t>
                      </a:r>
                      <a:r>
                        <a:rPr kumimoji="0" lang="tr-TR" sz="2400" b="0" kern="1200" baseline="0" dirty="0" smtClean="0"/>
                        <a:t> is not </a:t>
                      </a:r>
                      <a:r>
                        <a:rPr kumimoji="0" lang="tr-TR" sz="2400" b="0" kern="1200" baseline="0" dirty="0" err="1" smtClean="0"/>
                        <a:t>practical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tr-TR" sz="2400" b="0" kern="1200" baseline="0" dirty="0" err="1" smtClean="0"/>
                        <a:t>for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tr-TR" sz="2400" b="0" kern="1200" baseline="0" dirty="0" err="1" smtClean="0"/>
                        <a:t>red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tr-TR" sz="2400" b="0" kern="1200" baseline="0" dirty="0" err="1" smtClean="0"/>
                        <a:t>meats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tr-TR" sz="2400" b="0" kern="1200" baseline="0" dirty="0" err="1" smtClean="0"/>
                        <a:t>because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tr-TR" sz="2400" b="0" kern="1200" baseline="0" dirty="0" err="1" smtClean="0"/>
                        <a:t>meats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tr-TR" sz="2400" b="0" kern="1200" baseline="0" dirty="0" err="1" smtClean="0"/>
                        <a:t>become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tr-TR" sz="2400" b="0" kern="1200" baseline="0" dirty="0" err="1" smtClean="0"/>
                        <a:t>unsalable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tr-TR" sz="2400" b="0" kern="1200" baseline="0" dirty="0" err="1" smtClean="0"/>
                        <a:t>due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tr-TR" sz="2400" b="0" kern="1200" baseline="0" dirty="0" err="1" smtClean="0"/>
                        <a:t>to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tr-TR" sz="2400" b="0" kern="1200" baseline="0" dirty="0" err="1" smtClean="0"/>
                        <a:t>discoloration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tr-TR" sz="2400" b="0" kern="1200" baseline="0" dirty="0" err="1" smtClean="0"/>
                        <a:t>before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tr-TR" sz="2400" b="0" kern="1200" baseline="0" dirty="0" err="1" smtClean="0"/>
                        <a:t>microbial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tr-TR" sz="2400" b="0" kern="1200" baseline="0" dirty="0" err="1" smtClean="0"/>
                        <a:t>spoilage</a:t>
                      </a:r>
                      <a:endParaRPr lang="tr-T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54123">
                <a:tc>
                  <a:txBody>
                    <a:bodyPr/>
                    <a:lstStyle/>
                    <a:p>
                      <a:r>
                        <a:rPr lang="tr-TR" sz="2400" b="1" i="1" dirty="0" err="1" smtClean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tr-TR" sz="2400" b="1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400" b="1" i="1" dirty="0" err="1" smtClean="0">
                          <a:solidFill>
                            <a:schemeClr val="tx1"/>
                          </a:solidFill>
                        </a:rPr>
                        <a:t>are</a:t>
                      </a:r>
                      <a:r>
                        <a:rPr lang="tr-TR" sz="2400" b="1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400" b="1" i="1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tr-TR" sz="2400" b="1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400" b="1" i="1" dirty="0" err="1" smtClean="0">
                          <a:solidFill>
                            <a:schemeClr val="tx1"/>
                          </a:solidFill>
                        </a:rPr>
                        <a:t>factors</a:t>
                      </a:r>
                      <a:r>
                        <a:rPr lang="tr-TR" sz="2400" b="1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400" b="1" i="1" dirty="0" err="1" smtClean="0">
                          <a:solidFill>
                            <a:schemeClr val="tx1"/>
                          </a:solidFill>
                        </a:rPr>
                        <a:t>that</a:t>
                      </a:r>
                      <a:r>
                        <a:rPr lang="tr-TR" sz="2400" b="1" i="1" dirty="0" smtClean="0">
                          <a:solidFill>
                            <a:schemeClr val="tx1"/>
                          </a:solidFill>
                        </a:rPr>
                        <a:t> limit</a:t>
                      </a:r>
                      <a:r>
                        <a:rPr lang="tr-TR" sz="2400" b="1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400" b="1" i="1" baseline="0" dirty="0" err="1" smtClean="0">
                          <a:solidFill>
                            <a:schemeClr val="tx1"/>
                          </a:solidFill>
                        </a:rPr>
                        <a:t>shelf</a:t>
                      </a:r>
                      <a:r>
                        <a:rPr lang="tr-TR" sz="2400" b="1" i="1" baseline="0" dirty="0" smtClean="0">
                          <a:solidFill>
                            <a:schemeClr val="tx1"/>
                          </a:solidFill>
                        </a:rPr>
                        <a:t> life?</a:t>
                      </a:r>
                      <a:endParaRPr lang="tr-T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 err="1" smtClean="0">
                          <a:solidFill>
                            <a:schemeClr val="tx1"/>
                          </a:solidFill>
                        </a:rPr>
                        <a:t>Discoloration</a:t>
                      </a:r>
                      <a:r>
                        <a:rPr lang="tr-TR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</a:rPr>
                        <a:t>main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400" b="0" dirty="0" err="1" smtClean="0">
                          <a:solidFill>
                            <a:schemeClr val="tx1"/>
                          </a:solidFill>
                        </a:rPr>
                        <a:t>factor</a:t>
                      </a:r>
                      <a:r>
                        <a:rPr lang="tr-TR" sz="2400" b="0" dirty="0" smtClean="0">
                          <a:solidFill>
                            <a:schemeClr val="tx1"/>
                          </a:solidFill>
                        </a:rPr>
                        <a:t>),</a:t>
                      </a: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0000FF"/>
                          </a:solidFill>
                        </a:rPr>
                        <a:t>aerobic</a:t>
                      </a:r>
                      <a:r>
                        <a:rPr lang="tr-TR" sz="2400" b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0000FF"/>
                          </a:solidFill>
                        </a:rPr>
                        <a:t>bacteria</a:t>
                      </a:r>
                      <a:r>
                        <a:rPr lang="tr-TR" sz="2400" b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0000FF"/>
                          </a:solidFill>
                        </a:rPr>
                        <a:t>spoilage</a:t>
                      </a:r>
                      <a:r>
                        <a:rPr lang="tr-TR" sz="2400" b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tr-TR" sz="2400" b="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C00000"/>
                          </a:solidFill>
                        </a:rPr>
                        <a:t>lipid</a:t>
                      </a:r>
                      <a:r>
                        <a:rPr lang="tr-TR" sz="2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C00000"/>
                          </a:solidFill>
                        </a:rPr>
                        <a:t>oxidation</a:t>
                      </a:r>
                      <a:endParaRPr lang="tr-TR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DAC3-3863-4D83-B85B-9C6841AD0AD0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39905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 err="1" smtClean="0"/>
              <a:t>Lidded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trays</a:t>
            </a:r>
            <a:r>
              <a:rPr lang="tr-TR" sz="4000" b="1" dirty="0" smtClean="0"/>
              <a:t>                                         (</a:t>
            </a:r>
            <a:r>
              <a:rPr lang="tr-TR" sz="4000" b="1" dirty="0" err="1" smtClean="0"/>
              <a:t>modified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atmosphere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packaging</a:t>
            </a:r>
            <a:r>
              <a:rPr lang="tr-TR" sz="4000" b="1" dirty="0" smtClean="0"/>
              <a:t>)</a:t>
            </a:r>
            <a:endParaRPr lang="en-US" sz="4000" b="1" dirty="0"/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sz="quarter" idx="4294967295"/>
          </p:nvPr>
        </p:nvGraphicFramePr>
        <p:xfrm>
          <a:off x="0" y="1082603"/>
          <a:ext cx="9072284" cy="5669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2541"/>
                <a:gridCol w="6669743"/>
              </a:tblGrid>
              <a:tr h="683642">
                <a:tc>
                  <a:txBody>
                    <a:bodyPr/>
                    <a:lstStyle/>
                    <a:p>
                      <a:r>
                        <a:rPr lang="tr-TR" sz="2400" b="1" dirty="0" err="1" smtClean="0"/>
                        <a:t>Plastic</a:t>
                      </a:r>
                      <a:r>
                        <a:rPr lang="tr-TR" sz="2400" b="1" dirty="0" smtClean="0"/>
                        <a:t> </a:t>
                      </a:r>
                      <a:r>
                        <a:rPr lang="tr-TR" sz="2400" b="1" dirty="0" err="1" smtClean="0"/>
                        <a:t>packaging</a:t>
                      </a:r>
                      <a:r>
                        <a:rPr lang="tr-TR" sz="2400" b="1" dirty="0" smtClean="0"/>
                        <a:t> </a:t>
                      </a:r>
                      <a:r>
                        <a:rPr lang="tr-TR" sz="2400" b="1" dirty="0" err="1" smtClean="0"/>
                        <a:t>material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used</a:t>
                      </a:r>
                      <a:endParaRPr lang="tr-T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400" b="0" kern="1200" baseline="0" dirty="0" err="1" smtClean="0"/>
                        <a:t>Trays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en-US" sz="2400" b="0" kern="1200" baseline="0" dirty="0" smtClean="0"/>
                        <a:t>may be composed of PS, PP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en-US" sz="2400" b="0" kern="1200" baseline="0" dirty="0" smtClean="0"/>
                        <a:t>or PVC laminated with a </a:t>
                      </a:r>
                      <a:r>
                        <a:rPr kumimoji="0" lang="tr-TR" sz="2400" b="0" kern="1200" baseline="0" dirty="0" smtClean="0"/>
                        <a:t>film </a:t>
                      </a:r>
                      <a:r>
                        <a:rPr kumimoji="0" lang="en-US" sz="2400" b="0" kern="1200" baseline="0" dirty="0" smtClean="0"/>
                        <a:t>having good gas barrier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en-US" sz="2400" b="0" kern="1200" baseline="0" dirty="0" smtClean="0"/>
                        <a:t>properties, such as one containing an EVOH</a:t>
                      </a:r>
                      <a:r>
                        <a:rPr kumimoji="0" lang="tr-TR" sz="2400" b="0" kern="1200" baseline="0" dirty="0" smtClean="0"/>
                        <a:t>. </a:t>
                      </a:r>
                      <a:r>
                        <a:rPr kumimoji="0" lang="en-US" sz="2400" b="0" kern="1200" baseline="0" dirty="0" smtClean="0"/>
                        <a:t>Input </a:t>
                      </a:r>
                      <a:r>
                        <a:rPr kumimoji="0" lang="en-US" sz="2400" b="1" kern="1200" baseline="0" dirty="0" smtClean="0"/>
                        <a:t>gas mixtures used with lidded trays are typically composed of 60–70% O</a:t>
                      </a:r>
                      <a:r>
                        <a:rPr kumimoji="0" lang="en-US" sz="2400" b="1" kern="1200" baseline="-25000" dirty="0" smtClean="0"/>
                        <a:t>2</a:t>
                      </a:r>
                      <a:r>
                        <a:rPr kumimoji="0" lang="en-US" sz="2400" b="1" kern="1200" baseline="0" dirty="0" smtClean="0"/>
                        <a:t>, 20–30% CO</a:t>
                      </a:r>
                      <a:r>
                        <a:rPr kumimoji="0" lang="en-US" sz="2400" b="1" kern="1200" baseline="-25000" dirty="0" smtClean="0"/>
                        <a:t>2</a:t>
                      </a:r>
                      <a:r>
                        <a:rPr kumimoji="0" lang="en-US" sz="2400" b="1" kern="1200" baseline="0" dirty="0" smtClean="0"/>
                        <a:t>,</a:t>
                      </a:r>
                      <a:r>
                        <a:rPr kumimoji="0" lang="tr-TR" sz="2400" b="1" kern="1200" baseline="0" dirty="0" smtClean="0"/>
                        <a:t> </a:t>
                      </a:r>
                      <a:r>
                        <a:rPr kumimoji="0" lang="tr-TR" sz="2400" b="1" kern="1200" baseline="0" dirty="0" err="1" smtClean="0"/>
                        <a:t>and</a:t>
                      </a:r>
                      <a:r>
                        <a:rPr kumimoji="0" lang="tr-TR" sz="2400" b="1" kern="1200" baseline="0" dirty="0" smtClean="0"/>
                        <a:t> 10–20% N</a:t>
                      </a:r>
                      <a:r>
                        <a:rPr kumimoji="0" lang="tr-TR" sz="2400" b="1" kern="1200" baseline="-25000" dirty="0" smtClean="0"/>
                        <a:t>2</a:t>
                      </a:r>
                      <a:r>
                        <a:rPr kumimoji="0" lang="tr-TR" sz="2400" b="1" kern="1200" baseline="0" dirty="0" smtClean="0"/>
                        <a:t> </a:t>
                      </a:r>
                      <a:r>
                        <a:rPr kumimoji="0" lang="tr-TR" sz="2400" b="0" kern="1200" baseline="0" dirty="0" err="1" smtClean="0"/>
                        <a:t>or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en-US" sz="2400" b="0" kern="1200" baseline="0" dirty="0" smtClean="0"/>
                        <a:t>30</a:t>
                      </a:r>
                      <a:r>
                        <a:rPr kumimoji="0" lang="tr-TR" sz="2400" b="0" kern="1200" baseline="0" dirty="0" smtClean="0"/>
                        <a:t>% </a:t>
                      </a:r>
                      <a:r>
                        <a:rPr kumimoji="0" lang="en-US" sz="2400" b="0" kern="1200" baseline="0" dirty="0" smtClean="0"/>
                        <a:t>CO</a:t>
                      </a:r>
                      <a:r>
                        <a:rPr kumimoji="0" lang="en-US" sz="2400" b="0" kern="1200" baseline="-25000" dirty="0" smtClean="0"/>
                        <a:t>2 </a:t>
                      </a:r>
                      <a:r>
                        <a:rPr kumimoji="0" lang="en-US" sz="2400" b="0" kern="1200" baseline="0" dirty="0" smtClean="0"/>
                        <a:t>and</a:t>
                      </a:r>
                      <a:r>
                        <a:rPr kumimoji="0" lang="tr-TR" sz="2400" b="0" kern="1200" baseline="0" dirty="0" smtClean="0"/>
                        <a:t> 70% </a:t>
                      </a:r>
                      <a:r>
                        <a:rPr kumimoji="0" lang="en-US" sz="2400" b="0" kern="1200" baseline="0" dirty="0" smtClean="0"/>
                        <a:t>N</a:t>
                      </a:r>
                      <a:r>
                        <a:rPr kumimoji="0" lang="en-US" sz="2400" b="0" kern="1200" baseline="-25000" dirty="0" smtClean="0"/>
                        <a:t>2</a:t>
                      </a:r>
                      <a:r>
                        <a:rPr kumimoji="0" lang="en-US" sz="2400" b="0" kern="1200" baseline="0" dirty="0" smtClean="0"/>
                        <a:t> without or with 0.3–0.5% CO</a:t>
                      </a:r>
                      <a:endParaRPr kumimoji="0" lang="tr-TR" sz="2400" b="0" kern="1200" baseline="0" dirty="0" smtClean="0"/>
                    </a:p>
                    <a:p>
                      <a:r>
                        <a:rPr kumimoji="0"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Poultry meats are packaged in lidded trays using mixtures of CO</a:t>
                      </a:r>
                      <a:r>
                        <a:rPr kumimoji="0" lang="en-US" sz="24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N</a:t>
                      </a:r>
                      <a:r>
                        <a:rPr kumimoji="0" lang="en-US" sz="24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without O</a:t>
                      </a:r>
                      <a:r>
                        <a:rPr kumimoji="0" lang="en-US" sz="24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tr-TR" sz="2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80878">
                <a:tc>
                  <a:txBody>
                    <a:bodyPr/>
                    <a:lstStyle/>
                    <a:p>
                      <a:r>
                        <a:rPr lang="tr-TR" sz="2400" b="1" dirty="0" err="1" smtClean="0"/>
                        <a:t>Barrier</a:t>
                      </a:r>
                      <a:r>
                        <a:rPr lang="tr-TR" sz="2400" b="1" dirty="0" smtClean="0"/>
                        <a:t> </a:t>
                      </a:r>
                      <a:r>
                        <a:rPr lang="tr-TR" sz="2400" b="1" dirty="0" err="1" smtClean="0"/>
                        <a:t>properties</a:t>
                      </a:r>
                      <a:r>
                        <a:rPr lang="tr-TR" sz="2400" b="1" dirty="0" smtClean="0"/>
                        <a:t> of </a:t>
                      </a:r>
                      <a:r>
                        <a:rPr lang="tr-TR" sz="2400" b="1" dirty="0" err="1" smtClean="0"/>
                        <a:t>packaging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material</a:t>
                      </a:r>
                      <a:endParaRPr lang="tr-T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400" b="1" kern="1200" baseline="0" dirty="0" err="1" smtClean="0">
                          <a:solidFill>
                            <a:srgbClr val="0000FF"/>
                          </a:solidFill>
                        </a:rPr>
                        <a:t>The</a:t>
                      </a:r>
                      <a:r>
                        <a:rPr kumimoji="0" lang="tr-TR" sz="2400" b="1" kern="12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kumimoji="0" lang="tr-TR" sz="2400" b="1" kern="1200" baseline="0" dirty="0" err="1" smtClean="0">
                          <a:solidFill>
                            <a:srgbClr val="0000FF"/>
                          </a:solidFill>
                        </a:rPr>
                        <a:t>OTRs</a:t>
                      </a:r>
                      <a:r>
                        <a:rPr kumimoji="0" lang="tr-TR" sz="2400" b="1" kern="1200" baseline="0" dirty="0" smtClean="0">
                          <a:solidFill>
                            <a:srgbClr val="0000FF"/>
                          </a:solidFill>
                        </a:rPr>
                        <a:t> of </a:t>
                      </a:r>
                      <a:r>
                        <a:rPr kumimoji="0" lang="tr-TR" sz="2400" b="1" kern="1200" baseline="0" dirty="0" err="1" smtClean="0">
                          <a:solidFill>
                            <a:srgbClr val="0000FF"/>
                          </a:solidFill>
                        </a:rPr>
                        <a:t>trays</a:t>
                      </a:r>
                      <a:r>
                        <a:rPr kumimoji="0" lang="tr-TR" sz="2400" b="1" kern="12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kumimoji="0" lang="en-US" sz="2400" b="1" kern="1200" baseline="0" dirty="0" smtClean="0">
                          <a:solidFill>
                            <a:srgbClr val="0000FF"/>
                          </a:solidFill>
                        </a:rPr>
                        <a:t>and </a:t>
                      </a:r>
                      <a:r>
                        <a:rPr kumimoji="0" lang="en-US" sz="2400" b="1" kern="1200" baseline="0" dirty="0" err="1" smtClean="0">
                          <a:solidFill>
                            <a:srgbClr val="0000FF"/>
                          </a:solidFill>
                        </a:rPr>
                        <a:t>lidding</a:t>
                      </a:r>
                      <a:r>
                        <a:rPr kumimoji="0" lang="en-US" sz="2400" b="1" kern="12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kumimoji="0" lang="tr-TR" sz="2400" b="1" kern="1200" baseline="0" dirty="0" smtClean="0">
                          <a:solidFill>
                            <a:srgbClr val="0000FF"/>
                          </a:solidFill>
                        </a:rPr>
                        <a:t>fi</a:t>
                      </a:r>
                      <a:r>
                        <a:rPr kumimoji="0" lang="en-US" sz="2400" b="1" kern="1200" baseline="0" dirty="0" err="1" smtClean="0">
                          <a:solidFill>
                            <a:srgbClr val="0000FF"/>
                          </a:solidFill>
                        </a:rPr>
                        <a:t>lms</a:t>
                      </a:r>
                      <a:r>
                        <a:rPr kumimoji="0" lang="en-US" sz="2400" b="1" kern="1200" baseline="0" dirty="0" smtClean="0">
                          <a:solidFill>
                            <a:srgbClr val="0000FF"/>
                          </a:solidFill>
                        </a:rPr>
                        <a:t> can be expected to be less than 0.42 and less than 4.2 </a:t>
                      </a:r>
                      <a:r>
                        <a:rPr kumimoji="0" lang="en-US" sz="2400" b="1" kern="1200" baseline="0" dirty="0" err="1" smtClean="0">
                          <a:solidFill>
                            <a:srgbClr val="0000FF"/>
                          </a:solidFill>
                        </a:rPr>
                        <a:t>mL</a:t>
                      </a:r>
                      <a:r>
                        <a:rPr kumimoji="0" lang="en-US" sz="2400" b="1" kern="12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kumimoji="0" lang="tr-TR" sz="2400" b="1" kern="1200" baseline="0" dirty="0" smtClean="0">
                          <a:solidFill>
                            <a:srgbClr val="0000FF"/>
                          </a:solidFill>
                        </a:rPr>
                        <a:t>/</a:t>
                      </a:r>
                      <a:r>
                        <a:rPr kumimoji="0" lang="en-US" sz="2400" b="1" kern="1200" baseline="0" dirty="0" smtClean="0">
                          <a:solidFill>
                            <a:srgbClr val="0000FF"/>
                          </a:solidFill>
                        </a:rPr>
                        <a:t>m</a:t>
                      </a:r>
                      <a:r>
                        <a:rPr kumimoji="0" lang="tr-TR" sz="2400" b="1" kern="1200" baseline="30000" dirty="0" smtClean="0">
                          <a:solidFill>
                            <a:srgbClr val="0000FF"/>
                          </a:solidFill>
                        </a:rPr>
                        <a:t>2 </a:t>
                      </a:r>
                      <a:r>
                        <a:rPr kumimoji="0" lang="en-US" sz="2400" b="1" kern="1200" baseline="0" dirty="0" err="1" smtClean="0">
                          <a:solidFill>
                            <a:srgbClr val="0000FF"/>
                          </a:solidFill>
                        </a:rPr>
                        <a:t>da</a:t>
                      </a:r>
                      <a:r>
                        <a:rPr kumimoji="0" lang="tr-TR" sz="2400" b="1" kern="1200" baseline="0" dirty="0" smtClean="0">
                          <a:solidFill>
                            <a:srgbClr val="0000FF"/>
                          </a:solidFill>
                        </a:rPr>
                        <a:t>y</a:t>
                      </a:r>
                      <a:r>
                        <a:rPr kumimoji="0" lang="tr-TR" sz="2400" kern="1200" baseline="0" dirty="0" smtClean="0"/>
                        <a:t>, </a:t>
                      </a:r>
                      <a:r>
                        <a:rPr kumimoji="0" lang="en-US" sz="2400" kern="1200" baseline="0" dirty="0" smtClean="0"/>
                        <a:t> respectively,</a:t>
                      </a:r>
                      <a:r>
                        <a:rPr kumimoji="0" lang="tr-TR" sz="2400" kern="1200" baseline="0" dirty="0" smtClean="0"/>
                        <a:t> </a:t>
                      </a:r>
                      <a:r>
                        <a:rPr kumimoji="0" lang="en-US" sz="2400" kern="1200" baseline="0" dirty="0" smtClean="0"/>
                        <a:t>although negligible OTRs are technically possible</a:t>
                      </a:r>
                      <a:endParaRPr kumimoji="0" lang="tr-TR" sz="2400" kern="1200" baseline="0" dirty="0" smtClean="0"/>
                    </a:p>
                    <a:p>
                      <a:r>
                        <a:rPr kumimoji="0" lang="tr-TR" sz="2400" b="1" kern="1200" baseline="0" dirty="0" err="1" smtClean="0">
                          <a:solidFill>
                            <a:srgbClr val="C00000"/>
                          </a:solidFill>
                        </a:rPr>
                        <a:t>The</a:t>
                      </a:r>
                      <a:r>
                        <a:rPr kumimoji="0" lang="tr-TR" sz="2400" b="1" kern="1200" baseline="0" dirty="0" smtClean="0">
                          <a:solidFill>
                            <a:srgbClr val="C00000"/>
                          </a:solidFill>
                        </a:rPr>
                        <a:t> OTR of </a:t>
                      </a:r>
                      <a:r>
                        <a:rPr kumimoji="0" lang="tr-TR" sz="2400" b="1" kern="1200" baseline="0" dirty="0" err="1" smtClean="0">
                          <a:solidFill>
                            <a:srgbClr val="C00000"/>
                          </a:solidFill>
                        </a:rPr>
                        <a:t>lidding</a:t>
                      </a:r>
                      <a:r>
                        <a:rPr kumimoji="0" lang="tr-TR" sz="2400" b="1" kern="12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kumimoji="0" lang="tr-TR" sz="2400" b="1" kern="1200" baseline="0" dirty="0" err="1" smtClean="0">
                          <a:solidFill>
                            <a:srgbClr val="C00000"/>
                          </a:solidFill>
                        </a:rPr>
                        <a:t>films</a:t>
                      </a:r>
                      <a:r>
                        <a:rPr kumimoji="0" lang="tr-TR" sz="2400" b="1" kern="12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kumimoji="0" lang="tr-TR" sz="2400" b="1" kern="1200" baseline="0" dirty="0" err="1" smtClean="0">
                          <a:solidFill>
                            <a:srgbClr val="C00000"/>
                          </a:solidFill>
                        </a:rPr>
                        <a:t>for</a:t>
                      </a:r>
                      <a:r>
                        <a:rPr kumimoji="0" lang="tr-TR" sz="2400" b="1" kern="12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kumimoji="0" lang="tr-TR" sz="2400" b="1" kern="1200" baseline="0" dirty="0" err="1" smtClean="0">
                          <a:solidFill>
                            <a:srgbClr val="C00000"/>
                          </a:solidFill>
                        </a:rPr>
                        <a:t>poultry</a:t>
                      </a:r>
                      <a:r>
                        <a:rPr kumimoji="0" lang="tr-TR" sz="2400" b="1" kern="12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kumimoji="0" lang="tr-TR" sz="2400" b="1" kern="1200" baseline="0" dirty="0" err="1" smtClean="0">
                          <a:solidFill>
                            <a:srgbClr val="C00000"/>
                          </a:solidFill>
                        </a:rPr>
                        <a:t>meats</a:t>
                      </a:r>
                      <a:r>
                        <a:rPr kumimoji="0" lang="tr-TR" sz="2400" b="1" kern="12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kumimoji="0" lang="tr-TR" sz="2400" b="1" kern="1200" baseline="0" dirty="0" err="1" smtClean="0">
                          <a:solidFill>
                            <a:srgbClr val="C00000"/>
                          </a:solidFill>
                        </a:rPr>
                        <a:t>should</a:t>
                      </a:r>
                      <a:r>
                        <a:rPr kumimoji="0" lang="tr-TR" sz="2400" b="1" kern="1200" baseline="0" dirty="0" smtClean="0">
                          <a:solidFill>
                            <a:srgbClr val="C00000"/>
                          </a:solidFill>
                        </a:rPr>
                        <a:t> be </a:t>
                      </a:r>
                      <a:r>
                        <a:rPr kumimoji="0" lang="tr-TR" sz="2400" b="1" kern="1200" baseline="0" dirty="0" err="1" smtClean="0">
                          <a:solidFill>
                            <a:srgbClr val="C00000"/>
                          </a:solidFill>
                        </a:rPr>
                        <a:t>very</a:t>
                      </a:r>
                      <a:r>
                        <a:rPr kumimoji="0" lang="tr-TR" sz="2400" b="1" kern="12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kumimoji="0" lang="tr-TR" sz="2400" b="1" kern="1200" baseline="0" dirty="0" err="1" smtClean="0">
                          <a:solidFill>
                            <a:srgbClr val="C00000"/>
                          </a:solidFill>
                        </a:rPr>
                        <a:t>low</a:t>
                      </a:r>
                      <a:r>
                        <a:rPr kumimoji="0" lang="tr-TR" sz="2400" b="0" kern="1200" baseline="0" dirty="0" smtClean="0">
                          <a:solidFill>
                            <a:schemeClr val="tx1"/>
                          </a:solidFill>
                        </a:rPr>
                        <a:t>, since </a:t>
                      </a:r>
                      <a:r>
                        <a:rPr kumimoji="0" lang="tr-TR" sz="2400" b="0" kern="1200" baseline="0" dirty="0" err="1" smtClean="0">
                          <a:solidFill>
                            <a:schemeClr val="tx1"/>
                          </a:solidFill>
                        </a:rPr>
                        <a:t>oxygen</a:t>
                      </a:r>
                      <a:r>
                        <a:rPr kumimoji="0" lang="tr-TR" sz="2400" b="0" kern="1200" baseline="0" dirty="0" smtClean="0">
                          <a:solidFill>
                            <a:schemeClr val="tx1"/>
                          </a:solidFill>
                        </a:rPr>
                        <a:t> is not </a:t>
                      </a:r>
                      <a:r>
                        <a:rPr kumimoji="0" lang="tr-TR" sz="2400" b="0" kern="1200" baseline="0" dirty="0" err="1" smtClean="0">
                          <a:solidFill>
                            <a:schemeClr val="tx1"/>
                          </a:solidFill>
                        </a:rPr>
                        <a:t>used</a:t>
                      </a:r>
                      <a:r>
                        <a:rPr kumimoji="0" lang="tr-TR" sz="2400" b="0" kern="1200" baseline="0" dirty="0" smtClean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kumimoji="0" lang="tr-TR" sz="2400" b="0" kern="1200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kumimoji="0" lang="tr-TR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0" lang="tr-TR" sz="2400" b="0" kern="1200" baseline="0" dirty="0" err="1" smtClean="0">
                          <a:solidFill>
                            <a:schemeClr val="tx1"/>
                          </a:solidFill>
                        </a:rPr>
                        <a:t>pack</a:t>
                      </a:r>
                      <a:r>
                        <a:rPr kumimoji="0" lang="tr-TR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0" lang="tr-TR" sz="2400" b="0" kern="1200" baseline="0" dirty="0" err="1" smtClean="0">
                          <a:solidFill>
                            <a:schemeClr val="tx1"/>
                          </a:solidFill>
                        </a:rPr>
                        <a:t>atmosphere</a:t>
                      </a:r>
                      <a:endParaRPr lang="tr-T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92FF-86EF-44B5-9425-0184D127E9DF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PACKAGING OF FRESH RED MEAT AND POULTRY MEAT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5E6B-5D1B-4DCE-938E-DBFA303A283B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72988"/>
          </a:xfrm>
        </p:spPr>
        <p:txBody>
          <a:bodyPr>
            <a:noAutofit/>
          </a:bodyPr>
          <a:lstStyle/>
          <a:p>
            <a:pPr algn="ctr"/>
            <a:r>
              <a:rPr lang="tr-TR" b="1" dirty="0" err="1" smtClean="0"/>
              <a:t>Lidded</a:t>
            </a:r>
            <a:r>
              <a:rPr lang="tr-TR" b="1" dirty="0" smtClean="0"/>
              <a:t> </a:t>
            </a:r>
            <a:r>
              <a:rPr lang="tr-TR" b="1" dirty="0" err="1" smtClean="0"/>
              <a:t>trays</a:t>
            </a:r>
            <a:r>
              <a:rPr lang="tr-TR" b="1" dirty="0" smtClean="0"/>
              <a:t>                                  (</a:t>
            </a:r>
            <a:r>
              <a:rPr lang="tr-TR" b="1" dirty="0" err="1" smtClean="0"/>
              <a:t>modified</a:t>
            </a:r>
            <a:r>
              <a:rPr lang="tr-TR" b="1" dirty="0" smtClean="0"/>
              <a:t> </a:t>
            </a:r>
            <a:r>
              <a:rPr lang="tr-TR" b="1" dirty="0" err="1" smtClean="0"/>
              <a:t>atmosphere</a:t>
            </a:r>
            <a:r>
              <a:rPr lang="tr-TR" b="1" dirty="0" smtClean="0"/>
              <a:t> </a:t>
            </a:r>
            <a:r>
              <a:rPr lang="tr-TR" b="1" dirty="0" err="1" smtClean="0"/>
              <a:t>packaging</a:t>
            </a:r>
            <a:r>
              <a:rPr lang="tr-TR" b="1" dirty="0" smtClean="0"/>
              <a:t>)</a:t>
            </a:r>
            <a:endParaRPr lang="en-US" b="1" dirty="0"/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sz="quarter" idx="4294967295"/>
          </p:nvPr>
        </p:nvGraphicFramePr>
        <p:xfrm>
          <a:off x="0" y="1477041"/>
          <a:ext cx="9072284" cy="4937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2541"/>
                <a:gridCol w="6669743"/>
              </a:tblGrid>
              <a:tr h="2467056">
                <a:tc>
                  <a:txBody>
                    <a:bodyPr/>
                    <a:lstStyle/>
                    <a:p>
                      <a:r>
                        <a:rPr lang="tr-TR" sz="2400" b="1" dirty="0" err="1" smtClean="0"/>
                        <a:t>What</a:t>
                      </a:r>
                      <a:r>
                        <a:rPr lang="tr-TR" sz="2400" b="1" dirty="0" smtClean="0"/>
                        <a:t> </a:t>
                      </a:r>
                      <a:r>
                        <a:rPr lang="tr-TR" sz="2400" b="1" dirty="0" err="1" smtClean="0"/>
                        <a:t>should</a:t>
                      </a:r>
                      <a:r>
                        <a:rPr lang="tr-TR" sz="2400" b="1" dirty="0" smtClean="0"/>
                        <a:t> be done </a:t>
                      </a:r>
                      <a:r>
                        <a:rPr lang="tr-TR" sz="2400" b="1" dirty="0" err="1" smtClean="0"/>
                        <a:t>to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extend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the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shelf</a:t>
                      </a:r>
                      <a:r>
                        <a:rPr lang="tr-TR" sz="2400" b="1" baseline="0" dirty="0" smtClean="0"/>
                        <a:t> life </a:t>
                      </a:r>
                      <a:r>
                        <a:rPr lang="tr-TR" sz="2400" b="1" baseline="0" dirty="0" err="1" smtClean="0"/>
                        <a:t>under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this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packaging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condition</a:t>
                      </a:r>
                      <a:r>
                        <a:rPr lang="tr-TR" sz="2400" b="1" baseline="0" dirty="0" smtClean="0"/>
                        <a:t>?</a:t>
                      </a:r>
                      <a:endParaRPr lang="tr-T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0" dirty="0" err="1" smtClean="0"/>
                        <a:t>High</a:t>
                      </a:r>
                      <a:r>
                        <a:rPr lang="tr-TR" sz="2400" b="0" dirty="0" smtClean="0"/>
                        <a:t> </a:t>
                      </a:r>
                      <a:r>
                        <a:rPr lang="tr-TR" sz="2400" b="0" dirty="0" err="1" smtClean="0"/>
                        <a:t>level</a:t>
                      </a:r>
                      <a:r>
                        <a:rPr lang="tr-TR" sz="2400" b="0" dirty="0" smtClean="0"/>
                        <a:t> of </a:t>
                      </a:r>
                      <a:r>
                        <a:rPr kumimoji="0" lang="en-US" sz="2400" b="0" kern="1200" baseline="0" dirty="0" smtClean="0"/>
                        <a:t>O</a:t>
                      </a:r>
                      <a:r>
                        <a:rPr kumimoji="0" lang="en-US" sz="2400" b="0" kern="1200" baseline="-25000" dirty="0" smtClean="0"/>
                        <a:t>2</a:t>
                      </a:r>
                      <a:r>
                        <a:rPr kumimoji="0" lang="tr-TR" sz="2400" b="0" kern="1200" baseline="-25000" dirty="0" smtClean="0"/>
                        <a:t> </a:t>
                      </a:r>
                      <a:r>
                        <a:rPr kumimoji="0" lang="tr-TR" sz="2400" b="0" kern="1200" baseline="0" dirty="0" smtClean="0"/>
                        <a:t>is </a:t>
                      </a:r>
                      <a:r>
                        <a:rPr kumimoji="0" lang="tr-TR" sz="2400" b="0" kern="1200" baseline="0" dirty="0" err="1" smtClean="0"/>
                        <a:t>used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tr-TR" sz="2400" b="0" kern="1200" baseline="0" dirty="0" err="1" smtClean="0"/>
                        <a:t>to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tr-TR" sz="2400" b="0" kern="1200" baseline="0" dirty="0" err="1" smtClean="0"/>
                        <a:t>enhance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tr-TR" sz="2400" b="0" kern="1200" baseline="0" dirty="0" err="1" smtClean="0"/>
                        <a:t>and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tr-TR" sz="2400" b="0" kern="1200" baseline="0" dirty="0" err="1" smtClean="0"/>
                        <a:t>maintain</a:t>
                      </a:r>
                      <a:r>
                        <a:rPr kumimoji="0" lang="tr-TR" sz="2400" b="0" kern="1200" baseline="0" dirty="0" smtClean="0"/>
                        <a:t> a </a:t>
                      </a:r>
                      <a:r>
                        <a:rPr kumimoji="0" lang="tr-TR" sz="2400" b="0" kern="1200" baseline="0" dirty="0" err="1" smtClean="0"/>
                        <a:t>desirable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tr-TR" sz="2400" b="0" kern="1200" baseline="0" dirty="0" err="1" smtClean="0"/>
                        <a:t>color</a:t>
                      </a:r>
                      <a:r>
                        <a:rPr kumimoji="0" lang="tr-TR" sz="2400" b="0" kern="1200" baseline="0" dirty="0" smtClean="0"/>
                        <a:t>. </a:t>
                      </a:r>
                      <a:r>
                        <a:rPr kumimoji="0" lang="tr-TR" sz="2400" b="0" kern="1200" baseline="0" dirty="0" err="1" smtClean="0"/>
                        <a:t>However</a:t>
                      </a:r>
                      <a:r>
                        <a:rPr kumimoji="0" lang="tr-TR" sz="2400" b="0" kern="1200" baseline="0" dirty="0" smtClean="0"/>
                        <a:t>, </a:t>
                      </a:r>
                      <a:r>
                        <a:rPr kumimoji="0" lang="tr-TR" sz="2400" b="1" kern="1200" baseline="0" dirty="0" err="1" smtClean="0">
                          <a:solidFill>
                            <a:srgbClr val="C00000"/>
                          </a:solidFill>
                        </a:rPr>
                        <a:t>discoloration</a:t>
                      </a:r>
                      <a:r>
                        <a:rPr kumimoji="0" lang="tr-TR" sz="2400" b="1" kern="1200" baseline="0" dirty="0" smtClean="0">
                          <a:solidFill>
                            <a:srgbClr val="C00000"/>
                          </a:solidFill>
                        </a:rPr>
                        <a:t> of </a:t>
                      </a:r>
                      <a:r>
                        <a:rPr kumimoji="0" lang="tr-TR" sz="2400" b="1" kern="1200" baseline="0" dirty="0" err="1" smtClean="0">
                          <a:solidFill>
                            <a:srgbClr val="C00000"/>
                          </a:solidFill>
                        </a:rPr>
                        <a:t>the</a:t>
                      </a:r>
                      <a:r>
                        <a:rPr kumimoji="0" lang="tr-TR" sz="2400" b="1" kern="12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kumimoji="0" lang="tr-TR" sz="2400" b="1" kern="1200" baseline="0" dirty="0" err="1" smtClean="0">
                          <a:solidFill>
                            <a:srgbClr val="C00000"/>
                          </a:solidFill>
                        </a:rPr>
                        <a:t>muscle</a:t>
                      </a:r>
                      <a:r>
                        <a:rPr kumimoji="0" lang="tr-TR" sz="2400" b="1" kern="1200" baseline="0" dirty="0" smtClean="0">
                          <a:solidFill>
                            <a:srgbClr val="C00000"/>
                          </a:solidFill>
                        </a:rPr>
                        <a:t> t</a:t>
                      </a:r>
                      <a:r>
                        <a:rPr kumimoji="0" lang="en-US" sz="2400" b="1" kern="1200" baseline="0" dirty="0" smtClean="0">
                          <a:solidFill>
                            <a:srgbClr val="C00000"/>
                          </a:solidFill>
                        </a:rPr>
                        <a:t>issue and blackening of the cut surfaces of bones in bone-in cuts</a:t>
                      </a:r>
                      <a:r>
                        <a:rPr kumimoji="0" lang="tr-TR" sz="2400" b="1" kern="1200" baseline="0" dirty="0" smtClean="0">
                          <a:solidFill>
                            <a:srgbClr val="C00000"/>
                          </a:solidFill>
                        </a:rPr>
                        <a:t> is </a:t>
                      </a:r>
                      <a:r>
                        <a:rPr kumimoji="0" lang="tr-TR" sz="2400" b="1" kern="1200" baseline="0" dirty="0" err="1" smtClean="0">
                          <a:solidFill>
                            <a:srgbClr val="C00000"/>
                          </a:solidFill>
                        </a:rPr>
                        <a:t>inevitable</a:t>
                      </a:r>
                      <a:endParaRPr kumimoji="0" lang="tr-TR" sz="2400" b="0" kern="1200" baseline="0" dirty="0" smtClean="0"/>
                    </a:p>
                    <a:p>
                      <a:r>
                        <a:rPr kumimoji="0" lang="tr-TR" sz="2400" b="0" kern="1200" baseline="0" dirty="0" err="1" smtClean="0"/>
                        <a:t>The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tr-TR" sz="2400" b="1" kern="1200" baseline="0" dirty="0" smtClean="0">
                          <a:solidFill>
                            <a:srgbClr val="0000FF"/>
                          </a:solidFill>
                        </a:rPr>
                        <a:t>g</a:t>
                      </a:r>
                      <a:r>
                        <a:rPr kumimoji="0" lang="en-US" sz="2400" b="1" kern="1200" baseline="0" dirty="0" err="1" smtClean="0">
                          <a:solidFill>
                            <a:srgbClr val="0000FF"/>
                          </a:solidFill>
                        </a:rPr>
                        <a:t>rowth</a:t>
                      </a:r>
                      <a:r>
                        <a:rPr kumimoji="0" lang="en-US" sz="2400" b="1" kern="1200" baseline="0" dirty="0" smtClean="0">
                          <a:solidFill>
                            <a:srgbClr val="0000FF"/>
                          </a:solidFill>
                        </a:rPr>
                        <a:t> of aerobic spoilage </a:t>
                      </a:r>
                      <a:r>
                        <a:rPr kumimoji="0" lang="tr-TR" sz="2400" b="1" kern="1200" baseline="0" dirty="0" err="1" smtClean="0">
                          <a:solidFill>
                            <a:srgbClr val="0000FF"/>
                          </a:solidFill>
                        </a:rPr>
                        <a:t>fl</a:t>
                      </a:r>
                      <a:r>
                        <a:rPr kumimoji="0" lang="en-US" sz="2400" b="1" kern="1200" baseline="0" dirty="0" err="1" smtClean="0">
                          <a:solidFill>
                            <a:srgbClr val="0000FF"/>
                          </a:solidFill>
                        </a:rPr>
                        <a:t>ora</a:t>
                      </a:r>
                      <a:r>
                        <a:rPr kumimoji="0" lang="en-US" sz="2400" b="1" kern="1200" baseline="0" dirty="0" smtClean="0">
                          <a:solidFill>
                            <a:srgbClr val="0000FF"/>
                          </a:solidFill>
                        </a:rPr>
                        <a:t> is inhibited by the</a:t>
                      </a:r>
                      <a:r>
                        <a:rPr kumimoji="0" lang="tr-TR" sz="2400" b="1" kern="1200" baseline="0" dirty="0" smtClean="0">
                          <a:solidFill>
                            <a:srgbClr val="0000FF"/>
                          </a:solidFill>
                        </a:rPr>
                        <a:t> CO</a:t>
                      </a:r>
                      <a:r>
                        <a:rPr kumimoji="0" lang="tr-TR" sz="2400" b="1" kern="12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</a:p>
                    <a:p>
                      <a:r>
                        <a:rPr kumimoji="0" lang="en-US" sz="2400" b="1" kern="1200" baseline="0" dirty="0" smtClean="0"/>
                        <a:t>N</a:t>
                      </a:r>
                      <a:r>
                        <a:rPr kumimoji="0" lang="en-US" sz="2400" b="1" kern="1200" baseline="-25000" dirty="0" smtClean="0"/>
                        <a:t>2</a:t>
                      </a:r>
                      <a:r>
                        <a:rPr kumimoji="0" lang="en-US" sz="2400" b="1" kern="1200" baseline="0" dirty="0" smtClean="0"/>
                        <a:t> is included in the atmosphere to guard against pack collapse </a:t>
                      </a:r>
                      <a:r>
                        <a:rPr kumimoji="0" lang="en-US" sz="2400" b="0" kern="1200" baseline="0" dirty="0" smtClean="0"/>
                        <a:t>because of absorption of CO</a:t>
                      </a:r>
                      <a:r>
                        <a:rPr kumimoji="0" lang="tr-TR" sz="2400" b="0" kern="1200" baseline="-25000" dirty="0" smtClean="0"/>
                        <a:t>2,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tr-TR" sz="2400" b="0" kern="1200" baseline="0" dirty="0" err="1" smtClean="0"/>
                        <a:t>which</a:t>
                      </a:r>
                      <a:r>
                        <a:rPr kumimoji="0" lang="tr-TR" sz="2400" b="0" kern="1200" baseline="0" dirty="0" smtClean="0"/>
                        <a:t> is </a:t>
                      </a:r>
                      <a:r>
                        <a:rPr kumimoji="0" lang="en-US" sz="2400" b="0" kern="1200" baseline="0" dirty="0" smtClean="0"/>
                        <a:t>highly soluble in both muscle and fat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en-US" sz="2400" b="0" kern="1200" baseline="0" dirty="0" smtClean="0"/>
                        <a:t>tissues</a:t>
                      </a:r>
                      <a:endParaRPr lang="tr-TR" sz="24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54123">
                <a:tc>
                  <a:txBody>
                    <a:bodyPr/>
                    <a:lstStyle/>
                    <a:p>
                      <a:r>
                        <a:rPr lang="tr-TR" sz="2400" b="1" dirty="0" err="1" smtClean="0"/>
                        <a:t>What</a:t>
                      </a:r>
                      <a:r>
                        <a:rPr lang="tr-TR" sz="2400" b="1" dirty="0" smtClean="0"/>
                        <a:t> </a:t>
                      </a:r>
                      <a:r>
                        <a:rPr lang="tr-TR" sz="2400" b="1" dirty="0" err="1" smtClean="0"/>
                        <a:t>are</a:t>
                      </a:r>
                      <a:r>
                        <a:rPr lang="tr-TR" sz="2400" b="1" dirty="0" smtClean="0"/>
                        <a:t> </a:t>
                      </a:r>
                      <a:r>
                        <a:rPr lang="tr-TR" sz="2400" b="1" dirty="0" err="1" smtClean="0"/>
                        <a:t>the</a:t>
                      </a:r>
                      <a:r>
                        <a:rPr lang="tr-TR" sz="2400" b="1" dirty="0" smtClean="0"/>
                        <a:t> </a:t>
                      </a:r>
                      <a:r>
                        <a:rPr lang="tr-TR" sz="2400" b="1" dirty="0" err="1" smtClean="0"/>
                        <a:t>factors</a:t>
                      </a:r>
                      <a:r>
                        <a:rPr lang="tr-TR" sz="2400" b="1" dirty="0" smtClean="0"/>
                        <a:t> </a:t>
                      </a:r>
                      <a:r>
                        <a:rPr lang="tr-TR" sz="2400" b="1" dirty="0" err="1" smtClean="0"/>
                        <a:t>that</a:t>
                      </a:r>
                      <a:r>
                        <a:rPr lang="tr-TR" sz="2400" b="1" dirty="0" smtClean="0"/>
                        <a:t> limit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shelf</a:t>
                      </a:r>
                      <a:r>
                        <a:rPr lang="tr-TR" sz="2400" b="1" baseline="0" dirty="0" smtClean="0"/>
                        <a:t> life?</a:t>
                      </a:r>
                      <a:endParaRPr lang="tr-T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 err="1" smtClean="0">
                          <a:solidFill>
                            <a:srgbClr val="C00000"/>
                          </a:solidFill>
                        </a:rPr>
                        <a:t>Discoloration</a:t>
                      </a: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tr-TR" sz="2400" b="1" baseline="0" dirty="0" err="1" smtClean="0">
                          <a:solidFill>
                            <a:srgbClr val="0000FF"/>
                          </a:solidFill>
                        </a:rPr>
                        <a:t>changing</a:t>
                      </a:r>
                      <a:r>
                        <a:rPr lang="tr-TR" sz="2400" b="1" baseline="0" dirty="0" smtClean="0">
                          <a:solidFill>
                            <a:srgbClr val="0000FF"/>
                          </a:solidFill>
                        </a:rPr>
                        <a:t> of </a:t>
                      </a:r>
                      <a:r>
                        <a:rPr lang="tr-TR" sz="2400" b="1" baseline="0" dirty="0" err="1" smtClean="0">
                          <a:solidFill>
                            <a:srgbClr val="0000FF"/>
                          </a:solidFill>
                        </a:rPr>
                        <a:t>pack</a:t>
                      </a:r>
                      <a:r>
                        <a:rPr lang="tr-TR" sz="2400" b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0000FF"/>
                          </a:solidFill>
                        </a:rPr>
                        <a:t>gas</a:t>
                      </a:r>
                      <a:r>
                        <a:rPr lang="tr-TR" sz="2400" b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0000FF"/>
                          </a:solidFill>
                        </a:rPr>
                        <a:t>atmosphere</a:t>
                      </a:r>
                      <a:r>
                        <a:rPr lang="tr-TR" sz="2400" b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tr-TR" sz="2400" b="0" baseline="0" dirty="0" err="1" smtClean="0">
                          <a:solidFill>
                            <a:schemeClr val="tx1"/>
                          </a:solidFill>
                        </a:rPr>
                        <a:t>due</a:t>
                      </a: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400" b="0" baseline="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0" lang="tr-TR" sz="2400" kern="1200" baseline="0" dirty="0" smtClean="0"/>
                        <a:t>CO</a:t>
                      </a:r>
                      <a:r>
                        <a:rPr kumimoji="0" lang="tr-TR" sz="2400" kern="1200" baseline="-25000" dirty="0" smtClean="0"/>
                        <a:t>2 </a:t>
                      </a:r>
                      <a:r>
                        <a:rPr kumimoji="0" lang="tr-TR" sz="2400" kern="1200" baseline="0" dirty="0" err="1" smtClean="0"/>
                        <a:t>dissolution</a:t>
                      </a:r>
                      <a:r>
                        <a:rPr kumimoji="0" lang="tr-TR" sz="2400" kern="1200" baseline="0" dirty="0" smtClean="0"/>
                        <a:t>, O</a:t>
                      </a:r>
                      <a:r>
                        <a:rPr kumimoji="0" lang="tr-TR" sz="2400" kern="1200" baseline="-25000" dirty="0" smtClean="0"/>
                        <a:t>2</a:t>
                      </a:r>
                      <a:r>
                        <a:rPr kumimoji="0" lang="tr-TR" sz="2400" kern="1200" baseline="0" dirty="0" smtClean="0"/>
                        <a:t> </a:t>
                      </a:r>
                      <a:r>
                        <a:rPr kumimoji="0" lang="tr-TR" sz="2400" kern="1200" baseline="0" dirty="0" err="1" smtClean="0"/>
                        <a:t>consumption</a:t>
                      </a:r>
                      <a:r>
                        <a:rPr kumimoji="0" lang="tr-TR" sz="2400" kern="1200" baseline="0" dirty="0" smtClean="0"/>
                        <a:t> </a:t>
                      </a:r>
                      <a:r>
                        <a:rPr kumimoji="0" lang="tr-TR" sz="2400" kern="1200" baseline="0" dirty="0" err="1" smtClean="0"/>
                        <a:t>by</a:t>
                      </a:r>
                      <a:r>
                        <a:rPr kumimoji="0" lang="tr-TR" sz="2400" kern="1200" baseline="0" dirty="0" smtClean="0"/>
                        <a:t> </a:t>
                      </a:r>
                      <a:r>
                        <a:rPr kumimoji="0" lang="tr-TR" sz="2400" kern="1200" baseline="0" dirty="0" err="1" smtClean="0"/>
                        <a:t>muscle</a:t>
                      </a:r>
                      <a:r>
                        <a:rPr kumimoji="0" lang="tr-TR" sz="2400" kern="1200" baseline="0" dirty="0" smtClean="0"/>
                        <a:t> </a:t>
                      </a:r>
                      <a:r>
                        <a:rPr kumimoji="0" lang="tr-TR" sz="2400" kern="1200" baseline="0" dirty="0" err="1" smtClean="0"/>
                        <a:t>tissue</a:t>
                      </a:r>
                      <a:r>
                        <a:rPr kumimoji="0" lang="tr-TR" sz="2400" kern="1200" baseline="0" dirty="0" smtClean="0"/>
                        <a:t> </a:t>
                      </a:r>
                      <a:r>
                        <a:rPr kumimoji="0" lang="tr-TR" sz="2400" kern="1200" baseline="0" dirty="0" err="1" smtClean="0"/>
                        <a:t>and</a:t>
                      </a:r>
                      <a:r>
                        <a:rPr kumimoji="0" lang="tr-TR" sz="2400" kern="1200" baseline="0" dirty="0" smtClean="0"/>
                        <a:t> </a:t>
                      </a:r>
                      <a:r>
                        <a:rPr kumimoji="0" lang="tr-TR" sz="2400" kern="1200" baseline="0" dirty="0" err="1" smtClean="0"/>
                        <a:t>bacteria</a:t>
                      </a:r>
                      <a:r>
                        <a:rPr kumimoji="0" lang="tr-TR" sz="2400" kern="1200" baseline="0" dirty="0" smtClean="0"/>
                        <a:t>, </a:t>
                      </a:r>
                      <a:r>
                        <a:rPr kumimoji="0" lang="tr-TR" sz="2400" kern="1200" baseline="0" dirty="0" err="1" smtClean="0"/>
                        <a:t>gas</a:t>
                      </a:r>
                      <a:r>
                        <a:rPr kumimoji="0" lang="tr-TR" sz="2400" kern="1200" baseline="0" dirty="0" smtClean="0"/>
                        <a:t> </a:t>
                      </a:r>
                      <a:r>
                        <a:rPr kumimoji="0" lang="tr-TR" sz="2400" kern="1200" baseline="0" dirty="0" err="1" smtClean="0"/>
                        <a:t>exchange</a:t>
                      </a:r>
                      <a:r>
                        <a:rPr kumimoji="0" lang="tr-TR" sz="2400" kern="1200" baseline="0" dirty="0" smtClean="0"/>
                        <a:t> </a:t>
                      </a:r>
                      <a:r>
                        <a:rPr kumimoji="0" lang="tr-TR" sz="2400" kern="1200" baseline="0" dirty="0" err="1" smtClean="0"/>
                        <a:t>across</a:t>
                      </a:r>
                      <a:r>
                        <a:rPr kumimoji="0" lang="tr-TR" sz="2400" kern="1200" baseline="0" dirty="0" smtClean="0"/>
                        <a:t> </a:t>
                      </a:r>
                      <a:r>
                        <a:rPr kumimoji="0" lang="tr-TR" sz="2400" kern="1200" baseline="0" dirty="0" err="1" smtClean="0"/>
                        <a:t>the</a:t>
                      </a:r>
                      <a:r>
                        <a:rPr kumimoji="0" lang="tr-TR" sz="2400" kern="1200" baseline="0" dirty="0" smtClean="0"/>
                        <a:t> </a:t>
                      </a:r>
                      <a:r>
                        <a:rPr kumimoji="0" lang="tr-TR" sz="2400" kern="1200" baseline="0" dirty="0" err="1" smtClean="0"/>
                        <a:t>lidding</a:t>
                      </a:r>
                      <a:r>
                        <a:rPr kumimoji="0" lang="tr-TR" sz="2400" kern="1200" baseline="0" dirty="0" smtClean="0"/>
                        <a:t> film</a:t>
                      </a:r>
                      <a:endParaRPr lang="tr-T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92FF-86EF-44B5-9425-0184D127E9DF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 smtClean="0"/>
              <a:t>Lidded</a:t>
            </a:r>
            <a:r>
              <a:rPr lang="tr-TR" b="1" dirty="0" smtClean="0"/>
              <a:t> </a:t>
            </a:r>
            <a:r>
              <a:rPr lang="tr-TR" b="1" dirty="0" err="1" smtClean="0"/>
              <a:t>trays</a:t>
            </a:r>
            <a:r>
              <a:rPr lang="tr-TR" b="1" dirty="0" smtClean="0"/>
              <a:t>                                  (</a:t>
            </a:r>
            <a:r>
              <a:rPr lang="tr-TR" b="1" dirty="0" err="1" smtClean="0"/>
              <a:t>modified</a:t>
            </a:r>
            <a:r>
              <a:rPr lang="tr-TR" b="1" dirty="0" smtClean="0"/>
              <a:t> </a:t>
            </a:r>
            <a:r>
              <a:rPr lang="tr-TR" b="1" dirty="0" err="1" smtClean="0"/>
              <a:t>atmosphere</a:t>
            </a:r>
            <a:r>
              <a:rPr lang="tr-TR" b="1" dirty="0" smtClean="0"/>
              <a:t> </a:t>
            </a:r>
            <a:r>
              <a:rPr lang="tr-TR" b="1" dirty="0" err="1" smtClean="0"/>
              <a:t>packaging</a:t>
            </a:r>
            <a:r>
              <a:rPr lang="tr-TR" b="1" dirty="0" smtClean="0"/>
              <a:t>)</a:t>
            </a:r>
            <a:endParaRPr lang="en-US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C570-893B-487D-B7CB-BABD47526C5E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pic>
        <p:nvPicPr>
          <p:cNvPr id="18434" name="Picture 2" descr="Chicken “Cornichon”/chilled/modified atmosphere packaging - Дантон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659" y="1583141"/>
            <a:ext cx="4088396" cy="3609288"/>
          </a:xfrm>
          <a:prstGeom prst="rect">
            <a:avLst/>
          </a:prstGeom>
          <a:noFill/>
        </p:spPr>
      </p:pic>
      <p:sp>
        <p:nvSpPr>
          <p:cNvPr id="18436" name="AutoShape 4" descr="modified atmosphere packaging - Rem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438" name="AutoShape 6" descr="modified atmosphere packaging - Rem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440" name="AutoShape 8" descr="modified atmosphere packaging - Rem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8442" name="Picture 10" descr="Meat packaging solu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3385" y="2871171"/>
            <a:ext cx="4572000" cy="3429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tr-TR" b="1" dirty="0" err="1" smtClean="0"/>
              <a:t>Vacuum</a:t>
            </a:r>
            <a:r>
              <a:rPr lang="tr-TR" b="1" dirty="0" smtClean="0"/>
              <a:t> </a:t>
            </a:r>
            <a:r>
              <a:rPr lang="tr-TR" b="1" dirty="0" err="1" smtClean="0"/>
              <a:t>packaging</a:t>
            </a:r>
            <a:endParaRPr lang="en-US" b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914400" y="6262985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 smtClean="0"/>
              <a:t>Flexible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vacuum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packs</a:t>
            </a:r>
            <a:endParaRPr lang="tr-TR" sz="2400" b="1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5257800" y="6243935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 smtClean="0"/>
              <a:t>Rigid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vacuum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packs</a:t>
            </a:r>
            <a:endParaRPr lang="tr-TR" sz="2400" b="1" dirty="0"/>
          </a:p>
        </p:txBody>
      </p:sp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152400" y="843280"/>
          <a:ext cx="8763000" cy="3413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84440"/>
                <a:gridCol w="2098183"/>
                <a:gridCol w="3980377"/>
              </a:tblGrid>
              <a:tr h="406559">
                <a:tc>
                  <a:txBody>
                    <a:bodyPr/>
                    <a:lstStyle/>
                    <a:p>
                      <a:r>
                        <a:rPr lang="tr-TR" sz="2200" dirty="0" err="1" smtClean="0"/>
                        <a:t>Flexible</a:t>
                      </a:r>
                      <a:r>
                        <a:rPr lang="tr-TR" sz="2200" dirty="0" smtClean="0"/>
                        <a:t> </a:t>
                      </a:r>
                      <a:r>
                        <a:rPr lang="tr-TR" sz="2200" dirty="0" err="1" smtClean="0"/>
                        <a:t>packs</a:t>
                      </a:r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200" dirty="0" err="1" smtClean="0"/>
                        <a:t>Bottom</a:t>
                      </a:r>
                      <a:r>
                        <a:rPr lang="tr-TR" sz="2200" dirty="0" smtClean="0"/>
                        <a:t> </a:t>
                      </a:r>
                      <a:r>
                        <a:rPr lang="tr-TR" sz="2200" dirty="0" err="1" smtClean="0"/>
                        <a:t>side</a:t>
                      </a:r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PA-LDPE</a:t>
                      </a:r>
                      <a:endParaRPr lang="tr-TR" sz="2200" dirty="0"/>
                    </a:p>
                  </a:txBody>
                  <a:tcPr/>
                </a:tc>
              </a:tr>
              <a:tr h="406559">
                <a:tc>
                  <a:txBody>
                    <a:bodyPr/>
                    <a:lstStyle/>
                    <a:p>
                      <a:r>
                        <a:rPr lang="tr-TR" sz="2200" dirty="0" err="1" smtClean="0"/>
                        <a:t>Rigid</a:t>
                      </a:r>
                      <a:r>
                        <a:rPr lang="tr-TR" sz="2200" dirty="0" smtClean="0"/>
                        <a:t> </a:t>
                      </a:r>
                      <a:r>
                        <a:rPr lang="tr-TR" sz="2200" dirty="0" err="1" smtClean="0"/>
                        <a:t>packs</a:t>
                      </a:r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200" dirty="0" err="1" smtClean="0"/>
                        <a:t>Bottom</a:t>
                      </a:r>
                      <a:r>
                        <a:rPr lang="tr-TR" sz="2200" dirty="0" smtClean="0"/>
                        <a:t> </a:t>
                      </a:r>
                      <a:r>
                        <a:rPr lang="tr-TR" sz="2200" dirty="0" err="1" smtClean="0"/>
                        <a:t>side</a:t>
                      </a:r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PVC</a:t>
                      </a:r>
                      <a:endParaRPr lang="tr-TR" sz="2200" dirty="0"/>
                    </a:p>
                  </a:txBody>
                  <a:tcPr/>
                </a:tc>
              </a:tr>
              <a:tr h="406559">
                <a:tc>
                  <a:txBody>
                    <a:bodyPr/>
                    <a:lstStyle/>
                    <a:p>
                      <a:endParaRPr lang="tr-TR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PVC-LDPE</a:t>
                      </a:r>
                      <a:endParaRPr lang="tr-TR" sz="2200" dirty="0"/>
                    </a:p>
                  </a:txBody>
                  <a:tcPr/>
                </a:tc>
              </a:tr>
              <a:tr h="406559">
                <a:tc>
                  <a:txBody>
                    <a:bodyPr/>
                    <a:lstStyle/>
                    <a:p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PS-EVOH-LDPE</a:t>
                      </a:r>
                      <a:endParaRPr lang="tr-TR" sz="2200" dirty="0"/>
                    </a:p>
                  </a:txBody>
                  <a:tcPr/>
                </a:tc>
              </a:tr>
              <a:tr h="406559">
                <a:tc>
                  <a:txBody>
                    <a:bodyPr/>
                    <a:lstStyle/>
                    <a:p>
                      <a:endParaRPr lang="tr-TR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200" dirty="0" err="1" smtClean="0"/>
                        <a:t>Upper</a:t>
                      </a:r>
                      <a:r>
                        <a:rPr lang="tr-TR" sz="2200" baseline="0" dirty="0" smtClean="0"/>
                        <a:t> </a:t>
                      </a:r>
                      <a:r>
                        <a:rPr lang="tr-TR" sz="2200" baseline="0" dirty="0" err="1" smtClean="0"/>
                        <a:t>side</a:t>
                      </a:r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OPA-LDPE</a:t>
                      </a:r>
                      <a:endParaRPr lang="tr-TR" sz="2200" dirty="0"/>
                    </a:p>
                  </a:txBody>
                  <a:tcPr/>
                </a:tc>
              </a:tr>
              <a:tr h="406559">
                <a:tc>
                  <a:txBody>
                    <a:bodyPr/>
                    <a:lstStyle/>
                    <a:p>
                      <a:endParaRPr lang="tr-TR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PET-PVDC-LDPE</a:t>
                      </a:r>
                      <a:endParaRPr lang="tr-TR" sz="2200" dirty="0"/>
                    </a:p>
                  </a:txBody>
                  <a:tcPr/>
                </a:tc>
              </a:tr>
              <a:tr h="406559">
                <a:tc>
                  <a:txBody>
                    <a:bodyPr/>
                    <a:lstStyle/>
                    <a:p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OPA-LDPE-EVOH-LDPE</a:t>
                      </a:r>
                      <a:endParaRPr lang="tr-TR" sz="2200" dirty="0"/>
                    </a:p>
                  </a:txBody>
                  <a:tcPr/>
                </a:tc>
              </a:tr>
              <a:tr h="406559">
                <a:tc>
                  <a:txBody>
                    <a:bodyPr/>
                    <a:lstStyle/>
                    <a:p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dirty="0" smtClean="0"/>
                        <a:t>PET-LDPE-EVOH-LDPE</a:t>
                      </a:r>
                      <a:endParaRPr lang="tr-TR" sz="2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10" name="Picture 2" descr="A “Fresh” Approach to Meat Packaging | 2013-09-24 | Flexible Packag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191000"/>
            <a:ext cx="3882934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Rigid vacuum skin packs from Linpac drive meat sales for Booths"/>
          <p:cNvPicPr>
            <a:picLocks noChangeAspect="1" noChangeArrowheads="1"/>
          </p:cNvPicPr>
          <p:nvPr/>
        </p:nvPicPr>
        <p:blipFill>
          <a:blip r:embed="rId3"/>
          <a:srcRect l="5029" t="6488" r="6053" b="5817"/>
          <a:stretch>
            <a:fillRect/>
          </a:stretch>
        </p:blipFill>
        <p:spPr bwMode="auto">
          <a:xfrm>
            <a:off x="4743451" y="4171950"/>
            <a:ext cx="3463115" cy="203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tr-TR" b="1" dirty="0" err="1" smtClean="0"/>
              <a:t>Vacuum</a:t>
            </a:r>
            <a:r>
              <a:rPr lang="tr-TR" b="1" dirty="0" smtClean="0"/>
              <a:t> </a:t>
            </a:r>
            <a:r>
              <a:rPr lang="tr-TR" b="1" dirty="0" err="1" smtClean="0"/>
              <a:t>packaging</a:t>
            </a:r>
            <a:endParaRPr lang="en-US" b="1" dirty="0"/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sz="quarter" idx="4294967295"/>
          </p:nvPr>
        </p:nvGraphicFramePr>
        <p:xfrm>
          <a:off x="57150" y="1092200"/>
          <a:ext cx="8963891" cy="57607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373836"/>
                <a:gridCol w="6590055"/>
              </a:tblGrid>
              <a:tr h="980878">
                <a:tc>
                  <a:txBody>
                    <a:bodyPr/>
                    <a:lstStyle/>
                    <a:p>
                      <a:r>
                        <a:rPr lang="tr-TR" sz="2400" b="1" dirty="0" err="1" smtClean="0">
                          <a:solidFill>
                            <a:schemeClr val="tx1"/>
                          </a:solidFill>
                        </a:rPr>
                        <a:t>Barrier</a:t>
                      </a:r>
                      <a:r>
                        <a:rPr lang="tr-TR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400" b="1" dirty="0" err="1" smtClean="0">
                          <a:solidFill>
                            <a:schemeClr val="tx1"/>
                          </a:solidFill>
                        </a:rPr>
                        <a:t>properties</a:t>
                      </a:r>
                      <a:r>
                        <a:rPr lang="tr-TR" sz="2400" b="1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tr-TR" sz="2400" b="1" dirty="0" err="1" smtClean="0">
                          <a:solidFill>
                            <a:schemeClr val="tx1"/>
                          </a:solidFill>
                        </a:rPr>
                        <a:t>packaging</a:t>
                      </a:r>
                      <a:r>
                        <a:rPr lang="tr-TR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chemeClr val="tx1"/>
                          </a:solidFill>
                        </a:rPr>
                        <a:t>material</a:t>
                      </a:r>
                      <a:endParaRPr lang="tr-T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400" b="1" kern="1200" baseline="0" dirty="0" err="1" smtClean="0">
                          <a:solidFill>
                            <a:srgbClr val="0000FF"/>
                          </a:solidFill>
                        </a:rPr>
                        <a:t>Low</a:t>
                      </a:r>
                      <a:r>
                        <a:rPr kumimoji="0" lang="tr-TR" sz="2400" b="1" kern="12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kumimoji="0" lang="tr-TR" sz="2400" b="1" kern="1200" baseline="0" dirty="0" err="1" smtClean="0">
                          <a:solidFill>
                            <a:srgbClr val="0000FF"/>
                          </a:solidFill>
                        </a:rPr>
                        <a:t>OTRs</a:t>
                      </a:r>
                      <a:r>
                        <a:rPr kumimoji="0" lang="tr-TR" sz="2400" b="1" kern="12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kumimoji="0" lang="tr-TR" sz="2400" b="0" kern="1200" baseline="0" dirty="0" smtClean="0"/>
                        <a:t>(</a:t>
                      </a:r>
                      <a:r>
                        <a:rPr kumimoji="0" lang="tr-TR" sz="2400" b="0" kern="1200" baseline="0" dirty="0" err="1" smtClean="0"/>
                        <a:t>typically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en-US" sz="2400" b="0" kern="1200" baseline="0" dirty="0" smtClean="0"/>
                        <a:t>less than 2 </a:t>
                      </a:r>
                      <a:r>
                        <a:rPr kumimoji="0" lang="en-US" sz="2400" b="0" kern="1200" baseline="0" dirty="0" err="1" smtClean="0"/>
                        <a:t>mL</a:t>
                      </a:r>
                      <a:r>
                        <a:rPr kumimoji="0" lang="tr-TR" sz="2400" b="0" kern="1200" baseline="0" dirty="0" smtClean="0"/>
                        <a:t> /</a:t>
                      </a:r>
                      <a:r>
                        <a:rPr kumimoji="0" lang="en-US" sz="2400" b="0" kern="1200" baseline="0" dirty="0" smtClean="0"/>
                        <a:t> m</a:t>
                      </a:r>
                      <a:r>
                        <a:rPr kumimoji="0" lang="tr-TR" sz="2400" b="0" kern="1200" baseline="30000" dirty="0" smtClean="0"/>
                        <a:t>2</a:t>
                      </a:r>
                      <a:r>
                        <a:rPr kumimoji="0" lang="tr-TR" sz="2400" b="0" kern="1200" baseline="0" dirty="0" smtClean="0"/>
                        <a:t> </a:t>
                      </a:r>
                      <a:r>
                        <a:rPr kumimoji="0" lang="en-US" sz="2400" b="0" kern="1200" baseline="0" dirty="0" err="1" smtClean="0"/>
                        <a:t>da</a:t>
                      </a:r>
                      <a:r>
                        <a:rPr kumimoji="0" lang="tr-TR" sz="2400" b="0" kern="1200" baseline="0" dirty="0" smtClean="0"/>
                        <a:t>y</a:t>
                      </a:r>
                      <a:r>
                        <a:rPr kumimoji="0" lang="en-US" sz="2400" b="0" kern="1200" baseline="0" dirty="0" smtClean="0"/>
                        <a:t>) can be used to extend the storage </a:t>
                      </a:r>
                      <a:r>
                        <a:rPr kumimoji="0" lang="en-US" sz="2400" b="1" kern="1200" baseline="0" dirty="0" smtClean="0">
                          <a:solidFill>
                            <a:srgbClr val="0000FF"/>
                          </a:solidFill>
                        </a:rPr>
                        <a:t>life by inhibition of aerobic spoilage</a:t>
                      </a:r>
                      <a:r>
                        <a:rPr kumimoji="0" lang="tr-TR" sz="2400" b="1" kern="1200" baseline="0" dirty="0" smtClean="0">
                          <a:solidFill>
                            <a:srgbClr val="0000FF"/>
                          </a:solidFill>
                        </a:rPr>
                        <a:t> flora</a:t>
                      </a:r>
                      <a:endParaRPr lang="tr-TR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980878">
                <a:tc>
                  <a:txBody>
                    <a:bodyPr/>
                    <a:lstStyle/>
                    <a:p>
                      <a:r>
                        <a:rPr lang="tr-TR" sz="2400" b="1" dirty="0" err="1" smtClean="0">
                          <a:solidFill>
                            <a:schemeClr val="tx1"/>
                          </a:solidFill>
                        </a:rPr>
                        <a:t>Meat</a:t>
                      </a:r>
                      <a:r>
                        <a:rPr lang="tr-TR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chemeClr val="tx1"/>
                          </a:solidFill>
                        </a:rPr>
                        <a:t>color</a:t>
                      </a:r>
                      <a:r>
                        <a:rPr lang="tr-TR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chemeClr val="tx1"/>
                          </a:solidFill>
                        </a:rPr>
                        <a:t>under</a:t>
                      </a:r>
                      <a:r>
                        <a:rPr lang="tr-TR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tr-TR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chemeClr val="tx1"/>
                          </a:solidFill>
                        </a:rPr>
                        <a:t>pack</a:t>
                      </a:r>
                      <a:r>
                        <a:rPr lang="tr-TR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chemeClr val="tx1"/>
                          </a:solidFill>
                        </a:rPr>
                        <a:t>condition</a:t>
                      </a:r>
                      <a:endParaRPr lang="tr-T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400" kern="1200" baseline="0" dirty="0" err="1" smtClean="0"/>
                        <a:t>Vacuum</a:t>
                      </a:r>
                      <a:r>
                        <a:rPr kumimoji="0" lang="tr-TR" sz="2400" kern="1200" baseline="0" dirty="0" smtClean="0"/>
                        <a:t>-</a:t>
                      </a:r>
                      <a:r>
                        <a:rPr kumimoji="0" lang="tr-TR" sz="2400" kern="1200" baseline="0" dirty="0" err="1" smtClean="0"/>
                        <a:t>packaged</a:t>
                      </a:r>
                      <a:r>
                        <a:rPr kumimoji="0" lang="tr-TR" sz="2400" kern="1200" baseline="0" dirty="0" smtClean="0"/>
                        <a:t> </a:t>
                      </a:r>
                      <a:r>
                        <a:rPr kumimoji="0" lang="tr-TR" sz="2400" kern="1200" baseline="0" dirty="0" err="1" smtClean="0"/>
                        <a:t>beef</a:t>
                      </a:r>
                      <a:r>
                        <a:rPr kumimoji="0" lang="tr-TR" sz="2400" kern="1200" baseline="0" dirty="0" smtClean="0"/>
                        <a:t> </a:t>
                      </a:r>
                      <a:r>
                        <a:rPr kumimoji="0" lang="tr-TR" sz="2400" kern="1200" baseline="0" dirty="0" err="1" smtClean="0"/>
                        <a:t>and</a:t>
                      </a:r>
                      <a:r>
                        <a:rPr kumimoji="0" lang="tr-TR" sz="2400" kern="1200" baseline="0" dirty="0" smtClean="0"/>
                        <a:t> </a:t>
                      </a:r>
                      <a:r>
                        <a:rPr kumimoji="0" lang="tr-TR" sz="2400" kern="1200" baseline="0" dirty="0" err="1" smtClean="0"/>
                        <a:t>pork</a:t>
                      </a:r>
                      <a:r>
                        <a:rPr kumimoji="0" lang="tr-TR" sz="2400" kern="1200" baseline="0" dirty="0" smtClean="0"/>
                        <a:t> </a:t>
                      </a:r>
                      <a:r>
                        <a:rPr kumimoji="0" lang="en-US" sz="2400" kern="1200" baseline="0" dirty="0" smtClean="0"/>
                        <a:t>primal cuts with dull, purple colors imparted by </a:t>
                      </a:r>
                      <a:r>
                        <a:rPr kumimoji="0" lang="en-US" sz="2400" kern="1200" baseline="0" dirty="0" err="1" smtClean="0"/>
                        <a:t>deoxymyoglobin</a:t>
                      </a:r>
                      <a:r>
                        <a:rPr kumimoji="0" lang="tr-TR" sz="2400" kern="1200" baseline="0" dirty="0" smtClean="0"/>
                        <a:t>.</a:t>
                      </a:r>
                    </a:p>
                    <a:p>
                      <a:r>
                        <a:rPr kumimoji="0" lang="tr-TR" sz="2400" kern="1200" baseline="0" dirty="0" smtClean="0"/>
                        <a:t>B</a:t>
                      </a:r>
                      <a:r>
                        <a:rPr kumimoji="0" lang="en-US" sz="2400" kern="1200" baseline="0" dirty="0" smtClean="0"/>
                        <a:t>one marrow in bone-in retail cuts will darken during display, and can become black in</a:t>
                      </a:r>
                      <a:r>
                        <a:rPr kumimoji="0" lang="tr-TR" sz="2400" kern="1200" baseline="0" dirty="0" smtClean="0"/>
                        <a:t> </a:t>
                      </a:r>
                      <a:r>
                        <a:rPr kumimoji="0" lang="tr-TR" sz="2400" kern="1200" baseline="0" dirty="0" err="1" smtClean="0"/>
                        <a:t>cuts</a:t>
                      </a:r>
                      <a:r>
                        <a:rPr kumimoji="0" lang="tr-TR" sz="2400" kern="1200" baseline="0" dirty="0" smtClean="0"/>
                        <a:t>. </a:t>
                      </a:r>
                      <a:r>
                        <a:rPr kumimoji="0" lang="en-US" sz="2400" kern="1200" baseline="0" dirty="0" smtClean="0"/>
                        <a:t>The darkening is due to the formation of </a:t>
                      </a:r>
                      <a:r>
                        <a:rPr kumimoji="0" lang="en-US" sz="2400" kern="1200" baseline="0" dirty="0" err="1" smtClean="0"/>
                        <a:t>methemoglobin</a:t>
                      </a:r>
                      <a:r>
                        <a:rPr kumimoji="0" lang="tr-TR" sz="2400" kern="1200" baseline="0" dirty="0" smtClean="0"/>
                        <a:t> </a:t>
                      </a:r>
                      <a:r>
                        <a:rPr kumimoji="0" lang="en-US" sz="2400" kern="1200" baseline="0" dirty="0" smtClean="0"/>
                        <a:t>from hemoglobin released from red blood cells in the bone marrow</a:t>
                      </a:r>
                      <a:endParaRPr lang="tr-T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808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err="1" smtClean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tr-TR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400" b="1" dirty="0" err="1" smtClean="0">
                          <a:solidFill>
                            <a:schemeClr val="tx1"/>
                          </a:solidFill>
                        </a:rPr>
                        <a:t>are</a:t>
                      </a:r>
                      <a:r>
                        <a:rPr lang="tr-TR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400" b="1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tr-TR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400" b="1" dirty="0" err="1" smtClean="0">
                          <a:solidFill>
                            <a:schemeClr val="tx1"/>
                          </a:solidFill>
                        </a:rPr>
                        <a:t>factors</a:t>
                      </a:r>
                      <a:r>
                        <a:rPr lang="tr-TR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400" b="1" dirty="0" err="1" smtClean="0">
                          <a:solidFill>
                            <a:schemeClr val="tx1"/>
                          </a:solidFill>
                        </a:rPr>
                        <a:t>that</a:t>
                      </a:r>
                      <a:r>
                        <a:rPr lang="tr-TR" sz="2400" b="1" dirty="0" smtClean="0">
                          <a:solidFill>
                            <a:schemeClr val="tx1"/>
                          </a:solidFill>
                        </a:rPr>
                        <a:t> limit</a:t>
                      </a:r>
                      <a:r>
                        <a:rPr lang="tr-TR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chemeClr val="tx1"/>
                          </a:solidFill>
                        </a:rPr>
                        <a:t>shelf</a:t>
                      </a:r>
                      <a:r>
                        <a:rPr lang="tr-TR" sz="2400" b="1" baseline="0" dirty="0" smtClean="0">
                          <a:solidFill>
                            <a:schemeClr val="tx1"/>
                          </a:solidFill>
                        </a:rPr>
                        <a:t> life?</a:t>
                      </a:r>
                      <a:endParaRPr lang="tr-TR" sz="24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400" b="1" kern="1200" baseline="0" dirty="0" err="1" smtClean="0"/>
                        <a:t>Growth</a:t>
                      </a:r>
                      <a:r>
                        <a:rPr kumimoji="0" lang="tr-TR" sz="2400" b="1" kern="1200" baseline="0" dirty="0" smtClean="0"/>
                        <a:t> of </a:t>
                      </a:r>
                      <a:r>
                        <a:rPr kumimoji="0" lang="tr-TR" sz="2400" b="1" kern="1200" baseline="0" dirty="0" err="1" smtClean="0"/>
                        <a:t>lactic</a:t>
                      </a:r>
                      <a:r>
                        <a:rPr kumimoji="0" lang="tr-TR" sz="2400" b="1" kern="1200" baseline="0" dirty="0" smtClean="0"/>
                        <a:t> </a:t>
                      </a:r>
                      <a:r>
                        <a:rPr kumimoji="0" lang="tr-TR" sz="2400" b="1" kern="1200" baseline="0" dirty="0" err="1" smtClean="0"/>
                        <a:t>acid</a:t>
                      </a:r>
                      <a:r>
                        <a:rPr kumimoji="0" lang="tr-TR" sz="2400" b="1" kern="1200" baseline="0" dirty="0" smtClean="0"/>
                        <a:t> </a:t>
                      </a:r>
                      <a:r>
                        <a:rPr kumimoji="0" lang="tr-TR" sz="2400" b="1" kern="1200" baseline="0" dirty="0" err="1" smtClean="0"/>
                        <a:t>bacteria</a:t>
                      </a:r>
                      <a:endParaRPr kumimoji="0" lang="tr-TR" sz="2400" b="1" kern="1200" baseline="0" dirty="0" smtClean="0"/>
                    </a:p>
                    <a:p>
                      <a:r>
                        <a:rPr kumimoji="0" lang="en-US" sz="2400" kern="1200" baseline="0" dirty="0" smtClean="0"/>
                        <a:t>Vacuum-packaged beef can also be </a:t>
                      </a:r>
                      <a:r>
                        <a:rPr kumimoji="0" lang="en-US" sz="2400" b="1" kern="1200" baseline="0" dirty="0" smtClean="0">
                          <a:solidFill>
                            <a:srgbClr val="C00000"/>
                          </a:solidFill>
                        </a:rPr>
                        <a:t>spoiled by </a:t>
                      </a:r>
                      <a:r>
                        <a:rPr kumimoji="0" lang="en-US" sz="2400" b="1" kern="1200" baseline="0" dirty="0" err="1" smtClean="0">
                          <a:solidFill>
                            <a:srgbClr val="C00000"/>
                          </a:solidFill>
                        </a:rPr>
                        <a:t>psychrotolerant</a:t>
                      </a:r>
                      <a:r>
                        <a:rPr kumimoji="0" lang="tr-TR" sz="2400" b="1" kern="12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kumimoji="0" lang="en-US" sz="2400" b="1" kern="1200" baseline="0" dirty="0" smtClean="0">
                          <a:solidFill>
                            <a:srgbClr val="C00000"/>
                          </a:solidFill>
                        </a:rPr>
                        <a:t>clostridia</a:t>
                      </a:r>
                      <a:r>
                        <a:rPr kumimoji="0" lang="en-US" sz="2400" kern="1200" baseline="0" dirty="0" smtClean="0"/>
                        <a:t> that produce large volumes of gas and cause gross swelling of packs</a:t>
                      </a:r>
                      <a:endParaRPr lang="tr-T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24</a:t>
            </a:fld>
            <a:endParaRPr lang="tr-TR"/>
          </a:p>
        </p:txBody>
      </p:sp>
      <p:sp>
        <p:nvSpPr>
          <p:cNvPr id="5" name="4 Başlık"/>
          <p:cNvSpPr>
            <a:spLocks noGrp="1"/>
          </p:cNvSpPr>
          <p:nvPr>
            <p:ph type="title" idx="4294967295"/>
          </p:nvPr>
        </p:nvSpPr>
        <p:spPr>
          <a:xfrm>
            <a:off x="0" y="171450"/>
            <a:ext cx="9144000" cy="704850"/>
          </a:xfrm>
        </p:spPr>
        <p:txBody>
          <a:bodyPr>
            <a:normAutofit/>
          </a:bodyPr>
          <a:lstStyle/>
          <a:p>
            <a:pPr algn="ctr"/>
            <a:r>
              <a:rPr lang="tr-TR" sz="3800" b="1" dirty="0" err="1" smtClean="0"/>
              <a:t>Dry</a:t>
            </a:r>
            <a:r>
              <a:rPr lang="tr-TR" sz="3800" b="1" dirty="0" smtClean="0"/>
              <a:t>-</a:t>
            </a:r>
            <a:r>
              <a:rPr lang="tr-TR" sz="3800" b="1" dirty="0" err="1" smtClean="0"/>
              <a:t>fermented</a:t>
            </a:r>
            <a:r>
              <a:rPr lang="tr-TR" sz="3800" b="1" dirty="0" smtClean="0"/>
              <a:t> </a:t>
            </a:r>
            <a:r>
              <a:rPr lang="tr-TR" sz="3800" b="1" dirty="0" err="1" smtClean="0"/>
              <a:t>sausage</a:t>
            </a:r>
            <a:r>
              <a:rPr lang="tr-TR" sz="3800" b="1" dirty="0" smtClean="0"/>
              <a:t> as a </a:t>
            </a:r>
            <a:r>
              <a:rPr lang="tr-TR" sz="3800" b="1" dirty="0" err="1" smtClean="0"/>
              <a:t>meat</a:t>
            </a:r>
            <a:r>
              <a:rPr lang="tr-TR" sz="3800" b="1" dirty="0" smtClean="0"/>
              <a:t> </a:t>
            </a:r>
            <a:r>
              <a:rPr lang="tr-TR" sz="3800" b="1" dirty="0" err="1" smtClean="0"/>
              <a:t>product</a:t>
            </a:r>
            <a:endParaRPr lang="tr-TR" sz="3800" b="1" dirty="0"/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sz="quarter" idx="4294967295"/>
          </p:nvPr>
        </p:nvGraphicFramePr>
        <p:xfrm>
          <a:off x="136525" y="1123951"/>
          <a:ext cx="8912226" cy="53949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749425"/>
                <a:gridCol w="7162801"/>
              </a:tblGrid>
              <a:tr h="1866899">
                <a:tc>
                  <a:txBody>
                    <a:bodyPr/>
                    <a:lstStyle/>
                    <a:p>
                      <a:r>
                        <a:rPr lang="tr-TR" sz="2400" b="1" i="1" dirty="0" err="1" smtClean="0"/>
                        <a:t>Deteriorative</a:t>
                      </a:r>
                      <a:r>
                        <a:rPr lang="tr-TR" sz="2400" b="1" i="1" dirty="0" smtClean="0"/>
                        <a:t> </a:t>
                      </a:r>
                      <a:r>
                        <a:rPr lang="tr-TR" sz="2400" b="1" i="1" dirty="0" err="1" smtClean="0"/>
                        <a:t>factors</a:t>
                      </a:r>
                      <a:r>
                        <a:rPr lang="tr-TR" sz="2400" b="1" i="1" dirty="0" smtClean="0"/>
                        <a:t> </a:t>
                      </a:r>
                      <a:endParaRPr lang="tr-TR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0" dirty="0" err="1" smtClean="0"/>
                        <a:t>Dry</a:t>
                      </a:r>
                      <a:r>
                        <a:rPr lang="tr-TR" sz="2400" b="0" dirty="0" smtClean="0"/>
                        <a:t>-</a:t>
                      </a:r>
                      <a:r>
                        <a:rPr lang="tr-TR" sz="2400" b="0" baseline="0" dirty="0" err="1" smtClean="0"/>
                        <a:t>fermented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sausages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have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low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moisture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content</a:t>
                      </a:r>
                      <a:r>
                        <a:rPr lang="tr-TR" sz="2400" b="0" baseline="0" dirty="0" smtClean="0"/>
                        <a:t> (</a:t>
                      </a:r>
                      <a:r>
                        <a:rPr lang="tr-TR" sz="2400" b="0" baseline="0" dirty="0" err="1" smtClean="0"/>
                        <a:t>below</a:t>
                      </a:r>
                      <a:r>
                        <a:rPr lang="tr-TR" sz="2400" b="0" baseline="0" dirty="0" smtClean="0"/>
                        <a:t> 40%), </a:t>
                      </a:r>
                      <a:r>
                        <a:rPr lang="tr-TR" sz="2400" b="0" baseline="0" dirty="0" err="1" smtClean="0"/>
                        <a:t>low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pH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value</a:t>
                      </a:r>
                      <a:r>
                        <a:rPr lang="tr-TR" sz="2400" b="0" baseline="0" dirty="0" smtClean="0"/>
                        <a:t> (</a:t>
                      </a:r>
                      <a:r>
                        <a:rPr lang="tr-TR" sz="2400" b="0" baseline="0" dirty="0" err="1" smtClean="0"/>
                        <a:t>max</a:t>
                      </a:r>
                      <a:r>
                        <a:rPr lang="tr-TR" sz="2400" b="0" baseline="0" dirty="0" smtClean="0"/>
                        <a:t> 5.4) </a:t>
                      </a:r>
                      <a:r>
                        <a:rPr lang="tr-TR" sz="2400" b="0" baseline="0" dirty="0" err="1" smtClean="0"/>
                        <a:t>and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high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fat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content</a:t>
                      </a:r>
                      <a:endParaRPr lang="tr-TR" sz="2400" b="0" baseline="0" dirty="0" smtClean="0"/>
                    </a:p>
                    <a:p>
                      <a:r>
                        <a:rPr lang="tr-TR" sz="2400" b="0" baseline="0" dirty="0" err="1" smtClean="0"/>
                        <a:t>According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to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these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parameters</a:t>
                      </a:r>
                      <a:r>
                        <a:rPr lang="tr-TR" sz="2400" b="0" baseline="0" dirty="0" smtClean="0"/>
                        <a:t>, it </a:t>
                      </a:r>
                      <a:r>
                        <a:rPr lang="tr-TR" sz="2400" b="0" baseline="0" dirty="0" err="1" smtClean="0"/>
                        <a:t>should</a:t>
                      </a:r>
                      <a:r>
                        <a:rPr lang="tr-TR" sz="2400" b="0" baseline="0" dirty="0" smtClean="0"/>
                        <a:t> be </a:t>
                      </a:r>
                      <a:r>
                        <a:rPr lang="tr-TR" sz="2400" b="0" baseline="0" dirty="0" err="1" smtClean="0"/>
                        <a:t>note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that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0000FF"/>
                          </a:solidFill>
                        </a:rPr>
                        <a:t>drying</a:t>
                      </a:r>
                      <a:r>
                        <a:rPr lang="tr-TR" sz="2400" b="1" baseline="0" dirty="0" smtClean="0">
                          <a:solidFill>
                            <a:srgbClr val="0000FF"/>
                          </a:solidFill>
                        </a:rPr>
                        <a:t>, </a:t>
                      </a:r>
                      <a:r>
                        <a:rPr lang="tr-TR" sz="2400" b="1" baseline="0" dirty="0" err="1" smtClean="0">
                          <a:solidFill>
                            <a:srgbClr val="0000FF"/>
                          </a:solidFill>
                        </a:rPr>
                        <a:t>lipid</a:t>
                      </a:r>
                      <a:r>
                        <a:rPr lang="tr-TR" sz="2400" b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0000FF"/>
                          </a:solidFill>
                        </a:rPr>
                        <a:t>oxidation</a:t>
                      </a:r>
                      <a:r>
                        <a:rPr lang="tr-TR" sz="2400" b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0000FF"/>
                          </a:solidFill>
                        </a:rPr>
                        <a:t>and</a:t>
                      </a:r>
                      <a:r>
                        <a:rPr lang="tr-TR" sz="2400" b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0000FF"/>
                          </a:solidFill>
                        </a:rPr>
                        <a:t>fungi</a:t>
                      </a:r>
                      <a:r>
                        <a:rPr lang="tr-TR" sz="2400" b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0000FF"/>
                          </a:solidFill>
                        </a:rPr>
                        <a:t>growth</a:t>
                      </a:r>
                      <a:r>
                        <a:rPr lang="tr-TR" sz="2400" b="1" baseline="0" dirty="0" smtClean="0">
                          <a:solidFill>
                            <a:srgbClr val="0000FF"/>
                          </a:solidFill>
                        </a:rPr>
                        <a:t> on </a:t>
                      </a:r>
                      <a:r>
                        <a:rPr lang="tr-TR" sz="2400" b="1" baseline="0" dirty="0" err="1" smtClean="0">
                          <a:solidFill>
                            <a:srgbClr val="0000FF"/>
                          </a:solidFill>
                        </a:rPr>
                        <a:t>the</a:t>
                      </a:r>
                      <a:r>
                        <a:rPr lang="tr-TR" sz="2400" b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0000FF"/>
                          </a:solidFill>
                        </a:rPr>
                        <a:t>surface</a:t>
                      </a:r>
                      <a:r>
                        <a:rPr lang="tr-TR" sz="2400" b="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tr-TR" sz="2400" b="0" baseline="0" dirty="0" err="1" smtClean="0"/>
                        <a:t>are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deteriorative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factors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that</a:t>
                      </a:r>
                      <a:r>
                        <a:rPr lang="tr-TR" sz="2400" b="0" baseline="0" dirty="0" smtClean="0"/>
                        <a:t> limit </a:t>
                      </a:r>
                      <a:r>
                        <a:rPr lang="tr-TR" sz="2400" b="0" baseline="0" dirty="0" err="1" smtClean="0"/>
                        <a:t>the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shelf</a:t>
                      </a:r>
                      <a:r>
                        <a:rPr lang="tr-TR" sz="2400" b="0" baseline="0" dirty="0" smtClean="0"/>
                        <a:t> life of </a:t>
                      </a:r>
                      <a:r>
                        <a:rPr lang="tr-TR" sz="2400" b="0" baseline="0" dirty="0" err="1" smtClean="0"/>
                        <a:t>sausages</a:t>
                      </a:r>
                      <a:endParaRPr lang="tr-TR" sz="2400" b="0" baseline="0" dirty="0" smtClean="0"/>
                    </a:p>
                  </a:txBody>
                  <a:tcPr/>
                </a:tc>
              </a:tr>
              <a:tr h="526648">
                <a:tc>
                  <a:txBody>
                    <a:bodyPr/>
                    <a:lstStyle/>
                    <a:p>
                      <a:r>
                        <a:rPr lang="tr-TR" sz="2400" b="1" i="1" dirty="0" err="1" smtClean="0"/>
                        <a:t>Packaging</a:t>
                      </a:r>
                      <a:r>
                        <a:rPr lang="tr-TR" sz="2400" b="1" i="1" dirty="0" smtClean="0"/>
                        <a:t> </a:t>
                      </a:r>
                      <a:r>
                        <a:rPr lang="tr-TR" sz="2400" b="1" i="1" dirty="0" err="1" smtClean="0"/>
                        <a:t>system</a:t>
                      </a:r>
                      <a:r>
                        <a:rPr lang="tr-TR" sz="2400" b="1" i="1" baseline="0" dirty="0" smtClean="0"/>
                        <a:t> </a:t>
                      </a:r>
                      <a:r>
                        <a:rPr lang="tr-TR" sz="2400" b="1" i="1" baseline="0" dirty="0" err="1" smtClean="0"/>
                        <a:t>should</a:t>
                      </a:r>
                      <a:r>
                        <a:rPr lang="tr-TR" sz="2400" b="1" i="1" baseline="0" dirty="0" smtClean="0"/>
                        <a:t> be </a:t>
                      </a:r>
                      <a:r>
                        <a:rPr lang="tr-TR" sz="2400" b="1" i="1" baseline="0" dirty="0" err="1" smtClean="0"/>
                        <a:t>used</a:t>
                      </a:r>
                      <a:endParaRPr lang="tr-TR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0" dirty="0" err="1" smtClean="0"/>
                        <a:t>Vacuum</a:t>
                      </a:r>
                      <a:r>
                        <a:rPr lang="tr-TR" sz="2400" b="0" dirty="0" smtClean="0"/>
                        <a:t> </a:t>
                      </a:r>
                      <a:r>
                        <a:rPr lang="tr-TR" sz="2400" b="0" dirty="0" err="1" smtClean="0"/>
                        <a:t>packaging</a:t>
                      </a:r>
                      <a:r>
                        <a:rPr lang="tr-TR" sz="2400" b="0" dirty="0" smtClean="0"/>
                        <a:t> </a:t>
                      </a:r>
                    </a:p>
                    <a:p>
                      <a:r>
                        <a:rPr lang="tr-TR" sz="2400" b="0" dirty="0" err="1" smtClean="0"/>
                        <a:t>Modified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atmosphere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packaging</a:t>
                      </a:r>
                      <a:endParaRPr lang="tr-TR" sz="2400" b="0" dirty="0"/>
                    </a:p>
                  </a:txBody>
                  <a:tcPr/>
                </a:tc>
              </a:tr>
              <a:tr h="526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i="1" dirty="0" err="1" smtClean="0"/>
                        <a:t>Packaging</a:t>
                      </a:r>
                      <a:r>
                        <a:rPr lang="tr-TR" sz="2400" b="1" i="1" dirty="0" smtClean="0"/>
                        <a:t> </a:t>
                      </a:r>
                      <a:r>
                        <a:rPr lang="tr-TR" sz="2400" b="1" i="1" dirty="0" err="1" smtClean="0"/>
                        <a:t>materials</a:t>
                      </a:r>
                      <a:r>
                        <a:rPr lang="tr-TR" sz="2400" b="1" i="1" baseline="0" dirty="0" smtClean="0"/>
                        <a:t> </a:t>
                      </a:r>
                      <a:r>
                        <a:rPr lang="tr-TR" sz="2400" b="1" i="1" baseline="0" dirty="0" err="1" smtClean="0"/>
                        <a:t>used</a:t>
                      </a:r>
                      <a:endParaRPr lang="tr-TR" sz="24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0" dirty="0" err="1" smtClean="0"/>
                        <a:t>Plastic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packaging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materials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are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used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for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flexible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vacuum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packaging</a:t>
                      </a:r>
                      <a:r>
                        <a:rPr lang="tr-TR" sz="2400" b="0" baseline="0" dirty="0" smtClean="0"/>
                        <a:t>. </a:t>
                      </a:r>
                      <a:r>
                        <a:rPr lang="tr-TR" sz="2400" b="0" baseline="0" dirty="0" err="1" smtClean="0"/>
                        <a:t>Trays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and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lidding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films</a:t>
                      </a:r>
                      <a:r>
                        <a:rPr lang="tr-TR" sz="2400" b="0" baseline="0" dirty="0" smtClean="0"/>
                        <a:t>, </a:t>
                      </a:r>
                      <a:r>
                        <a:rPr lang="tr-TR" sz="2400" b="0" baseline="0" dirty="0" err="1" smtClean="0"/>
                        <a:t>produced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from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plastic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packaging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materils</a:t>
                      </a:r>
                      <a:r>
                        <a:rPr lang="tr-TR" sz="2400" b="0" baseline="0" dirty="0" smtClean="0"/>
                        <a:t>, </a:t>
                      </a:r>
                      <a:r>
                        <a:rPr lang="tr-TR" sz="2400" b="0" baseline="0" dirty="0" err="1" smtClean="0"/>
                        <a:t>are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used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for</a:t>
                      </a:r>
                      <a:r>
                        <a:rPr lang="tr-TR" sz="2400" b="0" baseline="0" dirty="0" smtClean="0"/>
                        <a:t> MAP</a:t>
                      </a:r>
                      <a:endParaRPr lang="tr-TR" sz="2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25</a:t>
            </a:fld>
            <a:endParaRPr lang="tr-TR"/>
          </a:p>
        </p:txBody>
      </p:sp>
      <p:sp>
        <p:nvSpPr>
          <p:cNvPr id="5" name="4 Başlık"/>
          <p:cNvSpPr>
            <a:spLocks noGrp="1"/>
          </p:cNvSpPr>
          <p:nvPr>
            <p:ph type="title" idx="4294967295"/>
          </p:nvPr>
        </p:nvSpPr>
        <p:spPr>
          <a:xfrm>
            <a:off x="0" y="38100"/>
            <a:ext cx="9144000" cy="704850"/>
          </a:xfrm>
        </p:spPr>
        <p:txBody>
          <a:bodyPr>
            <a:normAutofit/>
          </a:bodyPr>
          <a:lstStyle/>
          <a:p>
            <a:pPr algn="ctr"/>
            <a:r>
              <a:rPr lang="tr-TR" sz="3800" b="1" dirty="0" err="1" smtClean="0"/>
              <a:t>Dry</a:t>
            </a:r>
            <a:r>
              <a:rPr lang="tr-TR" sz="3800" b="1" dirty="0" smtClean="0"/>
              <a:t>-</a:t>
            </a:r>
            <a:r>
              <a:rPr lang="tr-TR" sz="3800" b="1" dirty="0" err="1" smtClean="0"/>
              <a:t>fermented</a:t>
            </a:r>
            <a:r>
              <a:rPr lang="tr-TR" sz="3800" b="1" dirty="0" smtClean="0"/>
              <a:t> </a:t>
            </a:r>
            <a:r>
              <a:rPr lang="tr-TR" sz="3800" b="1" dirty="0" err="1" smtClean="0"/>
              <a:t>sausage</a:t>
            </a:r>
            <a:r>
              <a:rPr lang="tr-TR" sz="3800" b="1" dirty="0" smtClean="0"/>
              <a:t> as a </a:t>
            </a:r>
            <a:r>
              <a:rPr lang="tr-TR" sz="3800" b="1" dirty="0" err="1" smtClean="0"/>
              <a:t>meat</a:t>
            </a:r>
            <a:r>
              <a:rPr lang="tr-TR" sz="3800" b="1" dirty="0" smtClean="0"/>
              <a:t> </a:t>
            </a:r>
            <a:r>
              <a:rPr lang="tr-TR" sz="3800" b="1" dirty="0" err="1" smtClean="0"/>
              <a:t>product</a:t>
            </a:r>
            <a:endParaRPr lang="tr-TR" sz="3800" b="1" dirty="0"/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sz="quarter" idx="4294967295"/>
          </p:nvPr>
        </p:nvGraphicFramePr>
        <p:xfrm>
          <a:off x="136525" y="914401"/>
          <a:ext cx="8912226" cy="577804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016125"/>
                <a:gridCol w="6896101"/>
              </a:tblGrid>
              <a:tr h="15718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i="1" dirty="0" err="1" smtClean="0"/>
                        <a:t>Barrier</a:t>
                      </a:r>
                      <a:r>
                        <a:rPr lang="tr-TR" sz="2400" b="1" i="1" dirty="0" smtClean="0"/>
                        <a:t> </a:t>
                      </a:r>
                      <a:r>
                        <a:rPr lang="tr-TR" sz="2400" b="1" i="1" dirty="0" err="1" smtClean="0"/>
                        <a:t>properties</a:t>
                      </a:r>
                      <a:r>
                        <a:rPr lang="tr-TR" sz="2400" b="1" i="1" dirty="0" smtClean="0"/>
                        <a:t> of </a:t>
                      </a:r>
                      <a:r>
                        <a:rPr lang="tr-TR" sz="2400" b="1" i="1" dirty="0" err="1" smtClean="0"/>
                        <a:t>packaging</a:t>
                      </a:r>
                      <a:r>
                        <a:rPr lang="tr-TR" sz="2400" b="1" i="1" baseline="0" dirty="0" smtClean="0"/>
                        <a:t> </a:t>
                      </a:r>
                      <a:r>
                        <a:rPr lang="tr-TR" sz="2400" b="1" i="1" baseline="0" dirty="0" err="1" smtClean="0"/>
                        <a:t>material</a:t>
                      </a:r>
                      <a:endParaRPr lang="tr-TR" sz="24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0" dirty="0" err="1" smtClean="0"/>
                        <a:t>Packaging</a:t>
                      </a:r>
                      <a:r>
                        <a:rPr lang="tr-TR" sz="2400" b="0" dirty="0" smtClean="0"/>
                        <a:t> </a:t>
                      </a:r>
                      <a:r>
                        <a:rPr lang="tr-TR" sz="2400" b="0" dirty="0" err="1" smtClean="0"/>
                        <a:t>material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should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have</a:t>
                      </a:r>
                      <a:r>
                        <a:rPr lang="tr-TR" sz="2400" b="0" baseline="0" dirty="0" smtClean="0"/>
                        <a:t> </a:t>
                      </a:r>
                    </a:p>
                    <a:p>
                      <a:r>
                        <a:rPr lang="tr-TR" sz="2400" b="1" baseline="0" dirty="0" err="1" smtClean="0">
                          <a:solidFill>
                            <a:srgbClr val="0000FF"/>
                          </a:solidFill>
                        </a:rPr>
                        <a:t>Low</a:t>
                      </a:r>
                      <a:r>
                        <a:rPr lang="tr-TR" sz="2400" b="1" baseline="0" dirty="0" smtClean="0">
                          <a:solidFill>
                            <a:srgbClr val="0000FF"/>
                          </a:solidFill>
                        </a:rPr>
                        <a:t> WVTR </a:t>
                      </a:r>
                      <a:r>
                        <a:rPr lang="tr-TR" sz="2400" b="1" baseline="0" dirty="0" err="1" smtClean="0">
                          <a:solidFill>
                            <a:srgbClr val="0000FF"/>
                          </a:solidFill>
                        </a:rPr>
                        <a:t>to</a:t>
                      </a:r>
                      <a:r>
                        <a:rPr lang="tr-TR" sz="2400" b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0000FF"/>
                          </a:solidFill>
                        </a:rPr>
                        <a:t>prevent</a:t>
                      </a:r>
                      <a:r>
                        <a:rPr lang="tr-TR" sz="2400" b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0000FF"/>
                          </a:solidFill>
                        </a:rPr>
                        <a:t>drying</a:t>
                      </a:r>
                      <a:endParaRPr lang="tr-TR" sz="2400" b="1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tr-TR" sz="2400" b="1" baseline="0" dirty="0" err="1" smtClean="0">
                          <a:solidFill>
                            <a:srgbClr val="C00000"/>
                          </a:solidFill>
                        </a:rPr>
                        <a:t>Low</a:t>
                      </a:r>
                      <a:r>
                        <a:rPr lang="tr-TR" sz="2400" b="1" baseline="0" dirty="0" smtClean="0">
                          <a:solidFill>
                            <a:srgbClr val="C00000"/>
                          </a:solidFill>
                        </a:rPr>
                        <a:t> OTR </a:t>
                      </a:r>
                      <a:r>
                        <a:rPr lang="tr-TR" sz="2400" b="1" baseline="0" dirty="0" err="1" smtClean="0">
                          <a:solidFill>
                            <a:srgbClr val="C00000"/>
                          </a:solidFill>
                        </a:rPr>
                        <a:t>to</a:t>
                      </a:r>
                      <a:r>
                        <a:rPr lang="tr-TR" sz="2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C00000"/>
                          </a:solidFill>
                        </a:rPr>
                        <a:t>prevent</a:t>
                      </a:r>
                      <a:r>
                        <a:rPr lang="tr-TR" sz="2400" b="1" baseline="0" dirty="0" smtClean="0">
                          <a:solidFill>
                            <a:srgbClr val="C00000"/>
                          </a:solidFill>
                        </a:rPr>
                        <a:t>/</a:t>
                      </a:r>
                      <a:r>
                        <a:rPr lang="tr-TR" sz="2400" b="1" baseline="0" dirty="0" err="1" smtClean="0">
                          <a:solidFill>
                            <a:srgbClr val="C00000"/>
                          </a:solidFill>
                        </a:rPr>
                        <a:t>retard</a:t>
                      </a:r>
                      <a:r>
                        <a:rPr lang="tr-TR" sz="2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C00000"/>
                          </a:solidFill>
                        </a:rPr>
                        <a:t>lipid</a:t>
                      </a:r>
                      <a:r>
                        <a:rPr lang="tr-TR" sz="2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C00000"/>
                          </a:solidFill>
                        </a:rPr>
                        <a:t>oxidation</a:t>
                      </a:r>
                      <a:r>
                        <a:rPr lang="tr-TR" sz="2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C00000"/>
                          </a:solidFill>
                        </a:rPr>
                        <a:t>and</a:t>
                      </a:r>
                      <a:r>
                        <a:rPr lang="tr-TR" sz="2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C00000"/>
                          </a:solidFill>
                        </a:rPr>
                        <a:t>fungi</a:t>
                      </a:r>
                      <a:r>
                        <a:rPr lang="tr-TR" sz="2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C00000"/>
                          </a:solidFill>
                        </a:rPr>
                        <a:t>growth</a:t>
                      </a:r>
                      <a:endParaRPr lang="tr-TR" sz="2400" b="0" dirty="0"/>
                    </a:p>
                  </a:txBody>
                  <a:tcPr/>
                </a:tc>
              </a:tr>
              <a:tr h="1650393">
                <a:tc>
                  <a:txBody>
                    <a:bodyPr/>
                    <a:lstStyle/>
                    <a:p>
                      <a:r>
                        <a:rPr lang="tr-TR" sz="2400" b="1" dirty="0" err="1" smtClean="0"/>
                        <a:t>What</a:t>
                      </a:r>
                      <a:r>
                        <a:rPr lang="tr-TR" sz="2400" b="1" dirty="0" smtClean="0"/>
                        <a:t> </a:t>
                      </a:r>
                      <a:r>
                        <a:rPr lang="tr-TR" sz="2400" b="1" dirty="0" err="1" smtClean="0"/>
                        <a:t>should</a:t>
                      </a:r>
                      <a:r>
                        <a:rPr lang="tr-TR" sz="2400" b="1" baseline="0" dirty="0" smtClean="0"/>
                        <a:t> be done </a:t>
                      </a:r>
                      <a:r>
                        <a:rPr lang="tr-TR" sz="2400" b="1" baseline="0" dirty="0" err="1" smtClean="0"/>
                        <a:t>to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extend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the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shelf</a:t>
                      </a:r>
                      <a:r>
                        <a:rPr lang="tr-TR" sz="2400" b="1" baseline="0" dirty="0" smtClean="0"/>
                        <a:t> life?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0" dirty="0" err="1" smtClean="0"/>
                        <a:t>Dry</a:t>
                      </a:r>
                      <a:r>
                        <a:rPr lang="tr-TR" sz="2400" b="0" dirty="0" smtClean="0"/>
                        <a:t>-</a:t>
                      </a:r>
                      <a:r>
                        <a:rPr lang="tr-TR" sz="2400" b="0" dirty="0" err="1" smtClean="0"/>
                        <a:t>fermented</a:t>
                      </a:r>
                      <a:r>
                        <a:rPr lang="tr-TR" sz="2400" b="0" dirty="0" smtClean="0"/>
                        <a:t> </a:t>
                      </a:r>
                      <a:r>
                        <a:rPr lang="tr-TR" sz="2400" b="0" dirty="0" err="1" smtClean="0"/>
                        <a:t>sausages</a:t>
                      </a:r>
                      <a:r>
                        <a:rPr lang="tr-TR" sz="2400" b="0" dirty="0" smtClean="0"/>
                        <a:t> has </a:t>
                      </a:r>
                      <a:r>
                        <a:rPr lang="tr-TR" sz="2400" b="0" dirty="0" err="1" smtClean="0"/>
                        <a:t>unique</a:t>
                      </a:r>
                      <a:r>
                        <a:rPr lang="tr-TR" sz="2400" b="0" dirty="0" smtClean="0"/>
                        <a:t> </a:t>
                      </a:r>
                      <a:r>
                        <a:rPr lang="tr-TR" sz="2400" b="0" dirty="0" err="1" smtClean="0"/>
                        <a:t>flavor</a:t>
                      </a:r>
                      <a:r>
                        <a:rPr lang="tr-TR" sz="2400" b="0" dirty="0" smtClean="0"/>
                        <a:t>.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1" baseline="0" dirty="0" err="1" smtClean="0"/>
                        <a:t>To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avoid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flavor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scalping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by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plastic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materials</a:t>
                      </a:r>
                      <a:r>
                        <a:rPr lang="tr-TR" sz="2400" b="0" baseline="0" dirty="0" smtClean="0"/>
                        <a:t>, </a:t>
                      </a:r>
                      <a:r>
                        <a:rPr lang="tr-TR" sz="2400" b="1" baseline="0" dirty="0" err="1" smtClean="0"/>
                        <a:t>plastic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packaging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material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should</a:t>
                      </a:r>
                      <a:r>
                        <a:rPr lang="tr-TR" sz="2400" b="1" baseline="0" dirty="0" smtClean="0"/>
                        <a:t> be </a:t>
                      </a:r>
                      <a:r>
                        <a:rPr lang="tr-TR" sz="2400" b="1" baseline="0" dirty="0" err="1" smtClean="0"/>
                        <a:t>coated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0" baseline="0" dirty="0" err="1" smtClean="0"/>
                        <a:t>with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another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material</a:t>
                      </a:r>
                      <a:endParaRPr lang="tr-TR" sz="2400" b="0" baseline="0" dirty="0" smtClean="0"/>
                    </a:p>
                    <a:p>
                      <a:r>
                        <a:rPr lang="tr-TR" sz="2400" b="1" baseline="0" dirty="0" smtClean="0">
                          <a:solidFill>
                            <a:srgbClr val="C00000"/>
                          </a:solidFill>
                        </a:rPr>
                        <a:t>CO</a:t>
                      </a:r>
                      <a:r>
                        <a:rPr lang="tr-TR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tr-TR" sz="2400" b="1" baseline="0" dirty="0" smtClean="0">
                          <a:solidFill>
                            <a:srgbClr val="C00000"/>
                          </a:solidFill>
                        </a:rPr>
                        <a:t> is </a:t>
                      </a:r>
                      <a:r>
                        <a:rPr lang="tr-TR" sz="2400" b="1" baseline="0" dirty="0" err="1" smtClean="0">
                          <a:solidFill>
                            <a:srgbClr val="C00000"/>
                          </a:solidFill>
                        </a:rPr>
                        <a:t>used</a:t>
                      </a:r>
                      <a:r>
                        <a:rPr lang="tr-TR" sz="2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C00000"/>
                          </a:solidFill>
                        </a:rPr>
                        <a:t>to</a:t>
                      </a:r>
                      <a:r>
                        <a:rPr lang="tr-TR" sz="2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C00000"/>
                          </a:solidFill>
                        </a:rPr>
                        <a:t>inhibit</a:t>
                      </a:r>
                      <a:r>
                        <a:rPr lang="tr-TR" sz="2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C00000"/>
                          </a:solidFill>
                        </a:rPr>
                        <a:t>fungi</a:t>
                      </a:r>
                      <a:r>
                        <a:rPr lang="tr-TR" sz="2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C00000"/>
                          </a:solidFill>
                        </a:rPr>
                        <a:t>growth</a:t>
                      </a:r>
                      <a:r>
                        <a:rPr lang="tr-TR" sz="2400" b="1" baseline="0" dirty="0" smtClean="0">
                          <a:solidFill>
                            <a:srgbClr val="C00000"/>
                          </a:solidFill>
                        </a:rPr>
                        <a:t> in MAP</a:t>
                      </a:r>
                      <a:endParaRPr lang="tr-TR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2283252">
                <a:tc>
                  <a:txBody>
                    <a:bodyPr/>
                    <a:lstStyle/>
                    <a:p>
                      <a:r>
                        <a:rPr lang="tr-TR" sz="2400" b="1" dirty="0" err="1" smtClean="0"/>
                        <a:t>What</a:t>
                      </a:r>
                      <a:r>
                        <a:rPr lang="tr-TR" sz="2400" b="1" dirty="0" smtClean="0"/>
                        <a:t> </a:t>
                      </a:r>
                      <a:r>
                        <a:rPr lang="tr-TR" sz="2400" b="1" dirty="0" err="1" smtClean="0"/>
                        <a:t>are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the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factor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that</a:t>
                      </a:r>
                      <a:r>
                        <a:rPr lang="tr-TR" sz="2400" b="1" baseline="0" dirty="0" smtClean="0"/>
                        <a:t> limit </a:t>
                      </a:r>
                      <a:r>
                        <a:rPr lang="tr-TR" sz="2400" b="1" baseline="0" dirty="0" err="1" smtClean="0"/>
                        <a:t>shelf</a:t>
                      </a:r>
                      <a:r>
                        <a:rPr lang="tr-TR" sz="2400" b="1" baseline="0" dirty="0" smtClean="0"/>
                        <a:t> life </a:t>
                      </a:r>
                      <a:r>
                        <a:rPr lang="tr-TR" sz="2400" b="1" baseline="0" dirty="0" err="1" smtClean="0"/>
                        <a:t>under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vacuum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pack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or</a:t>
                      </a:r>
                      <a:r>
                        <a:rPr lang="tr-TR" sz="2400" b="1" baseline="0" dirty="0" smtClean="0"/>
                        <a:t> MAP </a:t>
                      </a:r>
                      <a:r>
                        <a:rPr lang="tr-TR" sz="2400" b="1" baseline="0" dirty="0" err="1" smtClean="0"/>
                        <a:t>conditions</a:t>
                      </a:r>
                      <a:r>
                        <a:rPr lang="tr-TR" sz="2400" b="1" baseline="0" dirty="0" smtClean="0"/>
                        <a:t>?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 err="1" smtClean="0">
                          <a:solidFill>
                            <a:srgbClr val="0000FF"/>
                          </a:solidFill>
                        </a:rPr>
                        <a:t>Anaerobic</a:t>
                      </a:r>
                      <a:r>
                        <a:rPr lang="tr-TR" sz="2400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tr-TR" sz="2400" b="1" dirty="0" err="1" smtClean="0">
                          <a:solidFill>
                            <a:srgbClr val="0000FF"/>
                          </a:solidFill>
                        </a:rPr>
                        <a:t>bacteria</a:t>
                      </a:r>
                      <a:r>
                        <a:rPr lang="tr-TR" sz="2400" b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0000FF"/>
                          </a:solidFill>
                        </a:rPr>
                        <a:t>growth</a:t>
                      </a:r>
                      <a:r>
                        <a:rPr lang="tr-TR" sz="2400" b="1" baseline="0" dirty="0" smtClean="0">
                          <a:solidFill>
                            <a:srgbClr val="0000FF"/>
                          </a:solidFill>
                        </a:rPr>
                        <a:t> in </a:t>
                      </a:r>
                      <a:r>
                        <a:rPr lang="tr-TR" sz="2400" b="1" baseline="0" dirty="0" err="1" smtClean="0">
                          <a:solidFill>
                            <a:srgbClr val="0000FF"/>
                          </a:solidFill>
                        </a:rPr>
                        <a:t>vacuum</a:t>
                      </a:r>
                      <a:r>
                        <a:rPr lang="tr-TR" sz="2400" b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0000FF"/>
                          </a:solidFill>
                        </a:rPr>
                        <a:t>pack</a:t>
                      </a:r>
                      <a:endParaRPr lang="tr-TR" sz="2400" b="1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tr-TR" sz="2400" b="1" dirty="0" err="1" smtClean="0"/>
                        <a:t>Lipid</a:t>
                      </a:r>
                      <a:r>
                        <a:rPr lang="tr-TR" sz="2400" b="1" dirty="0" smtClean="0"/>
                        <a:t> </a:t>
                      </a:r>
                      <a:r>
                        <a:rPr lang="tr-TR" sz="2400" b="1" dirty="0" err="1" smtClean="0"/>
                        <a:t>oxidation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and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surface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fungi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growth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are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triggered</a:t>
                      </a:r>
                      <a:r>
                        <a:rPr lang="tr-TR" sz="2400" b="1" baseline="0" dirty="0" smtClean="0"/>
                        <a:t> at </a:t>
                      </a:r>
                      <a:r>
                        <a:rPr lang="tr-TR" sz="2400" b="1" baseline="0" dirty="0" err="1" smtClean="0"/>
                        <a:t>high</a:t>
                      </a:r>
                      <a:r>
                        <a:rPr lang="tr-TR" sz="2400" b="1" baseline="0" dirty="0" smtClean="0"/>
                        <a:t> O</a:t>
                      </a:r>
                      <a:r>
                        <a:rPr lang="tr-TR" sz="2400" b="1" baseline="-25000" dirty="0" smtClean="0"/>
                        <a:t>2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concentration</a:t>
                      </a:r>
                      <a:r>
                        <a:rPr lang="tr-TR" sz="2400" b="1" baseline="0" dirty="0" smtClean="0"/>
                        <a:t> in MAP. </a:t>
                      </a:r>
                      <a:r>
                        <a:rPr lang="tr-TR" sz="2400" b="0" baseline="0" dirty="0" err="1" smtClean="0"/>
                        <a:t>Therefore</a:t>
                      </a:r>
                      <a:r>
                        <a:rPr lang="tr-TR" sz="2400" b="0" baseline="0" dirty="0" smtClean="0"/>
                        <a:t>, O</a:t>
                      </a:r>
                      <a:r>
                        <a:rPr lang="tr-TR" sz="2400" b="0" baseline="-25000" dirty="0" smtClean="0"/>
                        <a:t>2 </a:t>
                      </a:r>
                      <a:r>
                        <a:rPr lang="tr-TR" sz="2400" b="0" baseline="0" dirty="0" err="1" smtClean="0"/>
                        <a:t>concentration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should</a:t>
                      </a:r>
                      <a:r>
                        <a:rPr lang="tr-TR" sz="2400" b="0" baseline="0" dirty="0" smtClean="0"/>
                        <a:t> be minimum</a:t>
                      </a:r>
                    </a:p>
                    <a:p>
                      <a:r>
                        <a:rPr lang="tr-TR" sz="2400" b="1" baseline="0" dirty="0" err="1" smtClean="0">
                          <a:solidFill>
                            <a:srgbClr val="C00000"/>
                          </a:solidFill>
                        </a:rPr>
                        <a:t>Package</a:t>
                      </a:r>
                      <a:r>
                        <a:rPr lang="tr-TR" sz="2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C00000"/>
                          </a:solidFill>
                        </a:rPr>
                        <a:t>collapse</a:t>
                      </a:r>
                      <a:r>
                        <a:rPr lang="tr-TR" sz="2400" b="1" baseline="0" dirty="0" smtClean="0">
                          <a:solidFill>
                            <a:srgbClr val="C00000"/>
                          </a:solidFill>
                        </a:rPr>
                        <a:t> in MAP </a:t>
                      </a:r>
                      <a:r>
                        <a:rPr lang="tr-TR" sz="2400" b="1" baseline="0" dirty="0" err="1" smtClean="0">
                          <a:solidFill>
                            <a:srgbClr val="C00000"/>
                          </a:solidFill>
                        </a:rPr>
                        <a:t>due</a:t>
                      </a:r>
                      <a:r>
                        <a:rPr lang="tr-TR" sz="2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C00000"/>
                          </a:solidFill>
                        </a:rPr>
                        <a:t>to</a:t>
                      </a:r>
                      <a:r>
                        <a:rPr lang="tr-TR" sz="2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C00000"/>
                          </a:solidFill>
                        </a:rPr>
                        <a:t>dissolution</a:t>
                      </a:r>
                      <a:r>
                        <a:rPr lang="tr-TR" sz="2400" b="1" baseline="0" dirty="0" smtClean="0">
                          <a:solidFill>
                            <a:srgbClr val="C00000"/>
                          </a:solidFill>
                        </a:rPr>
                        <a:t> of CO</a:t>
                      </a:r>
                      <a:r>
                        <a:rPr lang="tr-TR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tr-TR" sz="2400" b="1" baseline="0" dirty="0" smtClean="0">
                          <a:solidFill>
                            <a:srgbClr val="C00000"/>
                          </a:solidFill>
                        </a:rPr>
                        <a:t> in </a:t>
                      </a:r>
                      <a:r>
                        <a:rPr lang="tr-TR" sz="2400" b="1" baseline="0" dirty="0" err="1" smtClean="0">
                          <a:solidFill>
                            <a:srgbClr val="C00000"/>
                          </a:solidFill>
                        </a:rPr>
                        <a:t>fat</a:t>
                      </a:r>
                      <a:r>
                        <a:rPr lang="tr-TR" sz="2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400" b="1" baseline="0" dirty="0" err="1" smtClean="0">
                          <a:solidFill>
                            <a:srgbClr val="C00000"/>
                          </a:solidFill>
                        </a:rPr>
                        <a:t>tissue</a:t>
                      </a:r>
                      <a:endParaRPr lang="tr-TR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57158" y="696927"/>
            <a:ext cx="8458200" cy="2865423"/>
          </a:xfrm>
        </p:spPr>
        <p:txBody>
          <a:bodyPr>
            <a:noAutofit/>
          </a:bodyPr>
          <a:lstStyle/>
          <a:p>
            <a:pPr algn="ctr"/>
            <a:r>
              <a:rPr lang="tr-TR" sz="6600" b="1" dirty="0" smtClean="0"/>
              <a:t>PACKAGING of </a:t>
            </a:r>
            <a:r>
              <a:rPr lang="tr-TR" sz="6600" b="1" dirty="0" err="1" smtClean="0"/>
              <a:t>cereals</a:t>
            </a:r>
            <a:r>
              <a:rPr lang="tr-TR" sz="6600" b="1" dirty="0" smtClean="0"/>
              <a:t> AND SNACK FOODS</a:t>
            </a:r>
            <a:endParaRPr lang="tr-TR" sz="54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2334" y="3888828"/>
            <a:ext cx="6751942" cy="202849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r-TR" b="1" dirty="0" err="1" smtClean="0">
                <a:solidFill>
                  <a:schemeClr val="tx1"/>
                </a:solidFill>
              </a:rPr>
              <a:t>Instructor</a:t>
            </a:r>
            <a:endParaRPr lang="tr-TR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tr-TR" dirty="0" err="1" smtClean="0">
                <a:solidFill>
                  <a:schemeClr val="tx1"/>
                </a:solidFill>
              </a:rPr>
              <a:t>Assist</a:t>
            </a:r>
            <a:r>
              <a:rPr lang="tr-TR" dirty="0" smtClean="0">
                <a:solidFill>
                  <a:schemeClr val="tx1"/>
                </a:solidFill>
              </a:rPr>
              <a:t>. Prof. Dr. Eda </a:t>
            </a:r>
            <a:r>
              <a:rPr lang="tr-TR" dirty="0" err="1" smtClean="0">
                <a:solidFill>
                  <a:schemeClr val="tx1"/>
                </a:solidFill>
              </a:rPr>
              <a:t>Demirok</a:t>
            </a:r>
            <a:r>
              <a:rPr lang="tr-TR" dirty="0" smtClean="0">
                <a:solidFill>
                  <a:schemeClr val="tx1"/>
                </a:solidFill>
              </a:rPr>
              <a:t> Soncu</a:t>
            </a:r>
          </a:p>
          <a:p>
            <a:pPr>
              <a:spcBef>
                <a:spcPts val="0"/>
              </a:spcBef>
            </a:pPr>
            <a:r>
              <a:rPr lang="tr-TR" dirty="0" smtClean="0">
                <a:solidFill>
                  <a:schemeClr val="tx1"/>
                </a:solidFill>
              </a:rPr>
              <a:t>E-mail: </a:t>
            </a:r>
            <a:r>
              <a:rPr lang="tr-TR" b="1" dirty="0" err="1" smtClean="0">
                <a:solidFill>
                  <a:schemeClr val="tx1"/>
                </a:solidFill>
              </a:rPr>
              <a:t>edemirok</a:t>
            </a:r>
            <a:r>
              <a:rPr lang="tr-TR" b="1" dirty="0" smtClean="0">
                <a:solidFill>
                  <a:schemeClr val="tx1"/>
                </a:solidFill>
              </a:rPr>
              <a:t>@</a:t>
            </a:r>
            <a:r>
              <a:rPr lang="tr-TR" b="1" dirty="0" err="1" smtClean="0">
                <a:solidFill>
                  <a:schemeClr val="tx1"/>
                </a:solidFill>
              </a:rPr>
              <a:t>eng</a:t>
            </a:r>
            <a:r>
              <a:rPr lang="tr-TR" b="1" dirty="0" smtClean="0">
                <a:solidFill>
                  <a:schemeClr val="tx1"/>
                </a:solidFill>
              </a:rPr>
              <a:t>.</a:t>
            </a:r>
            <a:r>
              <a:rPr lang="tr-TR" b="1" dirty="0" err="1" smtClean="0">
                <a:solidFill>
                  <a:schemeClr val="tx1"/>
                </a:solidFill>
              </a:rPr>
              <a:t>ankara</a:t>
            </a:r>
            <a:r>
              <a:rPr lang="tr-TR" b="1" dirty="0" smtClean="0">
                <a:solidFill>
                  <a:schemeClr val="tx1"/>
                </a:solidFill>
              </a:rPr>
              <a:t>.edu.tr</a:t>
            </a:r>
          </a:p>
          <a:p>
            <a:pPr>
              <a:spcBef>
                <a:spcPts val="0"/>
              </a:spcBef>
            </a:pPr>
            <a:r>
              <a:rPr lang="tr-TR" dirty="0" smtClean="0">
                <a:solidFill>
                  <a:schemeClr val="tx1"/>
                </a:solidFill>
              </a:rPr>
              <a:t>Phone: +90312 203 3300 (3639 </a:t>
            </a:r>
            <a:r>
              <a:rPr lang="tr-TR" dirty="0" err="1" smtClean="0">
                <a:solidFill>
                  <a:schemeClr val="tx1"/>
                </a:solidFill>
              </a:rPr>
              <a:t>ext</a:t>
            </a:r>
            <a:r>
              <a:rPr lang="tr-TR" dirty="0" smtClean="0">
                <a:solidFill>
                  <a:schemeClr val="tx1"/>
                </a:solidFill>
              </a:rPr>
              <a:t>.)</a:t>
            </a:r>
          </a:p>
          <a:p>
            <a:pPr>
              <a:spcBef>
                <a:spcPts val="0"/>
              </a:spcBef>
            </a:pPr>
            <a:r>
              <a:rPr lang="tr-TR" dirty="0" smtClean="0">
                <a:solidFill>
                  <a:schemeClr val="tx1"/>
                </a:solidFill>
              </a:rPr>
              <a:t>Office: 2</a:t>
            </a:r>
            <a:r>
              <a:rPr lang="tr-TR" baseline="30000" dirty="0" smtClean="0">
                <a:solidFill>
                  <a:schemeClr val="tx1"/>
                </a:solidFill>
              </a:rPr>
              <a:t>nd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floor</a:t>
            </a:r>
            <a:r>
              <a:rPr lang="tr-TR" dirty="0" smtClean="0">
                <a:solidFill>
                  <a:schemeClr val="tx1"/>
                </a:solidFill>
              </a:rPr>
              <a:t> #212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3050240" y="6103187"/>
            <a:ext cx="5765118" cy="55971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b="1" dirty="0" err="1" smtClean="0">
                <a:solidFill>
                  <a:schemeClr val="tx1"/>
                </a:solidFill>
              </a:rPr>
              <a:t>Fde</a:t>
            </a:r>
            <a:r>
              <a:rPr lang="tr-TR" sz="2400" b="1" dirty="0" smtClean="0">
                <a:solidFill>
                  <a:schemeClr val="tx1"/>
                </a:solidFill>
              </a:rPr>
              <a:t> 216 </a:t>
            </a:r>
            <a:r>
              <a:rPr lang="tr-TR" sz="2400" b="1" dirty="0" err="1" smtClean="0">
                <a:solidFill>
                  <a:schemeClr val="tx1"/>
                </a:solidFill>
              </a:rPr>
              <a:t>food</a:t>
            </a:r>
            <a:r>
              <a:rPr lang="tr-TR" sz="2400" b="1" dirty="0" smtClean="0">
                <a:solidFill>
                  <a:schemeClr val="tx1"/>
                </a:solidFill>
              </a:rPr>
              <a:t> </a:t>
            </a:r>
            <a:r>
              <a:rPr lang="tr-TR" sz="2400" b="1" dirty="0" err="1" smtClean="0">
                <a:solidFill>
                  <a:schemeClr val="tx1"/>
                </a:solidFill>
              </a:rPr>
              <a:t>packagıng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13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 smtClean="0"/>
              <a:t>Examples</a:t>
            </a:r>
            <a:r>
              <a:rPr lang="tr-TR" b="1" dirty="0" smtClean="0"/>
              <a:t> </a:t>
            </a: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 smtClean="0"/>
              <a:t>cereal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cereal</a:t>
            </a:r>
            <a:r>
              <a:rPr lang="tr-TR" b="1" dirty="0" smtClean="0"/>
              <a:t> </a:t>
            </a:r>
            <a:r>
              <a:rPr lang="tr-TR" b="1" dirty="0" err="1" smtClean="0"/>
              <a:t>products</a:t>
            </a:r>
            <a:endParaRPr lang="en-US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27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72500" cy="4781550"/>
          </a:xfrm>
        </p:spPr>
        <p:txBody>
          <a:bodyPr>
            <a:noAutofit/>
          </a:bodyPr>
          <a:lstStyle/>
          <a:p>
            <a:r>
              <a:rPr lang="en-US" sz="2600" dirty="0" smtClean="0"/>
              <a:t>Wheat, rice, barley, maize, oats, rye, sorghum, and</a:t>
            </a:r>
            <a:r>
              <a:rPr lang="tr-TR" sz="2600" dirty="0" smtClean="0"/>
              <a:t> </a:t>
            </a:r>
            <a:r>
              <a:rPr lang="en-US" sz="2600" dirty="0" smtClean="0"/>
              <a:t>millets are the primary cereals</a:t>
            </a:r>
            <a:endParaRPr lang="tr-TR" sz="2600" dirty="0" smtClean="0"/>
          </a:p>
          <a:p>
            <a:pPr>
              <a:buNone/>
            </a:pPr>
            <a:endParaRPr lang="tr-TR" sz="1200" dirty="0" smtClean="0"/>
          </a:p>
          <a:p>
            <a:r>
              <a:rPr lang="tr-TR" sz="2600" dirty="0" err="1" smtClean="0"/>
              <a:t>Some</a:t>
            </a:r>
            <a:r>
              <a:rPr lang="tr-TR" sz="2600" dirty="0" smtClean="0"/>
              <a:t> </a:t>
            </a:r>
            <a:r>
              <a:rPr lang="tr-TR" sz="2600" dirty="0" err="1" smtClean="0"/>
              <a:t>examples</a:t>
            </a:r>
            <a:r>
              <a:rPr lang="tr-TR" sz="2600" dirty="0" smtClean="0"/>
              <a:t> </a:t>
            </a:r>
            <a:r>
              <a:rPr lang="tr-TR" sz="2600" dirty="0" err="1" smtClean="0"/>
              <a:t>for</a:t>
            </a:r>
            <a:r>
              <a:rPr lang="tr-TR" sz="2600" dirty="0" smtClean="0"/>
              <a:t> </a:t>
            </a:r>
            <a:r>
              <a:rPr lang="tr-TR" sz="2600" dirty="0" err="1" smtClean="0"/>
              <a:t>cereal</a:t>
            </a:r>
            <a:r>
              <a:rPr lang="tr-TR" sz="2600" dirty="0" smtClean="0"/>
              <a:t> </a:t>
            </a:r>
            <a:r>
              <a:rPr lang="tr-TR" sz="2600" dirty="0" err="1" smtClean="0"/>
              <a:t>products</a:t>
            </a:r>
            <a:r>
              <a:rPr lang="tr-TR" sz="2600" dirty="0" smtClean="0"/>
              <a:t> </a:t>
            </a:r>
            <a:r>
              <a:rPr lang="tr-TR" sz="2600" dirty="0" err="1" smtClean="0"/>
              <a:t>are</a:t>
            </a:r>
            <a:r>
              <a:rPr lang="tr-TR" sz="2600" dirty="0" smtClean="0"/>
              <a:t> </a:t>
            </a:r>
            <a:r>
              <a:rPr lang="tr-TR" sz="2600" dirty="0" err="1" smtClean="0"/>
              <a:t>given</a:t>
            </a:r>
            <a:r>
              <a:rPr lang="tr-TR" sz="2600" dirty="0" smtClean="0"/>
              <a:t> as</a:t>
            </a:r>
          </a:p>
          <a:p>
            <a:pPr lvl="1"/>
            <a:r>
              <a:rPr lang="tr-TR" dirty="0" err="1" smtClean="0"/>
              <a:t>Biscuits</a:t>
            </a:r>
            <a:endParaRPr lang="tr-TR" dirty="0" smtClean="0"/>
          </a:p>
          <a:p>
            <a:pPr lvl="1"/>
            <a:r>
              <a:rPr lang="tr-TR" dirty="0" err="1" smtClean="0"/>
              <a:t>Breakfast</a:t>
            </a:r>
            <a:r>
              <a:rPr lang="tr-TR" dirty="0" smtClean="0"/>
              <a:t> </a:t>
            </a:r>
            <a:r>
              <a:rPr lang="tr-TR" dirty="0" err="1" smtClean="0"/>
              <a:t>cereals</a:t>
            </a:r>
            <a:endParaRPr lang="tr-TR" dirty="0" smtClean="0"/>
          </a:p>
          <a:p>
            <a:pPr lvl="1"/>
            <a:r>
              <a:rPr lang="tr-TR" dirty="0" err="1" smtClean="0"/>
              <a:t>Savory</a:t>
            </a:r>
            <a:r>
              <a:rPr lang="tr-TR" dirty="0" smtClean="0"/>
              <a:t> </a:t>
            </a:r>
            <a:r>
              <a:rPr lang="tr-TR" dirty="0" err="1" smtClean="0"/>
              <a:t>snack</a:t>
            </a:r>
            <a:endParaRPr lang="tr-TR" dirty="0" smtClean="0"/>
          </a:p>
          <a:p>
            <a:pPr lvl="1"/>
            <a:r>
              <a:rPr lang="tr-TR" dirty="0" err="1" smtClean="0"/>
              <a:t>Chips</a:t>
            </a:r>
            <a:endParaRPr lang="tr-TR" dirty="0" smtClean="0"/>
          </a:p>
          <a:p>
            <a:pPr lvl="1"/>
            <a:r>
              <a:rPr lang="tr-TR" dirty="0" err="1" smtClean="0"/>
              <a:t>Pretzels</a:t>
            </a:r>
            <a:endParaRPr lang="tr-TR" dirty="0" smtClean="0"/>
          </a:p>
          <a:p>
            <a:pPr lvl="1"/>
            <a:r>
              <a:rPr lang="tr-TR" dirty="0" smtClean="0"/>
              <a:t>Rice-</a:t>
            </a:r>
            <a:r>
              <a:rPr lang="tr-TR" dirty="0" err="1" smtClean="0"/>
              <a:t>based</a:t>
            </a:r>
            <a:r>
              <a:rPr lang="tr-TR" dirty="0" smtClean="0"/>
              <a:t> </a:t>
            </a:r>
            <a:r>
              <a:rPr lang="tr-TR" dirty="0" err="1" smtClean="0"/>
              <a:t>snacks</a:t>
            </a:r>
            <a:endParaRPr lang="tr-TR" dirty="0" smtClean="0"/>
          </a:p>
          <a:p>
            <a:pPr lvl="1"/>
            <a:r>
              <a:rPr lang="tr-TR" dirty="0" err="1" smtClean="0"/>
              <a:t>Snacks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dried</a:t>
            </a:r>
            <a:r>
              <a:rPr lang="tr-TR" dirty="0" smtClean="0"/>
              <a:t> </a:t>
            </a:r>
            <a:r>
              <a:rPr lang="tr-TR" dirty="0" err="1" smtClean="0"/>
              <a:t>fruits</a:t>
            </a:r>
            <a:endParaRPr lang="tr-TR" dirty="0" smtClean="0"/>
          </a:p>
          <a:p>
            <a:pPr>
              <a:buNone/>
            </a:pPr>
            <a:endParaRPr lang="tr-TR" sz="2600" dirty="0" smtClean="0"/>
          </a:p>
          <a:p>
            <a:endParaRPr lang="tr-TR" sz="2600" dirty="0" smtClean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040C-BF01-46C8-9405-098BC44F86AA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What</a:t>
            </a:r>
            <a:r>
              <a:rPr lang="tr-TR" b="1" dirty="0" smtClean="0"/>
              <a:t> </a:t>
            </a:r>
            <a:r>
              <a:rPr lang="tr-TR" b="1" dirty="0" err="1" smtClean="0"/>
              <a:t>are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deteriorative</a:t>
            </a:r>
            <a:r>
              <a:rPr lang="tr-TR" b="1" dirty="0" smtClean="0"/>
              <a:t> </a:t>
            </a:r>
            <a:r>
              <a:rPr lang="tr-TR" b="1" dirty="0" err="1" smtClean="0"/>
              <a:t>reactions</a:t>
            </a:r>
            <a:r>
              <a:rPr lang="tr-TR" b="1" dirty="0" smtClean="0"/>
              <a:t> of </a:t>
            </a:r>
            <a:r>
              <a:rPr lang="tr-TR" b="1" dirty="0" err="1" smtClean="0"/>
              <a:t>cereal</a:t>
            </a:r>
            <a:r>
              <a:rPr lang="tr-TR" b="1" dirty="0" smtClean="0"/>
              <a:t>-</a:t>
            </a:r>
            <a:r>
              <a:rPr lang="tr-TR" b="1" dirty="0" err="1" smtClean="0"/>
              <a:t>based</a:t>
            </a:r>
            <a:r>
              <a:rPr lang="tr-TR" b="1" dirty="0" smtClean="0"/>
              <a:t> </a:t>
            </a:r>
            <a:r>
              <a:rPr lang="tr-TR" b="1" dirty="0" err="1" smtClean="0"/>
              <a:t>products</a:t>
            </a:r>
            <a:r>
              <a:rPr lang="tr-TR" b="1" dirty="0" smtClean="0"/>
              <a:t>?</a:t>
            </a:r>
            <a:endParaRPr lang="en-US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28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1428750" algn="l"/>
              </a:tabLst>
            </a:pPr>
            <a:r>
              <a:rPr lang="en-US" sz="2400" dirty="0" smtClean="0"/>
              <a:t>Many cereal and snack products are </a:t>
            </a:r>
            <a:r>
              <a:rPr lang="en-US" sz="2400" b="1" dirty="0" smtClean="0">
                <a:solidFill>
                  <a:srgbClr val="C00000"/>
                </a:solidFill>
              </a:rPr>
              <a:t>dry and contain lipids</a:t>
            </a:r>
            <a:endParaRPr lang="tr-TR" sz="2400" b="1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They are </a:t>
            </a:r>
            <a:r>
              <a:rPr lang="en-US" sz="2400" b="1" dirty="0" smtClean="0"/>
              <a:t>stable against microbial</a:t>
            </a:r>
            <a:r>
              <a:rPr lang="tr-TR" sz="2400" b="1" dirty="0" smtClean="0"/>
              <a:t> </a:t>
            </a:r>
            <a:r>
              <a:rPr lang="en-US" sz="2400" b="1" dirty="0" smtClean="0"/>
              <a:t>growth due to their low water activity (</a:t>
            </a:r>
            <a:r>
              <a:rPr lang="en-US" sz="2400" b="1" i="1" dirty="0" smtClean="0"/>
              <a:t>aw &lt; 0.6)</a:t>
            </a:r>
            <a:endParaRPr lang="tr-TR" sz="2400" b="1" i="1" dirty="0" smtClean="0"/>
          </a:p>
          <a:p>
            <a:r>
              <a:rPr lang="tr-TR" sz="2400" dirty="0" err="1" smtClean="0"/>
              <a:t>Chemical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enzymatic</a:t>
            </a:r>
            <a:r>
              <a:rPr lang="tr-TR" sz="2400" dirty="0" smtClean="0"/>
              <a:t> </a:t>
            </a:r>
            <a:r>
              <a:rPr lang="tr-TR" sz="2400" dirty="0" err="1" smtClean="0"/>
              <a:t>reactions</a:t>
            </a:r>
            <a:r>
              <a:rPr lang="tr-TR" sz="2400" dirty="0" smtClean="0"/>
              <a:t> </a:t>
            </a:r>
            <a:r>
              <a:rPr lang="tr-TR" sz="2400" dirty="0" err="1" smtClean="0"/>
              <a:t>result</a:t>
            </a:r>
            <a:r>
              <a:rPr lang="tr-TR" sz="2400" dirty="0" smtClean="0"/>
              <a:t> in </a:t>
            </a:r>
            <a:r>
              <a:rPr lang="tr-TR" sz="2400" dirty="0" err="1" smtClean="0"/>
              <a:t>product</a:t>
            </a:r>
            <a:r>
              <a:rPr lang="tr-TR" sz="2400" dirty="0" smtClean="0"/>
              <a:t> </a:t>
            </a:r>
            <a:r>
              <a:rPr lang="tr-TR" sz="2400" dirty="0" err="1" smtClean="0"/>
              <a:t>deterioration</a:t>
            </a:r>
            <a:endParaRPr lang="tr-TR" sz="2400" dirty="0" smtClean="0"/>
          </a:p>
          <a:p>
            <a:r>
              <a:rPr lang="tr-TR" sz="2400" b="1" dirty="0" err="1" smtClean="0">
                <a:solidFill>
                  <a:srgbClr val="0000FF"/>
                </a:solidFill>
              </a:rPr>
              <a:t>Deteriorative</a:t>
            </a:r>
            <a:r>
              <a:rPr lang="tr-TR" sz="2400" b="1" dirty="0" smtClean="0">
                <a:solidFill>
                  <a:srgbClr val="0000FF"/>
                </a:solidFill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</a:rPr>
              <a:t>reactions</a:t>
            </a:r>
            <a:r>
              <a:rPr lang="tr-TR" sz="2400" b="1" dirty="0" smtClean="0">
                <a:solidFill>
                  <a:srgbClr val="0000FF"/>
                </a:solidFill>
              </a:rPr>
              <a:t> in </a:t>
            </a:r>
            <a:r>
              <a:rPr lang="tr-TR" sz="2400" b="1" dirty="0" err="1" smtClean="0">
                <a:solidFill>
                  <a:srgbClr val="0000FF"/>
                </a:solidFill>
              </a:rPr>
              <a:t>cereal</a:t>
            </a:r>
            <a:r>
              <a:rPr lang="tr-TR" sz="2400" b="1" dirty="0" smtClean="0">
                <a:solidFill>
                  <a:srgbClr val="0000FF"/>
                </a:solidFill>
              </a:rPr>
              <a:t>-</a:t>
            </a:r>
            <a:r>
              <a:rPr lang="tr-TR" sz="2400" b="1" dirty="0" err="1" smtClean="0">
                <a:solidFill>
                  <a:srgbClr val="0000FF"/>
                </a:solidFill>
              </a:rPr>
              <a:t>based</a:t>
            </a:r>
            <a:r>
              <a:rPr lang="tr-TR" sz="2400" b="1" dirty="0" smtClean="0">
                <a:solidFill>
                  <a:srgbClr val="0000FF"/>
                </a:solidFill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</a:rPr>
              <a:t>products</a:t>
            </a:r>
            <a:r>
              <a:rPr lang="tr-TR" sz="2400" b="1" dirty="0" smtClean="0">
                <a:solidFill>
                  <a:srgbClr val="0000FF"/>
                </a:solidFill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</a:rPr>
              <a:t>are</a:t>
            </a:r>
            <a:endParaRPr lang="tr-TR" sz="2400" b="1" dirty="0" smtClean="0">
              <a:solidFill>
                <a:srgbClr val="0000FF"/>
              </a:solidFill>
            </a:endParaRPr>
          </a:p>
          <a:p>
            <a:pPr lvl="1"/>
            <a:r>
              <a:rPr lang="tr-TR" sz="2400" dirty="0" err="1" smtClean="0"/>
              <a:t>Loss</a:t>
            </a:r>
            <a:r>
              <a:rPr lang="tr-TR" sz="2400" dirty="0" smtClean="0"/>
              <a:t> of </a:t>
            </a:r>
            <a:r>
              <a:rPr lang="tr-TR" sz="2400" dirty="0" err="1" smtClean="0"/>
              <a:t>crispness</a:t>
            </a:r>
            <a:endParaRPr lang="tr-TR" sz="2400" dirty="0" smtClean="0"/>
          </a:p>
          <a:p>
            <a:pPr lvl="1"/>
            <a:r>
              <a:rPr lang="tr-TR" sz="2400" dirty="0" err="1" smtClean="0"/>
              <a:t>Lipid</a:t>
            </a:r>
            <a:r>
              <a:rPr lang="tr-TR" sz="2400" dirty="0" smtClean="0"/>
              <a:t> </a:t>
            </a:r>
            <a:r>
              <a:rPr lang="tr-TR" sz="2400" dirty="0" err="1" smtClean="0"/>
              <a:t>oxidation</a:t>
            </a:r>
            <a:endParaRPr lang="tr-TR" sz="2400" dirty="0" smtClean="0"/>
          </a:p>
          <a:p>
            <a:pPr lvl="1"/>
            <a:r>
              <a:rPr lang="tr-TR" sz="2400" dirty="0" smtClean="0"/>
              <a:t>Vitamin </a:t>
            </a:r>
            <a:r>
              <a:rPr lang="tr-TR" sz="2400" dirty="0" err="1" smtClean="0"/>
              <a:t>degradation</a:t>
            </a:r>
            <a:endParaRPr lang="tr-TR" sz="2400" dirty="0" smtClean="0"/>
          </a:p>
          <a:p>
            <a:pPr lvl="1"/>
            <a:r>
              <a:rPr lang="tr-TR" sz="2400" dirty="0" err="1" smtClean="0"/>
              <a:t>Mechanical</a:t>
            </a:r>
            <a:r>
              <a:rPr lang="tr-TR" sz="2400" dirty="0" smtClean="0"/>
              <a:t> </a:t>
            </a:r>
            <a:r>
              <a:rPr lang="tr-TR" sz="2400" dirty="0" err="1" smtClean="0"/>
              <a:t>damage</a:t>
            </a:r>
            <a:endParaRPr lang="tr-TR" sz="2400" dirty="0" smtClean="0"/>
          </a:p>
          <a:p>
            <a:pPr lvl="1"/>
            <a:r>
              <a:rPr lang="tr-TR" sz="2400" dirty="0" err="1" smtClean="0"/>
              <a:t>Changes</a:t>
            </a:r>
            <a:r>
              <a:rPr lang="tr-TR" sz="2400" dirty="0" smtClean="0"/>
              <a:t> in aroma/</a:t>
            </a:r>
            <a:r>
              <a:rPr lang="tr-TR" sz="2400" dirty="0" err="1" smtClean="0"/>
              <a:t>flavor</a:t>
            </a:r>
            <a:endParaRPr lang="tr-TR" sz="2400" dirty="0" smtClean="0"/>
          </a:p>
          <a:p>
            <a:endParaRPr lang="tr-TR" sz="2400" dirty="0" smtClean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71AA-7B34-4ADA-96D6-A66347BFD13F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Deteriorative</a:t>
            </a:r>
            <a:r>
              <a:rPr lang="tr-TR" b="1" dirty="0" smtClean="0"/>
              <a:t> </a:t>
            </a:r>
            <a:r>
              <a:rPr lang="tr-TR" b="1" dirty="0" err="1" smtClean="0"/>
              <a:t>reactions</a:t>
            </a:r>
            <a:r>
              <a:rPr lang="tr-TR" b="1" dirty="0" smtClean="0"/>
              <a:t> in </a:t>
            </a:r>
            <a:r>
              <a:rPr lang="tr-TR" b="1" dirty="0" err="1" smtClean="0"/>
              <a:t>cereal</a:t>
            </a:r>
            <a:r>
              <a:rPr lang="tr-TR" b="1" dirty="0" smtClean="0"/>
              <a:t>-</a:t>
            </a:r>
            <a:r>
              <a:rPr lang="tr-TR" b="1" dirty="0" err="1" smtClean="0"/>
              <a:t>based</a:t>
            </a:r>
            <a:r>
              <a:rPr lang="tr-TR" b="1" dirty="0" smtClean="0"/>
              <a:t> </a:t>
            </a:r>
            <a:r>
              <a:rPr lang="tr-TR" b="1" dirty="0" err="1" smtClean="0"/>
              <a:t>products</a:t>
            </a:r>
            <a:endParaRPr lang="en-US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29</a:t>
            </a:fld>
            <a:endParaRPr lang="tr-TR"/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174622" y="1504950"/>
          <a:ext cx="8816977" cy="53416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16077"/>
                <a:gridCol w="7200900"/>
              </a:tblGrid>
              <a:tr h="2324100">
                <a:tc>
                  <a:txBody>
                    <a:bodyPr/>
                    <a:lstStyle/>
                    <a:p>
                      <a:r>
                        <a:rPr lang="tr-TR" sz="2400" b="1" dirty="0" err="1" smtClean="0">
                          <a:solidFill>
                            <a:schemeClr val="tx1"/>
                          </a:solidFill>
                        </a:rPr>
                        <a:t>Loss</a:t>
                      </a:r>
                      <a:r>
                        <a:rPr lang="tr-TR" sz="2400" b="1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tr-TR" sz="2400" b="1" dirty="0" err="1" smtClean="0">
                          <a:solidFill>
                            <a:schemeClr val="tx1"/>
                          </a:solidFill>
                        </a:rPr>
                        <a:t>cripness</a:t>
                      </a:r>
                      <a:endParaRPr lang="tr-T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1" kern="1200" baseline="0" dirty="0" smtClean="0">
                          <a:solidFill>
                            <a:srgbClr val="0000FF"/>
                          </a:solidFill>
                        </a:rPr>
                        <a:t>Dry food systems can lose their desired crispness during storage or upon opening of the package</a:t>
                      </a:r>
                      <a:r>
                        <a:rPr kumimoji="0" lang="tr-TR" sz="2400" b="1" kern="12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kumimoji="0" lang="tr-TR" sz="2400" b="1" kern="1200" baseline="0" dirty="0" err="1" smtClean="0">
                          <a:solidFill>
                            <a:srgbClr val="0000FF"/>
                          </a:solidFill>
                        </a:rPr>
                        <a:t>due</a:t>
                      </a:r>
                      <a:r>
                        <a:rPr kumimoji="0" lang="tr-TR" sz="2400" b="1" kern="12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kumimoji="0" lang="tr-TR" sz="2400" b="1" kern="1200" baseline="0" dirty="0" err="1" smtClean="0">
                          <a:solidFill>
                            <a:srgbClr val="0000FF"/>
                          </a:solidFill>
                        </a:rPr>
                        <a:t>to</a:t>
                      </a:r>
                      <a:r>
                        <a:rPr kumimoji="0" lang="tr-TR" sz="2400" b="1" kern="12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kumimoji="0" lang="tr-TR" sz="2400" b="1" kern="1200" baseline="0" dirty="0" err="1" smtClean="0">
                          <a:solidFill>
                            <a:srgbClr val="0000FF"/>
                          </a:solidFill>
                        </a:rPr>
                        <a:t>moisture</a:t>
                      </a:r>
                      <a:r>
                        <a:rPr kumimoji="0" lang="tr-TR" sz="2400" b="1" kern="12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kumimoji="0" lang="tr-TR" sz="2400" b="1" kern="1200" baseline="0" dirty="0" err="1" smtClean="0">
                          <a:solidFill>
                            <a:srgbClr val="0000FF"/>
                          </a:solidFill>
                        </a:rPr>
                        <a:t>uptake</a:t>
                      </a:r>
                      <a:endParaRPr kumimoji="0" lang="tr-TR" sz="2400" b="1" kern="120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kumimoji="0" lang="tr-TR" sz="2400" b="0" kern="1200" baseline="0" dirty="0" err="1" smtClean="0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kumimoji="0" lang="tr-TR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0" lang="tr-TR" sz="2400" b="0" kern="1200" baseline="0" dirty="0" err="1" smtClean="0">
                          <a:solidFill>
                            <a:schemeClr val="tx1"/>
                          </a:solidFill>
                        </a:rPr>
                        <a:t>example</a:t>
                      </a:r>
                      <a:r>
                        <a:rPr kumimoji="0" lang="tr-TR" sz="2400" b="0" kern="1200" baseline="0" dirty="0" smtClean="0">
                          <a:solidFill>
                            <a:schemeClr val="tx1"/>
                          </a:solidFill>
                        </a:rPr>
                        <a:t>; a</a:t>
                      </a:r>
                      <a:r>
                        <a:rPr kumimoji="0" lang="en-US" sz="2400" b="0" kern="1200" baseline="0" dirty="0" smtClean="0">
                          <a:solidFill>
                            <a:schemeClr val="tx1"/>
                          </a:solidFill>
                        </a:rPr>
                        <a:t> critical aw for potato chips and corn chip</a:t>
                      </a:r>
                      <a:r>
                        <a:rPr kumimoji="0" lang="tr-TR" sz="2400" b="0" kern="1200" baseline="0" dirty="0" smtClean="0">
                          <a:solidFill>
                            <a:schemeClr val="tx1"/>
                          </a:solidFill>
                        </a:rPr>
                        <a:t>s </a:t>
                      </a:r>
                      <a:r>
                        <a:rPr kumimoji="0" lang="en-US" sz="2400" b="0" kern="1200" baseline="0" dirty="0" smtClean="0">
                          <a:solidFill>
                            <a:schemeClr val="tx1"/>
                          </a:solidFill>
                        </a:rPr>
                        <a:t>was reported to be 0.4; potato chips became </a:t>
                      </a:r>
                      <a:r>
                        <a:rPr kumimoji="0"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organoleptically</a:t>
                      </a:r>
                      <a:r>
                        <a:rPr kumimoji="0" lang="en-US" sz="2400" b="0" kern="1200" baseline="0" dirty="0" smtClean="0">
                          <a:solidFill>
                            <a:schemeClr val="tx1"/>
                          </a:solidFill>
                        </a:rPr>
                        <a:t> unacceptable at aw of 0.5</a:t>
                      </a:r>
                      <a:endParaRPr lang="tr-T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93706">
                <a:tc>
                  <a:txBody>
                    <a:bodyPr/>
                    <a:lstStyle/>
                    <a:p>
                      <a:r>
                        <a:rPr lang="tr-TR" sz="2400" b="1" dirty="0" err="1" smtClean="0">
                          <a:solidFill>
                            <a:schemeClr val="tx1"/>
                          </a:solidFill>
                        </a:rPr>
                        <a:t>Lipid</a:t>
                      </a:r>
                      <a:r>
                        <a:rPr lang="tr-TR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400" b="1" dirty="0" err="1" smtClean="0">
                          <a:solidFill>
                            <a:schemeClr val="tx1"/>
                          </a:solidFill>
                        </a:rPr>
                        <a:t>oxidation</a:t>
                      </a:r>
                      <a:endParaRPr lang="tr-T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kern="1200" baseline="0" dirty="0" smtClean="0">
                          <a:solidFill>
                            <a:schemeClr val="tx1"/>
                          </a:solidFill>
                        </a:rPr>
                        <a:t>When cereals and snack foods are </a:t>
                      </a:r>
                      <a:r>
                        <a:rPr kumimoji="0" lang="en-US" sz="2400" b="1" kern="1200" baseline="0" dirty="0" smtClean="0">
                          <a:solidFill>
                            <a:srgbClr val="C00000"/>
                          </a:solidFill>
                        </a:rPr>
                        <a:t>dried at low moisture content</a:t>
                      </a:r>
                      <a:r>
                        <a:rPr kumimoji="0" lang="en-US" sz="2400" b="0" kern="1200" baseline="0" dirty="0" smtClean="0">
                          <a:solidFill>
                            <a:schemeClr val="tx1"/>
                          </a:solidFill>
                        </a:rPr>
                        <a:t> (e.g., &lt;3%), </a:t>
                      </a:r>
                      <a:r>
                        <a:rPr kumimoji="0" lang="en-US" sz="2400" b="1" kern="1200" baseline="0" dirty="0" smtClean="0">
                          <a:solidFill>
                            <a:srgbClr val="C00000"/>
                          </a:solidFill>
                        </a:rPr>
                        <a:t>they become</a:t>
                      </a:r>
                      <a:r>
                        <a:rPr kumimoji="0" lang="tr-TR" sz="2400" b="1" kern="12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kumimoji="0" lang="tr-TR" sz="2400" b="1" kern="1200" baseline="0" dirty="0" err="1" smtClean="0">
                          <a:solidFill>
                            <a:srgbClr val="C00000"/>
                          </a:solidFill>
                        </a:rPr>
                        <a:t>highly</a:t>
                      </a:r>
                      <a:r>
                        <a:rPr kumimoji="0" lang="tr-TR" sz="2400" b="1" kern="12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kumimoji="0" lang="tr-TR" sz="2400" b="1" kern="1200" baseline="0" dirty="0" err="1" smtClean="0">
                          <a:solidFill>
                            <a:srgbClr val="C00000"/>
                          </a:solidFill>
                        </a:rPr>
                        <a:t>susceptible</a:t>
                      </a:r>
                      <a:r>
                        <a:rPr kumimoji="0" lang="tr-TR" sz="2400" b="1" kern="12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kumimoji="0" lang="tr-TR" sz="2400" b="1" kern="1200" baseline="0" dirty="0" err="1" smtClean="0">
                          <a:solidFill>
                            <a:srgbClr val="C00000"/>
                          </a:solidFill>
                        </a:rPr>
                        <a:t>to</a:t>
                      </a:r>
                      <a:r>
                        <a:rPr kumimoji="0" lang="tr-TR" sz="2400" b="1" kern="12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kumimoji="0" lang="tr-TR" sz="2400" b="1" kern="1200" baseline="0" dirty="0" err="1" smtClean="0">
                          <a:solidFill>
                            <a:srgbClr val="C00000"/>
                          </a:solidFill>
                        </a:rPr>
                        <a:t>oxidation</a:t>
                      </a:r>
                      <a:r>
                        <a:rPr kumimoji="0" lang="tr-TR" sz="2400" b="0" kern="120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kumimoji="0" lang="en-US" sz="2400" b="0" kern="1200" baseline="0" dirty="0" smtClean="0">
                          <a:solidFill>
                            <a:schemeClr val="tx1"/>
                          </a:solidFill>
                        </a:rPr>
                        <a:t>The content and quality of lipids</a:t>
                      </a:r>
                      <a:r>
                        <a:rPr kumimoji="0" lang="tr-TR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0" lang="en-US" sz="2400" b="0" kern="1200" baseline="0" dirty="0" smtClean="0">
                          <a:solidFill>
                            <a:schemeClr val="tx1"/>
                          </a:solidFill>
                        </a:rPr>
                        <a:t>are important factors determining the shelf</a:t>
                      </a:r>
                      <a:r>
                        <a:rPr kumimoji="0" lang="tr-TR" sz="2400" b="0" kern="1200" baseline="0" dirty="0" smtClean="0">
                          <a:solidFill>
                            <a:schemeClr val="tx1"/>
                          </a:solidFill>
                        </a:rPr>
                        <a:t> life of </a:t>
                      </a:r>
                      <a:r>
                        <a:rPr kumimoji="0" lang="tr-TR" sz="2400" b="0" kern="1200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kumimoji="0" lang="tr-TR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0" lang="tr-TR" sz="2400" b="0" kern="1200" baseline="0" dirty="0" err="1" smtClean="0">
                          <a:solidFill>
                            <a:schemeClr val="tx1"/>
                          </a:solidFill>
                        </a:rPr>
                        <a:t>products</a:t>
                      </a:r>
                      <a:r>
                        <a:rPr kumimoji="0" lang="tr-TR" sz="2400" b="0" kern="120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kumimoji="0" lang="en-US" sz="2400" b="0" kern="1200" baseline="0" dirty="0" smtClean="0">
                          <a:solidFill>
                            <a:schemeClr val="tx1"/>
                          </a:solidFill>
                        </a:rPr>
                        <a:t>The susceptibility of cereal</a:t>
                      </a:r>
                      <a:r>
                        <a:rPr kumimoji="0" lang="tr-TR" sz="2400" b="0" kern="1200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kumimoji="0" lang="tr-TR" sz="2400" b="0" kern="1200" baseline="0" dirty="0" err="1" smtClean="0">
                          <a:solidFill>
                            <a:schemeClr val="tx1"/>
                          </a:solidFill>
                        </a:rPr>
                        <a:t>based</a:t>
                      </a:r>
                      <a:r>
                        <a:rPr kumimoji="0" lang="en-US" sz="2400" b="0" kern="1200" baseline="0" dirty="0" smtClean="0">
                          <a:solidFill>
                            <a:schemeClr val="tx1"/>
                          </a:solidFill>
                        </a:rPr>
                        <a:t> foods to lipid oxidation is associated with the concentration</a:t>
                      </a:r>
                      <a:r>
                        <a:rPr kumimoji="0" lang="tr-TR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0" lang="en-US" sz="2400" b="0" kern="1200" baseline="0" dirty="0" smtClean="0">
                          <a:solidFill>
                            <a:schemeClr val="tx1"/>
                          </a:solidFill>
                        </a:rPr>
                        <a:t>and type</a:t>
                      </a:r>
                      <a:r>
                        <a:rPr kumimoji="0" lang="tr-TR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0" lang="en-US" sz="2400" b="0" kern="1200" baseline="0" dirty="0" smtClean="0">
                          <a:solidFill>
                            <a:schemeClr val="tx1"/>
                          </a:solidFill>
                        </a:rPr>
                        <a:t>of fat used and the number of unsaturated bonds in the fatty acids</a:t>
                      </a:r>
                      <a:endParaRPr lang="tr-T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/>
              <a:t>Quality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factors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for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fresh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red</a:t>
            </a:r>
            <a:r>
              <a:rPr lang="tr-TR" sz="3600" b="1" dirty="0" smtClean="0"/>
              <a:t>/</a:t>
            </a:r>
            <a:r>
              <a:rPr lang="tr-TR" sz="3600" b="1" dirty="0" err="1" smtClean="0"/>
              <a:t>poultry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meat</a:t>
            </a:r>
            <a:endParaRPr lang="en-US" sz="3600" b="1" dirty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B624-E152-4E55-AFD9-4281C9498B1B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tabLst>
                <a:tab pos="1428750" algn="l"/>
              </a:tabLst>
            </a:pPr>
            <a:r>
              <a:rPr lang="tr-TR" sz="3200" b="1" dirty="0" err="1" smtClean="0">
                <a:solidFill>
                  <a:srgbClr val="0000FF"/>
                </a:solidFill>
              </a:rPr>
              <a:t>Quality</a:t>
            </a:r>
            <a:r>
              <a:rPr lang="tr-TR" sz="3200" b="1" dirty="0" smtClean="0">
                <a:solidFill>
                  <a:srgbClr val="0000FF"/>
                </a:solidFill>
              </a:rPr>
              <a:t> </a:t>
            </a:r>
            <a:r>
              <a:rPr lang="tr-TR" sz="3200" b="1" dirty="0" err="1" smtClean="0">
                <a:solidFill>
                  <a:srgbClr val="0000FF"/>
                </a:solidFill>
              </a:rPr>
              <a:t>factors</a:t>
            </a:r>
            <a:r>
              <a:rPr lang="tr-TR" sz="3200" b="1" dirty="0" smtClean="0">
                <a:solidFill>
                  <a:srgbClr val="0000FF"/>
                </a:solidFill>
              </a:rPr>
              <a:t> </a:t>
            </a:r>
            <a:r>
              <a:rPr lang="tr-TR" sz="3200" b="1" dirty="0" err="1" smtClean="0">
                <a:solidFill>
                  <a:srgbClr val="0000FF"/>
                </a:solidFill>
              </a:rPr>
              <a:t>that</a:t>
            </a:r>
            <a:r>
              <a:rPr lang="tr-TR" sz="3200" b="1" dirty="0" smtClean="0">
                <a:solidFill>
                  <a:srgbClr val="0000FF"/>
                </a:solidFill>
              </a:rPr>
              <a:t> </a:t>
            </a:r>
            <a:r>
              <a:rPr lang="tr-TR" sz="3200" b="1" dirty="0" err="1" smtClean="0">
                <a:solidFill>
                  <a:srgbClr val="0000FF"/>
                </a:solidFill>
              </a:rPr>
              <a:t>determine</a:t>
            </a:r>
            <a:r>
              <a:rPr lang="tr-TR" sz="3200" b="1" dirty="0" smtClean="0">
                <a:solidFill>
                  <a:srgbClr val="0000FF"/>
                </a:solidFill>
              </a:rPr>
              <a:t> </a:t>
            </a:r>
            <a:r>
              <a:rPr lang="tr-TR" sz="3200" b="1" dirty="0" err="1" smtClean="0">
                <a:solidFill>
                  <a:srgbClr val="0000FF"/>
                </a:solidFill>
              </a:rPr>
              <a:t>the</a:t>
            </a:r>
            <a:r>
              <a:rPr lang="tr-TR" sz="3200" b="1" dirty="0" smtClean="0">
                <a:solidFill>
                  <a:srgbClr val="0000FF"/>
                </a:solidFill>
              </a:rPr>
              <a:t> </a:t>
            </a:r>
            <a:r>
              <a:rPr lang="tr-TR" sz="3200" b="1" dirty="0" err="1" smtClean="0">
                <a:solidFill>
                  <a:srgbClr val="0000FF"/>
                </a:solidFill>
              </a:rPr>
              <a:t>shelf</a:t>
            </a:r>
            <a:r>
              <a:rPr lang="tr-TR" sz="3200" b="1" dirty="0" smtClean="0">
                <a:solidFill>
                  <a:srgbClr val="0000FF"/>
                </a:solidFill>
              </a:rPr>
              <a:t> life of </a:t>
            </a:r>
            <a:r>
              <a:rPr lang="tr-TR" sz="3200" b="1" dirty="0" err="1" smtClean="0">
                <a:solidFill>
                  <a:srgbClr val="0000FF"/>
                </a:solidFill>
              </a:rPr>
              <a:t>fresh</a:t>
            </a:r>
            <a:r>
              <a:rPr lang="tr-TR" sz="3200" b="1" dirty="0" smtClean="0">
                <a:solidFill>
                  <a:srgbClr val="0000FF"/>
                </a:solidFill>
              </a:rPr>
              <a:t> </a:t>
            </a:r>
            <a:r>
              <a:rPr lang="tr-TR" sz="3200" b="1" dirty="0" err="1" smtClean="0">
                <a:solidFill>
                  <a:srgbClr val="0000FF"/>
                </a:solidFill>
              </a:rPr>
              <a:t>red</a:t>
            </a:r>
            <a:r>
              <a:rPr lang="tr-TR" sz="3200" b="1" dirty="0" smtClean="0">
                <a:solidFill>
                  <a:srgbClr val="0000FF"/>
                </a:solidFill>
              </a:rPr>
              <a:t> </a:t>
            </a:r>
            <a:r>
              <a:rPr lang="tr-TR" sz="3200" b="1" dirty="0" err="1" smtClean="0">
                <a:solidFill>
                  <a:srgbClr val="0000FF"/>
                </a:solidFill>
              </a:rPr>
              <a:t>meats</a:t>
            </a:r>
            <a:r>
              <a:rPr lang="tr-TR" sz="3200" b="1" dirty="0" smtClean="0">
                <a:solidFill>
                  <a:srgbClr val="0000FF"/>
                </a:solidFill>
              </a:rPr>
              <a:t> </a:t>
            </a:r>
            <a:r>
              <a:rPr lang="tr-TR" sz="3200" b="1" dirty="0" err="1" smtClean="0">
                <a:solidFill>
                  <a:srgbClr val="0000FF"/>
                </a:solidFill>
              </a:rPr>
              <a:t>and</a:t>
            </a:r>
            <a:r>
              <a:rPr lang="tr-TR" sz="3200" b="1" dirty="0" smtClean="0">
                <a:solidFill>
                  <a:srgbClr val="0000FF"/>
                </a:solidFill>
              </a:rPr>
              <a:t> </a:t>
            </a:r>
            <a:r>
              <a:rPr lang="tr-TR" sz="3200" b="1" dirty="0" err="1" smtClean="0">
                <a:solidFill>
                  <a:srgbClr val="0000FF"/>
                </a:solidFill>
              </a:rPr>
              <a:t>poultry</a:t>
            </a:r>
            <a:r>
              <a:rPr lang="tr-TR" sz="3200" b="1" dirty="0" smtClean="0">
                <a:solidFill>
                  <a:srgbClr val="0000FF"/>
                </a:solidFill>
              </a:rPr>
              <a:t> </a:t>
            </a:r>
            <a:r>
              <a:rPr lang="tr-TR" sz="3200" b="1" dirty="0" err="1" smtClean="0">
                <a:solidFill>
                  <a:srgbClr val="0000FF"/>
                </a:solidFill>
              </a:rPr>
              <a:t>meats</a:t>
            </a:r>
            <a:r>
              <a:rPr lang="tr-TR" sz="3200" dirty="0" smtClean="0"/>
              <a:t> </a:t>
            </a:r>
            <a:r>
              <a:rPr lang="tr-TR" sz="3200" dirty="0" err="1" smtClean="0"/>
              <a:t>are</a:t>
            </a:r>
            <a:endParaRPr lang="tr-TR" sz="3200" dirty="0" smtClean="0"/>
          </a:p>
          <a:p>
            <a:pPr lvl="3">
              <a:tabLst>
                <a:tab pos="1428750" algn="l"/>
              </a:tabLst>
            </a:pPr>
            <a:r>
              <a:rPr lang="tr-TR" sz="3200" dirty="0" err="1" smtClean="0"/>
              <a:t>Color</a:t>
            </a:r>
            <a:endParaRPr lang="tr-TR" sz="3200" dirty="0" smtClean="0"/>
          </a:p>
          <a:p>
            <a:pPr lvl="3">
              <a:tabLst>
                <a:tab pos="1428750" algn="l"/>
              </a:tabLst>
            </a:pPr>
            <a:r>
              <a:rPr lang="tr-TR" sz="3200" dirty="0" err="1" smtClean="0"/>
              <a:t>Odor</a:t>
            </a:r>
            <a:endParaRPr lang="tr-TR" sz="3200" dirty="0" smtClean="0"/>
          </a:p>
          <a:p>
            <a:pPr lvl="3">
              <a:tabLst>
                <a:tab pos="1428750" algn="l"/>
              </a:tabLst>
            </a:pPr>
            <a:r>
              <a:rPr lang="tr-TR" sz="3200" dirty="0" err="1" smtClean="0"/>
              <a:t>Flavor</a:t>
            </a:r>
            <a:endParaRPr lang="tr-TR" sz="3200" dirty="0" smtClean="0"/>
          </a:p>
          <a:p>
            <a:pPr lvl="3">
              <a:tabLst>
                <a:tab pos="1428750" algn="l"/>
              </a:tabLst>
            </a:pPr>
            <a:r>
              <a:rPr lang="tr-TR" sz="3200" dirty="0" err="1" smtClean="0"/>
              <a:t>Tenderness</a:t>
            </a:r>
            <a:endParaRPr lang="tr-TR" sz="3200" dirty="0" smtClean="0"/>
          </a:p>
          <a:p>
            <a:pPr lvl="3">
              <a:tabLst>
                <a:tab pos="1428750" algn="l"/>
              </a:tabLst>
            </a:pPr>
            <a:r>
              <a:rPr lang="tr-TR" sz="3200" dirty="0" err="1" smtClean="0"/>
              <a:t>Exudate</a:t>
            </a:r>
            <a:r>
              <a:rPr lang="tr-TR" sz="3200" dirty="0" smtClean="0"/>
              <a:t> (</a:t>
            </a:r>
            <a:r>
              <a:rPr lang="tr-TR" sz="3200" dirty="0" err="1" smtClean="0"/>
              <a:t>Drip</a:t>
            </a:r>
            <a:r>
              <a:rPr lang="tr-TR" sz="3200" dirty="0" smtClean="0"/>
              <a:t> </a:t>
            </a:r>
            <a:r>
              <a:rPr lang="tr-TR" sz="3200" dirty="0" err="1" smtClean="0"/>
              <a:t>loss</a:t>
            </a:r>
            <a:r>
              <a:rPr lang="tr-TR" sz="3200" dirty="0" smtClean="0"/>
              <a:t>)</a:t>
            </a:r>
          </a:p>
          <a:p>
            <a:pPr lvl="3">
              <a:tabLst>
                <a:tab pos="1428750" algn="l"/>
              </a:tabLst>
            </a:pPr>
            <a:r>
              <a:rPr lang="tr-TR" sz="3200" dirty="0" err="1" smtClean="0"/>
              <a:t>Bacterial</a:t>
            </a:r>
            <a:r>
              <a:rPr lang="tr-TR" sz="3200" dirty="0" smtClean="0"/>
              <a:t> </a:t>
            </a:r>
            <a:r>
              <a:rPr lang="tr-TR" sz="3200" dirty="0" err="1" smtClean="0"/>
              <a:t>spoilage</a:t>
            </a:r>
            <a:endParaRPr lang="tr-TR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Deteriorative</a:t>
            </a:r>
            <a:r>
              <a:rPr lang="tr-TR" b="1" dirty="0" smtClean="0"/>
              <a:t> </a:t>
            </a:r>
            <a:r>
              <a:rPr lang="tr-TR" b="1" dirty="0" err="1" smtClean="0"/>
              <a:t>reactions</a:t>
            </a:r>
            <a:r>
              <a:rPr lang="tr-TR" b="1" dirty="0" smtClean="0"/>
              <a:t> in </a:t>
            </a:r>
            <a:r>
              <a:rPr lang="tr-TR" b="1" dirty="0" err="1" smtClean="0"/>
              <a:t>cereal</a:t>
            </a:r>
            <a:r>
              <a:rPr lang="tr-TR" b="1" dirty="0" smtClean="0"/>
              <a:t>-</a:t>
            </a:r>
            <a:r>
              <a:rPr lang="tr-TR" b="1" dirty="0" err="1" smtClean="0"/>
              <a:t>based</a:t>
            </a:r>
            <a:r>
              <a:rPr lang="tr-TR" b="1" dirty="0" smtClean="0"/>
              <a:t> </a:t>
            </a:r>
            <a:r>
              <a:rPr lang="tr-TR" b="1" dirty="0" err="1" smtClean="0"/>
              <a:t>products</a:t>
            </a:r>
            <a:endParaRPr lang="en-US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30</a:t>
            </a:fld>
            <a:endParaRPr lang="tr-TR"/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174622" y="1695450"/>
          <a:ext cx="8816977" cy="45910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92328"/>
                <a:gridCol w="6724649"/>
              </a:tblGrid>
              <a:tr h="2294238">
                <a:tc>
                  <a:txBody>
                    <a:bodyPr/>
                    <a:lstStyle/>
                    <a:p>
                      <a:r>
                        <a:rPr lang="tr-TR" sz="2800" b="1" dirty="0" smtClean="0">
                          <a:solidFill>
                            <a:schemeClr val="tx1"/>
                          </a:solidFill>
                        </a:rPr>
                        <a:t>Vitamin </a:t>
                      </a:r>
                      <a:r>
                        <a:rPr lang="tr-TR" sz="2800" b="1" dirty="0" err="1" smtClean="0">
                          <a:solidFill>
                            <a:schemeClr val="tx1"/>
                          </a:solidFill>
                        </a:rPr>
                        <a:t>degradation</a:t>
                      </a:r>
                      <a:endParaRPr lang="tr-TR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major factor in</a:t>
                      </a:r>
                      <a:r>
                        <a:rPr kumimoji="0" lang="tr-TR" sz="2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</a:t>
                      </a:r>
                      <a:r>
                        <a:rPr kumimoji="0" lang="en-US" sz="2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uencing</a:t>
                      </a:r>
                      <a:r>
                        <a:rPr kumimoji="0" lang="en-US" sz="2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vitamin loss in packaged cereal</a:t>
                      </a:r>
                      <a:r>
                        <a:rPr kumimoji="0" lang="tr-TR" sz="2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products is storage temperature. </a:t>
                      </a:r>
                      <a:r>
                        <a:rPr kumimoji="0" lang="en-US" sz="2800" b="1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The loss of aroma/</a:t>
                      </a:r>
                      <a:r>
                        <a:rPr kumimoji="0" lang="tr-TR" sz="2800" b="1" kern="1200" baseline="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fl</a:t>
                      </a:r>
                      <a:r>
                        <a:rPr kumimoji="0" lang="en-US" sz="2800" b="1" kern="1200" baseline="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avor</a:t>
                      </a:r>
                      <a:r>
                        <a:rPr kumimoji="0" lang="en-US" sz="2800" b="1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can be a problem with certain cereal products</a:t>
                      </a:r>
                      <a:r>
                        <a:rPr kumimoji="0" lang="tr-TR" sz="2800" b="1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to which fruit </a:t>
                      </a:r>
                      <a:r>
                        <a:rPr kumimoji="0" lang="tr-TR" sz="2800" b="1" kern="1200" baseline="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fl</a:t>
                      </a:r>
                      <a:r>
                        <a:rPr kumimoji="0" lang="en-US" sz="2800" b="1" kern="1200" baseline="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avors</a:t>
                      </a:r>
                      <a:r>
                        <a:rPr kumimoji="0" lang="en-US" sz="2800" b="1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have been added</a:t>
                      </a:r>
                      <a:endParaRPr lang="tr-TR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296812">
                <a:tc>
                  <a:txBody>
                    <a:bodyPr/>
                    <a:lstStyle/>
                    <a:p>
                      <a:r>
                        <a:rPr lang="tr-TR" sz="2800" b="1" dirty="0" err="1" smtClean="0">
                          <a:solidFill>
                            <a:schemeClr val="tx1"/>
                          </a:solidFill>
                        </a:rPr>
                        <a:t>Mechanical</a:t>
                      </a:r>
                      <a:r>
                        <a:rPr lang="tr-TR" sz="2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800" b="1" dirty="0" err="1" smtClean="0">
                          <a:solidFill>
                            <a:schemeClr val="tx1"/>
                          </a:solidFill>
                        </a:rPr>
                        <a:t>damage</a:t>
                      </a:r>
                      <a:endParaRPr lang="tr-TR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Many snack foods are </a:t>
                      </a:r>
                      <a:r>
                        <a:rPr kumimoji="0" lang="en-US" sz="28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very fragile</a:t>
                      </a:r>
                      <a:r>
                        <a:rPr kumimoji="0" lang="tr-T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kumimoji="0" lang="tr-TR" sz="28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2800" b="1" kern="1200" baseline="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hysical</a:t>
                      </a:r>
                      <a:r>
                        <a:rPr kumimoji="0" lang="en-US" sz="28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breakage </a:t>
                      </a:r>
                      <a:r>
                        <a:rPr kumimoji="0"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most cereals and snack foods, especially chips, is </a:t>
                      </a:r>
                      <a:r>
                        <a:rPr kumimoji="0" lang="en-US" sz="28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unacceptable to consumers</a:t>
                      </a:r>
                      <a:r>
                        <a:rPr kumimoji="0" lang="tr-TR" sz="28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tr-TR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tx1"/>
                </a:solidFill>
              </a:rPr>
              <a:t>PACKAGE MATERIALS AND THEIR REQUIREMENTS FOR CEREAL-BASED PRODUCTS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254E-ECF8-4FAF-AAB1-73ECF1712E6B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31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What</a:t>
            </a:r>
            <a:r>
              <a:rPr lang="tr-TR" b="1" dirty="0" smtClean="0"/>
              <a:t> </a:t>
            </a:r>
            <a:r>
              <a:rPr lang="tr-TR" b="1" dirty="0" err="1" smtClean="0"/>
              <a:t>packaging</a:t>
            </a:r>
            <a:r>
              <a:rPr lang="tr-TR" b="1" dirty="0" smtClean="0"/>
              <a:t> </a:t>
            </a:r>
            <a:r>
              <a:rPr lang="tr-TR" b="1" dirty="0" err="1" smtClean="0"/>
              <a:t>material</a:t>
            </a:r>
            <a:r>
              <a:rPr lang="tr-TR" b="1" dirty="0" smtClean="0"/>
              <a:t> is </a:t>
            </a:r>
            <a:r>
              <a:rPr lang="tr-TR" b="1" dirty="0" err="1" smtClean="0"/>
              <a:t>used</a:t>
            </a:r>
            <a:r>
              <a:rPr lang="tr-TR" b="1" dirty="0" smtClean="0"/>
              <a:t> </a:t>
            </a: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 smtClean="0"/>
              <a:t>cereal</a:t>
            </a:r>
            <a:r>
              <a:rPr lang="tr-TR" b="1" dirty="0" smtClean="0"/>
              <a:t>-</a:t>
            </a:r>
            <a:r>
              <a:rPr lang="tr-TR" b="1" dirty="0" err="1" smtClean="0"/>
              <a:t>based</a:t>
            </a:r>
            <a:r>
              <a:rPr lang="tr-TR" b="1" dirty="0" smtClean="0"/>
              <a:t> </a:t>
            </a:r>
            <a:r>
              <a:rPr lang="tr-TR" b="1" dirty="0" err="1" smtClean="0"/>
              <a:t>products</a:t>
            </a:r>
            <a:r>
              <a:rPr lang="tr-TR" b="1" dirty="0" smtClean="0"/>
              <a:t>?</a:t>
            </a:r>
            <a:endParaRPr lang="en-US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32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400050" y="1790700"/>
            <a:ext cx="8365998" cy="43053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3200" b="1" i="1" u="sng" dirty="0" err="1" smtClean="0">
                <a:solidFill>
                  <a:srgbClr val="C00000"/>
                </a:solidFill>
              </a:rPr>
              <a:t>Paper</a:t>
            </a:r>
            <a:r>
              <a:rPr lang="tr-TR" sz="3200" b="1" i="1" u="sng" dirty="0" smtClean="0">
                <a:solidFill>
                  <a:srgbClr val="C00000"/>
                </a:solidFill>
              </a:rPr>
              <a:t>, </a:t>
            </a:r>
            <a:r>
              <a:rPr lang="tr-TR" sz="3200" b="1" i="1" u="sng" dirty="0" err="1" smtClean="0">
                <a:solidFill>
                  <a:srgbClr val="C00000"/>
                </a:solidFill>
              </a:rPr>
              <a:t>paperboard</a:t>
            </a:r>
            <a:r>
              <a:rPr lang="tr-TR" sz="3200" b="1" i="1" u="sng" dirty="0" smtClean="0">
                <a:solidFill>
                  <a:srgbClr val="C00000"/>
                </a:solidFill>
              </a:rPr>
              <a:t>, </a:t>
            </a:r>
            <a:r>
              <a:rPr lang="tr-TR" sz="3200" b="1" i="1" u="sng" dirty="0" err="1" smtClean="0">
                <a:solidFill>
                  <a:srgbClr val="C00000"/>
                </a:solidFill>
              </a:rPr>
              <a:t>and</a:t>
            </a:r>
            <a:r>
              <a:rPr lang="tr-TR" sz="3200" b="1" i="1" u="sng" dirty="0" smtClean="0">
                <a:solidFill>
                  <a:srgbClr val="C00000"/>
                </a:solidFill>
              </a:rPr>
              <a:t> </a:t>
            </a:r>
            <a:r>
              <a:rPr lang="tr-TR" sz="3200" b="1" i="1" u="sng" dirty="0" err="1" smtClean="0">
                <a:solidFill>
                  <a:srgbClr val="C00000"/>
                </a:solidFill>
              </a:rPr>
              <a:t>printed</a:t>
            </a:r>
            <a:r>
              <a:rPr lang="tr-TR" sz="3200" b="1" i="1" u="sng" dirty="0" smtClean="0">
                <a:solidFill>
                  <a:srgbClr val="C00000"/>
                </a:solidFill>
              </a:rPr>
              <a:t> </a:t>
            </a:r>
            <a:r>
              <a:rPr lang="tr-TR" sz="3200" b="1" i="1" u="sng" dirty="0" err="1" smtClean="0">
                <a:solidFill>
                  <a:srgbClr val="C00000"/>
                </a:solidFill>
              </a:rPr>
              <a:t>fiberboard</a:t>
            </a:r>
            <a:endParaRPr lang="tr-TR" sz="3200" b="1" i="1" u="sng" dirty="0" smtClean="0">
              <a:solidFill>
                <a:srgbClr val="C00000"/>
              </a:solidFill>
            </a:endParaRPr>
          </a:p>
          <a:p>
            <a:r>
              <a:rPr lang="en-US" sz="2800" dirty="0" smtClean="0"/>
              <a:t>Most cereals and snack foods are packaged with paper-based materials</a:t>
            </a:r>
            <a:r>
              <a:rPr lang="tr-TR" sz="2800" dirty="0" smtClean="0"/>
              <a:t> </a:t>
            </a:r>
            <a:r>
              <a:rPr lang="tr-TR" sz="2800" b="1" dirty="0" err="1" smtClean="0"/>
              <a:t>due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to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their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good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strength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properties</a:t>
            </a:r>
            <a:r>
              <a:rPr lang="tr-TR" sz="2800" b="1" dirty="0" smtClean="0"/>
              <a:t>, </a:t>
            </a:r>
            <a:r>
              <a:rPr lang="en-US" sz="2800" b="1" dirty="0" smtClean="0"/>
              <a:t>excellent shock absorbing ability, good aesthetic appearance, environmental advantages, and distinctive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print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properties</a:t>
            </a:r>
            <a:endParaRPr lang="tr-TR" sz="2800" b="1" dirty="0" smtClean="0"/>
          </a:p>
          <a:p>
            <a:r>
              <a:rPr lang="en-US" sz="2800" dirty="0" smtClean="0"/>
              <a:t>White board is suitable for contact with food</a:t>
            </a:r>
            <a:endParaRPr lang="tr-TR" sz="2800" dirty="0" smtClean="0"/>
          </a:p>
          <a:p>
            <a:r>
              <a:rPr lang="tr-TR" sz="2800" dirty="0" err="1" smtClean="0"/>
              <a:t>It</a:t>
            </a:r>
            <a:r>
              <a:rPr lang="tr-TR" sz="2800" dirty="0" smtClean="0"/>
              <a:t> </a:t>
            </a:r>
            <a:r>
              <a:rPr lang="en-US" sz="2800" dirty="0" smtClean="0"/>
              <a:t>is often </a:t>
            </a:r>
            <a:r>
              <a:rPr lang="en-US" sz="2800" b="1" dirty="0" smtClean="0">
                <a:solidFill>
                  <a:srgbClr val="0000FF"/>
                </a:solidFill>
              </a:rPr>
              <a:t>coated with </a:t>
            </a:r>
            <a:r>
              <a:rPr lang="tr-TR" sz="2800" b="1" dirty="0" smtClean="0">
                <a:solidFill>
                  <a:srgbClr val="0000FF"/>
                </a:solidFill>
              </a:rPr>
              <a:t>LDPE, PVC </a:t>
            </a:r>
            <a:r>
              <a:rPr lang="tr-TR" sz="2800" b="1" dirty="0" err="1" smtClean="0">
                <a:solidFill>
                  <a:srgbClr val="0000FF"/>
                </a:solidFill>
              </a:rPr>
              <a:t>or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wax</a:t>
            </a:r>
            <a:endParaRPr lang="tr-TR" sz="2800" b="1" dirty="0" smtClean="0">
              <a:solidFill>
                <a:srgbClr val="0000FF"/>
              </a:solidFill>
            </a:endParaRP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17C8-628E-4A46-9B5D-66A808CC6319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What</a:t>
            </a:r>
            <a:r>
              <a:rPr lang="tr-TR" b="1" dirty="0" smtClean="0"/>
              <a:t> </a:t>
            </a:r>
            <a:r>
              <a:rPr lang="tr-TR" b="1" dirty="0" err="1" smtClean="0"/>
              <a:t>packaging</a:t>
            </a:r>
            <a:r>
              <a:rPr lang="tr-TR" b="1" dirty="0" smtClean="0"/>
              <a:t> </a:t>
            </a:r>
            <a:r>
              <a:rPr lang="tr-TR" b="1" dirty="0" err="1" smtClean="0"/>
              <a:t>material</a:t>
            </a:r>
            <a:r>
              <a:rPr lang="tr-TR" b="1" dirty="0" smtClean="0"/>
              <a:t> is </a:t>
            </a:r>
            <a:r>
              <a:rPr lang="tr-TR" b="1" dirty="0" err="1" smtClean="0"/>
              <a:t>used</a:t>
            </a:r>
            <a:r>
              <a:rPr lang="tr-TR" b="1" dirty="0" smtClean="0"/>
              <a:t> </a:t>
            </a: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 smtClean="0"/>
              <a:t>cereal</a:t>
            </a:r>
            <a:r>
              <a:rPr lang="tr-TR" b="1" dirty="0" smtClean="0"/>
              <a:t>-</a:t>
            </a:r>
            <a:r>
              <a:rPr lang="tr-TR" b="1" dirty="0" err="1" smtClean="0"/>
              <a:t>based</a:t>
            </a:r>
            <a:r>
              <a:rPr lang="tr-TR" b="1" dirty="0" smtClean="0"/>
              <a:t> </a:t>
            </a:r>
            <a:r>
              <a:rPr lang="tr-TR" b="1" dirty="0" err="1" smtClean="0"/>
              <a:t>products</a:t>
            </a:r>
            <a:r>
              <a:rPr lang="tr-TR" b="1" dirty="0" smtClean="0"/>
              <a:t>?</a:t>
            </a:r>
            <a:endParaRPr lang="en-US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33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400050" y="1790700"/>
            <a:ext cx="8365998" cy="43053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3200" b="1" i="1" u="sng" dirty="0" err="1" smtClean="0">
                <a:solidFill>
                  <a:srgbClr val="0000FF"/>
                </a:solidFill>
              </a:rPr>
              <a:t>Plastic</a:t>
            </a:r>
            <a:r>
              <a:rPr lang="tr-TR" sz="3200" b="1" i="1" u="sng" dirty="0" smtClean="0">
                <a:solidFill>
                  <a:srgbClr val="0000FF"/>
                </a:solidFill>
              </a:rPr>
              <a:t> </a:t>
            </a:r>
            <a:r>
              <a:rPr lang="tr-TR" sz="3200" b="1" i="1" u="sng" dirty="0" err="1" smtClean="0">
                <a:solidFill>
                  <a:srgbClr val="0000FF"/>
                </a:solidFill>
              </a:rPr>
              <a:t>films</a:t>
            </a:r>
            <a:endParaRPr lang="tr-TR" sz="3200" b="1" i="1" u="sng" dirty="0" smtClean="0">
              <a:solidFill>
                <a:srgbClr val="0000FF"/>
              </a:solidFill>
            </a:endParaRPr>
          </a:p>
          <a:p>
            <a:r>
              <a:rPr lang="en-US" sz="2800" dirty="0" smtClean="0"/>
              <a:t>Flexible plastic </a:t>
            </a:r>
            <a:r>
              <a:rPr lang="tr-TR" sz="2800" dirty="0" smtClean="0"/>
              <a:t>fi</a:t>
            </a:r>
            <a:r>
              <a:rPr lang="en-US" sz="2800" dirty="0" err="1" smtClean="0"/>
              <a:t>lms</a:t>
            </a:r>
            <a:r>
              <a:rPr lang="en-US" sz="2800" dirty="0" smtClean="0"/>
              <a:t> have been used for cereals in single packaging or </a:t>
            </a:r>
            <a:r>
              <a:rPr lang="en-US" sz="2800" dirty="0" err="1" smtClean="0"/>
              <a:t>multiserving</a:t>
            </a:r>
            <a:r>
              <a:rPr lang="en-US" sz="2800" dirty="0" smtClean="0"/>
              <a:t> size packages</a:t>
            </a:r>
            <a:r>
              <a:rPr lang="tr-TR" sz="2800" dirty="0" smtClean="0"/>
              <a:t> </a:t>
            </a:r>
            <a:r>
              <a:rPr lang="en-US" sz="2800" dirty="0" smtClean="0"/>
              <a:t>with other packaging materials. </a:t>
            </a:r>
            <a:endParaRPr lang="tr-TR" sz="2800" dirty="0" smtClean="0"/>
          </a:p>
          <a:p>
            <a:r>
              <a:rPr lang="en-US" sz="2800" dirty="0" smtClean="0"/>
              <a:t>Typically, the majority of snacks are in </a:t>
            </a:r>
            <a:r>
              <a:rPr lang="tr-TR" sz="2800" dirty="0" err="1" smtClean="0"/>
              <a:t>fl</a:t>
            </a:r>
            <a:r>
              <a:rPr lang="en-US" sz="2800" dirty="0" err="1" smtClean="0"/>
              <a:t>exible</a:t>
            </a:r>
            <a:r>
              <a:rPr lang="en-US" sz="2800" dirty="0" smtClean="0"/>
              <a:t> bags</a:t>
            </a:r>
            <a:endParaRPr lang="tr-TR" sz="2800" dirty="0" smtClean="0"/>
          </a:p>
          <a:p>
            <a:r>
              <a:rPr lang="en-US" sz="2800" dirty="0" smtClean="0"/>
              <a:t>Films are also </a:t>
            </a:r>
            <a:r>
              <a:rPr lang="en-US" sz="2800" b="1" dirty="0" smtClean="0"/>
              <a:t>coated with other polymers or</a:t>
            </a:r>
            <a:r>
              <a:rPr lang="tr-TR" sz="2800" b="1" dirty="0" smtClean="0"/>
              <a:t> </a:t>
            </a:r>
            <a:r>
              <a:rPr lang="en-US" sz="2800" b="1" dirty="0" smtClean="0"/>
              <a:t>aluminum to improve the barrier properties or to impart heat </a:t>
            </a:r>
            <a:r>
              <a:rPr lang="en-US" sz="2800" b="1" dirty="0" err="1" smtClean="0"/>
              <a:t>sealability</a:t>
            </a:r>
            <a:endParaRPr lang="tr-TR" sz="2800" b="1" dirty="0" smtClean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17C8-628E-4A46-9B5D-66A808CC6319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What</a:t>
            </a:r>
            <a:r>
              <a:rPr lang="tr-TR" b="1" dirty="0" smtClean="0"/>
              <a:t> </a:t>
            </a:r>
            <a:r>
              <a:rPr lang="tr-TR" b="1" dirty="0" err="1" smtClean="0"/>
              <a:t>packaging</a:t>
            </a:r>
            <a:r>
              <a:rPr lang="tr-TR" b="1" dirty="0" smtClean="0"/>
              <a:t> </a:t>
            </a:r>
            <a:r>
              <a:rPr lang="tr-TR" b="1" dirty="0" err="1" smtClean="0"/>
              <a:t>material</a:t>
            </a:r>
            <a:r>
              <a:rPr lang="tr-TR" b="1" dirty="0" smtClean="0"/>
              <a:t> is </a:t>
            </a:r>
            <a:r>
              <a:rPr lang="tr-TR" b="1" dirty="0" err="1" smtClean="0"/>
              <a:t>used</a:t>
            </a:r>
            <a:r>
              <a:rPr lang="tr-TR" b="1" dirty="0" smtClean="0"/>
              <a:t> </a:t>
            </a: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 smtClean="0"/>
              <a:t>cereal</a:t>
            </a:r>
            <a:r>
              <a:rPr lang="tr-TR" b="1" dirty="0" smtClean="0"/>
              <a:t>-</a:t>
            </a:r>
            <a:r>
              <a:rPr lang="tr-TR" b="1" dirty="0" err="1" smtClean="0"/>
              <a:t>based</a:t>
            </a:r>
            <a:r>
              <a:rPr lang="tr-TR" b="1" dirty="0" smtClean="0"/>
              <a:t> </a:t>
            </a:r>
            <a:r>
              <a:rPr lang="tr-TR" b="1" dirty="0" err="1" smtClean="0"/>
              <a:t>products</a:t>
            </a:r>
            <a:r>
              <a:rPr lang="tr-TR" b="1" dirty="0" smtClean="0"/>
              <a:t>?</a:t>
            </a:r>
            <a:endParaRPr lang="en-US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34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400050" y="1600200"/>
            <a:ext cx="8365998" cy="4495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sz="3500" b="1" i="1" u="sng" dirty="0" smtClean="0">
                <a:solidFill>
                  <a:srgbClr val="C00000"/>
                </a:solidFill>
              </a:rPr>
              <a:t>Metal </a:t>
            </a:r>
            <a:r>
              <a:rPr lang="tr-TR" sz="3500" b="1" i="1" u="sng" dirty="0" err="1" smtClean="0">
                <a:solidFill>
                  <a:srgbClr val="C00000"/>
                </a:solidFill>
              </a:rPr>
              <a:t>packaging</a:t>
            </a:r>
            <a:r>
              <a:rPr lang="tr-TR" sz="3500" b="1" i="1" u="sng" dirty="0" smtClean="0">
                <a:solidFill>
                  <a:srgbClr val="C00000"/>
                </a:solidFill>
              </a:rPr>
              <a:t> </a:t>
            </a:r>
            <a:r>
              <a:rPr lang="tr-TR" sz="3500" b="1" i="1" u="sng" dirty="0" err="1" smtClean="0">
                <a:solidFill>
                  <a:srgbClr val="C00000"/>
                </a:solidFill>
              </a:rPr>
              <a:t>material</a:t>
            </a:r>
            <a:endParaRPr lang="tr-TR" sz="3500" b="1" i="1" u="sng" dirty="0" smtClean="0">
              <a:solidFill>
                <a:srgbClr val="C00000"/>
              </a:solidFill>
            </a:endParaRPr>
          </a:p>
          <a:p>
            <a:r>
              <a:rPr lang="en-US" sz="2800" dirty="0" smtClean="0"/>
              <a:t>Metal containers have been </a:t>
            </a:r>
            <a:r>
              <a:rPr lang="en-US" sz="2800" b="1" dirty="0" smtClean="0"/>
              <a:t>rarely used </a:t>
            </a:r>
            <a:r>
              <a:rPr lang="en-US" sz="2800" dirty="0" smtClean="0"/>
              <a:t>for cereals and snack foods </a:t>
            </a:r>
            <a:r>
              <a:rPr lang="en-US" sz="2800" b="1" dirty="0" smtClean="0"/>
              <a:t>due to their cost, despite their</a:t>
            </a:r>
            <a:r>
              <a:rPr lang="tr-TR" sz="2800" b="1" dirty="0" smtClean="0"/>
              <a:t> </a:t>
            </a:r>
            <a:r>
              <a:rPr lang="en-US" sz="2800" b="1" dirty="0" smtClean="0"/>
              <a:t>perfect gas barrier properties</a:t>
            </a:r>
            <a:r>
              <a:rPr lang="tr-TR" sz="2800" b="1" dirty="0" smtClean="0"/>
              <a:t> </a:t>
            </a:r>
            <a:r>
              <a:rPr lang="en-US" sz="2800" b="1" dirty="0" smtClean="0"/>
              <a:t>and extreme strength</a:t>
            </a:r>
            <a:endParaRPr lang="tr-TR" sz="2800" b="1" dirty="0" smtClean="0"/>
          </a:p>
          <a:p>
            <a:r>
              <a:rPr lang="en-US" sz="2800" dirty="0" smtClean="0"/>
              <a:t>However, composite containers</a:t>
            </a:r>
            <a:r>
              <a:rPr lang="tr-TR" sz="2800" dirty="0" smtClean="0"/>
              <a:t> </a:t>
            </a:r>
            <a:r>
              <a:rPr lang="en-US" sz="2800" dirty="0" smtClean="0"/>
              <a:t>are used for molded chips</a:t>
            </a:r>
            <a:r>
              <a:rPr lang="tr-TR" sz="2800" dirty="0" smtClean="0"/>
              <a:t> (</a:t>
            </a:r>
            <a:r>
              <a:rPr lang="tr-TR" sz="2800" dirty="0" err="1" smtClean="0"/>
              <a:t>such</a:t>
            </a:r>
            <a:r>
              <a:rPr lang="tr-TR" sz="2800" dirty="0" smtClean="0"/>
              <a:t> as </a:t>
            </a:r>
            <a:r>
              <a:rPr lang="tr-TR" sz="2800" dirty="0" err="1" smtClean="0"/>
              <a:t>Pringles</a:t>
            </a:r>
            <a:r>
              <a:rPr lang="tr-TR" sz="2800" dirty="0" smtClean="0"/>
              <a:t>)</a:t>
            </a:r>
          </a:p>
          <a:p>
            <a:r>
              <a:rPr lang="en-US" sz="2800" dirty="0" smtClean="0"/>
              <a:t>The body of the container is made of LDPE-coated foil on spirally</a:t>
            </a:r>
            <a:r>
              <a:rPr lang="tr-TR" sz="2800" dirty="0" smtClean="0"/>
              <a:t> </a:t>
            </a:r>
            <a:r>
              <a:rPr lang="en-US" sz="2800" dirty="0" smtClean="0"/>
              <a:t>wound paperboard. The top and bottom ends of the containers may be made of metal or plastic</a:t>
            </a:r>
          </a:p>
          <a:p>
            <a:r>
              <a:rPr lang="en-US" sz="2800" dirty="0" smtClean="0"/>
              <a:t>An aluminum pull-tab top and a </a:t>
            </a:r>
            <a:r>
              <a:rPr lang="en-US" sz="2800" dirty="0" err="1" smtClean="0"/>
              <a:t>reclosable</a:t>
            </a:r>
            <a:r>
              <a:rPr lang="en-US" sz="2800" dirty="0" smtClean="0"/>
              <a:t> plastic lid on the container form a </a:t>
            </a:r>
            <a:r>
              <a:rPr lang="en-US" sz="2800" dirty="0" err="1" smtClean="0"/>
              <a:t>reclosable</a:t>
            </a:r>
            <a:r>
              <a:rPr lang="tr-TR" sz="2800" dirty="0" smtClean="0"/>
              <a:t> </a:t>
            </a:r>
            <a:r>
              <a:rPr lang="tr-TR" sz="2800" dirty="0" err="1" smtClean="0"/>
              <a:t>canister</a:t>
            </a:r>
            <a:endParaRPr lang="tr-TR" sz="2800" dirty="0" smtClean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17C8-628E-4A46-9B5D-66A808CC6319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err="1" smtClean="0"/>
              <a:t>What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are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the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requirements</a:t>
            </a:r>
            <a:r>
              <a:rPr lang="tr-TR" sz="3600" b="1" dirty="0" smtClean="0"/>
              <a:t> of </a:t>
            </a:r>
            <a:r>
              <a:rPr lang="tr-TR" sz="3600" b="1" dirty="0" err="1" smtClean="0"/>
              <a:t>packaging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material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for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cereal</a:t>
            </a:r>
            <a:r>
              <a:rPr lang="tr-TR" sz="3600" b="1" dirty="0" smtClean="0"/>
              <a:t>-</a:t>
            </a:r>
            <a:r>
              <a:rPr lang="tr-TR" sz="3600" b="1" dirty="0" err="1" smtClean="0"/>
              <a:t>based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products</a:t>
            </a:r>
            <a:r>
              <a:rPr lang="tr-TR" sz="3600" b="1" dirty="0" smtClean="0"/>
              <a:t>?</a:t>
            </a:r>
            <a:endParaRPr lang="en-US" sz="3600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35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64652" cy="4495800"/>
          </a:xfrm>
        </p:spPr>
        <p:txBody>
          <a:bodyPr>
            <a:normAutofit/>
          </a:bodyPr>
          <a:lstStyle/>
          <a:p>
            <a:pPr>
              <a:buNone/>
              <a:tabLst>
                <a:tab pos="1428750" algn="l"/>
              </a:tabLst>
            </a:pPr>
            <a:r>
              <a:rPr lang="tr-TR" sz="2800" dirty="0" err="1" smtClean="0"/>
              <a:t>In</a:t>
            </a:r>
            <a:r>
              <a:rPr lang="tr-TR" sz="2800" dirty="0" smtClean="0"/>
              <a:t> </a:t>
            </a:r>
            <a:r>
              <a:rPr lang="tr-TR" sz="2800" dirty="0" err="1" smtClean="0"/>
              <a:t>order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3200" b="1" i="1" u="sng" dirty="0" err="1" smtClean="0">
                <a:solidFill>
                  <a:srgbClr val="C00000"/>
                </a:solidFill>
              </a:rPr>
              <a:t>prevent</a:t>
            </a:r>
            <a:r>
              <a:rPr lang="tr-TR" sz="3200" b="1" i="1" u="sng" dirty="0" smtClean="0">
                <a:solidFill>
                  <a:srgbClr val="C00000"/>
                </a:solidFill>
              </a:rPr>
              <a:t> </a:t>
            </a:r>
            <a:r>
              <a:rPr lang="tr-TR" sz="3200" b="1" i="1" u="sng" dirty="0" err="1" smtClean="0">
                <a:solidFill>
                  <a:srgbClr val="C00000"/>
                </a:solidFill>
              </a:rPr>
              <a:t>loss</a:t>
            </a:r>
            <a:r>
              <a:rPr lang="tr-TR" sz="3200" b="1" i="1" u="sng" dirty="0" smtClean="0">
                <a:solidFill>
                  <a:srgbClr val="C00000"/>
                </a:solidFill>
              </a:rPr>
              <a:t> of </a:t>
            </a:r>
            <a:r>
              <a:rPr lang="tr-TR" sz="3200" b="1" i="1" u="sng" dirty="0" err="1" smtClean="0">
                <a:solidFill>
                  <a:srgbClr val="C00000"/>
                </a:solidFill>
              </a:rPr>
              <a:t>crispness</a:t>
            </a:r>
            <a:r>
              <a:rPr lang="tr-TR" sz="2800" dirty="0" smtClean="0"/>
              <a:t>;</a:t>
            </a:r>
          </a:p>
          <a:p>
            <a:pPr>
              <a:tabLst>
                <a:tab pos="1428750" algn="l"/>
              </a:tabLst>
            </a:pPr>
            <a:r>
              <a:rPr lang="tr-TR" sz="2800" dirty="0" err="1" smtClean="0"/>
              <a:t>Packaging</a:t>
            </a:r>
            <a:r>
              <a:rPr lang="tr-TR" sz="2800" dirty="0" smtClean="0"/>
              <a:t> </a:t>
            </a:r>
            <a:r>
              <a:rPr lang="tr-TR" sz="2800" dirty="0" err="1" smtClean="0"/>
              <a:t>material</a:t>
            </a:r>
            <a:r>
              <a:rPr lang="tr-TR" sz="2800" dirty="0" smtClean="0"/>
              <a:t> </a:t>
            </a:r>
            <a:r>
              <a:rPr lang="tr-TR" sz="2800" dirty="0" err="1" smtClean="0"/>
              <a:t>should</a:t>
            </a:r>
            <a:r>
              <a:rPr lang="tr-TR" sz="2800" dirty="0" smtClean="0"/>
              <a:t> </a:t>
            </a:r>
            <a:r>
              <a:rPr lang="tr-TR" sz="2800" dirty="0" err="1" smtClean="0"/>
              <a:t>have</a:t>
            </a:r>
            <a:r>
              <a:rPr lang="tr-TR" sz="2800" dirty="0" smtClean="0"/>
              <a:t> </a:t>
            </a:r>
            <a:r>
              <a:rPr lang="tr-TR" sz="2800" b="1" dirty="0" err="1" smtClean="0"/>
              <a:t>low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water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vapor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transmission</a:t>
            </a:r>
            <a:r>
              <a:rPr lang="tr-TR" sz="2800" b="1" dirty="0" smtClean="0"/>
              <a:t> rate</a:t>
            </a:r>
            <a:r>
              <a:rPr lang="tr-TR" sz="2800" dirty="0" smtClean="0"/>
              <a:t> (it </a:t>
            </a:r>
            <a:r>
              <a:rPr lang="tr-TR" sz="2800" dirty="0" err="1" smtClean="0"/>
              <a:t>means</a:t>
            </a:r>
            <a:r>
              <a:rPr lang="tr-TR" sz="2800" dirty="0" smtClean="0"/>
              <a:t> </a:t>
            </a:r>
            <a:r>
              <a:rPr lang="tr-TR" sz="2800" dirty="0" err="1" smtClean="0"/>
              <a:t>high</a:t>
            </a:r>
            <a:r>
              <a:rPr lang="tr-TR" sz="2800" dirty="0" smtClean="0"/>
              <a:t> </a:t>
            </a:r>
            <a:r>
              <a:rPr lang="tr-TR" sz="2800" dirty="0" err="1" smtClean="0"/>
              <a:t>moisture</a:t>
            </a:r>
            <a:r>
              <a:rPr lang="tr-TR" sz="2800" dirty="0" smtClean="0"/>
              <a:t> </a:t>
            </a:r>
            <a:r>
              <a:rPr lang="tr-TR" sz="2800" dirty="0" err="1" smtClean="0"/>
              <a:t>barrier</a:t>
            </a:r>
            <a:r>
              <a:rPr lang="tr-TR" sz="2800" dirty="0" smtClean="0"/>
              <a:t>)</a:t>
            </a:r>
          </a:p>
          <a:p>
            <a:pPr>
              <a:tabLst>
                <a:tab pos="1428750" algn="l"/>
              </a:tabLst>
            </a:pPr>
            <a:r>
              <a:rPr lang="tr-TR" sz="2800" b="1" dirty="0" err="1" smtClean="0">
                <a:solidFill>
                  <a:srgbClr val="0000FF"/>
                </a:solidFill>
              </a:rPr>
              <a:t>Plastic</a:t>
            </a:r>
            <a:r>
              <a:rPr lang="tr-TR" sz="2800" b="1" dirty="0" smtClean="0">
                <a:solidFill>
                  <a:srgbClr val="0000FF"/>
                </a:solidFill>
              </a:rPr>
              <a:t> film </a:t>
            </a:r>
            <a:r>
              <a:rPr lang="tr-TR" sz="2800" b="1" dirty="0" err="1" smtClean="0">
                <a:solidFill>
                  <a:srgbClr val="0000FF"/>
                </a:solidFill>
              </a:rPr>
              <a:t>layer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such</a:t>
            </a:r>
            <a:r>
              <a:rPr lang="tr-TR" sz="2800" b="1" dirty="0" smtClean="0">
                <a:solidFill>
                  <a:srgbClr val="0000FF"/>
                </a:solidFill>
              </a:rPr>
              <a:t> as PP, </a:t>
            </a:r>
            <a:r>
              <a:rPr lang="tr-TR" sz="2800" b="1" dirty="0" err="1" smtClean="0">
                <a:solidFill>
                  <a:srgbClr val="0000FF"/>
                </a:solidFill>
              </a:rPr>
              <a:t>laminated</a:t>
            </a:r>
            <a:r>
              <a:rPr lang="tr-TR" sz="2800" b="1" dirty="0" smtClean="0">
                <a:solidFill>
                  <a:srgbClr val="0000FF"/>
                </a:solidFill>
              </a:rPr>
              <a:t> PP </a:t>
            </a:r>
            <a:r>
              <a:rPr lang="tr-TR" sz="2800" b="1" dirty="0" err="1" smtClean="0">
                <a:solidFill>
                  <a:srgbClr val="0000FF"/>
                </a:solidFill>
              </a:rPr>
              <a:t>and</a:t>
            </a:r>
            <a:r>
              <a:rPr lang="tr-TR" sz="2800" b="1" dirty="0" smtClean="0">
                <a:solidFill>
                  <a:srgbClr val="0000FF"/>
                </a:solidFill>
              </a:rPr>
              <a:t> Al-</a:t>
            </a:r>
            <a:r>
              <a:rPr lang="tr-TR" sz="2800" b="1" dirty="0" err="1" smtClean="0">
                <a:solidFill>
                  <a:srgbClr val="0000FF"/>
                </a:solidFill>
              </a:rPr>
              <a:t>metalized</a:t>
            </a:r>
            <a:r>
              <a:rPr lang="tr-TR" sz="2800" b="1" dirty="0" smtClean="0">
                <a:solidFill>
                  <a:srgbClr val="0000FF"/>
                </a:solidFill>
              </a:rPr>
              <a:t> PE </a:t>
            </a:r>
            <a:r>
              <a:rPr lang="tr-TR" sz="2800" b="1" dirty="0" err="1" smtClean="0">
                <a:solidFill>
                  <a:srgbClr val="0000FF"/>
                </a:solidFill>
              </a:rPr>
              <a:t>films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dirty="0" smtClean="0"/>
              <a:t>can be </a:t>
            </a:r>
            <a:r>
              <a:rPr lang="tr-TR" sz="2800" dirty="0" err="1" smtClean="0"/>
              <a:t>used</a:t>
            </a:r>
            <a:r>
              <a:rPr lang="tr-TR" sz="2800" dirty="0" smtClean="0"/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to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improve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moisture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barrier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properties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</a:p>
          <a:p>
            <a:pPr>
              <a:tabLst>
                <a:tab pos="1428750" algn="l"/>
              </a:tabLst>
            </a:pPr>
            <a:r>
              <a:rPr lang="tr-TR" sz="2800" b="1" dirty="0" err="1" smtClean="0"/>
              <a:t>Desiccants</a:t>
            </a:r>
            <a:r>
              <a:rPr lang="tr-TR" sz="2800" b="1" dirty="0" smtClean="0"/>
              <a:t> </a:t>
            </a:r>
            <a:r>
              <a:rPr lang="tr-TR" sz="2800" dirty="0" smtClean="0"/>
              <a:t>(</a:t>
            </a:r>
            <a:r>
              <a:rPr lang="tr-TR" sz="2800" dirty="0" err="1" smtClean="0"/>
              <a:t>which</a:t>
            </a:r>
            <a:r>
              <a:rPr lang="tr-TR" sz="2800" dirty="0" smtClean="0"/>
              <a:t> </a:t>
            </a:r>
            <a:r>
              <a:rPr lang="tr-TR" sz="2800" dirty="0" err="1" smtClean="0"/>
              <a:t>are</a:t>
            </a:r>
            <a:r>
              <a:rPr lang="tr-TR" sz="2800" dirty="0" smtClean="0"/>
              <a:t> </a:t>
            </a:r>
            <a:r>
              <a:rPr lang="tr-TR" sz="2800" dirty="0" err="1" smtClean="0"/>
              <a:t>materials</a:t>
            </a:r>
            <a:r>
              <a:rPr lang="tr-TR" sz="2800" dirty="0" smtClean="0"/>
              <a:t> </a:t>
            </a:r>
            <a:r>
              <a:rPr lang="tr-TR" sz="2800" dirty="0" err="1" smtClean="0"/>
              <a:t>used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absorb</a:t>
            </a:r>
            <a:r>
              <a:rPr lang="tr-TR" sz="2800" dirty="0" smtClean="0"/>
              <a:t> </a:t>
            </a:r>
            <a:r>
              <a:rPr lang="tr-TR" sz="2800" dirty="0" err="1" smtClean="0"/>
              <a:t>moisture</a:t>
            </a:r>
            <a:r>
              <a:rPr lang="tr-TR" sz="2800" dirty="0" smtClean="0"/>
              <a:t>) in </a:t>
            </a:r>
            <a:r>
              <a:rPr lang="tr-TR" sz="2800" dirty="0" err="1" smtClean="0"/>
              <a:t>sachet</a:t>
            </a:r>
            <a:r>
              <a:rPr lang="tr-TR" sz="2800" dirty="0" smtClean="0"/>
              <a:t> form can be </a:t>
            </a:r>
            <a:r>
              <a:rPr lang="tr-TR" sz="2800" b="1" dirty="0" err="1" smtClean="0"/>
              <a:t>placed</a:t>
            </a:r>
            <a:r>
              <a:rPr lang="tr-TR" sz="2800" b="1" dirty="0" smtClean="0"/>
              <a:t> inside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package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to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scavenge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moisture</a:t>
            </a:r>
            <a:r>
              <a:rPr lang="tr-TR" sz="2800" b="1" dirty="0" smtClean="0"/>
              <a:t> 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A2AA-DBE5-42BE-B072-69F3F45AF647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err="1" smtClean="0"/>
              <a:t>What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are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the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requirements</a:t>
            </a:r>
            <a:r>
              <a:rPr lang="tr-TR" sz="3600" b="1" dirty="0" smtClean="0"/>
              <a:t> of </a:t>
            </a:r>
            <a:r>
              <a:rPr lang="tr-TR" sz="3600" b="1" dirty="0" err="1" smtClean="0"/>
              <a:t>packaging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material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for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cereal</a:t>
            </a:r>
            <a:r>
              <a:rPr lang="tr-TR" sz="3600" b="1" dirty="0" smtClean="0"/>
              <a:t>-</a:t>
            </a:r>
            <a:r>
              <a:rPr lang="tr-TR" sz="3600" b="1" dirty="0" err="1" smtClean="0"/>
              <a:t>based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products</a:t>
            </a:r>
            <a:r>
              <a:rPr lang="tr-TR" sz="3600" b="1" dirty="0" smtClean="0"/>
              <a:t>?</a:t>
            </a:r>
            <a:endParaRPr lang="en-US" sz="3600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36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64652" cy="4495800"/>
          </a:xfrm>
        </p:spPr>
        <p:txBody>
          <a:bodyPr>
            <a:normAutofit lnSpcReduction="10000"/>
          </a:bodyPr>
          <a:lstStyle/>
          <a:p>
            <a:pPr>
              <a:buNone/>
              <a:tabLst>
                <a:tab pos="1428750" algn="l"/>
              </a:tabLst>
            </a:pPr>
            <a:r>
              <a:rPr lang="tr-TR" sz="2800" dirty="0" err="1" smtClean="0"/>
              <a:t>In</a:t>
            </a:r>
            <a:r>
              <a:rPr lang="tr-TR" sz="2800" dirty="0" smtClean="0"/>
              <a:t> </a:t>
            </a:r>
            <a:r>
              <a:rPr lang="tr-TR" sz="2800" dirty="0" err="1" smtClean="0"/>
              <a:t>order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3200" b="1" i="1" u="sng" dirty="0" err="1" smtClean="0">
                <a:solidFill>
                  <a:srgbClr val="C00000"/>
                </a:solidFill>
              </a:rPr>
              <a:t>prevent</a:t>
            </a:r>
            <a:r>
              <a:rPr lang="tr-TR" sz="3200" b="1" i="1" u="sng" dirty="0" smtClean="0">
                <a:solidFill>
                  <a:srgbClr val="C00000"/>
                </a:solidFill>
              </a:rPr>
              <a:t>/</a:t>
            </a:r>
            <a:r>
              <a:rPr lang="tr-TR" sz="3200" b="1" i="1" u="sng" dirty="0" err="1" smtClean="0">
                <a:solidFill>
                  <a:srgbClr val="C00000"/>
                </a:solidFill>
              </a:rPr>
              <a:t>retard</a:t>
            </a:r>
            <a:r>
              <a:rPr lang="tr-TR" sz="3200" b="1" i="1" u="sng" dirty="0" smtClean="0">
                <a:solidFill>
                  <a:srgbClr val="C00000"/>
                </a:solidFill>
              </a:rPr>
              <a:t>  </a:t>
            </a:r>
            <a:r>
              <a:rPr lang="tr-TR" sz="3200" b="1" i="1" u="sng" dirty="0" err="1" smtClean="0">
                <a:solidFill>
                  <a:srgbClr val="C00000"/>
                </a:solidFill>
              </a:rPr>
              <a:t>lipid</a:t>
            </a:r>
            <a:r>
              <a:rPr lang="tr-TR" sz="3200" b="1" i="1" u="sng" dirty="0" smtClean="0">
                <a:solidFill>
                  <a:srgbClr val="C00000"/>
                </a:solidFill>
              </a:rPr>
              <a:t> </a:t>
            </a:r>
            <a:r>
              <a:rPr lang="tr-TR" sz="3200" b="1" i="1" u="sng" dirty="0" err="1" smtClean="0">
                <a:solidFill>
                  <a:srgbClr val="C00000"/>
                </a:solidFill>
              </a:rPr>
              <a:t>oxidation</a:t>
            </a:r>
            <a:r>
              <a:rPr lang="tr-TR" sz="2800" dirty="0" smtClean="0"/>
              <a:t>;</a:t>
            </a:r>
          </a:p>
          <a:p>
            <a:pPr>
              <a:tabLst>
                <a:tab pos="1428750" algn="l"/>
              </a:tabLst>
            </a:pPr>
            <a:r>
              <a:rPr lang="tr-TR" sz="2800" dirty="0" err="1" smtClean="0"/>
              <a:t>Packaging</a:t>
            </a:r>
            <a:r>
              <a:rPr lang="tr-TR" sz="2800" dirty="0" smtClean="0"/>
              <a:t> </a:t>
            </a:r>
            <a:r>
              <a:rPr lang="tr-TR" sz="2800" dirty="0" err="1" smtClean="0"/>
              <a:t>material</a:t>
            </a:r>
            <a:r>
              <a:rPr lang="tr-TR" sz="2800" dirty="0" smtClean="0"/>
              <a:t> </a:t>
            </a:r>
            <a:r>
              <a:rPr lang="tr-TR" sz="2800" dirty="0" err="1" smtClean="0"/>
              <a:t>should</a:t>
            </a:r>
            <a:r>
              <a:rPr lang="tr-TR" sz="2800" dirty="0" smtClean="0"/>
              <a:t> </a:t>
            </a:r>
            <a:r>
              <a:rPr lang="tr-TR" sz="2800" dirty="0" err="1" smtClean="0"/>
              <a:t>have</a:t>
            </a:r>
            <a:r>
              <a:rPr lang="tr-TR" sz="2800" dirty="0" smtClean="0"/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low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oxygen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transmission</a:t>
            </a:r>
            <a:r>
              <a:rPr lang="tr-TR" sz="2800" b="1" dirty="0" smtClean="0">
                <a:solidFill>
                  <a:srgbClr val="0000FF"/>
                </a:solidFill>
              </a:rPr>
              <a:t> rate</a:t>
            </a:r>
          </a:p>
          <a:p>
            <a:r>
              <a:rPr lang="tr-TR" sz="2800" dirty="0" err="1" smtClean="0"/>
              <a:t>Packaging</a:t>
            </a:r>
            <a:r>
              <a:rPr lang="tr-TR" sz="2800" dirty="0" smtClean="0"/>
              <a:t> </a:t>
            </a:r>
            <a:r>
              <a:rPr lang="tr-TR" sz="2800" dirty="0" err="1" smtClean="0"/>
              <a:t>material</a:t>
            </a:r>
            <a:r>
              <a:rPr lang="tr-TR" sz="2800" dirty="0" smtClean="0"/>
              <a:t> </a:t>
            </a:r>
            <a:r>
              <a:rPr lang="tr-TR" sz="2800" dirty="0" err="1" smtClean="0"/>
              <a:t>should</a:t>
            </a:r>
            <a:r>
              <a:rPr lang="tr-TR" sz="2800" dirty="0" smtClean="0"/>
              <a:t> </a:t>
            </a:r>
            <a:r>
              <a:rPr lang="tr-TR" sz="2800" dirty="0" err="1" smtClean="0"/>
              <a:t>have</a:t>
            </a:r>
            <a:r>
              <a:rPr lang="tr-TR" sz="2800" dirty="0" smtClean="0"/>
              <a:t> </a:t>
            </a:r>
            <a:r>
              <a:rPr lang="tr-TR" sz="2800" b="1" dirty="0" err="1" smtClean="0"/>
              <a:t>high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light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barrier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properties</a:t>
            </a:r>
            <a:r>
              <a:rPr lang="tr-TR" sz="2800" dirty="0" smtClean="0"/>
              <a:t>. </a:t>
            </a:r>
            <a:r>
              <a:rPr lang="tr-TR" sz="2800" dirty="0" err="1" smtClean="0"/>
              <a:t>This</a:t>
            </a:r>
            <a:r>
              <a:rPr lang="tr-TR" sz="2800" dirty="0" smtClean="0"/>
              <a:t> </a:t>
            </a:r>
            <a:r>
              <a:rPr lang="tr-TR" sz="2800" dirty="0" err="1" smtClean="0"/>
              <a:t>property</a:t>
            </a:r>
            <a:r>
              <a:rPr lang="tr-TR" sz="2800" dirty="0" smtClean="0"/>
              <a:t> is </a:t>
            </a:r>
            <a:r>
              <a:rPr lang="en-US" sz="2800" dirty="0" smtClean="0"/>
              <a:t>improved by the addition of ink</a:t>
            </a:r>
            <a:r>
              <a:rPr lang="tr-TR" sz="2800" dirty="0" smtClean="0"/>
              <a:t> pigment </a:t>
            </a:r>
            <a:r>
              <a:rPr lang="tr-TR" sz="2800" dirty="0" err="1" smtClean="0"/>
              <a:t>into</a:t>
            </a:r>
            <a:r>
              <a:rPr lang="tr-TR" sz="2800" dirty="0" smtClean="0"/>
              <a:t> </a:t>
            </a:r>
            <a:r>
              <a:rPr lang="tr-TR" sz="2800" dirty="0" err="1" smtClean="0"/>
              <a:t>packaging</a:t>
            </a:r>
            <a:r>
              <a:rPr lang="tr-TR" sz="2800" dirty="0" smtClean="0"/>
              <a:t> </a:t>
            </a:r>
            <a:r>
              <a:rPr lang="tr-TR" sz="2800" dirty="0" err="1" smtClean="0"/>
              <a:t>materials</a:t>
            </a:r>
            <a:endParaRPr lang="tr-TR" sz="2800" dirty="0" smtClean="0"/>
          </a:p>
          <a:p>
            <a:pPr>
              <a:tabLst>
                <a:tab pos="1428750" algn="l"/>
              </a:tabLst>
            </a:pPr>
            <a:r>
              <a:rPr lang="tr-TR" sz="2800" b="1" dirty="0" smtClean="0">
                <a:solidFill>
                  <a:srgbClr val="0000FF"/>
                </a:solidFill>
              </a:rPr>
              <a:t>O</a:t>
            </a:r>
            <a:r>
              <a:rPr lang="tr-TR" sz="2800" b="1" baseline="-25000" dirty="0" smtClean="0">
                <a:solidFill>
                  <a:srgbClr val="0000FF"/>
                </a:solidFill>
              </a:rPr>
              <a:t>2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should</a:t>
            </a:r>
            <a:r>
              <a:rPr lang="tr-TR" sz="2800" b="1" dirty="0" smtClean="0">
                <a:solidFill>
                  <a:srgbClr val="0000FF"/>
                </a:solidFill>
              </a:rPr>
              <a:t> be </a:t>
            </a:r>
            <a:r>
              <a:rPr lang="tr-TR" sz="2800" b="1" dirty="0" err="1" smtClean="0">
                <a:solidFill>
                  <a:srgbClr val="0000FF"/>
                </a:solidFill>
              </a:rPr>
              <a:t>subtituted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with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other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gas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such</a:t>
            </a:r>
            <a:r>
              <a:rPr lang="tr-TR" sz="2800" b="1" dirty="0" smtClean="0">
                <a:solidFill>
                  <a:srgbClr val="0000FF"/>
                </a:solidFill>
              </a:rPr>
              <a:t> as N</a:t>
            </a:r>
            <a:r>
              <a:rPr lang="tr-TR" sz="2800" b="1" baseline="-25000" dirty="0" smtClean="0">
                <a:solidFill>
                  <a:srgbClr val="0000FF"/>
                </a:solidFill>
              </a:rPr>
              <a:t>2 </a:t>
            </a:r>
            <a:r>
              <a:rPr lang="tr-TR" sz="2800" b="1" dirty="0" err="1" smtClean="0">
                <a:solidFill>
                  <a:srgbClr val="0000FF"/>
                </a:solidFill>
              </a:rPr>
              <a:t>or</a:t>
            </a:r>
            <a:r>
              <a:rPr lang="tr-TR" sz="2800" b="1" dirty="0" smtClean="0">
                <a:solidFill>
                  <a:srgbClr val="0000FF"/>
                </a:solidFill>
              </a:rPr>
              <a:t> CO</a:t>
            </a:r>
            <a:r>
              <a:rPr lang="tr-TR" sz="2800" b="1" baseline="-25000" dirty="0" smtClean="0">
                <a:solidFill>
                  <a:srgbClr val="0000FF"/>
                </a:solidFill>
              </a:rPr>
              <a:t>2</a:t>
            </a:r>
          </a:p>
          <a:p>
            <a:pPr>
              <a:tabLst>
                <a:tab pos="1428750" algn="l"/>
              </a:tabLst>
            </a:pPr>
            <a:r>
              <a:rPr lang="tr-TR" sz="2800" b="1" dirty="0" err="1" smtClean="0"/>
              <a:t>Antioxidants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or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scavenger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should</a:t>
            </a:r>
            <a:r>
              <a:rPr lang="tr-TR" sz="2800" b="1" dirty="0" smtClean="0"/>
              <a:t> be </a:t>
            </a:r>
            <a:r>
              <a:rPr lang="tr-TR" sz="2800" b="1" dirty="0" err="1" smtClean="0"/>
              <a:t>used</a:t>
            </a:r>
            <a:r>
              <a:rPr lang="tr-TR" sz="2800" b="1" dirty="0" smtClean="0"/>
              <a:t> </a:t>
            </a:r>
            <a:r>
              <a:rPr lang="tr-TR" sz="2800" dirty="0" smtClean="0"/>
              <a:t>in </a:t>
            </a:r>
            <a:r>
              <a:rPr lang="tr-TR" sz="2800" dirty="0" err="1" smtClean="0"/>
              <a:t>food</a:t>
            </a:r>
            <a:r>
              <a:rPr lang="tr-TR" sz="2800" dirty="0" smtClean="0"/>
              <a:t> </a:t>
            </a:r>
            <a:r>
              <a:rPr lang="tr-TR" sz="2800" dirty="0" err="1" smtClean="0"/>
              <a:t>or</a:t>
            </a:r>
            <a:r>
              <a:rPr lang="tr-TR" sz="2800" dirty="0" smtClean="0"/>
              <a:t> </a:t>
            </a:r>
            <a:r>
              <a:rPr lang="tr-TR" sz="2800" dirty="0" err="1" smtClean="0"/>
              <a:t>packaging</a:t>
            </a:r>
            <a:r>
              <a:rPr lang="tr-TR" sz="2800" dirty="0" smtClean="0"/>
              <a:t> </a:t>
            </a:r>
            <a:r>
              <a:rPr lang="tr-TR" sz="2800" dirty="0" err="1" smtClean="0"/>
              <a:t>material</a:t>
            </a:r>
            <a:endParaRPr lang="tr-TR" sz="2800" dirty="0" smtClean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A2AA-DBE5-42BE-B072-69F3F45AF647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err="1" smtClean="0"/>
              <a:t>What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are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the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requirements</a:t>
            </a:r>
            <a:r>
              <a:rPr lang="tr-TR" sz="3600" b="1" dirty="0" smtClean="0"/>
              <a:t> of </a:t>
            </a:r>
            <a:r>
              <a:rPr lang="tr-TR" sz="3600" b="1" dirty="0" err="1" smtClean="0"/>
              <a:t>packaging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material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for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cereal</a:t>
            </a:r>
            <a:r>
              <a:rPr lang="tr-TR" sz="3600" b="1" dirty="0" smtClean="0"/>
              <a:t>-</a:t>
            </a:r>
            <a:r>
              <a:rPr lang="tr-TR" sz="3600" b="1" dirty="0" err="1" smtClean="0"/>
              <a:t>based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products</a:t>
            </a:r>
            <a:r>
              <a:rPr lang="tr-TR" sz="3600" b="1" dirty="0" smtClean="0"/>
              <a:t>?</a:t>
            </a:r>
            <a:endParaRPr lang="en-US" sz="3600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37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64652" cy="4495800"/>
          </a:xfrm>
        </p:spPr>
        <p:txBody>
          <a:bodyPr>
            <a:normAutofit/>
          </a:bodyPr>
          <a:lstStyle/>
          <a:p>
            <a:pPr>
              <a:buNone/>
              <a:tabLst>
                <a:tab pos="1428750" algn="l"/>
              </a:tabLst>
            </a:pPr>
            <a:r>
              <a:rPr lang="tr-TR" sz="2800" dirty="0" err="1" smtClean="0"/>
              <a:t>In</a:t>
            </a:r>
            <a:r>
              <a:rPr lang="tr-TR" sz="2800" dirty="0" smtClean="0"/>
              <a:t> </a:t>
            </a:r>
            <a:r>
              <a:rPr lang="tr-TR" sz="2800" dirty="0" err="1" smtClean="0"/>
              <a:t>order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3200" b="1" i="1" u="sng" dirty="0" err="1" smtClean="0">
                <a:solidFill>
                  <a:srgbClr val="C00000"/>
                </a:solidFill>
              </a:rPr>
              <a:t>prevent</a:t>
            </a:r>
            <a:r>
              <a:rPr lang="tr-TR" sz="3200" b="1" i="1" u="sng" dirty="0" smtClean="0">
                <a:solidFill>
                  <a:srgbClr val="C00000"/>
                </a:solidFill>
              </a:rPr>
              <a:t> </a:t>
            </a:r>
            <a:r>
              <a:rPr lang="tr-TR" sz="3200" b="1" i="1" u="sng" dirty="0" err="1" smtClean="0">
                <a:solidFill>
                  <a:srgbClr val="C00000"/>
                </a:solidFill>
              </a:rPr>
              <a:t>mechanical</a:t>
            </a:r>
            <a:r>
              <a:rPr lang="tr-TR" sz="3200" b="1" i="1" u="sng" dirty="0" smtClean="0">
                <a:solidFill>
                  <a:srgbClr val="C00000"/>
                </a:solidFill>
              </a:rPr>
              <a:t> </a:t>
            </a:r>
            <a:r>
              <a:rPr lang="tr-TR" sz="3200" b="1" i="1" u="sng" dirty="0" err="1" smtClean="0">
                <a:solidFill>
                  <a:srgbClr val="C00000"/>
                </a:solidFill>
              </a:rPr>
              <a:t>damage</a:t>
            </a:r>
            <a:r>
              <a:rPr lang="tr-TR" sz="2800" dirty="0" smtClean="0"/>
              <a:t>;</a:t>
            </a:r>
          </a:p>
          <a:p>
            <a:r>
              <a:rPr lang="en-US" sz="2800" dirty="0" smtClean="0"/>
              <a:t>The packaging material must be </a:t>
            </a:r>
            <a:r>
              <a:rPr lang="en-US" sz="2800" b="1" dirty="0" smtClean="0"/>
              <a:t>physically strong to withstand the processes of </a:t>
            </a:r>
            <a:r>
              <a:rPr lang="en-US" sz="2800" b="1" dirty="0" err="1" smtClean="0"/>
              <a:t>vacuumizing</a:t>
            </a:r>
            <a:r>
              <a:rPr lang="tr-TR" sz="2800" b="1" dirty="0" smtClean="0"/>
              <a:t> </a:t>
            </a:r>
            <a:r>
              <a:rPr lang="en-US" sz="2800" b="1" dirty="0" smtClean="0"/>
              <a:t>and gas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fl</a:t>
            </a:r>
            <a:r>
              <a:rPr lang="en-US" sz="2800" b="1" dirty="0" err="1" smtClean="0"/>
              <a:t>ushing</a:t>
            </a:r>
            <a:endParaRPr lang="tr-TR" sz="2800" b="1" dirty="0" smtClean="0"/>
          </a:p>
          <a:p>
            <a:r>
              <a:rPr lang="tr-TR" sz="2800" dirty="0" smtClean="0"/>
              <a:t>P</a:t>
            </a:r>
            <a:r>
              <a:rPr lang="en-US" sz="2800" dirty="0" err="1" smtClean="0"/>
              <a:t>rinted</a:t>
            </a:r>
            <a:r>
              <a:rPr lang="en-US" sz="2800" dirty="0" smtClean="0"/>
              <a:t> </a:t>
            </a:r>
            <a:r>
              <a:rPr lang="tr-TR" sz="2800" dirty="0" err="1" smtClean="0"/>
              <a:t>paper</a:t>
            </a:r>
            <a:r>
              <a:rPr lang="en-US" sz="2800" dirty="0" smtClean="0"/>
              <a:t>board</a:t>
            </a:r>
            <a:r>
              <a:rPr lang="tr-TR" sz="2800" dirty="0" smtClean="0"/>
              <a:t> </a:t>
            </a:r>
            <a:r>
              <a:rPr lang="tr-TR" sz="2800" dirty="0" err="1" smtClean="0"/>
              <a:t>or</a:t>
            </a:r>
            <a:r>
              <a:rPr lang="tr-TR" sz="2800" dirty="0" smtClean="0"/>
              <a:t> </a:t>
            </a:r>
            <a:r>
              <a:rPr lang="tr-TR" sz="2800" dirty="0" err="1" smtClean="0"/>
              <a:t>plastic</a:t>
            </a:r>
            <a:r>
              <a:rPr lang="tr-TR" sz="2800" dirty="0" smtClean="0"/>
              <a:t> </a:t>
            </a:r>
            <a:r>
              <a:rPr lang="tr-TR" sz="2800" dirty="0" err="1" smtClean="0"/>
              <a:t>materials</a:t>
            </a:r>
            <a:r>
              <a:rPr lang="tr-TR" sz="2800" dirty="0" smtClean="0"/>
              <a:t> </a:t>
            </a:r>
            <a:r>
              <a:rPr lang="tr-TR" sz="2800" dirty="0" err="1" smtClean="0"/>
              <a:t>should</a:t>
            </a:r>
            <a:r>
              <a:rPr lang="tr-TR" sz="2800" dirty="0" smtClean="0"/>
              <a:t> be </a:t>
            </a:r>
            <a:r>
              <a:rPr lang="tr-TR" sz="2800" b="1" dirty="0" err="1" smtClean="0">
                <a:solidFill>
                  <a:srgbClr val="0000FF"/>
                </a:solidFill>
              </a:rPr>
              <a:t>rigid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and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resistant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against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to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physical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breakage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dirty="0" err="1" smtClean="0"/>
              <a:t>enough</a:t>
            </a:r>
            <a:r>
              <a:rPr lang="tr-TR" sz="2800" dirty="0" smtClean="0"/>
              <a:t> </a:t>
            </a:r>
            <a:r>
              <a:rPr lang="en-US" sz="2800" dirty="0" smtClean="0"/>
              <a:t>for cereal packaging and the compression resistance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A2AA-DBE5-42BE-B072-69F3F45AF647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err="1" smtClean="0"/>
              <a:t>What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are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the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requirements</a:t>
            </a:r>
            <a:r>
              <a:rPr lang="tr-TR" sz="3600" b="1" dirty="0" smtClean="0"/>
              <a:t> of </a:t>
            </a:r>
            <a:r>
              <a:rPr lang="tr-TR" sz="3600" b="1" dirty="0" err="1" smtClean="0"/>
              <a:t>packaging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material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for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cereal</a:t>
            </a:r>
            <a:r>
              <a:rPr lang="tr-TR" sz="3600" b="1" dirty="0" smtClean="0"/>
              <a:t>-</a:t>
            </a:r>
            <a:r>
              <a:rPr lang="tr-TR" sz="3600" b="1" dirty="0" err="1" smtClean="0"/>
              <a:t>based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products</a:t>
            </a:r>
            <a:r>
              <a:rPr lang="tr-TR" sz="3600" b="1" dirty="0" smtClean="0"/>
              <a:t>?</a:t>
            </a:r>
            <a:endParaRPr lang="en-US" sz="3600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38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64652" cy="4495800"/>
          </a:xfrm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1428750" algn="l"/>
              </a:tabLst>
            </a:pPr>
            <a:r>
              <a:rPr lang="tr-TR" sz="2800" dirty="0" err="1" smtClean="0"/>
              <a:t>In</a:t>
            </a:r>
            <a:r>
              <a:rPr lang="tr-TR" sz="2800" dirty="0" smtClean="0"/>
              <a:t> </a:t>
            </a:r>
            <a:r>
              <a:rPr lang="tr-TR" sz="2800" dirty="0" err="1" smtClean="0"/>
              <a:t>order</a:t>
            </a:r>
            <a:r>
              <a:rPr lang="tr-TR" sz="2800" dirty="0" smtClean="0"/>
              <a:t> </a:t>
            </a:r>
            <a:r>
              <a:rPr lang="tr-TR" sz="3500" b="1" i="1" u="sng" dirty="0" err="1" smtClean="0">
                <a:solidFill>
                  <a:srgbClr val="C00000"/>
                </a:solidFill>
              </a:rPr>
              <a:t>to</a:t>
            </a:r>
            <a:r>
              <a:rPr lang="tr-TR" sz="3500" b="1" i="1" u="sng" dirty="0" smtClean="0">
                <a:solidFill>
                  <a:srgbClr val="C00000"/>
                </a:solidFill>
              </a:rPr>
              <a:t> </a:t>
            </a:r>
            <a:r>
              <a:rPr lang="tr-TR" sz="3500" b="1" i="1" u="sng" dirty="0" err="1" smtClean="0">
                <a:solidFill>
                  <a:srgbClr val="C00000"/>
                </a:solidFill>
              </a:rPr>
              <a:t>prevent</a:t>
            </a:r>
            <a:r>
              <a:rPr lang="tr-TR" sz="3500" b="1" i="1" u="sng" dirty="0" smtClean="0">
                <a:solidFill>
                  <a:srgbClr val="C00000"/>
                </a:solidFill>
              </a:rPr>
              <a:t> </a:t>
            </a:r>
            <a:r>
              <a:rPr lang="tr-TR" sz="3500" b="1" i="1" u="sng" dirty="0" err="1" smtClean="0">
                <a:solidFill>
                  <a:srgbClr val="C00000"/>
                </a:solidFill>
              </a:rPr>
              <a:t>flavor</a:t>
            </a:r>
            <a:r>
              <a:rPr lang="tr-TR" sz="3500" b="1" i="1" u="sng" dirty="0" smtClean="0">
                <a:solidFill>
                  <a:srgbClr val="C00000"/>
                </a:solidFill>
              </a:rPr>
              <a:t>/aroma </a:t>
            </a:r>
            <a:r>
              <a:rPr lang="tr-TR" sz="3500" b="1" i="1" u="sng" dirty="0" err="1" smtClean="0">
                <a:solidFill>
                  <a:srgbClr val="C00000"/>
                </a:solidFill>
              </a:rPr>
              <a:t>loss</a:t>
            </a:r>
            <a:r>
              <a:rPr lang="tr-TR" sz="2800" dirty="0" smtClean="0"/>
              <a:t>;</a:t>
            </a:r>
          </a:p>
          <a:p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en-US" sz="2800" dirty="0" smtClean="0"/>
              <a:t>aroma of dried foods is generated during cooking or baking through chemical, </a:t>
            </a:r>
            <a:r>
              <a:rPr lang="en-US" sz="2800" dirty="0" err="1" smtClean="0"/>
              <a:t>enzymic</a:t>
            </a:r>
            <a:r>
              <a:rPr lang="en-US" sz="2800" dirty="0" smtClean="0"/>
              <a:t>, and thermal</a:t>
            </a:r>
            <a:r>
              <a:rPr lang="tr-TR" sz="2800" dirty="0" smtClean="0"/>
              <a:t> </a:t>
            </a:r>
            <a:r>
              <a:rPr lang="en-US" sz="2800" dirty="0" smtClean="0"/>
              <a:t>reactions</a:t>
            </a:r>
            <a:endParaRPr lang="tr-TR" sz="2800" dirty="0" smtClean="0"/>
          </a:p>
          <a:p>
            <a:r>
              <a:rPr lang="tr-TR" sz="2800" dirty="0" err="1" smtClean="0"/>
              <a:t>Additionally</a:t>
            </a:r>
            <a:r>
              <a:rPr lang="tr-TR" sz="2800" dirty="0" smtClean="0"/>
              <a:t>, </a:t>
            </a:r>
            <a:r>
              <a:rPr lang="tr-TR" sz="2800" b="1" dirty="0" err="1" smtClean="0"/>
              <a:t>flavor</a:t>
            </a:r>
            <a:r>
              <a:rPr lang="tr-TR" sz="2800" b="1" dirty="0" smtClean="0"/>
              <a:t>/aroma </a:t>
            </a:r>
            <a:r>
              <a:rPr lang="tr-TR" sz="2800" b="1" dirty="0" err="1" smtClean="0"/>
              <a:t>loss</a:t>
            </a:r>
            <a:r>
              <a:rPr lang="tr-TR" sz="2800" b="1" dirty="0" smtClean="0"/>
              <a:t> is an </a:t>
            </a:r>
            <a:r>
              <a:rPr lang="tr-TR" sz="2800" b="1" dirty="0" err="1" smtClean="0"/>
              <a:t>important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quality</a:t>
            </a:r>
            <a:r>
              <a:rPr lang="tr-TR" sz="2800" b="1" dirty="0" smtClean="0"/>
              <a:t> problem </a:t>
            </a:r>
            <a:r>
              <a:rPr lang="tr-TR" sz="2800" b="1" dirty="0" err="1" smtClean="0"/>
              <a:t>for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cereal</a:t>
            </a:r>
            <a:r>
              <a:rPr lang="tr-TR" sz="2800" b="1" dirty="0" smtClean="0"/>
              <a:t>-</a:t>
            </a:r>
            <a:r>
              <a:rPr lang="tr-TR" sz="2800" b="1" dirty="0" err="1" smtClean="0"/>
              <a:t>based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food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with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dried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fruits</a:t>
            </a:r>
            <a:endParaRPr lang="tr-TR" sz="2800" b="1" dirty="0" smtClean="0"/>
          </a:p>
          <a:p>
            <a:r>
              <a:rPr lang="tr-TR" sz="2800" dirty="0" err="1" smtClean="0"/>
              <a:t>Packaging</a:t>
            </a:r>
            <a:r>
              <a:rPr lang="tr-TR" sz="2800" dirty="0" smtClean="0"/>
              <a:t> </a:t>
            </a:r>
            <a:r>
              <a:rPr lang="tr-TR" sz="2800" dirty="0" err="1" smtClean="0"/>
              <a:t>material</a:t>
            </a:r>
            <a:r>
              <a:rPr lang="tr-TR" sz="2800" dirty="0" smtClean="0"/>
              <a:t> </a:t>
            </a:r>
            <a:r>
              <a:rPr lang="tr-TR" sz="2800" dirty="0" err="1" smtClean="0"/>
              <a:t>should</a:t>
            </a:r>
            <a:r>
              <a:rPr lang="tr-TR" sz="2800" dirty="0" smtClean="0"/>
              <a:t> </a:t>
            </a:r>
            <a:r>
              <a:rPr lang="tr-TR" sz="2800" dirty="0" err="1" smtClean="0"/>
              <a:t>have</a:t>
            </a:r>
            <a:r>
              <a:rPr lang="tr-TR" sz="2800" dirty="0" smtClean="0"/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low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gas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transmission</a:t>
            </a:r>
            <a:r>
              <a:rPr lang="tr-TR" sz="2800" b="1" dirty="0" smtClean="0">
                <a:solidFill>
                  <a:srgbClr val="0000FF"/>
                </a:solidFill>
              </a:rPr>
              <a:t> rate </a:t>
            </a:r>
            <a:r>
              <a:rPr lang="tr-TR" sz="2800" dirty="0" smtClean="0"/>
              <a:t>t</a:t>
            </a:r>
            <a:r>
              <a:rPr lang="en-US" sz="2800" dirty="0" smtClean="0"/>
              <a:t>o keep the desirable aroma and </a:t>
            </a:r>
            <a:r>
              <a:rPr lang="tr-TR" sz="2800" dirty="0" err="1" smtClean="0"/>
              <a:t>fl</a:t>
            </a:r>
            <a:r>
              <a:rPr lang="en-US" sz="2800" dirty="0" err="1" smtClean="0"/>
              <a:t>avor</a:t>
            </a:r>
            <a:r>
              <a:rPr lang="en-US" sz="2800" dirty="0" smtClean="0"/>
              <a:t> in dry foods, and also to prevent external odor</a:t>
            </a:r>
            <a:r>
              <a:rPr lang="tr-TR" sz="2800" dirty="0" smtClean="0"/>
              <a:t> </a:t>
            </a:r>
            <a:r>
              <a:rPr lang="en-US" sz="2800" dirty="0" smtClean="0"/>
              <a:t>absorption</a:t>
            </a:r>
            <a:endParaRPr lang="tr-TR" sz="2800" dirty="0" smtClean="0"/>
          </a:p>
          <a:p>
            <a:r>
              <a:rPr lang="tr-TR" sz="2800" dirty="0" err="1" smtClean="0"/>
              <a:t>Especially</a:t>
            </a:r>
            <a:r>
              <a:rPr lang="tr-TR" sz="2800" dirty="0" smtClean="0"/>
              <a:t>, </a:t>
            </a:r>
            <a:r>
              <a:rPr lang="tr-TR" sz="2800" b="1" dirty="0" err="1" smtClean="0">
                <a:solidFill>
                  <a:srgbClr val="0000FF"/>
                </a:solidFill>
              </a:rPr>
              <a:t>plastic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packaging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materials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are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responsible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from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flavor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scalping</a:t>
            </a:r>
            <a:endParaRPr lang="tr-TR" sz="2800" b="1" dirty="0" smtClean="0">
              <a:solidFill>
                <a:srgbClr val="0000FF"/>
              </a:solidFill>
            </a:endParaRP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A2AA-DBE5-42BE-B072-69F3F45AF647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err="1" smtClean="0"/>
              <a:t>What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are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the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requirements</a:t>
            </a:r>
            <a:r>
              <a:rPr lang="tr-TR" sz="3600" b="1" dirty="0" smtClean="0"/>
              <a:t> of </a:t>
            </a:r>
            <a:r>
              <a:rPr lang="tr-TR" sz="3600" b="1" dirty="0" err="1" smtClean="0"/>
              <a:t>packaging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material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for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cereal</a:t>
            </a:r>
            <a:r>
              <a:rPr lang="tr-TR" sz="3600" b="1" dirty="0" smtClean="0"/>
              <a:t>-</a:t>
            </a:r>
            <a:r>
              <a:rPr lang="tr-TR" sz="3600" b="1" dirty="0" err="1" smtClean="0"/>
              <a:t>based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products</a:t>
            </a:r>
            <a:r>
              <a:rPr lang="tr-TR" sz="3600" b="1" dirty="0" smtClean="0"/>
              <a:t>?</a:t>
            </a:r>
            <a:endParaRPr lang="en-US" sz="3600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39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64652" cy="4495800"/>
          </a:xfrm>
        </p:spPr>
        <p:txBody>
          <a:bodyPr>
            <a:normAutofit/>
          </a:bodyPr>
          <a:lstStyle/>
          <a:p>
            <a:pPr>
              <a:buNone/>
              <a:tabLst>
                <a:tab pos="1428750" algn="l"/>
              </a:tabLst>
            </a:pPr>
            <a:r>
              <a:rPr lang="tr-TR" sz="2800" dirty="0" err="1" smtClean="0"/>
              <a:t>In</a:t>
            </a:r>
            <a:r>
              <a:rPr lang="tr-TR" sz="2800" dirty="0" smtClean="0"/>
              <a:t> </a:t>
            </a:r>
            <a:r>
              <a:rPr lang="tr-TR" sz="2800" dirty="0" err="1" smtClean="0"/>
              <a:t>order</a:t>
            </a:r>
            <a:r>
              <a:rPr lang="tr-TR" sz="2800" dirty="0" smtClean="0"/>
              <a:t> </a:t>
            </a:r>
            <a:r>
              <a:rPr lang="tr-TR" sz="3200" b="1" i="1" u="sng" dirty="0" err="1" smtClean="0">
                <a:solidFill>
                  <a:srgbClr val="C00000"/>
                </a:solidFill>
              </a:rPr>
              <a:t>to</a:t>
            </a:r>
            <a:r>
              <a:rPr lang="tr-TR" sz="3200" b="1" i="1" u="sng" dirty="0" smtClean="0">
                <a:solidFill>
                  <a:srgbClr val="C00000"/>
                </a:solidFill>
              </a:rPr>
              <a:t> </a:t>
            </a:r>
            <a:r>
              <a:rPr lang="tr-TR" sz="3200" b="1" i="1" u="sng" dirty="0" err="1" smtClean="0">
                <a:solidFill>
                  <a:srgbClr val="C00000"/>
                </a:solidFill>
              </a:rPr>
              <a:t>prevent</a:t>
            </a:r>
            <a:r>
              <a:rPr lang="tr-TR" sz="3200" b="1" i="1" u="sng" dirty="0" smtClean="0">
                <a:solidFill>
                  <a:srgbClr val="C00000"/>
                </a:solidFill>
              </a:rPr>
              <a:t> </a:t>
            </a:r>
            <a:r>
              <a:rPr lang="tr-TR" sz="3200" b="1" i="1" u="sng" dirty="0" err="1" smtClean="0">
                <a:solidFill>
                  <a:srgbClr val="C00000"/>
                </a:solidFill>
              </a:rPr>
              <a:t>other</a:t>
            </a:r>
            <a:r>
              <a:rPr lang="tr-TR" sz="3200" b="1" i="1" u="sng" dirty="0" smtClean="0">
                <a:solidFill>
                  <a:srgbClr val="C00000"/>
                </a:solidFill>
              </a:rPr>
              <a:t> </a:t>
            </a:r>
            <a:r>
              <a:rPr lang="tr-TR" sz="3200" b="1" i="1" u="sng" dirty="0" err="1" smtClean="0">
                <a:solidFill>
                  <a:srgbClr val="C00000"/>
                </a:solidFill>
              </a:rPr>
              <a:t>problems</a:t>
            </a:r>
            <a:r>
              <a:rPr lang="tr-TR" sz="2800" dirty="0" smtClean="0"/>
              <a:t>;</a:t>
            </a:r>
          </a:p>
          <a:p>
            <a:pPr>
              <a:tabLst>
                <a:tab pos="1428750" algn="l"/>
              </a:tabLst>
            </a:pPr>
            <a:r>
              <a:rPr lang="tr-TR" sz="2800" b="1" dirty="0" err="1" smtClean="0">
                <a:solidFill>
                  <a:srgbClr val="0000FF"/>
                </a:solidFill>
              </a:rPr>
              <a:t>For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fried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snacks</a:t>
            </a:r>
            <a:r>
              <a:rPr lang="tr-TR" sz="2800" dirty="0" smtClean="0"/>
              <a:t>, </a:t>
            </a:r>
            <a:r>
              <a:rPr lang="tr-TR" sz="2800" b="1" dirty="0" smtClean="0">
                <a:solidFill>
                  <a:srgbClr val="0000FF"/>
                </a:solidFill>
              </a:rPr>
              <a:t>a</a:t>
            </a:r>
            <a:r>
              <a:rPr lang="en-US" sz="2800" b="1" dirty="0" smtClean="0">
                <a:solidFill>
                  <a:srgbClr val="0000FF"/>
                </a:solidFill>
              </a:rPr>
              <a:t>n oil barrier </a:t>
            </a:r>
            <a:r>
              <a:rPr lang="tr-TR" sz="2800" b="1" dirty="0" smtClean="0">
                <a:solidFill>
                  <a:srgbClr val="0000FF"/>
                </a:solidFill>
              </a:rPr>
              <a:t>fi</a:t>
            </a:r>
            <a:r>
              <a:rPr lang="en-US" sz="2800" b="1" dirty="0" smtClean="0">
                <a:solidFill>
                  <a:srgbClr val="0000FF"/>
                </a:solidFill>
              </a:rPr>
              <a:t>lm</a:t>
            </a:r>
            <a:r>
              <a:rPr lang="tr-TR" sz="2800" dirty="0" smtClean="0"/>
              <a:t>, </a:t>
            </a:r>
            <a:r>
              <a:rPr lang="tr-TR" sz="2800" dirty="0" err="1" smtClean="0"/>
              <a:t>which</a:t>
            </a:r>
            <a:r>
              <a:rPr lang="tr-TR" sz="2800" dirty="0" smtClean="0"/>
              <a:t> </a:t>
            </a:r>
            <a:r>
              <a:rPr lang="tr-TR" sz="2800" b="1" dirty="0" smtClean="0">
                <a:solidFill>
                  <a:srgbClr val="0000FF"/>
                </a:solidFill>
              </a:rPr>
              <a:t>has </a:t>
            </a:r>
            <a:r>
              <a:rPr lang="tr-TR" sz="2800" b="1" dirty="0" err="1" smtClean="0">
                <a:solidFill>
                  <a:srgbClr val="0000FF"/>
                </a:solidFill>
              </a:rPr>
              <a:t>grease</a:t>
            </a:r>
            <a:r>
              <a:rPr lang="tr-TR" sz="2800" b="1" dirty="0" smtClean="0">
                <a:solidFill>
                  <a:srgbClr val="0000FF"/>
                </a:solidFill>
              </a:rPr>
              <a:t>-</a:t>
            </a:r>
            <a:r>
              <a:rPr lang="tr-TR" sz="2800" b="1" dirty="0" err="1" smtClean="0">
                <a:solidFill>
                  <a:srgbClr val="0000FF"/>
                </a:solidFill>
              </a:rPr>
              <a:t>proofness</a:t>
            </a:r>
            <a:r>
              <a:rPr lang="tr-TR" sz="2800" dirty="0" smtClean="0"/>
              <a:t>, </a:t>
            </a:r>
            <a:r>
              <a:rPr lang="en-US" sz="2800" dirty="0" smtClean="0"/>
              <a:t> is required to prevent unsightly staining of the</a:t>
            </a:r>
            <a:r>
              <a:rPr lang="tr-TR" sz="2800" dirty="0" smtClean="0"/>
              <a:t> </a:t>
            </a:r>
            <a:r>
              <a:rPr lang="en-US" sz="2800" dirty="0" smtClean="0"/>
              <a:t>package, smudging of the printing and the feeling of a greasy package</a:t>
            </a:r>
            <a:r>
              <a:rPr lang="tr-TR" sz="2800" dirty="0" smtClean="0"/>
              <a:t> </a:t>
            </a:r>
          </a:p>
          <a:p>
            <a:pPr>
              <a:tabLst>
                <a:tab pos="1428750" algn="l"/>
              </a:tabLst>
            </a:pPr>
            <a:r>
              <a:rPr lang="tr-TR" sz="2800" b="1" dirty="0" err="1" smtClean="0"/>
              <a:t>For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fruit</a:t>
            </a:r>
            <a:r>
              <a:rPr lang="tr-TR" sz="2800" b="1" dirty="0" smtClean="0"/>
              <a:t>-</a:t>
            </a:r>
            <a:r>
              <a:rPr lang="tr-TR" sz="2800" b="1" dirty="0" err="1" smtClean="0"/>
              <a:t>based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snacks</a:t>
            </a:r>
            <a:r>
              <a:rPr lang="tr-TR" sz="2800" dirty="0" smtClean="0"/>
              <a:t>, p</a:t>
            </a:r>
            <a:r>
              <a:rPr lang="en-US" sz="2800" dirty="0" err="1" smtClean="0"/>
              <a:t>ackaging</a:t>
            </a:r>
            <a:r>
              <a:rPr lang="en-US" sz="2800" dirty="0" smtClean="0"/>
              <a:t> materials </a:t>
            </a:r>
            <a:r>
              <a:rPr lang="tr-TR" sz="2800" dirty="0" err="1" smtClean="0"/>
              <a:t>should</a:t>
            </a:r>
            <a:r>
              <a:rPr lang="tr-TR" sz="2800" dirty="0" smtClean="0"/>
              <a:t> </a:t>
            </a:r>
            <a:r>
              <a:rPr lang="tr-TR" sz="2800" dirty="0" err="1" smtClean="0"/>
              <a:t>have</a:t>
            </a:r>
            <a:r>
              <a:rPr lang="tr-TR" sz="2800" dirty="0" smtClean="0"/>
              <a:t> </a:t>
            </a:r>
            <a:r>
              <a:rPr lang="tr-TR" sz="2800" b="1" dirty="0" err="1" smtClean="0"/>
              <a:t>low</a:t>
            </a:r>
            <a:r>
              <a:rPr lang="tr-TR" sz="2800" b="1" dirty="0" smtClean="0"/>
              <a:t> WVTR </a:t>
            </a:r>
            <a:r>
              <a:rPr lang="tr-TR" sz="2800" b="1" dirty="0" err="1" smtClean="0"/>
              <a:t>to</a:t>
            </a:r>
            <a:r>
              <a:rPr lang="en-US" sz="2800" b="1" dirty="0" smtClean="0"/>
              <a:t> prevent the</a:t>
            </a:r>
            <a:r>
              <a:rPr lang="tr-TR" sz="2800" b="1" dirty="0" smtClean="0"/>
              <a:t> </a:t>
            </a:r>
            <a:r>
              <a:rPr lang="en-US" sz="2800" b="1" dirty="0" smtClean="0"/>
              <a:t>development of stickiness as a result of moisture uptake</a:t>
            </a:r>
            <a:endParaRPr lang="tr-TR" sz="2800" b="1" dirty="0" smtClean="0"/>
          </a:p>
          <a:p>
            <a:endParaRPr lang="en-US" sz="2800" dirty="0" smtClean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A2AA-DBE5-42BE-B072-69F3F45AF647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Importance</a:t>
            </a:r>
            <a:r>
              <a:rPr lang="tr-TR" b="1" dirty="0" smtClean="0"/>
              <a:t> of </a:t>
            </a:r>
            <a:r>
              <a:rPr lang="tr-TR" b="1" dirty="0" err="1" smtClean="0"/>
              <a:t>color</a:t>
            </a:r>
            <a:endParaRPr lang="tr-TR" b="1" dirty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9145-9261-4609-9014-FA851DE8B1D7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10" name="9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b="1" dirty="0" err="1" smtClean="0"/>
              <a:t>fresh</a:t>
            </a:r>
            <a:r>
              <a:rPr lang="tr-TR" b="1" dirty="0" smtClean="0"/>
              <a:t> </a:t>
            </a:r>
            <a:r>
              <a:rPr lang="tr-TR" b="1" dirty="0" err="1" smtClean="0"/>
              <a:t>red</a:t>
            </a:r>
            <a:r>
              <a:rPr lang="tr-TR" b="1" dirty="0" smtClean="0"/>
              <a:t> </a:t>
            </a:r>
            <a:r>
              <a:rPr lang="tr-TR" b="1" dirty="0" err="1" smtClean="0"/>
              <a:t>meat</a:t>
            </a:r>
            <a:r>
              <a:rPr lang="tr-TR" dirty="0" smtClean="0"/>
              <a:t>, </a:t>
            </a:r>
            <a:r>
              <a:rPr lang="tr-TR" b="1" dirty="0" err="1" smtClean="0">
                <a:solidFill>
                  <a:srgbClr val="0000FF"/>
                </a:solidFill>
              </a:rPr>
              <a:t>bright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</a:rPr>
              <a:t>red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</a:rPr>
              <a:t>muscle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</a:rPr>
              <a:t>and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</a:rPr>
              <a:t>white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</a:rPr>
              <a:t>fat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</a:rPr>
              <a:t>color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desirable</a:t>
            </a:r>
            <a:r>
              <a:rPr lang="tr-TR" dirty="0" smtClean="0"/>
              <a:t> </a:t>
            </a:r>
            <a:r>
              <a:rPr lang="tr-TR" dirty="0" err="1" smtClean="0"/>
              <a:t>properties</a:t>
            </a:r>
            <a:endParaRPr lang="tr-TR" dirty="0" smtClean="0"/>
          </a:p>
          <a:p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b="1" dirty="0" err="1" smtClean="0"/>
              <a:t>poultry</a:t>
            </a:r>
            <a:r>
              <a:rPr lang="tr-TR" b="1" dirty="0" smtClean="0"/>
              <a:t> </a:t>
            </a:r>
            <a:r>
              <a:rPr lang="tr-TR" b="1" dirty="0" err="1" smtClean="0"/>
              <a:t>meat</a:t>
            </a:r>
            <a:r>
              <a:rPr lang="tr-TR" dirty="0" smtClean="0"/>
              <a:t>, </a:t>
            </a:r>
            <a:r>
              <a:rPr lang="en-US" dirty="0" smtClean="0"/>
              <a:t>the general preference is </a:t>
            </a:r>
            <a:r>
              <a:rPr lang="en-US" b="1" dirty="0" smtClean="0">
                <a:solidFill>
                  <a:srgbClr val="C00000"/>
                </a:solidFill>
              </a:rPr>
              <a:t>f</a:t>
            </a:r>
            <a:r>
              <a:rPr lang="tr-TR" b="1" dirty="0" smtClean="0">
                <a:solidFill>
                  <a:srgbClr val="C00000"/>
                </a:solidFill>
              </a:rPr>
              <a:t>l</a:t>
            </a:r>
            <a:r>
              <a:rPr lang="en-US" b="1" dirty="0" err="1" smtClean="0">
                <a:solidFill>
                  <a:srgbClr val="C00000"/>
                </a:solidFill>
              </a:rPr>
              <a:t>esh</a:t>
            </a:r>
            <a:r>
              <a:rPr lang="en-US" b="1" dirty="0" smtClean="0">
                <a:solidFill>
                  <a:srgbClr val="C00000"/>
                </a:solidFill>
              </a:rPr>
              <a:t> and skin that are white and bright</a:t>
            </a:r>
            <a:endParaRPr lang="tr-TR" b="1" dirty="0" smtClean="0">
              <a:solidFill>
                <a:srgbClr val="C00000"/>
              </a:solidFill>
            </a:endParaRPr>
          </a:p>
          <a:p>
            <a:r>
              <a:rPr lang="tr-TR" dirty="0" err="1" smtClean="0"/>
              <a:t>Myoglobin</a:t>
            </a:r>
            <a:r>
              <a:rPr lang="tr-TR" dirty="0" smtClean="0"/>
              <a:t> can </a:t>
            </a:r>
            <a:r>
              <a:rPr lang="tr-TR" dirty="0" err="1" smtClean="0"/>
              <a:t>comprise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en-US" dirty="0" smtClean="0"/>
              <a:t>than 90% of the total pigments</a:t>
            </a:r>
            <a:r>
              <a:rPr lang="tr-TR" dirty="0" smtClean="0"/>
              <a:t> in </a:t>
            </a:r>
            <a:r>
              <a:rPr lang="tr-TR" dirty="0" err="1" smtClean="0"/>
              <a:t>fresh</a:t>
            </a:r>
            <a:r>
              <a:rPr lang="tr-TR" dirty="0" smtClean="0"/>
              <a:t> </a:t>
            </a:r>
            <a:r>
              <a:rPr lang="tr-TR" dirty="0" err="1" smtClean="0"/>
              <a:t>red</a:t>
            </a:r>
            <a:r>
              <a:rPr lang="tr-TR" dirty="0" smtClean="0"/>
              <a:t> </a:t>
            </a:r>
            <a:r>
              <a:rPr lang="tr-TR" dirty="0" err="1" smtClean="0"/>
              <a:t>meat</a:t>
            </a:r>
            <a:endParaRPr lang="tr-TR" dirty="0" smtClean="0"/>
          </a:p>
          <a:p>
            <a:r>
              <a:rPr lang="tr-TR" dirty="0" err="1" smtClean="0"/>
              <a:t>Myoglobin</a:t>
            </a:r>
            <a:r>
              <a:rPr lang="tr-TR" dirty="0" smtClean="0"/>
              <a:t> is </a:t>
            </a:r>
            <a:r>
              <a:rPr lang="tr-TR" dirty="0" err="1" smtClean="0"/>
              <a:t>able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bind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store</a:t>
            </a:r>
            <a:r>
              <a:rPr lang="tr-TR" dirty="0" smtClean="0"/>
              <a:t> O</a:t>
            </a:r>
            <a:r>
              <a:rPr lang="tr-TR" baseline="-25000" dirty="0" smtClean="0"/>
              <a:t>2</a:t>
            </a:r>
            <a:r>
              <a:rPr lang="tr-TR" dirty="0" smtClean="0"/>
              <a:t>; </a:t>
            </a:r>
            <a:r>
              <a:rPr lang="tr-TR" dirty="0" err="1" smtClean="0"/>
              <a:t>therefore</a:t>
            </a:r>
            <a:r>
              <a:rPr lang="tr-TR" dirty="0" smtClean="0"/>
              <a:t>, </a:t>
            </a:r>
            <a:r>
              <a:rPr lang="en-US" dirty="0" smtClean="0"/>
              <a:t>the effects of various conditions </a:t>
            </a:r>
            <a:r>
              <a:rPr lang="tr-TR" dirty="0" smtClean="0"/>
              <a:t>of </a:t>
            </a:r>
            <a:r>
              <a:rPr lang="tr-TR" dirty="0" err="1" smtClean="0"/>
              <a:t>myoglobin</a:t>
            </a:r>
            <a:r>
              <a:rPr lang="tr-TR" dirty="0" smtClean="0"/>
              <a:t> </a:t>
            </a:r>
            <a:r>
              <a:rPr lang="en-US" dirty="0" smtClean="0"/>
              <a:t>on meat color</a:t>
            </a:r>
            <a:r>
              <a:rPr lang="tr-TR" dirty="0" smtClean="0"/>
              <a:t> is </a:t>
            </a:r>
            <a:r>
              <a:rPr lang="tr-TR" dirty="0" err="1" smtClean="0"/>
              <a:t>important</a:t>
            </a:r>
            <a:endParaRPr lang="tr-TR" baseline="-25000" dirty="0"/>
          </a:p>
        </p:txBody>
      </p:sp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References</a:t>
            </a:r>
            <a:endParaRPr lang="en-US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40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800" dirty="0" err="1" smtClean="0"/>
              <a:t>Robertson</a:t>
            </a:r>
            <a:r>
              <a:rPr lang="tr-TR" sz="2800" dirty="0" smtClean="0"/>
              <a:t>, G.L. (2010</a:t>
            </a:r>
            <a:r>
              <a:rPr lang="tr-TR" sz="2800" b="1" dirty="0" smtClean="0"/>
              <a:t>). </a:t>
            </a:r>
            <a:r>
              <a:rPr lang="tr-TR" sz="2800" b="1" dirty="0" err="1" smtClean="0"/>
              <a:t>Packaging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and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shelf</a:t>
            </a:r>
            <a:r>
              <a:rPr lang="tr-TR" sz="2800" b="1" dirty="0" smtClean="0"/>
              <a:t> life of </a:t>
            </a:r>
            <a:r>
              <a:rPr lang="tr-TR" sz="2800" b="1" dirty="0" err="1" smtClean="0"/>
              <a:t>fresh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red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and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poultry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meats</a:t>
            </a:r>
            <a:r>
              <a:rPr lang="tr-TR" sz="2800" b="1" dirty="0" smtClean="0"/>
              <a:t> (</a:t>
            </a:r>
            <a:r>
              <a:rPr lang="tr-TR" sz="2800" b="1" dirty="0" err="1" smtClean="0"/>
              <a:t>Chapter</a:t>
            </a:r>
            <a:r>
              <a:rPr lang="tr-TR" sz="2800" b="1" dirty="0" smtClean="0"/>
              <a:t> 14 </a:t>
            </a:r>
            <a:r>
              <a:rPr lang="tr-TR" sz="2800" b="1" dirty="0" err="1" smtClean="0"/>
              <a:t>pages</a:t>
            </a:r>
            <a:r>
              <a:rPr lang="tr-TR" sz="2800" b="1" dirty="0" smtClean="0"/>
              <a:t> 259-272) </a:t>
            </a:r>
            <a:r>
              <a:rPr lang="tr-TR" sz="2800" dirty="0" err="1" smtClean="0"/>
              <a:t>In</a:t>
            </a:r>
            <a:r>
              <a:rPr lang="tr-TR" sz="2800" b="1" dirty="0" smtClean="0"/>
              <a:t> </a:t>
            </a:r>
            <a:r>
              <a:rPr lang="tr-TR" sz="2800" dirty="0" err="1" smtClean="0"/>
              <a:t>Food</a:t>
            </a:r>
            <a:r>
              <a:rPr lang="tr-TR" sz="2800" dirty="0" smtClean="0"/>
              <a:t> </a:t>
            </a:r>
            <a:r>
              <a:rPr lang="tr-TR" sz="2800" dirty="0" err="1" smtClean="0"/>
              <a:t>Packaging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Shelf</a:t>
            </a:r>
            <a:r>
              <a:rPr lang="tr-TR" sz="2800" dirty="0" smtClean="0"/>
              <a:t> Life: A </a:t>
            </a:r>
            <a:r>
              <a:rPr lang="tr-TR" sz="2800" dirty="0" err="1" smtClean="0"/>
              <a:t>Practical</a:t>
            </a:r>
            <a:r>
              <a:rPr lang="tr-TR" sz="2800" dirty="0" smtClean="0"/>
              <a:t> </a:t>
            </a:r>
            <a:r>
              <a:rPr lang="tr-TR" sz="2800" dirty="0" err="1" smtClean="0"/>
              <a:t>Guide</a:t>
            </a:r>
            <a:r>
              <a:rPr lang="tr-TR" sz="2800" dirty="0" smtClean="0"/>
              <a:t>. CRC </a:t>
            </a:r>
            <a:r>
              <a:rPr lang="tr-TR" sz="2800" dirty="0" err="1" smtClean="0"/>
              <a:t>Press</a:t>
            </a:r>
            <a:r>
              <a:rPr lang="tr-TR" sz="2800" dirty="0" smtClean="0"/>
              <a:t> Taylor&amp;Francis </a:t>
            </a:r>
            <a:r>
              <a:rPr lang="tr-TR" sz="2800" dirty="0" err="1" smtClean="0"/>
              <a:t>Group</a:t>
            </a:r>
            <a:endParaRPr lang="tr-TR" sz="2800" dirty="0" smtClean="0"/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err="1" smtClean="0"/>
              <a:t>Robertson</a:t>
            </a:r>
            <a:r>
              <a:rPr lang="tr-TR" sz="2800" dirty="0" smtClean="0"/>
              <a:t>, G.L. (2010</a:t>
            </a:r>
            <a:r>
              <a:rPr lang="tr-TR" sz="2800" b="1" dirty="0" smtClean="0"/>
              <a:t>). </a:t>
            </a:r>
            <a:r>
              <a:rPr lang="tr-TR" sz="2800" b="1" dirty="0" err="1" smtClean="0"/>
              <a:t>Packaging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and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shelf</a:t>
            </a:r>
            <a:r>
              <a:rPr lang="tr-TR" sz="2800" b="1" dirty="0" smtClean="0"/>
              <a:t> life of </a:t>
            </a:r>
            <a:r>
              <a:rPr lang="tr-TR" sz="2800" b="1" dirty="0" err="1" smtClean="0"/>
              <a:t>cereals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and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snack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foods</a:t>
            </a:r>
            <a:r>
              <a:rPr lang="tr-TR" sz="2800" b="1" dirty="0" smtClean="0"/>
              <a:t> (</a:t>
            </a:r>
            <a:r>
              <a:rPr lang="tr-TR" sz="2800" b="1" dirty="0" err="1" smtClean="0"/>
              <a:t>Chapter</a:t>
            </a:r>
            <a:r>
              <a:rPr lang="tr-TR" sz="2800" b="1" dirty="0" smtClean="0"/>
              <a:t> 18 </a:t>
            </a:r>
            <a:r>
              <a:rPr lang="tr-TR" sz="2800" b="1" dirty="0" err="1" smtClean="0"/>
              <a:t>pages</a:t>
            </a:r>
            <a:r>
              <a:rPr lang="tr-TR" sz="2800" b="1" dirty="0" smtClean="0"/>
              <a:t> 340-350) </a:t>
            </a:r>
            <a:r>
              <a:rPr lang="tr-TR" sz="2800" dirty="0" err="1" smtClean="0"/>
              <a:t>In</a:t>
            </a:r>
            <a:r>
              <a:rPr lang="tr-TR" sz="2800" b="1" dirty="0" smtClean="0"/>
              <a:t> </a:t>
            </a:r>
            <a:r>
              <a:rPr lang="tr-TR" sz="2800" dirty="0" err="1" smtClean="0"/>
              <a:t>Food</a:t>
            </a:r>
            <a:r>
              <a:rPr lang="tr-TR" sz="2800" dirty="0" smtClean="0"/>
              <a:t> </a:t>
            </a:r>
            <a:r>
              <a:rPr lang="tr-TR" sz="2800" dirty="0" err="1" smtClean="0"/>
              <a:t>Packaging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Shelf</a:t>
            </a:r>
            <a:r>
              <a:rPr lang="tr-TR" sz="2800" dirty="0" smtClean="0"/>
              <a:t> Life: A </a:t>
            </a:r>
            <a:r>
              <a:rPr lang="tr-TR" sz="2800" dirty="0" err="1" smtClean="0"/>
              <a:t>Practical</a:t>
            </a:r>
            <a:r>
              <a:rPr lang="tr-TR" sz="2800" dirty="0" smtClean="0"/>
              <a:t> </a:t>
            </a:r>
            <a:r>
              <a:rPr lang="tr-TR" sz="2800" dirty="0" err="1" smtClean="0"/>
              <a:t>Guide</a:t>
            </a:r>
            <a:r>
              <a:rPr lang="tr-TR" sz="2800" dirty="0" smtClean="0"/>
              <a:t>. CRC </a:t>
            </a:r>
            <a:r>
              <a:rPr lang="tr-TR" sz="2800" dirty="0" err="1" smtClean="0"/>
              <a:t>Press</a:t>
            </a:r>
            <a:r>
              <a:rPr lang="tr-TR" sz="2800" dirty="0" smtClean="0"/>
              <a:t> Taylor&amp;Francis </a:t>
            </a:r>
            <a:r>
              <a:rPr lang="tr-TR" sz="2800" dirty="0" err="1" smtClean="0"/>
              <a:t>Group</a:t>
            </a:r>
            <a:endParaRPr lang="en-US" sz="2800" dirty="0" smtClean="0">
              <a:cs typeface="Arial" pitchFamily="34" charset="0"/>
            </a:endParaRPr>
          </a:p>
          <a:p>
            <a:endParaRPr lang="en-US" sz="2800" dirty="0">
              <a:cs typeface="Arial" pitchFamily="34" charset="0"/>
            </a:endParaRP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F5E6-750A-4A17-BC27-15A1B3361088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31622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Various</a:t>
            </a:r>
            <a:r>
              <a:rPr lang="tr-TR" b="1" dirty="0" smtClean="0"/>
              <a:t> </a:t>
            </a:r>
            <a:r>
              <a:rPr lang="tr-TR" b="1" dirty="0" err="1" smtClean="0"/>
              <a:t>conditions</a:t>
            </a:r>
            <a:r>
              <a:rPr lang="tr-TR" b="1" dirty="0" smtClean="0"/>
              <a:t> of </a:t>
            </a:r>
            <a:r>
              <a:rPr lang="tr-TR" b="1" dirty="0" err="1" smtClean="0"/>
              <a:t>myoglobin</a:t>
            </a:r>
            <a:endParaRPr lang="en-US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3A14-1E57-4AE4-8416-F62AE1582872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 l="30417" t="22070" r="15337" b="17773"/>
          <a:stretch>
            <a:fillRect/>
          </a:stretch>
        </p:blipFill>
        <p:spPr bwMode="auto">
          <a:xfrm>
            <a:off x="1028700" y="1514476"/>
            <a:ext cx="70580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Metin kutusu"/>
          <p:cNvSpPr txBox="1"/>
          <p:nvPr/>
        </p:nvSpPr>
        <p:spPr>
          <a:xfrm>
            <a:off x="0" y="5809975"/>
            <a:ext cx="5846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CO: </a:t>
            </a:r>
            <a:r>
              <a:rPr lang="tr-TR" sz="2000" dirty="0" err="1" smtClean="0"/>
              <a:t>Carbon</a:t>
            </a:r>
            <a:r>
              <a:rPr lang="tr-TR" sz="2000" dirty="0" smtClean="0"/>
              <a:t> </a:t>
            </a:r>
            <a:r>
              <a:rPr lang="tr-TR" sz="2000" dirty="0" err="1" smtClean="0"/>
              <a:t>monoxide</a:t>
            </a:r>
            <a:endParaRPr lang="tr-TR" sz="2000" dirty="0" smtClean="0"/>
          </a:p>
          <a:p>
            <a:r>
              <a:rPr lang="tr-TR" sz="2000" dirty="0" smtClean="0"/>
              <a:t>OCR: </a:t>
            </a:r>
            <a:r>
              <a:rPr lang="tr-TR" sz="2000" dirty="0" err="1" smtClean="0"/>
              <a:t>Oxygen</a:t>
            </a:r>
            <a:r>
              <a:rPr lang="tr-TR" sz="2000" dirty="0" smtClean="0"/>
              <a:t> </a:t>
            </a:r>
            <a:r>
              <a:rPr lang="tr-TR" sz="2000" dirty="0" err="1" smtClean="0"/>
              <a:t>consumption</a:t>
            </a:r>
            <a:r>
              <a:rPr lang="tr-TR" sz="2000" dirty="0" smtClean="0"/>
              <a:t> rate</a:t>
            </a:r>
          </a:p>
          <a:p>
            <a:r>
              <a:rPr lang="tr-TR" sz="2000" dirty="0" smtClean="0"/>
              <a:t>MRA: </a:t>
            </a:r>
            <a:r>
              <a:rPr lang="tr-TR" sz="2000" dirty="0" err="1" smtClean="0"/>
              <a:t>Methmyoglobin</a:t>
            </a:r>
            <a:r>
              <a:rPr lang="tr-TR" sz="2000" dirty="0" smtClean="0"/>
              <a:t> </a:t>
            </a:r>
            <a:r>
              <a:rPr lang="tr-TR" sz="2000" dirty="0" err="1" smtClean="0"/>
              <a:t>reduction</a:t>
            </a:r>
            <a:r>
              <a:rPr lang="tr-TR" sz="2000" dirty="0" smtClean="0"/>
              <a:t> </a:t>
            </a:r>
            <a:r>
              <a:rPr lang="tr-TR" sz="2000" dirty="0" err="1" smtClean="0"/>
              <a:t>activity</a:t>
            </a:r>
            <a:endParaRPr lang="tr-TR" sz="2000" dirty="0"/>
          </a:p>
        </p:txBody>
      </p:sp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Various</a:t>
            </a:r>
            <a:r>
              <a:rPr lang="tr-TR" b="1" dirty="0" smtClean="0"/>
              <a:t> </a:t>
            </a:r>
            <a:r>
              <a:rPr lang="tr-TR" b="1" dirty="0" err="1" smtClean="0"/>
              <a:t>conditions</a:t>
            </a:r>
            <a:r>
              <a:rPr lang="tr-TR" b="1" dirty="0" smtClean="0"/>
              <a:t> of </a:t>
            </a:r>
            <a:r>
              <a:rPr lang="tr-TR" b="1" dirty="0" err="1" smtClean="0"/>
              <a:t>myoglobin</a:t>
            </a:r>
            <a:endParaRPr lang="en-US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the absence of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</a:t>
            </a:r>
            <a:r>
              <a:rPr lang="en-US" sz="2800" dirty="0" err="1" smtClean="0"/>
              <a:t>myoglobin</a:t>
            </a:r>
            <a:r>
              <a:rPr lang="en-US" sz="2800" dirty="0" smtClean="0"/>
              <a:t> is present in muscle tissue as </a:t>
            </a:r>
            <a:r>
              <a:rPr lang="en-US" sz="2800" dirty="0" err="1" smtClean="0"/>
              <a:t>deoxymyoglobin</a:t>
            </a:r>
            <a:r>
              <a:rPr lang="en-US" sz="2800" dirty="0" smtClean="0"/>
              <a:t>, which is</a:t>
            </a:r>
            <a:r>
              <a:rPr lang="tr-TR" sz="2800" dirty="0" smtClean="0"/>
              <a:t> </a:t>
            </a:r>
            <a:r>
              <a:rPr lang="en-US" sz="2800" dirty="0" smtClean="0"/>
              <a:t>a dull, purple color</a:t>
            </a:r>
            <a:r>
              <a:rPr lang="tr-TR" sz="2800" dirty="0" smtClean="0"/>
              <a:t>. </a:t>
            </a:r>
            <a:r>
              <a:rPr lang="en-US" sz="2800" b="1" dirty="0" smtClean="0">
                <a:solidFill>
                  <a:srgbClr val="C00000"/>
                </a:solidFill>
              </a:rPr>
              <a:t>On exposure to 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</a:rPr>
              <a:t>myoglobin</a:t>
            </a:r>
            <a:r>
              <a:rPr lang="en-US" sz="2800" b="1" dirty="0" smtClean="0">
                <a:solidFill>
                  <a:srgbClr val="C00000"/>
                </a:solidFill>
              </a:rPr>
              <a:t> is oxygenated to form bright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red </a:t>
            </a:r>
            <a:r>
              <a:rPr lang="en-US" sz="2800" b="1" dirty="0" err="1" smtClean="0">
                <a:solidFill>
                  <a:srgbClr val="C00000"/>
                </a:solidFill>
              </a:rPr>
              <a:t>oxymyoglobin</a:t>
            </a:r>
            <a:r>
              <a:rPr lang="en-US" sz="2800" dirty="0" smtClean="0"/>
              <a:t>. The </a:t>
            </a:r>
            <a:r>
              <a:rPr lang="en-US" sz="2800" dirty="0" err="1" smtClean="0"/>
              <a:t>interconversion</a:t>
            </a:r>
            <a:r>
              <a:rPr lang="en-US" sz="2800" dirty="0" smtClean="0"/>
              <a:t> of </a:t>
            </a:r>
            <a:r>
              <a:rPr lang="en-US" sz="2800" dirty="0" err="1" smtClean="0"/>
              <a:t>deoxy</a:t>
            </a:r>
            <a:r>
              <a:rPr lang="en-US" sz="2800" dirty="0" smtClean="0"/>
              <a:t>- and </a:t>
            </a:r>
            <a:r>
              <a:rPr lang="en-US" sz="2800" dirty="0" err="1" smtClean="0"/>
              <a:t>oxymyoglobin</a:t>
            </a:r>
            <a:r>
              <a:rPr lang="en-US" sz="2800" dirty="0" smtClean="0"/>
              <a:t> is rapid and reversible, and</a:t>
            </a:r>
            <a:r>
              <a:rPr lang="tr-TR" sz="2800" dirty="0" smtClean="0"/>
              <a:t> </a:t>
            </a:r>
            <a:r>
              <a:rPr lang="en-US" sz="2800" dirty="0" smtClean="0"/>
              <a:t>dependent on the partial pressure of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to which </a:t>
            </a:r>
            <a:r>
              <a:rPr lang="en-US" sz="2800" dirty="0" err="1" smtClean="0"/>
              <a:t>myoglobin</a:t>
            </a:r>
            <a:r>
              <a:rPr lang="en-US" sz="2800" dirty="0" smtClean="0"/>
              <a:t> is exposed</a:t>
            </a:r>
            <a:endParaRPr lang="tr-TR" sz="2800" dirty="0" smtClean="0"/>
          </a:p>
          <a:p>
            <a:r>
              <a:rPr lang="en-US" sz="2800" dirty="0" smtClean="0"/>
              <a:t>When the atmosphere </a:t>
            </a:r>
            <a:r>
              <a:rPr lang="en-US" sz="2800" b="1" dirty="0" smtClean="0"/>
              <a:t>contains carbon monoxide, stable, cherry red </a:t>
            </a:r>
            <a:r>
              <a:rPr lang="en-US" sz="2800" b="1" dirty="0" err="1" smtClean="0"/>
              <a:t>carboxymyoglobin</a:t>
            </a:r>
            <a:r>
              <a:rPr lang="en-US" sz="2800" b="1" dirty="0" smtClean="0"/>
              <a:t> is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formed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from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deoxymyoglobin</a:t>
            </a:r>
            <a:endParaRPr lang="tr-TR" sz="2800" dirty="0" smtClean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0051-910E-4739-8F26-D8DD76890BCE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Various</a:t>
            </a:r>
            <a:r>
              <a:rPr lang="tr-TR" b="1" dirty="0" smtClean="0"/>
              <a:t> </a:t>
            </a:r>
            <a:r>
              <a:rPr lang="tr-TR" b="1" dirty="0" err="1" smtClean="0"/>
              <a:t>conditions</a:t>
            </a:r>
            <a:r>
              <a:rPr lang="tr-TR" b="1" dirty="0" smtClean="0"/>
              <a:t> of </a:t>
            </a:r>
            <a:r>
              <a:rPr lang="tr-TR" b="1" dirty="0" err="1" smtClean="0"/>
              <a:t>myoglobin</a:t>
            </a:r>
            <a:endParaRPr lang="en-US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heme</a:t>
            </a:r>
            <a:r>
              <a:rPr lang="en-US" sz="2800" dirty="0" smtClean="0"/>
              <a:t> iron of </a:t>
            </a:r>
            <a:r>
              <a:rPr lang="en-US" sz="2800" dirty="0" err="1" smtClean="0"/>
              <a:t>myoglobin</a:t>
            </a:r>
            <a:r>
              <a:rPr lang="en-US" sz="2800" dirty="0" smtClean="0"/>
              <a:t> can be oxidized from the ferrous to the ferric state, with the formation</a:t>
            </a:r>
            <a:r>
              <a:rPr lang="tr-TR" sz="2800" dirty="0" smtClean="0"/>
              <a:t> </a:t>
            </a:r>
            <a:r>
              <a:rPr lang="en-US" sz="2800" dirty="0" smtClean="0"/>
              <a:t>of physiologically inactive, brown </a:t>
            </a:r>
            <a:r>
              <a:rPr lang="en-US" sz="2800" dirty="0" err="1" smtClean="0"/>
              <a:t>metmyoglobin</a:t>
            </a:r>
            <a:r>
              <a:rPr lang="tr-TR" sz="2800" dirty="0" smtClean="0"/>
              <a:t>. </a:t>
            </a:r>
            <a:r>
              <a:rPr lang="en-US" sz="2800" dirty="0" err="1" smtClean="0"/>
              <a:t>Oxymyoglobin</a:t>
            </a:r>
            <a:r>
              <a:rPr lang="en-US" sz="2800" dirty="0" smtClean="0"/>
              <a:t> is more</a:t>
            </a:r>
            <a:r>
              <a:rPr lang="tr-TR" sz="2800" dirty="0" smtClean="0"/>
              <a:t> </a:t>
            </a:r>
            <a:r>
              <a:rPr lang="en-US" sz="2800" dirty="0" smtClean="0"/>
              <a:t>resistant to oxidation than is </a:t>
            </a:r>
            <a:r>
              <a:rPr lang="en-US" sz="2800" dirty="0" err="1" smtClean="0"/>
              <a:t>deoxymyoglobin</a:t>
            </a:r>
            <a:r>
              <a:rPr lang="en-US" sz="2800" dirty="0" smtClean="0"/>
              <a:t>. Consequently, </a:t>
            </a:r>
            <a:r>
              <a:rPr lang="en-US" sz="2800" b="1" dirty="0" err="1" smtClean="0">
                <a:solidFill>
                  <a:srgbClr val="C00000"/>
                </a:solidFill>
              </a:rPr>
              <a:t>metmyoglobin</a:t>
            </a:r>
            <a:r>
              <a:rPr lang="en-US" sz="2800" b="1" dirty="0" smtClean="0">
                <a:solidFill>
                  <a:srgbClr val="C00000"/>
                </a:solidFill>
              </a:rPr>
              <a:t> is formed more rapidly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at low concentrations of 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</a:rPr>
              <a:t>, at which </a:t>
            </a:r>
            <a:r>
              <a:rPr lang="en-US" sz="2800" b="1" dirty="0" err="1" smtClean="0">
                <a:solidFill>
                  <a:srgbClr val="C00000"/>
                </a:solidFill>
              </a:rPr>
              <a:t>deoxymyoglobin</a:t>
            </a:r>
            <a:r>
              <a:rPr lang="en-US" sz="2800" b="1" dirty="0" smtClean="0">
                <a:solidFill>
                  <a:srgbClr val="C00000"/>
                </a:solidFill>
              </a:rPr>
              <a:t> predominates</a:t>
            </a:r>
            <a:r>
              <a:rPr lang="en-US" sz="2800" dirty="0" smtClean="0"/>
              <a:t>, than at high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concentrations</a:t>
            </a:r>
            <a:endParaRPr lang="tr-TR" sz="2800" dirty="0" smtClean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B07B-94C6-4E28-A373-9FA6D4608A68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How</a:t>
            </a:r>
            <a:r>
              <a:rPr lang="tr-TR" b="1" dirty="0" smtClean="0"/>
              <a:t> </a:t>
            </a:r>
            <a:r>
              <a:rPr lang="tr-TR" b="1" dirty="0" err="1" smtClean="0"/>
              <a:t>color</a:t>
            </a:r>
            <a:r>
              <a:rPr lang="tr-TR" b="1" dirty="0" smtClean="0"/>
              <a:t> </a:t>
            </a:r>
            <a:r>
              <a:rPr lang="tr-TR" b="1" dirty="0" err="1" smtClean="0"/>
              <a:t>affect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acceptability</a:t>
            </a:r>
            <a:r>
              <a:rPr lang="tr-TR" b="1" dirty="0" smtClean="0"/>
              <a:t> of </a:t>
            </a:r>
            <a:r>
              <a:rPr lang="tr-TR" b="1" dirty="0" err="1" smtClean="0"/>
              <a:t>fresh</a:t>
            </a:r>
            <a:r>
              <a:rPr lang="tr-TR" b="1" dirty="0" smtClean="0"/>
              <a:t> </a:t>
            </a:r>
            <a:r>
              <a:rPr lang="tr-TR" b="1" dirty="0" err="1" smtClean="0"/>
              <a:t>meats</a:t>
            </a:r>
            <a:r>
              <a:rPr lang="tr-TR" b="1" dirty="0" smtClean="0"/>
              <a:t>?</a:t>
            </a:r>
            <a:endParaRPr lang="en-US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The accumulation of </a:t>
            </a:r>
            <a:r>
              <a:rPr lang="en-US" sz="2800" b="1" dirty="0" err="1" smtClean="0"/>
              <a:t>metmyoglobin</a:t>
            </a:r>
            <a:r>
              <a:rPr lang="en-US" sz="2800" b="1" dirty="0" smtClean="0"/>
              <a:t> reduces the acceptability of red meats</a:t>
            </a:r>
            <a:r>
              <a:rPr lang="tr-TR" sz="2800" b="1" dirty="0" smtClean="0"/>
              <a:t> </a:t>
            </a:r>
            <a:r>
              <a:rPr lang="en-US" sz="2800" b="1" dirty="0" smtClean="0"/>
              <a:t>as it dulls and darkens muscle tissues and cut bone surfaces</a:t>
            </a:r>
            <a:r>
              <a:rPr lang="en-US" sz="2800" dirty="0" smtClean="0"/>
              <a:t>. </a:t>
            </a:r>
            <a:r>
              <a:rPr lang="en-US" sz="2800" b="1" dirty="0" smtClean="0">
                <a:solidFill>
                  <a:srgbClr val="C00000"/>
                </a:solidFill>
              </a:rPr>
              <a:t>The display life of such meats is usually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terminated by extensive brown discoloration </a:t>
            </a:r>
            <a:r>
              <a:rPr lang="en-US" sz="2800" dirty="0" smtClean="0"/>
              <a:t>of exposed muscle tissue surfaces</a:t>
            </a:r>
            <a:endParaRPr lang="tr-TR" sz="2800" dirty="0" smtClean="0"/>
          </a:p>
          <a:p>
            <a:r>
              <a:rPr lang="tr-TR" sz="2800" dirty="0" smtClean="0"/>
              <a:t>T</a:t>
            </a:r>
            <a:r>
              <a:rPr lang="en-US" sz="2800" dirty="0" smtClean="0"/>
              <a:t>here is little change in the color of poultry meat during storage. Consequently, the storage life of</a:t>
            </a:r>
            <a:r>
              <a:rPr lang="tr-TR" sz="2800" dirty="0" smtClean="0"/>
              <a:t> </a:t>
            </a:r>
            <a:r>
              <a:rPr lang="en-US" sz="2800" dirty="0" smtClean="0"/>
              <a:t>poultry meat is not usually terminated by color deterioration</a:t>
            </a:r>
            <a:endParaRPr lang="tr-TR" sz="2800" dirty="0" smtClean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4071-30B5-497A-8716-CC8A344A18C3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9297" y="228600"/>
            <a:ext cx="8244481" cy="990600"/>
          </a:xfrm>
        </p:spPr>
        <p:txBody>
          <a:bodyPr>
            <a:normAutofit/>
          </a:bodyPr>
          <a:lstStyle/>
          <a:p>
            <a:r>
              <a:rPr lang="tr-TR" sz="3600" b="1" dirty="0" err="1" smtClean="0"/>
              <a:t>Importance</a:t>
            </a:r>
            <a:r>
              <a:rPr lang="tr-TR" sz="3600" b="1" dirty="0" smtClean="0"/>
              <a:t> of </a:t>
            </a:r>
            <a:r>
              <a:rPr lang="tr-TR" sz="3600" b="1" dirty="0" err="1" smtClean="0"/>
              <a:t>odor</a:t>
            </a:r>
            <a:r>
              <a:rPr lang="tr-TR" sz="3600" b="1" dirty="0" smtClean="0"/>
              <a:t>, </a:t>
            </a:r>
            <a:r>
              <a:rPr lang="tr-TR" sz="3600" b="1" dirty="0" err="1" smtClean="0"/>
              <a:t>flavor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and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tenderness</a:t>
            </a:r>
            <a:endParaRPr lang="en-US" sz="3600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247650" y="1725703"/>
            <a:ext cx="8667750" cy="4495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Oxidation of lipids gives rise to rancid odors and </a:t>
            </a:r>
            <a:r>
              <a:rPr lang="tr-TR" sz="2400" b="1" dirty="0" err="1" smtClean="0">
                <a:solidFill>
                  <a:srgbClr val="0000FF"/>
                </a:solidFill>
              </a:rPr>
              <a:t>fl</a:t>
            </a:r>
            <a:r>
              <a:rPr lang="en-US" sz="2400" b="1" dirty="0" err="1" smtClean="0">
                <a:solidFill>
                  <a:srgbClr val="0000FF"/>
                </a:solidFill>
              </a:rPr>
              <a:t>avors</a:t>
            </a:r>
            <a:r>
              <a:rPr lang="en-US" sz="2400" b="1" dirty="0" smtClean="0">
                <a:solidFill>
                  <a:srgbClr val="0000FF"/>
                </a:solidFill>
              </a:rPr>
              <a:t> in meat</a:t>
            </a:r>
            <a:r>
              <a:rPr lang="tr-TR" sz="2400" b="1" dirty="0" smtClean="0">
                <a:solidFill>
                  <a:srgbClr val="0000FF"/>
                </a:solidFill>
              </a:rPr>
              <a:t>s</a:t>
            </a:r>
          </a:p>
          <a:p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susceptibility of muscle tissue lipids to oxidation is highly dependent on their fatty acid compositions,</a:t>
            </a:r>
            <a:r>
              <a:rPr lang="tr-TR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as rates of oxidation increase with greater amounts of unsaturated fatty acids and the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degree to which those acids are unsaturated</a:t>
            </a:r>
            <a:endParaRPr lang="tr-TR" sz="2400" b="1" dirty="0" smtClean="0">
              <a:solidFill>
                <a:srgbClr val="C00000"/>
              </a:solidFill>
            </a:endParaRPr>
          </a:p>
          <a:p>
            <a:r>
              <a:rPr lang="tr-TR" sz="2400" b="1" dirty="0" err="1" smtClean="0"/>
              <a:t>Ferrous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iron</a:t>
            </a:r>
            <a:r>
              <a:rPr lang="tr-TR" sz="2400" dirty="0" smtClean="0"/>
              <a:t>, </a:t>
            </a:r>
            <a:r>
              <a:rPr lang="tr-TR" sz="2400" dirty="0" err="1" smtClean="0"/>
              <a:t>which</a:t>
            </a:r>
            <a:r>
              <a:rPr lang="tr-TR" sz="2400" dirty="0" smtClean="0"/>
              <a:t> is </a:t>
            </a:r>
            <a:r>
              <a:rPr lang="tr-TR" sz="2400" dirty="0" err="1" smtClean="0"/>
              <a:t>present</a:t>
            </a:r>
            <a:r>
              <a:rPr lang="tr-TR" sz="2400" dirty="0" smtClean="0"/>
              <a:t> in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centre</a:t>
            </a:r>
            <a:r>
              <a:rPr lang="tr-TR" sz="2400" dirty="0" smtClean="0"/>
              <a:t> of </a:t>
            </a:r>
            <a:r>
              <a:rPr lang="tr-TR" sz="2400" dirty="0" err="1" smtClean="0"/>
              <a:t>myoglobin</a:t>
            </a:r>
            <a:r>
              <a:rPr lang="tr-TR" sz="2400" dirty="0" smtClean="0"/>
              <a:t>, </a:t>
            </a:r>
            <a:r>
              <a:rPr lang="tr-TR" sz="2400" b="1" dirty="0" smtClean="0"/>
              <a:t>is an </a:t>
            </a:r>
            <a:r>
              <a:rPr lang="tr-TR" sz="2400" b="1" dirty="0" err="1" smtClean="0"/>
              <a:t>important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catalizor</a:t>
            </a:r>
            <a:r>
              <a:rPr lang="tr-TR" sz="2400" b="1" dirty="0" smtClean="0"/>
              <a:t> of </a:t>
            </a:r>
            <a:r>
              <a:rPr lang="tr-TR" sz="2400" b="1" dirty="0" err="1" smtClean="0"/>
              <a:t>lipid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oxidation</a:t>
            </a:r>
            <a:endParaRPr lang="tr-TR" sz="2400" b="1" dirty="0" smtClean="0"/>
          </a:p>
          <a:p>
            <a:r>
              <a:rPr lang="tr-TR" sz="2400" dirty="0" err="1" smtClean="0"/>
              <a:t>Thus</a:t>
            </a:r>
            <a:r>
              <a:rPr lang="tr-TR" sz="2400" dirty="0" smtClean="0"/>
              <a:t>, </a:t>
            </a:r>
            <a:r>
              <a:rPr lang="en-US" sz="2400" dirty="0" smtClean="0"/>
              <a:t>lipid oxidation is accelerated by grinding or other treatments</a:t>
            </a:r>
            <a:r>
              <a:rPr lang="tr-TR" sz="2400" dirty="0" smtClean="0"/>
              <a:t> </a:t>
            </a:r>
            <a:r>
              <a:rPr lang="en-US" sz="2400" dirty="0" smtClean="0"/>
              <a:t>that disrupt muscle tissue and release these compounds</a:t>
            </a:r>
            <a:endParaRPr lang="tr-TR" sz="2400" dirty="0" smtClean="0"/>
          </a:p>
          <a:p>
            <a:r>
              <a:rPr lang="tr-TR" sz="2400" dirty="0" err="1" smtClean="0"/>
              <a:t>Therefore</a:t>
            </a:r>
            <a:r>
              <a:rPr lang="tr-TR" sz="2400" dirty="0" smtClean="0"/>
              <a:t>, </a:t>
            </a:r>
            <a:r>
              <a:rPr lang="tr-TR" sz="2400" dirty="0" err="1" smtClean="0"/>
              <a:t>discoloration</a:t>
            </a:r>
            <a:r>
              <a:rPr lang="tr-TR" sz="2400" dirty="0" smtClean="0"/>
              <a:t> of </a:t>
            </a:r>
            <a:r>
              <a:rPr lang="en-US" sz="2400" dirty="0" smtClean="0"/>
              <a:t>muscle tissue and lipid oxidation are closely linked</a:t>
            </a:r>
            <a:endParaRPr lang="tr-TR" sz="2400" dirty="0" smtClean="0"/>
          </a:p>
          <a:p>
            <a:endParaRPr lang="tr-TR" sz="2400" dirty="0" smtClean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6E590-AF21-4DA5-BDA8-9BB8F8BEA2D8}" type="datetime1">
              <a:rPr lang="en-US" smtClean="0"/>
              <a:pPr/>
              <a:t>4/29/2020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talam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talam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a1" id="{005357E7-7BEA-4C74-8819-0CB2BA17BD93}" vid="{96F88C32-EFC1-446C-B134-B01439C4B61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2082</TotalTime>
  <Words>2914</Words>
  <Application>Microsoft Office PowerPoint</Application>
  <PresentationFormat>Ekran Gösterisi (4:3)</PresentationFormat>
  <Paragraphs>327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Tema1</vt:lpstr>
      <vt:lpstr>PACKAGING of meat and meat products</vt:lpstr>
      <vt:lpstr>PACKAGING OF FRESH RED MEAT AND POULTRY MEAT</vt:lpstr>
      <vt:lpstr>Quality factors for fresh red/poultry meat</vt:lpstr>
      <vt:lpstr>Importance of color</vt:lpstr>
      <vt:lpstr>Various conditions of myoglobin</vt:lpstr>
      <vt:lpstr>Various conditions of myoglobin</vt:lpstr>
      <vt:lpstr>Various conditions of myoglobin</vt:lpstr>
      <vt:lpstr>How color affect the acceptability of fresh meats?</vt:lpstr>
      <vt:lpstr>Importance of odor, flavor and tenderness</vt:lpstr>
      <vt:lpstr>Importance of tenderness</vt:lpstr>
      <vt:lpstr>Importance of exudate (drip loss)</vt:lpstr>
      <vt:lpstr>Importance of bacterial spoilage</vt:lpstr>
      <vt:lpstr>Importance of bacterial spoilage</vt:lpstr>
      <vt:lpstr>Principle spoilage bacteria of flesh meat</vt:lpstr>
      <vt:lpstr>PACKAGING TYPES OF FRESH MEAT</vt:lpstr>
      <vt:lpstr>Packaging of fresh meats</vt:lpstr>
      <vt:lpstr>Overwrapped trays</vt:lpstr>
      <vt:lpstr>Overwrapped trays</vt:lpstr>
      <vt:lpstr>Lidded trays                                         (modified atmosphere packaging)</vt:lpstr>
      <vt:lpstr>Lidded trays                                  (modified atmosphere packaging)</vt:lpstr>
      <vt:lpstr>Lidded trays                                  (modified atmosphere packaging)</vt:lpstr>
      <vt:lpstr>Vacuum packaging</vt:lpstr>
      <vt:lpstr>Vacuum packaging</vt:lpstr>
      <vt:lpstr>Dry-fermented sausage as a meat product</vt:lpstr>
      <vt:lpstr>Dry-fermented sausage as a meat product</vt:lpstr>
      <vt:lpstr>PACKAGING of cereals AND SNACK FOODS</vt:lpstr>
      <vt:lpstr>Examples for cereal and cereal products</vt:lpstr>
      <vt:lpstr>What are the deteriorative reactions of cereal-based products?</vt:lpstr>
      <vt:lpstr>Deteriorative reactions in cereal-based products</vt:lpstr>
      <vt:lpstr>Deteriorative reactions in cereal-based products</vt:lpstr>
      <vt:lpstr>PACKAGE MATERIALS AND THEIR REQUIREMENTS FOR CEREAL-BASED PRODUCTS</vt:lpstr>
      <vt:lpstr>What packaging material is used for cereal-based products?</vt:lpstr>
      <vt:lpstr>What packaging material is used for cereal-based products?</vt:lpstr>
      <vt:lpstr>What packaging material is used for cereal-based products?</vt:lpstr>
      <vt:lpstr>What are the requirements of packaging material for cereal-based products?</vt:lpstr>
      <vt:lpstr>What are the requirements of packaging material for cereal-based products?</vt:lpstr>
      <vt:lpstr>What are the requirements of packaging material for cereal-based products?</vt:lpstr>
      <vt:lpstr>What are the requirements of packaging material for cereal-based products?</vt:lpstr>
      <vt:lpstr>What are the requirements of packaging material for cereal-based products?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FDE 216                                  food packagıng</dc:title>
  <dc:creator>Windows Kullanıcısı</dc:creator>
  <cp:lastModifiedBy>Eda</cp:lastModifiedBy>
  <cp:revision>135</cp:revision>
  <dcterms:created xsi:type="dcterms:W3CDTF">2020-02-11T12:23:21Z</dcterms:created>
  <dcterms:modified xsi:type="dcterms:W3CDTF">2020-04-28T22:59:09Z</dcterms:modified>
</cp:coreProperties>
</file>