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1" r:id="rId4"/>
    <p:sldId id="264" r:id="rId5"/>
    <p:sldId id="262" r:id="rId6"/>
    <p:sldId id="263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EBDC4-D116-4C29-B1BB-9F9CB0C9FA1E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02DB0-B844-43A0-BB3D-D4DE2D6CBE3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595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448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B273-4E50-4F62-A4BC-60B440C0EBAA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968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Günlük</a:t>
            </a:r>
            <a:r>
              <a:rPr lang="tr-TR" baseline="0" dirty="0" smtClean="0"/>
              <a:t> palaz maliyeti üzerine verilen bu değerlere göre yemin etkisi 3-4 kat daha fazla olduğu için ıslahçılar çalışmalarını bu noktaya odaklamıştır. Ancak maliyete etki eden her husus oldukça dikkatli biçimde incelenmelidir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8E427-977E-4398-8BD0-1DCF6322EE3C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938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16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320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529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54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86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839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660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89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646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99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519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D680-A4A9-404E-A7B5-C14471D1F15F}" type="datetimeFigureOut">
              <a:rPr lang="tr-TR" smtClean="0"/>
              <a:t>17.10.2024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91ED3-251F-4204-A35F-A2101A5D60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14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20131" y="5292"/>
            <a:ext cx="11504139" cy="1888387"/>
          </a:xfrm>
        </p:spPr>
        <p:txBody>
          <a:bodyPr>
            <a:normAutofit/>
          </a:bodyPr>
          <a:lstStyle/>
          <a:p>
            <a:r>
              <a:rPr lang="tr-TR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HİNDİ VE SU KANATLILARI YETİŞTİRME</a:t>
            </a:r>
            <a:endParaRPr lang="tr-TR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0441" y="5893325"/>
            <a:ext cx="9144000" cy="2209253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Öğr. Üyesi Ahmet UÇAR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Ankara Üniversitesi Ziraat Fakültesi Zootekni Bölümü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8910"/>
          <a:stretch/>
        </p:blipFill>
        <p:spPr>
          <a:xfrm>
            <a:off x="873546" y="3430880"/>
            <a:ext cx="2171320" cy="256630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10419" b="6008"/>
          <a:stretch/>
        </p:blipFill>
        <p:spPr>
          <a:xfrm>
            <a:off x="1458750" y="1101956"/>
            <a:ext cx="2050330" cy="224750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619"/>
            <a:ext cx="2052095" cy="2052095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6"/>
          <a:srcRect l="9985" t="15977" r="56303" b="6357"/>
          <a:stretch/>
        </p:blipFill>
        <p:spPr>
          <a:xfrm>
            <a:off x="3365499" y="1816100"/>
            <a:ext cx="5613401" cy="396790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7"/>
          <a:srcRect l="12877" t="29645" r="72209" b="12017"/>
          <a:stretch/>
        </p:blipFill>
        <p:spPr>
          <a:xfrm>
            <a:off x="8648359" y="1041039"/>
            <a:ext cx="1969878" cy="236422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/>
          <a:srcRect l="14268" t="33108" r="73838" b="15203"/>
          <a:stretch/>
        </p:blipFill>
        <p:spPr>
          <a:xfrm>
            <a:off x="9166847" y="3545353"/>
            <a:ext cx="2029248" cy="27056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16007" r="933" b="14308"/>
          <a:stretch/>
        </p:blipFill>
        <p:spPr>
          <a:xfrm>
            <a:off x="10129194" y="2609234"/>
            <a:ext cx="2023544" cy="1626771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10"/>
          <a:srcRect l="11217" t="33856" r="71758" b="19107"/>
          <a:stretch/>
        </p:blipFill>
        <p:spPr>
          <a:xfrm>
            <a:off x="10775399" y="5658694"/>
            <a:ext cx="1397513" cy="1184646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11"/>
          <a:srcRect l="6776" t="36176" r="79890" b="9595"/>
          <a:stretch/>
        </p:blipFill>
        <p:spPr>
          <a:xfrm>
            <a:off x="117402" y="5325540"/>
            <a:ext cx="1152598" cy="143819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12"/>
          <a:srcRect l="12997" t="32054" r="57560" b="17329"/>
          <a:stretch/>
        </p:blipFill>
        <p:spPr>
          <a:xfrm>
            <a:off x="1217755" y="6002693"/>
            <a:ext cx="1482901" cy="782186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13"/>
          <a:srcRect l="7207" t="17044" r="74765" b="36538"/>
          <a:stretch/>
        </p:blipFill>
        <p:spPr>
          <a:xfrm>
            <a:off x="10129194" y="6187660"/>
            <a:ext cx="848532" cy="6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50556" y="1108934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 eti üretiminin yaklaşık %60’ı Amerika ve %35’i Avrupa kıtasında yapılmakta ve dünyanın geri kalan bölgelerinde hindi oldukça dar bir üretim payına sahip görünmektedir.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Dünyada hindi eti üretiminin en yaygın yapıldığı ülkeler ise sırasıyla ABD, Almanya, Fransa, İtalya ve İngiltere’dir.  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6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2732" t="12653" r="51095" b="10612"/>
          <a:stretch/>
        </p:blipFill>
        <p:spPr>
          <a:xfrm>
            <a:off x="2311400" y="0"/>
            <a:ext cx="7696200" cy="692289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2652160" y="921266"/>
            <a:ext cx="1386350" cy="34039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2921858" y="269549"/>
            <a:ext cx="846954" cy="373002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489364" y="302161"/>
            <a:ext cx="1711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600" b="1" dirty="0" smtClean="0"/>
              <a:t>Yem Hammaddesi</a:t>
            </a:r>
            <a:endParaRPr lang="tr-TR" sz="16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2652160" y="927889"/>
            <a:ext cx="13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600" b="1" dirty="0" smtClean="0"/>
              <a:t>Yem Fabrikası</a:t>
            </a:r>
            <a:endParaRPr lang="tr-TR" sz="1600" b="1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2497620" y="5271980"/>
            <a:ext cx="1540890" cy="36795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392913" y="5264974"/>
            <a:ext cx="1684638" cy="36795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8254828" y="267249"/>
            <a:ext cx="1371086" cy="36795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192687" y="921266"/>
            <a:ext cx="1684638" cy="36795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317181" y="269549"/>
            <a:ext cx="1684638" cy="367956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5267940" y="296651"/>
            <a:ext cx="15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Ebeveyn Palaz</a:t>
            </a:r>
            <a:endParaRPr lang="tr-TR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5165308" y="921266"/>
            <a:ext cx="190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Ebeveyn Büyütme</a:t>
            </a:r>
            <a:endParaRPr lang="tr-TR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8252525" y="281950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Islah Firması</a:t>
            </a:r>
            <a:endParaRPr lang="tr-TR" b="1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277449" y="2185773"/>
            <a:ext cx="1684638" cy="36795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227698" y="1524001"/>
            <a:ext cx="1684638" cy="381685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8166982" y="902454"/>
            <a:ext cx="1546777" cy="367956"/>
          </a:xfrm>
          <a:prstGeom prst="rect">
            <a:avLst/>
          </a:prstGeom>
        </p:spPr>
      </p:pic>
      <p:sp>
        <p:nvSpPr>
          <p:cNvPr id="21" name="Metin kutusu 20"/>
          <p:cNvSpPr txBox="1"/>
          <p:nvPr/>
        </p:nvSpPr>
        <p:spPr>
          <a:xfrm>
            <a:off x="2499457" y="5249481"/>
            <a:ext cx="168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Ekipman Sanayi</a:t>
            </a:r>
            <a:endParaRPr lang="tr-TR" b="1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5265977" y="1544505"/>
            <a:ext cx="170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Ebeveyn Üretim</a:t>
            </a:r>
            <a:endParaRPr lang="tr-TR" b="1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5108722" y="2202066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Kuluçkalık Yumurta</a:t>
            </a:r>
            <a:endParaRPr lang="tr-TR" b="1" dirty="0"/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335716" y="4665301"/>
            <a:ext cx="1684638" cy="367956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446176" y="3996454"/>
            <a:ext cx="1684638" cy="367956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317181" y="3429131"/>
            <a:ext cx="1684638" cy="315971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346013" y="2817154"/>
            <a:ext cx="1684638" cy="321462"/>
          </a:xfrm>
          <a:prstGeom prst="rect">
            <a:avLst/>
          </a:prstGeom>
        </p:spPr>
      </p:pic>
      <p:sp>
        <p:nvSpPr>
          <p:cNvPr id="28" name="Metin kutusu 27"/>
          <p:cNvSpPr txBox="1"/>
          <p:nvPr/>
        </p:nvSpPr>
        <p:spPr>
          <a:xfrm>
            <a:off x="5474462" y="2825305"/>
            <a:ext cx="14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Kuluçkahane </a:t>
            </a:r>
            <a:endParaRPr lang="tr-TR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5611373" y="3396635"/>
            <a:ext cx="114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Etlik Palaz</a:t>
            </a:r>
            <a:endParaRPr lang="tr-TR" b="1" dirty="0"/>
          </a:p>
        </p:txBody>
      </p:sp>
      <p:sp>
        <p:nvSpPr>
          <p:cNvPr id="30" name="Metin kutusu 29"/>
          <p:cNvSpPr txBox="1"/>
          <p:nvPr/>
        </p:nvSpPr>
        <p:spPr>
          <a:xfrm>
            <a:off x="5155519" y="4031915"/>
            <a:ext cx="19581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700" b="1" dirty="0" smtClean="0"/>
              <a:t>Etlik Palaz Büyütme</a:t>
            </a:r>
            <a:endParaRPr lang="tr-TR" sz="1700" b="1" dirty="0"/>
          </a:p>
        </p:txBody>
      </p:sp>
      <p:sp>
        <p:nvSpPr>
          <p:cNvPr id="31" name="Metin kutusu 30"/>
          <p:cNvSpPr txBox="1"/>
          <p:nvPr/>
        </p:nvSpPr>
        <p:spPr>
          <a:xfrm>
            <a:off x="5265977" y="4688458"/>
            <a:ext cx="17656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700" b="1" dirty="0" smtClean="0"/>
              <a:t>Kesime </a:t>
            </a:r>
            <a:r>
              <a:rPr lang="tr-TR" sz="1700" b="1" dirty="0" err="1" smtClean="0"/>
              <a:t>Sevketme</a:t>
            </a:r>
            <a:endParaRPr lang="tr-TR" sz="17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5603236" y="5271980"/>
            <a:ext cx="117621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700" b="1" dirty="0" smtClean="0"/>
              <a:t>Kesimhane</a:t>
            </a:r>
            <a:endParaRPr lang="tr-TR" sz="1700" b="1" dirty="0"/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5317181" y="6144090"/>
            <a:ext cx="1684638" cy="367956"/>
          </a:xfrm>
          <a:prstGeom prst="rect">
            <a:avLst/>
          </a:prstGeom>
        </p:spPr>
      </p:pic>
      <p:sp>
        <p:nvSpPr>
          <p:cNvPr id="34" name="Metin kutusu 33"/>
          <p:cNvSpPr txBox="1"/>
          <p:nvPr/>
        </p:nvSpPr>
        <p:spPr>
          <a:xfrm>
            <a:off x="5531305" y="6151096"/>
            <a:ext cx="117692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700" b="1" dirty="0" smtClean="0"/>
              <a:t>İleri İşleme</a:t>
            </a:r>
            <a:endParaRPr lang="tr-TR" sz="1700" b="1" dirty="0"/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8216999" y="6127290"/>
            <a:ext cx="1408915" cy="367956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 rotWithShape="1">
          <a:blip r:embed="rId3"/>
          <a:srcRect l="40267" t="36021" r="53643" b="55814"/>
          <a:stretch/>
        </p:blipFill>
        <p:spPr>
          <a:xfrm>
            <a:off x="2497620" y="6127290"/>
            <a:ext cx="1604381" cy="307518"/>
          </a:xfrm>
          <a:prstGeom prst="rect">
            <a:avLst/>
          </a:prstGeom>
        </p:spPr>
      </p:pic>
      <p:sp>
        <p:nvSpPr>
          <p:cNvPr id="37" name="Metin kutusu 36"/>
          <p:cNvSpPr txBox="1"/>
          <p:nvPr/>
        </p:nvSpPr>
        <p:spPr>
          <a:xfrm>
            <a:off x="8384770" y="6141303"/>
            <a:ext cx="11112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700" b="1" dirty="0" smtClean="0"/>
              <a:t>Depolama</a:t>
            </a:r>
            <a:endParaRPr lang="tr-TR" sz="1700" b="1" dirty="0"/>
          </a:p>
        </p:txBody>
      </p:sp>
      <p:sp>
        <p:nvSpPr>
          <p:cNvPr id="38" name="Metin kutusu 37"/>
          <p:cNvSpPr txBox="1"/>
          <p:nvPr/>
        </p:nvSpPr>
        <p:spPr>
          <a:xfrm>
            <a:off x="2828077" y="609638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Dağıtım</a:t>
            </a:r>
            <a:endParaRPr lang="tr-TR" b="1" dirty="0"/>
          </a:p>
        </p:txBody>
      </p:sp>
      <p:sp>
        <p:nvSpPr>
          <p:cNvPr id="39" name="Metin kutusu 38"/>
          <p:cNvSpPr txBox="1"/>
          <p:nvPr/>
        </p:nvSpPr>
        <p:spPr>
          <a:xfrm>
            <a:off x="8097510" y="917155"/>
            <a:ext cx="168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Ekipman Sanayi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02244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Dünya Kanatlı Eti Üretimi;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%86 			Tavuk</a:t>
            </a:r>
          </a:p>
          <a:p>
            <a:pPr marL="0" indent="0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%7			Hindi</a:t>
            </a:r>
          </a:p>
          <a:p>
            <a:pPr marL="0" indent="0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%4			Ördek</a:t>
            </a:r>
          </a:p>
          <a:p>
            <a:pPr marL="0" indent="0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%3			Kaz–Beç Tavuğu-Sülün-Keklik-Bıldırcın-Güvercin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ğ Ok 3"/>
          <p:cNvSpPr/>
          <p:nvPr/>
        </p:nvSpPr>
        <p:spPr>
          <a:xfrm>
            <a:off x="1752600" y="2884714"/>
            <a:ext cx="1382486" cy="315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ağ Ok 4"/>
          <p:cNvSpPr/>
          <p:nvPr/>
        </p:nvSpPr>
        <p:spPr>
          <a:xfrm>
            <a:off x="1752600" y="3943803"/>
            <a:ext cx="1382486" cy="315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ağ Ok 5"/>
          <p:cNvSpPr/>
          <p:nvPr/>
        </p:nvSpPr>
        <p:spPr>
          <a:xfrm>
            <a:off x="1752600" y="4495801"/>
            <a:ext cx="1382486" cy="315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>
            <a:off x="1752600" y="3440566"/>
            <a:ext cx="1382486" cy="315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9215" y="305744"/>
            <a:ext cx="11357919" cy="60579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Ülkemizde kanatlı hayvan yetiştiriciliğinde tavuktan sonra ilk sırayı hindi almaktadır. Ancak uzun yıllar boyunca yerli ve Amerikan Bronz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gindilerle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yılbaşına yönelik üretim sürdüğü için endüstriyel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hindicilikten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söz edilememiştir.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Hindi yetiştiriciliğinin hem aile tipi hem de endüstriyel üretime elverişli olması ve hindi etinin ileri işlemeye uygunluğu ile ette çeşit taleplerine arz oluşturmasından dolayı son yıllarda önem kazanmaya başlamıştır.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84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9214" y="243960"/>
            <a:ext cx="11147855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Ülkemizin bütün bölgelerinde yetiştirilmekle birlikte Balıkesir, Kastamonu, Kırıkkale, Bolu, İstanbul, İzmir, Antalya, Çorum, Kayseri, Bingöl ve Diyarbakır gibi illerde yetiştiricilik daha yaygındır.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Bolca, Bahar, Pınar ve Banvit firmaları entegre olarak etlik hindi üretimini gerçekleştirmekte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Alphin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firması ise tam entegre olarak çalışmaktadır. Bu büyük endüstriyel firmalar haricinde özellikle Bronz hindi üreten küçük firmalar da mevcuttur.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59172" t="27210" r="4546" b="38715"/>
          <a:stretch/>
        </p:blipFill>
        <p:spPr>
          <a:xfrm>
            <a:off x="2470320" y="4781885"/>
            <a:ext cx="7316232" cy="21082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02" y="4607475"/>
            <a:ext cx="1762125" cy="11715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8" y="4607475"/>
            <a:ext cx="1624657" cy="155080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01" y="3976534"/>
            <a:ext cx="1991780" cy="199178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340" y="3976534"/>
            <a:ext cx="2080441" cy="172554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340" y="5604433"/>
            <a:ext cx="2469991" cy="9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3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9265" y="550606"/>
            <a:ext cx="10953135" cy="562635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itchFamily="18" charset="0"/>
                <a:cs typeface="Times New Roman" pitchFamily="18" charset="0"/>
              </a:rPr>
              <a:t>Günümüzde ticari üretimde kullanılan soyların atalarının ağırlığının 5 katına varmış olması dikkat çekici bir husustur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itchFamily="18" charset="0"/>
                <a:cs typeface="Times New Roman" pitchFamily="18" charset="0"/>
              </a:rPr>
              <a:t>Son 30 yılda canlı ağırlıkta sağlanan bu ilerlemeye ek olarak yemden yararlanmada da ilerleme sağlanmış ve bu alanda çalışmalar devam etmektedir.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5664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864973"/>
            <a:ext cx="10515600" cy="54864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Kanatlı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sektöründeki gelişmelerin %85’i genetik kaynaklı olmakla birlikte yetiştirme, besleme ve sağlık alanlarındaki ilerlemeler bunu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desteklemektedir.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biyoteknolojik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yöntemlerin de kullanılmasıyla genetik çalışmalar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kanatlı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alanında hız kazanmıştır.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543697"/>
            <a:ext cx="10515600" cy="5633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Damızlık üretiminde maliyetler;</a:t>
            </a:r>
          </a:p>
          <a:p>
            <a:pPr marL="0" indent="0" algn="ctr">
              <a:buNone/>
            </a:pPr>
            <a:endParaRPr lang="tr-TR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Üreme %15-20</a:t>
            </a:r>
          </a:p>
          <a:p>
            <a:pPr marL="0" indent="0" algn="ctr">
              <a:buNone/>
            </a:pP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Yem %60-70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371</Words>
  <Application>Microsoft Office PowerPoint</Application>
  <PresentationFormat>Geniş ekran</PresentationFormat>
  <Paragraphs>52</Paragraphs>
  <Slides>9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Teması</vt:lpstr>
      <vt:lpstr>HİNDİ VE SU KANATLILARI YETİŞTİRME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HİNDİ VE SU KANATLILARI YETİŞTİRME</dc:title>
  <dc:creator>REVIEWER</dc:creator>
  <cp:lastModifiedBy>PC</cp:lastModifiedBy>
  <cp:revision>6</cp:revision>
  <dcterms:created xsi:type="dcterms:W3CDTF">2022-11-09T12:47:48Z</dcterms:created>
  <dcterms:modified xsi:type="dcterms:W3CDTF">2024-10-17T13:07:19Z</dcterms:modified>
</cp:coreProperties>
</file>