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22"/>
  </p:notesMasterIdLst>
  <p:handoutMasterIdLst>
    <p:handoutMasterId r:id="rId23"/>
  </p:handoutMasterIdLst>
  <p:sldIdLst>
    <p:sldId id="256" r:id="rId2"/>
    <p:sldId id="297" r:id="rId3"/>
    <p:sldId id="299" r:id="rId4"/>
    <p:sldId id="308" r:id="rId5"/>
    <p:sldId id="348" r:id="rId6"/>
    <p:sldId id="387" r:id="rId7"/>
    <p:sldId id="388" r:id="rId8"/>
    <p:sldId id="390" r:id="rId9"/>
    <p:sldId id="349" r:id="rId10"/>
    <p:sldId id="380" r:id="rId11"/>
    <p:sldId id="389" r:id="rId12"/>
    <p:sldId id="381" r:id="rId13"/>
    <p:sldId id="382" r:id="rId14"/>
    <p:sldId id="384" r:id="rId15"/>
    <p:sldId id="385" r:id="rId16"/>
    <p:sldId id="391" r:id="rId17"/>
    <p:sldId id="386" r:id="rId18"/>
    <p:sldId id="393" r:id="rId19"/>
    <p:sldId id="399" r:id="rId20"/>
    <p:sldId id="40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0" autoAdjust="0"/>
    <p:restoredTop sz="94660"/>
  </p:normalViewPr>
  <p:slideViewPr>
    <p:cSldViewPr>
      <p:cViewPr varScale="1">
        <p:scale>
          <a:sx n="91" d="100"/>
          <a:sy n="91" d="100"/>
        </p:scale>
        <p:origin x="60"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Yoksulluk ve Sağlık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lnSpc>
                <a:spcPct val="150000"/>
              </a:lnSpc>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İyi sağlık düzeyi, bir yandan istihdam olanaklarını ve üretkenliği ve bunlarla birlikte ömür boyu kaynakları artırabilir. </a:t>
            </a:r>
          </a:p>
          <a:p>
            <a:pPr marL="628650" indent="-285750" algn="just">
              <a:lnSpc>
                <a:spcPct val="150000"/>
              </a:lnSpc>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Diğer yandan maddi kaynaklar; tıbbi tedavi, bakım ve sağlıklı bir yaşam tarzı gibi sağlık kaynaklarına daha fazla yatırım yapılmasını sağlarken, diğer bir yaklaşım olan insan sermayesi yaklaşımıyla eğitim, bireyin iyi sağlığı üretme, verimliliğini artırma yoluyla iyi sağlığa katkıda bulunur.  </a:t>
            </a:r>
          </a:p>
          <a:p>
            <a:pPr marL="628650" indent="-285750" algn="just">
              <a:lnSpc>
                <a:spcPct val="150000"/>
              </a:lnSpc>
              <a:buFont typeface="Wingdings" panose="05000000000000000000" pitchFamily="2" charset="2"/>
              <a:buChar char="v"/>
            </a:pPr>
            <a:endParaRPr lang="tr-TR" sz="16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291395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226355"/>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Tablo 1:Farklı Bakış Açıları ile Yoksulluk ve Sağlık İlişkisi</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92075" indent="0" algn="just">
              <a:buNone/>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grpSp>
        <p:nvGrpSpPr>
          <p:cNvPr id="5" name="Tuval 4">
            <a:extLst>
              <a:ext uri="{FF2B5EF4-FFF2-40B4-BE49-F238E27FC236}">
                <a16:creationId xmlns:a16="http://schemas.microsoft.com/office/drawing/2014/main" id="{9D80FFF1-0872-43B0-85D8-8F64ED3E19F5}"/>
              </a:ext>
            </a:extLst>
          </p:cNvPr>
          <p:cNvGrpSpPr/>
          <p:nvPr/>
        </p:nvGrpSpPr>
        <p:grpSpPr>
          <a:xfrm>
            <a:off x="1774811" y="787783"/>
            <a:ext cx="9721790" cy="5388736"/>
            <a:chOff x="-420" y="0"/>
            <a:chExt cx="5750980" cy="2762250"/>
          </a:xfrm>
        </p:grpSpPr>
        <p:sp>
          <p:nvSpPr>
            <p:cNvPr id="6" name="Dikdörtgen 5">
              <a:extLst>
                <a:ext uri="{FF2B5EF4-FFF2-40B4-BE49-F238E27FC236}">
                  <a16:creationId xmlns:a16="http://schemas.microsoft.com/office/drawing/2014/main" id="{1D9CBB45-B7F5-4FCA-A092-F9BE217B461F}"/>
                </a:ext>
              </a:extLst>
            </p:cNvPr>
            <p:cNvSpPr/>
            <p:nvPr/>
          </p:nvSpPr>
          <p:spPr>
            <a:xfrm>
              <a:off x="0" y="0"/>
              <a:ext cx="5750560" cy="2762250"/>
            </a:xfrm>
            <a:prstGeom prst="rect">
              <a:avLst/>
            </a:prstGeom>
            <a:solidFill>
              <a:prstClr val="white"/>
            </a:solidFill>
          </p:spPr>
        </p:sp>
        <p:sp>
          <p:nvSpPr>
            <p:cNvPr id="7" name="Metin Kutusu 5">
              <a:extLst>
                <a:ext uri="{FF2B5EF4-FFF2-40B4-BE49-F238E27FC236}">
                  <a16:creationId xmlns:a16="http://schemas.microsoft.com/office/drawing/2014/main" id="{4D2AE06A-4D19-4133-9AD3-844B3575C385}"/>
                </a:ext>
              </a:extLst>
            </p:cNvPr>
            <p:cNvSpPr txBox="1"/>
            <p:nvPr/>
          </p:nvSpPr>
          <p:spPr>
            <a:xfrm>
              <a:off x="1" y="35999"/>
              <a:ext cx="5714790" cy="375919"/>
            </a:xfrm>
            <a:prstGeom prst="rect">
              <a:avLst/>
            </a:prstGeom>
            <a:solidFill>
              <a:schemeClr val="bg1">
                <a:lumMod val="75000"/>
              </a:schemeClr>
            </a:solidFill>
            <a:ln w="6350">
              <a:solidFill>
                <a:prstClr val="black"/>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tr-TR" sz="4000" b="1" dirty="0">
                  <a:effectLst/>
                  <a:latin typeface="Times New Roman" panose="02020603050405020304" pitchFamily="18" charset="0"/>
                  <a:ea typeface="Calibri" panose="020F0502020204030204" pitchFamily="34" charset="0"/>
                  <a:cs typeface="Times New Roman" panose="02020603050405020304" pitchFamily="18" charset="0"/>
                </a:rPr>
                <a:t>Yoksulluk								Sağlık</a:t>
              </a:r>
              <a:endParaRPr lang="tr-TR"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Metin Kutusu 5">
              <a:extLst>
                <a:ext uri="{FF2B5EF4-FFF2-40B4-BE49-F238E27FC236}">
                  <a16:creationId xmlns:a16="http://schemas.microsoft.com/office/drawing/2014/main" id="{9FD0B207-285C-4525-8DB2-A1A448F27DB6}"/>
                </a:ext>
              </a:extLst>
            </p:cNvPr>
            <p:cNvSpPr txBox="1"/>
            <p:nvPr/>
          </p:nvSpPr>
          <p:spPr>
            <a:xfrm>
              <a:off x="0" y="411919"/>
              <a:ext cx="5715000" cy="1131132"/>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R="2140585" lvl="0" algn="just">
                <a:lnSpc>
                  <a:spcPct val="121000"/>
                </a:lnSpc>
                <a:buSzPts val="1200"/>
              </a:pPr>
              <a:r>
                <a:rPr lang="tr-T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Geleneksel Epidemiyolojik Analizler </a:t>
              </a: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2140585" lvl="0" indent="-342900" algn="just">
                <a:lnSpc>
                  <a:spcPct val="121000"/>
                </a:lnSpc>
                <a:buSzPct val="100000"/>
                <a:buFont typeface="Wingdings" panose="05000000000000000000" pitchFamily="2" charset="2"/>
                <a:buChar char="ü"/>
              </a:pPr>
              <a:r>
                <a:rPr lang="tr-TR" sz="2400" dirty="0">
                  <a:solidFill>
                    <a:srgbClr val="000000"/>
                  </a:solidFill>
                  <a:latin typeface="Times New Roman" panose="02020603050405020304" pitchFamily="18" charset="0"/>
                  <a:cs typeface="Times New Roman" panose="02020603050405020304" pitchFamily="18" charset="0"/>
                </a:rPr>
                <a:t>Düşük gelir, kötü beslenme </a:t>
              </a:r>
            </a:p>
            <a:p>
              <a:pPr marL="342900" marR="2604770" lvl="0" indent="-342900" algn="just" fontAlgn="base">
                <a:lnSpc>
                  <a:spcPct val="121000"/>
                </a:lnSpc>
                <a:buSzPct val="100000"/>
                <a:buFont typeface="Wingdings" panose="05000000000000000000" pitchFamily="2" charset="2"/>
                <a:buChar char="ü"/>
              </a:pPr>
              <a:r>
                <a:rPr lang="tr-TR" sz="2400" dirty="0">
                  <a:solidFill>
                    <a:srgbClr val="000000"/>
                  </a:solidFill>
                  <a:latin typeface="Times New Roman" panose="02020603050405020304" pitchFamily="18" charset="0"/>
                  <a:cs typeface="Times New Roman" panose="02020603050405020304" pitchFamily="18" charset="0"/>
                </a:rPr>
                <a:t>Sağlıksız yaşam ortamı </a:t>
              </a:r>
            </a:p>
            <a:p>
              <a:pPr marL="342900" marR="2140585" lvl="0" indent="-342900" algn="just" fontAlgn="base">
                <a:lnSpc>
                  <a:spcPct val="121000"/>
                </a:lnSpc>
                <a:buSzPct val="100000"/>
                <a:buFont typeface="Wingdings" panose="05000000000000000000" pitchFamily="2" charset="2"/>
                <a:buChar char="ü"/>
              </a:pPr>
              <a:r>
                <a:rPr lang="tr-TR" sz="2400" dirty="0">
                  <a:solidFill>
                    <a:srgbClr val="000000"/>
                  </a:solidFill>
                  <a:latin typeface="Times New Roman" panose="02020603050405020304" pitchFamily="18" charset="0"/>
                  <a:cs typeface="Times New Roman" panose="02020603050405020304" pitchFamily="18" charset="0"/>
                </a:rPr>
                <a:t>Bilgi ve farkındalık eksikliği</a:t>
              </a:r>
            </a:p>
            <a:p>
              <a:pPr marL="342900" marR="2140585" lvl="0" indent="-342900" algn="just" fontAlgn="base">
                <a:lnSpc>
                  <a:spcPct val="121000"/>
                </a:lnSpc>
                <a:spcAft>
                  <a:spcPts val="800"/>
                </a:spcAft>
                <a:buSzPct val="100000"/>
                <a:buFont typeface="Wingdings" panose="05000000000000000000" pitchFamily="2" charset="2"/>
                <a:buChar char="ü"/>
              </a:pPr>
              <a:r>
                <a:rPr lang="tr-TR" sz="2400" dirty="0">
                  <a:solidFill>
                    <a:srgbClr val="000000"/>
                  </a:solidFill>
                  <a:latin typeface="Times New Roman" panose="02020603050405020304" pitchFamily="18" charset="0"/>
                  <a:cs typeface="Times New Roman" panose="02020603050405020304" pitchFamily="18" charset="0"/>
                </a:rPr>
                <a:t>Etkili sağlık hizmetlerinin düşük kullanımı</a:t>
              </a:r>
            </a:p>
          </p:txBody>
        </p:sp>
        <p:sp>
          <p:nvSpPr>
            <p:cNvPr id="9" name="Metin Kutusu 5">
              <a:extLst>
                <a:ext uri="{FF2B5EF4-FFF2-40B4-BE49-F238E27FC236}">
                  <a16:creationId xmlns:a16="http://schemas.microsoft.com/office/drawing/2014/main" id="{65AE92C2-33D1-4F02-BC66-ABCCE9164D26}"/>
                </a:ext>
              </a:extLst>
            </p:cNvPr>
            <p:cNvSpPr txBox="1"/>
            <p:nvPr/>
          </p:nvSpPr>
          <p:spPr>
            <a:xfrm>
              <a:off x="-420" y="2094668"/>
              <a:ext cx="5715210" cy="667582"/>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3. Modern Kalkınma Paradigmaları</a:t>
              </a:r>
            </a:p>
            <a:p>
              <a:pPr marL="355600" marR="2140585" lvl="0" indent="-355600" algn="just" fontAlgn="base">
                <a:lnSpc>
                  <a:spcPct val="121000"/>
                </a:lnSpc>
                <a:buSzPct val="100000"/>
                <a:buFont typeface="Wingdings" panose="05000000000000000000" pitchFamily="2" charset="2"/>
                <a:buChar char="ü"/>
              </a:pP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İnsan sermayesi kapasitesinin yüksek </a:t>
              </a:r>
            </a:p>
            <a:p>
              <a:pPr marR="2140585" lvl="0" algn="just" fontAlgn="base">
                <a:lnSpc>
                  <a:spcPct val="121000"/>
                </a:lnSpc>
                <a:buSzPts val="1200"/>
              </a:pP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    gelir oluşturulması yoluyla geliştirilmesi</a:t>
              </a:r>
            </a:p>
          </p:txBody>
        </p:sp>
        <p:sp>
          <p:nvSpPr>
            <p:cNvPr id="10" name="Metin Kutusu 10">
              <a:extLst>
                <a:ext uri="{FF2B5EF4-FFF2-40B4-BE49-F238E27FC236}">
                  <a16:creationId xmlns:a16="http://schemas.microsoft.com/office/drawing/2014/main" id="{48E9239F-C7EA-4687-915B-5EB09DCA81CF}"/>
                </a:ext>
              </a:extLst>
            </p:cNvPr>
            <p:cNvSpPr txBox="1"/>
            <p:nvPr/>
          </p:nvSpPr>
          <p:spPr>
            <a:xfrm>
              <a:off x="3761844" y="831850"/>
              <a:ext cx="1692806" cy="3111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tr-TR" sz="2400" dirty="0">
                  <a:effectLst/>
                  <a:latin typeface="Times New Roman" panose="02020603050405020304" pitchFamily="18" charset="0"/>
                  <a:ea typeface="Calibri" panose="020F0502020204030204" pitchFamily="34" charset="0"/>
                  <a:cs typeface="Times New Roman" panose="02020603050405020304" pitchFamily="18" charset="0"/>
                </a:rPr>
                <a:t>Kötü sağlık durumu</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Sağ Ayraç 10">
              <a:extLst>
                <a:ext uri="{FF2B5EF4-FFF2-40B4-BE49-F238E27FC236}">
                  <a16:creationId xmlns:a16="http://schemas.microsoft.com/office/drawing/2014/main" id="{25407A57-7F8E-4EA7-9E62-67B2F4812915}"/>
                </a:ext>
              </a:extLst>
            </p:cNvPr>
            <p:cNvSpPr/>
            <p:nvPr/>
          </p:nvSpPr>
          <p:spPr>
            <a:xfrm>
              <a:off x="3251955" y="442836"/>
              <a:ext cx="495300" cy="1088345"/>
            </a:xfrm>
            <a:prstGeom prst="rightBrace">
              <a:avLst/>
            </a:prstGeom>
            <a:ln/>
          </p:spPr>
          <p:style>
            <a:lnRef idx="3">
              <a:schemeClr val="dk1"/>
            </a:lnRef>
            <a:fillRef idx="0">
              <a:schemeClr val="dk1"/>
            </a:fillRef>
            <a:effectRef idx="2">
              <a:schemeClr val="dk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tr-TR"/>
            </a:p>
          </p:txBody>
        </p:sp>
        <p:sp>
          <p:nvSpPr>
            <p:cNvPr id="12" name="Metin Kutusu 5">
              <a:extLst>
                <a:ext uri="{FF2B5EF4-FFF2-40B4-BE49-F238E27FC236}">
                  <a16:creationId xmlns:a16="http://schemas.microsoft.com/office/drawing/2014/main" id="{E4637E56-8A08-4501-AE92-20B6FC951ADB}"/>
                </a:ext>
              </a:extLst>
            </p:cNvPr>
            <p:cNvSpPr txBox="1"/>
            <p:nvPr/>
          </p:nvSpPr>
          <p:spPr>
            <a:xfrm>
              <a:off x="-420" y="1543051"/>
              <a:ext cx="5715000" cy="552449"/>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marR="2140585" lvl="0" algn="just">
                <a:lnSpc>
                  <a:spcPct val="121000"/>
                </a:lnSpc>
                <a:buSzPts val="1200"/>
              </a:pPr>
              <a:r>
                <a:rPr lang="tr-T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Son Yoksulluk Analizleri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140585" lvl="0" indent="-342900" algn="just">
                <a:lnSpc>
                  <a:spcPct val="121000"/>
                </a:lnSpc>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Yoksu</a:t>
              </a:r>
              <a:r>
                <a:rPr lang="tr-T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lluk içinde yaşayan hane halkı</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Metin Kutusu 15">
              <a:extLst>
                <a:ext uri="{FF2B5EF4-FFF2-40B4-BE49-F238E27FC236}">
                  <a16:creationId xmlns:a16="http://schemas.microsoft.com/office/drawing/2014/main" id="{B5BF8813-F457-43FA-96F7-B5B39DC28BB7}"/>
                </a:ext>
              </a:extLst>
            </p:cNvPr>
            <p:cNvSpPr txBox="1"/>
            <p:nvPr/>
          </p:nvSpPr>
          <p:spPr>
            <a:xfrm>
              <a:off x="3543036" y="1562100"/>
              <a:ext cx="2102114" cy="52070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Kötü sağlık nedeniyle oluşan gelir kaybı ve yüksek sağlık harcamaları</a:t>
              </a:r>
              <a:endParaRPr lang="tr-TR" sz="2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Sol Ayraç 13">
              <a:extLst>
                <a:ext uri="{FF2B5EF4-FFF2-40B4-BE49-F238E27FC236}">
                  <a16:creationId xmlns:a16="http://schemas.microsoft.com/office/drawing/2014/main" id="{74B55EAE-4436-4E3A-AE66-92CD8735487F}"/>
                </a:ext>
              </a:extLst>
            </p:cNvPr>
            <p:cNvSpPr/>
            <p:nvPr/>
          </p:nvSpPr>
          <p:spPr>
            <a:xfrm>
              <a:off x="3109562" y="1583116"/>
              <a:ext cx="395638" cy="499683"/>
            </a:xfrm>
            <a:prstGeom prst="leftBrace">
              <a:avLst>
                <a:gd name="adj1" fmla="val 8333"/>
                <a:gd name="adj2" fmla="val 52010"/>
              </a:avLst>
            </a:prstGeom>
          </p:spPr>
          <p:style>
            <a:lnRef idx="3">
              <a:schemeClr val="dk1"/>
            </a:lnRef>
            <a:fillRef idx="0">
              <a:schemeClr val="dk1"/>
            </a:fillRef>
            <a:effectRef idx="2">
              <a:schemeClr val="dk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tr-TR"/>
            </a:p>
          </p:txBody>
        </p:sp>
        <p:sp>
          <p:nvSpPr>
            <p:cNvPr id="15" name="Metin Kutusu 17">
              <a:extLst>
                <a:ext uri="{FF2B5EF4-FFF2-40B4-BE49-F238E27FC236}">
                  <a16:creationId xmlns:a16="http://schemas.microsoft.com/office/drawing/2014/main" id="{3965A4AE-8047-4C63-BFF0-D53BFEC9EF69}"/>
                </a:ext>
              </a:extLst>
            </p:cNvPr>
            <p:cNvSpPr txBox="1"/>
            <p:nvPr/>
          </p:nvSpPr>
          <p:spPr>
            <a:xfrm>
              <a:off x="3543300" y="2152650"/>
              <a:ext cx="2101849" cy="539750"/>
            </a:xfrm>
            <a:prstGeom prst="rect">
              <a:avLst/>
            </a:prstGeom>
            <a:solidFill>
              <a:schemeClr val="lt1"/>
            </a:solidFill>
            <a:ln w="6350">
              <a:noFill/>
            </a:ln>
          </p:spPr>
          <p:txBody>
            <a:bodyPr rot="0" spcFirstLastPara="0" vert="horz" wrap="none" lIns="91440" tIns="45720" rIns="91440" bIns="45720" numCol="1" spcCol="0" rtlCol="0" fromWordArt="0" anchor="ctr" anchorCtr="0" forceAA="0" compatLnSpc="1">
              <a:prstTxWarp prst="textNoShape">
                <a:avLst/>
              </a:prstTxWarp>
              <a:noAutofit/>
            </a:bodyPr>
            <a:lstStyle/>
            <a:p>
              <a:r>
                <a:rPr lang="tr-TR" sz="2400" dirty="0">
                  <a:effectLst/>
                  <a:latin typeface="Times New Roman" panose="02020603050405020304" pitchFamily="18" charset="0"/>
                  <a:ea typeface="Calibri" panose="020F0502020204030204" pitchFamily="34" charset="0"/>
                  <a:cs typeface="Times New Roman" panose="02020603050405020304" pitchFamily="18" charset="0"/>
                </a:rPr>
                <a:t>Nüfusun sağlık statüsünün </a:t>
              </a:r>
            </a:p>
            <a:p>
              <a:r>
                <a:rPr lang="tr-TR" sz="2400" dirty="0">
                  <a:effectLst/>
                  <a:latin typeface="Times New Roman" panose="02020603050405020304" pitchFamily="18" charset="0"/>
                  <a:ea typeface="Calibri" panose="020F0502020204030204" pitchFamily="34" charset="0"/>
                  <a:cs typeface="Times New Roman" panose="02020603050405020304" pitchFamily="18" charset="0"/>
                </a:rPr>
                <a:t>geliştirilmesi</a:t>
              </a:r>
            </a:p>
          </p:txBody>
        </p:sp>
        <p:sp>
          <p:nvSpPr>
            <p:cNvPr id="16" name="Sol Ayraç 15">
              <a:extLst>
                <a:ext uri="{FF2B5EF4-FFF2-40B4-BE49-F238E27FC236}">
                  <a16:creationId xmlns:a16="http://schemas.microsoft.com/office/drawing/2014/main" id="{2FBBAAB9-386C-40F4-98FA-3E6C6E6072A1}"/>
                </a:ext>
              </a:extLst>
            </p:cNvPr>
            <p:cNvSpPr/>
            <p:nvPr/>
          </p:nvSpPr>
          <p:spPr>
            <a:xfrm>
              <a:off x="3109562" y="2139952"/>
              <a:ext cx="395638" cy="552448"/>
            </a:xfrm>
            <a:prstGeom prst="leftBrace">
              <a:avLst/>
            </a:prstGeom>
          </p:spPr>
          <p:style>
            <a:lnRef idx="3">
              <a:schemeClr val="dk1"/>
            </a:lnRef>
            <a:fillRef idx="0">
              <a:schemeClr val="dk1"/>
            </a:fillRef>
            <a:effectRef idx="2">
              <a:schemeClr val="dk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tr-TR"/>
            </a:p>
          </p:txBody>
        </p:sp>
      </p:grpSp>
      <p:sp>
        <p:nvSpPr>
          <p:cNvPr id="17" name="Dikdörtgen 16">
            <a:extLst>
              <a:ext uri="{FF2B5EF4-FFF2-40B4-BE49-F238E27FC236}">
                <a16:creationId xmlns:a16="http://schemas.microsoft.com/office/drawing/2014/main" id="{3579A59C-2E79-4CE1-821A-72B79F9E6DB0}"/>
              </a:ext>
            </a:extLst>
          </p:cNvPr>
          <p:cNvSpPr/>
          <p:nvPr/>
        </p:nvSpPr>
        <p:spPr>
          <a:xfrm>
            <a:off x="1774344" y="6176519"/>
            <a:ext cx="9661322" cy="348825"/>
          </a:xfrm>
          <a:prstGeom prst="rect">
            <a:avLst/>
          </a:prstGeom>
          <a:ln>
            <a:solidFill>
              <a:schemeClr val="dk1"/>
            </a:solidFill>
          </a:ln>
        </p:spPr>
        <p:style>
          <a:lnRef idx="2">
            <a:schemeClr val="dk1"/>
          </a:lnRef>
          <a:fillRef idx="1">
            <a:schemeClr val="lt1"/>
          </a:fillRef>
          <a:effectRef idx="0">
            <a:schemeClr val="dk1"/>
          </a:effectRef>
          <a:fontRef idx="minor">
            <a:schemeClr val="dk1"/>
          </a:fontRef>
        </p:style>
        <p:txBody>
          <a:bodyPr rtlCol="0" anchor="ctr"/>
          <a:lstStyle/>
          <a:p>
            <a:pPr algn="just">
              <a:lnSpc>
                <a:spcPct val="150000"/>
              </a:lnSpc>
              <a:spcAft>
                <a:spcPts val="800"/>
              </a:spcAft>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Kaynak:</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WHO, (2004).</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7088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lnSpc>
                <a:spcPct val="150000"/>
              </a:lnSpc>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Çalışmalara göre yoksulluk ve düşük sosyoekonomik durum, daha düşük sağlık seviyeleri ile ilişkilidir. Yoksulluk özellikle sağlıklı yaşam beklentisi eşitsizliklerine yol açmaktadır. Örneğin, erken ölüm ve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morbidite</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oranları; eğitim düzeyi, meslek durumu veya gelir düzeyi düşük olan kişilerde daha yüksektir. </a:t>
            </a:r>
          </a:p>
          <a:p>
            <a:pPr marL="628650" indent="-285750" algn="just">
              <a:lnSpc>
                <a:spcPct val="150000"/>
              </a:lnSpc>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Bangladeş'te 45-90 yaş arası erkeklerle gerçekleştirilen bir araştırmada yetişkin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mortalite</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oranlarının eğitim seviyesine göre değiştiği ve eğitim seviyesi düştükçe yetişkin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mortalite</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oranlarının yükseldiği belirlenmiştir.</a:t>
            </a:r>
          </a:p>
          <a:p>
            <a:pPr marL="628650" indent="-285750" algn="just">
              <a:lnSpc>
                <a:spcPct val="150000"/>
              </a:lnSpc>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Endonezya, Brezilya, Kenya ve Hindistan'da her bin canlı doğum için beş yaş altı ölüm oranlarının karşılaştırıldığı bir araştırmada ise; hane halklarının sosyoekonomik düzeyi yükseldikçe beş yaş altı çocuk ölüm oranlarının azaldığı belirlenmiştir.</a:t>
            </a:r>
          </a:p>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lnSpc>
                <a:spcPct val="150000"/>
              </a:lnSpc>
              <a:buFont typeface="Wingdings" panose="05000000000000000000" pitchFamily="2" charset="2"/>
              <a:buChar char="v"/>
            </a:pPr>
            <a:endParaRPr lang="tr-TR" sz="16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pic>
        <p:nvPicPr>
          <p:cNvPr id="2056" name="Picture 134477">
            <a:extLst>
              <a:ext uri="{FF2B5EF4-FFF2-40B4-BE49-F238E27FC236}">
                <a16:creationId xmlns:a16="http://schemas.microsoft.com/office/drawing/2014/main" id="{CF246E52-0856-4E2E-9569-9D85E2314FD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34544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134479">
            <a:extLst>
              <a:ext uri="{FF2B5EF4-FFF2-40B4-BE49-F238E27FC236}">
                <a16:creationId xmlns:a16="http://schemas.microsoft.com/office/drawing/2014/main" id="{DC4FA8EC-39F0-403F-8984-22FBDFEC0CE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355600" cy="254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134481">
            <a:extLst>
              <a:ext uri="{FF2B5EF4-FFF2-40B4-BE49-F238E27FC236}">
                <a16:creationId xmlns:a16="http://schemas.microsoft.com/office/drawing/2014/main" id="{11AB8D42-AE4E-4167-A3ED-5F8412B0DEA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279400" cy="635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35999">
            <a:extLst>
              <a:ext uri="{FF2B5EF4-FFF2-40B4-BE49-F238E27FC236}">
                <a16:creationId xmlns:a16="http://schemas.microsoft.com/office/drawing/2014/main" id="{DED49A7A-D54A-4D19-809A-249CCD1BDA4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350" cy="635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36003">
            <a:extLst>
              <a:ext uri="{FF2B5EF4-FFF2-40B4-BE49-F238E27FC236}">
                <a16:creationId xmlns:a16="http://schemas.microsoft.com/office/drawing/2014/main" id="{CF74AA52-80A9-4D46-A3A5-D88BE0B2A13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6350" cy="63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134483">
            <a:extLst>
              <a:ext uri="{FF2B5EF4-FFF2-40B4-BE49-F238E27FC236}">
                <a16:creationId xmlns:a16="http://schemas.microsoft.com/office/drawing/2014/main" id="{0676F639-7132-41FE-92D7-EB7C126B012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279400" cy="6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6979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lnSpc>
                <a:spcPct val="150000"/>
              </a:lnSpc>
              <a:buFont typeface="Wingdings" panose="05000000000000000000" pitchFamily="2" charset="2"/>
              <a:buChar char="v"/>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marL="628650" indent="-285750" algn="just">
              <a:lnSpc>
                <a:spcPct val="150000"/>
              </a:lnSpc>
              <a:buFont typeface="Wingdings" panose="05000000000000000000" pitchFamily="2" charset="2"/>
              <a:buChar char="ü"/>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Yoksullukla beraber;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sıklıkla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kötü beslenme</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aşırı kalabalık</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nemli ve uygun ısıtması olmayan ev ortamları, artmış enfeksiyon riski ve uygun hijyen koşullarının sağlanamaması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durumları ortaya çıkmaktadır. </a:t>
            </a:r>
          </a:p>
          <a:p>
            <a:pPr marL="628650" indent="-285750" algn="just">
              <a:lnSpc>
                <a:spcPct val="150000"/>
              </a:lnSpc>
              <a:buFont typeface="Wingdings" panose="05000000000000000000" pitchFamily="2" charset="2"/>
              <a:buChar char="ü"/>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Uygunsuz ev ortamları ise; hırıltılı solunum, nefes darlığı ve solunum sistemi hastalıklarıyla ilişkili olan, nemli soğuk ve küf içerebilen ortamlardır. </a:t>
            </a:r>
          </a:p>
          <a:p>
            <a:pPr marL="628650" indent="-285750" algn="just">
              <a:lnSpc>
                <a:spcPct val="150000"/>
              </a:lnSpc>
              <a:buFont typeface="Wingdings" panose="05000000000000000000" pitchFamily="2" charset="2"/>
              <a:buChar char="ü"/>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Kötü ev koşulları aynı zamanda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yangın ve kaza risklerini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beraberinde getirebilir; aşırı kalabalık ev halkı ise, yalnızca enfeksiyon riskini artırmakla kalmaz, aynı zamanda yüksek ses seviyeleri ve gizliliğin kalmaması gibi etkenler aracılığıyla ruh sağlığına da zarar verebilir.</a:t>
            </a:r>
          </a:p>
          <a:p>
            <a:pPr marL="628650" indent="-285750" algn="just">
              <a:lnSpc>
                <a:spcPct val="150000"/>
              </a:lnSpc>
              <a:buFont typeface="Wingdings" panose="05000000000000000000" pitchFamily="2" charset="2"/>
              <a:buChar char="ü"/>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Araştırmalar, yoksulların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kronik hastalıklara erken yakalandığını</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erken öldüğünü ve nispeten kısa süreli ömürlerinde sağlıksız geçen zamanın uzun olduğunu göstermektedir.</a:t>
            </a:r>
          </a:p>
          <a:p>
            <a:pPr marL="628650" indent="-285750" algn="just">
              <a:lnSpc>
                <a:spcPct val="150000"/>
              </a:lnSpc>
              <a:buFont typeface="Wingdings" panose="05000000000000000000" pitchFamily="2" charset="2"/>
              <a:buChar char="ü"/>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Beslenme</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ise sağlığı belirleyen temel değişkenlerden birisi olarak yoksulluktan doğrudan etkilenir. Bireylerin besin gereksinimi kişinin yaşına, cinsiyetine, fiziksel aktivite durumuna ve hastalık durumuna göre değişkendir. Oysa tüm dünyada besin ihtiyacını belirleyen faktör sosyoekonomik eşitsizliktir.</a:t>
            </a:r>
          </a:p>
          <a:p>
            <a:pPr marL="628650" indent="-285750" algn="just">
              <a:lnSpc>
                <a:spcPct val="150000"/>
              </a:lnSpc>
              <a:buFont typeface="Wingdings" panose="05000000000000000000" pitchFamily="2" charset="2"/>
              <a:buChar char="ü"/>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50000"/>
              </a:lnSpc>
              <a:buNone/>
            </a:pPr>
            <a:endParaRPr lang="tr-TR"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4083949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28650" indent="-285750" algn="just">
              <a:lnSpc>
                <a:spcPct val="150000"/>
              </a:lnSpc>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Yoksulluk sadece insanlar için hastalık riskini artırmamakta, maddi yükü nedeniyle sağlık hizmeti kullanımını da sınırlamaktadır. </a:t>
            </a:r>
          </a:p>
          <a:p>
            <a:pPr marL="628650" indent="-285750" algn="just">
              <a:lnSpc>
                <a:spcPct val="150000"/>
              </a:lnSpc>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Yoksulluğun yaşandığı toplumlarda, sağlık hizmeti imkânları var olsa bile, sağlık hizmetlerine erişememek önemli bir sorun olarak ortaya çıkmaktadır. </a:t>
            </a:r>
          </a:p>
          <a:p>
            <a:pPr marL="628650" indent="-285750" algn="just">
              <a:lnSpc>
                <a:spcPct val="150000"/>
              </a:lnSpc>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Yoksul insanlar sağlık hizmeti ücretlerini veya hizmetle ilgili "dolaylı maliyetleri” karşılamak için borç almak, maddi duran varlıkların satılması (imtiyazlı finansman) ve/ veya borçları karşılığında varlıklarının elinden alınması zorunluluğu ile karşı karşıya kalabilirler.</a:t>
            </a:r>
          </a:p>
          <a:p>
            <a:pPr marL="628650" indent="-285750" algn="just">
              <a:lnSpc>
                <a:spcPct val="150000"/>
              </a:lnSpc>
              <a:buFont typeface="Wingdings" panose="05000000000000000000" pitchFamily="2" charset="2"/>
              <a:buChar char="ü"/>
            </a:pPr>
            <a:r>
              <a:rPr lang="tr-TR" dirty="0">
                <a:latin typeface="Times New Roman" panose="02020603050405020304" pitchFamily="18" charset="0"/>
                <a:ea typeface="Times New Roman" panose="02020603050405020304" pitchFamily="18" charset="0"/>
                <a:cs typeface="Times New Roman" panose="02020603050405020304" pitchFamily="18" charset="0"/>
              </a:rPr>
              <a:t>Yoksulluk sağlık hizmetlerine erişimde eşitsizliklere yol açabilir. Örneğin hastaların sağlık hizmetlerine geç erişimi nedeniyle oluşacak ağır komplikasyonların görülmesi ve hastalık şiddetinin daha da artması gibi durumlar ortaya çıkaracağından hem sağlık hizmetleri kapasitesini hem de maliyetleri etkiler. Aynı zamanda ücretsiz sağlık hizmetlerinin olmaması veya düşük ücretli sağlık hizmetlerine ilişkin yapılacak ödemeler de yoksul nüfusu daha da yoksullaştırır.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780177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Yoksul insanların sağlık harcamaları önemlidir. Herhangi bir sağlık sigortası bulunmayan ve sosyal korunma altında olmayan yoksul hanelerin sağlık harcamaları genellikle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katastrofik</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sağlık harcaması niteliğinde olmaktadır. </a:t>
            </a:r>
          </a:p>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Kişiler, cepten yaptıkları sağlık harcamaları nedeni ile sosyal varlığını sürdürmek için gerekli zorunlu harcamalarını (gıda, barınma, çocuklarının eğitimi gibi) kısmak zorunda kalıyorlarsa, bu tür harcamaların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katastrofik</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nitelik taşıdığı ve hane halklarını yoksulluğa sürüklediği söylenebilir. </a:t>
            </a:r>
          </a:p>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Tedavisi ertelenemez önemli bir hastalık söz konusu olduğunda veya uzun süreli ve yüksek maliyetli bir tedavi kaçınılmaz hâle geldiğinde, hane halkları normal koşullarda tüketim sepetleri içinde yer almayan bu tedavi sürecini satın almak durumunda olacaklardır.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549690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Yoksulluk, daha kötü yaşam alanlarında yaşamayı da beraberinde getirmektedir. </a:t>
            </a:r>
          </a:p>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Sosyal belirleyiciler, çevresel risklere maruz kalmayı ve bunların kişiler üzerinde oluşturduğu etkileri artırmakta ve bu da hastalık oluşumuna katkıda bulunmaktadır. </a:t>
            </a:r>
          </a:p>
          <a:p>
            <a:pPr marL="685800" algn="just">
              <a:lnSpc>
                <a:spcPct val="150000"/>
              </a:lnSpc>
              <a:buFont typeface="Wingdings" panose="05000000000000000000" pitchFamily="2" charset="2"/>
              <a:buChar char="ü"/>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Su kirliliği, sanitasyon eksikliği ve temiz olmayan yakıt kullanımı yoksulluk ile birlikte artma eğilimindedir. Bu faktörler ayrıca enfeksiyon hastalıkları için de en büyük risk faktörleridir.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582955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85800" algn="just">
              <a:lnSpc>
                <a:spcPct val="150000"/>
              </a:lnSpc>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Yoksulluk ve gelir eşitsizlikleri sağlık davranışlarını etkiler. Araştırmalar, sosyoekonomik durumu düşük ve yoksul gruplarda; sağlıksız beslenme, sigara kullanımı ve fiziksel hareketsizlik gibi sağlıksız davranışların daha yaygın gözlemlendiği ve özellikle yoksulluğun tütün tüketimi ve fiziksel aktivite ile ilgili sağlıksız davranışlarla ilişkili olduğunu göstermektedir.</a:t>
            </a:r>
          </a:p>
          <a:p>
            <a:pPr marL="628650" indent="-285750" algn="just">
              <a:lnSpc>
                <a:spcPct val="150000"/>
              </a:lnSpc>
              <a:buFont typeface="Wingdings" panose="05000000000000000000" pitchFamily="2" charset="2"/>
              <a:buChar char="v"/>
            </a:pPr>
            <a:endParaRPr lang="tr-TR" sz="1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816914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85800" algn="just">
              <a:lnSpc>
                <a:spcPct val="150000"/>
              </a:lnSpc>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Yoksulluk, sağlıksızlığın altında yatan yaygın bir risk faktörüdür. Yoksulluk özellikle fiziksel ve </a:t>
            </a:r>
            <a:r>
              <a:rPr lang="tr-TR" sz="2400" dirty="0" err="1">
                <a:latin typeface="Times New Roman" panose="02020603050405020304" pitchFamily="18" charset="0"/>
                <a:ea typeface="Times New Roman" panose="02020603050405020304" pitchFamily="18" charset="0"/>
                <a:cs typeface="Times New Roman" panose="02020603050405020304" pitchFamily="18" charset="0"/>
              </a:rPr>
              <a:t>mental</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sağlık sorunlarının yanı sıra yaşam doyumu ve mutluluk sonuçlarıyla da ilişkilidir. </a:t>
            </a:r>
          </a:p>
          <a:p>
            <a:pPr marL="685800" algn="just">
              <a:lnSpc>
                <a:spcPct val="150000"/>
              </a:lnSpc>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Özellikle yoksulluk ile intihar oranlarının ilişkili olduğu ve sosyoekonomik yoksunluk durumunun psikiyatrik </a:t>
            </a:r>
            <a:r>
              <a:rPr lang="tr-TR" sz="2400" dirty="0" err="1">
                <a:latin typeface="Times New Roman" panose="02020603050405020304" pitchFamily="18" charset="0"/>
                <a:ea typeface="Times New Roman" panose="02020603050405020304" pitchFamily="18" charset="0"/>
                <a:cs typeface="Times New Roman" panose="02020603050405020304" pitchFamily="18" charset="0"/>
              </a:rPr>
              <a:t>morbidite</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ve intiharın belirleyicisi olduğu belirlenmiştir. Yoksulluk içinde yaşayan genç insanlardaki intihar oranlarının varlıklı bölgede yaşayanlara göre iki kat fazla olduğunu ortaya koymuştur.</a:t>
            </a:r>
          </a:p>
          <a:p>
            <a:pPr marL="628650" indent="-285750" algn="just">
              <a:lnSpc>
                <a:spcPct val="150000"/>
              </a:lnSpc>
              <a:buFont typeface="Wingdings" panose="05000000000000000000" pitchFamily="2" charset="2"/>
              <a:buChar char="v"/>
            </a:pPr>
            <a:endParaRPr lang="tr-TR" sz="1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012814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631504" y="226355"/>
            <a:ext cx="1002868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2.1.Yoksulluk ve Çocuk Sağlığı</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434975" algn="just">
              <a:buFont typeface="Wingdings" panose="05000000000000000000" pitchFamily="2" charset="2"/>
              <a:buChar char="ü"/>
              <a:tabLst>
                <a:tab pos="0" algn="l"/>
              </a:tabLst>
            </a:pPr>
            <a:endParaRPr lang="tr-TR" sz="230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r>
              <a:rPr lang="tr-TR" sz="2300">
                <a:latin typeface="Times New Roman" panose="02020603050405020304" pitchFamily="18" charset="0"/>
                <a:ea typeface="Times New Roman" panose="02020603050405020304" pitchFamily="18" charset="0"/>
                <a:cs typeface="Times New Roman" panose="02020603050405020304" pitchFamily="18" charset="0"/>
              </a:rPr>
              <a:t>Tüm </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dünyada </a:t>
            </a: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35 ülkede çocukların yarısı yoksul </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kategorisindedir. Ayrıca çok boyutlu yoksul bireylerin yarısı ise çocuktur. Dünya çapında her yıl 9 milyondan fazla çocuk, çoğu zaman mevcut ucuz tıbbi müdahalelerle önlenebilecek veya tedavi edilebilecek hastalıklardan ölmektedir. </a:t>
            </a:r>
          </a:p>
          <a:p>
            <a:pPr marL="434975" algn="just">
              <a:buFont typeface="Wingdings" panose="05000000000000000000" pitchFamily="2" charset="2"/>
              <a:buChar char="ü"/>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Çocukluk, insan yaşam döngüsündeki en savunmasız dönemlerden biridir. Araştırma sonuçları, tüm dünyada, yoksul hanelerin zengin hanelere göre çok daha </a:t>
            </a: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yüksek</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bebek ve çocuk ölüm oranlarına </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sahip olduğunu göstermektedir.</a:t>
            </a:r>
          </a:p>
          <a:p>
            <a:pPr marL="434975" algn="just">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19</a:t>
            </a:fld>
            <a:endParaRPr lang="tr-TR"/>
          </a:p>
        </p:txBody>
      </p:sp>
    </p:spTree>
    <p:extLst>
      <p:ext uri="{BB962C8B-B14F-4D97-AF65-F5344CB8AC3E}">
        <p14:creationId xmlns:p14="http://schemas.microsoft.com/office/powerpoint/2010/main" val="400494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YOKSULLUK VE SAĞLIK</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Yoksulluk, günlük temel ihtiyaçların tamamını veya büyük bir kısmını karşılayacak yeterli gelire sahip olmama durumu olarak tanımlanmaktadır. </a:t>
            </a:r>
          </a:p>
          <a:p>
            <a:pPr marL="434975" algn="just">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Güvenli içme suyuna ulaşamama, dışlanma, güvenli ve temiz konutlarda yaşayamama, eğitimsizlik, yetersiz sanitasyon, toplu yerde yaşama, sağlık hizmetleri ve ulaşım gibi kamu hizmetlerinden yararlanamama ve güvencesiz istihdam, kişilerin beden, ruh ve sosyal sağlığını bozmaktadır.</a:t>
            </a:r>
          </a:p>
          <a:p>
            <a:pPr marL="434975" algn="just">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Yoksulluk, genellikle bir bireyin veya hane halkının toplam gelirinin veya tüketiminin belirli bir seviyenin altına düştüğü bir durum olarak tanımlanmaktadır. </a:t>
            </a:r>
          </a:p>
          <a:p>
            <a:pPr marL="434975" algn="just">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Yoksulluk, sadece maddi malların ve fırsatların eksikliği değildir. Geniş bir bakış açısıyla yoksulluk, ekonomik yoksunluğun yanında, siyasi ve sosyal katılım, eğitim, sağlık, insan hakları gibi insan hayatının tüm boyutlarını kapsayan bir olgudur.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indent="0" algn="just">
              <a:lnSpc>
                <a:spcPct val="150000"/>
              </a:lnSpc>
              <a:buNone/>
            </a:pPr>
            <a:r>
              <a:rPr lang="tr-TR"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628650" indent="-285750" algn="just">
              <a:lnSpc>
                <a:spcPct val="150000"/>
              </a:lnSpc>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50000"/>
              </a:lnSpc>
              <a:buNone/>
            </a:pPr>
            <a:r>
              <a:rPr lang="tr-TR"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indent="0" algn="just">
              <a:lnSpc>
                <a:spcPct val="150000"/>
              </a:lnSpc>
              <a:buNone/>
            </a:pPr>
            <a:r>
              <a:rPr lang="tr-TR"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indent="0" algn="just">
              <a:lnSpc>
                <a:spcPct val="150000"/>
              </a:lnSpc>
              <a:buNone/>
            </a:pPr>
            <a:r>
              <a:rPr lang="tr-TR"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(Ed. Nurşen Adak). Nobel Akademik Yayıncılık, 2016</a:t>
            </a:r>
          </a:p>
          <a:p>
            <a:pPr indent="0" algn="just">
              <a:lnSpc>
                <a:spcPct val="150000"/>
              </a:lnSpc>
              <a:buNone/>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830897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70000" lnSpcReduction="20000"/>
          </a:bodyPr>
          <a:lstStyle/>
          <a:p>
            <a:pPr marL="800100" lvl="1" indent="-457200" algn="just">
              <a:lnSpc>
                <a:spcPct val="150000"/>
              </a:lnSpc>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Yoksulluk; çoğunlukla ev halkı ve toplumla ilgili bir özelliktir ve hane halkı için eğitim olanaklarına, bilgiye ve kaynaklara erişimi kısıtlayan bir etki yapmaktadır. </a:t>
            </a:r>
          </a:p>
          <a:p>
            <a:pPr marL="800100" lvl="1" indent="-457200" algn="just">
              <a:lnSpc>
                <a:spcPct val="150000"/>
              </a:lnSpc>
            </a:pP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Yoksul insanlar</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 bulaşıcı hastalıklara hassasiyeti artıran birçok riskle karşı karşıyadır ve kültürel faktörlerden ve katı dinî inançlardan fazlasıyla etkilenmekledir. </a:t>
            </a:r>
          </a:p>
          <a:p>
            <a:pPr marL="800100" lvl="1" indent="-457200" algn="just">
              <a:lnSpc>
                <a:spcPct val="150000"/>
              </a:lnSpc>
            </a:pP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Kadınlar ve çocuklar </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yoksulluğun temel kurbanlarıdır. Cinsiyet eşitsizliği göz önüne alındığında kadınlar, sağlık ve beslenme açısından en fazla risk altındaki grubu oluşturmaktadır. </a:t>
            </a:r>
          </a:p>
          <a:p>
            <a:pPr marL="800100" lvl="1" indent="-457200" algn="just">
              <a:lnSpc>
                <a:spcPct val="150000"/>
              </a:lnSpc>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Yetersiz su ve sanitasyon, küresel ısınma, aşırı hava olayları veya mesleki riskler düşük gelirli ülkelerde yaşayanları ve yoksulları daha fazla etkilemekledir.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20000"/>
          </a:bodyPr>
          <a:lstStyle/>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757778" lvl="1" indent="-457200" algn="just">
              <a:buClr>
                <a:srgbClr val="B31166"/>
              </a:buClr>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Sağlık ilk kez 1947 yılında Dünya Sağlık Örgütü (DSÖ) anayasasında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temel insan hakkı olarak</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1948 yılında ise İnsan Hakları Evrensel Bildirgesi’nde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tıbbi bakım alma hakkı</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olarak ele alınmıştır.</a:t>
            </a:r>
          </a:p>
          <a:p>
            <a:pPr marL="757778" lvl="1" indent="-457200" algn="just">
              <a:buClr>
                <a:srgbClr val="B31166"/>
              </a:buClr>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Temel insan hakkı olarak sağlık; ırk, din, dil, politik inanç, ekonomik ve sosyal durum ayırımı gözetilmeksizin doğuştan kazanılan bir haktır. </a:t>
            </a:r>
          </a:p>
          <a:p>
            <a:pPr marL="757778" lvl="1" indent="-457200" algn="just">
              <a:buClr>
                <a:srgbClr val="B31166"/>
              </a:buClr>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Yoksul bireylerin sağlık hizmetlerine ulaşımlarının kolaylaştırılması, mutlak yoksulluğun yaygın olduğu bilinen ya da göreli yoksulluğunun yoğunlaştığı popülasyonlar, bölgeler veya ülkeler arasında sağlık ve sağlık hizmetlerinin iyileştirilmesine özel önem vermekten geçmektedir.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70089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Birleşmiş Milletler Binyıl Kalkınma Hedefleri 2015 Raporu'na göre; küresel çapta yoksullukla mücadele konusundaki büyük ilerlemeye rağmen, </a:t>
            </a:r>
            <a:r>
              <a:rPr lang="tr-TR" b="1" dirty="0">
                <a:latin typeface="Times New Roman" panose="02020603050405020304" pitchFamily="18" charset="0"/>
                <a:ea typeface="Times New Roman" panose="02020603050405020304" pitchFamily="18" charset="0"/>
                <a:cs typeface="Times New Roman" panose="02020603050405020304" pitchFamily="18" charset="0"/>
              </a:rPr>
              <a:t>yaklaşık 800 milyon insan hâlâ aşırı yoksulluk </a:t>
            </a:r>
            <a:r>
              <a:rPr lang="tr-TR" dirty="0">
                <a:latin typeface="Times New Roman" panose="02020603050405020304" pitchFamily="18" charset="0"/>
                <a:ea typeface="Times New Roman" panose="02020603050405020304" pitchFamily="18" charset="0"/>
                <a:cs typeface="Times New Roman" panose="02020603050405020304" pitchFamily="18" charset="0"/>
              </a:rPr>
              <a:t>içinde hayatını sürdürmekte ve açlık yaşamaktadır.</a:t>
            </a:r>
          </a:p>
          <a:p>
            <a:pPr marL="377825" indent="-285750" algn="just">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 Beş yaşın altındaki 160 milyondan fazla çocuğun yetersiz beslenmesi nedeniyle büyüme gelişme geriliği yaşanmaktadır. Küresel olarak çalışanların neredeyse yarısı hâlâ uygun olmayan koşullarda çalışmakta ve insana yakışır işlerle ilgili faydalardan nadiren yararlanmaktadır.</a:t>
            </a:r>
          </a:p>
          <a:p>
            <a:pPr marL="377825" indent="-285750" algn="just">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 Beşinci doğum günlerini kutlamadan önce her gün yaklaşık 16.000 çocuk, çoğu önlenebilir sebeplerden dolayı yaşamını yitirmektedir. Gelişmekte olan bölgelerde </a:t>
            </a:r>
            <a:r>
              <a:rPr lang="tr-TR" b="1" dirty="0">
                <a:latin typeface="Times New Roman" panose="02020603050405020304" pitchFamily="18" charset="0"/>
                <a:ea typeface="Times New Roman" panose="02020603050405020304" pitchFamily="18" charset="0"/>
                <a:cs typeface="Times New Roman" panose="02020603050405020304" pitchFamily="18" charset="0"/>
              </a:rPr>
              <a:t>anne ölüm oranı, gelişmiş bölgelere göre 14 kat daha yüksektir. </a:t>
            </a:r>
          </a:p>
          <a:p>
            <a:pPr marL="377825" indent="-285750" algn="just">
              <a:tabLst>
                <a:tab pos="0"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Gelişmekte olan bölgelerde HIV ile yaşayan 31,5 milyon insanın yalnızca yüzde 36'sı 2013’te ART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Antiretroviral</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Therapy</a:t>
            </a:r>
            <a:r>
              <a:rPr lang="tr-TR" dirty="0">
                <a:latin typeface="Times New Roman" panose="02020603050405020304" pitchFamily="18" charset="0"/>
                <a:ea typeface="Times New Roman" panose="02020603050405020304" pitchFamily="18" charset="0"/>
                <a:cs typeface="Times New Roman" panose="02020603050405020304" pitchFamily="18" charset="0"/>
              </a:rPr>
              <a:t>) almıştır. 2015'te, üç kişiden biri (2,4 milyar) iyileştirilmemiş sanitasyon koşullarında yaşamaktadır ve 946 milyon insan açık tuvaletleri kullanmaktadır. Bugün, 880 milyondan fazla insanın gelişmekte olan dünyanın kentlerinde gecekondu şartlarında yaşadığı tahmin edilmektedir (United Nations, 2015a).</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45325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631504" y="226355"/>
            <a:ext cx="1002868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1.2. Türkiye’de Yoksulluk</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434975" algn="just">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Yıllar itibarıyla kent ve kırda yoksulluk oranının oransal olarak birbirine yakın seyrettiği ve 2008 yılı dışında kırsal kesimde yoksulluk oranının kentsel alana göre daha fazla olduğu görülmektedir. </a:t>
            </a:r>
          </a:p>
          <a:p>
            <a:pPr marL="434975" algn="just">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Türkiye'de yoksulluk olgusu ve hane refahının incelendiği bir araştırmada ise yoksulluğun medeni durum dışında, katılımcıların yaşı, eğitim düzeyleri, eşlerinin eğitim düzeyleri, sağlık güvencesi, eş eğitim düzeyi, yaşanan bölge ve yerleşim yeri ile istatistiksel olarak anlamlı şekilde ilişkili olduğu belirlenmiştir. </a:t>
            </a:r>
          </a:p>
          <a:p>
            <a:pPr marL="434975" algn="just">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Araştırma sonuçlarına göre Türkiye'de en düşük refah düzeyinde yaşayanlarda ilk sırayı 15-19 yaş grubundaki kadınlar almış ve en düşük refah düzeyinde olan kadınların çoğunluğunun eğitimi olmayan/ ilkokul bitirmemiş kadınlardan oluştuğu belirtilmiştir.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1978362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631504" y="226355"/>
            <a:ext cx="1002868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2. YOKSULLUK VE SAĞLIK İLİŞKİSİ</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434975" algn="just">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Yoksulluk sağlıksızlığın ve hastalıkların en önde gelen nedenleri arasında yer almaktadır. Toplumda gelir dağılımı ve sosyoekonomik eşitsizlikler nedeniyle gelişen yoksulluk, başta beslenme yetersizliği ve uygun olmayan barınma koşulları olmak üzere pek çok yönüyle kişilerin sağlık statüsünü olumsuz etkilemektedir.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250852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çerik Yer Tutucusu 1">
            <a:extLst>
              <a:ext uri="{FF2B5EF4-FFF2-40B4-BE49-F238E27FC236}">
                <a16:creationId xmlns:a16="http://schemas.microsoft.com/office/drawing/2014/main" id="{B5EAB320-A325-4C34-9705-F64A9FA4DC34}"/>
              </a:ext>
            </a:extLst>
          </p:cNvPr>
          <p:cNvPicPr>
            <a:picLocks noGrp="1" noChangeAspect="1"/>
          </p:cNvPicPr>
          <p:nvPr>
            <p:ph idx="1"/>
          </p:nvPr>
        </p:nvPicPr>
        <p:blipFill rotWithShape="1">
          <a:blip r:embed="rId2"/>
          <a:srcRect t="2326" b="3487"/>
          <a:stretch/>
        </p:blipFill>
        <p:spPr>
          <a:xfrm>
            <a:off x="1775520" y="404664"/>
            <a:ext cx="9937104" cy="6192688"/>
          </a:xfrm>
          <a:prstGeom prst="rect">
            <a:avLst/>
          </a:prstGeom>
        </p:spPr>
      </p:pic>
      <p:sp>
        <p:nvSpPr>
          <p:cNvPr id="4" name="Slayt Numarası Yer Tutucusu 3">
            <a:extLst>
              <a:ext uri="{FF2B5EF4-FFF2-40B4-BE49-F238E27FC236}">
                <a16:creationId xmlns:a16="http://schemas.microsoft.com/office/drawing/2014/main" id="{9549E7EC-562C-4D6E-ADDB-C203CA819C85}"/>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2242607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88CCC7-1227-4C61-A876-BD5C9756ED8A}"/>
              </a:ext>
            </a:extLst>
          </p:cNvPr>
          <p:cNvSpPr>
            <a:spLocks noGrp="1"/>
          </p:cNvSpPr>
          <p:nvPr>
            <p:ph idx="1"/>
          </p:nvPr>
        </p:nvSpPr>
        <p:spPr>
          <a:xfrm>
            <a:off x="1847528" y="692696"/>
            <a:ext cx="9657084" cy="5616624"/>
          </a:xfrm>
        </p:spPr>
        <p:txBody>
          <a:bodyPr>
            <a:normAutofit lnSpcReduction="10000"/>
          </a:bodyPr>
          <a:lstStyle/>
          <a:p>
            <a:pPr algn="just"/>
            <a:r>
              <a:rPr lang="tr-TR" sz="2800" dirty="0">
                <a:latin typeface="Times New Roman" panose="02020603050405020304" pitchFamily="18" charset="0"/>
                <a:cs typeface="Times New Roman" panose="02020603050405020304" pitchFamily="18" charset="0"/>
              </a:rPr>
              <a:t>Bir ülkenin kişi başına düşen ortalama geliri ne kadar yüksekse, o toplumda yaşayan insanların hayatı o kadar uzun ve sağlıklıdır.</a:t>
            </a:r>
          </a:p>
          <a:p>
            <a:pPr algn="just"/>
            <a:r>
              <a:rPr lang="tr-TR" sz="2800" dirty="0">
                <a:latin typeface="Times New Roman" panose="02020603050405020304" pitchFamily="18" charset="0"/>
                <a:cs typeface="Times New Roman" panose="02020603050405020304" pitchFamily="18" charset="0"/>
              </a:rPr>
              <a:t>Gelişmiş toplumlarda doğumda beklenen yaşam süresi, kişi başına düşen gelirden çok, </a:t>
            </a:r>
            <a:r>
              <a:rPr lang="tr-TR" sz="2800" b="1" dirty="0">
                <a:latin typeface="Times New Roman" panose="02020603050405020304" pitchFamily="18" charset="0"/>
                <a:cs typeface="Times New Roman" panose="02020603050405020304" pitchFamily="18" charset="0"/>
              </a:rPr>
              <a:t>gelir dağılımındaki adalete bağlıdır ve adaletli gelir dağılımı olan ülkelerde sağlık statüsü daha hızlı yükselmektedir. </a:t>
            </a:r>
          </a:p>
          <a:p>
            <a:pPr algn="just"/>
            <a:r>
              <a:rPr lang="tr-TR" sz="2800" dirty="0">
                <a:latin typeface="Times New Roman" panose="02020603050405020304" pitchFamily="18" charset="0"/>
                <a:cs typeface="Times New Roman" panose="02020603050405020304" pitchFamily="18" charset="0"/>
              </a:rPr>
              <a:t>Örneğin 1970’lerde İngiltere ve Japonya'da gelir dağılımı ve doğumda beklenen yaşam süresi benzer değerlerdeyken, şimdilerde bu fark açılmıştır. Japonya; son zamanlarda, tüm dünyada doğumda beklenen yaşam süresi en yüksek olan (84.1) ülkedir ve siyasal ve sosyal eşitliğe inanan bir gelir dağılımı anlayışına ve politikasına sahiptir. </a:t>
            </a:r>
          </a:p>
        </p:txBody>
      </p:sp>
      <p:sp>
        <p:nvSpPr>
          <p:cNvPr id="4" name="Slayt Numarası Yer Tutucusu 3">
            <a:extLst>
              <a:ext uri="{FF2B5EF4-FFF2-40B4-BE49-F238E27FC236}">
                <a16:creationId xmlns:a16="http://schemas.microsoft.com/office/drawing/2014/main" id="{9549E7EC-562C-4D6E-ADDB-C203CA819C85}"/>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36648645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3600</TotalTime>
  <Words>1778</Words>
  <Application>Microsoft Office PowerPoint</Application>
  <PresentationFormat>Geniş ekran</PresentationFormat>
  <Paragraphs>108</Paragraphs>
  <Slides>20</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20</vt:i4>
      </vt:variant>
    </vt:vector>
  </HeadingPairs>
  <TitlesOfParts>
    <vt:vector size="27"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YOKSULLUK VE SAĞLIK</vt:lpstr>
      <vt:lpstr> </vt:lpstr>
      <vt:lpstr>PowerPoint Sunusu</vt:lpstr>
      <vt:lpstr>   </vt:lpstr>
      <vt:lpstr> 1.2. Türkiye’de Yoksulluk  </vt:lpstr>
      <vt:lpstr> 2. YOKSULLUK VE SAĞLIK İLİŞKİSİ  </vt:lpstr>
      <vt:lpstr>PowerPoint Sunusu</vt:lpstr>
      <vt:lpstr>PowerPoint Sunusu</vt:lpstr>
      <vt:lpstr>PowerPoint Sunusu</vt:lpstr>
      <vt:lpstr> Tablo 1:Farklı Bakış Açıları ile Yoksulluk ve Sağlık İlişkisi </vt:lpstr>
      <vt:lpstr>PowerPoint Sunusu</vt:lpstr>
      <vt:lpstr>PowerPoint Sunusu</vt:lpstr>
      <vt:lpstr>PowerPoint Sunusu</vt:lpstr>
      <vt:lpstr>PowerPoint Sunusu</vt:lpstr>
      <vt:lpstr>PowerPoint Sunusu</vt:lpstr>
      <vt:lpstr>PowerPoint Sunusu</vt:lpstr>
      <vt:lpstr>PowerPoint Sunusu</vt:lpstr>
      <vt:lpstr>  2.1.Yoksulluk ve Çocuk Sağlığı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265</cp:revision>
  <dcterms:created xsi:type="dcterms:W3CDTF">2019-12-10T17:31:29Z</dcterms:created>
  <dcterms:modified xsi:type="dcterms:W3CDTF">2021-11-05T07:03:07Z</dcterms:modified>
</cp:coreProperties>
</file>