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0" r:id="rId3"/>
    <p:sldId id="288" r:id="rId4"/>
    <p:sldId id="289" r:id="rId5"/>
    <p:sldId id="291" r:id="rId6"/>
    <p:sldId id="292" r:id="rId7"/>
    <p:sldId id="294" r:id="rId8"/>
    <p:sldId id="293" r:id="rId9"/>
    <p:sldId id="295" r:id="rId10"/>
    <p:sldId id="296" r:id="rId11"/>
    <p:sldId id="298" r:id="rId12"/>
    <p:sldId id="297" r:id="rId13"/>
    <p:sldId id="300" r:id="rId14"/>
    <p:sldId id="299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286" r:id="rId38"/>
    <p:sldId id="287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28.12.2020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28.12.2020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28.12.2020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28.12.2020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28.12.2020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38A8D0-63D2-B745-8035-8956FFEA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Kültürü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74DFE1-441F-DB47-B8B6-F65543812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Kurumsal </a:t>
            </a:r>
            <a:r>
              <a:rPr lang="tr-TR" dirty="0" err="1"/>
              <a:t>iletişimle</a:t>
            </a:r>
            <a:r>
              <a:rPr lang="tr-TR" dirty="0"/>
              <a:t> ilintili bir kavram olan kurum </a:t>
            </a:r>
            <a:r>
              <a:rPr lang="tr-TR" dirty="0" err="1"/>
              <a:t>kültüru</a:t>
            </a:r>
            <a:r>
              <a:rPr lang="tr-TR" dirty="0"/>
              <a:t>̈ ile ilgili </a:t>
            </a:r>
            <a:r>
              <a:rPr lang="tr-TR" dirty="0" err="1"/>
              <a:t>birçok</a:t>
            </a:r>
            <a:r>
              <a:rPr lang="tr-TR" dirty="0"/>
              <a:t> tanımlama bulunmaktadır. </a:t>
            </a:r>
          </a:p>
          <a:p>
            <a:r>
              <a:rPr lang="tr-TR" dirty="0"/>
              <a:t>Kurum </a:t>
            </a:r>
            <a:r>
              <a:rPr lang="tr-TR" dirty="0" err="1"/>
              <a:t>kültüru</a:t>
            </a:r>
            <a:r>
              <a:rPr lang="tr-TR" dirty="0"/>
              <a:t>̈, </a:t>
            </a:r>
            <a:r>
              <a:rPr lang="tr-TR" dirty="0" err="1"/>
              <a:t>çalışanların</a:t>
            </a:r>
            <a:r>
              <a:rPr lang="tr-TR" dirty="0"/>
              <a:t> tutum, </a:t>
            </a:r>
            <a:r>
              <a:rPr lang="tr-TR" dirty="0" err="1"/>
              <a:t>inanc</a:t>
            </a:r>
            <a:r>
              <a:rPr lang="tr-TR" dirty="0"/>
              <a:t>̧, varsayım ve beklentileri ile </a:t>
            </a:r>
            <a:r>
              <a:rPr lang="tr-TR" dirty="0" err="1"/>
              <a:t>kişilerin</a:t>
            </a:r>
            <a:r>
              <a:rPr lang="tr-TR" dirty="0"/>
              <a:t> </a:t>
            </a:r>
            <a:r>
              <a:rPr lang="tr-TR" dirty="0" err="1"/>
              <a:t>davranışlarını</a:t>
            </a:r>
            <a:r>
              <a:rPr lang="tr-TR" dirty="0"/>
              <a:t> ve </a:t>
            </a:r>
            <a:r>
              <a:rPr lang="tr-TR" dirty="0" err="1"/>
              <a:t>kişilerarası</a:t>
            </a:r>
            <a:r>
              <a:rPr lang="tr-TR" dirty="0"/>
              <a:t> </a:t>
            </a:r>
            <a:r>
              <a:rPr lang="tr-TR" dirty="0" err="1"/>
              <a:t>ilişkilerini</a:t>
            </a:r>
            <a:r>
              <a:rPr lang="tr-TR" dirty="0"/>
              <a:t> belirleyen faaliyetlerin nasıl </a:t>
            </a:r>
            <a:r>
              <a:rPr lang="tr-TR" dirty="0" err="1"/>
              <a:t>yürütüldüğünu</a:t>
            </a:r>
            <a:r>
              <a:rPr lang="tr-TR" dirty="0"/>
              <a:t>̈ </a:t>
            </a:r>
            <a:r>
              <a:rPr lang="tr-TR" dirty="0" err="1"/>
              <a:t>gösteren</a:t>
            </a:r>
            <a:r>
              <a:rPr lang="tr-TR" dirty="0"/>
              <a:t> normlar denetimidir. </a:t>
            </a:r>
          </a:p>
          <a:p>
            <a:r>
              <a:rPr lang="tr-TR" dirty="0" err="1"/>
              <a:t>Diğer</a:t>
            </a:r>
            <a:r>
              <a:rPr lang="tr-TR" dirty="0"/>
              <a:t> bir ifade ile kurum </a:t>
            </a:r>
            <a:r>
              <a:rPr lang="tr-TR" dirty="0" err="1"/>
              <a:t>kültüru</a:t>
            </a:r>
            <a:r>
              <a:rPr lang="tr-TR" dirty="0"/>
              <a:t>̈ kurum </a:t>
            </a:r>
            <a:r>
              <a:rPr lang="tr-TR" dirty="0" err="1"/>
              <a:t>üyeleri</a:t>
            </a:r>
            <a:r>
              <a:rPr lang="tr-TR" dirty="0"/>
              <a:t> tarafından </a:t>
            </a:r>
            <a:r>
              <a:rPr lang="tr-TR" dirty="0" err="1"/>
              <a:t>paylaşılan</a:t>
            </a:r>
            <a:r>
              <a:rPr lang="tr-TR" dirty="0"/>
              <a:t> </a:t>
            </a:r>
            <a:r>
              <a:rPr lang="tr-TR" dirty="0" err="1"/>
              <a:t>değerler</a:t>
            </a:r>
            <a:r>
              <a:rPr lang="tr-TR" dirty="0"/>
              <a:t> </a:t>
            </a:r>
            <a:r>
              <a:rPr lang="tr-TR" dirty="0" err="1"/>
              <a:t>bütünu</a:t>
            </a:r>
            <a:r>
              <a:rPr lang="tr-TR" dirty="0"/>
              <a:t>̈, ortak bir </a:t>
            </a:r>
            <a:r>
              <a:rPr lang="tr-TR" dirty="0" err="1"/>
              <a:t>anlayıs</a:t>
            </a:r>
            <a:r>
              <a:rPr lang="tr-TR" dirty="0"/>
              <a:t>̧ ve bir kurumda </a:t>
            </a:r>
            <a:r>
              <a:rPr lang="tr-TR" dirty="0" err="1"/>
              <a:t>işlerin</a:t>
            </a:r>
            <a:r>
              <a:rPr lang="tr-TR" dirty="0"/>
              <a:t> nasıl </a:t>
            </a:r>
            <a:r>
              <a:rPr lang="tr-TR" dirty="0" err="1"/>
              <a:t>yapıldığını</a:t>
            </a:r>
            <a:r>
              <a:rPr lang="tr-TR" dirty="0"/>
              <a:t> etkileyen </a:t>
            </a:r>
            <a:r>
              <a:rPr lang="tr-TR" dirty="0" err="1"/>
              <a:t>inançlar</a:t>
            </a:r>
            <a:r>
              <a:rPr lang="tr-TR" dirty="0"/>
              <a:t> </a:t>
            </a:r>
            <a:r>
              <a:rPr lang="tr-TR" dirty="0" err="1"/>
              <a:t>bütünu</a:t>
            </a:r>
            <a:r>
              <a:rPr lang="tr-TR" dirty="0"/>
              <a:t>̈ olarak tanımlanabilir.</a:t>
            </a:r>
          </a:p>
        </p:txBody>
      </p:sp>
    </p:spTree>
    <p:extLst>
      <p:ext uri="{BB962C8B-B14F-4D97-AF65-F5344CB8AC3E}">
        <p14:creationId xmlns:p14="http://schemas.microsoft.com/office/powerpoint/2010/main" val="253223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97C45C-0EE2-0F4E-B7D0-6F807B63F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Kültürü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83F483-1F4A-2D48-84B4-A39D27457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/>
              <a:t>Varsayımlar: </a:t>
            </a:r>
            <a:r>
              <a:rPr lang="tr-TR" dirty="0"/>
              <a:t>Kurumu </a:t>
            </a:r>
            <a:r>
              <a:rPr lang="tr-TR" dirty="0" err="1"/>
              <a:t>oluşturan</a:t>
            </a:r>
            <a:r>
              <a:rPr lang="tr-TR" dirty="0"/>
              <a:t> </a:t>
            </a:r>
            <a:r>
              <a:rPr lang="tr-TR" dirty="0" err="1"/>
              <a:t>kişi</a:t>
            </a:r>
            <a:r>
              <a:rPr lang="tr-TR" dirty="0"/>
              <a:t> ve gruplarca </a:t>
            </a:r>
            <a:r>
              <a:rPr lang="tr-TR" dirty="0" err="1"/>
              <a:t>paylaşılan</a:t>
            </a:r>
            <a:r>
              <a:rPr lang="tr-TR" dirty="0"/>
              <a:t>, kurumdaki insan unsuru, kurumsal ve </a:t>
            </a:r>
            <a:r>
              <a:rPr lang="tr-TR" dirty="0" err="1"/>
              <a:t>çevresel</a:t>
            </a:r>
            <a:r>
              <a:rPr lang="tr-TR" dirty="0"/>
              <a:t> sorunlar, insan </a:t>
            </a:r>
            <a:r>
              <a:rPr lang="tr-TR" dirty="0" err="1"/>
              <a:t>ilişkileri</a:t>
            </a:r>
            <a:r>
              <a:rPr lang="tr-TR" dirty="0"/>
              <a:t> ve </a:t>
            </a:r>
            <a:r>
              <a:rPr lang="tr-TR" dirty="0" err="1"/>
              <a:t>eğilimi</a:t>
            </a:r>
            <a:r>
              <a:rPr lang="tr-TR" dirty="0"/>
              <a:t> ile </a:t>
            </a:r>
            <a:r>
              <a:rPr lang="tr-TR" dirty="0" err="1"/>
              <a:t>bütün</a:t>
            </a:r>
            <a:r>
              <a:rPr lang="tr-TR" dirty="0"/>
              <a:t> bunlara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gerçek</a:t>
            </a:r>
            <a:r>
              <a:rPr lang="tr-TR" dirty="0"/>
              <a:t> ve </a:t>
            </a:r>
            <a:r>
              <a:rPr lang="tr-TR" dirty="0" err="1"/>
              <a:t>doğrunun</a:t>
            </a:r>
            <a:r>
              <a:rPr lang="tr-TR" dirty="0"/>
              <a:t> </a:t>
            </a:r>
            <a:r>
              <a:rPr lang="tr-TR" dirty="0" err="1"/>
              <a:t>doğasıyla</a:t>
            </a:r>
            <a:r>
              <a:rPr lang="tr-TR" dirty="0"/>
              <a:t> ilgili temel yorumları </a:t>
            </a:r>
            <a:r>
              <a:rPr lang="tr-TR" dirty="0" err="1"/>
              <a:t>içeren</a:t>
            </a:r>
            <a:r>
              <a:rPr lang="tr-TR" dirty="0"/>
              <a:t> varsayımlardır. </a:t>
            </a:r>
          </a:p>
          <a:p>
            <a:r>
              <a:rPr lang="tr-TR" i="1" dirty="0"/>
              <a:t>Kurumsal Normlar: </a:t>
            </a:r>
            <a:r>
              <a:rPr lang="tr-TR" dirty="0"/>
              <a:t>Normlar, kurum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çalışanların</a:t>
            </a:r>
            <a:r>
              <a:rPr lang="tr-TR" dirty="0"/>
              <a:t> </a:t>
            </a:r>
            <a:r>
              <a:rPr lang="tr-TR" dirty="0" err="1"/>
              <a:t>davranışlarını</a:t>
            </a:r>
            <a:r>
              <a:rPr lang="tr-TR" dirty="0"/>
              <a:t>, kurum </a:t>
            </a:r>
            <a:r>
              <a:rPr lang="tr-TR" dirty="0" err="1"/>
              <a:t>içiyle</a:t>
            </a:r>
            <a:r>
              <a:rPr lang="tr-TR" dirty="0"/>
              <a:t> ve kurumun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çevresiyle</a:t>
            </a:r>
            <a:r>
              <a:rPr lang="tr-TR" dirty="0"/>
              <a:t> nasıl </a:t>
            </a:r>
            <a:r>
              <a:rPr lang="tr-TR" dirty="0" err="1"/>
              <a:t>iletişim</a:t>
            </a:r>
            <a:r>
              <a:rPr lang="tr-TR" dirty="0"/>
              <a:t> ve </a:t>
            </a:r>
            <a:r>
              <a:rPr lang="tr-TR" dirty="0" err="1"/>
              <a:t>etkileşimde</a:t>
            </a:r>
            <a:r>
              <a:rPr lang="tr-TR" dirty="0"/>
              <a:t> bulunacaklarını </a:t>
            </a:r>
            <a:r>
              <a:rPr lang="tr-TR" dirty="0" err="1"/>
              <a:t>öngören</a:t>
            </a:r>
            <a:r>
              <a:rPr lang="tr-TR" dirty="0"/>
              <a:t> standartları </a:t>
            </a:r>
            <a:r>
              <a:rPr lang="tr-TR" dirty="0" err="1"/>
              <a:t>oluşturur</a:t>
            </a:r>
            <a:r>
              <a:rPr lang="tr-TR" dirty="0"/>
              <a:t>. Kurumdaki bireylerin eylemlerine </a:t>
            </a:r>
            <a:r>
              <a:rPr lang="tr-TR" dirty="0" err="1"/>
              <a:t>yön</a:t>
            </a:r>
            <a:r>
              <a:rPr lang="tr-TR" dirty="0"/>
              <a:t> veren kurumsal normlar, sosyal sistemi </a:t>
            </a:r>
            <a:r>
              <a:rPr lang="tr-TR" dirty="0" err="1"/>
              <a:t>oluşturan</a:t>
            </a:r>
            <a:r>
              <a:rPr lang="tr-TR" dirty="0"/>
              <a:t> </a:t>
            </a:r>
            <a:r>
              <a:rPr lang="tr-TR" dirty="0" err="1"/>
              <a:t>öğelerdir</a:t>
            </a:r>
            <a:r>
              <a:rPr lang="tr-TR" dirty="0"/>
              <a:t>. </a:t>
            </a:r>
          </a:p>
          <a:p>
            <a:r>
              <a:rPr lang="tr-TR" i="1" dirty="0" err="1"/>
              <a:t>İnançlar</a:t>
            </a:r>
            <a:r>
              <a:rPr lang="tr-TR" i="1" dirty="0"/>
              <a:t> ve </a:t>
            </a:r>
            <a:r>
              <a:rPr lang="tr-TR" i="1" dirty="0" err="1"/>
              <a:t>Değerler</a:t>
            </a:r>
            <a:r>
              <a:rPr lang="tr-TR" i="1" dirty="0"/>
              <a:t>: </a:t>
            </a:r>
            <a:r>
              <a:rPr lang="tr-TR" dirty="0"/>
              <a:t>Sorgulama </a:t>
            </a:r>
            <a:r>
              <a:rPr lang="tr-TR" dirty="0" err="1"/>
              <a:t>düzleminin</a:t>
            </a:r>
            <a:r>
              <a:rPr lang="tr-TR" dirty="0"/>
              <a:t> </a:t>
            </a:r>
            <a:r>
              <a:rPr lang="tr-TR" dirty="0" err="1"/>
              <a:t>dışına</a:t>
            </a:r>
            <a:r>
              <a:rPr lang="tr-TR" dirty="0"/>
              <a:t> </a:t>
            </a:r>
            <a:r>
              <a:rPr lang="tr-TR" dirty="0" err="1"/>
              <a:t>çıkarılmıs</a:t>
            </a:r>
            <a:r>
              <a:rPr lang="tr-TR" dirty="0"/>
              <a:t>̧, </a:t>
            </a:r>
            <a:r>
              <a:rPr lang="tr-TR" dirty="0" err="1"/>
              <a:t>kişilerin</a:t>
            </a:r>
            <a:r>
              <a:rPr lang="tr-TR" dirty="0"/>
              <a:t> </a:t>
            </a:r>
            <a:r>
              <a:rPr lang="tr-TR" dirty="0" err="1"/>
              <a:t>varoluşa</a:t>
            </a:r>
            <a:r>
              <a:rPr lang="tr-TR" dirty="0"/>
              <a:t> veya </a:t>
            </a:r>
            <a:r>
              <a:rPr lang="tr-TR" dirty="0" err="1"/>
              <a:t>varolus</a:t>
            </a:r>
            <a:r>
              <a:rPr lang="tr-TR" dirty="0"/>
              <a:t>̧ </a:t>
            </a:r>
            <a:r>
              <a:rPr lang="tr-TR" dirty="0" err="1"/>
              <a:t>biçimine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ön</a:t>
            </a:r>
            <a:r>
              <a:rPr lang="tr-TR" dirty="0"/>
              <a:t> kabuller </a:t>
            </a:r>
            <a:r>
              <a:rPr lang="tr-TR" dirty="0" err="1"/>
              <a:t>inançları</a:t>
            </a:r>
            <a:r>
              <a:rPr lang="tr-TR" dirty="0"/>
              <a:t> ifade ederken </a:t>
            </a:r>
            <a:r>
              <a:rPr lang="tr-TR" dirty="0" err="1"/>
              <a:t>değerler</a:t>
            </a:r>
            <a:r>
              <a:rPr lang="tr-TR" dirty="0"/>
              <a:t>, </a:t>
            </a:r>
            <a:r>
              <a:rPr lang="tr-TR" dirty="0" err="1"/>
              <a:t>genelleşmis</a:t>
            </a:r>
            <a:r>
              <a:rPr lang="tr-TR" dirty="0"/>
              <a:t>̧ ahlak ilkeleri, fonksiyonellik </a:t>
            </a:r>
            <a:r>
              <a:rPr lang="tr-TR" dirty="0" err="1"/>
              <a:t>kazanmıs</a:t>
            </a:r>
            <a:r>
              <a:rPr lang="tr-TR" dirty="0"/>
              <a:t>̧ </a:t>
            </a:r>
            <a:r>
              <a:rPr lang="tr-TR" dirty="0" err="1"/>
              <a:t>inançlar</a:t>
            </a:r>
            <a:r>
              <a:rPr lang="tr-TR" dirty="0"/>
              <a:t> ve belli bir standarda </a:t>
            </a:r>
            <a:r>
              <a:rPr lang="tr-TR" dirty="0" err="1"/>
              <a:t>ulaşmıs</a:t>
            </a:r>
            <a:r>
              <a:rPr lang="tr-TR" dirty="0"/>
              <a:t>̧ </a:t>
            </a:r>
            <a:r>
              <a:rPr lang="tr-TR" dirty="0" err="1"/>
              <a:t>davranıs</a:t>
            </a:r>
            <a:r>
              <a:rPr lang="tr-TR" dirty="0"/>
              <a:t>̧ kalıplarını ifade 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6042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8F3F54-F5CB-5844-9ED8-3E40081E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Kültürü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EE8F61-9235-D846-B0E3-338903FE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i="1" dirty="0"/>
              <a:t>Adetler (</a:t>
            </a:r>
            <a:r>
              <a:rPr lang="tr-TR" i="1" dirty="0" err="1"/>
              <a:t>Ritüeller</a:t>
            </a:r>
            <a:r>
              <a:rPr lang="tr-TR" i="1" dirty="0"/>
              <a:t>): </a:t>
            </a:r>
            <a:r>
              <a:rPr lang="tr-TR" dirty="0"/>
              <a:t>Kurum </a:t>
            </a:r>
            <a:r>
              <a:rPr lang="tr-TR" dirty="0" err="1"/>
              <a:t>içerisinde</a:t>
            </a:r>
            <a:r>
              <a:rPr lang="tr-TR" dirty="0"/>
              <a:t> </a:t>
            </a:r>
            <a:r>
              <a:rPr lang="tr-TR" dirty="0" err="1"/>
              <a:t>kültürel</a:t>
            </a:r>
            <a:r>
              <a:rPr lang="tr-TR" dirty="0"/>
              <a:t> </a:t>
            </a:r>
            <a:r>
              <a:rPr lang="tr-TR" dirty="0" err="1"/>
              <a:t>değerleri</a:t>
            </a:r>
            <a:r>
              <a:rPr lang="tr-TR" dirty="0"/>
              <a:t> </a:t>
            </a:r>
            <a:r>
              <a:rPr lang="tr-TR" dirty="0" err="1"/>
              <a:t>güçlendiren</a:t>
            </a:r>
            <a:r>
              <a:rPr lang="tr-TR" dirty="0"/>
              <a:t>, </a:t>
            </a:r>
            <a:r>
              <a:rPr lang="tr-TR" dirty="0" err="1"/>
              <a:t>alışılmıs</a:t>
            </a:r>
            <a:r>
              <a:rPr lang="tr-TR" dirty="0"/>
              <a:t>̧ ve tekrarlanan eylemler </a:t>
            </a:r>
            <a:r>
              <a:rPr lang="tr-TR" dirty="0" err="1"/>
              <a:t>bütününu</a:t>
            </a:r>
            <a:r>
              <a:rPr lang="tr-TR" dirty="0"/>
              <a:t>̈ ifade eden adetler, kurum </a:t>
            </a:r>
            <a:r>
              <a:rPr lang="tr-TR" dirty="0" err="1"/>
              <a:t>üyelerinin</a:t>
            </a:r>
            <a:r>
              <a:rPr lang="tr-TR" dirty="0"/>
              <a:t> algı ve </a:t>
            </a:r>
            <a:r>
              <a:rPr lang="tr-TR" dirty="0" err="1"/>
              <a:t>davranışlarını</a:t>
            </a:r>
            <a:r>
              <a:rPr lang="tr-TR" dirty="0"/>
              <a:t> kurumsal </a:t>
            </a:r>
            <a:r>
              <a:rPr lang="tr-TR" dirty="0" err="1"/>
              <a:t>kültürle</a:t>
            </a:r>
            <a:r>
              <a:rPr lang="tr-TR" dirty="0"/>
              <a:t> uyumlu </a:t>
            </a:r>
            <a:r>
              <a:rPr lang="tr-TR" dirty="0" err="1"/>
              <a:t>hâle</a:t>
            </a:r>
            <a:r>
              <a:rPr lang="tr-TR" dirty="0"/>
              <a:t> getirmek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düzenlenmis</a:t>
            </a:r>
            <a:r>
              <a:rPr lang="tr-TR" dirty="0"/>
              <a:t>̧ eylemlerdir. </a:t>
            </a:r>
          </a:p>
          <a:p>
            <a:r>
              <a:rPr lang="tr-TR" i="1" dirty="0"/>
              <a:t>Semboller ve </a:t>
            </a:r>
            <a:r>
              <a:rPr lang="tr-TR" i="1" dirty="0" err="1"/>
              <a:t>Törenler</a:t>
            </a:r>
            <a:r>
              <a:rPr lang="tr-TR" i="1" dirty="0"/>
              <a:t>: </a:t>
            </a:r>
            <a:r>
              <a:rPr lang="tr-TR" dirty="0"/>
              <a:t>Kurumsal simgeler, logolar, flamalar, desenler, sloganlar, </a:t>
            </a:r>
            <a:r>
              <a:rPr lang="tr-TR" dirty="0" err="1"/>
              <a:t>şarkılar</a:t>
            </a:r>
            <a:r>
              <a:rPr lang="tr-TR" dirty="0"/>
              <a:t>, unvanlar, giysiler vs. gibi </a:t>
            </a:r>
            <a:r>
              <a:rPr lang="tr-TR" dirty="0" err="1"/>
              <a:t>birçok</a:t>
            </a:r>
            <a:r>
              <a:rPr lang="tr-TR" dirty="0"/>
              <a:t> </a:t>
            </a:r>
            <a:r>
              <a:rPr lang="tr-TR" dirty="0" err="1"/>
              <a:t>faktör</a:t>
            </a:r>
            <a:r>
              <a:rPr lang="tr-TR" dirty="0"/>
              <a:t>, kurum </a:t>
            </a:r>
            <a:r>
              <a:rPr lang="tr-TR" dirty="0" err="1"/>
              <a:t>içindeki</a:t>
            </a:r>
            <a:r>
              <a:rPr lang="tr-TR" dirty="0"/>
              <a:t> fikirlerin, </a:t>
            </a:r>
            <a:r>
              <a:rPr lang="tr-TR" dirty="0" err="1"/>
              <a:t>değerlerin</a:t>
            </a:r>
            <a:r>
              <a:rPr lang="tr-TR" dirty="0"/>
              <a:t> ve duygusal anlatımların iletilmesini </a:t>
            </a:r>
            <a:r>
              <a:rPr lang="tr-TR" dirty="0" err="1"/>
              <a:t>mümkün</a:t>
            </a:r>
            <a:r>
              <a:rPr lang="tr-TR" dirty="0"/>
              <a:t> kılan ve </a:t>
            </a:r>
            <a:r>
              <a:rPr lang="tr-TR" dirty="0" err="1"/>
              <a:t>göründüklerinden</a:t>
            </a:r>
            <a:r>
              <a:rPr lang="tr-TR" dirty="0"/>
              <a:t> fazla anlam </a:t>
            </a:r>
            <a:r>
              <a:rPr lang="tr-TR" dirty="0" err="1"/>
              <a:t>yüku</a:t>
            </a:r>
            <a:r>
              <a:rPr lang="tr-TR" dirty="0"/>
              <a:t>̈ olan kurumun </a:t>
            </a:r>
            <a:r>
              <a:rPr lang="tr-TR" dirty="0" err="1"/>
              <a:t>işareti</a:t>
            </a:r>
            <a:r>
              <a:rPr lang="tr-TR" dirty="0"/>
              <a:t> olarak kullanılan objelerdir. </a:t>
            </a:r>
            <a:r>
              <a:rPr lang="tr-TR" dirty="0" err="1"/>
              <a:t>Törenler</a:t>
            </a:r>
            <a:r>
              <a:rPr lang="tr-TR" dirty="0"/>
              <a:t> ise kurum tarihi bakımından anlam ve </a:t>
            </a:r>
            <a:r>
              <a:rPr lang="tr-TR" dirty="0" err="1"/>
              <a:t>önem</a:t>
            </a:r>
            <a:r>
              <a:rPr lang="tr-TR" dirty="0"/>
              <a:t> </a:t>
            </a:r>
            <a:r>
              <a:rPr lang="tr-TR" dirty="0" err="1"/>
              <a:t>taşıyan</a:t>
            </a:r>
            <a:r>
              <a:rPr lang="tr-TR" dirty="0"/>
              <a:t> bir olaya kurumun </a:t>
            </a:r>
            <a:r>
              <a:rPr lang="tr-TR" dirty="0" err="1"/>
              <a:t>verdiği</a:t>
            </a:r>
            <a:r>
              <a:rPr lang="tr-TR" dirty="0"/>
              <a:t> </a:t>
            </a:r>
            <a:r>
              <a:rPr lang="tr-TR" dirty="0" err="1"/>
              <a:t>önemi</a:t>
            </a:r>
            <a:r>
              <a:rPr lang="tr-TR" dirty="0"/>
              <a:t> </a:t>
            </a:r>
            <a:r>
              <a:rPr lang="tr-TR" dirty="0" err="1"/>
              <a:t>gösterme</a:t>
            </a:r>
            <a:r>
              <a:rPr lang="tr-TR" dirty="0"/>
              <a:t> aracı olmakla birlikte bir grubun </a:t>
            </a:r>
            <a:r>
              <a:rPr lang="tr-TR" dirty="0" err="1"/>
              <a:t>amaçlarını</a:t>
            </a:r>
            <a:r>
              <a:rPr lang="tr-TR" dirty="0"/>
              <a:t> </a:t>
            </a:r>
            <a:r>
              <a:rPr lang="tr-TR" dirty="0" err="1"/>
              <a:t>gerçekleştirmesini</a:t>
            </a:r>
            <a:r>
              <a:rPr lang="tr-TR" dirty="0"/>
              <a:t> </a:t>
            </a:r>
            <a:r>
              <a:rPr lang="tr-TR" dirty="0" err="1"/>
              <a:t>kolaylaştıran</a:t>
            </a:r>
            <a:r>
              <a:rPr lang="tr-TR" dirty="0"/>
              <a:t> simgesel eylemlerdir. </a:t>
            </a:r>
          </a:p>
          <a:p>
            <a:r>
              <a:rPr lang="tr-TR" i="1" dirty="0" err="1"/>
              <a:t>Hikâyeler</a:t>
            </a:r>
            <a:r>
              <a:rPr lang="tr-TR" i="1" dirty="0"/>
              <a:t> ve Efsaneler (mitler): </a:t>
            </a:r>
            <a:r>
              <a:rPr lang="tr-TR" dirty="0"/>
              <a:t>Kurum </a:t>
            </a:r>
            <a:r>
              <a:rPr lang="tr-TR" dirty="0" err="1"/>
              <a:t>kültüru</a:t>
            </a:r>
            <a:r>
              <a:rPr lang="tr-TR" dirty="0"/>
              <a:t>̈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taşıyıcısı</a:t>
            </a:r>
            <a:r>
              <a:rPr lang="tr-TR" dirty="0"/>
              <a:t> konumunda olan </a:t>
            </a:r>
            <a:r>
              <a:rPr lang="tr-TR" dirty="0" err="1"/>
              <a:t>hikâye</a:t>
            </a:r>
            <a:r>
              <a:rPr lang="tr-TR" dirty="0"/>
              <a:t> ve mitler, kurumun </a:t>
            </a:r>
            <a:r>
              <a:rPr lang="tr-TR" dirty="0" err="1"/>
              <a:t>geçmişine</a:t>
            </a:r>
            <a:r>
              <a:rPr lang="tr-TR" dirty="0"/>
              <a:t> ait olayların abartılarak anlatılmasıyla ortaya </a:t>
            </a:r>
            <a:r>
              <a:rPr lang="tr-TR" dirty="0" err="1"/>
              <a:t>çıkarlar</a:t>
            </a:r>
            <a:r>
              <a:rPr lang="tr-TR" dirty="0"/>
              <a:t> ve kurumsal </a:t>
            </a:r>
            <a:r>
              <a:rPr lang="tr-TR" dirty="0" err="1"/>
              <a:t>değer</a:t>
            </a:r>
            <a:r>
              <a:rPr lang="tr-TR" dirty="0"/>
              <a:t> ve </a:t>
            </a:r>
            <a:r>
              <a:rPr lang="tr-TR" dirty="0" err="1"/>
              <a:t>inançları</a:t>
            </a:r>
            <a:r>
              <a:rPr lang="tr-TR" dirty="0"/>
              <a:t> </a:t>
            </a:r>
            <a:r>
              <a:rPr lang="tr-TR" dirty="0" err="1"/>
              <a:t>yerleştirmek</a:t>
            </a:r>
            <a:r>
              <a:rPr lang="tr-TR" dirty="0"/>
              <a:t> amacıyla kurumun tarihinden alınan </a:t>
            </a:r>
            <a:r>
              <a:rPr lang="tr-TR" dirty="0" err="1"/>
              <a:t>yaşanmıs</a:t>
            </a:r>
            <a:r>
              <a:rPr lang="tr-TR" dirty="0"/>
              <a:t>̧ olayların </a:t>
            </a:r>
            <a:r>
              <a:rPr lang="tr-TR" dirty="0" err="1"/>
              <a:t>sözlu</a:t>
            </a:r>
            <a:r>
              <a:rPr lang="tr-TR" dirty="0"/>
              <a:t>̈ ifadeleridir.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51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CE19F4-A5FD-4849-AB38-F414D2CE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Kültürü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14CBB8-078E-C542-B142-206A393BC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i="1" dirty="0"/>
              <a:t>Kahramanlar: </a:t>
            </a:r>
            <a:r>
              <a:rPr lang="tr-TR" dirty="0" err="1"/>
              <a:t>Kurumsaldeğerleri</a:t>
            </a:r>
            <a:r>
              <a:rPr lang="tr-TR" dirty="0"/>
              <a:t> kendi </a:t>
            </a:r>
            <a:r>
              <a:rPr lang="tr-TR" dirty="0" err="1"/>
              <a:t>kişilik</a:t>
            </a:r>
            <a:r>
              <a:rPr lang="tr-TR" dirty="0"/>
              <a:t> </a:t>
            </a:r>
            <a:r>
              <a:rPr lang="tr-TR" dirty="0" err="1"/>
              <a:t>özelliklerinde</a:t>
            </a:r>
            <a:r>
              <a:rPr lang="tr-TR" dirty="0"/>
              <a:t> </a:t>
            </a:r>
            <a:r>
              <a:rPr lang="tr-TR" dirty="0" err="1"/>
              <a:t>somutlaştırabilen</a:t>
            </a:r>
            <a:r>
              <a:rPr lang="tr-TR" dirty="0"/>
              <a:t> kahramanlar, karar ve </a:t>
            </a:r>
            <a:r>
              <a:rPr lang="tr-TR" dirty="0" err="1"/>
              <a:t>davranışları</a:t>
            </a:r>
            <a:r>
              <a:rPr lang="tr-TR" dirty="0"/>
              <a:t> ile kuruma faydalı hizmetlerde bulunan, bu hizmetlerinden dolayı saygı ve itibar kazanan </a:t>
            </a:r>
            <a:r>
              <a:rPr lang="tr-TR" dirty="0" err="1"/>
              <a:t>kişilerdir</a:t>
            </a:r>
            <a:r>
              <a:rPr lang="tr-TR" dirty="0"/>
              <a:t>. </a:t>
            </a:r>
          </a:p>
          <a:p>
            <a:r>
              <a:rPr lang="tr-TR" i="1" dirty="0"/>
              <a:t>Dil: </a:t>
            </a:r>
            <a:r>
              <a:rPr lang="tr-TR" dirty="0" err="1"/>
              <a:t>Öğrenilebilir</a:t>
            </a:r>
            <a:r>
              <a:rPr lang="tr-TR" dirty="0"/>
              <a:t> ve organize </a:t>
            </a:r>
            <a:r>
              <a:rPr lang="tr-TR" dirty="0" err="1"/>
              <a:t>edilmis</a:t>
            </a:r>
            <a:r>
              <a:rPr lang="tr-TR" dirty="0"/>
              <a:t>̧ semboller sistemi olan dil, kurum </a:t>
            </a:r>
            <a:r>
              <a:rPr lang="tr-TR" dirty="0" err="1"/>
              <a:t>açısından</a:t>
            </a:r>
            <a:r>
              <a:rPr lang="tr-TR" dirty="0"/>
              <a:t> da </a:t>
            </a:r>
            <a:r>
              <a:rPr lang="tr-TR" dirty="0" err="1"/>
              <a:t>önemli</a:t>
            </a:r>
            <a:r>
              <a:rPr lang="tr-TR" dirty="0"/>
              <a:t> bir kavramdır. Kurumun ortak dili kullanması kurumsal </a:t>
            </a:r>
            <a:r>
              <a:rPr lang="tr-TR" dirty="0" err="1"/>
              <a:t>kültürün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öğelerinden</a:t>
            </a:r>
            <a:r>
              <a:rPr lang="tr-TR" dirty="0"/>
              <a:t> birini </a:t>
            </a:r>
            <a:r>
              <a:rPr lang="tr-TR" dirty="0" err="1"/>
              <a:t>oluşturmaktadır</a:t>
            </a:r>
            <a:r>
              <a:rPr lang="tr-TR" dirty="0"/>
              <a:t>. </a:t>
            </a:r>
          </a:p>
          <a:p>
            <a:r>
              <a:rPr lang="tr-TR" i="1" dirty="0" err="1"/>
              <a:t>Artifaktlar</a:t>
            </a:r>
            <a:r>
              <a:rPr lang="tr-TR" i="1" dirty="0"/>
              <a:t>: </a:t>
            </a:r>
            <a:r>
              <a:rPr lang="tr-TR" dirty="0"/>
              <a:t>Bir kurumun </a:t>
            </a:r>
            <a:r>
              <a:rPr lang="tr-TR" dirty="0" err="1"/>
              <a:t>kültürünu</a:t>
            </a:r>
            <a:r>
              <a:rPr lang="tr-TR" dirty="0"/>
              <a:t>̈ </a:t>
            </a:r>
            <a:r>
              <a:rPr lang="tr-TR" dirty="0" err="1"/>
              <a:t>diğerlerinden</a:t>
            </a:r>
            <a:r>
              <a:rPr lang="tr-TR" dirty="0"/>
              <a:t> ayıran somut </a:t>
            </a:r>
            <a:r>
              <a:rPr lang="tr-TR" dirty="0" err="1"/>
              <a:t>öğeleri</a:t>
            </a:r>
            <a:r>
              <a:rPr lang="tr-TR" dirty="0"/>
              <a:t> ifade eden </a:t>
            </a:r>
            <a:r>
              <a:rPr lang="tr-TR" dirty="0" err="1"/>
              <a:t>artifaktlar</a:t>
            </a:r>
            <a:r>
              <a:rPr lang="tr-TR" dirty="0"/>
              <a:t>, kurumda </a:t>
            </a:r>
            <a:r>
              <a:rPr lang="tr-TR" dirty="0" err="1"/>
              <a:t>gözlemlenebilir</a:t>
            </a:r>
            <a:r>
              <a:rPr lang="tr-TR" dirty="0"/>
              <a:t> </a:t>
            </a:r>
            <a:r>
              <a:rPr lang="tr-TR" dirty="0" err="1"/>
              <a:t>davranıs</a:t>
            </a:r>
            <a:r>
              <a:rPr lang="tr-TR" dirty="0"/>
              <a:t>̧ </a:t>
            </a:r>
            <a:r>
              <a:rPr lang="tr-TR" dirty="0" err="1"/>
              <a:t>şekilleri</a:t>
            </a:r>
            <a:r>
              <a:rPr lang="tr-TR" dirty="0"/>
              <a:t> ve kurallardır. Somut kurumsal unsurlar olan </a:t>
            </a:r>
            <a:r>
              <a:rPr lang="tr-TR" dirty="0" err="1"/>
              <a:t>artifaktlar</a:t>
            </a:r>
            <a:r>
              <a:rPr lang="tr-TR" dirty="0"/>
              <a:t>, insanların </a:t>
            </a:r>
            <a:r>
              <a:rPr lang="tr-TR" dirty="0" err="1"/>
              <a:t>işitebileceği</a:t>
            </a:r>
            <a:r>
              <a:rPr lang="tr-TR" dirty="0"/>
              <a:t>, </a:t>
            </a:r>
            <a:r>
              <a:rPr lang="tr-TR" dirty="0" err="1"/>
              <a:t>görebileceği</a:t>
            </a:r>
            <a:r>
              <a:rPr lang="tr-TR" dirty="0"/>
              <a:t> ve </a:t>
            </a:r>
            <a:r>
              <a:rPr lang="tr-TR" dirty="0" err="1"/>
              <a:t>hissedebileceği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görünürlükleri</a:t>
            </a:r>
            <a:r>
              <a:rPr lang="tr-TR" dirty="0"/>
              <a:t> ifade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631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B71558-2C69-EF49-85BC-C71B6F8B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Kültürü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A16119-40AE-1C4A-8968-ED3BE1BE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Liderler: </a:t>
            </a:r>
            <a:r>
              <a:rPr lang="tr-TR" dirty="0"/>
              <a:t>Kurum liderinin </a:t>
            </a:r>
            <a:r>
              <a:rPr lang="tr-TR" dirty="0" err="1"/>
              <a:t>davranışının</a:t>
            </a:r>
            <a:r>
              <a:rPr lang="tr-TR" dirty="0"/>
              <a:t> kurumsal bir </a:t>
            </a:r>
            <a:r>
              <a:rPr lang="tr-TR" dirty="0" err="1"/>
              <a:t>davranışa</a:t>
            </a:r>
            <a:r>
              <a:rPr lang="tr-TR" dirty="0"/>
              <a:t>, liderin </a:t>
            </a:r>
            <a:r>
              <a:rPr lang="tr-TR" dirty="0" err="1"/>
              <a:t>düşüncesinin</a:t>
            </a:r>
            <a:r>
              <a:rPr lang="tr-TR" dirty="0"/>
              <a:t> kurumsal bir ilkeye, liderin inancının kurumsal bir amaca, liderin umutlarının kurumsal bir vizyona </a:t>
            </a:r>
            <a:r>
              <a:rPr lang="tr-TR" dirty="0" err="1"/>
              <a:t>dönüşmesi</a:t>
            </a:r>
            <a:r>
              <a:rPr lang="tr-TR" dirty="0"/>
              <a:t> daha kolay olmaktadır. </a:t>
            </a:r>
          </a:p>
          <a:p>
            <a:r>
              <a:rPr lang="tr-TR" i="1" dirty="0"/>
              <a:t>Kurumun Tarihi: </a:t>
            </a:r>
            <a:r>
              <a:rPr lang="tr-TR" dirty="0"/>
              <a:t>Tarihsel bir </a:t>
            </a:r>
            <a:r>
              <a:rPr lang="tr-TR" dirty="0" err="1"/>
              <a:t>sürec</a:t>
            </a:r>
            <a:r>
              <a:rPr lang="tr-TR" dirty="0"/>
              <a:t>̧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oluşan</a:t>
            </a:r>
            <a:r>
              <a:rPr lang="tr-TR" dirty="0"/>
              <a:t> ve yine tarihsel bir </a:t>
            </a:r>
            <a:r>
              <a:rPr lang="tr-TR" dirty="0" err="1"/>
              <a:t>sürec</a:t>
            </a:r>
            <a:r>
              <a:rPr lang="tr-TR" dirty="0"/>
              <a:t>̧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değişkenliğe</a:t>
            </a:r>
            <a:r>
              <a:rPr lang="tr-TR" dirty="0"/>
              <a:t> </a:t>
            </a:r>
            <a:r>
              <a:rPr lang="tr-TR" dirty="0" err="1"/>
              <a:t>uğrayan</a:t>
            </a:r>
            <a:r>
              <a:rPr lang="tr-TR" dirty="0"/>
              <a:t> kurum </a:t>
            </a:r>
            <a:r>
              <a:rPr lang="tr-TR" dirty="0" err="1"/>
              <a:t>kültüru</a:t>
            </a:r>
            <a:r>
              <a:rPr lang="tr-TR" dirty="0"/>
              <a:t>̈, kurum tarihinden </a:t>
            </a:r>
            <a:r>
              <a:rPr lang="tr-TR" dirty="0" err="1"/>
              <a:t>bağımsız</a:t>
            </a:r>
            <a:r>
              <a:rPr lang="tr-TR" dirty="0"/>
              <a:t> </a:t>
            </a:r>
            <a:r>
              <a:rPr lang="tr-TR" dirty="0" err="1"/>
              <a:t>oluşmaz</a:t>
            </a:r>
            <a:r>
              <a:rPr lang="tr-TR" dirty="0"/>
              <a:t> ve bir kurumun tarihsel birikimi </a:t>
            </a:r>
            <a:r>
              <a:rPr lang="tr-TR" dirty="0" err="1"/>
              <a:t>geleceğine</a:t>
            </a:r>
            <a:r>
              <a:rPr lang="tr-TR" dirty="0"/>
              <a:t> de </a:t>
            </a:r>
            <a:r>
              <a:rPr lang="tr-TR" dirty="0" err="1"/>
              <a:t>ışık</a:t>
            </a:r>
            <a:r>
              <a:rPr lang="tr-TR" dirty="0"/>
              <a:t> tutar.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8745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8DB110-0B5F-3E4A-B1E1-3E113724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9FE721-0903-8A4C-BAE3-6532B18B4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Kurum </a:t>
            </a:r>
            <a:r>
              <a:rPr lang="tr-TR" dirty="0" err="1"/>
              <a:t>kültürünün</a:t>
            </a:r>
            <a:r>
              <a:rPr lang="tr-TR" dirty="0"/>
              <a:t>, kuruma </a:t>
            </a:r>
            <a:r>
              <a:rPr lang="tr-TR" dirty="0" err="1"/>
              <a:t>özgu</a:t>
            </a:r>
            <a:r>
              <a:rPr lang="tr-TR" dirty="0"/>
              <a:t>̈ bir yapısı vardır ve kurumlara </a:t>
            </a:r>
            <a:r>
              <a:rPr lang="tr-TR" dirty="0" err="1"/>
              <a:t>göre</a:t>
            </a:r>
            <a:r>
              <a:rPr lang="tr-TR" dirty="0"/>
              <a:t> farklılık arz eder. Her kurumun kendine has misyonu, vizyonu, </a:t>
            </a:r>
            <a:r>
              <a:rPr lang="tr-TR" dirty="0" err="1"/>
              <a:t>örgütsel</a:t>
            </a:r>
            <a:r>
              <a:rPr lang="tr-TR" dirty="0"/>
              <a:t> yapısı, </a:t>
            </a:r>
            <a:r>
              <a:rPr lang="tr-TR" dirty="0" err="1"/>
              <a:t>iletişim</a:t>
            </a:r>
            <a:r>
              <a:rPr lang="tr-TR" dirty="0"/>
              <a:t> sistemi, </a:t>
            </a:r>
            <a:r>
              <a:rPr lang="tr-TR" dirty="0" err="1"/>
              <a:t>hikâyeleri</a:t>
            </a:r>
            <a:r>
              <a:rPr lang="tr-TR" dirty="0"/>
              <a:t> ve </a:t>
            </a:r>
            <a:r>
              <a:rPr lang="tr-TR" dirty="0" err="1"/>
              <a:t>öyküleri</a:t>
            </a:r>
            <a:r>
              <a:rPr lang="tr-TR" dirty="0"/>
              <a:t> vardır. </a:t>
            </a:r>
          </a:p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 ile birlikte kurumun </a:t>
            </a:r>
            <a:r>
              <a:rPr lang="tr-TR" dirty="0" err="1"/>
              <a:t>biçimsel</a:t>
            </a:r>
            <a:r>
              <a:rPr lang="tr-TR" dirty="0"/>
              <a:t> yapısının </a:t>
            </a:r>
            <a:r>
              <a:rPr lang="tr-TR" dirty="0" err="1"/>
              <a:t>oluşturulması</a:t>
            </a:r>
            <a:r>
              <a:rPr lang="tr-TR" dirty="0"/>
              <a:t> ve benimsetilmesinde </a:t>
            </a:r>
            <a:r>
              <a:rPr lang="tr-TR" dirty="0" err="1"/>
              <a:t>önemli</a:t>
            </a:r>
            <a:r>
              <a:rPr lang="tr-TR" dirty="0"/>
              <a:t> rol oynar. </a:t>
            </a:r>
          </a:p>
          <a:p>
            <a:r>
              <a:rPr lang="tr-TR" dirty="0"/>
              <a:t>Kurum </a:t>
            </a:r>
            <a:r>
              <a:rPr lang="tr-TR" dirty="0" err="1"/>
              <a:t>kültüru</a:t>
            </a:r>
            <a:r>
              <a:rPr lang="tr-TR" dirty="0"/>
              <a:t>̈ yazılı bir metin </a:t>
            </a:r>
            <a:r>
              <a:rPr lang="tr-TR" dirty="0" err="1"/>
              <a:t>şeklinde</a:t>
            </a:r>
            <a:r>
              <a:rPr lang="tr-TR" dirty="0"/>
              <a:t> </a:t>
            </a:r>
            <a:r>
              <a:rPr lang="tr-TR" dirty="0" err="1"/>
              <a:t>açıkça</a:t>
            </a:r>
            <a:r>
              <a:rPr lang="tr-TR" dirty="0"/>
              <a:t> ifade edilmez. Kurum </a:t>
            </a:r>
            <a:r>
              <a:rPr lang="tr-TR" dirty="0" err="1"/>
              <a:t>çalışanlarının</a:t>
            </a:r>
            <a:r>
              <a:rPr lang="tr-TR" dirty="0"/>
              <a:t> </a:t>
            </a:r>
            <a:r>
              <a:rPr lang="tr-TR" dirty="0" err="1"/>
              <a:t>düşünce</a:t>
            </a:r>
            <a:r>
              <a:rPr lang="tr-TR" dirty="0"/>
              <a:t> yapılarında ve belleklerinde </a:t>
            </a:r>
            <a:r>
              <a:rPr lang="tr-TR" dirty="0" err="1"/>
              <a:t>inanc</a:t>
            </a:r>
            <a:r>
              <a:rPr lang="tr-TR" dirty="0"/>
              <a:t>̧ ve </a:t>
            </a:r>
            <a:r>
              <a:rPr lang="tr-TR" dirty="0" err="1"/>
              <a:t>değerler</a:t>
            </a:r>
            <a:r>
              <a:rPr lang="tr-TR" dirty="0"/>
              <a:t> olarak yer alır. </a:t>
            </a:r>
          </a:p>
          <a:p>
            <a:r>
              <a:rPr lang="tr-TR" dirty="0"/>
              <a:t>Kurum </a:t>
            </a:r>
            <a:r>
              <a:rPr lang="tr-TR" dirty="0" err="1"/>
              <a:t>kültüru</a:t>
            </a:r>
            <a:r>
              <a:rPr lang="tr-TR" dirty="0"/>
              <a:t>̈, grup </a:t>
            </a:r>
            <a:r>
              <a:rPr lang="tr-TR" dirty="0" err="1"/>
              <a:t>davranışının</a:t>
            </a:r>
            <a:r>
              <a:rPr lang="tr-TR" dirty="0"/>
              <a:t> </a:t>
            </a:r>
            <a:r>
              <a:rPr lang="tr-TR" dirty="0" err="1"/>
              <a:t>yönlendirilmesinde</a:t>
            </a:r>
            <a:r>
              <a:rPr lang="tr-TR" dirty="0"/>
              <a:t> etkili olan kurumsal </a:t>
            </a:r>
            <a:r>
              <a:rPr lang="tr-TR" dirty="0" err="1"/>
              <a:t>işleyişin</a:t>
            </a:r>
            <a:r>
              <a:rPr lang="tr-TR" dirty="0"/>
              <a:t> bir </a:t>
            </a:r>
            <a:r>
              <a:rPr lang="tr-TR" dirty="0" err="1"/>
              <a:t>parçası</a:t>
            </a:r>
            <a:r>
              <a:rPr lang="tr-TR" dirty="0"/>
              <a:t> olarak tekrarlanarak </a:t>
            </a:r>
            <a:r>
              <a:rPr lang="tr-TR" dirty="0" err="1"/>
              <a:t>yerleştirilen</a:t>
            </a:r>
            <a:r>
              <a:rPr lang="tr-TR" dirty="0"/>
              <a:t> </a:t>
            </a:r>
            <a:r>
              <a:rPr lang="tr-TR" dirty="0" err="1"/>
              <a:t>davranışsal</a:t>
            </a:r>
            <a:r>
              <a:rPr lang="tr-TR" dirty="0"/>
              <a:t> kalıplar </a:t>
            </a:r>
            <a:r>
              <a:rPr lang="tr-TR" dirty="0" err="1"/>
              <a:t>şeklindedir</a:t>
            </a:r>
            <a:r>
              <a:rPr lang="tr-TR" dirty="0"/>
              <a:t>. </a:t>
            </a:r>
          </a:p>
          <a:p>
            <a:r>
              <a:rPr lang="tr-TR" dirty="0"/>
              <a:t>Kurum </a:t>
            </a:r>
            <a:r>
              <a:rPr lang="tr-TR" dirty="0" err="1"/>
              <a:t>kültüru</a:t>
            </a:r>
            <a:r>
              <a:rPr lang="tr-TR" dirty="0"/>
              <a:t>̈ grup </a:t>
            </a:r>
            <a:r>
              <a:rPr lang="tr-TR" dirty="0" err="1"/>
              <a:t>üyeleri</a:t>
            </a:r>
            <a:r>
              <a:rPr lang="tr-TR" dirty="0"/>
              <a:t> arasında yaygın olarak kabul </a:t>
            </a:r>
            <a:r>
              <a:rPr lang="tr-TR" dirty="0" err="1"/>
              <a:t>görür</a:t>
            </a:r>
            <a:r>
              <a:rPr lang="tr-TR" dirty="0"/>
              <a:t> ve </a:t>
            </a:r>
            <a:r>
              <a:rPr lang="tr-TR" dirty="0" err="1"/>
              <a:t>paylaşılabilir</a:t>
            </a:r>
            <a:r>
              <a:rPr lang="tr-TR" dirty="0"/>
              <a:t> </a:t>
            </a:r>
            <a:r>
              <a:rPr lang="tr-TR" dirty="0" err="1"/>
              <a:t>özelliğe</a:t>
            </a:r>
            <a:r>
              <a:rPr lang="tr-TR" dirty="0"/>
              <a:t>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06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2CB2B0-C412-314B-A649-5FDAD83A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İletişime Yaklaşımı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C976A-4632-A04D-BB81-B4C4071DB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Bürokratik</a:t>
            </a:r>
            <a:r>
              <a:rPr lang="tr-TR" i="1" dirty="0"/>
              <a:t> </a:t>
            </a:r>
            <a:r>
              <a:rPr lang="tr-TR" i="1" dirty="0" err="1"/>
              <a:t>İletişim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: </a:t>
            </a:r>
            <a:r>
              <a:rPr lang="tr-TR" dirty="0" err="1"/>
              <a:t>Bürokratik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biçimini</a:t>
            </a:r>
            <a:r>
              <a:rPr lang="tr-TR" dirty="0"/>
              <a:t> uygulayan kurumlar, katı bir </a:t>
            </a:r>
            <a:r>
              <a:rPr lang="tr-TR" dirty="0" err="1"/>
              <a:t>hiyerarşik</a:t>
            </a:r>
            <a:r>
              <a:rPr lang="tr-TR" dirty="0"/>
              <a:t> yapıya sahiptirler. </a:t>
            </a:r>
          </a:p>
          <a:p>
            <a:r>
              <a:rPr lang="tr-TR" dirty="0"/>
              <a:t>Sistem kapalıdır, hedef kitlelerin bilgilendirilmesi ya da </a:t>
            </a:r>
            <a:r>
              <a:rPr lang="tr-TR" dirty="0" err="1"/>
              <a:t>örgütsel</a:t>
            </a:r>
            <a:r>
              <a:rPr lang="tr-TR" dirty="0"/>
              <a:t> bilgilerin aktarılması </a:t>
            </a:r>
            <a:r>
              <a:rPr lang="tr-TR" dirty="0" err="1"/>
              <a:t>söz</a:t>
            </a:r>
            <a:r>
              <a:rPr lang="tr-TR" dirty="0"/>
              <a:t> konusu </a:t>
            </a:r>
            <a:r>
              <a:rPr lang="tr-TR" dirty="0" err="1"/>
              <a:t>değildir</a:t>
            </a:r>
            <a:r>
              <a:rPr lang="tr-TR" dirty="0"/>
              <a:t>, tutucu ve hantal </a:t>
            </a:r>
            <a:r>
              <a:rPr lang="tr-TR" dirty="0" err="1"/>
              <a:t>örgüt</a:t>
            </a:r>
            <a:r>
              <a:rPr lang="tr-TR" dirty="0"/>
              <a:t> yapısına sahiptirler. </a:t>
            </a:r>
          </a:p>
          <a:p>
            <a:r>
              <a:rPr lang="tr-TR" dirty="0"/>
              <a:t>Yeniliklere, </a:t>
            </a:r>
            <a:r>
              <a:rPr lang="tr-TR" dirty="0" err="1"/>
              <a:t>değişim</a:t>
            </a:r>
            <a:r>
              <a:rPr lang="tr-TR" dirty="0"/>
              <a:t> ve </a:t>
            </a:r>
            <a:r>
              <a:rPr lang="tr-TR" dirty="0" err="1"/>
              <a:t>dönüşüme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çıkarlar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048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0D18B3-D8C4-FD4C-BEB5-F98742EA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İletişime Yaklaşımı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853A49-40CD-794B-86E1-38A024445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Manipülatif</a:t>
            </a:r>
            <a:r>
              <a:rPr lang="tr-TR" i="1" dirty="0"/>
              <a:t> </a:t>
            </a:r>
            <a:r>
              <a:rPr lang="tr-TR" i="1" dirty="0" err="1"/>
              <a:t>İletişim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: </a:t>
            </a:r>
            <a:r>
              <a:rPr lang="tr-TR" dirty="0"/>
              <a:t>Bu </a:t>
            </a:r>
            <a:r>
              <a:rPr lang="tr-TR" dirty="0" err="1"/>
              <a:t>tür</a:t>
            </a:r>
            <a:r>
              <a:rPr lang="tr-TR" dirty="0"/>
              <a:t> </a:t>
            </a:r>
            <a:r>
              <a:rPr lang="tr-TR" dirty="0" err="1"/>
              <a:t>iletişimin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özelliği</a:t>
            </a:r>
            <a:r>
              <a:rPr lang="tr-TR" dirty="0"/>
              <a:t> hem bilgilenme hem de bilgilendirilmeye hazır olmaya kadar </a:t>
            </a:r>
            <a:r>
              <a:rPr lang="tr-TR" dirty="0" err="1"/>
              <a:t>genis</a:t>
            </a:r>
            <a:r>
              <a:rPr lang="tr-TR" dirty="0"/>
              <a:t>̧ bir kapsamının olmasıdır. </a:t>
            </a:r>
          </a:p>
          <a:p>
            <a:r>
              <a:rPr lang="tr-TR" dirty="0"/>
              <a:t>Bu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biçiminin</a:t>
            </a:r>
            <a:r>
              <a:rPr lang="tr-TR" dirty="0"/>
              <a:t> amacı, kurum-mesaj-kanal-alıcı-geribildirim </a:t>
            </a:r>
            <a:r>
              <a:rPr lang="tr-TR" dirty="0" err="1"/>
              <a:t>şeklinde</a:t>
            </a:r>
            <a:r>
              <a:rPr lang="tr-TR" dirty="0"/>
              <a:t> </a:t>
            </a:r>
            <a:r>
              <a:rPr lang="tr-TR" dirty="0" err="1"/>
              <a:t>sağlıklı</a:t>
            </a:r>
            <a:r>
              <a:rPr lang="tr-TR" dirty="0"/>
              <a:t> </a:t>
            </a:r>
            <a:r>
              <a:rPr lang="tr-TR" dirty="0" err="1"/>
              <a:t>işleyen</a:t>
            </a:r>
            <a:r>
              <a:rPr lang="tr-TR" dirty="0"/>
              <a:t> bir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ölçüde</a:t>
            </a:r>
            <a:r>
              <a:rPr lang="tr-TR" dirty="0"/>
              <a:t> </a:t>
            </a:r>
            <a:r>
              <a:rPr lang="tr-TR" dirty="0" err="1"/>
              <a:t>manipülasyon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bir </a:t>
            </a:r>
            <a:r>
              <a:rPr lang="tr-TR" dirty="0" err="1"/>
              <a:t>değişle</a:t>
            </a:r>
            <a:r>
              <a:rPr lang="tr-TR" dirty="0"/>
              <a:t> </a:t>
            </a:r>
            <a:r>
              <a:rPr lang="tr-TR" dirty="0" err="1"/>
              <a:t>müdahale</a:t>
            </a:r>
            <a:r>
              <a:rPr lang="tr-TR" dirty="0"/>
              <a:t> edilebilirliktir. </a:t>
            </a:r>
          </a:p>
          <a:p>
            <a:r>
              <a:rPr lang="tr-TR" dirty="0"/>
              <a:t>Bu </a:t>
            </a:r>
            <a:r>
              <a:rPr lang="tr-TR" dirty="0" err="1"/>
              <a:t>tür</a:t>
            </a:r>
            <a:r>
              <a:rPr lang="tr-TR" dirty="0"/>
              <a:t> </a:t>
            </a:r>
            <a:r>
              <a:rPr lang="tr-TR" dirty="0" err="1"/>
              <a:t>iletişimde</a:t>
            </a:r>
            <a:r>
              <a:rPr lang="tr-TR" dirty="0"/>
              <a:t> mesajlar; </a:t>
            </a:r>
            <a:r>
              <a:rPr lang="tr-TR" dirty="0" err="1"/>
              <a:t>doğruluk</a:t>
            </a:r>
            <a:r>
              <a:rPr lang="tr-TR" dirty="0"/>
              <a:t>, </a:t>
            </a:r>
            <a:r>
              <a:rPr lang="tr-TR" dirty="0" err="1"/>
              <a:t>açıklık</a:t>
            </a:r>
            <a:r>
              <a:rPr lang="tr-TR" dirty="0"/>
              <a:t>, nesnellik ve </a:t>
            </a:r>
            <a:r>
              <a:rPr lang="tr-TR" dirty="0" err="1"/>
              <a:t>gerçeklikten</a:t>
            </a:r>
            <a:r>
              <a:rPr lang="tr-TR" dirty="0"/>
              <a:t> uzak, abartıya yer verilerek hazırlanır.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630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BA245C-24B3-0B40-8AE3-CD00FD4A6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İletişime Yaklaşımı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7C7552-12D3-0F40-96CE-F9712C14D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Demokratik </a:t>
            </a:r>
            <a:r>
              <a:rPr lang="tr-TR" i="1" dirty="0" err="1"/>
              <a:t>İletişim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: </a:t>
            </a:r>
            <a:r>
              <a:rPr lang="tr-TR" dirty="0"/>
              <a:t>Bu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biçiminde</a:t>
            </a:r>
            <a:r>
              <a:rPr lang="tr-TR" dirty="0"/>
              <a:t> mesajın </a:t>
            </a:r>
            <a:r>
              <a:rPr lang="tr-TR" dirty="0" err="1"/>
              <a:t>açıklığı</a:t>
            </a:r>
            <a:r>
              <a:rPr lang="tr-TR" dirty="0"/>
              <a:t>, </a:t>
            </a:r>
            <a:r>
              <a:rPr lang="tr-TR" dirty="0" err="1"/>
              <a:t>anlaşılırlığı</a:t>
            </a:r>
            <a:r>
              <a:rPr lang="tr-TR" dirty="0"/>
              <a:t>, </a:t>
            </a:r>
            <a:r>
              <a:rPr lang="tr-TR" dirty="0" err="1"/>
              <a:t>anlamlılığı</a:t>
            </a:r>
            <a:r>
              <a:rPr lang="tr-TR" dirty="0"/>
              <a:t>, </a:t>
            </a:r>
            <a:r>
              <a:rPr lang="tr-TR" dirty="0" err="1"/>
              <a:t>doğruluğu</a:t>
            </a:r>
            <a:r>
              <a:rPr lang="tr-TR" dirty="0"/>
              <a:t>, </a:t>
            </a:r>
            <a:r>
              <a:rPr lang="tr-TR" dirty="0" err="1"/>
              <a:t>nesnelliği</a:t>
            </a:r>
            <a:r>
              <a:rPr lang="tr-TR" dirty="0"/>
              <a:t> ve </a:t>
            </a:r>
            <a:r>
              <a:rPr lang="tr-TR" dirty="0" err="1"/>
              <a:t>gerçekliği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Objektif ve yansızdır. </a:t>
            </a:r>
          </a:p>
          <a:p>
            <a:r>
              <a:rPr lang="tr-TR" dirty="0"/>
              <a:t>Demokratik ve katılımcı </a:t>
            </a:r>
            <a:r>
              <a:rPr lang="tr-TR" dirty="0" err="1"/>
              <a:t>yönetim</a:t>
            </a:r>
            <a:r>
              <a:rPr lang="tr-TR" dirty="0"/>
              <a:t> </a:t>
            </a:r>
            <a:r>
              <a:rPr lang="tr-TR" dirty="0" err="1"/>
              <a:t>anlayışlarının</a:t>
            </a:r>
            <a:r>
              <a:rPr lang="tr-TR" dirty="0"/>
              <a:t> </a:t>
            </a:r>
            <a:r>
              <a:rPr lang="tr-TR" dirty="0" err="1"/>
              <a:t>geliştiği</a:t>
            </a:r>
            <a:r>
              <a:rPr lang="tr-TR" dirty="0"/>
              <a:t> kurumlarda uygulanır. </a:t>
            </a:r>
          </a:p>
          <a:p>
            <a:r>
              <a:rPr lang="tr-TR" dirty="0"/>
              <a:t>Kurumların </a:t>
            </a:r>
            <a:r>
              <a:rPr lang="tr-TR" dirty="0" err="1"/>
              <a:t>çağın</a:t>
            </a:r>
            <a:r>
              <a:rPr lang="tr-TR" dirty="0"/>
              <a:t> gereklerine ayak uydurmaları </a:t>
            </a:r>
            <a:r>
              <a:rPr lang="tr-TR" dirty="0" err="1"/>
              <a:t>için</a:t>
            </a:r>
            <a:r>
              <a:rPr lang="tr-TR" dirty="0"/>
              <a:t> uygulamaları gereken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şeklidir</a:t>
            </a:r>
            <a:r>
              <a:rPr lang="tr-TR" dirty="0"/>
              <a:t>. O</a:t>
            </a:r>
          </a:p>
          <a:p>
            <a:r>
              <a:rPr lang="tr-TR" dirty="0"/>
              <a:t>̈</a:t>
            </a:r>
            <a:r>
              <a:rPr lang="tr-TR" dirty="0" err="1"/>
              <a:t>rgütten</a:t>
            </a:r>
            <a:r>
              <a:rPr lang="tr-TR" dirty="0"/>
              <a:t> hedef kitleye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geliştirilen</a:t>
            </a:r>
            <a:r>
              <a:rPr lang="tr-TR" dirty="0"/>
              <a:t> mesajlar aktarılırken hedef kitlenin istek, dilek ve </a:t>
            </a:r>
            <a:r>
              <a:rPr lang="tr-TR" dirty="0" err="1"/>
              <a:t>şikâyetleri</a:t>
            </a:r>
            <a:r>
              <a:rPr lang="tr-TR" dirty="0"/>
              <a:t> </a:t>
            </a:r>
            <a:r>
              <a:rPr lang="tr-TR" dirty="0" err="1"/>
              <a:t>sürece</a:t>
            </a:r>
            <a:r>
              <a:rPr lang="tr-TR" dirty="0"/>
              <a:t> katılır.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8794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8A60FD-5AAC-9449-9123-CFF19BFCF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İletişime Yaklaşımı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E9CA8A-3323-E44E-89E9-0A8C190CE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Orantısız </a:t>
            </a:r>
            <a:r>
              <a:rPr lang="tr-TR" i="1" dirty="0" err="1"/>
              <a:t>İletişim</a:t>
            </a:r>
            <a:r>
              <a:rPr lang="tr-TR" i="1" dirty="0"/>
              <a:t> </a:t>
            </a:r>
            <a:r>
              <a:rPr lang="tr-TR" i="1" dirty="0" err="1"/>
              <a:t>Biçimi</a:t>
            </a:r>
            <a:r>
              <a:rPr lang="tr-TR" i="1" dirty="0"/>
              <a:t>: </a:t>
            </a:r>
            <a:r>
              <a:rPr lang="tr-TR" dirty="0" err="1"/>
              <a:t>Söz</a:t>
            </a:r>
            <a:r>
              <a:rPr lang="tr-TR" dirty="0"/>
              <a:t> konusu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şekli</a:t>
            </a:r>
            <a:r>
              <a:rPr lang="tr-TR" dirty="0"/>
              <a:t>, kurumlarda bilgi alma ya da bilgi verme </a:t>
            </a:r>
            <a:r>
              <a:rPr lang="tr-TR" dirty="0" err="1"/>
              <a:t>bileşenlerinden</a:t>
            </a:r>
            <a:r>
              <a:rPr lang="tr-TR" dirty="0"/>
              <a:t> bir tarafın </a:t>
            </a:r>
            <a:r>
              <a:rPr lang="tr-TR" dirty="0" err="1"/>
              <a:t>ağır</a:t>
            </a:r>
            <a:r>
              <a:rPr lang="tr-TR" dirty="0"/>
              <a:t> basması </a:t>
            </a:r>
            <a:r>
              <a:rPr lang="tr-TR" dirty="0" err="1"/>
              <a:t>hâlinde</a:t>
            </a:r>
            <a:r>
              <a:rPr lang="tr-TR" dirty="0"/>
              <a:t> ortaya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</a:p>
          <a:p>
            <a:r>
              <a:rPr lang="tr-TR" dirty="0"/>
              <a:t>Orantısız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biçiminin</a:t>
            </a:r>
            <a:r>
              <a:rPr lang="tr-TR" dirty="0"/>
              <a:t> etkin </a:t>
            </a:r>
            <a:r>
              <a:rPr lang="tr-TR" dirty="0" err="1"/>
              <a:t>olduğu</a:t>
            </a:r>
            <a:r>
              <a:rPr lang="tr-TR" dirty="0"/>
              <a:t> kurumlarda </a:t>
            </a:r>
            <a:r>
              <a:rPr lang="tr-TR" dirty="0" err="1"/>
              <a:t>çoğunlukla</a:t>
            </a:r>
            <a:r>
              <a:rPr lang="tr-TR" dirty="0"/>
              <a:t> tanıtım ve kamuoyunu bilgilendirme yapılmaktadır. </a:t>
            </a:r>
          </a:p>
          <a:p>
            <a:r>
              <a:rPr lang="tr-TR" dirty="0"/>
              <a:t>Kurumun hedef kitlelerinden gelen bilgiler ve beklentiler </a:t>
            </a:r>
            <a:r>
              <a:rPr lang="tr-TR" dirty="0" err="1"/>
              <a:t>göz</a:t>
            </a:r>
            <a:r>
              <a:rPr lang="tr-TR" dirty="0"/>
              <a:t> ardı edilmektedir.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689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922900-0D8E-294B-9E09-AEBA4C819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A21B87-B77F-944B-B67A-AAB949EF2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“Kurumun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işleyişini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hedeflerine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ulaştırmak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amacıyla, gerek kurumu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öğeler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gerekse kurum ile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girişilen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devamlı bir bilgi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alışverişi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gerekli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kurulmasına olanak tanıyan toplumsal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bağıntılı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gruplarla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olduğunca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 ve verimli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aracıdır.”  şeklinde tanımlanmaktadır.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1986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ED1FC5-0BAC-B341-9137-CB28F209E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Etkililik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AE387D-8DCF-0340-8A67-E9FB5B2CC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Örgütsel</a:t>
            </a:r>
            <a:r>
              <a:rPr lang="tr-TR" dirty="0"/>
              <a:t> etkililik ile ilgili </a:t>
            </a:r>
            <a:r>
              <a:rPr lang="tr-TR" dirty="0" err="1"/>
              <a:t>literatürde</a:t>
            </a:r>
            <a:r>
              <a:rPr lang="tr-TR" dirty="0"/>
              <a:t> birbirinden farklı </a:t>
            </a:r>
            <a:r>
              <a:rPr lang="tr-TR" dirty="0" err="1"/>
              <a:t>yaklaşımlar</a:t>
            </a:r>
            <a:r>
              <a:rPr lang="tr-TR" dirty="0"/>
              <a:t> bulunmaktadır. </a:t>
            </a:r>
            <a:r>
              <a:rPr lang="tr-TR" dirty="0" err="1"/>
              <a:t>Öncelikli</a:t>
            </a:r>
            <a:r>
              <a:rPr lang="tr-TR" dirty="0"/>
              <a:t> olarak tanımlamalara bakılırsa; </a:t>
            </a:r>
            <a:r>
              <a:rPr lang="tr-TR" dirty="0" err="1"/>
              <a:t>araştırmacılar</a:t>
            </a:r>
            <a:r>
              <a:rPr lang="tr-TR" dirty="0"/>
              <a:t>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etkililiği</a:t>
            </a:r>
            <a:r>
              <a:rPr lang="tr-TR" dirty="0"/>
              <a:t>, </a:t>
            </a:r>
            <a:r>
              <a:rPr lang="tr-TR" dirty="0" err="1"/>
              <a:t>örgütün</a:t>
            </a:r>
            <a:r>
              <a:rPr lang="tr-TR" dirty="0"/>
              <a:t> </a:t>
            </a:r>
            <a:r>
              <a:rPr lang="tr-TR" dirty="0" err="1"/>
              <a:t>çeşitli</a:t>
            </a:r>
            <a:r>
              <a:rPr lang="tr-TR" dirty="0"/>
              <a:t> grupların taleplerini ne </a:t>
            </a:r>
            <a:r>
              <a:rPr lang="tr-TR" dirty="0" err="1"/>
              <a:t>ölçüde</a:t>
            </a:r>
            <a:r>
              <a:rPr lang="tr-TR" dirty="0"/>
              <a:t> iyi </a:t>
            </a:r>
            <a:r>
              <a:rPr lang="tr-TR" dirty="0" err="1"/>
              <a:t>karşıladığının</a:t>
            </a:r>
            <a:r>
              <a:rPr lang="tr-TR" dirty="0"/>
              <a:t> "</a:t>
            </a:r>
            <a:r>
              <a:rPr lang="tr-TR" dirty="0" err="1"/>
              <a:t>dışsal</a:t>
            </a:r>
            <a:r>
              <a:rPr lang="tr-TR" dirty="0"/>
              <a:t> bir standardı" olarak ele </a:t>
            </a:r>
            <a:r>
              <a:rPr lang="tr-TR" dirty="0" err="1"/>
              <a:t>almışlar</a:t>
            </a:r>
            <a:r>
              <a:rPr lang="tr-TR" dirty="0"/>
              <a:t> ve </a:t>
            </a:r>
            <a:r>
              <a:rPr lang="tr-TR" i="1" dirty="0"/>
              <a:t>“</a:t>
            </a:r>
            <a:r>
              <a:rPr lang="tr-TR" i="1" dirty="0" err="1"/>
              <a:t>örgütün</a:t>
            </a:r>
            <a:r>
              <a:rPr lang="tr-TR" i="1" dirty="0"/>
              <a:t> </a:t>
            </a:r>
            <a:r>
              <a:rPr lang="tr-TR" i="1" dirty="0" err="1"/>
              <a:t>yaptığı</a:t>
            </a:r>
            <a:r>
              <a:rPr lang="tr-TR" i="1" dirty="0"/>
              <a:t> </a:t>
            </a:r>
            <a:r>
              <a:rPr lang="tr-TR" i="1" dirty="0" err="1"/>
              <a:t>işin</a:t>
            </a:r>
            <a:r>
              <a:rPr lang="tr-TR" i="1" dirty="0"/>
              <a:t> </a:t>
            </a:r>
            <a:r>
              <a:rPr lang="tr-TR" i="1" dirty="0" err="1"/>
              <a:t>yararlılığını</a:t>
            </a:r>
            <a:r>
              <a:rPr lang="tr-TR" i="1" dirty="0"/>
              <a:t> ve bu </a:t>
            </a:r>
            <a:r>
              <a:rPr lang="tr-TR" i="1" dirty="0" err="1"/>
              <a:t>işin</a:t>
            </a:r>
            <a:r>
              <a:rPr lang="tr-TR" i="1" dirty="0"/>
              <a:t> yapılması sırasında kaynakların ne </a:t>
            </a:r>
            <a:r>
              <a:rPr lang="tr-TR" i="1" dirty="0" err="1"/>
              <a:t>ölçüde</a:t>
            </a:r>
            <a:r>
              <a:rPr lang="tr-TR" i="1" dirty="0"/>
              <a:t> iyi" </a:t>
            </a:r>
            <a:r>
              <a:rPr lang="tr-TR" dirty="0" err="1"/>
              <a:t>değerlendirildiğini</a:t>
            </a:r>
            <a:r>
              <a:rPr lang="tr-TR" dirty="0"/>
              <a:t> de </a:t>
            </a:r>
            <a:r>
              <a:rPr lang="tr-TR" dirty="0" err="1"/>
              <a:t>örgütsel</a:t>
            </a:r>
            <a:r>
              <a:rPr lang="tr-TR" dirty="0"/>
              <a:t> etkililik kavramına </a:t>
            </a:r>
            <a:r>
              <a:rPr lang="tr-TR" dirty="0" err="1"/>
              <a:t>dâhil</a:t>
            </a:r>
            <a:r>
              <a:rPr lang="tr-TR" dirty="0"/>
              <a:t> </a:t>
            </a:r>
            <a:r>
              <a:rPr lang="tr-TR" dirty="0" err="1"/>
              <a:t>etmişlerdir</a:t>
            </a:r>
            <a:r>
              <a:rPr lang="tr-TR" dirty="0"/>
              <a:t>.</a:t>
            </a:r>
          </a:p>
          <a:p>
            <a:r>
              <a:rPr lang="tr-TR" dirty="0" err="1"/>
              <a:t>Diğer</a:t>
            </a:r>
            <a:r>
              <a:rPr lang="tr-TR" dirty="0"/>
              <a:t> bir ifade ile etkinlik,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amaçların</a:t>
            </a:r>
            <a:r>
              <a:rPr lang="tr-TR" dirty="0"/>
              <a:t> </a:t>
            </a:r>
            <a:r>
              <a:rPr lang="tr-TR" dirty="0" err="1"/>
              <a:t>gerçekleşmesinin</a:t>
            </a:r>
            <a:r>
              <a:rPr lang="tr-TR" dirty="0"/>
              <a:t> bir sonucu ve </a:t>
            </a:r>
            <a:r>
              <a:rPr lang="tr-TR" dirty="0" err="1"/>
              <a:t>örgütün</a:t>
            </a:r>
            <a:r>
              <a:rPr lang="tr-TR" dirty="0"/>
              <a:t> </a:t>
            </a:r>
            <a:r>
              <a:rPr lang="tr-TR" dirty="0" err="1"/>
              <a:t>amaçlarına</a:t>
            </a:r>
            <a:r>
              <a:rPr lang="tr-TR" dirty="0"/>
              <a:t> </a:t>
            </a:r>
            <a:r>
              <a:rPr lang="tr-TR" dirty="0" err="1"/>
              <a:t>ulaşıp</a:t>
            </a:r>
            <a:r>
              <a:rPr lang="tr-TR" dirty="0"/>
              <a:t> </a:t>
            </a:r>
            <a:r>
              <a:rPr lang="tr-TR" dirty="0" err="1"/>
              <a:t>ulaşamadığının</a:t>
            </a:r>
            <a:r>
              <a:rPr lang="tr-TR" dirty="0"/>
              <a:t> bir </a:t>
            </a:r>
            <a:r>
              <a:rPr lang="tr-TR" dirty="0" err="1"/>
              <a:t>göstergesidir</a:t>
            </a:r>
            <a:r>
              <a:rPr lang="tr-TR" dirty="0"/>
              <a:t>. </a:t>
            </a:r>
            <a:r>
              <a:rPr lang="tr-TR" dirty="0" err="1"/>
              <a:t>Örgütsel</a:t>
            </a:r>
            <a:r>
              <a:rPr lang="tr-TR" dirty="0"/>
              <a:t> etkinlik, </a:t>
            </a:r>
            <a:r>
              <a:rPr lang="tr-TR" dirty="0" err="1"/>
              <a:t>örgütün</a:t>
            </a:r>
            <a:r>
              <a:rPr lang="tr-TR" dirty="0"/>
              <a:t> kaynaklarının rasyonel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dağılımını</a:t>
            </a:r>
            <a:r>
              <a:rPr lang="tr-TR" dirty="0"/>
              <a:t> yaparak maksimum yarar getirecek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amaçlar</a:t>
            </a:r>
            <a:r>
              <a:rPr lang="tr-TR" dirty="0"/>
              <a:t> </a:t>
            </a:r>
            <a:r>
              <a:rPr lang="tr-TR" dirty="0" err="1"/>
              <a:t>doğrultusunda</a:t>
            </a:r>
            <a:r>
              <a:rPr lang="tr-TR" dirty="0"/>
              <a:t> kullanılmasıdır. Kurumsal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etkinliğin</a:t>
            </a:r>
            <a:r>
              <a:rPr lang="tr-TR" dirty="0"/>
              <a:t> </a:t>
            </a:r>
            <a:r>
              <a:rPr lang="tr-TR" dirty="0" err="1"/>
              <a:t>oluşmasında</a:t>
            </a:r>
            <a:r>
              <a:rPr lang="tr-TR" dirty="0"/>
              <a:t> rol oynayan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yönetim</a:t>
            </a:r>
            <a:r>
              <a:rPr lang="tr-TR" dirty="0"/>
              <a:t> aracıdır.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112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CA9A59-6EC1-7545-8802-DA6148949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Etkililik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E8CDE9-215F-6141-B7D5-CCA15EC96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/>
              <a:t>Genel olarak etkililik </a:t>
            </a:r>
            <a:r>
              <a:rPr lang="tr-TR" dirty="0" err="1"/>
              <a:t>ölçütleri</a:t>
            </a:r>
            <a:r>
              <a:rPr lang="tr-TR" dirty="0"/>
              <a:t> </a:t>
            </a:r>
          </a:p>
          <a:p>
            <a:r>
              <a:rPr lang="tr-TR" dirty="0"/>
              <a:t>Amacın </a:t>
            </a:r>
            <a:r>
              <a:rPr lang="tr-TR" dirty="0" err="1"/>
              <a:t>gerçekleşmesi</a:t>
            </a:r>
            <a:r>
              <a:rPr lang="tr-TR" dirty="0"/>
              <a:t>: Kurumun belirlenen </a:t>
            </a:r>
            <a:r>
              <a:rPr lang="tr-TR" dirty="0" err="1"/>
              <a:t>amaçlara</a:t>
            </a:r>
            <a:r>
              <a:rPr lang="tr-TR" dirty="0"/>
              <a:t> </a:t>
            </a:r>
            <a:r>
              <a:rPr lang="tr-TR" dirty="0" err="1"/>
              <a:t>ulaşmasıdır</a:t>
            </a:r>
            <a:r>
              <a:rPr lang="tr-TR" dirty="0"/>
              <a:t>. </a:t>
            </a:r>
          </a:p>
          <a:p>
            <a:r>
              <a:rPr lang="tr-TR" dirty="0"/>
              <a:t> Kaynak elde etme: Kurumun gerekli </a:t>
            </a:r>
            <a:r>
              <a:rPr lang="tr-TR" dirty="0" err="1"/>
              <a:t>üretim</a:t>
            </a:r>
            <a:r>
              <a:rPr lang="tr-TR" dirty="0"/>
              <a:t> girdilerinin </a:t>
            </a:r>
            <a:r>
              <a:rPr lang="tr-TR" dirty="0" err="1"/>
              <a:t>genişletilmesidir</a:t>
            </a:r>
            <a:r>
              <a:rPr lang="tr-TR" dirty="0"/>
              <a:t>. </a:t>
            </a:r>
          </a:p>
          <a:p>
            <a:r>
              <a:rPr lang="tr-TR" dirty="0"/>
              <a:t> </a:t>
            </a:r>
            <a:r>
              <a:rPr lang="tr-TR" dirty="0" err="1"/>
              <a:t>İc</a:t>
            </a:r>
            <a:r>
              <a:rPr lang="tr-TR" dirty="0"/>
              <a:t>̧ </a:t>
            </a:r>
            <a:r>
              <a:rPr lang="tr-TR" dirty="0" err="1"/>
              <a:t>süreçler</a:t>
            </a:r>
            <a:r>
              <a:rPr lang="tr-TR" dirty="0"/>
              <a:t>: Kurumun </a:t>
            </a:r>
            <a:r>
              <a:rPr lang="tr-TR" dirty="0" err="1"/>
              <a:t>sağlıklı</a:t>
            </a:r>
            <a:r>
              <a:rPr lang="tr-TR" dirty="0"/>
              <a:t> </a:t>
            </a:r>
            <a:r>
              <a:rPr lang="tr-TR" dirty="0" err="1"/>
              <a:t>örgüt</a:t>
            </a:r>
            <a:r>
              <a:rPr lang="tr-TR" dirty="0"/>
              <a:t> sistemlerini kurması ve devam ettirmesidir. </a:t>
            </a:r>
          </a:p>
          <a:p>
            <a:r>
              <a:rPr lang="tr-TR" dirty="0"/>
              <a:t> Stratejik </a:t>
            </a:r>
            <a:r>
              <a:rPr lang="tr-TR" dirty="0" err="1"/>
              <a:t>oluşumların</a:t>
            </a:r>
            <a:r>
              <a:rPr lang="tr-TR" dirty="0"/>
              <a:t> doyumu: Kurumun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ve kilit hissedarlarının veya katılımcılarının doyumunun </a:t>
            </a:r>
            <a:r>
              <a:rPr lang="tr-TR" dirty="0" err="1"/>
              <a:t>sağlanmasıdır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7477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7DA78B-F291-314A-A059-044175E2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Etkililik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0F0047-3D49-604E-B601-BEBAE8FD4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Örgütsel</a:t>
            </a:r>
            <a:r>
              <a:rPr lang="tr-TR" dirty="0"/>
              <a:t> etkililikle ilgili </a:t>
            </a:r>
            <a:r>
              <a:rPr lang="tr-TR" dirty="0" err="1"/>
              <a:t>yaklaşımlar</a:t>
            </a:r>
            <a:r>
              <a:rPr lang="tr-TR" dirty="0"/>
              <a:t> “durumsal” ve “dengeli” </a:t>
            </a:r>
            <a:r>
              <a:rPr lang="tr-TR" dirty="0" err="1"/>
              <a:t>şeklinde</a:t>
            </a:r>
            <a:r>
              <a:rPr lang="tr-TR" dirty="0"/>
              <a:t> iki </a:t>
            </a:r>
            <a:r>
              <a:rPr lang="tr-TR" dirty="0" err="1"/>
              <a:t>grupda</a:t>
            </a:r>
            <a:r>
              <a:rPr lang="tr-TR" dirty="0"/>
              <a:t> incelenebilir. </a:t>
            </a:r>
          </a:p>
          <a:p>
            <a:r>
              <a:rPr lang="tr-TR" dirty="0"/>
              <a:t>Durumsal etkililik </a:t>
            </a:r>
            <a:r>
              <a:rPr lang="tr-TR" dirty="0" err="1"/>
              <a:t>yaklaşımları</a:t>
            </a:r>
            <a:r>
              <a:rPr lang="tr-TR" dirty="0"/>
              <a:t> kapsamında </a:t>
            </a:r>
            <a:r>
              <a:rPr lang="tr-TR" dirty="0" err="1"/>
              <a:t>amac</a:t>
            </a:r>
            <a:r>
              <a:rPr lang="tr-TR" dirty="0"/>
              <a:t>̧, </a:t>
            </a:r>
            <a:r>
              <a:rPr lang="tr-TR" dirty="0" err="1"/>
              <a:t>sürec</a:t>
            </a:r>
            <a:r>
              <a:rPr lang="tr-TR" dirty="0"/>
              <a:t>̧ ve kaynak temelli </a:t>
            </a:r>
            <a:r>
              <a:rPr lang="tr-TR" dirty="0" err="1"/>
              <a:t>yaklaşımlar</a:t>
            </a:r>
            <a:r>
              <a:rPr lang="tr-TR" dirty="0"/>
              <a:t> yer almaktadır. </a:t>
            </a:r>
            <a:r>
              <a:rPr lang="tr-TR" dirty="0" err="1"/>
              <a:t>Amac</a:t>
            </a:r>
            <a:r>
              <a:rPr lang="tr-TR" dirty="0"/>
              <a:t>̧ </a:t>
            </a:r>
            <a:r>
              <a:rPr lang="tr-TR" dirty="0" err="1"/>
              <a:t>yaklaşımı</a:t>
            </a:r>
            <a:r>
              <a:rPr lang="tr-TR" dirty="0"/>
              <a:t>, bir </a:t>
            </a:r>
            <a:r>
              <a:rPr lang="tr-TR" dirty="0" err="1"/>
              <a:t>örgütün</a:t>
            </a:r>
            <a:r>
              <a:rPr lang="tr-TR" dirty="0"/>
              <a:t> </a:t>
            </a:r>
            <a:r>
              <a:rPr lang="tr-TR" dirty="0" err="1"/>
              <a:t>çıktılarıyla</a:t>
            </a:r>
            <a:r>
              <a:rPr lang="tr-TR" dirty="0"/>
              <a:t> ilgili </a:t>
            </a:r>
            <a:r>
              <a:rPr lang="tr-TR" dirty="0" err="1"/>
              <a:t>amaçlarını</a:t>
            </a:r>
            <a:r>
              <a:rPr lang="tr-TR" dirty="0"/>
              <a:t> belirlemeyi ve bu </a:t>
            </a:r>
            <a:r>
              <a:rPr lang="tr-TR" dirty="0" err="1"/>
              <a:t>amaçlara</a:t>
            </a:r>
            <a:r>
              <a:rPr lang="tr-TR" dirty="0"/>
              <a:t> ne </a:t>
            </a:r>
            <a:r>
              <a:rPr lang="tr-TR" dirty="0" err="1"/>
              <a:t>ölçüde</a:t>
            </a:r>
            <a:r>
              <a:rPr lang="tr-TR" dirty="0"/>
              <a:t> </a:t>
            </a:r>
            <a:r>
              <a:rPr lang="tr-TR" dirty="0" err="1"/>
              <a:t>ulaşıldığını</a:t>
            </a:r>
            <a:r>
              <a:rPr lang="tr-TR" dirty="0"/>
              <a:t> </a:t>
            </a:r>
            <a:r>
              <a:rPr lang="tr-TR" dirty="0" err="1"/>
              <a:t>değerlendirmeyi</a:t>
            </a:r>
            <a:r>
              <a:rPr lang="tr-TR" dirty="0"/>
              <a:t> </a:t>
            </a:r>
            <a:r>
              <a:rPr lang="tr-TR" dirty="0" err="1"/>
              <a:t>içerirken</a:t>
            </a:r>
            <a:r>
              <a:rPr lang="tr-TR" dirty="0"/>
              <a:t>, </a:t>
            </a:r>
            <a:r>
              <a:rPr lang="tr-TR" dirty="0" err="1"/>
              <a:t>sürec</a:t>
            </a:r>
            <a:r>
              <a:rPr lang="tr-TR" dirty="0"/>
              <a:t>̧ </a:t>
            </a:r>
            <a:r>
              <a:rPr lang="tr-TR" dirty="0" err="1"/>
              <a:t>yaklaşımı</a:t>
            </a:r>
            <a:r>
              <a:rPr lang="tr-TR" dirty="0"/>
              <a:t> ise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içi</a:t>
            </a:r>
            <a:r>
              <a:rPr lang="tr-TR" dirty="0"/>
              <a:t> faaliyetlerle ilgilenmekte,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verimliliğini</a:t>
            </a:r>
            <a:r>
              <a:rPr lang="tr-TR" dirty="0"/>
              <a:t> etkililik </a:t>
            </a:r>
            <a:r>
              <a:rPr lang="tr-TR" dirty="0" err="1"/>
              <a:t>değerlemesinde</a:t>
            </a:r>
            <a:r>
              <a:rPr lang="tr-TR" dirty="0"/>
              <a:t> </a:t>
            </a:r>
            <a:r>
              <a:rPr lang="tr-TR" dirty="0" err="1"/>
              <a:t>gösterge</a:t>
            </a:r>
            <a:r>
              <a:rPr lang="tr-TR" dirty="0"/>
              <a:t> olarak kabul etmektedir. Kaynak temelli </a:t>
            </a:r>
            <a:r>
              <a:rPr lang="tr-TR" dirty="0" err="1"/>
              <a:t>yaklaşım</a:t>
            </a:r>
            <a:r>
              <a:rPr lang="tr-TR" dirty="0"/>
              <a:t> da </a:t>
            </a:r>
            <a:r>
              <a:rPr lang="tr-TR" dirty="0" err="1"/>
              <a:t>örgütsel</a:t>
            </a:r>
            <a:r>
              <a:rPr lang="tr-TR" dirty="0"/>
              <a:t> etkililik mutlak ya da </a:t>
            </a:r>
            <a:r>
              <a:rPr lang="tr-TR" dirty="0" err="1"/>
              <a:t>göreli</a:t>
            </a:r>
            <a:r>
              <a:rPr lang="tr-TR" dirty="0"/>
              <a:t> </a:t>
            </a:r>
            <a:r>
              <a:rPr lang="tr-TR" dirty="0" err="1"/>
              <a:t>koşullarda</a:t>
            </a:r>
            <a:r>
              <a:rPr lang="tr-TR" dirty="0"/>
              <a:t> kıt ve </a:t>
            </a:r>
            <a:r>
              <a:rPr lang="tr-TR" dirty="0" err="1"/>
              <a:t>değerli</a:t>
            </a:r>
            <a:r>
              <a:rPr lang="tr-TR" dirty="0"/>
              <a:t> kaynakların elde edilmesi, </a:t>
            </a:r>
            <a:r>
              <a:rPr lang="tr-TR" dirty="0" err="1"/>
              <a:t>başarılı</a:t>
            </a:r>
            <a:r>
              <a:rPr lang="tr-TR" dirty="0"/>
              <a:t>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bütünleştirilmesi</a:t>
            </a:r>
            <a:r>
              <a:rPr lang="tr-TR" dirty="0"/>
              <a:t> ve </a:t>
            </a:r>
            <a:r>
              <a:rPr lang="tr-TR" dirty="0" err="1"/>
              <a:t>yönetilmesi</a:t>
            </a:r>
            <a:r>
              <a:rPr lang="tr-TR" dirty="0"/>
              <a:t> </a:t>
            </a:r>
            <a:r>
              <a:rPr lang="tr-TR" dirty="0" err="1"/>
              <a:t>yeteneği</a:t>
            </a:r>
            <a:r>
              <a:rPr lang="tr-TR" dirty="0"/>
              <a:t> olarak tanımlanmaktadır.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638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C269D6-B1C6-D941-ABCD-E3A9950B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Etkililik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8B2AB2-237B-0E45-BD2C-9CF3D4C02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Dengeli etkililik </a:t>
            </a:r>
            <a:r>
              <a:rPr lang="tr-TR" dirty="0" err="1"/>
              <a:t>yaklaşımları</a:t>
            </a:r>
            <a:r>
              <a:rPr lang="tr-TR" dirty="0"/>
              <a:t> kapsamında </a:t>
            </a:r>
            <a:r>
              <a:rPr lang="tr-TR" dirty="0" err="1"/>
              <a:t>çıkar</a:t>
            </a:r>
            <a:r>
              <a:rPr lang="tr-TR" dirty="0"/>
              <a:t> grupları ve </a:t>
            </a:r>
            <a:r>
              <a:rPr lang="tr-TR" dirty="0" err="1"/>
              <a:t>rekabetçi</a:t>
            </a:r>
            <a:r>
              <a:rPr lang="tr-TR" dirty="0"/>
              <a:t> </a:t>
            </a:r>
            <a:r>
              <a:rPr lang="tr-TR" dirty="0" err="1"/>
              <a:t>değerler</a:t>
            </a:r>
            <a:r>
              <a:rPr lang="tr-TR" dirty="0"/>
              <a:t> </a:t>
            </a:r>
            <a:r>
              <a:rPr lang="tr-TR" dirty="0" err="1"/>
              <a:t>yaklaşımları</a:t>
            </a:r>
            <a:r>
              <a:rPr lang="tr-TR" dirty="0"/>
              <a:t> yer almaktadır. </a:t>
            </a:r>
            <a:r>
              <a:rPr lang="tr-TR" dirty="0" err="1"/>
              <a:t>Çıkar</a:t>
            </a:r>
            <a:r>
              <a:rPr lang="tr-TR" dirty="0"/>
              <a:t> grupları </a:t>
            </a:r>
            <a:r>
              <a:rPr lang="tr-TR" dirty="0" err="1"/>
              <a:t>yaklaşımlarında</a:t>
            </a:r>
            <a:r>
              <a:rPr lang="tr-TR" dirty="0"/>
              <a:t>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ve </a:t>
            </a:r>
            <a:r>
              <a:rPr lang="tr-TR" dirty="0" err="1"/>
              <a:t>dışında</a:t>
            </a:r>
            <a:r>
              <a:rPr lang="tr-TR" dirty="0"/>
              <a:t> </a:t>
            </a:r>
            <a:r>
              <a:rPr lang="tr-TR" dirty="0" err="1"/>
              <a:t>örgütün</a:t>
            </a:r>
            <a:r>
              <a:rPr lang="tr-TR" dirty="0"/>
              <a:t> performansında bir paya sahip </a:t>
            </a:r>
            <a:r>
              <a:rPr lang="tr-TR" dirty="0" err="1"/>
              <a:t>çıkar</a:t>
            </a:r>
            <a:r>
              <a:rPr lang="tr-TR" dirty="0"/>
              <a:t> grupları bulunmaktadır. </a:t>
            </a:r>
            <a:r>
              <a:rPr lang="tr-TR" dirty="0" err="1"/>
              <a:t>Amac</a:t>
            </a:r>
            <a:r>
              <a:rPr lang="tr-TR" dirty="0"/>
              <a:t>̧ ve sistem </a:t>
            </a:r>
            <a:r>
              <a:rPr lang="tr-TR" dirty="0" err="1"/>
              <a:t>yaklaşımlarından</a:t>
            </a:r>
            <a:r>
              <a:rPr lang="tr-TR" dirty="0"/>
              <a:t> farklı olarak bu </a:t>
            </a:r>
            <a:r>
              <a:rPr lang="tr-TR" dirty="0" err="1"/>
              <a:t>yaklaşım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 gruplarının tatminini </a:t>
            </a:r>
            <a:r>
              <a:rPr lang="tr-TR" dirty="0" err="1"/>
              <a:t>örgütün</a:t>
            </a:r>
            <a:r>
              <a:rPr lang="tr-TR" dirty="0"/>
              <a:t> </a:t>
            </a:r>
            <a:r>
              <a:rPr lang="tr-TR" dirty="0" err="1"/>
              <a:t>etkililiğinin</a:t>
            </a:r>
            <a:r>
              <a:rPr lang="tr-TR" dirty="0"/>
              <a:t> </a:t>
            </a:r>
            <a:r>
              <a:rPr lang="tr-TR" dirty="0" err="1"/>
              <a:t>değerlemesinde</a:t>
            </a:r>
            <a:r>
              <a:rPr lang="tr-TR" dirty="0"/>
              <a:t> belirleyici olarak kabul etmektedir. </a:t>
            </a:r>
            <a:r>
              <a:rPr lang="tr-TR" dirty="0" err="1"/>
              <a:t>Rekabetçi</a:t>
            </a:r>
            <a:r>
              <a:rPr lang="tr-TR" dirty="0"/>
              <a:t> </a:t>
            </a:r>
            <a:r>
              <a:rPr lang="tr-TR" dirty="0" err="1"/>
              <a:t>değerler</a:t>
            </a:r>
            <a:r>
              <a:rPr lang="tr-TR" dirty="0"/>
              <a:t> </a:t>
            </a:r>
            <a:r>
              <a:rPr lang="tr-TR" dirty="0" err="1"/>
              <a:t>yaklaşımı</a:t>
            </a:r>
            <a:r>
              <a:rPr lang="tr-TR" dirty="0"/>
              <a:t> ise </a:t>
            </a:r>
            <a:r>
              <a:rPr lang="tr-TR" dirty="0" err="1"/>
              <a:t>yöneticiler</a:t>
            </a:r>
            <a:r>
              <a:rPr lang="tr-TR" dirty="0"/>
              <a:t> ve </a:t>
            </a:r>
            <a:r>
              <a:rPr lang="tr-TR" dirty="0" err="1"/>
              <a:t>araştırmacılar</a:t>
            </a:r>
            <a:r>
              <a:rPr lang="tr-TR" dirty="0"/>
              <a:t> tarafından kullanılan farklı etkililik </a:t>
            </a:r>
            <a:r>
              <a:rPr lang="tr-TR" dirty="0" err="1"/>
              <a:t>göstergelerinin</a:t>
            </a:r>
            <a:r>
              <a:rPr lang="tr-TR" dirty="0"/>
              <a:t> bir araya gelmesiyle </a:t>
            </a:r>
            <a:r>
              <a:rPr lang="tr-TR" dirty="0" err="1"/>
              <a:t>geliştirilmiştir</a:t>
            </a:r>
            <a:r>
              <a:rPr lang="tr-TR" dirty="0"/>
              <a:t> ve bu </a:t>
            </a:r>
            <a:r>
              <a:rPr lang="tr-TR" dirty="0" err="1"/>
              <a:t>yaklaşıma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de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etkililiği</a:t>
            </a:r>
            <a:r>
              <a:rPr lang="tr-TR" dirty="0"/>
              <a:t> belirleyen </a:t>
            </a:r>
            <a:r>
              <a:rPr lang="tr-TR" dirty="0" err="1"/>
              <a:t>değerlerle</a:t>
            </a:r>
            <a:r>
              <a:rPr lang="tr-TR" dirty="0"/>
              <a:t> ilgili </a:t>
            </a:r>
            <a:r>
              <a:rPr lang="tr-TR" dirty="0" err="1"/>
              <a:t>göstergeler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boyutludur.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777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BDEF4-6131-B646-B1B9-8C5D8D94A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Etkili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B6F01D-3F7F-054D-AEAE-5955B1639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Çalışanlar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iş tatmini </a:t>
            </a:r>
            <a:r>
              <a:rPr lang="tr-TR" dirty="0" err="1"/>
              <a:t>sağlar</a:t>
            </a:r>
            <a:r>
              <a:rPr lang="tr-TR" dirty="0"/>
              <a:t> ve </a:t>
            </a:r>
            <a:r>
              <a:rPr lang="tr-TR" dirty="0" err="1"/>
              <a:t>örgütsel</a:t>
            </a:r>
            <a:r>
              <a:rPr lang="tr-TR" dirty="0"/>
              <a:t> </a:t>
            </a:r>
            <a:r>
              <a:rPr lang="tr-TR" dirty="0" err="1"/>
              <a:t>bağlılığı</a:t>
            </a:r>
            <a:r>
              <a:rPr lang="tr-TR" dirty="0"/>
              <a:t> artırır, kurumsal iklim ve </a:t>
            </a:r>
            <a:r>
              <a:rPr lang="tr-TR" dirty="0" err="1"/>
              <a:t>kültür</a:t>
            </a:r>
            <a:r>
              <a:rPr lang="tr-TR" dirty="0"/>
              <a:t> yaratılmasında etkili olur. </a:t>
            </a:r>
          </a:p>
          <a:p>
            <a:r>
              <a:rPr lang="tr-TR" dirty="0" err="1"/>
              <a:t>Çalışanlar</a:t>
            </a:r>
            <a:r>
              <a:rPr lang="tr-TR" dirty="0"/>
              <a:t> arasında ortak duyguların </a:t>
            </a:r>
            <a:r>
              <a:rPr lang="tr-TR" dirty="0" err="1"/>
              <a:t>oluşturulmasına</a:t>
            </a:r>
            <a:r>
              <a:rPr lang="tr-TR" dirty="0"/>
              <a:t> katkı </a:t>
            </a:r>
            <a:r>
              <a:rPr lang="tr-TR" dirty="0" err="1"/>
              <a:t>sağlar</a:t>
            </a:r>
            <a:r>
              <a:rPr lang="tr-TR" dirty="0"/>
              <a:t>, </a:t>
            </a:r>
            <a:r>
              <a:rPr lang="tr-TR" dirty="0" err="1"/>
              <a:t>çatışma</a:t>
            </a:r>
            <a:r>
              <a:rPr lang="tr-TR" dirty="0"/>
              <a:t> </a:t>
            </a:r>
            <a:r>
              <a:rPr lang="tr-TR" dirty="0" err="1"/>
              <a:t>çözümlenmesinde</a:t>
            </a:r>
            <a:r>
              <a:rPr lang="tr-TR" dirty="0"/>
              <a:t> etkili rol oynar. </a:t>
            </a:r>
          </a:p>
          <a:p>
            <a:r>
              <a:rPr lang="tr-TR" dirty="0" err="1"/>
              <a:t>Örgütsel</a:t>
            </a:r>
            <a:r>
              <a:rPr lang="tr-TR" dirty="0"/>
              <a:t> sorunların </a:t>
            </a:r>
            <a:r>
              <a:rPr lang="tr-TR" dirty="0" err="1"/>
              <a:t>çözümünde</a:t>
            </a:r>
            <a:r>
              <a:rPr lang="tr-TR" dirty="0"/>
              <a:t> yardımcı olur, iş </a:t>
            </a:r>
            <a:r>
              <a:rPr lang="tr-TR" dirty="0" err="1"/>
              <a:t>akışını</a:t>
            </a:r>
            <a:r>
              <a:rPr lang="tr-TR" dirty="0"/>
              <a:t> </a:t>
            </a:r>
            <a:r>
              <a:rPr lang="tr-TR" dirty="0" err="1"/>
              <a:t>yönlendirir</a:t>
            </a:r>
            <a:r>
              <a:rPr lang="tr-TR" dirty="0"/>
              <a:t>, </a:t>
            </a:r>
            <a:r>
              <a:rPr lang="tr-TR" dirty="0" err="1"/>
              <a:t>bölümler</a:t>
            </a:r>
            <a:r>
              <a:rPr lang="tr-TR" dirty="0"/>
              <a:t> arası koordinasyonu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r>
              <a:rPr lang="tr-TR" dirty="0"/>
              <a:t>Personel devir hızını </a:t>
            </a:r>
            <a:r>
              <a:rPr lang="tr-TR" dirty="0" err="1"/>
              <a:t>düşürür</a:t>
            </a:r>
            <a:r>
              <a:rPr lang="tr-TR" dirty="0"/>
              <a:t>. </a:t>
            </a:r>
          </a:p>
          <a:p>
            <a:r>
              <a:rPr lang="tr-TR" dirty="0"/>
              <a:t>Rapor alma </a:t>
            </a:r>
            <a:r>
              <a:rPr lang="tr-TR" dirty="0" err="1"/>
              <a:t>alışkanlıklarını</a:t>
            </a:r>
            <a:r>
              <a:rPr lang="tr-TR" dirty="0"/>
              <a:t> en az </a:t>
            </a:r>
            <a:r>
              <a:rPr lang="tr-TR" dirty="0" err="1"/>
              <a:t>düzeye</a:t>
            </a:r>
            <a:r>
              <a:rPr lang="tr-TR" dirty="0"/>
              <a:t> </a:t>
            </a:r>
            <a:r>
              <a:rPr lang="tr-TR" dirty="0" err="1"/>
              <a:t>çekerek</a:t>
            </a:r>
            <a:r>
              <a:rPr lang="tr-TR" dirty="0"/>
              <a:t>, devamsızlık oranını </a:t>
            </a:r>
            <a:r>
              <a:rPr lang="tr-TR" dirty="0" err="1"/>
              <a:t>düşürür</a:t>
            </a:r>
            <a:r>
              <a:rPr lang="tr-TR" dirty="0"/>
              <a:t>. </a:t>
            </a:r>
          </a:p>
          <a:p>
            <a:r>
              <a:rPr lang="tr-TR" dirty="0"/>
              <a:t>Kuruma rekabet </a:t>
            </a:r>
            <a:r>
              <a:rPr lang="tr-TR" dirty="0" err="1"/>
              <a:t>olanağı</a:t>
            </a:r>
            <a:r>
              <a:rPr lang="tr-TR" dirty="0"/>
              <a:t>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r>
              <a:rPr lang="tr-TR" dirty="0" err="1"/>
              <a:t>Değişen</a:t>
            </a:r>
            <a:r>
              <a:rPr lang="tr-TR" dirty="0"/>
              <a:t> </a:t>
            </a:r>
            <a:r>
              <a:rPr lang="tr-TR" dirty="0" err="1"/>
              <a:t>koşullara</a:t>
            </a:r>
            <a:r>
              <a:rPr lang="tr-TR" dirty="0"/>
              <a:t> uyum </a:t>
            </a:r>
            <a:r>
              <a:rPr lang="tr-TR" dirty="0" err="1"/>
              <a:t>sağlamayı</a:t>
            </a:r>
            <a:r>
              <a:rPr lang="tr-TR" dirty="0"/>
              <a:t> </a:t>
            </a:r>
            <a:r>
              <a:rPr lang="tr-TR" dirty="0" err="1"/>
              <a:t>kolaylaştırır</a:t>
            </a:r>
            <a:r>
              <a:rPr lang="tr-TR" dirty="0"/>
              <a:t>. </a:t>
            </a:r>
          </a:p>
          <a:p>
            <a:r>
              <a:rPr lang="tr-TR" dirty="0"/>
              <a:t>Kurum </a:t>
            </a:r>
            <a:r>
              <a:rPr lang="tr-TR" dirty="0" err="1"/>
              <a:t>kimliği</a:t>
            </a:r>
            <a:r>
              <a:rPr lang="tr-TR" dirty="0"/>
              <a:t> ve kurum </a:t>
            </a:r>
            <a:r>
              <a:rPr lang="tr-TR" dirty="0" err="1"/>
              <a:t>kültürünün</a:t>
            </a:r>
            <a:r>
              <a:rPr lang="tr-TR" dirty="0"/>
              <a:t> </a:t>
            </a:r>
            <a:r>
              <a:rPr lang="tr-TR" dirty="0" err="1"/>
              <a:t>oluşmasında</a:t>
            </a:r>
            <a:r>
              <a:rPr lang="tr-TR" dirty="0"/>
              <a:t> ve benimsetilmesinde </a:t>
            </a:r>
            <a:r>
              <a:rPr lang="tr-TR" dirty="0" err="1"/>
              <a:t>önemli</a:t>
            </a:r>
            <a:r>
              <a:rPr lang="tr-TR" dirty="0"/>
              <a:t> bir yeri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082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83CBD1-BFF5-E54E-A00B-9562BB7C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İklimi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A3FED6-96E8-1C41-BB83-3A562BF3E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İletişim</a:t>
            </a:r>
            <a:r>
              <a:rPr lang="tr-TR" dirty="0"/>
              <a:t> iklimi kurumda kurulan </a:t>
            </a:r>
            <a:r>
              <a:rPr lang="tr-TR" dirty="0" err="1"/>
              <a:t>ilişki</a:t>
            </a:r>
            <a:r>
              <a:rPr lang="tr-TR" dirty="0"/>
              <a:t> ve </a:t>
            </a:r>
            <a:r>
              <a:rPr lang="tr-TR" dirty="0" err="1"/>
              <a:t>iletişim</a:t>
            </a:r>
            <a:r>
              <a:rPr lang="tr-TR" dirty="0"/>
              <a:t> kalitesi ile katılım ve etki derecesine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çalışanların</a:t>
            </a:r>
            <a:r>
              <a:rPr lang="tr-TR" dirty="0"/>
              <a:t> sahip oldukları algılardan </a:t>
            </a:r>
            <a:r>
              <a:rPr lang="tr-TR" dirty="0" err="1"/>
              <a:t>oluşmaktadır</a:t>
            </a:r>
            <a:r>
              <a:rPr lang="tr-TR" dirty="0"/>
              <a:t>. </a:t>
            </a:r>
          </a:p>
          <a:p>
            <a:r>
              <a:rPr lang="tr-TR" i="1" dirty="0" err="1"/>
              <a:t>Destekleyicilik</a:t>
            </a:r>
            <a:r>
              <a:rPr lang="tr-TR" i="1" dirty="0"/>
              <a:t>: </a:t>
            </a:r>
            <a:r>
              <a:rPr lang="tr-TR" dirty="0"/>
              <a:t>Astlar </a:t>
            </a:r>
            <a:r>
              <a:rPr lang="tr-TR" dirty="0" err="1"/>
              <a:t>yöneticileriyle</a:t>
            </a:r>
            <a:r>
              <a:rPr lang="tr-TR" dirty="0"/>
              <a:t> olan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ilişkilerinin</a:t>
            </a:r>
            <a:r>
              <a:rPr lang="tr-TR" dirty="0"/>
              <a:t> onların bireysel </a:t>
            </a:r>
            <a:r>
              <a:rPr lang="tr-TR" dirty="0" err="1"/>
              <a:t>değer</a:t>
            </a:r>
            <a:r>
              <a:rPr lang="tr-TR" dirty="0"/>
              <a:t> ve duygularını yapılandırmalarına ve </a:t>
            </a:r>
            <a:r>
              <a:rPr lang="tr-TR" dirty="0" err="1"/>
              <a:t>sürdürmelerine</a:t>
            </a:r>
            <a:r>
              <a:rPr lang="tr-TR" dirty="0"/>
              <a:t> yardımcı </a:t>
            </a:r>
            <a:r>
              <a:rPr lang="tr-TR" dirty="0" err="1"/>
              <a:t>olduğunu</a:t>
            </a:r>
            <a:r>
              <a:rPr lang="tr-TR" dirty="0"/>
              <a:t> </a:t>
            </a:r>
            <a:r>
              <a:rPr lang="tr-TR" dirty="0" err="1"/>
              <a:t>düşünmektedirler</a:t>
            </a:r>
            <a:r>
              <a:rPr lang="tr-TR" dirty="0"/>
              <a:t>. </a:t>
            </a:r>
          </a:p>
          <a:p>
            <a:r>
              <a:rPr lang="tr-TR" i="1" dirty="0"/>
              <a:t>Katılımcı Karar Alma: </a:t>
            </a:r>
            <a:r>
              <a:rPr lang="tr-TR" dirty="0" err="1"/>
              <a:t>Yöneticilerin</a:t>
            </a:r>
            <a:r>
              <a:rPr lang="tr-TR" dirty="0"/>
              <a:t> karar alma </a:t>
            </a:r>
            <a:r>
              <a:rPr lang="tr-TR" dirty="0" err="1"/>
              <a:t>anlayışları</a:t>
            </a:r>
            <a:r>
              <a:rPr lang="tr-TR" dirty="0"/>
              <a:t> </a:t>
            </a:r>
            <a:r>
              <a:rPr lang="tr-TR" dirty="0" err="1"/>
              <a:t>karmaşık</a:t>
            </a:r>
            <a:r>
              <a:rPr lang="tr-TR" dirty="0"/>
              <a:t> yapı </a:t>
            </a:r>
            <a:r>
              <a:rPr lang="tr-TR" dirty="0" err="1"/>
              <a:t>içerisinde</a:t>
            </a:r>
            <a:r>
              <a:rPr lang="tr-TR" dirty="0"/>
              <a:t> </a:t>
            </a:r>
            <a:r>
              <a:rPr lang="tr-TR" dirty="0" err="1"/>
              <a:t>çalışanların</a:t>
            </a:r>
            <a:r>
              <a:rPr lang="tr-TR" dirty="0"/>
              <a:t> yukarıya </a:t>
            </a:r>
            <a:r>
              <a:rPr lang="tr-TR" dirty="0" err="1"/>
              <a:t>doğru</a:t>
            </a:r>
            <a:r>
              <a:rPr lang="tr-TR" dirty="0"/>
              <a:t> </a:t>
            </a:r>
            <a:r>
              <a:rPr lang="tr-TR" dirty="0" err="1"/>
              <a:t>serbestçe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kurmalarını </a:t>
            </a:r>
            <a:r>
              <a:rPr lang="tr-TR" dirty="0" err="1"/>
              <a:t>sağlayan</a:t>
            </a:r>
            <a:r>
              <a:rPr lang="tr-TR" dirty="0"/>
              <a:t> bir iklimin </a:t>
            </a:r>
            <a:r>
              <a:rPr lang="tr-TR" dirty="0" err="1"/>
              <a:t>oluşturulmasını</a:t>
            </a:r>
            <a:r>
              <a:rPr lang="tr-TR" dirty="0"/>
              <a:t> </a:t>
            </a:r>
            <a:r>
              <a:rPr lang="tr-TR" dirty="0" err="1"/>
              <a:t>biçimlendirir</a:t>
            </a:r>
            <a:r>
              <a:rPr lang="tr-TR" dirty="0"/>
              <a:t>. </a:t>
            </a:r>
          </a:p>
          <a:p>
            <a:r>
              <a:rPr lang="tr-TR" i="1" dirty="0" err="1"/>
              <a:t>Güven</a:t>
            </a:r>
            <a:r>
              <a:rPr lang="tr-TR" i="1" dirty="0"/>
              <a:t>, </a:t>
            </a:r>
            <a:r>
              <a:rPr lang="tr-TR" i="1" dirty="0" err="1"/>
              <a:t>İnanılırlık</a:t>
            </a:r>
            <a:r>
              <a:rPr lang="tr-TR" i="1" dirty="0"/>
              <a:t>: </a:t>
            </a:r>
            <a:r>
              <a:rPr lang="tr-TR" dirty="0"/>
              <a:t>Mesaj kaynaklarının inanılır </a:t>
            </a:r>
            <a:r>
              <a:rPr lang="tr-TR" dirty="0" err="1"/>
              <a:t>biçimde</a:t>
            </a:r>
            <a:r>
              <a:rPr lang="tr-TR" dirty="0"/>
              <a:t> </a:t>
            </a:r>
            <a:r>
              <a:rPr lang="tr-TR" dirty="0" err="1"/>
              <a:t>değerlendirilme</a:t>
            </a:r>
            <a:r>
              <a:rPr lang="tr-TR" dirty="0"/>
              <a:t> </a:t>
            </a:r>
            <a:r>
              <a:rPr lang="tr-TR" dirty="0" err="1"/>
              <a:t>düzeyidir</a:t>
            </a:r>
            <a:r>
              <a:rPr lang="tr-TR" dirty="0"/>
              <a:t>. </a:t>
            </a:r>
          </a:p>
          <a:p>
            <a:r>
              <a:rPr lang="tr-TR" i="1" dirty="0" err="1"/>
              <a:t>Açık</a:t>
            </a:r>
            <a:r>
              <a:rPr lang="tr-TR" i="1" dirty="0"/>
              <a:t> Kalplilik ve </a:t>
            </a:r>
            <a:r>
              <a:rPr lang="tr-TR" i="1" dirty="0" err="1"/>
              <a:t>İçtenlik</a:t>
            </a:r>
            <a:r>
              <a:rPr lang="tr-TR" i="1" dirty="0"/>
              <a:t>: </a:t>
            </a:r>
            <a:r>
              <a:rPr lang="tr-TR" dirty="0" err="1"/>
              <a:t>İster</a:t>
            </a:r>
            <a:r>
              <a:rPr lang="tr-TR" dirty="0"/>
              <a:t> </a:t>
            </a:r>
            <a:r>
              <a:rPr lang="tr-TR" dirty="0" err="1"/>
              <a:t>üst-ast</a:t>
            </a:r>
            <a:r>
              <a:rPr lang="tr-TR" dirty="0"/>
              <a:t> ister </a:t>
            </a:r>
            <a:r>
              <a:rPr lang="tr-TR" dirty="0" err="1"/>
              <a:t>eşit</a:t>
            </a:r>
            <a:r>
              <a:rPr lang="tr-TR" dirty="0"/>
              <a:t>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ilişkisi</a:t>
            </a:r>
            <a:r>
              <a:rPr lang="tr-TR" dirty="0"/>
              <a:t> olsun mesajı iletirken ve dinlerken </a:t>
            </a:r>
            <a:r>
              <a:rPr lang="tr-TR" dirty="0" err="1"/>
              <a:t>açık</a:t>
            </a:r>
            <a:r>
              <a:rPr lang="tr-TR" dirty="0"/>
              <a:t> kalplilik ve </a:t>
            </a:r>
            <a:r>
              <a:rPr lang="tr-TR" dirty="0" err="1"/>
              <a:t>içtenlik</a:t>
            </a:r>
            <a:r>
              <a:rPr lang="tr-TR" dirty="0"/>
              <a:t> vardır. </a:t>
            </a:r>
          </a:p>
          <a:p>
            <a:r>
              <a:rPr lang="tr-TR" i="1" dirty="0" err="1"/>
              <a:t>Yüksek</a:t>
            </a:r>
            <a:r>
              <a:rPr lang="tr-TR" i="1" dirty="0"/>
              <a:t> Performans Hedefleri: </a:t>
            </a:r>
            <a:r>
              <a:rPr lang="tr-TR" dirty="0"/>
              <a:t>Performans hedeflerinin kurumda </a:t>
            </a:r>
            <a:r>
              <a:rPr lang="tr-TR" dirty="0" err="1"/>
              <a:t>açıkça</a:t>
            </a:r>
            <a:r>
              <a:rPr lang="tr-TR" dirty="0"/>
              <a:t> ifade edilme </a:t>
            </a:r>
            <a:r>
              <a:rPr lang="tr-TR" dirty="0" err="1"/>
              <a:t>düzeyidir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7688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270353-2B3A-2345-8E3D-B9F35DCD1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 Yaklaşımları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8D9A75-667E-0F4E-B13E-0FF9B6FB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i="1" dirty="0" err="1"/>
              <a:t>Paydas</a:t>
            </a:r>
            <a:r>
              <a:rPr lang="tr-TR" i="1" dirty="0"/>
              <a:t>̧ </a:t>
            </a:r>
            <a:r>
              <a:rPr lang="tr-TR" i="1" dirty="0" err="1"/>
              <a:t>Yaklaşımı</a:t>
            </a:r>
            <a:r>
              <a:rPr lang="tr-TR" i="1" dirty="0"/>
              <a:t>: </a:t>
            </a:r>
            <a:r>
              <a:rPr lang="tr-TR" dirty="0" err="1"/>
              <a:t>Paydas</a:t>
            </a:r>
            <a:r>
              <a:rPr lang="tr-TR" dirty="0"/>
              <a:t>̧ </a:t>
            </a:r>
            <a:r>
              <a:rPr lang="tr-TR" dirty="0" err="1"/>
              <a:t>yaklaşımı</a:t>
            </a:r>
            <a:r>
              <a:rPr lang="tr-TR" dirty="0"/>
              <a:t> olarak bilinen bu teorinin ilk savunucularından biri Stratejik </a:t>
            </a:r>
            <a:r>
              <a:rPr lang="tr-TR" dirty="0" err="1"/>
              <a:t>Yönetim</a:t>
            </a:r>
            <a:r>
              <a:rPr lang="tr-TR" dirty="0"/>
              <a:t> ve </a:t>
            </a:r>
            <a:r>
              <a:rPr lang="tr-TR" dirty="0" err="1"/>
              <a:t>Paydas</a:t>
            </a:r>
            <a:r>
              <a:rPr lang="tr-TR" dirty="0"/>
              <a:t>̧ </a:t>
            </a:r>
            <a:r>
              <a:rPr lang="tr-TR" dirty="0" err="1"/>
              <a:t>Yaklaşımı</a:t>
            </a:r>
            <a:r>
              <a:rPr lang="tr-TR" dirty="0"/>
              <a:t> adlı kitabın yazarı R. E. </a:t>
            </a:r>
            <a:r>
              <a:rPr lang="tr-TR" dirty="0" err="1"/>
              <a:t>Freeman’dır</a:t>
            </a:r>
            <a:r>
              <a:rPr lang="tr-TR" dirty="0"/>
              <a:t>. </a:t>
            </a:r>
          </a:p>
          <a:p>
            <a:r>
              <a:rPr lang="tr-TR" dirty="0" err="1"/>
              <a:t>Freeman</a:t>
            </a:r>
            <a:r>
              <a:rPr lang="tr-TR" dirty="0"/>
              <a:t>, her </a:t>
            </a:r>
            <a:r>
              <a:rPr lang="tr-TR" dirty="0" err="1"/>
              <a:t>işletmenin</a:t>
            </a:r>
            <a:r>
              <a:rPr lang="tr-TR" dirty="0"/>
              <a:t> </a:t>
            </a:r>
            <a:r>
              <a:rPr lang="tr-TR" dirty="0" err="1"/>
              <a:t>yaptığı</a:t>
            </a:r>
            <a:r>
              <a:rPr lang="tr-TR" dirty="0"/>
              <a:t> faaliyetlerden etkilenen ve aynı zamanda </a:t>
            </a:r>
            <a:r>
              <a:rPr lang="tr-TR" dirty="0" err="1"/>
              <a:t>işletmeyi</a:t>
            </a:r>
            <a:r>
              <a:rPr lang="tr-TR" dirty="0"/>
              <a:t> etkileyebilen bir </a:t>
            </a:r>
            <a:r>
              <a:rPr lang="tr-TR" dirty="0" err="1"/>
              <a:t>paydas</a:t>
            </a:r>
            <a:r>
              <a:rPr lang="tr-TR" dirty="0"/>
              <a:t>̧ grubu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görüşünu</a:t>
            </a:r>
            <a:r>
              <a:rPr lang="tr-TR" dirty="0"/>
              <a:t>̈ savunmaktadır. </a:t>
            </a:r>
          </a:p>
          <a:p>
            <a:r>
              <a:rPr lang="tr-TR" dirty="0"/>
              <a:t>Bir </a:t>
            </a:r>
            <a:r>
              <a:rPr lang="tr-TR" dirty="0" err="1"/>
              <a:t>işletmenin</a:t>
            </a:r>
            <a:r>
              <a:rPr lang="tr-TR" dirty="0"/>
              <a:t> birincil ve en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paydaşları</a:t>
            </a:r>
            <a:r>
              <a:rPr lang="tr-TR" dirty="0"/>
              <a:t>, </a:t>
            </a:r>
            <a:r>
              <a:rPr lang="tr-TR" dirty="0" err="1"/>
              <a:t>işletmenin</a:t>
            </a:r>
            <a:r>
              <a:rPr lang="tr-TR" dirty="0"/>
              <a:t> </a:t>
            </a:r>
            <a:r>
              <a:rPr lang="tr-TR" dirty="0" err="1"/>
              <a:t>geleceği</a:t>
            </a:r>
            <a:r>
              <a:rPr lang="tr-TR" dirty="0"/>
              <a:t> ile </a:t>
            </a:r>
            <a:r>
              <a:rPr lang="tr-TR" dirty="0" err="1"/>
              <a:t>doğrudan</a:t>
            </a:r>
            <a:r>
              <a:rPr lang="tr-TR" dirty="0"/>
              <a:t> </a:t>
            </a:r>
            <a:r>
              <a:rPr lang="tr-TR" dirty="0" err="1"/>
              <a:t>bağlantılıdır</a:t>
            </a:r>
            <a:r>
              <a:rPr lang="tr-TR" dirty="0"/>
              <a:t>. Bunlar; hissedarlar, yatırımcılar, </a:t>
            </a:r>
            <a:r>
              <a:rPr lang="tr-TR" dirty="0" err="1"/>
              <a:t>çalışanlar</a:t>
            </a:r>
            <a:r>
              <a:rPr lang="tr-TR" dirty="0"/>
              <a:t>, </a:t>
            </a:r>
            <a:r>
              <a:rPr lang="tr-TR" dirty="0" err="1"/>
              <a:t>müşteriler</a:t>
            </a:r>
            <a:r>
              <a:rPr lang="tr-TR" dirty="0"/>
              <a:t>, </a:t>
            </a:r>
            <a:r>
              <a:rPr lang="tr-TR" dirty="0" err="1"/>
              <a:t>tedarikçiler</a:t>
            </a:r>
            <a:r>
              <a:rPr lang="tr-TR" dirty="0"/>
              <a:t> ve </a:t>
            </a:r>
            <a:r>
              <a:rPr lang="tr-TR" dirty="0" err="1"/>
              <a:t>işletmenin</a:t>
            </a:r>
            <a:r>
              <a:rPr lang="tr-TR" dirty="0"/>
              <a:t> faaliyet </a:t>
            </a:r>
            <a:r>
              <a:rPr lang="tr-TR" dirty="0" err="1"/>
              <a:t>gösterdiği</a:t>
            </a:r>
            <a:r>
              <a:rPr lang="tr-TR" dirty="0"/>
              <a:t> yerdeki halk ve kamu </a:t>
            </a:r>
            <a:r>
              <a:rPr lang="tr-TR" dirty="0" err="1"/>
              <a:t>kuruluşlarıdır</a:t>
            </a:r>
            <a:r>
              <a:rPr lang="tr-TR" dirty="0"/>
              <a:t>. </a:t>
            </a:r>
          </a:p>
          <a:p>
            <a:r>
              <a:rPr lang="tr-TR" dirty="0" err="1"/>
              <a:t>İkincil</a:t>
            </a:r>
            <a:r>
              <a:rPr lang="tr-TR" dirty="0"/>
              <a:t> </a:t>
            </a:r>
            <a:r>
              <a:rPr lang="tr-TR" dirty="0" err="1"/>
              <a:t>paydaşlar</a:t>
            </a:r>
            <a:r>
              <a:rPr lang="tr-TR" dirty="0"/>
              <a:t> </a:t>
            </a:r>
            <a:r>
              <a:rPr lang="tr-TR" dirty="0" err="1"/>
              <a:t>işletmenin</a:t>
            </a:r>
            <a:r>
              <a:rPr lang="tr-TR" dirty="0"/>
              <a:t> faaliyetlerinden </a:t>
            </a:r>
            <a:r>
              <a:rPr lang="tr-TR" dirty="0" err="1"/>
              <a:t>doğrudan</a:t>
            </a:r>
            <a:r>
              <a:rPr lang="tr-TR" dirty="0"/>
              <a:t> etkilenmeyen kesimdir. Bunlar </a:t>
            </a:r>
            <a:r>
              <a:rPr lang="tr-TR" dirty="0" err="1"/>
              <a:t>işletmenin</a:t>
            </a:r>
            <a:r>
              <a:rPr lang="tr-TR" dirty="0"/>
              <a:t> faaliyetleri ile </a:t>
            </a:r>
            <a:r>
              <a:rPr lang="tr-TR" dirty="0" err="1"/>
              <a:t>doğrudan</a:t>
            </a:r>
            <a:r>
              <a:rPr lang="tr-TR" dirty="0"/>
              <a:t> bir </a:t>
            </a:r>
            <a:r>
              <a:rPr lang="tr-TR" dirty="0" err="1"/>
              <a:t>bağlantısı</a:t>
            </a:r>
            <a:r>
              <a:rPr lang="tr-TR" dirty="0"/>
              <a:t> olmamasına </a:t>
            </a:r>
            <a:r>
              <a:rPr lang="tr-TR" dirty="0" err="1"/>
              <a:t>rağmen</a:t>
            </a:r>
            <a:r>
              <a:rPr lang="tr-TR" dirty="0"/>
              <a:t> </a:t>
            </a:r>
            <a:r>
              <a:rPr lang="tr-TR" dirty="0" err="1"/>
              <a:t>işletmenin</a:t>
            </a:r>
            <a:r>
              <a:rPr lang="tr-TR" dirty="0"/>
              <a:t> itibarına zarar verebilir ve etkinliklerine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çıkarak</a:t>
            </a:r>
            <a:r>
              <a:rPr lang="tr-TR" dirty="0"/>
              <a:t> kamuoyunu etkileyip, </a:t>
            </a:r>
            <a:r>
              <a:rPr lang="tr-TR" dirty="0" err="1"/>
              <a:t>yönlendirebilirler</a:t>
            </a:r>
            <a:r>
              <a:rPr lang="tr-TR" dirty="0"/>
              <a:t>. Bu </a:t>
            </a:r>
            <a:r>
              <a:rPr lang="tr-TR" dirty="0" err="1"/>
              <a:t>paydaşlar</a:t>
            </a:r>
            <a:r>
              <a:rPr lang="tr-TR" dirty="0"/>
              <a:t> ise medya ve baskı gruplarıdır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3244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FC97AE-4707-C24D-9C24-2D23CDEC7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 Yaklaşımları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A5D4AA-D90D-1447-97DB-47E44DC0E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i="1" dirty="0"/>
              <a:t>Konu </a:t>
            </a:r>
            <a:r>
              <a:rPr lang="tr-TR" i="1" dirty="0" err="1"/>
              <a:t>Yaklaşımı</a:t>
            </a:r>
            <a:r>
              <a:rPr lang="tr-TR" i="1" dirty="0"/>
              <a:t>: </a:t>
            </a:r>
            <a:r>
              <a:rPr lang="tr-TR" dirty="0"/>
              <a:t>Konu </a:t>
            </a:r>
            <a:r>
              <a:rPr lang="tr-TR" dirty="0" err="1"/>
              <a:t>yaklaşımı</a:t>
            </a:r>
            <a:r>
              <a:rPr lang="tr-TR" dirty="0"/>
              <a:t> </a:t>
            </a:r>
            <a:r>
              <a:rPr lang="tr-TR" dirty="0" err="1"/>
              <a:t>örgüt</a:t>
            </a:r>
            <a:r>
              <a:rPr lang="tr-TR" dirty="0"/>
              <a:t> tarafından belirlenen konuların </a:t>
            </a:r>
            <a:r>
              <a:rPr lang="tr-TR" dirty="0" err="1"/>
              <a:t>yönetilmesidir</a:t>
            </a:r>
            <a:r>
              <a:rPr lang="tr-TR" dirty="0"/>
              <a:t>. Konu </a:t>
            </a:r>
            <a:r>
              <a:rPr lang="tr-TR" dirty="0" err="1"/>
              <a:t>yönetimi</a:t>
            </a:r>
            <a:r>
              <a:rPr lang="tr-TR" dirty="0"/>
              <a:t>, konuları belirleme, analiz etme, </a:t>
            </a:r>
            <a:r>
              <a:rPr lang="tr-TR" dirty="0" err="1"/>
              <a:t>önceliklere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sıralama yapma, strateji programı </a:t>
            </a:r>
            <a:r>
              <a:rPr lang="tr-TR" dirty="0" err="1"/>
              <a:t>seçme</a:t>
            </a:r>
            <a:r>
              <a:rPr lang="tr-TR" dirty="0"/>
              <a:t>, uygulamaya koyma ve </a:t>
            </a:r>
            <a:r>
              <a:rPr lang="tr-TR" dirty="0" err="1"/>
              <a:t>etkinliği</a:t>
            </a:r>
            <a:r>
              <a:rPr lang="tr-TR" dirty="0"/>
              <a:t> </a:t>
            </a:r>
            <a:r>
              <a:rPr lang="tr-TR" dirty="0" err="1"/>
              <a:t>ölçme</a:t>
            </a:r>
            <a:r>
              <a:rPr lang="tr-TR" dirty="0"/>
              <a:t> </a:t>
            </a:r>
            <a:r>
              <a:rPr lang="tr-TR" dirty="0" err="1"/>
              <a:t>sürecidir</a:t>
            </a:r>
            <a:r>
              <a:rPr lang="tr-TR" dirty="0"/>
              <a:t>. </a:t>
            </a:r>
          </a:p>
          <a:p>
            <a:r>
              <a:rPr lang="tr-TR" dirty="0"/>
              <a:t>Bir </a:t>
            </a:r>
            <a:r>
              <a:rPr lang="tr-TR" dirty="0" err="1"/>
              <a:t>başka</a:t>
            </a:r>
            <a:r>
              <a:rPr lang="tr-TR" dirty="0"/>
              <a:t> tanıma </a:t>
            </a:r>
            <a:r>
              <a:rPr lang="tr-TR" dirty="0" err="1"/>
              <a:t>göre</a:t>
            </a:r>
            <a:r>
              <a:rPr lang="tr-TR" dirty="0"/>
              <a:t> konu </a:t>
            </a:r>
            <a:r>
              <a:rPr lang="tr-TR" dirty="0" err="1"/>
              <a:t>yönetimi</a:t>
            </a:r>
            <a:r>
              <a:rPr lang="tr-TR" dirty="0"/>
              <a:t>;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etkiye sahip olabilecek ekonomik, finansal, teknolojik, sosyal ve siyasal konuları tespit etmeyi </a:t>
            </a:r>
            <a:r>
              <a:rPr lang="tr-TR" dirty="0" err="1"/>
              <a:t>amaçlayan</a:t>
            </a:r>
            <a:r>
              <a:rPr lang="tr-TR" dirty="0"/>
              <a:t> ve bu konuları stratejik olarak etkilemek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işletme</a:t>
            </a:r>
            <a:r>
              <a:rPr lang="tr-TR" dirty="0"/>
              <a:t> kaynaklarını koordine eden bir </a:t>
            </a:r>
            <a:r>
              <a:rPr lang="tr-TR" dirty="0" err="1"/>
              <a:t>süreçtir</a:t>
            </a:r>
            <a:r>
              <a:rPr lang="tr-TR" dirty="0"/>
              <a:t>. </a:t>
            </a:r>
          </a:p>
          <a:p>
            <a:r>
              <a:rPr lang="tr-TR" dirty="0"/>
              <a:t>Kısacası konu </a:t>
            </a:r>
            <a:r>
              <a:rPr lang="tr-TR" dirty="0" err="1"/>
              <a:t>yaklaşımı</a:t>
            </a:r>
            <a:r>
              <a:rPr lang="tr-TR" dirty="0"/>
              <a:t>, </a:t>
            </a:r>
            <a:r>
              <a:rPr lang="tr-TR" dirty="0" err="1"/>
              <a:t>çevresel</a:t>
            </a:r>
            <a:r>
              <a:rPr lang="tr-TR" dirty="0"/>
              <a:t> </a:t>
            </a:r>
            <a:r>
              <a:rPr lang="tr-TR" dirty="0" err="1"/>
              <a:t>değişiklikler</a:t>
            </a:r>
            <a:r>
              <a:rPr lang="tr-TR" dirty="0"/>
              <a:t> </a:t>
            </a:r>
            <a:r>
              <a:rPr lang="tr-TR" dirty="0" err="1"/>
              <a:t>karşısında</a:t>
            </a:r>
            <a:r>
              <a:rPr lang="tr-TR" dirty="0"/>
              <a:t> kurumsal tepkiler </a:t>
            </a:r>
            <a:r>
              <a:rPr lang="tr-TR" dirty="0" err="1"/>
              <a:t>oluşturmaktır</a:t>
            </a:r>
            <a:r>
              <a:rPr lang="tr-TR" dirty="0"/>
              <a:t>. Konu </a:t>
            </a:r>
            <a:r>
              <a:rPr lang="tr-TR" dirty="0" err="1"/>
              <a:t>yönetimi</a:t>
            </a:r>
            <a:r>
              <a:rPr lang="tr-TR" dirty="0"/>
              <a:t> bu anlamda stratejik ve </a:t>
            </a:r>
            <a:r>
              <a:rPr lang="tr-TR" dirty="0" err="1"/>
              <a:t>proaktif</a:t>
            </a:r>
            <a:r>
              <a:rPr lang="tr-TR" dirty="0"/>
              <a:t> bir </a:t>
            </a:r>
            <a:r>
              <a:rPr lang="tr-TR" dirty="0" err="1"/>
              <a:t>yaklaşımdır</a:t>
            </a:r>
            <a:r>
              <a:rPr lang="tr-TR" dirty="0"/>
              <a:t>. Konu </a:t>
            </a:r>
            <a:r>
              <a:rPr lang="tr-TR" dirty="0" err="1"/>
              <a:t>yönetimi</a:t>
            </a:r>
            <a:r>
              <a:rPr lang="tr-TR" dirty="0"/>
              <a:t> pazarları korumayı, tehditleri </a:t>
            </a:r>
            <a:r>
              <a:rPr lang="tr-TR" dirty="0" err="1"/>
              <a:t>görmeyi</a:t>
            </a:r>
            <a:r>
              <a:rPr lang="tr-TR" dirty="0"/>
              <a:t>, fırsatları </a:t>
            </a:r>
            <a:r>
              <a:rPr lang="tr-TR" dirty="0" err="1"/>
              <a:t>değerlendirmeyi</a:t>
            </a:r>
            <a:r>
              <a:rPr lang="tr-TR" dirty="0"/>
              <a:t>, hem kurumun hem de </a:t>
            </a:r>
            <a:r>
              <a:rPr lang="tr-TR" dirty="0" err="1"/>
              <a:t>müşteriler</a:t>
            </a:r>
            <a:r>
              <a:rPr lang="tr-TR" dirty="0"/>
              <a:t>, </a:t>
            </a:r>
            <a:r>
              <a:rPr lang="tr-TR" dirty="0" err="1"/>
              <a:t>çalışanlar</a:t>
            </a:r>
            <a:r>
              <a:rPr lang="tr-TR" dirty="0"/>
              <a:t>, kamuoyu ve hissedarlar gibi birincil sosyal </a:t>
            </a:r>
            <a:r>
              <a:rPr lang="tr-TR" dirty="0" err="1"/>
              <a:t>paydaşların</a:t>
            </a:r>
            <a:r>
              <a:rPr lang="tr-TR" dirty="0"/>
              <a:t> faydasına kurumun itibarını </a:t>
            </a:r>
            <a:r>
              <a:rPr lang="tr-TR" dirty="0" err="1"/>
              <a:t>yönetmeyi</a:t>
            </a:r>
            <a:r>
              <a:rPr lang="tr-TR" dirty="0"/>
              <a:t> </a:t>
            </a:r>
            <a:r>
              <a:rPr lang="tr-TR" dirty="0" err="1"/>
              <a:t>içeren</a:t>
            </a:r>
            <a:r>
              <a:rPr lang="tr-TR" dirty="0"/>
              <a:t> bir </a:t>
            </a:r>
            <a:r>
              <a:rPr lang="tr-TR" dirty="0" err="1"/>
              <a:t>yönetim</a:t>
            </a:r>
            <a:r>
              <a:rPr lang="tr-TR" dirty="0"/>
              <a:t> </a:t>
            </a:r>
            <a:r>
              <a:rPr lang="tr-TR" dirty="0" err="1"/>
              <a:t>yaklaşımıdır</a:t>
            </a:r>
            <a:r>
              <a:rPr lang="tr-TR" dirty="0"/>
              <a:t>. Bu </a:t>
            </a:r>
            <a:r>
              <a:rPr lang="tr-TR" dirty="0" err="1"/>
              <a:t>açıdan</a:t>
            </a:r>
            <a:r>
              <a:rPr lang="tr-TR" dirty="0"/>
              <a:t> kurumsal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yönetimi</a:t>
            </a:r>
            <a:r>
              <a:rPr lang="tr-TR" dirty="0"/>
              <a:t> ile yakından ilgilidir.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154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655E7E-8686-D94F-9984-0487A482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 Yaklaşımları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FC0F2F-07E3-CD49-BBB5-99C76848A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/>
              <a:t>Sosyal Sorumluluk </a:t>
            </a:r>
            <a:r>
              <a:rPr lang="tr-TR" i="1" dirty="0" err="1"/>
              <a:t>Yaklaşımı</a:t>
            </a:r>
            <a:r>
              <a:rPr lang="tr-TR" i="1" dirty="0"/>
              <a:t>: </a:t>
            </a:r>
            <a:r>
              <a:rPr lang="tr-TR" dirty="0"/>
              <a:t>Sosyal sorumluluk bir kurumun ekonomik ve yasal </a:t>
            </a:r>
            <a:r>
              <a:rPr lang="tr-TR" dirty="0" err="1"/>
              <a:t>koşullara</a:t>
            </a:r>
            <a:r>
              <a:rPr lang="tr-TR" dirty="0"/>
              <a:t>, iş ahlakına, kurum </a:t>
            </a:r>
            <a:r>
              <a:rPr lang="tr-TR" dirty="0" err="1"/>
              <a:t>içi</a:t>
            </a:r>
            <a:r>
              <a:rPr lang="tr-TR" dirty="0"/>
              <a:t> ve </a:t>
            </a:r>
            <a:r>
              <a:rPr lang="tr-TR" dirty="0" err="1"/>
              <a:t>çevresindeki</a:t>
            </a:r>
            <a:r>
              <a:rPr lang="tr-TR" dirty="0"/>
              <a:t> ilgili </a:t>
            </a:r>
            <a:r>
              <a:rPr lang="tr-TR" dirty="0" err="1"/>
              <a:t>kişi</a:t>
            </a:r>
            <a:r>
              <a:rPr lang="tr-TR" dirty="0"/>
              <a:t> ve kurumların beklentilerine uygun bir </a:t>
            </a:r>
            <a:r>
              <a:rPr lang="tr-TR" dirty="0" err="1"/>
              <a:t>çalışma</a:t>
            </a:r>
            <a:r>
              <a:rPr lang="tr-TR" dirty="0"/>
              <a:t> stratejisi ve politikası izlemesi ve </a:t>
            </a:r>
            <a:r>
              <a:rPr lang="tr-TR" dirty="0" err="1"/>
              <a:t>paydaşlarını</a:t>
            </a:r>
            <a:r>
              <a:rPr lang="tr-TR" dirty="0"/>
              <a:t> mutlu ve memnun etmesidir. </a:t>
            </a:r>
          </a:p>
          <a:p>
            <a:r>
              <a:rPr lang="tr-TR" dirty="0"/>
              <a:t>Kurumun, ekonomik </a:t>
            </a:r>
            <a:r>
              <a:rPr lang="tr-TR" dirty="0" err="1"/>
              <a:t>koşullara</a:t>
            </a:r>
            <a:r>
              <a:rPr lang="tr-TR" dirty="0"/>
              <a:t> uygun bir politika </a:t>
            </a:r>
            <a:r>
              <a:rPr lang="tr-TR" dirty="0" err="1"/>
              <a:t>geliştirmesi</a:t>
            </a:r>
            <a:r>
              <a:rPr lang="tr-TR" dirty="0"/>
              <a:t> ve izlemesi, o </a:t>
            </a:r>
            <a:r>
              <a:rPr lang="tr-TR" dirty="0" err="1"/>
              <a:t>ülkenin</a:t>
            </a:r>
            <a:r>
              <a:rPr lang="tr-TR" dirty="0"/>
              <a:t> kendisine kullanması </a:t>
            </a:r>
            <a:r>
              <a:rPr lang="tr-TR" dirty="0" err="1"/>
              <a:t>için</a:t>
            </a:r>
            <a:r>
              <a:rPr lang="tr-TR" dirty="0"/>
              <a:t> emanet </a:t>
            </a:r>
            <a:r>
              <a:rPr lang="tr-TR" dirty="0" err="1"/>
              <a:t>ettiği</a:t>
            </a:r>
            <a:r>
              <a:rPr lang="tr-TR" dirty="0"/>
              <a:t> kaynakları etkili ve verimli bir </a:t>
            </a:r>
            <a:r>
              <a:rPr lang="tr-TR" dirty="0" err="1"/>
              <a:t>şekilde</a:t>
            </a:r>
            <a:r>
              <a:rPr lang="tr-TR" dirty="0"/>
              <a:t> kullanması, toplumun gereksinimlerine uygun nicelik ve nitelikte </a:t>
            </a:r>
            <a:r>
              <a:rPr lang="tr-TR" dirty="0" err="1"/>
              <a:t>üretimde</a:t>
            </a:r>
            <a:r>
              <a:rPr lang="tr-TR" dirty="0"/>
              <a:t> bulunma </a:t>
            </a:r>
            <a:r>
              <a:rPr lang="tr-TR" dirty="0" err="1"/>
              <a:t>zorunluluğunu</a:t>
            </a:r>
            <a:r>
              <a:rPr lang="tr-TR" dirty="0"/>
              <a:t> ifade eder. </a:t>
            </a:r>
          </a:p>
          <a:p>
            <a:r>
              <a:rPr lang="tr-TR" dirty="0"/>
              <a:t>Yasal </a:t>
            </a:r>
            <a:r>
              <a:rPr lang="tr-TR" dirty="0" err="1"/>
              <a:t>koşullara</a:t>
            </a:r>
            <a:r>
              <a:rPr lang="tr-TR" dirty="0"/>
              <a:t> uygunluk; kurumun faaliyet </a:t>
            </a:r>
            <a:r>
              <a:rPr lang="tr-TR" dirty="0" err="1"/>
              <a:t>gösterdiği</a:t>
            </a:r>
            <a:r>
              <a:rPr lang="tr-TR" dirty="0"/>
              <a:t> toplumun yasalarına </a:t>
            </a:r>
            <a:r>
              <a:rPr lang="tr-TR" dirty="0" err="1"/>
              <a:t>yönetmeliklerine</a:t>
            </a:r>
            <a:r>
              <a:rPr lang="tr-TR" dirty="0"/>
              <a:t>, kararnamelerine, </a:t>
            </a:r>
            <a:r>
              <a:rPr lang="tr-TR" dirty="0" err="1"/>
              <a:t>örf</a:t>
            </a:r>
            <a:r>
              <a:rPr lang="tr-TR" dirty="0"/>
              <a:t> ve adetlerine ve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düzenleyici</a:t>
            </a:r>
            <a:r>
              <a:rPr lang="tr-TR" dirty="0"/>
              <a:t> </a:t>
            </a:r>
            <a:r>
              <a:rPr lang="tr-TR" dirty="0" err="1"/>
              <a:t>hükümlerine</a:t>
            </a:r>
            <a:r>
              <a:rPr lang="tr-TR" dirty="0"/>
              <a:t> aykırı hareket etmemesidir. </a:t>
            </a:r>
            <a:r>
              <a:rPr lang="tr-TR" dirty="0" err="1"/>
              <a:t>İs</a:t>
            </a:r>
            <a:r>
              <a:rPr lang="tr-TR" dirty="0"/>
              <a:t>̧ ahlakına gelince, fiyatları makul </a:t>
            </a:r>
            <a:r>
              <a:rPr lang="tr-TR" dirty="0" err="1"/>
              <a:t>düzeyde</a:t>
            </a:r>
            <a:r>
              <a:rPr lang="tr-TR" dirty="0"/>
              <a:t> tutma, </a:t>
            </a:r>
            <a:r>
              <a:rPr lang="tr-TR" dirty="0" err="1"/>
              <a:t>fırsatçılıktan</a:t>
            </a:r>
            <a:r>
              <a:rPr lang="tr-TR" dirty="0"/>
              <a:t> </a:t>
            </a:r>
            <a:r>
              <a:rPr lang="tr-TR" dirty="0" err="1"/>
              <a:t>kaçınma</a:t>
            </a:r>
            <a:r>
              <a:rPr lang="tr-TR" dirty="0"/>
              <a:t>, haksız rekabetten ve </a:t>
            </a:r>
            <a:r>
              <a:rPr lang="tr-TR" dirty="0" err="1"/>
              <a:t>doğru</a:t>
            </a:r>
            <a:r>
              <a:rPr lang="tr-TR" dirty="0"/>
              <a:t> yansıtmayan reklamlardan </a:t>
            </a:r>
            <a:r>
              <a:rPr lang="tr-TR" dirty="0" err="1"/>
              <a:t>kaçınma</a:t>
            </a:r>
            <a:r>
              <a:rPr lang="tr-TR" dirty="0"/>
              <a:t>, alacaklılara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dürüst</a:t>
            </a:r>
            <a:r>
              <a:rPr lang="tr-TR" dirty="0"/>
              <a:t> davranma ve benzeri konuları kapsamaktadır.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3312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06C90-6B5B-1F4E-9A62-7EEB7D009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 Yaklaşımları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7B0F09-19E8-8F4A-9E2B-B54BA7E4A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Kurumsal Sosyal Yanıt Verebilirlik </a:t>
            </a:r>
            <a:r>
              <a:rPr lang="tr-TR" i="1" dirty="0" err="1"/>
              <a:t>Yaklaşımı</a:t>
            </a:r>
            <a:r>
              <a:rPr lang="tr-TR" i="1" dirty="0"/>
              <a:t>: </a:t>
            </a:r>
            <a:r>
              <a:rPr lang="tr-TR" dirty="0"/>
              <a:t>1980’li yılların </a:t>
            </a:r>
            <a:r>
              <a:rPr lang="tr-TR" dirty="0" err="1"/>
              <a:t>başlarında</a:t>
            </a:r>
            <a:r>
              <a:rPr lang="tr-TR" dirty="0"/>
              <a:t> </a:t>
            </a:r>
            <a:r>
              <a:rPr lang="tr-TR" dirty="0" err="1"/>
              <a:t>işletmenin</a:t>
            </a:r>
            <a:r>
              <a:rPr lang="tr-TR" dirty="0"/>
              <a:t> sosyal </a:t>
            </a:r>
            <a:r>
              <a:rPr lang="tr-TR" dirty="0" err="1"/>
              <a:t>açıdan</a:t>
            </a:r>
            <a:r>
              <a:rPr lang="tr-TR" dirty="0"/>
              <a:t> nasıl sorumlu olması </a:t>
            </a:r>
            <a:r>
              <a:rPr lang="tr-TR" dirty="0" err="1"/>
              <a:t>gerektiği</a:t>
            </a:r>
            <a:r>
              <a:rPr lang="tr-TR" dirty="0"/>
              <a:t> fikrinden iş ile ilgili konulara nasıl yanıt vermesi </a:t>
            </a:r>
            <a:r>
              <a:rPr lang="tr-TR" dirty="0" err="1"/>
              <a:t>gerektiği</a:t>
            </a:r>
            <a:r>
              <a:rPr lang="tr-TR" dirty="0"/>
              <a:t> fikrine </a:t>
            </a:r>
            <a:r>
              <a:rPr lang="tr-TR" dirty="0" err="1"/>
              <a:t>doğru</a:t>
            </a:r>
            <a:r>
              <a:rPr lang="tr-TR" dirty="0"/>
              <a:t> bir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olmuştur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görüs</a:t>
            </a:r>
            <a:r>
              <a:rPr lang="tr-TR" dirty="0"/>
              <a:t>̧, </a:t>
            </a:r>
            <a:r>
              <a:rPr lang="tr-TR" dirty="0" err="1"/>
              <a:t>yönetim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sosyal yanıt verebilirlik </a:t>
            </a:r>
            <a:r>
              <a:rPr lang="tr-TR" dirty="0" err="1"/>
              <a:t>yaklaşımını</a:t>
            </a:r>
            <a:r>
              <a:rPr lang="tr-TR" dirty="0"/>
              <a:t> temsil etmektedir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5666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A7C511-05A3-DA4A-9776-7D2E59E76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100F8C-8F44-A94F-9B83-01F677397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 </a:t>
            </a:r>
            <a:r>
              <a:rPr lang="tr-TR" dirty="0" err="1"/>
              <a:t>iletişim</a:t>
            </a:r>
            <a:r>
              <a:rPr lang="tr-TR" dirty="0"/>
              <a:t> teknolojilerinin </a:t>
            </a:r>
            <a:r>
              <a:rPr lang="tr-TR" dirty="0" err="1"/>
              <a:t>gelişimiyle</a:t>
            </a:r>
            <a:r>
              <a:rPr lang="tr-TR" dirty="0"/>
              <a:t> birlikte kurumlar varlık </a:t>
            </a:r>
            <a:r>
              <a:rPr lang="tr-TR" dirty="0" err="1"/>
              <a:t>gösterdikleri</a:t>
            </a:r>
            <a:r>
              <a:rPr lang="tr-TR" dirty="0"/>
              <a:t> </a:t>
            </a:r>
            <a:r>
              <a:rPr lang="tr-TR" dirty="0" err="1"/>
              <a:t>çevrelerine</a:t>
            </a:r>
            <a:r>
              <a:rPr lang="tr-TR" dirty="0"/>
              <a:t> daha </a:t>
            </a:r>
            <a:r>
              <a:rPr lang="tr-TR" dirty="0" err="1"/>
              <a:t>bağımlı</a:t>
            </a:r>
            <a:r>
              <a:rPr lang="tr-TR" dirty="0"/>
              <a:t> </a:t>
            </a:r>
            <a:r>
              <a:rPr lang="tr-TR" dirty="0" err="1"/>
              <a:t>hâle</a:t>
            </a:r>
            <a:r>
              <a:rPr lang="tr-TR" dirty="0"/>
              <a:t> </a:t>
            </a:r>
            <a:r>
              <a:rPr lang="tr-TR" dirty="0" err="1"/>
              <a:t>gelmis</a:t>
            </a:r>
            <a:r>
              <a:rPr lang="tr-TR" dirty="0"/>
              <a:t>̧ ve </a:t>
            </a:r>
            <a:r>
              <a:rPr lang="tr-TR" dirty="0" err="1"/>
              <a:t>çevrelerinin</a:t>
            </a:r>
            <a:r>
              <a:rPr lang="tr-TR" dirty="0"/>
              <a:t> beklentilerine cevap verme </a:t>
            </a:r>
            <a:r>
              <a:rPr lang="tr-TR" dirty="0" err="1"/>
              <a:t>zorunluluğu</a:t>
            </a:r>
            <a:r>
              <a:rPr lang="tr-TR" dirty="0"/>
              <a:t> </a:t>
            </a:r>
            <a:r>
              <a:rPr lang="tr-TR" dirty="0" err="1"/>
              <a:t>hissetmişlerdir</a:t>
            </a:r>
            <a:r>
              <a:rPr lang="tr-TR" dirty="0"/>
              <a:t>. </a:t>
            </a:r>
          </a:p>
          <a:p>
            <a:r>
              <a:rPr lang="tr-TR" dirty="0"/>
              <a:t>Rekabetin </a:t>
            </a:r>
            <a:r>
              <a:rPr lang="tr-TR" dirty="0" err="1"/>
              <a:t>yoğun</a:t>
            </a:r>
            <a:r>
              <a:rPr lang="tr-TR" dirty="0"/>
              <a:t> </a:t>
            </a:r>
            <a:r>
              <a:rPr lang="tr-TR" dirty="0" err="1"/>
              <a:t>yaşandığı</a:t>
            </a:r>
            <a:r>
              <a:rPr lang="tr-TR" dirty="0"/>
              <a:t> 21. </a:t>
            </a:r>
            <a:r>
              <a:rPr lang="tr-TR" dirty="0" err="1"/>
              <a:t>yüzyılda</a:t>
            </a:r>
            <a:r>
              <a:rPr lang="tr-TR" dirty="0"/>
              <a:t> kurumların verecekleri cevaplarla olumlu imaj ve itibara sahip olmaları onları bir adım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taşıyacaktır</a:t>
            </a:r>
            <a:r>
              <a:rPr lang="tr-TR" dirty="0"/>
              <a:t>. </a:t>
            </a:r>
          </a:p>
          <a:p>
            <a:r>
              <a:rPr lang="tr-TR" dirty="0"/>
              <a:t>Kurumların kendilerini toplumun bir </a:t>
            </a:r>
            <a:r>
              <a:rPr lang="tr-TR" dirty="0" err="1"/>
              <a:t>parçası</a:t>
            </a:r>
            <a:r>
              <a:rPr lang="tr-TR" dirty="0"/>
              <a:t> olarak </a:t>
            </a:r>
            <a:r>
              <a:rPr lang="tr-TR" dirty="0" err="1"/>
              <a:t>görmeleri</a:t>
            </a:r>
            <a:r>
              <a:rPr lang="tr-TR" dirty="0"/>
              <a:t>, toplum nezdinde </a:t>
            </a:r>
            <a:r>
              <a:rPr lang="tr-TR" dirty="0" err="1"/>
              <a:t>meşruiyetlerini</a:t>
            </a:r>
            <a:r>
              <a:rPr lang="tr-TR" dirty="0"/>
              <a:t> kazanmaları, toplumdan onay almaları kurumun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çevresiyle</a:t>
            </a:r>
            <a:r>
              <a:rPr lang="tr-TR" dirty="0"/>
              <a:t> </a:t>
            </a:r>
            <a:r>
              <a:rPr lang="tr-TR" dirty="0" err="1"/>
              <a:t>kurduğu</a:t>
            </a:r>
            <a:r>
              <a:rPr lang="tr-TR" dirty="0"/>
              <a:t> </a:t>
            </a:r>
            <a:r>
              <a:rPr lang="tr-TR" dirty="0" err="1"/>
              <a:t>iletişime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55440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7896B9-A53D-7647-B443-0A7CD7B7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 Yaklaşımları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E7CEC7-183B-4346-988E-CCAC61887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i="1" dirty="0" err="1"/>
              <a:t>İtibar</a:t>
            </a:r>
            <a:r>
              <a:rPr lang="tr-TR" i="1" dirty="0"/>
              <a:t> </a:t>
            </a:r>
            <a:r>
              <a:rPr lang="tr-TR" i="1" dirty="0" err="1"/>
              <a:t>Yaklaşımı</a:t>
            </a:r>
            <a:r>
              <a:rPr lang="tr-TR" i="1" dirty="0"/>
              <a:t>: </a:t>
            </a:r>
            <a:r>
              <a:rPr lang="tr-TR" dirty="0" err="1"/>
              <a:t>İtibar</a:t>
            </a:r>
            <a:r>
              <a:rPr lang="tr-TR" dirty="0"/>
              <a:t> </a:t>
            </a:r>
            <a:r>
              <a:rPr lang="tr-TR" dirty="0" err="1"/>
              <a:t>değer</a:t>
            </a:r>
            <a:r>
              <a:rPr lang="tr-TR" dirty="0"/>
              <a:t> tabanlı bir yapıya sahiptir. Bireylerin kurum </a:t>
            </a:r>
            <a:r>
              <a:rPr lang="tr-TR" dirty="0" err="1"/>
              <a:t>özelliklerine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sahip oldukları </a:t>
            </a:r>
            <a:r>
              <a:rPr lang="tr-TR" dirty="0" err="1"/>
              <a:t>değer</a:t>
            </a:r>
            <a:r>
              <a:rPr lang="tr-TR" dirty="0"/>
              <a:t> yargılarından </a:t>
            </a:r>
            <a:r>
              <a:rPr lang="tr-TR" dirty="0" err="1"/>
              <a:t>oluşan</a:t>
            </a:r>
            <a:r>
              <a:rPr lang="tr-TR" dirty="0"/>
              <a:t>, kurumun yıllar boyunca </a:t>
            </a:r>
            <a:r>
              <a:rPr lang="tr-TR" dirty="0" err="1"/>
              <a:t>sürdürdüğu</a:t>
            </a:r>
            <a:r>
              <a:rPr lang="tr-TR" dirty="0"/>
              <a:t>̈ etkin ve etkili </a:t>
            </a:r>
            <a:r>
              <a:rPr lang="tr-TR" dirty="0" err="1"/>
              <a:t>iletişim</a:t>
            </a:r>
            <a:r>
              <a:rPr lang="tr-TR" dirty="0"/>
              <a:t> ile </a:t>
            </a:r>
            <a:r>
              <a:rPr lang="tr-TR" dirty="0" err="1"/>
              <a:t>gerçekleşen</a:t>
            </a:r>
            <a:r>
              <a:rPr lang="tr-TR" dirty="0"/>
              <a:t> devamlılık </a:t>
            </a:r>
            <a:r>
              <a:rPr lang="tr-TR" dirty="0" err="1"/>
              <a:t>gösteren</a:t>
            </a:r>
            <a:r>
              <a:rPr lang="tr-TR" dirty="0"/>
              <a:t> performansıdır. </a:t>
            </a:r>
          </a:p>
          <a:p>
            <a:r>
              <a:rPr lang="tr-TR" dirty="0"/>
              <a:t>Kurumsal itibar, bir </a:t>
            </a:r>
            <a:r>
              <a:rPr lang="tr-TR" dirty="0" err="1"/>
              <a:t>örgütün</a:t>
            </a:r>
            <a:r>
              <a:rPr lang="tr-TR" dirty="0"/>
              <a:t> elle tutulmayan </a:t>
            </a:r>
            <a:r>
              <a:rPr lang="tr-TR" dirty="0" err="1"/>
              <a:t>değerlerinin</a:t>
            </a:r>
            <a:r>
              <a:rPr lang="tr-TR" dirty="0"/>
              <a:t> </a:t>
            </a:r>
            <a:r>
              <a:rPr lang="tr-TR" dirty="0" err="1"/>
              <a:t>taşıyıcısı</a:t>
            </a:r>
            <a:r>
              <a:rPr lang="tr-TR" dirty="0"/>
              <a:t>; </a:t>
            </a:r>
            <a:r>
              <a:rPr lang="tr-TR" dirty="0" err="1"/>
              <a:t>beğenilen</a:t>
            </a:r>
            <a:r>
              <a:rPr lang="tr-TR" dirty="0"/>
              <a:t> ve takdir edilen bir kurum olmanın </a:t>
            </a:r>
            <a:r>
              <a:rPr lang="tr-TR" dirty="0" err="1"/>
              <a:t>karşılığı</a:t>
            </a:r>
            <a:r>
              <a:rPr lang="tr-TR" dirty="0"/>
              <a:t>; kurumun </a:t>
            </a:r>
            <a:r>
              <a:rPr lang="tr-TR" dirty="0" err="1"/>
              <a:t>yarattığı</a:t>
            </a:r>
            <a:r>
              <a:rPr lang="tr-TR" dirty="0"/>
              <a:t> </a:t>
            </a:r>
            <a:r>
              <a:rPr lang="tr-TR" dirty="0" err="1"/>
              <a:t>güvenin</a:t>
            </a:r>
            <a:r>
              <a:rPr lang="tr-TR" dirty="0"/>
              <a:t> toplam pazar </a:t>
            </a:r>
            <a:r>
              <a:rPr lang="tr-TR" dirty="0" err="1"/>
              <a:t>değeri</a:t>
            </a:r>
            <a:r>
              <a:rPr lang="tr-TR" dirty="0"/>
              <a:t> </a:t>
            </a:r>
            <a:r>
              <a:rPr lang="tr-TR" dirty="0" err="1"/>
              <a:t>içindeki</a:t>
            </a:r>
            <a:r>
              <a:rPr lang="tr-TR" dirty="0"/>
              <a:t> katkı payıdır. </a:t>
            </a:r>
          </a:p>
          <a:p>
            <a:r>
              <a:rPr lang="tr-TR" dirty="0"/>
              <a:t>Kurumsal itibar, bir </a:t>
            </a:r>
            <a:r>
              <a:rPr lang="tr-TR" dirty="0" err="1"/>
              <a:t>kişinin</a:t>
            </a:r>
            <a:r>
              <a:rPr lang="tr-TR" dirty="0"/>
              <a:t>, kurum hakkındaki imajını </a:t>
            </a:r>
            <a:r>
              <a:rPr lang="tr-TR" dirty="0" err="1"/>
              <a:t>çağrıştıran</a:t>
            </a:r>
            <a:r>
              <a:rPr lang="tr-TR" dirty="0"/>
              <a:t> </a:t>
            </a:r>
            <a:r>
              <a:rPr lang="tr-TR" dirty="0" err="1"/>
              <a:t>gerçeklik</a:t>
            </a:r>
            <a:r>
              <a:rPr lang="tr-TR" dirty="0"/>
              <a:t>, </a:t>
            </a:r>
            <a:r>
              <a:rPr lang="tr-TR" dirty="0" err="1"/>
              <a:t>dürüstlük</a:t>
            </a:r>
            <a:r>
              <a:rPr lang="tr-TR" dirty="0"/>
              <a:t>, sorumluluk ve </a:t>
            </a:r>
            <a:r>
              <a:rPr lang="tr-TR" dirty="0" err="1"/>
              <a:t>bütünlük</a:t>
            </a:r>
            <a:r>
              <a:rPr lang="tr-TR" dirty="0"/>
              <a:t> gibi atfedilen </a:t>
            </a:r>
            <a:r>
              <a:rPr lang="tr-TR" dirty="0" err="1"/>
              <a:t>değerlerdir</a:t>
            </a:r>
            <a:r>
              <a:rPr lang="tr-TR" dirty="0"/>
              <a:t>. </a:t>
            </a:r>
          </a:p>
          <a:p>
            <a:r>
              <a:rPr lang="tr-TR" dirty="0" err="1"/>
              <a:t>İtibar</a:t>
            </a:r>
            <a:r>
              <a:rPr lang="tr-TR" dirty="0"/>
              <a:t> </a:t>
            </a:r>
            <a:r>
              <a:rPr lang="tr-TR" dirty="0" err="1"/>
              <a:t>zedelendiği</a:t>
            </a:r>
            <a:r>
              <a:rPr lang="tr-TR" dirty="0"/>
              <a:t> zaman </a:t>
            </a:r>
            <a:r>
              <a:rPr lang="tr-TR" dirty="0" err="1"/>
              <a:t>tüm</a:t>
            </a:r>
            <a:r>
              <a:rPr lang="tr-TR" dirty="0"/>
              <a:t> risk </a:t>
            </a:r>
            <a:r>
              <a:rPr lang="tr-TR" dirty="0" err="1"/>
              <a:t>oluşturan</a:t>
            </a:r>
            <a:r>
              <a:rPr lang="tr-TR" dirty="0"/>
              <a:t> </a:t>
            </a:r>
            <a:r>
              <a:rPr lang="tr-TR" dirty="0" err="1"/>
              <a:t>faktörler</a:t>
            </a:r>
            <a:r>
              <a:rPr lang="tr-TR" dirty="0"/>
              <a:t> harekete </a:t>
            </a:r>
            <a:r>
              <a:rPr lang="tr-TR" dirty="0" err="1"/>
              <a:t>geçer</a:t>
            </a:r>
            <a:r>
              <a:rPr lang="tr-TR" dirty="0"/>
              <a:t>. </a:t>
            </a:r>
            <a:r>
              <a:rPr lang="tr-TR" dirty="0" err="1"/>
              <a:t>Araştırmalar</a:t>
            </a:r>
            <a:r>
              <a:rPr lang="tr-TR" dirty="0"/>
              <a:t> </a:t>
            </a:r>
            <a:r>
              <a:rPr lang="tr-TR" dirty="0" err="1"/>
              <a:t>özellikle</a:t>
            </a:r>
            <a:r>
              <a:rPr lang="tr-TR" dirty="0"/>
              <a:t> kriz </a:t>
            </a:r>
            <a:r>
              <a:rPr lang="tr-TR" dirty="0" err="1"/>
              <a:t>dönemlerinde</a:t>
            </a:r>
            <a:r>
              <a:rPr lang="tr-TR" dirty="0"/>
              <a:t> itibarlı </a:t>
            </a:r>
            <a:r>
              <a:rPr lang="tr-TR" dirty="0" err="1"/>
              <a:t>şirketlerin</a:t>
            </a:r>
            <a:r>
              <a:rPr lang="tr-TR" dirty="0"/>
              <a:t> krizi daha az zararla </a:t>
            </a:r>
            <a:r>
              <a:rPr lang="tr-TR" dirty="0" err="1"/>
              <a:t>atlattığını</a:t>
            </a:r>
            <a:r>
              <a:rPr lang="tr-TR" dirty="0"/>
              <a:t> </a:t>
            </a:r>
            <a:r>
              <a:rPr lang="tr-TR" dirty="0" err="1"/>
              <a:t>göstermektedir</a:t>
            </a:r>
            <a:r>
              <a:rPr lang="tr-TR" dirty="0"/>
              <a:t>. </a:t>
            </a:r>
          </a:p>
          <a:p>
            <a:r>
              <a:rPr lang="tr-TR" dirty="0"/>
              <a:t>Kurumların </a:t>
            </a:r>
            <a:r>
              <a:rPr lang="tr-TR" dirty="0" err="1"/>
              <a:t>ürün</a:t>
            </a:r>
            <a:r>
              <a:rPr lang="tr-TR" dirty="0"/>
              <a:t> ve hizmet kalitesi, </a:t>
            </a:r>
            <a:r>
              <a:rPr lang="tr-TR" dirty="0" err="1"/>
              <a:t>yönetim</a:t>
            </a:r>
            <a:r>
              <a:rPr lang="tr-TR" dirty="0"/>
              <a:t> kalitesi, yaratıcılık ve </a:t>
            </a:r>
            <a:r>
              <a:rPr lang="tr-TR" dirty="0" err="1"/>
              <a:t>gelişim</a:t>
            </a:r>
            <a:r>
              <a:rPr lang="tr-TR" dirty="0"/>
              <a:t>, vizyon ve liderlik, sosyal sorumluluk </a:t>
            </a:r>
            <a:r>
              <a:rPr lang="tr-TR" dirty="0" err="1"/>
              <a:t>duyarlılığı</a:t>
            </a:r>
            <a:r>
              <a:rPr lang="tr-TR" dirty="0"/>
              <a:t> ve kurumsal kaynakların kullanımı itibarı </a:t>
            </a:r>
            <a:r>
              <a:rPr lang="tr-TR" dirty="0" err="1"/>
              <a:t>oluşturan</a:t>
            </a:r>
            <a:r>
              <a:rPr lang="tr-TR" dirty="0"/>
              <a:t> kriterlerdir.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00764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73C82D-A8EB-9E4D-9167-924D9DC40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FCFA65-42D1-CB4A-852D-B5AFF6CBA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err="1"/>
              <a:t>Monolitik</a:t>
            </a:r>
            <a:r>
              <a:rPr lang="tr-TR" i="1" dirty="0"/>
              <a:t> (Tekelci) Kimlik: </a:t>
            </a:r>
            <a:r>
              <a:rPr lang="tr-TR" dirty="0"/>
              <a:t>Kurumun her yerde tek bir isim ve logo kullanmasını ifade eden </a:t>
            </a:r>
            <a:r>
              <a:rPr lang="tr-TR" dirty="0" err="1"/>
              <a:t>monolitik</a:t>
            </a:r>
            <a:r>
              <a:rPr lang="tr-TR" dirty="0"/>
              <a:t> </a:t>
            </a:r>
            <a:r>
              <a:rPr lang="tr-TR" dirty="0" err="1"/>
              <a:t>kimliğe</a:t>
            </a:r>
            <a:r>
              <a:rPr lang="tr-TR" dirty="0"/>
              <a:t> bir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örnek</a:t>
            </a:r>
            <a:r>
              <a:rPr lang="tr-TR" dirty="0"/>
              <a:t> vermek </a:t>
            </a:r>
            <a:r>
              <a:rPr lang="tr-TR" dirty="0" err="1"/>
              <a:t>mümkündür</a:t>
            </a:r>
            <a:r>
              <a:rPr lang="tr-TR" dirty="0"/>
              <a:t>. IBM, Hilton gibi kurumlar tekelci </a:t>
            </a:r>
            <a:r>
              <a:rPr lang="tr-TR" dirty="0" err="1"/>
              <a:t>kimliğe</a:t>
            </a:r>
            <a:r>
              <a:rPr lang="tr-TR" dirty="0"/>
              <a:t> sahip kurumlara </a:t>
            </a:r>
            <a:r>
              <a:rPr lang="tr-TR" dirty="0" err="1"/>
              <a:t>örnektir</a:t>
            </a:r>
            <a:r>
              <a:rPr lang="tr-TR" dirty="0"/>
              <a:t>. </a:t>
            </a:r>
          </a:p>
          <a:p>
            <a:r>
              <a:rPr lang="tr-TR" i="1" dirty="0" err="1"/>
              <a:t>Desteklenmis</a:t>
            </a:r>
            <a:r>
              <a:rPr lang="tr-TR" i="1" dirty="0"/>
              <a:t>̧ Kimlik: </a:t>
            </a:r>
            <a:r>
              <a:rPr lang="tr-TR" dirty="0"/>
              <a:t>Kurumun sahip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faaliyet alanlarını kendi ismi ve kurum </a:t>
            </a:r>
            <a:r>
              <a:rPr lang="tr-TR" dirty="0" err="1"/>
              <a:t>sembolu</a:t>
            </a:r>
            <a:r>
              <a:rPr lang="tr-TR" dirty="0"/>
              <a:t>̈ ile desteklemesi olarak ifade edilen </a:t>
            </a:r>
            <a:r>
              <a:rPr lang="tr-TR" dirty="0" err="1"/>
              <a:t>desteklenmis</a:t>
            </a:r>
            <a:r>
              <a:rPr lang="tr-TR" dirty="0"/>
              <a:t>̧ </a:t>
            </a:r>
            <a:r>
              <a:rPr lang="tr-TR" dirty="0" err="1"/>
              <a:t>kimliğe</a:t>
            </a:r>
            <a:r>
              <a:rPr lang="tr-TR" dirty="0"/>
              <a:t> General </a:t>
            </a:r>
            <a:r>
              <a:rPr lang="tr-TR" dirty="0" err="1"/>
              <a:t>Motors</a:t>
            </a:r>
            <a:r>
              <a:rPr lang="tr-TR" dirty="0"/>
              <a:t>, Apple </a:t>
            </a:r>
            <a:r>
              <a:rPr lang="tr-TR" dirty="0" err="1"/>
              <a:t>Computers</a:t>
            </a:r>
            <a:r>
              <a:rPr lang="tr-TR" dirty="0"/>
              <a:t>, Sabancı Holding </a:t>
            </a:r>
            <a:r>
              <a:rPr lang="tr-TR" dirty="0" err="1"/>
              <a:t>örnek</a:t>
            </a:r>
            <a:r>
              <a:rPr lang="tr-TR" dirty="0"/>
              <a:t> olarak verilebilir. </a:t>
            </a:r>
          </a:p>
          <a:p>
            <a:r>
              <a:rPr lang="tr-TR" i="1" dirty="0"/>
              <a:t>Marka </a:t>
            </a:r>
            <a:r>
              <a:rPr lang="tr-TR" i="1" dirty="0" err="1"/>
              <a:t>Kimliği</a:t>
            </a:r>
            <a:r>
              <a:rPr lang="tr-TR" i="1" dirty="0"/>
              <a:t>: </a:t>
            </a:r>
            <a:r>
              <a:rPr lang="tr-TR" dirty="0"/>
              <a:t>Ana kurumların geri planda </a:t>
            </a:r>
            <a:r>
              <a:rPr lang="tr-TR" dirty="0" err="1"/>
              <a:t>olduğu</a:t>
            </a:r>
            <a:r>
              <a:rPr lang="tr-TR" dirty="0"/>
              <a:t> marka </a:t>
            </a:r>
            <a:r>
              <a:rPr lang="tr-TR" dirty="0" err="1"/>
              <a:t>kimliği</a:t>
            </a:r>
            <a:r>
              <a:rPr lang="tr-TR" dirty="0"/>
              <a:t>, kurumun birbirleriyle ya da kurumun kendisiyle </a:t>
            </a:r>
            <a:r>
              <a:rPr lang="tr-TR" dirty="0" err="1"/>
              <a:t>doğrudan</a:t>
            </a:r>
            <a:r>
              <a:rPr lang="tr-TR" dirty="0"/>
              <a:t> isim ve sembol </a:t>
            </a:r>
            <a:r>
              <a:rPr lang="tr-TR" dirty="0" err="1"/>
              <a:t>açısından</a:t>
            </a:r>
            <a:r>
              <a:rPr lang="tr-TR" dirty="0"/>
              <a:t> ilgisi olmayan bir dizi markaya sahip olmasıdır. </a:t>
            </a:r>
            <a:r>
              <a:rPr lang="tr-TR" dirty="0" err="1"/>
              <a:t>Koc</a:t>
            </a:r>
            <a:r>
              <a:rPr lang="tr-TR" dirty="0"/>
              <a:t>̧ Holding’e </a:t>
            </a:r>
            <a:r>
              <a:rPr lang="tr-TR" dirty="0" err="1"/>
              <a:t>bağlı</a:t>
            </a:r>
            <a:r>
              <a:rPr lang="tr-TR" dirty="0"/>
              <a:t> Beko markası </a:t>
            </a:r>
            <a:r>
              <a:rPr lang="tr-TR" dirty="0" err="1"/>
              <a:t>örnek</a:t>
            </a:r>
            <a:r>
              <a:rPr lang="tr-TR" dirty="0"/>
              <a:t> verilebilir.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2155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199B95-CAFD-D949-A1D0-BCC34E49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 Unsurları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18BCF9-4A92-024D-914A-572DAF4EE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/>
              <a:t>Kurumsal Tasarım (Kurumsal </a:t>
            </a:r>
            <a:r>
              <a:rPr lang="tr-TR" i="1" dirty="0" err="1"/>
              <a:t>Görsel</a:t>
            </a:r>
            <a:r>
              <a:rPr lang="tr-TR" i="1" dirty="0"/>
              <a:t> Kimlik): </a:t>
            </a:r>
            <a:r>
              <a:rPr lang="tr-TR" dirty="0"/>
              <a:t>Kurumsal </a:t>
            </a:r>
            <a:r>
              <a:rPr lang="tr-TR" dirty="0" err="1"/>
              <a:t>paydaşların</a:t>
            </a:r>
            <a:r>
              <a:rPr lang="tr-TR" dirty="0"/>
              <a:t> kurumu </a:t>
            </a:r>
            <a:r>
              <a:rPr lang="tr-TR" dirty="0" err="1"/>
              <a:t>diğerlerinden</a:t>
            </a:r>
            <a:r>
              <a:rPr lang="tr-TR" dirty="0"/>
              <a:t> farklı tanımasını </a:t>
            </a:r>
            <a:r>
              <a:rPr lang="tr-TR" dirty="0" err="1"/>
              <a:t>sağlayan</a:t>
            </a:r>
            <a:r>
              <a:rPr lang="tr-TR" dirty="0"/>
              <a:t> unsurların toplamı olarak tanımlanan kurumsal tasarım, kurum ismi, semboller (logo), temel harf karakterleri, renkler, amblemler ve sloganlar gibi bir kurumun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sistemini </a:t>
            </a:r>
            <a:r>
              <a:rPr lang="tr-TR" dirty="0" err="1"/>
              <a:t>oluşturan</a:t>
            </a:r>
            <a:r>
              <a:rPr lang="tr-TR" dirty="0"/>
              <a:t> temel elemanlardan </a:t>
            </a:r>
            <a:r>
              <a:rPr lang="tr-TR" dirty="0" err="1"/>
              <a:t>oluşmaktadır</a:t>
            </a:r>
            <a:r>
              <a:rPr lang="tr-TR" dirty="0"/>
              <a:t>. </a:t>
            </a:r>
          </a:p>
          <a:p>
            <a:r>
              <a:rPr lang="tr-TR" dirty="0"/>
              <a:t>Bir kurumun ya da </a:t>
            </a:r>
            <a:r>
              <a:rPr lang="tr-TR" dirty="0" err="1"/>
              <a:t>ürünün</a:t>
            </a:r>
            <a:r>
              <a:rPr lang="tr-TR" dirty="0"/>
              <a:t> benzerlerinden ayırt edilmesini </a:t>
            </a:r>
            <a:r>
              <a:rPr lang="tr-TR" dirty="0" err="1"/>
              <a:t>sağlayan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görsel</a:t>
            </a:r>
            <a:r>
              <a:rPr lang="tr-TR" dirty="0"/>
              <a:t> unsurlarının tasarımı olan kurumsal tasarım, kurumun veya markanın etkili bir </a:t>
            </a:r>
            <a:r>
              <a:rPr lang="tr-TR" dirty="0" err="1"/>
              <a:t>biçimde</a:t>
            </a:r>
            <a:r>
              <a:rPr lang="tr-TR" dirty="0"/>
              <a:t> algılanarak hafızalara </a:t>
            </a:r>
            <a:r>
              <a:rPr lang="tr-TR" dirty="0" err="1"/>
              <a:t>yerleşmesine</a:t>
            </a:r>
            <a:r>
              <a:rPr lang="tr-TR" dirty="0"/>
              <a:t>, firmanın </a:t>
            </a:r>
            <a:r>
              <a:rPr lang="tr-TR" dirty="0" err="1"/>
              <a:t>ürünlerinin</a:t>
            </a:r>
            <a:r>
              <a:rPr lang="tr-TR" dirty="0"/>
              <a:t> tanınmasına, hedeflenen </a:t>
            </a:r>
            <a:r>
              <a:rPr lang="tr-TR" dirty="0" err="1"/>
              <a:t>çevrelerde</a:t>
            </a:r>
            <a:r>
              <a:rPr lang="tr-TR" dirty="0"/>
              <a:t> saygınlık kazanmasına, firmanın kurum </a:t>
            </a:r>
            <a:r>
              <a:rPr lang="tr-TR" dirty="0" err="1"/>
              <a:t>kimliğini</a:t>
            </a:r>
            <a:r>
              <a:rPr lang="tr-TR" dirty="0"/>
              <a:t> ve </a:t>
            </a:r>
            <a:r>
              <a:rPr lang="tr-TR" dirty="0" err="1"/>
              <a:t>kültürünu</a:t>
            </a:r>
            <a:r>
              <a:rPr lang="tr-TR" dirty="0"/>
              <a:t>̈ </a:t>
            </a:r>
            <a:r>
              <a:rPr lang="tr-TR" dirty="0" err="1"/>
              <a:t>açığa</a:t>
            </a:r>
            <a:r>
              <a:rPr lang="tr-TR" dirty="0"/>
              <a:t> </a:t>
            </a:r>
            <a:r>
              <a:rPr lang="tr-TR" dirty="0" err="1"/>
              <a:t>çıkarmaya</a:t>
            </a:r>
            <a:r>
              <a:rPr lang="tr-TR" dirty="0"/>
              <a:t> yardımcı olmaktadır. </a:t>
            </a:r>
          </a:p>
          <a:p>
            <a:r>
              <a:rPr lang="tr-TR" dirty="0"/>
              <a:t>Kurumu </a:t>
            </a:r>
            <a:r>
              <a:rPr lang="tr-TR" dirty="0" err="1"/>
              <a:t>sektördeki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kurumlardan farklı kılan ve rekabet noktasında kuruma avantaj </a:t>
            </a:r>
            <a:r>
              <a:rPr lang="tr-TR" dirty="0" err="1"/>
              <a:t>sağlayan</a:t>
            </a:r>
            <a:r>
              <a:rPr lang="tr-TR" dirty="0"/>
              <a:t> kurumsal tasarım kurumun isminin hedef kitlelerce tanınmasını ve belleklerde yer almasının </a:t>
            </a:r>
            <a:r>
              <a:rPr lang="tr-TR" dirty="0" err="1"/>
              <a:t>sağlamaktadır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9241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5F4157-2E60-924E-874E-74B4B6072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 Unsurları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12F0E2-BD5B-8644-9387-5AD728789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Kurumsal </a:t>
            </a:r>
            <a:r>
              <a:rPr lang="tr-TR" i="1" dirty="0" err="1"/>
              <a:t>Davranıs</a:t>
            </a:r>
            <a:r>
              <a:rPr lang="tr-TR" i="1" dirty="0"/>
              <a:t>̧:</a:t>
            </a:r>
            <a:r>
              <a:rPr lang="tr-TR" dirty="0"/>
              <a:t>Kurumlarda insan </a:t>
            </a:r>
            <a:r>
              <a:rPr lang="tr-TR" dirty="0" err="1"/>
              <a:t>davranışlarının</a:t>
            </a:r>
            <a:r>
              <a:rPr lang="tr-TR" dirty="0"/>
              <a:t> algılanması, </a:t>
            </a:r>
            <a:r>
              <a:rPr lang="tr-TR" dirty="0" err="1"/>
              <a:t>anlaşılması</a:t>
            </a:r>
            <a:r>
              <a:rPr lang="tr-TR" dirty="0"/>
              <a:t> ve </a:t>
            </a:r>
            <a:r>
              <a:rPr lang="tr-TR" dirty="0" err="1"/>
              <a:t>kontrolu</a:t>
            </a:r>
            <a:r>
              <a:rPr lang="tr-TR" dirty="0"/>
              <a:t>̈ olarak tanımlanmaktadır. Kurum </a:t>
            </a:r>
            <a:r>
              <a:rPr lang="tr-TR" dirty="0" err="1"/>
              <a:t>kimliğinin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unsurlarından biri olan kurumsal </a:t>
            </a:r>
            <a:r>
              <a:rPr lang="tr-TR" dirty="0" err="1"/>
              <a:t>davranıs</a:t>
            </a:r>
            <a:r>
              <a:rPr lang="tr-TR" dirty="0"/>
              <a:t>̧ </a:t>
            </a:r>
            <a:r>
              <a:rPr lang="tr-TR" dirty="0" err="1"/>
              <a:t>çalışanların</a:t>
            </a:r>
            <a:r>
              <a:rPr lang="tr-TR" dirty="0"/>
              <a:t> </a:t>
            </a:r>
            <a:r>
              <a:rPr lang="tr-TR" dirty="0" err="1"/>
              <a:t>müşterilere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davranışlarını</a:t>
            </a:r>
            <a:r>
              <a:rPr lang="tr-TR" dirty="0"/>
              <a:t>, birbirleriyle olan </a:t>
            </a:r>
            <a:r>
              <a:rPr lang="tr-TR" dirty="0" err="1"/>
              <a:t>ilişkilerini</a:t>
            </a:r>
            <a:r>
              <a:rPr lang="tr-TR" dirty="0"/>
              <a:t> ve </a:t>
            </a:r>
            <a:r>
              <a:rPr lang="tr-TR" dirty="0" err="1"/>
              <a:t>kuruluşla</a:t>
            </a:r>
            <a:r>
              <a:rPr lang="tr-TR" dirty="0"/>
              <a:t> </a:t>
            </a:r>
            <a:r>
              <a:rPr lang="tr-TR" dirty="0" err="1"/>
              <a:t>bütünleşmelerini</a:t>
            </a:r>
            <a:r>
              <a:rPr lang="tr-TR" dirty="0"/>
              <a:t> </a:t>
            </a:r>
            <a:r>
              <a:rPr lang="tr-TR" dirty="0" err="1"/>
              <a:t>sağlama</a:t>
            </a:r>
            <a:r>
              <a:rPr lang="tr-TR" dirty="0"/>
              <a:t> </a:t>
            </a:r>
            <a:r>
              <a:rPr lang="tr-TR" dirty="0" err="1"/>
              <a:t>çabaları</a:t>
            </a:r>
            <a:r>
              <a:rPr lang="tr-TR" dirty="0"/>
              <a:t> olarak da ifade edilmektedir. </a:t>
            </a:r>
          </a:p>
          <a:p>
            <a:r>
              <a:rPr lang="tr-TR" i="1" dirty="0"/>
              <a:t>Kurumsal Yapı: </a:t>
            </a:r>
            <a:r>
              <a:rPr lang="tr-TR" dirty="0"/>
              <a:t>Kurumda </a:t>
            </a:r>
            <a:r>
              <a:rPr lang="tr-TR" dirty="0" err="1"/>
              <a:t>görev</a:t>
            </a:r>
            <a:r>
              <a:rPr lang="tr-TR" dirty="0"/>
              <a:t>, yetki ve sorumlulukların </a:t>
            </a:r>
            <a:r>
              <a:rPr lang="tr-TR" dirty="0" err="1"/>
              <a:t>dağılımı</a:t>
            </a:r>
            <a:r>
              <a:rPr lang="tr-TR" dirty="0"/>
              <a:t> ve </a:t>
            </a:r>
            <a:r>
              <a:rPr lang="tr-TR" dirty="0" err="1"/>
              <a:t>işleyişini</a:t>
            </a:r>
            <a:r>
              <a:rPr lang="tr-TR" dirty="0"/>
              <a:t> </a:t>
            </a:r>
            <a:r>
              <a:rPr lang="tr-TR" dirty="0" err="1"/>
              <a:t>göstermektedir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3224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1506F3-6989-494D-93F8-6F9F3B28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 Unsurları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308D65-CCEC-0F45-A145-85BECF2FB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Kurum Felsefesi: </a:t>
            </a:r>
            <a:r>
              <a:rPr lang="tr-TR" dirty="0" err="1"/>
              <a:t>Kuruluşun</a:t>
            </a:r>
            <a:r>
              <a:rPr lang="tr-TR" dirty="0"/>
              <a:t> </a:t>
            </a:r>
            <a:r>
              <a:rPr lang="tr-TR" dirty="0" err="1"/>
              <a:t>gelişmesi</a:t>
            </a:r>
            <a:r>
              <a:rPr lang="tr-TR" dirty="0"/>
              <a:t> ve ortaya </a:t>
            </a:r>
            <a:r>
              <a:rPr lang="tr-TR" dirty="0" err="1"/>
              <a:t>çıkışı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kurulus</a:t>
            </a:r>
            <a:r>
              <a:rPr lang="tr-TR" dirty="0"/>
              <a:t>̧ </a:t>
            </a:r>
            <a:r>
              <a:rPr lang="tr-TR" dirty="0" err="1"/>
              <a:t>yönetimi</a:t>
            </a:r>
            <a:r>
              <a:rPr lang="tr-TR" dirty="0"/>
              <a:t> tarafından istenen ve </a:t>
            </a:r>
            <a:r>
              <a:rPr lang="tr-TR" dirty="0" err="1"/>
              <a:t>çabalanan</a:t>
            </a:r>
            <a:r>
              <a:rPr lang="tr-TR" dirty="0"/>
              <a:t> hedef </a:t>
            </a:r>
            <a:r>
              <a:rPr lang="tr-TR" dirty="0" err="1"/>
              <a:t>düşüncelerini</a:t>
            </a:r>
            <a:r>
              <a:rPr lang="tr-TR" dirty="0"/>
              <a:t> ve kurum temellerini kapsayan kurum felsefesinin, kurumsal misyon ve vizyon olmak </a:t>
            </a:r>
            <a:r>
              <a:rPr lang="tr-TR" dirty="0" err="1"/>
              <a:t>üzere</a:t>
            </a:r>
            <a:r>
              <a:rPr lang="tr-TR" dirty="0"/>
              <a:t> iki temel </a:t>
            </a:r>
            <a:r>
              <a:rPr lang="tr-TR" dirty="0" err="1"/>
              <a:t>bileşeni</a:t>
            </a:r>
            <a:r>
              <a:rPr lang="tr-TR" dirty="0"/>
              <a:t> bulunmaktadır. </a:t>
            </a:r>
          </a:p>
          <a:p>
            <a:r>
              <a:rPr lang="tr-TR" dirty="0"/>
              <a:t>Kurumsal stratejik </a:t>
            </a:r>
            <a:r>
              <a:rPr lang="tr-TR" dirty="0" err="1"/>
              <a:t>yönetimi</a:t>
            </a:r>
            <a:r>
              <a:rPr lang="tr-TR" dirty="0"/>
              <a:t> belirleyerek kurumsal kimlik </a:t>
            </a:r>
            <a:r>
              <a:rPr lang="tr-TR" dirty="0" err="1"/>
              <a:t>oluşmasına</a:t>
            </a:r>
            <a:r>
              <a:rPr lang="tr-TR" dirty="0"/>
              <a:t> katkıda bulunan misyon, kurumu </a:t>
            </a:r>
            <a:r>
              <a:rPr lang="tr-TR" dirty="0" err="1"/>
              <a:t>diğerlerinden</a:t>
            </a:r>
            <a:r>
              <a:rPr lang="tr-TR" dirty="0"/>
              <a:t> ayıran bir </a:t>
            </a:r>
            <a:r>
              <a:rPr lang="tr-TR" dirty="0" err="1"/>
              <a:t>amaçtır</a:t>
            </a:r>
            <a:r>
              <a:rPr lang="tr-TR" dirty="0"/>
              <a:t>. </a:t>
            </a:r>
          </a:p>
          <a:p>
            <a:r>
              <a:rPr lang="tr-TR" dirty="0"/>
              <a:t>Kurumsal vizyon ise kurumun amacını ve hedeflerini kendi </a:t>
            </a:r>
            <a:r>
              <a:rPr lang="tr-TR" dirty="0" err="1"/>
              <a:t>çalışanlarına</a:t>
            </a:r>
            <a:r>
              <a:rPr lang="tr-TR" dirty="0"/>
              <a:t> ve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çevresine</a:t>
            </a:r>
            <a:r>
              <a:rPr lang="tr-TR" dirty="0"/>
              <a:t> </a:t>
            </a:r>
            <a:r>
              <a:rPr lang="tr-TR" dirty="0" err="1"/>
              <a:t>açıkladığı</a:t>
            </a:r>
            <a:r>
              <a:rPr lang="tr-TR" dirty="0"/>
              <a:t>, somut, </a:t>
            </a:r>
            <a:r>
              <a:rPr lang="tr-TR" dirty="0" err="1"/>
              <a:t>ulaşılabilir</a:t>
            </a:r>
            <a:r>
              <a:rPr lang="tr-TR" dirty="0"/>
              <a:t>, uygulanabilir, </a:t>
            </a:r>
            <a:r>
              <a:rPr lang="tr-TR" dirty="0" err="1"/>
              <a:t>açık</a:t>
            </a:r>
            <a:r>
              <a:rPr lang="tr-TR" dirty="0"/>
              <a:t> ve </a:t>
            </a:r>
            <a:r>
              <a:rPr lang="tr-TR" dirty="0" err="1"/>
              <a:t>anlaşılabilir</a:t>
            </a:r>
            <a:r>
              <a:rPr lang="tr-TR" dirty="0"/>
              <a:t> </a:t>
            </a:r>
            <a:r>
              <a:rPr lang="tr-TR" dirty="0" err="1"/>
              <a:t>düşünceleri</a:t>
            </a:r>
            <a:r>
              <a:rPr lang="tr-TR" dirty="0"/>
              <a:t> kapsamaktadır.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54981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5761A6-2F5B-8742-B16E-3E88B212C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2A2EC6-59DE-8848-B9EE-211E6CD52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/>
              <a:t>Ulaşım</a:t>
            </a:r>
            <a:r>
              <a:rPr lang="tr-TR" dirty="0"/>
              <a:t> </a:t>
            </a:r>
            <a:r>
              <a:rPr lang="tr-TR" dirty="0" err="1"/>
              <a:t>araçlarında</a:t>
            </a:r>
            <a:r>
              <a:rPr lang="tr-TR" dirty="0"/>
              <a:t> kullanılacak logo </a:t>
            </a:r>
            <a:r>
              <a:rPr lang="tr-TR" dirty="0" err="1"/>
              <a:t>şeklindeki</a:t>
            </a:r>
            <a:r>
              <a:rPr lang="tr-TR" dirty="0"/>
              <a:t> boyama </a:t>
            </a:r>
            <a:r>
              <a:rPr lang="tr-TR" dirty="0" err="1"/>
              <a:t>işleri</a:t>
            </a:r>
            <a:r>
              <a:rPr lang="tr-TR" dirty="0"/>
              <a:t> </a:t>
            </a:r>
          </a:p>
          <a:p>
            <a:r>
              <a:rPr lang="tr-TR" dirty="0"/>
              <a:t>Kırtasiye malzemelerinde </a:t>
            </a:r>
            <a:r>
              <a:rPr lang="tr-TR" dirty="0" err="1"/>
              <a:t>başlıklı</a:t>
            </a:r>
            <a:r>
              <a:rPr lang="tr-TR" dirty="0"/>
              <a:t> </a:t>
            </a:r>
            <a:r>
              <a:rPr lang="tr-TR" dirty="0" err="1"/>
              <a:t>kâğıtlar</a:t>
            </a:r>
            <a:r>
              <a:rPr lang="tr-TR" dirty="0"/>
              <a:t> (mektup, </a:t>
            </a:r>
            <a:r>
              <a:rPr lang="tr-TR" dirty="0" err="1"/>
              <a:t>kâğıt</a:t>
            </a:r>
            <a:r>
              <a:rPr lang="tr-TR" dirty="0"/>
              <a:t> ve zarfları, fatura, </a:t>
            </a:r>
          </a:p>
          <a:p>
            <a:r>
              <a:rPr lang="tr-TR" dirty="0"/>
              <a:t>makbuz, </a:t>
            </a:r>
            <a:r>
              <a:rPr lang="tr-TR" dirty="0" err="1"/>
              <a:t>siparis</a:t>
            </a:r>
            <a:r>
              <a:rPr lang="tr-TR" dirty="0"/>
              <a:t>̧ formu, </a:t>
            </a:r>
            <a:r>
              <a:rPr lang="tr-TR" dirty="0" err="1"/>
              <a:t>ziyaretçi</a:t>
            </a:r>
            <a:r>
              <a:rPr lang="tr-TR" dirty="0"/>
              <a:t> kartı vs.) </a:t>
            </a:r>
          </a:p>
          <a:p>
            <a:r>
              <a:rPr lang="tr-TR" dirty="0"/>
              <a:t>Fabrika, </a:t>
            </a:r>
            <a:r>
              <a:rPr lang="tr-TR" dirty="0" err="1"/>
              <a:t>büro</a:t>
            </a:r>
            <a:r>
              <a:rPr lang="tr-TR" dirty="0"/>
              <a:t>, </a:t>
            </a:r>
            <a:r>
              <a:rPr lang="tr-TR" dirty="0" err="1"/>
              <a:t>mağaza</a:t>
            </a:r>
            <a:r>
              <a:rPr lang="tr-TR" dirty="0"/>
              <a:t>, depo, garaj gibi yan binalarda isim </a:t>
            </a:r>
          </a:p>
          <a:p>
            <a:r>
              <a:rPr lang="tr-TR" dirty="0" err="1"/>
              <a:t>görüntüleme</a:t>
            </a:r>
            <a:r>
              <a:rPr lang="tr-TR" dirty="0"/>
              <a:t> </a:t>
            </a:r>
          </a:p>
          <a:p>
            <a:r>
              <a:rPr lang="tr-TR" dirty="0"/>
              <a:t>Sergi stantları, gezici sergiler </a:t>
            </a:r>
          </a:p>
          <a:p>
            <a:r>
              <a:rPr lang="tr-TR" dirty="0" err="1"/>
              <a:t>Satıs</a:t>
            </a:r>
            <a:r>
              <a:rPr lang="tr-TR" dirty="0"/>
              <a:t>̧ </a:t>
            </a:r>
            <a:r>
              <a:rPr lang="tr-TR" dirty="0" err="1"/>
              <a:t>literatüru</a:t>
            </a:r>
            <a:r>
              <a:rPr lang="tr-TR" dirty="0"/>
              <a:t>̈, kataloglar, fiyat listeleri, </a:t>
            </a:r>
            <a:r>
              <a:rPr lang="tr-TR" dirty="0" err="1"/>
              <a:t>broşürler</a:t>
            </a:r>
            <a:r>
              <a:rPr lang="tr-TR" dirty="0"/>
              <a:t>, promosyon </a:t>
            </a:r>
            <a:r>
              <a:rPr lang="tr-TR" dirty="0" err="1"/>
              <a:t>ürünleri</a:t>
            </a:r>
            <a:r>
              <a:rPr lang="tr-TR" dirty="0"/>
              <a:t> </a:t>
            </a:r>
          </a:p>
          <a:p>
            <a:r>
              <a:rPr lang="tr-TR" dirty="0"/>
              <a:t>Etiketler, paketler ve </a:t>
            </a:r>
            <a:r>
              <a:rPr lang="tr-TR" dirty="0" err="1"/>
              <a:t>değişik</a:t>
            </a:r>
            <a:r>
              <a:rPr lang="tr-TR" dirty="0"/>
              <a:t> tabaklar </a:t>
            </a:r>
          </a:p>
          <a:p>
            <a:r>
              <a:rPr lang="tr-TR" dirty="0"/>
              <a:t>Ev dergileri </a:t>
            </a:r>
          </a:p>
          <a:p>
            <a:r>
              <a:rPr lang="tr-TR" dirty="0"/>
              <a:t>Kullanma ve el </a:t>
            </a:r>
            <a:r>
              <a:rPr lang="tr-TR" dirty="0" err="1"/>
              <a:t>kitapçıkları</a:t>
            </a:r>
            <a:r>
              <a:rPr lang="tr-TR" dirty="0"/>
              <a:t>, </a:t>
            </a:r>
            <a:r>
              <a:rPr lang="tr-TR" dirty="0" err="1"/>
              <a:t>broşürler</a:t>
            </a:r>
            <a:r>
              <a:rPr lang="tr-TR" dirty="0"/>
              <a:t>, kılavuzlar </a:t>
            </a:r>
          </a:p>
          <a:p>
            <a:r>
              <a:rPr lang="tr-TR" dirty="0" err="1"/>
              <a:t>Üniformalar</a:t>
            </a:r>
            <a:r>
              <a:rPr lang="tr-TR" dirty="0"/>
              <a:t>, bluzlar, </a:t>
            </a:r>
            <a:r>
              <a:rPr lang="tr-TR" dirty="0" err="1"/>
              <a:t>önlükler</a:t>
            </a:r>
            <a:r>
              <a:rPr lang="tr-TR" dirty="0"/>
              <a:t>, </a:t>
            </a:r>
            <a:r>
              <a:rPr lang="tr-TR" dirty="0" err="1"/>
              <a:t>başlıklar</a:t>
            </a:r>
            <a:r>
              <a:rPr lang="tr-TR" dirty="0"/>
              <a:t>, giysilerde yan bandajlar </a:t>
            </a:r>
          </a:p>
          <a:p>
            <a:r>
              <a:rPr lang="tr-TR" dirty="0" err="1"/>
              <a:t>Görsel</a:t>
            </a:r>
            <a:r>
              <a:rPr lang="tr-TR" dirty="0"/>
              <a:t> medyada reklamlar </a:t>
            </a:r>
          </a:p>
          <a:p>
            <a:r>
              <a:rPr lang="tr-TR" dirty="0"/>
              <a:t>Videoteypler, slayt </a:t>
            </a:r>
            <a:r>
              <a:rPr lang="tr-TR" dirty="0" err="1"/>
              <a:t>gösterileri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2919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315A2C-217C-FE40-AD22-ECDFD175B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Araçlar -2-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1E9809-F61D-D646-BA57-BAB7E194B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Not defterleri, takvimler </a:t>
            </a:r>
          </a:p>
          <a:p>
            <a:r>
              <a:rPr lang="tr-TR" dirty="0"/>
              <a:t>Anahtarlık, kalem vs. gibi malzemeler </a:t>
            </a:r>
          </a:p>
          <a:p>
            <a:r>
              <a:rPr lang="tr-TR" dirty="0"/>
              <a:t>Yıllık rapor, hesap, hisse </a:t>
            </a:r>
            <a:r>
              <a:rPr lang="tr-TR" dirty="0" err="1"/>
              <a:t>prospektüsleri</a:t>
            </a:r>
            <a:r>
              <a:rPr lang="tr-TR" dirty="0"/>
              <a:t> ve hissedarlara </a:t>
            </a:r>
            <a:r>
              <a:rPr lang="tr-TR" dirty="0" err="1"/>
              <a:t>gönderilen</a:t>
            </a:r>
            <a:r>
              <a:rPr lang="tr-TR" dirty="0"/>
              <a:t> her </a:t>
            </a:r>
          </a:p>
          <a:p>
            <a:r>
              <a:rPr lang="tr-TR" dirty="0" err="1"/>
              <a:t>türlu</a:t>
            </a:r>
            <a:r>
              <a:rPr lang="tr-TR" dirty="0"/>
              <a:t>̈ </a:t>
            </a:r>
            <a:r>
              <a:rPr lang="tr-TR" dirty="0" err="1"/>
              <a:t>iletişim</a:t>
            </a:r>
            <a:r>
              <a:rPr lang="tr-TR" dirty="0"/>
              <a:t> aracı </a:t>
            </a:r>
          </a:p>
          <a:p>
            <a:r>
              <a:rPr lang="tr-TR" dirty="0" err="1"/>
              <a:t>Menüler</a:t>
            </a:r>
            <a:r>
              <a:rPr lang="tr-TR" dirty="0"/>
              <a:t>, servis kutuları, paketleme kutu ve ambalajları </a:t>
            </a:r>
          </a:p>
          <a:p>
            <a:r>
              <a:rPr lang="tr-TR" dirty="0"/>
              <a:t>Masa </a:t>
            </a:r>
            <a:r>
              <a:rPr lang="tr-TR" dirty="0" err="1"/>
              <a:t>örtüsu</a:t>
            </a:r>
            <a:r>
              <a:rPr lang="tr-TR" dirty="0"/>
              <a:t>̈, paspas ve her </a:t>
            </a:r>
            <a:r>
              <a:rPr lang="tr-TR" dirty="0" err="1"/>
              <a:t>türlu</a:t>
            </a:r>
            <a:r>
              <a:rPr lang="tr-TR" dirty="0"/>
              <a:t>̈ </a:t>
            </a:r>
            <a:r>
              <a:rPr lang="tr-TR" dirty="0" err="1"/>
              <a:t>görünür</a:t>
            </a:r>
            <a:r>
              <a:rPr lang="tr-TR" dirty="0"/>
              <a:t> </a:t>
            </a:r>
            <a:r>
              <a:rPr lang="tr-TR" dirty="0" err="1"/>
              <a:t>örtüler</a:t>
            </a:r>
            <a:r>
              <a:rPr lang="tr-TR" dirty="0"/>
              <a:t> </a:t>
            </a:r>
          </a:p>
          <a:p>
            <a:r>
              <a:rPr lang="tr-TR" dirty="0" err="1"/>
              <a:t>Kül</a:t>
            </a:r>
            <a:r>
              <a:rPr lang="tr-TR" dirty="0"/>
              <a:t> tablaları </a:t>
            </a:r>
          </a:p>
          <a:p>
            <a:r>
              <a:rPr lang="tr-TR" dirty="0"/>
              <a:t>Kol </a:t>
            </a:r>
            <a:r>
              <a:rPr lang="tr-TR" dirty="0" err="1"/>
              <a:t>düğmeleri</a:t>
            </a:r>
            <a:r>
              <a:rPr lang="tr-TR" dirty="0"/>
              <a:t>, kravatlar </a:t>
            </a:r>
          </a:p>
          <a:p>
            <a:r>
              <a:rPr lang="tr-TR" dirty="0"/>
              <a:t>Otel, Restoran gibi </a:t>
            </a:r>
            <a:r>
              <a:rPr lang="tr-TR" dirty="0" err="1"/>
              <a:t>özel</a:t>
            </a:r>
            <a:r>
              <a:rPr lang="tr-TR" dirty="0"/>
              <a:t> yerlerde kapı kolları, yan aydınlatmalar </a:t>
            </a:r>
            <a:r>
              <a:rPr lang="tr-TR" dirty="0" err="1"/>
              <a:t>vs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7519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12.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82411"/>
            <a:ext cx="10039597" cy="3437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İletişime Giriş içinde İletişim Kurumsal İletişim.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E1A11E-E46F-EB44-9E04-7217D054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39E4AB-342E-5445-A412-0BADB1E57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Günümüzde</a:t>
            </a:r>
            <a:r>
              <a:rPr lang="tr-TR" dirty="0"/>
              <a:t> kurumsal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çabalarının</a:t>
            </a:r>
            <a:r>
              <a:rPr lang="tr-TR" dirty="0"/>
              <a:t> hedef kitlelerin fikir ve </a:t>
            </a:r>
            <a:r>
              <a:rPr lang="tr-TR" dirty="0" err="1"/>
              <a:t>görüşlerine</a:t>
            </a:r>
            <a:r>
              <a:rPr lang="tr-TR" dirty="0"/>
              <a:t> dayanması ve kurumun </a:t>
            </a:r>
            <a:r>
              <a:rPr lang="tr-TR" dirty="0" err="1"/>
              <a:t>çevresiyle</a:t>
            </a:r>
            <a:r>
              <a:rPr lang="tr-TR" dirty="0"/>
              <a:t> uyumlu hareket etmesi ve bu </a:t>
            </a:r>
            <a:r>
              <a:rPr lang="tr-TR" dirty="0" err="1"/>
              <a:t>çabalar</a:t>
            </a:r>
            <a:r>
              <a:rPr lang="tr-TR" dirty="0"/>
              <a:t> sonucunda </a:t>
            </a:r>
            <a:r>
              <a:rPr lang="tr-TR" dirty="0" err="1"/>
              <a:t>karşılıklı</a:t>
            </a:r>
            <a:r>
              <a:rPr lang="tr-TR" dirty="0"/>
              <a:t> bir yararın </a:t>
            </a:r>
            <a:r>
              <a:rPr lang="tr-TR" dirty="0" err="1"/>
              <a:t>söz</a:t>
            </a:r>
            <a:r>
              <a:rPr lang="tr-TR" dirty="0"/>
              <a:t> konusu olması beklenmektedir.</a:t>
            </a:r>
          </a:p>
          <a:p>
            <a:r>
              <a:rPr lang="tr-TR" dirty="0"/>
              <a:t> Kurumun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tüm</a:t>
            </a:r>
            <a:r>
              <a:rPr lang="tr-TR" dirty="0"/>
              <a:t> hedef kitlelerine </a:t>
            </a:r>
            <a:r>
              <a:rPr lang="tr-TR" dirty="0" err="1"/>
              <a:t>yönelik</a:t>
            </a:r>
            <a:r>
              <a:rPr lang="tr-TR" dirty="0"/>
              <a:t> yaptıkları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çabalarını</a:t>
            </a:r>
            <a:r>
              <a:rPr lang="tr-TR" dirty="0"/>
              <a:t> ifade eden kurumsal </a:t>
            </a:r>
            <a:r>
              <a:rPr lang="tr-TR" dirty="0" err="1"/>
              <a:t>iletişim</a:t>
            </a:r>
            <a:r>
              <a:rPr lang="tr-TR" dirty="0"/>
              <a:t> kavramı, uzun vadeli bir </a:t>
            </a:r>
            <a:r>
              <a:rPr lang="tr-TR" dirty="0" err="1"/>
              <a:t>süreçtir</a:t>
            </a:r>
            <a:r>
              <a:rPr lang="tr-TR" dirty="0"/>
              <a:t> ve stratejik olarak </a:t>
            </a:r>
            <a:r>
              <a:rPr lang="tr-TR" dirty="0" err="1"/>
              <a:t>yönetilmesi</a:t>
            </a:r>
            <a:r>
              <a:rPr lang="tr-TR" dirty="0"/>
              <a:t> gerekmektedir. </a:t>
            </a:r>
          </a:p>
          <a:p>
            <a:r>
              <a:rPr lang="tr-TR" dirty="0"/>
              <a:t>Kurumun </a:t>
            </a:r>
            <a:r>
              <a:rPr lang="tr-TR" dirty="0" err="1"/>
              <a:t>ilişki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çevresi</a:t>
            </a:r>
            <a:r>
              <a:rPr lang="tr-TR" dirty="0"/>
              <a:t> ile </a:t>
            </a:r>
            <a:r>
              <a:rPr lang="tr-TR" dirty="0" err="1"/>
              <a:t>iletişimi</a:t>
            </a:r>
            <a:r>
              <a:rPr lang="tr-TR" dirty="0"/>
              <a:t>, medya ile </a:t>
            </a:r>
            <a:r>
              <a:rPr lang="tr-TR" dirty="0" err="1"/>
              <a:t>ilişkiler</a:t>
            </a:r>
            <a:r>
              <a:rPr lang="tr-TR" dirty="0"/>
              <a:t>, kriz </a:t>
            </a:r>
            <a:r>
              <a:rPr lang="tr-TR" dirty="0" err="1"/>
              <a:t>iletişimi</a:t>
            </a:r>
            <a:r>
              <a:rPr lang="tr-TR" dirty="0"/>
              <a:t>, sosyal sorumlulukları, </a:t>
            </a:r>
            <a:r>
              <a:rPr lang="tr-TR" dirty="0" err="1"/>
              <a:t>paydas</a:t>
            </a:r>
            <a:r>
              <a:rPr lang="tr-TR" dirty="0"/>
              <a:t>̧ </a:t>
            </a:r>
            <a:r>
              <a:rPr lang="tr-TR" dirty="0" err="1"/>
              <a:t>yaklaşımı</a:t>
            </a:r>
            <a:r>
              <a:rPr lang="tr-TR" dirty="0"/>
              <a:t>, konu ve </a:t>
            </a:r>
            <a:r>
              <a:rPr lang="tr-TR" dirty="0" err="1"/>
              <a:t>gündem</a:t>
            </a:r>
            <a:r>
              <a:rPr lang="tr-TR" dirty="0"/>
              <a:t> </a:t>
            </a:r>
            <a:r>
              <a:rPr lang="tr-TR" dirty="0" err="1"/>
              <a:t>yönetimleri</a:t>
            </a:r>
            <a:r>
              <a:rPr lang="tr-TR" dirty="0"/>
              <a:t> kurumsal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çabalarının</a:t>
            </a:r>
            <a:r>
              <a:rPr lang="tr-TR" dirty="0"/>
              <a:t> </a:t>
            </a:r>
            <a:r>
              <a:rPr lang="tr-TR" dirty="0" err="1"/>
              <a:t>gerekliliğini</a:t>
            </a:r>
            <a:r>
              <a:rPr lang="tr-TR" dirty="0"/>
              <a:t> ortaya </a:t>
            </a:r>
            <a:r>
              <a:rPr lang="tr-TR" dirty="0" err="1"/>
              <a:t>çıkarır</a:t>
            </a:r>
            <a:r>
              <a:rPr lang="tr-TR" dirty="0"/>
              <a:t>.</a:t>
            </a:r>
          </a:p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 belli bir strateji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proaktif</a:t>
            </a:r>
            <a:r>
              <a:rPr lang="tr-TR" dirty="0"/>
              <a:t> bir </a:t>
            </a:r>
            <a:r>
              <a:rPr lang="tr-TR" dirty="0" err="1"/>
              <a:t>yaklaşımla</a:t>
            </a:r>
            <a:r>
              <a:rPr lang="tr-TR" dirty="0"/>
              <a:t> uygulanır. </a:t>
            </a:r>
            <a:r>
              <a:rPr lang="tr-TR" dirty="0" err="1"/>
              <a:t>Paydaşların</a:t>
            </a:r>
            <a:r>
              <a:rPr lang="tr-TR" dirty="0"/>
              <a:t> karar alma </a:t>
            </a:r>
            <a:r>
              <a:rPr lang="tr-TR" dirty="0" err="1"/>
              <a:t>süreçlerine</a:t>
            </a:r>
            <a:r>
              <a:rPr lang="tr-TR" dirty="0"/>
              <a:t> katılımının </a:t>
            </a:r>
            <a:r>
              <a:rPr lang="tr-TR" dirty="0" err="1"/>
              <a:t>önceden</a:t>
            </a:r>
            <a:r>
              <a:rPr lang="tr-TR" dirty="0"/>
              <a:t> </a:t>
            </a:r>
            <a:r>
              <a:rPr lang="tr-TR" dirty="0" err="1"/>
              <a:t>sağlanması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kuruluşlar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işlevlerini</a:t>
            </a:r>
            <a:r>
              <a:rPr lang="tr-TR" dirty="0"/>
              <a:t> kullanırlar. </a:t>
            </a:r>
          </a:p>
          <a:p>
            <a:r>
              <a:rPr lang="tr-TR" dirty="0"/>
              <a:t>Bu ise stratejik </a:t>
            </a:r>
            <a:r>
              <a:rPr lang="tr-TR" dirty="0" err="1"/>
              <a:t>yönetim</a:t>
            </a:r>
            <a:r>
              <a:rPr lang="tr-TR" dirty="0"/>
              <a:t> ve planlama </a:t>
            </a:r>
            <a:r>
              <a:rPr lang="tr-TR" dirty="0" err="1"/>
              <a:t>çabalarını</a:t>
            </a:r>
            <a:r>
              <a:rPr lang="tr-TR" dirty="0"/>
              <a:t> </a:t>
            </a:r>
            <a:r>
              <a:rPr lang="tr-TR" dirty="0" err="1"/>
              <a:t>ön</a:t>
            </a:r>
            <a:r>
              <a:rPr lang="tr-TR" dirty="0"/>
              <a:t> plana </a:t>
            </a:r>
            <a:r>
              <a:rPr lang="tr-TR" dirty="0" err="1"/>
              <a:t>çıkarır</a:t>
            </a:r>
            <a:r>
              <a:rPr lang="tr-TR" dirty="0"/>
              <a:t>. Kurumsal </a:t>
            </a:r>
            <a:r>
              <a:rPr lang="tr-TR" dirty="0" err="1"/>
              <a:t>iletişim</a:t>
            </a:r>
            <a:r>
              <a:rPr lang="tr-TR" dirty="0"/>
              <a:t>, kurum </a:t>
            </a:r>
            <a:r>
              <a:rPr lang="tr-TR" dirty="0" err="1"/>
              <a:t>kimliğini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hedeflere </a:t>
            </a:r>
            <a:r>
              <a:rPr lang="tr-TR" dirty="0" err="1"/>
              <a:t>ilettiği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de stratejik bir </a:t>
            </a:r>
            <a:r>
              <a:rPr lang="tr-TR" dirty="0" err="1"/>
              <a:t>sürec</a:t>
            </a:r>
            <a:r>
              <a:rPr lang="tr-TR" dirty="0"/>
              <a:t>̧ olarak </a:t>
            </a:r>
            <a:r>
              <a:rPr lang="tr-TR" dirty="0" err="1"/>
              <a:t>değerlendirilebilir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7491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111256-E591-4745-B73C-8DBFC26A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2F2D1D-4376-7D46-8E74-8B293656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; reklam ve imaj </a:t>
            </a:r>
            <a:r>
              <a:rPr lang="tr-TR" dirty="0" err="1"/>
              <a:t>oluşturma</a:t>
            </a:r>
            <a:r>
              <a:rPr lang="tr-TR" dirty="0"/>
              <a:t>; </a:t>
            </a:r>
            <a:r>
              <a:rPr lang="tr-TR" dirty="0" err="1"/>
              <a:t>değişimi</a:t>
            </a:r>
            <a:r>
              <a:rPr lang="tr-TR" dirty="0"/>
              <a:t> </a:t>
            </a:r>
            <a:r>
              <a:rPr lang="tr-TR" dirty="0" err="1"/>
              <a:t>gerçekleştirme</a:t>
            </a:r>
            <a:r>
              <a:rPr lang="tr-TR" dirty="0"/>
              <a:t>; kurum </a:t>
            </a:r>
            <a:r>
              <a:rPr lang="tr-TR" dirty="0" err="1"/>
              <a:t>kültürünu</a:t>
            </a:r>
            <a:r>
              <a:rPr lang="tr-TR" dirty="0"/>
              <a:t>̈ </a:t>
            </a:r>
            <a:r>
              <a:rPr lang="tr-TR" dirty="0" err="1"/>
              <a:t>oluşturma</a:t>
            </a:r>
            <a:r>
              <a:rPr lang="tr-TR" dirty="0"/>
              <a:t>; medya ve yatırımcı </a:t>
            </a:r>
            <a:r>
              <a:rPr lang="tr-TR" dirty="0" err="1"/>
              <a:t>ilişkilerini</a:t>
            </a:r>
            <a:r>
              <a:rPr lang="tr-TR" dirty="0"/>
              <a:t> </a:t>
            </a:r>
            <a:r>
              <a:rPr lang="tr-TR" dirty="0" err="1"/>
              <a:t>geliştirme</a:t>
            </a:r>
            <a:r>
              <a:rPr lang="tr-TR" dirty="0"/>
              <a:t>; uluslararası </a:t>
            </a:r>
            <a:r>
              <a:rPr lang="tr-TR" dirty="0" err="1"/>
              <a:t>iletişimle</a:t>
            </a:r>
            <a:r>
              <a:rPr lang="tr-TR" dirty="0"/>
              <a:t> birlikte genel </a:t>
            </a:r>
            <a:r>
              <a:rPr lang="tr-TR" dirty="0" err="1"/>
              <a:t>iletişim</a:t>
            </a:r>
            <a:r>
              <a:rPr lang="tr-TR" dirty="0"/>
              <a:t> politikaları belirleme; kurum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, kurumsal </a:t>
            </a:r>
            <a:r>
              <a:rPr lang="tr-TR" dirty="0" err="1"/>
              <a:t>vatandaşlık</a:t>
            </a:r>
            <a:r>
              <a:rPr lang="tr-TR" dirty="0"/>
              <a:t>, etik ve teknoloji konularında gerekenleri yapma; halkla </a:t>
            </a:r>
            <a:r>
              <a:rPr lang="tr-TR" dirty="0" err="1"/>
              <a:t>ilişkiler</a:t>
            </a:r>
            <a:r>
              <a:rPr lang="tr-TR" dirty="0"/>
              <a:t>, liderlik ve </a:t>
            </a:r>
            <a:r>
              <a:rPr lang="tr-TR" dirty="0" err="1"/>
              <a:t>iletişimi</a:t>
            </a:r>
            <a:r>
              <a:rPr lang="tr-TR" dirty="0"/>
              <a:t> </a:t>
            </a:r>
            <a:r>
              <a:rPr lang="tr-TR" dirty="0" err="1"/>
              <a:t>sağlama</a:t>
            </a:r>
            <a:r>
              <a:rPr lang="tr-TR" dirty="0"/>
              <a:t> gibi </a:t>
            </a:r>
            <a:r>
              <a:rPr lang="tr-TR" dirty="0" err="1"/>
              <a:t>işlevleri</a:t>
            </a:r>
            <a:r>
              <a:rPr lang="tr-TR" dirty="0"/>
              <a:t> de yerine getirmektedir. </a:t>
            </a:r>
          </a:p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 tanımlarına </a:t>
            </a:r>
            <a:r>
              <a:rPr lang="tr-TR" dirty="0" err="1"/>
              <a:t>bakıldığında</a:t>
            </a:r>
            <a:r>
              <a:rPr lang="tr-TR" dirty="0"/>
              <a:t>; kurumsal </a:t>
            </a:r>
            <a:r>
              <a:rPr lang="tr-TR" dirty="0" err="1"/>
              <a:t>iletişimin</a:t>
            </a:r>
            <a:r>
              <a:rPr lang="tr-TR" dirty="0"/>
              <a:t>, kurumun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çabalarını</a:t>
            </a:r>
            <a:r>
              <a:rPr lang="tr-TR" dirty="0"/>
              <a:t> kapsayan ve </a:t>
            </a:r>
            <a:r>
              <a:rPr lang="tr-TR" dirty="0" err="1"/>
              <a:t>söz</a:t>
            </a:r>
            <a:r>
              <a:rPr lang="tr-TR" dirty="0"/>
              <a:t> konusu </a:t>
            </a:r>
            <a:r>
              <a:rPr lang="tr-TR" dirty="0" err="1"/>
              <a:t>çabalarında</a:t>
            </a:r>
            <a:r>
              <a:rPr lang="tr-TR" dirty="0"/>
              <a:t> bir </a:t>
            </a:r>
            <a:r>
              <a:rPr lang="tr-TR" dirty="0" err="1"/>
              <a:t>bütünlüğu</a:t>
            </a:r>
            <a:r>
              <a:rPr lang="tr-TR" dirty="0"/>
              <a:t>̈ hedefleyen stratejik bir </a:t>
            </a:r>
            <a:r>
              <a:rPr lang="tr-TR" dirty="0" err="1"/>
              <a:t>yönetim</a:t>
            </a:r>
            <a:r>
              <a:rPr lang="tr-TR" dirty="0"/>
              <a:t> aracı olmakla birlikte </a:t>
            </a:r>
            <a:r>
              <a:rPr lang="tr-TR" dirty="0" err="1"/>
              <a:t>günümüzde</a:t>
            </a:r>
            <a:r>
              <a:rPr lang="tr-TR" dirty="0"/>
              <a:t> kurumların hedef kitleleri </a:t>
            </a:r>
            <a:r>
              <a:rPr lang="tr-TR" dirty="0" err="1"/>
              <a:t>üzerinde</a:t>
            </a:r>
            <a:r>
              <a:rPr lang="tr-TR" dirty="0"/>
              <a:t> olumlu bir imaj ve itibar </a:t>
            </a:r>
            <a:r>
              <a:rPr lang="tr-TR" dirty="0" err="1"/>
              <a:t>oluşturulmasında</a:t>
            </a:r>
            <a:r>
              <a:rPr lang="tr-TR" dirty="0"/>
              <a:t> da kilit bir rol </a:t>
            </a:r>
            <a:r>
              <a:rPr lang="tr-TR" dirty="0" err="1"/>
              <a:t>oynadığı</a:t>
            </a:r>
            <a:r>
              <a:rPr lang="tr-TR" dirty="0"/>
              <a:t> </a:t>
            </a:r>
            <a:r>
              <a:rPr lang="tr-TR" dirty="0" err="1"/>
              <a:t>söylenebilir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64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6803AD-69C6-4B42-84F4-846ABABFD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6C2F69-B035-9B47-8374-A44F7923C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/>
              <a:t>Kurumsal </a:t>
            </a:r>
            <a:r>
              <a:rPr lang="tr-TR" dirty="0" err="1"/>
              <a:t>iletişimin</a:t>
            </a:r>
            <a:r>
              <a:rPr lang="tr-TR" dirty="0"/>
              <a:t> </a:t>
            </a:r>
            <a:r>
              <a:rPr lang="tr-TR" dirty="0" err="1"/>
              <a:t>işlevleri</a:t>
            </a:r>
            <a:r>
              <a:rPr lang="tr-TR" dirty="0"/>
              <a:t> </a:t>
            </a:r>
            <a:r>
              <a:rPr lang="tr-TR" dirty="0" err="1"/>
              <a:t>şu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özetlenebilir</a:t>
            </a:r>
            <a:r>
              <a:rPr lang="tr-TR" dirty="0"/>
              <a:t>: </a:t>
            </a:r>
          </a:p>
          <a:p>
            <a:r>
              <a:rPr lang="tr-TR" dirty="0"/>
              <a:t>Kurum </a:t>
            </a:r>
            <a:r>
              <a:rPr lang="tr-TR" dirty="0" err="1"/>
              <a:t>içi</a:t>
            </a:r>
            <a:r>
              <a:rPr lang="tr-TR" dirty="0"/>
              <a:t> ve kurum </a:t>
            </a:r>
            <a:r>
              <a:rPr lang="tr-TR" dirty="0" err="1"/>
              <a:t>dışı</a:t>
            </a:r>
            <a:r>
              <a:rPr lang="tr-TR" dirty="0"/>
              <a:t> faaliyetleri desteklemek (</a:t>
            </a:r>
            <a:r>
              <a:rPr lang="tr-TR" dirty="0" err="1"/>
              <a:t>düzenleme</a:t>
            </a:r>
            <a:r>
              <a:rPr lang="tr-TR" dirty="0"/>
              <a:t> </a:t>
            </a:r>
            <a:r>
              <a:rPr lang="tr-TR" dirty="0" err="1"/>
              <a:t>işlevi</a:t>
            </a:r>
            <a:r>
              <a:rPr lang="tr-TR" dirty="0"/>
              <a:t>) </a:t>
            </a:r>
          </a:p>
          <a:p>
            <a:r>
              <a:rPr lang="tr-TR" dirty="0"/>
              <a:t>Kurum ve </a:t>
            </a:r>
            <a:r>
              <a:rPr lang="tr-TR" dirty="0" err="1"/>
              <a:t>ürün</a:t>
            </a:r>
            <a:r>
              <a:rPr lang="tr-TR" dirty="0"/>
              <a:t> </a:t>
            </a:r>
            <a:r>
              <a:rPr lang="tr-TR" dirty="0" err="1"/>
              <a:t>yönetimine</a:t>
            </a:r>
            <a:r>
              <a:rPr lang="tr-TR" dirty="0"/>
              <a:t> kimlik </a:t>
            </a:r>
            <a:r>
              <a:rPr lang="tr-TR" dirty="0" err="1"/>
              <a:t>oluşturmak</a:t>
            </a:r>
            <a:r>
              <a:rPr lang="tr-TR" dirty="0"/>
              <a:t> (</a:t>
            </a:r>
            <a:r>
              <a:rPr lang="tr-TR" dirty="0" err="1"/>
              <a:t>İkna</a:t>
            </a:r>
            <a:r>
              <a:rPr lang="tr-TR" dirty="0"/>
              <a:t> etme </a:t>
            </a:r>
            <a:r>
              <a:rPr lang="tr-TR" dirty="0" err="1"/>
              <a:t>işlevi</a:t>
            </a:r>
            <a:r>
              <a:rPr lang="tr-TR" dirty="0"/>
              <a:t>) </a:t>
            </a:r>
          </a:p>
          <a:p>
            <a:r>
              <a:rPr lang="tr-TR" dirty="0"/>
              <a:t>Kurum </a:t>
            </a:r>
            <a:r>
              <a:rPr lang="tr-TR" dirty="0" err="1"/>
              <a:t>içi</a:t>
            </a:r>
            <a:r>
              <a:rPr lang="tr-TR" dirty="0"/>
              <a:t> ve kurum </a:t>
            </a:r>
            <a:r>
              <a:rPr lang="tr-TR" dirty="0" err="1"/>
              <a:t>dışı</a:t>
            </a:r>
            <a:r>
              <a:rPr lang="tr-TR" dirty="0"/>
              <a:t> hedef kitleye bilgi vermek (bilgi verme </a:t>
            </a:r>
            <a:r>
              <a:rPr lang="tr-TR" dirty="0" err="1"/>
              <a:t>işlevi</a:t>
            </a:r>
            <a:r>
              <a:rPr lang="tr-TR" dirty="0"/>
              <a:t>) </a:t>
            </a:r>
          </a:p>
          <a:p>
            <a:r>
              <a:rPr lang="tr-TR" dirty="0" err="1"/>
              <a:t>İyi</a:t>
            </a:r>
            <a:r>
              <a:rPr lang="tr-TR" dirty="0"/>
              <a:t> bir kurum </a:t>
            </a:r>
            <a:r>
              <a:rPr lang="tr-TR" dirty="0" err="1"/>
              <a:t>vatandaşı</a:t>
            </a:r>
            <a:r>
              <a:rPr lang="tr-TR" dirty="0"/>
              <a:t> olarak bireyleri </a:t>
            </a:r>
            <a:r>
              <a:rPr lang="tr-TR" dirty="0" err="1"/>
              <a:t>sosyalleştirmek</a:t>
            </a:r>
            <a:r>
              <a:rPr lang="tr-TR" dirty="0"/>
              <a:t> (</a:t>
            </a:r>
            <a:r>
              <a:rPr lang="tr-TR" dirty="0" err="1"/>
              <a:t>bütünleştirme</a:t>
            </a:r>
            <a:r>
              <a:rPr lang="tr-TR" dirty="0"/>
              <a:t> </a:t>
            </a:r>
            <a:r>
              <a:rPr lang="tr-TR" dirty="0" err="1"/>
              <a:t>işlevi</a:t>
            </a:r>
            <a:r>
              <a:rPr lang="tr-TR" dirty="0"/>
              <a:t>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6757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DFF775-524F-574A-BF14-E87DB9FAE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ED9EA4-4C08-E247-B7CD-F97628C14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Kurumun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düzeni</a:t>
            </a:r>
            <a:r>
              <a:rPr lang="tr-TR" dirty="0"/>
              <a:t>, uzun ve kısa </a:t>
            </a:r>
            <a:r>
              <a:rPr lang="tr-TR" dirty="0" err="1"/>
              <a:t>dönemli</a:t>
            </a:r>
            <a:r>
              <a:rPr lang="tr-TR" dirty="0"/>
              <a:t> hedefleri, </a:t>
            </a:r>
            <a:r>
              <a:rPr lang="tr-TR" dirty="0" err="1"/>
              <a:t>ücret</a:t>
            </a:r>
            <a:r>
              <a:rPr lang="tr-TR" dirty="0"/>
              <a:t> ve prim sistemi, </a:t>
            </a:r>
            <a:r>
              <a:rPr lang="tr-TR" dirty="0" err="1"/>
              <a:t>ödül-ceza</a:t>
            </a:r>
            <a:r>
              <a:rPr lang="tr-TR" dirty="0"/>
              <a:t> sistemi, </a:t>
            </a:r>
            <a:r>
              <a:rPr lang="tr-TR" dirty="0" err="1"/>
              <a:t>yükselme</a:t>
            </a:r>
            <a:r>
              <a:rPr lang="tr-TR" dirty="0"/>
              <a:t> olanakları, sosyal haklar vs. gibi konulara </a:t>
            </a:r>
            <a:r>
              <a:rPr lang="tr-TR" dirty="0" err="1"/>
              <a:t>ilişkin</a:t>
            </a:r>
            <a:r>
              <a:rPr lang="tr-TR" dirty="0"/>
              <a:t> bilgilendirmeler yapılması kurumun </a:t>
            </a:r>
            <a:r>
              <a:rPr lang="tr-TR" dirty="0" err="1"/>
              <a:t>çalışanlar</a:t>
            </a:r>
            <a:r>
              <a:rPr lang="tr-TR" dirty="0"/>
              <a:t> tarafından tanınmasını </a:t>
            </a:r>
            <a:r>
              <a:rPr lang="tr-TR" dirty="0" err="1"/>
              <a:t>sağlamaktadır</a:t>
            </a:r>
            <a:r>
              <a:rPr lang="tr-TR" dirty="0"/>
              <a:t>. Aynı zamanda kurumsal politika ve kararların </a:t>
            </a:r>
            <a:r>
              <a:rPr lang="tr-TR" dirty="0" err="1"/>
              <a:t>çalışanlara</a:t>
            </a:r>
            <a:r>
              <a:rPr lang="tr-TR" dirty="0"/>
              <a:t> duyurulması ve anlatılması, kurumda dedikodu ve </a:t>
            </a:r>
            <a:r>
              <a:rPr lang="tr-TR" dirty="0" err="1"/>
              <a:t>söylentilerin</a:t>
            </a:r>
            <a:r>
              <a:rPr lang="tr-TR" dirty="0"/>
              <a:t> </a:t>
            </a:r>
            <a:r>
              <a:rPr lang="tr-TR" dirty="0" err="1"/>
              <a:t>önünu</a:t>
            </a:r>
            <a:r>
              <a:rPr lang="tr-TR" dirty="0"/>
              <a:t>̈ kesmekle birlikte </a:t>
            </a:r>
            <a:r>
              <a:rPr lang="tr-TR" dirty="0" err="1"/>
              <a:t>kurum-çalışan</a:t>
            </a:r>
            <a:r>
              <a:rPr lang="tr-TR" dirty="0"/>
              <a:t> </a:t>
            </a:r>
            <a:r>
              <a:rPr lang="tr-TR" dirty="0" err="1"/>
              <a:t>bütünleşmesini</a:t>
            </a:r>
            <a:r>
              <a:rPr lang="tr-TR" dirty="0"/>
              <a:t> de </a:t>
            </a:r>
            <a:r>
              <a:rPr lang="tr-TR" dirty="0" err="1"/>
              <a:t>kolaylaştırmaktadır</a:t>
            </a:r>
            <a:r>
              <a:rPr lang="tr-TR" dirty="0"/>
              <a:t>. </a:t>
            </a:r>
          </a:p>
          <a:p>
            <a:r>
              <a:rPr lang="tr-TR" dirty="0"/>
              <a:t>Kurumun yıllık </a:t>
            </a:r>
            <a:r>
              <a:rPr lang="tr-TR" dirty="0" err="1"/>
              <a:t>bütçe</a:t>
            </a:r>
            <a:r>
              <a:rPr lang="tr-TR" dirty="0"/>
              <a:t> gelirlerini, faaliyetlerini, projelerini, </a:t>
            </a:r>
            <a:r>
              <a:rPr lang="tr-TR" dirty="0" err="1"/>
              <a:t>çalışanlarına</a:t>
            </a:r>
            <a:r>
              <a:rPr lang="tr-TR" dirty="0"/>
              <a:t>, sendikalara, </a:t>
            </a:r>
            <a:r>
              <a:rPr lang="tr-TR" dirty="0" err="1"/>
              <a:t>müşterilere</a:t>
            </a:r>
            <a:r>
              <a:rPr lang="tr-TR" dirty="0"/>
              <a:t> ve </a:t>
            </a:r>
            <a:r>
              <a:rPr lang="tr-TR" dirty="0" err="1"/>
              <a:t>ilişkide</a:t>
            </a:r>
            <a:r>
              <a:rPr lang="tr-TR" dirty="0"/>
              <a:t> </a:t>
            </a:r>
            <a:r>
              <a:rPr lang="tr-TR" dirty="0" err="1"/>
              <a:t>bulunduğu</a:t>
            </a:r>
            <a:r>
              <a:rPr lang="tr-TR" dirty="0"/>
              <a:t> </a:t>
            </a:r>
            <a:r>
              <a:rPr lang="tr-TR" dirty="0" err="1"/>
              <a:t>çevrelere</a:t>
            </a:r>
            <a:r>
              <a:rPr lang="tr-TR" dirty="0"/>
              <a:t> duyurması, kurumun tanınmasını ve kuruma </a:t>
            </a:r>
            <a:r>
              <a:rPr lang="tr-TR" dirty="0" err="1"/>
              <a:t>güven</a:t>
            </a:r>
            <a:r>
              <a:rPr lang="tr-TR" dirty="0"/>
              <a:t> duyulmasını </a:t>
            </a:r>
            <a:r>
              <a:rPr lang="tr-TR" dirty="0" err="1"/>
              <a:t>sağlamaktadır</a:t>
            </a:r>
            <a:r>
              <a:rPr lang="tr-TR" dirty="0"/>
              <a:t>. </a:t>
            </a:r>
          </a:p>
          <a:p>
            <a:r>
              <a:rPr lang="tr-TR" dirty="0"/>
              <a:t>Kurumun faaliyet alanına </a:t>
            </a:r>
            <a:r>
              <a:rPr lang="tr-TR" dirty="0" err="1"/>
              <a:t>ilişkin</a:t>
            </a:r>
            <a:r>
              <a:rPr lang="tr-TR" dirty="0"/>
              <a:t> her </a:t>
            </a:r>
            <a:r>
              <a:rPr lang="tr-TR" dirty="0" err="1"/>
              <a:t>türlu</a:t>
            </a:r>
            <a:r>
              <a:rPr lang="tr-TR" dirty="0"/>
              <a:t>̈ mevzuatın kurum </a:t>
            </a:r>
            <a:r>
              <a:rPr lang="tr-TR" dirty="0" err="1"/>
              <a:t>üyelerine</a:t>
            </a:r>
            <a:r>
              <a:rPr lang="tr-TR" dirty="0"/>
              <a:t> duyurulması da bu konuda olası hataların </a:t>
            </a:r>
            <a:r>
              <a:rPr lang="tr-TR" dirty="0" err="1"/>
              <a:t>önlenmesini</a:t>
            </a:r>
            <a:r>
              <a:rPr lang="tr-TR" dirty="0"/>
              <a:t> </a:t>
            </a:r>
            <a:r>
              <a:rPr lang="tr-TR" dirty="0" err="1"/>
              <a:t>sağlamaktadır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023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CCC42D-DE81-E345-881F-8A897E9F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188932-0D47-5048-8064-8A0B0B2F5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, kurumsal tutanakların </a:t>
            </a:r>
            <a:r>
              <a:rPr lang="tr-TR" dirty="0" err="1"/>
              <a:t>yönlendirilmesinde</a:t>
            </a:r>
            <a:r>
              <a:rPr lang="tr-TR" dirty="0"/>
              <a:t> ve </a:t>
            </a:r>
            <a:r>
              <a:rPr lang="tr-TR" dirty="0" err="1"/>
              <a:t>çalışanların</a:t>
            </a:r>
            <a:r>
              <a:rPr lang="tr-TR" dirty="0"/>
              <a:t> kurumsal </a:t>
            </a:r>
            <a:r>
              <a:rPr lang="tr-TR" dirty="0" err="1"/>
              <a:t>amaçlar</a:t>
            </a:r>
            <a:r>
              <a:rPr lang="tr-TR" dirty="0"/>
              <a:t> </a:t>
            </a:r>
            <a:r>
              <a:rPr lang="tr-TR" dirty="0" err="1"/>
              <a:t>doğrultusunda</a:t>
            </a:r>
            <a:r>
              <a:rPr lang="tr-TR" dirty="0"/>
              <a:t> </a:t>
            </a:r>
            <a:r>
              <a:rPr lang="tr-TR" dirty="0" err="1"/>
              <a:t>güdülenmelerinde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araçtır</a:t>
            </a:r>
            <a:r>
              <a:rPr lang="tr-TR" dirty="0"/>
              <a:t>. </a:t>
            </a:r>
          </a:p>
          <a:p>
            <a:r>
              <a:rPr lang="tr-TR" dirty="0"/>
              <a:t>Kurumun hissedarlara ve sermaye piyasasına </a:t>
            </a:r>
            <a:r>
              <a:rPr lang="tr-TR" dirty="0" err="1"/>
              <a:t>yönelik</a:t>
            </a:r>
            <a:r>
              <a:rPr lang="tr-TR" dirty="0"/>
              <a:t> olarak piyasa hareketlerine </a:t>
            </a:r>
            <a:r>
              <a:rPr lang="tr-TR" dirty="0" err="1"/>
              <a:t>ilişkin</a:t>
            </a:r>
            <a:r>
              <a:rPr lang="tr-TR" dirty="0"/>
              <a:t> bilgileri </a:t>
            </a:r>
            <a:r>
              <a:rPr lang="tr-TR" dirty="0" err="1"/>
              <a:t>sürekli</a:t>
            </a:r>
            <a:r>
              <a:rPr lang="tr-TR" dirty="0"/>
              <a:t> bir </a:t>
            </a:r>
            <a:r>
              <a:rPr lang="tr-TR" dirty="0" err="1"/>
              <a:t>şekilde</a:t>
            </a:r>
            <a:r>
              <a:rPr lang="tr-TR" dirty="0"/>
              <a:t> duyurması hissedarlara ve hissedar olmak isteyenlere yol </a:t>
            </a:r>
            <a:r>
              <a:rPr lang="tr-TR" dirty="0" err="1"/>
              <a:t>göstermektedir</a:t>
            </a:r>
            <a:r>
              <a:rPr lang="tr-TR" dirty="0"/>
              <a:t>. </a:t>
            </a:r>
          </a:p>
          <a:p>
            <a:r>
              <a:rPr lang="tr-TR" dirty="0"/>
              <a:t>Kurumların </a:t>
            </a:r>
            <a:r>
              <a:rPr lang="tr-TR" dirty="0" err="1"/>
              <a:t>birleşmesi</a:t>
            </a:r>
            <a:r>
              <a:rPr lang="tr-TR" dirty="0"/>
              <a:t> veya </a:t>
            </a:r>
            <a:r>
              <a:rPr lang="tr-TR" dirty="0" err="1"/>
              <a:t>başka</a:t>
            </a:r>
            <a:r>
              <a:rPr lang="tr-TR" dirty="0"/>
              <a:t> bir kurumun </a:t>
            </a:r>
            <a:r>
              <a:rPr lang="tr-TR" dirty="0" err="1"/>
              <a:t>bünyesine</a:t>
            </a:r>
            <a:r>
              <a:rPr lang="tr-TR" dirty="0"/>
              <a:t> </a:t>
            </a:r>
            <a:r>
              <a:rPr lang="tr-TR" dirty="0" err="1"/>
              <a:t>dâhil</a:t>
            </a:r>
            <a:r>
              <a:rPr lang="tr-TR" dirty="0"/>
              <a:t> olarak </a:t>
            </a:r>
            <a:r>
              <a:rPr lang="tr-TR" dirty="0" err="1"/>
              <a:t>büyümelerinde</a:t>
            </a:r>
            <a:r>
              <a:rPr lang="tr-TR" dirty="0"/>
              <a:t> ortaya </a:t>
            </a:r>
            <a:r>
              <a:rPr lang="tr-TR" dirty="0" err="1"/>
              <a:t>çıkabilecek</a:t>
            </a:r>
            <a:r>
              <a:rPr lang="tr-TR" dirty="0"/>
              <a:t> </a:t>
            </a:r>
            <a:r>
              <a:rPr lang="tr-TR" dirty="0" err="1"/>
              <a:t>endişe</a:t>
            </a:r>
            <a:r>
              <a:rPr lang="tr-TR" dirty="0"/>
              <a:t>, </a:t>
            </a:r>
            <a:r>
              <a:rPr lang="tr-TR" dirty="0" err="1"/>
              <a:t>kıskançlık</a:t>
            </a:r>
            <a:r>
              <a:rPr lang="tr-TR" dirty="0"/>
              <a:t>, rekabet vb. sorunların giderilmesinde kurumsal </a:t>
            </a:r>
            <a:r>
              <a:rPr lang="tr-TR" dirty="0" err="1"/>
              <a:t>iletişimden</a:t>
            </a:r>
            <a:r>
              <a:rPr lang="tr-TR" dirty="0"/>
              <a:t> destek </a:t>
            </a:r>
            <a:r>
              <a:rPr lang="tr-TR" dirty="0" err="1"/>
              <a:t>sağlanabilir</a:t>
            </a:r>
            <a:r>
              <a:rPr lang="tr-TR" dirty="0"/>
              <a:t>. </a:t>
            </a:r>
          </a:p>
          <a:p>
            <a:r>
              <a:rPr lang="tr-TR" dirty="0"/>
              <a:t>Kurumsal </a:t>
            </a:r>
            <a:r>
              <a:rPr lang="tr-TR" dirty="0" err="1"/>
              <a:t>iletişim</a:t>
            </a:r>
            <a:r>
              <a:rPr lang="tr-TR" dirty="0"/>
              <a:t> ile kurumun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bağlantıları</a:t>
            </a:r>
            <a:r>
              <a:rPr lang="tr-TR" dirty="0"/>
              <a:t>, ihracatı, yurt </a:t>
            </a:r>
            <a:r>
              <a:rPr lang="tr-TR" dirty="0" err="1"/>
              <a:t>dışı</a:t>
            </a:r>
            <a:r>
              <a:rPr lang="tr-TR" dirty="0"/>
              <a:t> </a:t>
            </a:r>
            <a:r>
              <a:rPr lang="tr-TR" dirty="0" err="1"/>
              <a:t>büroları</a:t>
            </a:r>
            <a:r>
              <a:rPr lang="tr-TR" dirty="0"/>
              <a:t> ve </a:t>
            </a:r>
            <a:r>
              <a:rPr lang="tr-TR" dirty="0" err="1"/>
              <a:t>başarıları</a:t>
            </a:r>
            <a:r>
              <a:rPr lang="tr-TR" dirty="0"/>
              <a:t> hedef kitlelere duyurulur.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22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779C3D-1637-F445-8069-A26879EC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DC827A-6DC2-F34C-B27B-E1511B4A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Günümüzde</a:t>
            </a:r>
            <a:r>
              <a:rPr lang="tr-TR" dirty="0"/>
              <a:t> kurumların ayak uydurmak zorunda kaldıkları ve kullanmak durumunda oldukları yeni </a:t>
            </a:r>
            <a:r>
              <a:rPr lang="tr-TR" dirty="0" err="1"/>
              <a:t>iletişim</a:t>
            </a:r>
            <a:r>
              <a:rPr lang="tr-TR" dirty="0"/>
              <a:t> teknolojileri hakkında sendika ve </a:t>
            </a:r>
            <a:r>
              <a:rPr lang="tr-TR" dirty="0" err="1"/>
              <a:t>çalışanlarına</a:t>
            </a:r>
            <a:r>
              <a:rPr lang="tr-TR" dirty="0"/>
              <a:t> tanıtım ve bilgilendirme toplantıları </a:t>
            </a:r>
            <a:r>
              <a:rPr lang="tr-TR" dirty="0" err="1"/>
              <a:t>yapıldığında</a:t>
            </a:r>
            <a:r>
              <a:rPr lang="tr-TR" dirty="0"/>
              <a:t>, </a:t>
            </a:r>
            <a:r>
              <a:rPr lang="tr-TR" dirty="0" err="1"/>
              <a:t>çalışanların</a:t>
            </a:r>
            <a:r>
              <a:rPr lang="tr-TR" dirty="0"/>
              <a:t> </a:t>
            </a:r>
            <a:r>
              <a:rPr lang="tr-TR" dirty="0" err="1"/>
              <a:t>işe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güvensizlikleri</a:t>
            </a:r>
            <a:r>
              <a:rPr lang="tr-TR" dirty="0"/>
              <a:t> de </a:t>
            </a:r>
            <a:r>
              <a:rPr lang="tr-TR" dirty="0" err="1"/>
              <a:t>giderilmis</a:t>
            </a:r>
            <a:r>
              <a:rPr lang="tr-TR" dirty="0"/>
              <a:t>̧ olur. </a:t>
            </a:r>
          </a:p>
          <a:p>
            <a:r>
              <a:rPr lang="tr-TR" dirty="0"/>
              <a:t>Kurumların iş </a:t>
            </a:r>
            <a:r>
              <a:rPr lang="tr-TR" dirty="0" err="1"/>
              <a:t>güvenliğine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bilgileri devamlı tekrar etmesi, </a:t>
            </a:r>
            <a:r>
              <a:rPr lang="tr-TR" dirty="0" err="1"/>
              <a:t>çalışanların</a:t>
            </a:r>
            <a:r>
              <a:rPr lang="tr-TR" dirty="0"/>
              <a:t> tedbirli olmasını ve yeni </a:t>
            </a:r>
            <a:r>
              <a:rPr lang="tr-TR" dirty="0" err="1"/>
              <a:t>başlayanların</a:t>
            </a:r>
            <a:r>
              <a:rPr lang="tr-TR" dirty="0"/>
              <a:t> da bilgilenmesini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r>
              <a:rPr lang="tr-TR" dirty="0"/>
              <a:t>Kuruma dair bilgi </a:t>
            </a:r>
            <a:r>
              <a:rPr lang="tr-TR" dirty="0" err="1"/>
              <a:t>düzeyinin</a:t>
            </a:r>
            <a:r>
              <a:rPr lang="tr-TR" dirty="0"/>
              <a:t> </a:t>
            </a:r>
            <a:r>
              <a:rPr lang="tr-TR" dirty="0" err="1"/>
              <a:t>yükseltilmesi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kurumun </a:t>
            </a:r>
            <a:r>
              <a:rPr lang="tr-TR" dirty="0" err="1"/>
              <a:t>çeşitli</a:t>
            </a:r>
            <a:r>
              <a:rPr lang="tr-TR" dirty="0"/>
              <a:t> </a:t>
            </a:r>
            <a:r>
              <a:rPr lang="tr-TR" dirty="0" err="1"/>
              <a:t>bölüm</a:t>
            </a:r>
            <a:r>
              <a:rPr lang="tr-TR" dirty="0"/>
              <a:t>, birim </a:t>
            </a:r>
          </a:p>
          <a:p>
            <a:r>
              <a:rPr lang="tr-TR" dirty="0"/>
              <a:t>ve </a:t>
            </a:r>
            <a:r>
              <a:rPr lang="tr-TR" dirty="0" err="1"/>
              <a:t>yöneticilerinin</a:t>
            </a:r>
            <a:r>
              <a:rPr lang="tr-TR" dirty="0"/>
              <a:t> kurum </a:t>
            </a:r>
            <a:r>
              <a:rPr lang="tr-TR" dirty="0" err="1"/>
              <a:t>üyelerine</a:t>
            </a:r>
            <a:r>
              <a:rPr lang="tr-TR" dirty="0"/>
              <a:t> tanıtılması da kurumsal </a:t>
            </a:r>
            <a:r>
              <a:rPr lang="tr-TR" dirty="0" err="1"/>
              <a:t>iletişimin</a:t>
            </a:r>
            <a:r>
              <a:rPr lang="tr-TR" dirty="0"/>
              <a:t> bir amacı olmalıdır.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08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5913</Words>
  <Application>Microsoft Macintosh PowerPoint</Application>
  <PresentationFormat>Geniş ekran</PresentationFormat>
  <Paragraphs>181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Kurumsal İletişim</vt:lpstr>
      <vt:lpstr>Kurumsal İletişim</vt:lpstr>
      <vt:lpstr>Kurumsal İletişim</vt:lpstr>
      <vt:lpstr>Kurumsal İletişim</vt:lpstr>
      <vt:lpstr>Kurumsal İletişim</vt:lpstr>
      <vt:lpstr>Amaçları</vt:lpstr>
      <vt:lpstr>Amaçları</vt:lpstr>
      <vt:lpstr>Amaçları</vt:lpstr>
      <vt:lpstr>Kurum Kültürü</vt:lpstr>
      <vt:lpstr>Kurum Kültürü</vt:lpstr>
      <vt:lpstr>Kurum Kültürü</vt:lpstr>
      <vt:lpstr>Kurum Kültürü</vt:lpstr>
      <vt:lpstr>Kurum Kültürü</vt:lpstr>
      <vt:lpstr>Özellikleri</vt:lpstr>
      <vt:lpstr>Kurumların İletişime Yaklaşımı</vt:lpstr>
      <vt:lpstr>Kurumların İletişime Yaklaşımı</vt:lpstr>
      <vt:lpstr>Kurumların İletişime Yaklaşımı</vt:lpstr>
      <vt:lpstr>Kurumların İletişime Yaklaşımı</vt:lpstr>
      <vt:lpstr>Örgütsel Etkililik</vt:lpstr>
      <vt:lpstr>Örgütsel Etkililik</vt:lpstr>
      <vt:lpstr>Örgütsel Etkililik</vt:lpstr>
      <vt:lpstr>Örgütsel Etkililik</vt:lpstr>
      <vt:lpstr>Etkili İletişim</vt:lpstr>
      <vt:lpstr>İletişim İklimi</vt:lpstr>
      <vt:lpstr>Kurumsal İletişim Yaklaşımları</vt:lpstr>
      <vt:lpstr>Kurumsal İletişim Yaklaşımları</vt:lpstr>
      <vt:lpstr>Kurumsal İletişim Yaklaşımları</vt:lpstr>
      <vt:lpstr>Kurumsal İletişim Yaklaşımları</vt:lpstr>
      <vt:lpstr>Kurumsal İletişim Yaklaşımları</vt:lpstr>
      <vt:lpstr>Kurumsal Kimlik</vt:lpstr>
      <vt:lpstr>Kurumsal Kimlik Unsurları</vt:lpstr>
      <vt:lpstr>Kurumsal Kimlik Unsurları</vt:lpstr>
      <vt:lpstr>Kurumsal Kimlik Unsurları</vt:lpstr>
      <vt:lpstr>Araçlar</vt:lpstr>
      <vt:lpstr>Araçlar -2-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103</cp:revision>
  <dcterms:created xsi:type="dcterms:W3CDTF">2020-10-04T15:36:28Z</dcterms:created>
  <dcterms:modified xsi:type="dcterms:W3CDTF">2020-12-28T12:59:12Z</dcterms:modified>
</cp:coreProperties>
</file>