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1" r:id="rId2"/>
    <p:sldId id="296" r:id="rId3"/>
    <p:sldId id="282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8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5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4A856-A8E6-4AC4-9ABB-0AD8A200D392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7CEC8-6327-4993-B8B6-861ABDBA31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766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272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41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8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79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65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2345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09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80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26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20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32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95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631504" y="1124744"/>
            <a:ext cx="8928992" cy="2952328"/>
          </a:xfrm>
        </p:spPr>
        <p:txBody>
          <a:bodyPr>
            <a:noAutofit/>
          </a:bodyPr>
          <a:lstStyle/>
          <a:p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 Atlarında </a:t>
            </a:r>
            <a:b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Performans Artırıcı Maddelerin Analizleri ve Önemi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295600" y="4437112"/>
            <a:ext cx="6400800" cy="1752600"/>
          </a:xfrm>
        </p:spPr>
        <p:txBody>
          <a:bodyPr/>
          <a:lstStyle/>
          <a:p>
            <a:endParaRPr lang="tr-TR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Araştırma Görevlisi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</a:t>
            </a:r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Efe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Kurtdede</a:t>
            </a:r>
            <a:endParaRPr lang="tr-T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703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Tiroksin ve </a:t>
            </a:r>
            <a:r>
              <a:rPr lang="tr-TR" dirty="0" err="1" smtClean="0">
                <a:solidFill>
                  <a:srgbClr val="FF0000"/>
                </a:solidFill>
              </a:rPr>
              <a:t>triiyodotironin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Aminoasit girişi, büyüme hormonu etkisi, kalp kasında beta </a:t>
            </a:r>
            <a:r>
              <a:rPr lang="tr-TR" dirty="0" err="1" smtClean="0"/>
              <a:t>adrenerjik</a:t>
            </a:r>
            <a:r>
              <a:rPr lang="tr-TR" dirty="0" smtClean="0"/>
              <a:t> </a:t>
            </a:r>
            <a:r>
              <a:rPr lang="tr-TR" dirty="0" smtClean="0"/>
              <a:t>reseptörler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1867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Damar-</a:t>
            </a:r>
            <a:r>
              <a:rPr lang="tr-TR" dirty="0" err="1">
                <a:solidFill>
                  <a:srgbClr val="FF0000"/>
                </a:solidFill>
              </a:rPr>
              <a:t>endotelyel</a:t>
            </a:r>
            <a:r>
              <a:rPr lang="tr-TR" dirty="0">
                <a:solidFill>
                  <a:srgbClr val="FF0000"/>
                </a:solidFill>
              </a:rPr>
              <a:t> gelişme faktörü (VEGF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VEGF-A,B,C,D</a:t>
            </a:r>
          </a:p>
          <a:p>
            <a:r>
              <a:rPr lang="tr-TR" dirty="0" smtClean="0"/>
              <a:t>HIF-1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663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>
                <a:solidFill>
                  <a:srgbClr val="FF0000"/>
                </a:solidFill>
              </a:rPr>
              <a:t>Fibroblast</a:t>
            </a:r>
            <a:r>
              <a:rPr lang="tr-TR" dirty="0">
                <a:solidFill>
                  <a:srgbClr val="FF0000"/>
                </a:solidFill>
              </a:rPr>
              <a:t> gelişme </a:t>
            </a:r>
            <a:r>
              <a:rPr lang="tr-TR" dirty="0" smtClean="0">
                <a:solidFill>
                  <a:srgbClr val="FF0000"/>
                </a:solidFill>
              </a:rPr>
              <a:t>faktörü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FGF- 1-23 </a:t>
            </a:r>
          </a:p>
          <a:p>
            <a:r>
              <a:rPr lang="tr-TR" dirty="0" smtClean="0"/>
              <a:t>FGFR1-4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10708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>
                <a:solidFill>
                  <a:srgbClr val="FF0000"/>
                </a:solidFill>
              </a:rPr>
              <a:t>Hepatosit</a:t>
            </a:r>
            <a:r>
              <a:rPr lang="tr-TR" dirty="0">
                <a:solidFill>
                  <a:srgbClr val="FF0000"/>
                </a:solidFill>
              </a:rPr>
              <a:t> gelişme faktörü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Mezenşim</a:t>
            </a:r>
            <a:r>
              <a:rPr lang="tr-TR" dirty="0" smtClean="0"/>
              <a:t> </a:t>
            </a:r>
            <a:r>
              <a:rPr lang="tr-TR" dirty="0" smtClean="0"/>
              <a:t>hücreler </a:t>
            </a:r>
          </a:p>
          <a:p>
            <a:pPr lvl="1"/>
            <a:r>
              <a:rPr lang="tr-TR" dirty="0" err="1" smtClean="0"/>
              <a:t>Epitel</a:t>
            </a:r>
            <a:r>
              <a:rPr lang="tr-TR" dirty="0" smtClean="0"/>
              <a:t>, </a:t>
            </a:r>
            <a:r>
              <a:rPr lang="tr-TR" dirty="0" err="1" smtClean="0"/>
              <a:t>endotel</a:t>
            </a:r>
            <a:r>
              <a:rPr lang="tr-TR" dirty="0"/>
              <a:t> </a:t>
            </a:r>
            <a:r>
              <a:rPr lang="tr-TR" dirty="0" smtClean="0"/>
              <a:t>ve </a:t>
            </a:r>
            <a:r>
              <a:rPr lang="tr-TR" dirty="0" smtClean="0"/>
              <a:t>kemik </a:t>
            </a:r>
            <a:r>
              <a:rPr lang="tr-TR" dirty="0" smtClean="0"/>
              <a:t>iliği </a:t>
            </a:r>
          </a:p>
          <a:p>
            <a:pPr lvl="1"/>
            <a:r>
              <a:rPr lang="tr-TR" dirty="0" err="1" smtClean="0"/>
              <a:t>Embriyonik</a:t>
            </a:r>
            <a:r>
              <a:rPr lang="tr-TR" dirty="0" smtClean="0"/>
              <a:t> organların gelişmesinde</a:t>
            </a:r>
          </a:p>
          <a:p>
            <a:pPr lvl="1"/>
            <a:r>
              <a:rPr lang="tr-TR" dirty="0" smtClean="0"/>
              <a:t>Yetişkinlerde doku ve organların iyileşmesi ve yenilenmesinde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2701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>
          <a:xfrm>
            <a:off x="35496" y="4925020"/>
            <a:ext cx="3312368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b="1" dirty="0" smtClean="0">
                <a:solidFill>
                  <a:schemeClr val="accent3">
                    <a:lumMod val="50000"/>
                  </a:schemeClr>
                </a:solidFill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413656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2644" y="740229"/>
            <a:ext cx="10956985" cy="5571841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Spor </a:t>
            </a:r>
            <a:r>
              <a:rPr lang="tr-TR" dirty="0"/>
              <a:t>Atları, At Yarışları ve Atlarda Yarış Performansını Etkileyen </a:t>
            </a:r>
            <a:r>
              <a:rPr lang="tr-TR" dirty="0" smtClean="0"/>
              <a:t>Faktörler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Atlarda Egzersiz ile Enerji  Üretimi ve Performans </a:t>
            </a:r>
            <a:r>
              <a:rPr lang="tr-TR" dirty="0" smtClean="0"/>
              <a:t>İlişkisi 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Amacı ile Kullanılan Maddelerin Sınıflandırılması, Kullanım Amaçları ve Uygulanma </a:t>
            </a:r>
            <a:r>
              <a:rPr lang="tr-TR" dirty="0" smtClean="0"/>
              <a:t>Yolları ve Metabolizması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Merkezi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Otonom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Anabolik</a:t>
            </a:r>
            <a:r>
              <a:rPr lang="tr-TR" dirty="0" smtClean="0"/>
              <a:t> </a:t>
            </a:r>
            <a:r>
              <a:rPr lang="tr-TR" dirty="0"/>
              <a:t>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Hormonlar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İdrar </a:t>
            </a:r>
            <a:r>
              <a:rPr lang="tr-TR" dirty="0"/>
              <a:t>Söktürücüler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Kan </a:t>
            </a:r>
            <a:r>
              <a:rPr lang="tr-TR" dirty="0"/>
              <a:t>ve Kan Yapımını Artıran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Ara Sınav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Solunum </a:t>
            </a:r>
            <a:r>
              <a:rPr lang="tr-TR" dirty="0"/>
              <a:t>Yollarını Genişleten 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Metabolik</a:t>
            </a:r>
            <a:r>
              <a:rPr lang="tr-TR" dirty="0" smtClean="0"/>
              <a:t> </a:t>
            </a:r>
            <a:r>
              <a:rPr lang="tr-TR" dirty="0"/>
              <a:t>Destek </a:t>
            </a:r>
            <a:r>
              <a:rPr lang="tr-TR" dirty="0" smtClean="0"/>
              <a:t>Maddeleri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Kontrolü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Etkili Maddelerin Analiz </a:t>
            </a:r>
            <a:r>
              <a:rPr lang="tr-TR" dirty="0" smtClean="0"/>
              <a:t>Yöntemleri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3608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idx="1"/>
          </p:nvPr>
        </p:nvSpPr>
        <p:spPr>
          <a:xfrm>
            <a:off x="1807029" y="2198915"/>
            <a:ext cx="8645310" cy="2242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6000" dirty="0" smtClean="0">
                <a:solidFill>
                  <a:srgbClr val="FF0000"/>
                </a:solidFill>
              </a:rPr>
              <a:t>Hormonlar</a:t>
            </a:r>
            <a:endParaRPr lang="tr-TR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14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Erkeklik-Dişilik Hormonları</a:t>
            </a:r>
          </a:p>
          <a:p>
            <a:r>
              <a:rPr lang="tr-TR" dirty="0" smtClean="0"/>
              <a:t>Adrenal </a:t>
            </a:r>
            <a:r>
              <a:rPr lang="tr-TR" dirty="0" err="1" smtClean="0"/>
              <a:t>Steroidler</a:t>
            </a:r>
            <a:endParaRPr lang="tr-TR" dirty="0" smtClean="0"/>
          </a:p>
          <a:p>
            <a:r>
              <a:rPr lang="tr-TR" dirty="0" smtClean="0"/>
              <a:t>Diğer Hormonlar (</a:t>
            </a:r>
            <a:r>
              <a:rPr lang="tr-TR" dirty="0" err="1" smtClean="0"/>
              <a:t>Peptid</a:t>
            </a:r>
            <a:r>
              <a:rPr lang="tr-TR" dirty="0" smtClean="0"/>
              <a:t> yapılı çeşitli gelişme/büyüme faktörleri dahil)</a:t>
            </a:r>
          </a:p>
          <a:p>
            <a:pPr lvl="1"/>
            <a:r>
              <a:rPr lang="tr-TR" dirty="0" smtClean="0"/>
              <a:t>5</a:t>
            </a:r>
            <a:r>
              <a:rPr lang="tr-TR" baseline="30000" dirty="0" smtClean="0"/>
              <a:t>’ </a:t>
            </a:r>
            <a:r>
              <a:rPr lang="tr-TR" dirty="0" err="1" smtClean="0"/>
              <a:t>Adenozinmonofosfat</a:t>
            </a:r>
            <a:r>
              <a:rPr lang="tr-TR" dirty="0" smtClean="0"/>
              <a:t> protein </a:t>
            </a:r>
            <a:r>
              <a:rPr lang="tr-TR" dirty="0" err="1" smtClean="0"/>
              <a:t>kinaz</a:t>
            </a:r>
            <a:r>
              <a:rPr lang="tr-TR" dirty="0" smtClean="0"/>
              <a:t> (</a:t>
            </a:r>
            <a:r>
              <a:rPr lang="tr-TR" dirty="0"/>
              <a:t>5</a:t>
            </a:r>
            <a:r>
              <a:rPr lang="tr-TR" baseline="30000" dirty="0" smtClean="0"/>
              <a:t>’ </a:t>
            </a:r>
            <a:r>
              <a:rPr lang="tr-TR" dirty="0" smtClean="0"/>
              <a:t>AMPK, AMPK, AMP-bağımlı protein </a:t>
            </a:r>
            <a:r>
              <a:rPr lang="tr-TR" dirty="0" err="1" smtClean="0"/>
              <a:t>kinaz</a:t>
            </a:r>
            <a:r>
              <a:rPr lang="tr-TR" dirty="0" smtClean="0"/>
              <a:t>) </a:t>
            </a:r>
            <a:r>
              <a:rPr lang="tr-TR" dirty="0" err="1" smtClean="0"/>
              <a:t>etkinleştiriciler</a:t>
            </a:r>
            <a:endParaRPr lang="tr-TR" dirty="0" smtClean="0"/>
          </a:p>
          <a:p>
            <a:pPr lvl="1"/>
            <a:r>
              <a:rPr lang="tr-TR" dirty="0" smtClean="0"/>
              <a:t>Büyüme Hormonu</a:t>
            </a:r>
          </a:p>
          <a:p>
            <a:pPr lvl="1"/>
            <a:r>
              <a:rPr lang="tr-TR" dirty="0" err="1" smtClean="0"/>
              <a:t>Eritropoietin</a:t>
            </a:r>
            <a:endParaRPr lang="tr-TR" dirty="0" smtClean="0"/>
          </a:p>
          <a:p>
            <a:pPr lvl="1"/>
            <a:r>
              <a:rPr lang="tr-TR" dirty="0" err="1" smtClean="0"/>
              <a:t>Kortikotropin</a:t>
            </a:r>
            <a:endParaRPr lang="tr-TR" dirty="0" smtClean="0"/>
          </a:p>
          <a:p>
            <a:pPr lvl="1"/>
            <a:r>
              <a:rPr lang="tr-TR" dirty="0" err="1" smtClean="0"/>
              <a:t>Koryonik</a:t>
            </a:r>
            <a:r>
              <a:rPr lang="tr-TR" dirty="0" smtClean="0"/>
              <a:t> </a:t>
            </a:r>
            <a:r>
              <a:rPr lang="tr-TR" dirty="0" err="1" smtClean="0"/>
              <a:t>gonadotropin</a:t>
            </a:r>
            <a:r>
              <a:rPr lang="tr-TR" dirty="0" smtClean="0"/>
              <a:t> (</a:t>
            </a:r>
            <a:r>
              <a:rPr lang="tr-TR" dirty="0" err="1" smtClean="0"/>
              <a:t>hCG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Tiroksin ve </a:t>
            </a:r>
            <a:r>
              <a:rPr lang="tr-TR" dirty="0" err="1" smtClean="0"/>
              <a:t>triiyodotironin</a:t>
            </a:r>
            <a:endParaRPr lang="tr-TR" dirty="0" smtClean="0"/>
          </a:p>
          <a:p>
            <a:pPr lvl="1"/>
            <a:r>
              <a:rPr lang="tr-TR" dirty="0" smtClean="0"/>
              <a:t>Damar-</a:t>
            </a:r>
            <a:r>
              <a:rPr lang="tr-TR" dirty="0" err="1" smtClean="0"/>
              <a:t>endotelyel</a:t>
            </a:r>
            <a:r>
              <a:rPr lang="tr-TR" dirty="0" smtClean="0"/>
              <a:t> gelişme faktörü (VEGF)</a:t>
            </a:r>
          </a:p>
          <a:p>
            <a:pPr lvl="1"/>
            <a:r>
              <a:rPr lang="tr-TR" dirty="0" err="1" smtClean="0"/>
              <a:t>Fibroblast</a:t>
            </a:r>
            <a:r>
              <a:rPr lang="tr-TR" dirty="0" smtClean="0"/>
              <a:t> gelişme faktörü</a:t>
            </a:r>
          </a:p>
          <a:p>
            <a:pPr lvl="1"/>
            <a:r>
              <a:rPr lang="tr-TR" dirty="0" err="1" smtClean="0"/>
              <a:t>Hepatosit</a:t>
            </a:r>
            <a:r>
              <a:rPr lang="tr-TR" dirty="0" smtClean="0"/>
              <a:t> gelişme faktörü</a:t>
            </a:r>
          </a:p>
          <a:p>
            <a:pPr lvl="1"/>
            <a:endParaRPr lang="tr-TR" dirty="0" smtClean="0"/>
          </a:p>
          <a:p>
            <a:pPr lvl="1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8835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5</a:t>
            </a:r>
            <a:r>
              <a:rPr lang="tr-TR" baseline="30000" dirty="0">
                <a:solidFill>
                  <a:srgbClr val="FF0000"/>
                </a:solidFill>
              </a:rPr>
              <a:t>’ </a:t>
            </a:r>
            <a:r>
              <a:rPr lang="tr-TR" dirty="0" err="1">
                <a:solidFill>
                  <a:srgbClr val="FF0000"/>
                </a:solidFill>
              </a:rPr>
              <a:t>Adenozinmonofosfat</a:t>
            </a:r>
            <a:r>
              <a:rPr lang="tr-TR" dirty="0">
                <a:solidFill>
                  <a:srgbClr val="FF0000"/>
                </a:solidFill>
              </a:rPr>
              <a:t> protein </a:t>
            </a:r>
            <a:r>
              <a:rPr lang="tr-TR" dirty="0" err="1">
                <a:solidFill>
                  <a:srgbClr val="FF0000"/>
                </a:solidFill>
              </a:rPr>
              <a:t>kinaz</a:t>
            </a:r>
            <a:r>
              <a:rPr lang="tr-TR" dirty="0">
                <a:solidFill>
                  <a:srgbClr val="FF0000"/>
                </a:solidFill>
              </a:rPr>
              <a:t> (5</a:t>
            </a:r>
            <a:r>
              <a:rPr lang="tr-TR" baseline="30000" dirty="0">
                <a:solidFill>
                  <a:srgbClr val="FF0000"/>
                </a:solidFill>
              </a:rPr>
              <a:t>’ </a:t>
            </a:r>
            <a:r>
              <a:rPr lang="tr-TR" dirty="0">
                <a:solidFill>
                  <a:srgbClr val="FF0000"/>
                </a:solidFill>
              </a:rPr>
              <a:t>AMPK, AMPK, AMP-bağımlı protein </a:t>
            </a:r>
            <a:r>
              <a:rPr lang="tr-TR" dirty="0" err="1">
                <a:solidFill>
                  <a:srgbClr val="FF0000"/>
                </a:solidFill>
              </a:rPr>
              <a:t>kinaz</a:t>
            </a:r>
            <a:r>
              <a:rPr lang="tr-TR" dirty="0">
                <a:solidFill>
                  <a:srgbClr val="FF0000"/>
                </a:solidFill>
              </a:rPr>
              <a:t>) </a:t>
            </a:r>
            <a:r>
              <a:rPr lang="tr-TR" dirty="0" err="1" smtClean="0">
                <a:solidFill>
                  <a:srgbClr val="FF0000"/>
                </a:solidFill>
              </a:rPr>
              <a:t>etkinleştiriciler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adenozin</a:t>
            </a:r>
            <a:r>
              <a:rPr lang="tr-TR" dirty="0" smtClean="0"/>
              <a:t> </a:t>
            </a:r>
            <a:r>
              <a:rPr lang="tr-TR" dirty="0" err="1" smtClean="0"/>
              <a:t>momofosfat</a:t>
            </a:r>
            <a:r>
              <a:rPr lang="tr-TR" dirty="0" smtClean="0"/>
              <a:t> ile </a:t>
            </a:r>
            <a:r>
              <a:rPr lang="tr-TR" dirty="0" smtClean="0"/>
              <a:t>etkinleştirilir</a:t>
            </a:r>
          </a:p>
          <a:p>
            <a:r>
              <a:rPr lang="tr-TR" dirty="0" smtClean="0"/>
              <a:t>Glikoz </a:t>
            </a:r>
            <a:r>
              <a:rPr lang="tr-TR" dirty="0" smtClean="0"/>
              <a:t>taşıma sisteminde, </a:t>
            </a:r>
            <a:endParaRPr lang="tr-TR" dirty="0" smtClean="0"/>
          </a:p>
          <a:p>
            <a:r>
              <a:rPr lang="tr-TR" dirty="0" smtClean="0"/>
              <a:t>glikozun </a:t>
            </a:r>
            <a:r>
              <a:rPr lang="tr-TR" dirty="0" smtClean="0"/>
              <a:t>hücre içine alınmasında, </a:t>
            </a:r>
            <a:endParaRPr lang="tr-TR" dirty="0" smtClean="0"/>
          </a:p>
          <a:p>
            <a:r>
              <a:rPr lang="tr-TR" dirty="0" smtClean="0"/>
              <a:t>yağ </a:t>
            </a:r>
            <a:r>
              <a:rPr lang="tr-TR" dirty="0" smtClean="0"/>
              <a:t>asitlerinin beta </a:t>
            </a:r>
            <a:r>
              <a:rPr lang="tr-TR" dirty="0" err="1" smtClean="0"/>
              <a:t>oksidasyonunda</a:t>
            </a:r>
            <a:r>
              <a:rPr lang="tr-TR" dirty="0" smtClean="0"/>
              <a:t>, </a:t>
            </a:r>
            <a:endParaRPr lang="tr-TR" dirty="0" smtClean="0"/>
          </a:p>
          <a:p>
            <a:r>
              <a:rPr lang="tr-TR" dirty="0" smtClean="0"/>
              <a:t>pankreastan </a:t>
            </a:r>
            <a:r>
              <a:rPr lang="tr-TR" dirty="0" smtClean="0"/>
              <a:t>insülin salınmasında, </a:t>
            </a:r>
            <a:endParaRPr lang="tr-TR" dirty="0" smtClean="0"/>
          </a:p>
          <a:p>
            <a:r>
              <a:rPr lang="tr-TR" dirty="0" smtClean="0"/>
              <a:t>mitokondri fonksiyonlarında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3697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Büyüme </a:t>
            </a:r>
            <a:r>
              <a:rPr lang="tr-TR" dirty="0" smtClean="0">
                <a:solidFill>
                  <a:srgbClr val="FF0000"/>
                </a:solidFill>
              </a:rPr>
              <a:t>Hormonu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Metionilat</a:t>
            </a:r>
            <a:r>
              <a:rPr lang="tr-TR" dirty="0" smtClean="0"/>
              <a:t> </a:t>
            </a:r>
            <a:r>
              <a:rPr lang="tr-TR" dirty="0" err="1" smtClean="0"/>
              <a:t>somatotropin</a:t>
            </a:r>
            <a:r>
              <a:rPr lang="tr-TR" dirty="0" smtClean="0"/>
              <a:t>, büyüme hormonu </a:t>
            </a:r>
            <a:r>
              <a:rPr lang="tr-TR" dirty="0" err="1" smtClean="0"/>
              <a:t>salımasını</a:t>
            </a:r>
            <a:r>
              <a:rPr lang="tr-TR" dirty="0" smtClean="0"/>
              <a:t> uyarıcı, büyüme hormonu salıverici maddeler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3678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624468"/>
            <a:ext cx="10515600" cy="1066220"/>
          </a:xfrm>
        </p:spPr>
        <p:txBody>
          <a:bodyPr>
            <a:normAutofit/>
          </a:bodyPr>
          <a:lstStyle/>
          <a:p>
            <a:pPr lvl="1" algn="ctr"/>
            <a:r>
              <a:rPr lang="tr-TR" sz="4400" dirty="0" err="1" smtClean="0">
                <a:solidFill>
                  <a:srgbClr val="FF0000"/>
                </a:solidFill>
                <a:latin typeface="+mj-lt"/>
              </a:rPr>
              <a:t>Ertiropoietin</a:t>
            </a:r>
            <a:endParaRPr lang="tr-TR" sz="44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Darbepoietin</a:t>
            </a:r>
            <a:r>
              <a:rPr lang="tr-TR" dirty="0" smtClean="0"/>
              <a:t>, </a:t>
            </a:r>
            <a:r>
              <a:rPr lang="tr-TR" dirty="0" err="1" smtClean="0"/>
              <a:t>epoetin</a:t>
            </a:r>
            <a:r>
              <a:rPr lang="tr-TR" dirty="0" smtClean="0"/>
              <a:t>-a,  </a:t>
            </a:r>
            <a:r>
              <a:rPr lang="tr-TR" dirty="0" err="1" smtClean="0"/>
              <a:t>epoetin</a:t>
            </a:r>
            <a:r>
              <a:rPr lang="tr-TR" dirty="0" smtClean="0"/>
              <a:t> beta,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2328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 smtClean="0">
                <a:solidFill>
                  <a:srgbClr val="FF0000"/>
                </a:solidFill>
              </a:rPr>
              <a:t>Kortikotropin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Androstenedion</a:t>
            </a:r>
            <a:r>
              <a:rPr lang="tr-TR" dirty="0" smtClean="0"/>
              <a:t>, </a:t>
            </a:r>
            <a:r>
              <a:rPr lang="tr-TR" dirty="0" err="1" smtClean="0"/>
              <a:t>dehidrotestesteron</a:t>
            </a:r>
            <a:r>
              <a:rPr lang="tr-TR" dirty="0" smtClean="0"/>
              <a:t> vb.</a:t>
            </a:r>
          </a:p>
          <a:p>
            <a:r>
              <a:rPr lang="tr-TR" dirty="0" err="1" smtClean="0"/>
              <a:t>Kortikorelin</a:t>
            </a:r>
            <a:r>
              <a:rPr lang="tr-TR" dirty="0" smtClean="0"/>
              <a:t>, </a:t>
            </a:r>
            <a:r>
              <a:rPr lang="tr-TR" dirty="0" err="1" smtClean="0"/>
              <a:t>tetrakosaktrin</a:t>
            </a:r>
            <a:r>
              <a:rPr lang="tr-TR" dirty="0" smtClean="0"/>
              <a:t> vb.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5411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>
                <a:solidFill>
                  <a:srgbClr val="FF0000"/>
                </a:solidFill>
              </a:rPr>
              <a:t>Koryonik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gonadotropin</a:t>
            </a:r>
            <a:r>
              <a:rPr lang="tr-TR" dirty="0">
                <a:solidFill>
                  <a:srgbClr val="FF0000"/>
                </a:solidFill>
              </a:rPr>
              <a:t> (</a:t>
            </a:r>
            <a:r>
              <a:rPr lang="tr-TR" dirty="0" err="1">
                <a:solidFill>
                  <a:srgbClr val="FF0000"/>
                </a:solidFill>
              </a:rPr>
              <a:t>hCG</a:t>
            </a:r>
            <a:r>
              <a:rPr lang="tr-TR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Deslorelin</a:t>
            </a:r>
            <a:r>
              <a:rPr lang="tr-TR" dirty="0" smtClean="0"/>
              <a:t>, </a:t>
            </a:r>
            <a:r>
              <a:rPr lang="tr-TR" dirty="0" err="1" smtClean="0"/>
              <a:t>gonarelin</a:t>
            </a:r>
            <a:r>
              <a:rPr lang="tr-TR" dirty="0" smtClean="0"/>
              <a:t>, </a:t>
            </a:r>
            <a:r>
              <a:rPr lang="tr-TR" dirty="0" err="1" smtClean="0"/>
              <a:t>leuprolin</a:t>
            </a:r>
            <a:r>
              <a:rPr lang="tr-TR" dirty="0" smtClean="0"/>
              <a:t>, </a:t>
            </a:r>
            <a:r>
              <a:rPr lang="tr-TR" dirty="0" err="1" smtClean="0"/>
              <a:t>nafarelin</a:t>
            </a:r>
            <a:r>
              <a:rPr lang="tr-TR" dirty="0" smtClean="0"/>
              <a:t>, </a:t>
            </a:r>
            <a:r>
              <a:rPr lang="tr-TR" dirty="0" err="1" smtClean="0"/>
              <a:t>triptorelin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8943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279</Words>
  <Application>Microsoft Office PowerPoint</Application>
  <PresentationFormat>Geniş ekran</PresentationFormat>
  <Paragraphs>61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Spor Atlarında  Performans Artırıcı Maddelerin Analizleri ve Önemi</vt:lpstr>
      <vt:lpstr>PowerPoint Sunusu</vt:lpstr>
      <vt:lpstr>PowerPoint Sunusu</vt:lpstr>
      <vt:lpstr>PowerPoint Sunusu</vt:lpstr>
      <vt:lpstr>5’ Adenozinmonofosfat protein kinaz (5’ AMPK, AMPK, AMP-bağımlı protein kinaz) etkinleştiriciler</vt:lpstr>
      <vt:lpstr>Büyüme Hormonu</vt:lpstr>
      <vt:lpstr>Ertiropoietin</vt:lpstr>
      <vt:lpstr>Kortikotropin</vt:lpstr>
      <vt:lpstr>Koryonik gonadotropin (hCG)</vt:lpstr>
      <vt:lpstr>Tiroksin ve triiyodotironin</vt:lpstr>
      <vt:lpstr>Damar-endotelyel gelişme faktörü (VEGF)</vt:lpstr>
      <vt:lpstr>Fibroblast gelişme faktörü</vt:lpstr>
      <vt:lpstr>Hepatosit gelişme faktörü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efe</dc:creator>
  <cp:lastModifiedBy>user</cp:lastModifiedBy>
  <cp:revision>47</cp:revision>
  <dcterms:created xsi:type="dcterms:W3CDTF">2020-02-09T04:22:59Z</dcterms:created>
  <dcterms:modified xsi:type="dcterms:W3CDTF">2020-03-02T08:00:34Z</dcterms:modified>
</cp:coreProperties>
</file>