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</a:t>
            </a:r>
            <a:r>
              <a:rPr lang="tr-TR" dirty="0" smtClean="0"/>
              <a:t>2.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Edebiyat Öncesi Dönem</a:t>
            </a:r>
          </a:p>
          <a:p>
            <a:pPr marL="0" indent="0" algn="ctr">
              <a:buNone/>
            </a:pPr>
            <a:r>
              <a:rPr lang="tr-TR" dirty="0" smtClean="0"/>
              <a:t>Yazılı 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3111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err="1" smtClean="0"/>
              <a:t>Lapis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Niger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r>
              <a:rPr lang="tr-TR" sz="4800" dirty="0" smtClean="0"/>
              <a:t>  FOTOGRAF</a:t>
            </a:r>
          </a:p>
        </p:txBody>
      </p:sp>
    </p:spTree>
    <p:extLst>
      <p:ext uri="{BB962C8B-B14F-4D97-AF65-F5344CB8AC3E}">
        <p14:creationId xmlns:p14="http://schemas.microsoft.com/office/powerpoint/2010/main" val="4283691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Lapis</a:t>
            </a:r>
            <a:r>
              <a:rPr lang="tr-TR" b="1" dirty="0" smtClean="0"/>
              <a:t> </a:t>
            </a:r>
            <a:r>
              <a:rPr lang="tr-TR" b="1" dirty="0" err="1" smtClean="0"/>
              <a:t>Niger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Lapis</a:t>
            </a:r>
            <a:r>
              <a:rPr lang="tr-TR" dirty="0"/>
              <a:t> </a:t>
            </a:r>
            <a:r>
              <a:rPr lang="tr-TR" dirty="0" err="1"/>
              <a:t>niger</a:t>
            </a:r>
            <a:r>
              <a:rPr lang="tr-TR" dirty="0"/>
              <a:t> (Latince Karataş ) Roma Forumunda bulunan antik bir tapım </a:t>
            </a:r>
            <a:r>
              <a:rPr lang="tr-TR" dirty="0" smtClean="0"/>
              <a:t>yerindedir.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1899-1905 yılları arasında yaptığı kazılar sonucu arkeolog </a:t>
            </a:r>
            <a:r>
              <a:rPr lang="tr-TR" dirty="0" err="1"/>
              <a:t>Giacomo</a:t>
            </a:r>
            <a:r>
              <a:rPr lang="tr-TR" dirty="0"/>
              <a:t> </a:t>
            </a:r>
            <a:r>
              <a:rPr lang="tr-TR" dirty="0" err="1"/>
              <a:t>Boni</a:t>
            </a:r>
            <a:r>
              <a:rPr lang="tr-TR" dirty="0"/>
              <a:t> tarafından bulunmuştur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-Dört </a:t>
            </a:r>
            <a:r>
              <a:rPr lang="tr-TR" dirty="0"/>
              <a:t>yüzüne de </a:t>
            </a:r>
            <a:r>
              <a:rPr lang="tr-TR" dirty="0" err="1" smtClean="0"/>
              <a:t>Bustrophedon</a:t>
            </a:r>
            <a:r>
              <a:rPr lang="tr-TR" dirty="0" smtClean="0"/>
              <a:t> </a:t>
            </a:r>
            <a:r>
              <a:rPr lang="tr-TR" dirty="0"/>
              <a:t>adı verilen bir dizgeyle </a:t>
            </a:r>
            <a:r>
              <a:rPr lang="tr-TR" dirty="0" smtClean="0"/>
              <a:t>yazılmış bir </a:t>
            </a:r>
            <a:r>
              <a:rPr lang="tr-TR" dirty="0"/>
              <a:t>yazıt bulunmaktadır.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Dumezil</a:t>
            </a:r>
            <a:r>
              <a:rPr lang="tr-TR" dirty="0" smtClean="0"/>
              <a:t> </a:t>
            </a:r>
            <a:r>
              <a:rPr lang="tr-TR" dirty="0"/>
              <a:t>tarafından tavsiye edilen okuma biçimiyle) </a:t>
            </a:r>
            <a:r>
              <a:rPr lang="tr-TR" dirty="0" smtClean="0"/>
              <a:t>:</a:t>
            </a:r>
            <a:endParaRPr lang="tr-TR" dirty="0" smtClean="0"/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612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Lapis</a:t>
            </a:r>
            <a:r>
              <a:rPr lang="tr-TR" b="1" dirty="0" smtClean="0"/>
              <a:t> </a:t>
            </a:r>
            <a:r>
              <a:rPr lang="tr-TR" b="1" dirty="0" err="1" smtClean="0"/>
              <a:t>Niger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tr-TR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217480"/>
              </p:ext>
            </p:extLst>
          </p:nvPr>
        </p:nvGraphicFramePr>
        <p:xfrm>
          <a:off x="838200" y="1825626"/>
          <a:ext cx="10803340" cy="4486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01670"/>
                <a:gridCol w="5401670"/>
              </a:tblGrid>
              <a:tr h="448627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 a 1 </a:t>
                      </a:r>
                      <a:r>
                        <a:rPr lang="tr-TR" sz="1200" dirty="0" err="1">
                          <a:effectLst/>
                        </a:rPr>
                        <a:t>quoiho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 2-3 </a:t>
                      </a:r>
                      <a:r>
                        <a:rPr lang="tr-TR" sz="1200" dirty="0" err="1">
                          <a:effectLst/>
                        </a:rPr>
                        <a:t>sakros</a:t>
                      </a:r>
                      <a:r>
                        <a:rPr lang="tr-TR" sz="1200" dirty="0">
                          <a:effectLst/>
                        </a:rPr>
                        <a:t>: es/</a:t>
                      </a:r>
                      <a:r>
                        <a:rPr lang="tr-TR" sz="1200" dirty="0" err="1">
                          <a:effectLst/>
                        </a:rPr>
                        <a:t>ed:sord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II a 4-5 ...</a:t>
                      </a:r>
                      <a:r>
                        <a:rPr lang="tr-TR" sz="1200" dirty="0" err="1">
                          <a:effectLst/>
                        </a:rPr>
                        <a:t>iaias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recei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lo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 6-7 ...</a:t>
                      </a:r>
                      <a:r>
                        <a:rPr lang="tr-TR" sz="1200" dirty="0" err="1">
                          <a:effectLst/>
                        </a:rPr>
                        <a:t>euam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quos</a:t>
                      </a:r>
                      <a:r>
                        <a:rPr lang="tr-TR" sz="1200" dirty="0">
                          <a:effectLst/>
                        </a:rPr>
                        <a:t>: re...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III a 8-9 ...m: </a:t>
                      </a:r>
                      <a:r>
                        <a:rPr lang="tr-TR" sz="1200" dirty="0" err="1">
                          <a:effectLst/>
                        </a:rPr>
                        <a:t>kalato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rem</a:t>
                      </a:r>
                      <a:r>
                        <a:rPr lang="tr-TR" sz="1200" dirty="0">
                          <a:effectLst/>
                        </a:rPr>
                        <a:t>: ha....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 10-11 ...od: </a:t>
                      </a:r>
                      <a:r>
                        <a:rPr lang="tr-TR" sz="1200" dirty="0" err="1">
                          <a:effectLst/>
                        </a:rPr>
                        <a:t>io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uxmen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takapia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dotau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IV a 12 ...m: i: te: r p e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 13-14 ...m: </a:t>
                      </a:r>
                      <a:r>
                        <a:rPr lang="tr-TR" sz="1200" dirty="0" err="1">
                          <a:effectLst/>
                        </a:rPr>
                        <a:t>quoiha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uelod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nequ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c 15 ...od: </a:t>
                      </a:r>
                      <a:r>
                        <a:rPr lang="tr-TR" sz="1200" dirty="0" err="1">
                          <a:effectLst/>
                        </a:rPr>
                        <a:t>iouestod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V 16 </a:t>
                      </a:r>
                      <a:r>
                        <a:rPr lang="tr-TR" sz="1200" dirty="0" err="1">
                          <a:effectLst/>
                        </a:rPr>
                        <a:t>loiuquiodpo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qvoiho</a:t>
                      </a:r>
                      <a:r>
                        <a:rPr lang="tr-TR" sz="1200" dirty="0">
                          <a:effectLst/>
                        </a:rPr>
                        <a:t>[.]... (</a:t>
                      </a:r>
                      <a:r>
                        <a:rPr lang="tr-TR" sz="1200" dirty="0" err="1">
                          <a:effectLst/>
                        </a:rPr>
                        <a:t>or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r>
                        <a:rPr lang="tr-TR" sz="1200" dirty="0" err="1">
                          <a:effectLst/>
                        </a:rPr>
                        <a:t>qvoi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r>
                        <a:rPr lang="tr-TR" sz="1200" dirty="0" err="1">
                          <a:effectLst/>
                        </a:rPr>
                        <a:t>hoi</a:t>
                      </a:r>
                      <a:r>
                        <a:rPr lang="tr-TR" sz="1200" dirty="0">
                          <a:effectLst/>
                        </a:rPr>
                        <a:t>...)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sakros:es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ed:sord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...[..]a[..]as/</a:t>
                      </a:r>
                      <a:r>
                        <a:rPr lang="tr-TR" sz="1200" dirty="0" err="1">
                          <a:effectLst/>
                        </a:rPr>
                        <a:t>recei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ic</a:t>
                      </a:r>
                      <a:r>
                        <a:rPr lang="tr-TR" sz="1200" dirty="0">
                          <a:effectLst/>
                        </a:rPr>
                        <a:t> (</a:t>
                      </a:r>
                      <a:r>
                        <a:rPr lang="tr-TR" sz="1200" dirty="0" err="1">
                          <a:effectLst/>
                        </a:rPr>
                        <a:t>or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r>
                        <a:rPr lang="tr-TR" sz="1200" dirty="0" err="1">
                          <a:effectLst/>
                        </a:rPr>
                        <a:t>io</a:t>
                      </a:r>
                      <a:r>
                        <a:rPr lang="tr-TR" sz="1200" dirty="0">
                          <a:effectLst/>
                        </a:rPr>
                        <a:t>)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</a:t>
                      </a:r>
                      <a:r>
                        <a:rPr lang="tr-TR" sz="1200" dirty="0" err="1">
                          <a:effectLst/>
                        </a:rPr>
                        <a:t>evam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qvos</a:t>
                      </a:r>
                      <a:r>
                        <a:rPr lang="tr-TR" sz="1200" dirty="0">
                          <a:effectLst/>
                        </a:rPr>
                        <a:t>: re...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</a:t>
                      </a:r>
                      <a:r>
                        <a:rPr lang="tr-TR" sz="1200" dirty="0" err="1">
                          <a:effectLst/>
                        </a:rPr>
                        <a:t>m:kalto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rem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hab</a:t>
                      </a:r>
                      <a:r>
                        <a:rPr lang="tr-TR" sz="1200" dirty="0">
                          <a:effectLst/>
                        </a:rPr>
                        <a:t> (</a:t>
                      </a:r>
                      <a:r>
                        <a:rPr lang="tr-TR" sz="1200" dirty="0" err="1">
                          <a:effectLst/>
                        </a:rPr>
                        <a:t>or</a:t>
                      </a:r>
                      <a:r>
                        <a:rPr lang="tr-TR" sz="1200" dirty="0">
                          <a:effectLst/>
                        </a:rPr>
                        <a:t> hal)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</a:t>
                      </a:r>
                      <a:r>
                        <a:rPr lang="tr-TR" sz="1200" dirty="0" err="1">
                          <a:effectLst/>
                        </a:rPr>
                        <a:t>tod:iovxmen</a:t>
                      </a:r>
                      <a:r>
                        <a:rPr lang="tr-TR" sz="1200" dirty="0">
                          <a:effectLst/>
                        </a:rPr>
                        <a:t>/ta: </a:t>
                      </a:r>
                      <a:r>
                        <a:rPr lang="tr-TR" sz="1200" dirty="0" err="1">
                          <a:effectLst/>
                        </a:rPr>
                        <a:t>kapia:duo:tavr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m: iter[..]...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</a:t>
                      </a:r>
                      <a:r>
                        <a:rPr lang="tr-TR" sz="1200" dirty="0" err="1">
                          <a:effectLst/>
                        </a:rPr>
                        <a:t>m:qvoiha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r>
                        <a:rPr lang="tr-TR" sz="1200" dirty="0" err="1">
                          <a:effectLst/>
                        </a:rPr>
                        <a:t>velod</a:t>
                      </a:r>
                      <a:r>
                        <a:rPr lang="tr-TR" sz="1200" dirty="0">
                          <a:effectLst/>
                        </a:rPr>
                        <a:t>: </a:t>
                      </a:r>
                      <a:r>
                        <a:rPr lang="tr-TR" sz="1200" dirty="0" err="1">
                          <a:effectLst/>
                        </a:rPr>
                        <a:t>neqv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...[.]</a:t>
                      </a:r>
                      <a:r>
                        <a:rPr lang="tr-TR" sz="1200" dirty="0" err="1">
                          <a:effectLst/>
                        </a:rPr>
                        <a:t>od:iovestod</a:t>
                      </a:r>
                      <a:r>
                        <a:rPr lang="tr-TR" sz="1200" dirty="0">
                          <a:effectLst/>
                        </a:rPr>
                        <a:t>/</a:t>
                      </a:r>
                      <a:endParaRPr lang="tr-TR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loivqviodqo</a:t>
                      </a:r>
                      <a:r>
                        <a:rPr lang="tr-TR" sz="1200" dirty="0">
                          <a:effectLst/>
                        </a:rPr>
                        <a:t>...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22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927648" y="18864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	</a:t>
            </a:r>
            <a:r>
              <a:rPr lang="tr-TR" b="1" dirty="0"/>
              <a:t>FIBULA PRAENESTINA (İÖ. 7 YA DA 6. YÜZYIL)</a:t>
            </a:r>
            <a:endParaRPr lang="tr-TR" b="1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r>
              <a:rPr lang="tr-TR" sz="4800" dirty="0" smtClean="0"/>
              <a:t>  FOTOGRAF</a:t>
            </a:r>
          </a:p>
        </p:txBody>
      </p:sp>
    </p:spTree>
    <p:extLst>
      <p:ext uri="{BB962C8B-B14F-4D97-AF65-F5344CB8AC3E}">
        <p14:creationId xmlns:p14="http://schemas.microsoft.com/office/powerpoint/2010/main" val="288129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Roma Yazını: Başlangıç Dönemi </a:t>
            </a:r>
            <a:r>
              <a:rPr lang="tr-TR" sz="2800" dirty="0" smtClean="0"/>
              <a:t>2. </a:t>
            </a:r>
            <a:r>
              <a:rPr lang="tr-TR" sz="2800" dirty="0" smtClean="0"/>
              <a:t>Hafta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Fibula</a:t>
            </a:r>
            <a:r>
              <a:rPr lang="tr-TR" dirty="0" smtClean="0"/>
              <a:t> </a:t>
            </a:r>
            <a:r>
              <a:rPr lang="tr-TR" dirty="0" err="1" smtClean="0"/>
              <a:t>Praenestina</a:t>
            </a:r>
            <a:endParaRPr lang="tr-TR" dirty="0" smtClean="0"/>
          </a:p>
          <a:p>
            <a:r>
              <a:rPr lang="tr-TR" dirty="0" smtClean="0"/>
              <a:t>Latium </a:t>
            </a:r>
            <a:r>
              <a:rPr lang="tr-TR" dirty="0"/>
              <a:t>bölgesindeki </a:t>
            </a:r>
            <a:r>
              <a:rPr lang="tr-TR" dirty="0" err="1"/>
              <a:t>Praeneste’de</a:t>
            </a:r>
            <a:r>
              <a:rPr lang="tr-TR" dirty="0"/>
              <a:t> (günümüzde </a:t>
            </a:r>
            <a:r>
              <a:rPr lang="tr-TR" dirty="0" err="1"/>
              <a:t>Palestrina</a:t>
            </a:r>
            <a:r>
              <a:rPr lang="tr-TR" dirty="0"/>
              <a:t>) bulunduğu için </a:t>
            </a:r>
            <a:r>
              <a:rPr lang="tr-TR" i="1" dirty="0" err="1"/>
              <a:t>Fibula</a:t>
            </a:r>
            <a:r>
              <a:rPr lang="tr-TR" i="1" dirty="0"/>
              <a:t> </a:t>
            </a:r>
            <a:r>
              <a:rPr lang="tr-TR" i="1" dirty="0" err="1"/>
              <a:t>Praenestina</a:t>
            </a:r>
            <a:r>
              <a:rPr lang="tr-TR" dirty="0"/>
              <a:t> olarak adlandırılmıştır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1887 </a:t>
            </a:r>
            <a:r>
              <a:rPr lang="tr-TR" dirty="0"/>
              <a:t>yılında </a:t>
            </a:r>
            <a:r>
              <a:rPr lang="tr-TR" dirty="0" smtClean="0"/>
              <a:t>Arkeolog Wolfgang </a:t>
            </a:r>
            <a:r>
              <a:rPr lang="tr-TR" dirty="0" err="1" smtClean="0"/>
              <a:t>Helbig</a:t>
            </a:r>
            <a:r>
              <a:rPr lang="tr-TR" dirty="0" smtClean="0"/>
              <a:t> </a:t>
            </a:r>
            <a:r>
              <a:rPr lang="tr-TR" dirty="0"/>
              <a:t>tarafından kamuoyuna </a:t>
            </a:r>
            <a:r>
              <a:rPr lang="tr-TR" dirty="0" smtClean="0"/>
              <a:t>tanıtılmıştır. </a:t>
            </a:r>
            <a:r>
              <a:rPr lang="tr-TR" dirty="0"/>
              <a:t>Günümüzde Roma’daki </a:t>
            </a:r>
            <a:r>
              <a:rPr lang="it-IT" dirty="0"/>
              <a:t>Museo Nazionale Preistorico Etnografico "Luigi Pigorini"</a:t>
            </a:r>
            <a:r>
              <a:rPr lang="tr-TR" dirty="0" smtClean="0"/>
              <a:t> de </a:t>
            </a:r>
            <a:r>
              <a:rPr lang="tr-TR" dirty="0"/>
              <a:t>korunmaktadır. İÖ 7. Yüzyıla ait olduğu düşünülen bu takı som altından yapılmıştır ve Latin dilinin bilinen eski örneği olarak kabul edilmiştir</a:t>
            </a:r>
            <a:r>
              <a:rPr lang="tr-TR" dirty="0" smtClean="0"/>
              <a:t>. </a:t>
            </a:r>
            <a:r>
              <a:rPr lang="tr-TR" dirty="0"/>
              <a:t>2011 yılında </a:t>
            </a:r>
            <a:r>
              <a:rPr lang="tr-TR" dirty="0" err="1"/>
              <a:t>Edilberto</a:t>
            </a:r>
            <a:r>
              <a:rPr lang="tr-TR" dirty="0"/>
              <a:t> </a:t>
            </a:r>
            <a:r>
              <a:rPr lang="tr-TR" dirty="0" err="1"/>
              <a:t>Formigli</a:t>
            </a:r>
            <a:r>
              <a:rPr lang="tr-TR" dirty="0"/>
              <a:t> ve </a:t>
            </a:r>
            <a:r>
              <a:rPr lang="tr-TR" dirty="0" err="1"/>
              <a:t>Daniela</a:t>
            </a:r>
            <a:r>
              <a:rPr lang="tr-TR" dirty="0"/>
              <a:t> </a:t>
            </a:r>
            <a:r>
              <a:rPr lang="tr-TR" dirty="0" err="1"/>
              <a:t>Ferro</a:t>
            </a:r>
            <a:r>
              <a:rPr lang="tr-TR" dirty="0"/>
              <a:t> tarafından yapılan testler sonucu yazıtın orijinal olduğu kanıtlanmıştır.  </a:t>
            </a:r>
          </a:p>
          <a:p>
            <a:r>
              <a:rPr lang="tr-TR" dirty="0" err="1" smtClean="0"/>
              <a:t>Fibula</a:t>
            </a:r>
            <a:r>
              <a:rPr lang="tr-TR" dirty="0" smtClean="0"/>
              <a:t> </a:t>
            </a:r>
            <a:r>
              <a:rPr lang="tr-TR" dirty="0"/>
              <a:t>üzerinde </a:t>
            </a:r>
            <a:r>
              <a:rPr lang="tr-TR" dirty="0" smtClean="0"/>
              <a:t>sağdan </a:t>
            </a:r>
            <a:r>
              <a:rPr lang="tr-TR" dirty="0"/>
              <a:t>sola doğru yazılmış bir yazıt bulunmaktadır. Yazıt soldan sağa Latince harflere dönüştürüldüğünde şöyledir: </a:t>
            </a:r>
          </a:p>
          <a:p>
            <a:r>
              <a:rPr lang="tr-TR" dirty="0"/>
              <a:t>MANIOS MED FHEFHAKED </a:t>
            </a:r>
            <a:r>
              <a:rPr lang="tr-TR" dirty="0" smtClean="0"/>
              <a:t>NVMASIOI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Klasik </a:t>
            </a:r>
            <a:r>
              <a:rPr lang="tr-TR" dirty="0"/>
              <a:t>Latincesi</a:t>
            </a:r>
          </a:p>
          <a:p>
            <a:r>
              <a:rPr lang="tr-TR" dirty="0"/>
              <a:t>MANIVS ME FECIT NVMERIO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7383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err="1"/>
              <a:t>Tita</a:t>
            </a:r>
            <a:r>
              <a:rPr lang="tr-TR" sz="2400" b="1" dirty="0"/>
              <a:t> </a:t>
            </a:r>
            <a:r>
              <a:rPr lang="tr-TR" sz="2400" b="1" dirty="0" err="1"/>
              <a:t>Vendia</a:t>
            </a:r>
            <a:r>
              <a:rPr lang="tr-TR" sz="2400" b="1" dirty="0"/>
              <a:t> </a:t>
            </a:r>
            <a:r>
              <a:rPr lang="tr-TR" sz="2400" b="1" dirty="0" smtClean="0"/>
              <a:t>Küpü</a:t>
            </a:r>
            <a:r>
              <a:rPr lang="tr-TR" sz="2400" dirty="0" smtClean="0"/>
              <a:t> (İÖ 630-600)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r>
              <a:rPr lang="tr-TR" sz="4800" dirty="0" smtClean="0"/>
              <a:t>  FOTOGRAF</a:t>
            </a:r>
          </a:p>
        </p:txBody>
      </p:sp>
    </p:spTree>
    <p:extLst>
      <p:ext uri="{BB962C8B-B14F-4D97-AF65-F5344CB8AC3E}">
        <p14:creationId xmlns:p14="http://schemas.microsoft.com/office/powerpoint/2010/main" val="4087780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Tita</a:t>
            </a:r>
            <a:r>
              <a:rPr lang="tr-TR" b="1" dirty="0"/>
              <a:t> </a:t>
            </a:r>
            <a:r>
              <a:rPr lang="tr-TR" b="1" dirty="0" err="1"/>
              <a:t>Vendia</a:t>
            </a:r>
            <a:r>
              <a:rPr lang="tr-TR" b="1" dirty="0"/>
              <a:t> Küpü</a:t>
            </a:r>
            <a:r>
              <a:rPr lang="tr-TR" dirty="0"/>
              <a:t> (İÖ 630-600)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-Bulan: </a:t>
            </a:r>
            <a:r>
              <a:rPr lang="tr-TR" dirty="0" err="1"/>
              <a:t>Raniero</a:t>
            </a:r>
            <a:r>
              <a:rPr lang="tr-TR" dirty="0"/>
              <a:t> </a:t>
            </a:r>
            <a:r>
              <a:rPr lang="tr-TR" dirty="0" err="1"/>
              <a:t>Mengarelli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-Yeri: </a:t>
            </a:r>
            <a:r>
              <a:rPr lang="tr-TR" dirty="0" err="1" smtClean="0"/>
              <a:t>Museo</a:t>
            </a:r>
            <a:r>
              <a:rPr lang="tr-TR" dirty="0" smtClean="0"/>
              <a:t> </a:t>
            </a:r>
            <a:r>
              <a:rPr lang="tr-TR" dirty="0" err="1" smtClean="0"/>
              <a:t>Nazionale</a:t>
            </a:r>
            <a:r>
              <a:rPr lang="tr-TR" dirty="0" smtClean="0"/>
              <a:t> </a:t>
            </a:r>
            <a:r>
              <a:rPr lang="tr-TR" dirty="0" err="1" smtClean="0"/>
              <a:t>Etrusco</a:t>
            </a:r>
            <a:r>
              <a:rPr lang="tr-TR" dirty="0" smtClean="0"/>
              <a:t> </a:t>
            </a:r>
            <a:r>
              <a:rPr lang="tr-TR" dirty="0" err="1" smtClean="0"/>
              <a:t>di</a:t>
            </a:r>
            <a:r>
              <a:rPr lang="tr-TR" dirty="0" smtClean="0"/>
              <a:t> Villa </a:t>
            </a:r>
            <a:r>
              <a:rPr lang="tr-TR" dirty="0" err="1" smtClean="0"/>
              <a:t>Giulia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Bir Kadın </a:t>
            </a:r>
            <a:r>
              <a:rPr lang="tr-TR" dirty="0" err="1" smtClean="0"/>
              <a:t>Praenomen</a:t>
            </a:r>
            <a:r>
              <a:rPr lang="tr-TR" dirty="0" smtClean="0"/>
              <a:t> ve </a:t>
            </a:r>
            <a:r>
              <a:rPr lang="tr-TR" dirty="0" err="1" smtClean="0"/>
              <a:t>Gentilicum’unu</a:t>
            </a:r>
            <a:r>
              <a:rPr lang="tr-TR" dirty="0" smtClean="0"/>
              <a:t> içeren yazıt</a:t>
            </a:r>
          </a:p>
          <a:p>
            <a:pPr>
              <a:buFontTx/>
              <a:buChar char="-"/>
            </a:pPr>
            <a:r>
              <a:rPr lang="tr-TR" dirty="0"/>
              <a:t>a</a:t>
            </a:r>
            <a:r>
              <a:rPr lang="tr-TR" dirty="0" smtClean="0"/>
              <a:t>s bitimli arkaik </a:t>
            </a:r>
            <a:r>
              <a:rPr lang="tr-TR" dirty="0" err="1" smtClean="0"/>
              <a:t>genitivus</a:t>
            </a:r>
            <a:r>
              <a:rPr lang="tr-TR" dirty="0" smtClean="0"/>
              <a:t> örneği (</a:t>
            </a:r>
            <a:r>
              <a:rPr lang="tr-TR" dirty="0" err="1" smtClean="0"/>
              <a:t>vendias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endParaRPr lang="tr-TR" dirty="0"/>
          </a:p>
          <a:p>
            <a:r>
              <a:rPr lang="tr-TR" dirty="0"/>
              <a:t>ECOVRNATITAVENDIASMAMAR EDVHE</a:t>
            </a:r>
          </a:p>
          <a:p>
            <a:r>
              <a:rPr lang="tr-TR" dirty="0"/>
              <a:t>Klasik Latincesi</a:t>
            </a:r>
          </a:p>
          <a:p>
            <a:r>
              <a:rPr lang="tr-TR" dirty="0"/>
              <a:t>Ego </a:t>
            </a:r>
            <a:r>
              <a:rPr lang="tr-TR" dirty="0" err="1"/>
              <a:t>urna</a:t>
            </a:r>
            <a:r>
              <a:rPr lang="tr-TR" dirty="0"/>
              <a:t> </a:t>
            </a:r>
            <a:r>
              <a:rPr lang="tr-TR" dirty="0" err="1"/>
              <a:t>Tita</a:t>
            </a:r>
            <a:r>
              <a:rPr lang="tr-TR" dirty="0"/>
              <a:t> </a:t>
            </a:r>
            <a:r>
              <a:rPr lang="tr-TR" dirty="0" err="1"/>
              <a:t>Vendias</a:t>
            </a:r>
            <a:r>
              <a:rPr lang="tr-TR" dirty="0"/>
              <a:t>,  </a:t>
            </a:r>
            <a:r>
              <a:rPr lang="tr-TR" dirty="0" err="1"/>
              <a:t>Mamarcos</a:t>
            </a:r>
            <a:r>
              <a:rPr lang="tr-TR" dirty="0"/>
              <a:t> me </a:t>
            </a:r>
            <a:r>
              <a:rPr lang="tr-TR" dirty="0" err="1"/>
              <a:t>fecit</a:t>
            </a:r>
            <a:r>
              <a:rPr lang="tr-TR" dirty="0"/>
              <a:t>.</a:t>
            </a:r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51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err="1"/>
              <a:t>Salvetod</a:t>
            </a:r>
            <a:r>
              <a:rPr lang="tr-TR" sz="2400" b="1" dirty="0"/>
              <a:t> </a:t>
            </a:r>
            <a:r>
              <a:rPr lang="tr-TR" sz="2400" b="1" dirty="0" err="1"/>
              <a:t>Tita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smtClean="0"/>
              <a:t>(İÖ 620-600)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r>
              <a:rPr lang="tr-TR" sz="4800" dirty="0" smtClean="0"/>
              <a:t>  FOTOGRAF</a:t>
            </a:r>
          </a:p>
        </p:txBody>
      </p:sp>
    </p:spTree>
    <p:extLst>
      <p:ext uri="{BB962C8B-B14F-4D97-AF65-F5344CB8AC3E}">
        <p14:creationId xmlns:p14="http://schemas.microsoft.com/office/powerpoint/2010/main" val="336384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err="1"/>
              <a:t>Salvetod</a:t>
            </a:r>
            <a:r>
              <a:rPr lang="tr-TR" sz="2400" b="1" dirty="0"/>
              <a:t> </a:t>
            </a:r>
            <a:r>
              <a:rPr lang="tr-TR" sz="2400" b="1" dirty="0" err="1"/>
              <a:t>Tita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smtClean="0"/>
              <a:t>(İÖ 620-600)</a:t>
            </a:r>
            <a:endParaRPr lang="tr-TR" sz="24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Lago</a:t>
            </a:r>
            <a:r>
              <a:rPr lang="tr-TR" dirty="0"/>
              <a:t> de </a:t>
            </a:r>
            <a:r>
              <a:rPr lang="tr-TR" dirty="0" err="1"/>
              <a:t>Castiglioni’de</a:t>
            </a:r>
            <a:r>
              <a:rPr lang="tr-TR" dirty="0"/>
              <a:t> bir mezar içinde bulunan şarap küpü İÖ 620-600 arasına tarihlenmektedir. Küpün üzerinde sağdan sola tek satır olarak şöyle yazmaktadır:</a:t>
            </a:r>
          </a:p>
          <a:p>
            <a:r>
              <a:rPr lang="tr-TR" dirty="0"/>
              <a:t>SALVETOD TITA 	</a:t>
            </a:r>
          </a:p>
        </p:txBody>
      </p:sp>
    </p:spTree>
    <p:extLst>
      <p:ext uri="{BB962C8B-B14F-4D97-AF65-F5344CB8AC3E}">
        <p14:creationId xmlns:p14="http://schemas.microsoft.com/office/powerpoint/2010/main" val="1240985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err="1"/>
              <a:t>Duenos</a:t>
            </a:r>
            <a:r>
              <a:rPr lang="tr-TR" sz="2400" b="1" dirty="0"/>
              <a:t> </a:t>
            </a:r>
            <a:r>
              <a:rPr lang="tr-TR" sz="2400" b="1" dirty="0" smtClean="0"/>
              <a:t>Vazosu (İÖ 7. ya da 6. yüzyıl)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endParaRPr lang="tr-TR" dirty="0"/>
          </a:p>
          <a:p>
            <a:pPr lvl="8"/>
            <a:endParaRPr lang="tr-TR" dirty="0" smtClean="0"/>
          </a:p>
          <a:p>
            <a:pPr lvl="8"/>
            <a:r>
              <a:rPr lang="tr-TR" sz="4800" dirty="0" smtClean="0"/>
              <a:t>  FOTOGRAF</a:t>
            </a:r>
          </a:p>
        </p:txBody>
      </p:sp>
    </p:spTree>
    <p:extLst>
      <p:ext uri="{BB962C8B-B14F-4D97-AF65-F5344CB8AC3E}">
        <p14:creationId xmlns:p14="http://schemas.microsoft.com/office/powerpoint/2010/main" val="1017617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Duenos</a:t>
            </a:r>
            <a:r>
              <a:rPr lang="tr-TR" b="1" dirty="0"/>
              <a:t> Vazosu (İÖ 7. ya da 6. yüzyıl)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1880 yılında </a:t>
            </a:r>
            <a:r>
              <a:rPr lang="tr-TR" dirty="0" err="1" smtClean="0"/>
              <a:t>Heinrich</a:t>
            </a:r>
            <a:r>
              <a:rPr lang="tr-TR" dirty="0" smtClean="0"/>
              <a:t> </a:t>
            </a:r>
            <a:r>
              <a:rPr lang="tr-TR" dirty="0" err="1" smtClean="0"/>
              <a:t>Dressel</a:t>
            </a:r>
            <a:r>
              <a:rPr lang="tr-TR" dirty="0" smtClean="0"/>
              <a:t> tarafından </a:t>
            </a:r>
            <a:r>
              <a:rPr lang="tr-TR" dirty="0"/>
              <a:t>Roma’daki </a:t>
            </a:r>
            <a:r>
              <a:rPr lang="tr-TR" dirty="0" err="1"/>
              <a:t>Quirinalis</a:t>
            </a:r>
            <a:r>
              <a:rPr lang="tr-TR" dirty="0"/>
              <a:t> tepesinde </a:t>
            </a:r>
            <a:r>
              <a:rPr lang="tr-TR" dirty="0" smtClean="0"/>
              <a:t>bulunmuştur.</a:t>
            </a:r>
          </a:p>
          <a:p>
            <a:pPr marL="0" indent="0">
              <a:buNone/>
            </a:pPr>
            <a:r>
              <a:rPr lang="tr-TR" dirty="0" smtClean="0"/>
              <a:t>-Berlin’deki </a:t>
            </a:r>
            <a:r>
              <a:rPr lang="tr-TR" dirty="0" err="1" smtClean="0"/>
              <a:t>Staatliche</a:t>
            </a:r>
            <a:r>
              <a:rPr lang="tr-TR" dirty="0" smtClean="0"/>
              <a:t> </a:t>
            </a:r>
            <a:r>
              <a:rPr lang="tr-TR" dirty="0" err="1" smtClean="0"/>
              <a:t>Museen</a:t>
            </a:r>
            <a:r>
              <a:rPr lang="tr-TR" dirty="0" smtClean="0"/>
              <a:t> kayıtlarında </a:t>
            </a:r>
            <a:r>
              <a:rPr lang="tr-TR" dirty="0"/>
              <a:t>yer almaktadır. </a:t>
            </a:r>
          </a:p>
          <a:p>
            <a:pPr marL="0" indent="0">
              <a:buNone/>
            </a:pPr>
            <a:r>
              <a:rPr lang="tr-TR" dirty="0" smtClean="0"/>
              <a:t>- Sağdan </a:t>
            </a:r>
            <a:r>
              <a:rPr lang="tr-TR" dirty="0"/>
              <a:t>sola eski ve güç anlaşılır bir Latinceyle </a:t>
            </a:r>
            <a:r>
              <a:rPr lang="tr-TR" dirty="0" smtClean="0"/>
              <a:t>yazılmış </a:t>
            </a:r>
            <a:r>
              <a:rPr lang="tr-TR" dirty="0"/>
              <a:t>bir yazıt </a:t>
            </a:r>
            <a:endParaRPr lang="tr-TR" dirty="0"/>
          </a:p>
          <a:p>
            <a:r>
              <a:rPr lang="tr-TR" dirty="0" smtClean="0"/>
              <a:t>- </a:t>
            </a:r>
            <a:r>
              <a:rPr lang="tr-TR" b="1" dirty="0"/>
              <a:t>Birinci satır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IOVESATDEIVOSQOIMEDMITATNEITEDENDOCOSMISVIRCOSIED</a:t>
            </a:r>
          </a:p>
          <a:p>
            <a:r>
              <a:rPr lang="tr-TR" b="1" dirty="0"/>
              <a:t>İkinci satır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ASTEDNOISIOPETOITESIAIPACARIVOIS</a:t>
            </a:r>
          </a:p>
          <a:p>
            <a:r>
              <a:rPr lang="tr-TR" b="1" dirty="0"/>
              <a:t>Üçüncü Satır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DVENOSMEDFECEDENMANOMEINOMDVENOINEMEDMALOSTATOD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0964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148</TotalTime>
  <Words>468</Words>
  <Application>Microsoft Office PowerPoint</Application>
  <PresentationFormat>Geniş ekran</PresentationFormat>
  <Paragraphs>90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İyon</vt:lpstr>
      <vt:lpstr>Roma Yazını: Başlangıç Dönemi 2. Hafta</vt:lpstr>
      <vt:lpstr>PowerPoint Sunusu</vt:lpstr>
      <vt:lpstr>Roma Yazını: Başlangıç Dönemi 2. Hafta</vt:lpstr>
      <vt:lpstr>Tita Vendia Küpü (İÖ 630-600)</vt:lpstr>
      <vt:lpstr>Tita Vendia Küpü (İÖ 630-600)</vt:lpstr>
      <vt:lpstr>Salvetod Tita (İÖ 620-600)</vt:lpstr>
      <vt:lpstr>Salvetod Tita (İÖ 620-600)</vt:lpstr>
      <vt:lpstr>Duenos Vazosu (İÖ 7. ya da 6. yüzyıl)</vt:lpstr>
      <vt:lpstr>Duenos Vazosu (İÖ 7. ya da 6. yüzyıl)</vt:lpstr>
      <vt:lpstr>Lapis Niger</vt:lpstr>
      <vt:lpstr>Lapis Niger</vt:lpstr>
      <vt:lpstr>Lapis Niger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12</cp:revision>
  <dcterms:created xsi:type="dcterms:W3CDTF">2017-11-23T15:25:46Z</dcterms:created>
  <dcterms:modified xsi:type="dcterms:W3CDTF">2017-11-23T17:55:45Z</dcterms:modified>
</cp:coreProperties>
</file>