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7" r:id="rId4"/>
    <p:sldId id="259" r:id="rId5"/>
    <p:sldId id="261" r:id="rId6"/>
    <p:sldId id="262" r:id="rId7"/>
    <p:sldId id="263" r:id="rId8"/>
    <p:sldId id="264" r:id="rId9"/>
    <p:sldId id="266" r:id="rId10"/>
    <p:sldId id="267" r:id="rId11"/>
    <p:sldId id="268" r:id="rId12"/>
    <p:sldId id="269" r:id="rId1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34C55-1EE1-41E7-8FD4-564A97984A80}" type="datetimeFigureOut">
              <a:rPr lang="tr-TR" smtClean="0"/>
              <a:t>23.11.2017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F6032-37FE-4A88-AD63-703E268E505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035543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34C55-1EE1-41E7-8FD4-564A97984A80}" type="datetimeFigureOut">
              <a:rPr lang="tr-TR" smtClean="0"/>
              <a:t>23.11.2017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F6032-37FE-4A88-AD63-703E268E505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234117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34C55-1EE1-41E7-8FD4-564A97984A80}" type="datetimeFigureOut">
              <a:rPr lang="tr-TR" smtClean="0"/>
              <a:t>23.11.2017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F6032-37FE-4A88-AD63-703E268E505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887253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34C55-1EE1-41E7-8FD4-564A97984A80}" type="datetimeFigureOut">
              <a:rPr lang="tr-TR" smtClean="0"/>
              <a:t>23.11.2017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F6032-37FE-4A88-AD63-703E268E5051}" type="slidenum">
              <a:rPr lang="tr-TR" smtClean="0"/>
              <a:t>‹#›</a:t>
            </a:fld>
            <a:endParaRPr lang="tr-TR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6225610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34C55-1EE1-41E7-8FD4-564A97984A80}" type="datetimeFigureOut">
              <a:rPr lang="tr-TR" smtClean="0"/>
              <a:t>23.11.2017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F6032-37FE-4A88-AD63-703E268E505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4576299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34C55-1EE1-41E7-8FD4-564A97984A80}" type="datetimeFigureOut">
              <a:rPr lang="tr-TR" smtClean="0"/>
              <a:t>23.11.2017</a:t>
            </a:fld>
            <a:endParaRPr lang="tr-T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F6032-37FE-4A88-AD63-703E268E505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724014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34C55-1EE1-41E7-8FD4-564A97984A80}" type="datetimeFigureOut">
              <a:rPr lang="tr-TR" smtClean="0"/>
              <a:t>23.11.2017</a:t>
            </a:fld>
            <a:endParaRPr lang="tr-T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F6032-37FE-4A88-AD63-703E268E505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5549695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34C55-1EE1-41E7-8FD4-564A97984A80}" type="datetimeFigureOut">
              <a:rPr lang="tr-TR" smtClean="0"/>
              <a:t>23.11.2017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F6032-37FE-4A88-AD63-703E268E505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4442685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34C55-1EE1-41E7-8FD4-564A97984A80}" type="datetimeFigureOut">
              <a:rPr lang="tr-TR" smtClean="0"/>
              <a:t>23.11.2017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F6032-37FE-4A88-AD63-703E268E505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245442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34C55-1EE1-41E7-8FD4-564A97984A80}" type="datetimeFigureOut">
              <a:rPr lang="tr-TR" smtClean="0"/>
              <a:t>23.11.2017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F6032-37FE-4A88-AD63-703E268E505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305512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34C55-1EE1-41E7-8FD4-564A97984A80}" type="datetimeFigureOut">
              <a:rPr lang="tr-TR" smtClean="0"/>
              <a:t>23.11.2017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F6032-37FE-4A88-AD63-703E268E505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395453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34C55-1EE1-41E7-8FD4-564A97984A80}" type="datetimeFigureOut">
              <a:rPr lang="tr-TR" smtClean="0"/>
              <a:t>23.11.2017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F6032-37FE-4A88-AD63-703E268E505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509154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34C55-1EE1-41E7-8FD4-564A97984A80}" type="datetimeFigureOut">
              <a:rPr lang="tr-TR" smtClean="0"/>
              <a:t>23.11.2017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F6032-37FE-4A88-AD63-703E268E505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685560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34C55-1EE1-41E7-8FD4-564A97984A80}" type="datetimeFigureOut">
              <a:rPr lang="tr-TR" smtClean="0"/>
              <a:t>23.11.2017</a:t>
            </a:fld>
            <a:endParaRPr lang="tr-TR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F6032-37FE-4A88-AD63-703E268E505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759071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34C55-1EE1-41E7-8FD4-564A97984A80}" type="datetimeFigureOut">
              <a:rPr lang="tr-TR" smtClean="0"/>
              <a:t>23.11.2017</a:t>
            </a:fld>
            <a:endParaRPr lang="tr-TR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F6032-37FE-4A88-AD63-703E268E505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627715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34C55-1EE1-41E7-8FD4-564A97984A80}" type="datetimeFigureOut">
              <a:rPr lang="tr-TR" smtClean="0"/>
              <a:t>23.11.2017</a:t>
            </a:fld>
            <a:endParaRPr lang="tr-TR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F6032-37FE-4A88-AD63-703E268E505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681980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34C55-1EE1-41E7-8FD4-564A97984A80}" type="datetimeFigureOut">
              <a:rPr lang="tr-TR" smtClean="0"/>
              <a:t>23.11.2017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F6032-37FE-4A88-AD63-703E268E505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300635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6AA34C55-1EE1-41E7-8FD4-564A97984A80}" type="datetimeFigureOut">
              <a:rPr lang="tr-TR" smtClean="0"/>
              <a:t>23.11.2017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6F6032-37FE-4A88-AD63-703E268E505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916071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Roma Yazını: Başlangıç Dönemi </a:t>
            </a:r>
            <a:r>
              <a:rPr lang="tr-TR" dirty="0" smtClean="0"/>
              <a:t>2. </a:t>
            </a:r>
            <a:r>
              <a:rPr lang="tr-TR" dirty="0" smtClean="0"/>
              <a:t>Hafta</a:t>
            </a:r>
            <a:endParaRPr lang="tr-TR" dirty="0"/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tr-TR" dirty="0" smtClean="0"/>
              <a:t>Edebiyat Öncesi Dönem</a:t>
            </a:r>
          </a:p>
          <a:p>
            <a:pPr marL="0" indent="0" algn="ctr">
              <a:buNone/>
            </a:pPr>
            <a:r>
              <a:rPr lang="tr-TR" dirty="0" smtClean="0"/>
              <a:t>Yazılı Kaynaklar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531117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2400" b="1" dirty="0" err="1" smtClean="0"/>
              <a:t>Lapis</a:t>
            </a:r>
            <a:r>
              <a:rPr lang="tr-TR" sz="2400" b="1" dirty="0" smtClean="0"/>
              <a:t> </a:t>
            </a:r>
            <a:r>
              <a:rPr lang="tr-TR" sz="2400" b="1" dirty="0" err="1" smtClean="0"/>
              <a:t>Niger</a:t>
            </a:r>
            <a:endParaRPr lang="tr-TR" sz="24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8"/>
            <a:endParaRPr lang="tr-TR" dirty="0"/>
          </a:p>
          <a:p>
            <a:pPr lvl="8"/>
            <a:endParaRPr lang="tr-TR" dirty="0" smtClean="0"/>
          </a:p>
          <a:p>
            <a:pPr lvl="8"/>
            <a:endParaRPr lang="tr-TR" dirty="0"/>
          </a:p>
          <a:p>
            <a:pPr lvl="8"/>
            <a:endParaRPr lang="tr-TR" dirty="0" smtClean="0"/>
          </a:p>
          <a:p>
            <a:pPr lvl="8"/>
            <a:r>
              <a:rPr lang="tr-TR" sz="4800" dirty="0" smtClean="0"/>
              <a:t>  FOTOGRAF</a:t>
            </a:r>
          </a:p>
        </p:txBody>
      </p:sp>
    </p:spTree>
    <p:extLst>
      <p:ext uri="{BB962C8B-B14F-4D97-AF65-F5344CB8AC3E}">
        <p14:creationId xmlns:p14="http://schemas.microsoft.com/office/powerpoint/2010/main" val="42836916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 smtClean="0"/>
              <a:t>Lapis</a:t>
            </a:r>
            <a:r>
              <a:rPr lang="tr-TR" b="1" dirty="0" smtClean="0"/>
              <a:t> </a:t>
            </a:r>
            <a:r>
              <a:rPr lang="tr-TR" b="1" dirty="0" err="1" smtClean="0"/>
              <a:t>Niger</a:t>
            </a:r>
            <a:endParaRPr lang="tr-TR" dirty="0"/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 err="1"/>
              <a:t>Lapis</a:t>
            </a:r>
            <a:r>
              <a:rPr lang="tr-TR" dirty="0"/>
              <a:t> </a:t>
            </a:r>
            <a:r>
              <a:rPr lang="tr-TR" dirty="0" err="1"/>
              <a:t>niger</a:t>
            </a:r>
            <a:r>
              <a:rPr lang="tr-TR" dirty="0"/>
              <a:t> (Latince Karataş ) Roma Forumunda bulunan antik bir tapım </a:t>
            </a:r>
            <a:r>
              <a:rPr lang="tr-TR" dirty="0" smtClean="0"/>
              <a:t>yerindedir.</a:t>
            </a:r>
          </a:p>
          <a:p>
            <a:pPr marL="0" indent="0">
              <a:buNone/>
            </a:pPr>
            <a:r>
              <a:rPr lang="tr-TR" dirty="0" smtClean="0"/>
              <a:t>-</a:t>
            </a:r>
            <a:r>
              <a:rPr lang="tr-TR" dirty="0"/>
              <a:t>1899-1905 yılları arasında yaptığı kazılar sonucu arkeolog </a:t>
            </a:r>
            <a:r>
              <a:rPr lang="tr-TR" dirty="0" err="1"/>
              <a:t>Giacomo</a:t>
            </a:r>
            <a:r>
              <a:rPr lang="tr-TR" dirty="0"/>
              <a:t> </a:t>
            </a:r>
            <a:r>
              <a:rPr lang="tr-TR" dirty="0" err="1"/>
              <a:t>Boni</a:t>
            </a:r>
            <a:r>
              <a:rPr lang="tr-TR" dirty="0"/>
              <a:t> tarafından bulunmuştur</a:t>
            </a:r>
            <a:r>
              <a:rPr lang="tr-TR" dirty="0" smtClean="0"/>
              <a:t>.</a:t>
            </a:r>
          </a:p>
          <a:p>
            <a:pPr marL="0" indent="0">
              <a:buNone/>
            </a:pPr>
            <a:r>
              <a:rPr lang="tr-TR" dirty="0" smtClean="0"/>
              <a:t>-Dört </a:t>
            </a:r>
            <a:r>
              <a:rPr lang="tr-TR" dirty="0"/>
              <a:t>yüzüne de </a:t>
            </a:r>
            <a:r>
              <a:rPr lang="tr-TR" dirty="0" err="1" smtClean="0"/>
              <a:t>Bustrophedon</a:t>
            </a:r>
            <a:r>
              <a:rPr lang="tr-TR" dirty="0" smtClean="0"/>
              <a:t> </a:t>
            </a:r>
            <a:r>
              <a:rPr lang="tr-TR" dirty="0"/>
              <a:t>adı verilen bir dizgeyle </a:t>
            </a:r>
            <a:r>
              <a:rPr lang="tr-TR" dirty="0" smtClean="0"/>
              <a:t>yazılmış bir </a:t>
            </a:r>
            <a:r>
              <a:rPr lang="tr-TR" dirty="0"/>
              <a:t>yazıt bulunmaktadır.</a:t>
            </a:r>
          </a:p>
          <a:p>
            <a:pPr marL="0" indent="0">
              <a:buNone/>
            </a:pPr>
            <a:r>
              <a:rPr lang="tr-TR" dirty="0" smtClean="0"/>
              <a:t>(</a:t>
            </a:r>
            <a:r>
              <a:rPr lang="tr-TR" dirty="0" err="1" smtClean="0"/>
              <a:t>Dumezil</a:t>
            </a:r>
            <a:r>
              <a:rPr lang="tr-TR" dirty="0" smtClean="0"/>
              <a:t> </a:t>
            </a:r>
            <a:r>
              <a:rPr lang="tr-TR" dirty="0"/>
              <a:t>tarafından tavsiye edilen okuma biçimiyle) </a:t>
            </a:r>
            <a:r>
              <a:rPr lang="tr-TR" dirty="0" smtClean="0"/>
              <a:t>:</a:t>
            </a:r>
            <a:endParaRPr lang="tr-TR" dirty="0" smtClean="0"/>
          </a:p>
          <a:p>
            <a:pPr>
              <a:buFontTx/>
              <a:buChar char="-"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956121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 smtClean="0"/>
              <a:t>Lapis</a:t>
            </a:r>
            <a:r>
              <a:rPr lang="tr-TR" b="1" dirty="0" smtClean="0"/>
              <a:t> </a:t>
            </a:r>
            <a:r>
              <a:rPr lang="tr-TR" b="1" dirty="0" err="1" smtClean="0"/>
              <a:t>Niger</a:t>
            </a:r>
            <a:endParaRPr lang="tr-TR" dirty="0"/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Tx/>
              <a:buChar char="-"/>
            </a:pPr>
            <a:endParaRPr lang="tr-TR" dirty="0"/>
          </a:p>
        </p:txBody>
      </p:sp>
      <p:graphicFrame>
        <p:nvGraphicFramePr>
          <p:cNvPr id="2" name="Tablo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77217480"/>
              </p:ext>
            </p:extLst>
          </p:nvPr>
        </p:nvGraphicFramePr>
        <p:xfrm>
          <a:off x="838200" y="1825626"/>
          <a:ext cx="10803340" cy="448627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401670"/>
                <a:gridCol w="5401670"/>
              </a:tblGrid>
              <a:tr h="4486274"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I a 1 </a:t>
                      </a:r>
                      <a:r>
                        <a:rPr lang="tr-TR" sz="1200" dirty="0" err="1">
                          <a:effectLst/>
                        </a:rPr>
                        <a:t>quoiho</a:t>
                      </a:r>
                      <a:r>
                        <a:rPr lang="tr-TR" sz="1200" dirty="0">
                          <a:effectLst/>
                        </a:rPr>
                        <a:t>...</a:t>
                      </a:r>
                      <a:endParaRPr lang="tr-TR" sz="1100" dirty="0">
                        <a:effectLst/>
                      </a:endParaRPr>
                    </a:p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b 2-3 </a:t>
                      </a:r>
                      <a:r>
                        <a:rPr lang="tr-TR" sz="1200" dirty="0" err="1">
                          <a:effectLst/>
                        </a:rPr>
                        <a:t>sakros</a:t>
                      </a:r>
                      <a:r>
                        <a:rPr lang="tr-TR" sz="1200" dirty="0">
                          <a:effectLst/>
                        </a:rPr>
                        <a:t>: es/</a:t>
                      </a:r>
                      <a:r>
                        <a:rPr lang="tr-TR" sz="1200" dirty="0" err="1">
                          <a:effectLst/>
                        </a:rPr>
                        <a:t>ed:sord</a:t>
                      </a:r>
                      <a:r>
                        <a:rPr lang="tr-TR" sz="1200" dirty="0">
                          <a:effectLst/>
                        </a:rPr>
                        <a:t>...</a:t>
                      </a:r>
                      <a:endParaRPr lang="tr-TR" sz="1100" dirty="0">
                        <a:effectLst/>
                      </a:endParaRPr>
                    </a:p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II a 4-5 ...</a:t>
                      </a:r>
                      <a:r>
                        <a:rPr lang="tr-TR" sz="1200" dirty="0" err="1">
                          <a:effectLst/>
                        </a:rPr>
                        <a:t>iaias</a:t>
                      </a:r>
                      <a:r>
                        <a:rPr lang="tr-TR" sz="1200" dirty="0">
                          <a:effectLst/>
                        </a:rPr>
                        <a:t>/</a:t>
                      </a:r>
                      <a:r>
                        <a:rPr lang="tr-TR" sz="1200" dirty="0" err="1">
                          <a:effectLst/>
                        </a:rPr>
                        <a:t>recei</a:t>
                      </a:r>
                      <a:r>
                        <a:rPr lang="tr-TR" sz="1200" dirty="0">
                          <a:effectLst/>
                        </a:rPr>
                        <a:t>: </a:t>
                      </a:r>
                      <a:r>
                        <a:rPr lang="tr-TR" sz="1200" dirty="0" err="1">
                          <a:effectLst/>
                        </a:rPr>
                        <a:t>lo</a:t>
                      </a:r>
                      <a:r>
                        <a:rPr lang="tr-TR" sz="1200" dirty="0">
                          <a:effectLst/>
                        </a:rPr>
                        <a:t>...</a:t>
                      </a:r>
                      <a:endParaRPr lang="tr-TR" sz="1100" dirty="0">
                        <a:effectLst/>
                      </a:endParaRPr>
                    </a:p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b 6-7 ...</a:t>
                      </a:r>
                      <a:r>
                        <a:rPr lang="tr-TR" sz="1200" dirty="0" err="1">
                          <a:effectLst/>
                        </a:rPr>
                        <a:t>euam</a:t>
                      </a:r>
                      <a:r>
                        <a:rPr lang="tr-TR" sz="1200" dirty="0">
                          <a:effectLst/>
                        </a:rPr>
                        <a:t>/</a:t>
                      </a:r>
                      <a:r>
                        <a:rPr lang="tr-TR" sz="1200" dirty="0" err="1">
                          <a:effectLst/>
                        </a:rPr>
                        <a:t>quos</a:t>
                      </a:r>
                      <a:r>
                        <a:rPr lang="tr-TR" sz="1200" dirty="0">
                          <a:effectLst/>
                        </a:rPr>
                        <a:t>: re...</a:t>
                      </a:r>
                      <a:endParaRPr lang="tr-TR" sz="1100" dirty="0">
                        <a:effectLst/>
                      </a:endParaRPr>
                    </a:p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III a 8-9 ...m: </a:t>
                      </a:r>
                      <a:r>
                        <a:rPr lang="tr-TR" sz="1200" dirty="0" err="1">
                          <a:effectLst/>
                        </a:rPr>
                        <a:t>kalato</a:t>
                      </a:r>
                      <a:r>
                        <a:rPr lang="tr-TR" sz="1200" dirty="0">
                          <a:effectLst/>
                        </a:rPr>
                        <a:t>/</a:t>
                      </a:r>
                      <a:r>
                        <a:rPr lang="tr-TR" sz="1200" dirty="0" err="1">
                          <a:effectLst/>
                        </a:rPr>
                        <a:t>rem</a:t>
                      </a:r>
                      <a:r>
                        <a:rPr lang="tr-TR" sz="1200" dirty="0">
                          <a:effectLst/>
                        </a:rPr>
                        <a:t>: ha....</a:t>
                      </a:r>
                      <a:endParaRPr lang="tr-TR" sz="1100" dirty="0">
                        <a:effectLst/>
                      </a:endParaRPr>
                    </a:p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b 10-11 ...od: </a:t>
                      </a:r>
                      <a:r>
                        <a:rPr lang="tr-TR" sz="1200" dirty="0" err="1">
                          <a:effectLst/>
                        </a:rPr>
                        <a:t>io</a:t>
                      </a:r>
                      <a:r>
                        <a:rPr lang="tr-TR" sz="1200" dirty="0">
                          <a:effectLst/>
                        </a:rPr>
                        <a:t>: </a:t>
                      </a:r>
                      <a:r>
                        <a:rPr lang="tr-TR" sz="1200" dirty="0" err="1">
                          <a:effectLst/>
                        </a:rPr>
                        <a:t>uxmen</a:t>
                      </a:r>
                      <a:r>
                        <a:rPr lang="tr-TR" sz="1200" dirty="0">
                          <a:effectLst/>
                        </a:rPr>
                        <a:t>/</a:t>
                      </a:r>
                      <a:r>
                        <a:rPr lang="tr-TR" sz="1200" dirty="0" err="1">
                          <a:effectLst/>
                        </a:rPr>
                        <a:t>takapia</a:t>
                      </a:r>
                      <a:r>
                        <a:rPr lang="tr-TR" sz="1200" dirty="0">
                          <a:effectLst/>
                        </a:rPr>
                        <a:t>: </a:t>
                      </a:r>
                      <a:r>
                        <a:rPr lang="tr-TR" sz="1200" dirty="0" err="1">
                          <a:effectLst/>
                        </a:rPr>
                        <a:t>dotau</a:t>
                      </a:r>
                      <a:r>
                        <a:rPr lang="tr-TR" sz="1200" dirty="0">
                          <a:effectLst/>
                        </a:rPr>
                        <a:t>...</a:t>
                      </a:r>
                      <a:endParaRPr lang="tr-TR" sz="1100" dirty="0">
                        <a:effectLst/>
                      </a:endParaRPr>
                    </a:p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IV a 12 ...m: i: te: r p e</a:t>
                      </a:r>
                      <a:endParaRPr lang="tr-TR" sz="1100" dirty="0">
                        <a:effectLst/>
                      </a:endParaRPr>
                    </a:p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b 13-14 ...m: </a:t>
                      </a:r>
                      <a:r>
                        <a:rPr lang="tr-TR" sz="1200" dirty="0" err="1">
                          <a:effectLst/>
                        </a:rPr>
                        <a:t>quoiha</a:t>
                      </a:r>
                      <a:r>
                        <a:rPr lang="tr-TR" sz="1200" dirty="0">
                          <a:effectLst/>
                        </a:rPr>
                        <a:t>/</a:t>
                      </a:r>
                      <a:r>
                        <a:rPr lang="tr-TR" sz="1200" dirty="0" err="1">
                          <a:effectLst/>
                        </a:rPr>
                        <a:t>uelod</a:t>
                      </a:r>
                      <a:r>
                        <a:rPr lang="tr-TR" sz="1200" dirty="0">
                          <a:effectLst/>
                        </a:rPr>
                        <a:t>: </a:t>
                      </a:r>
                      <a:r>
                        <a:rPr lang="tr-TR" sz="1200" dirty="0" err="1">
                          <a:effectLst/>
                        </a:rPr>
                        <a:t>nequ</a:t>
                      </a:r>
                      <a:r>
                        <a:rPr lang="tr-TR" sz="1200" dirty="0">
                          <a:effectLst/>
                        </a:rPr>
                        <a:t>...</a:t>
                      </a:r>
                      <a:endParaRPr lang="tr-TR" sz="1100" dirty="0">
                        <a:effectLst/>
                      </a:endParaRPr>
                    </a:p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c 15 ...od: </a:t>
                      </a:r>
                      <a:r>
                        <a:rPr lang="tr-TR" sz="1200" dirty="0" err="1">
                          <a:effectLst/>
                        </a:rPr>
                        <a:t>iouestod</a:t>
                      </a:r>
                      <a:r>
                        <a:rPr lang="tr-TR" sz="1200" dirty="0">
                          <a:effectLst/>
                        </a:rPr>
                        <a:t>/</a:t>
                      </a:r>
                      <a:endParaRPr lang="tr-TR" sz="1100" dirty="0">
                        <a:effectLst/>
                      </a:endParaRPr>
                    </a:p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V 16 </a:t>
                      </a:r>
                      <a:r>
                        <a:rPr lang="tr-TR" sz="1200" dirty="0" err="1">
                          <a:effectLst/>
                        </a:rPr>
                        <a:t>loiuquiodpo</a:t>
                      </a:r>
                      <a:endParaRPr lang="tr-T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 err="1">
                          <a:effectLst/>
                        </a:rPr>
                        <a:t>qvoiho</a:t>
                      </a:r>
                      <a:r>
                        <a:rPr lang="tr-TR" sz="1200" dirty="0">
                          <a:effectLst/>
                        </a:rPr>
                        <a:t>[.]... (</a:t>
                      </a:r>
                      <a:r>
                        <a:rPr lang="tr-TR" sz="1200" dirty="0" err="1">
                          <a:effectLst/>
                        </a:rPr>
                        <a:t>or</a:t>
                      </a:r>
                      <a:r>
                        <a:rPr lang="tr-TR" sz="1200" dirty="0">
                          <a:effectLst/>
                        </a:rPr>
                        <a:t> </a:t>
                      </a:r>
                      <a:r>
                        <a:rPr lang="tr-TR" sz="1200" dirty="0" err="1">
                          <a:effectLst/>
                        </a:rPr>
                        <a:t>qvoi</a:t>
                      </a:r>
                      <a:r>
                        <a:rPr lang="tr-TR" sz="1200" dirty="0">
                          <a:effectLst/>
                        </a:rPr>
                        <a:t> </a:t>
                      </a:r>
                      <a:r>
                        <a:rPr lang="tr-TR" sz="1200" dirty="0" err="1">
                          <a:effectLst/>
                        </a:rPr>
                        <a:t>hoi</a:t>
                      </a:r>
                      <a:r>
                        <a:rPr lang="tr-TR" sz="1200" dirty="0">
                          <a:effectLst/>
                        </a:rPr>
                        <a:t>...)</a:t>
                      </a:r>
                      <a:endParaRPr lang="tr-TR" sz="1100" dirty="0">
                        <a:effectLst/>
                      </a:endParaRPr>
                    </a:p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 err="1">
                          <a:effectLst/>
                        </a:rPr>
                        <a:t>sakros:es</a:t>
                      </a:r>
                      <a:r>
                        <a:rPr lang="tr-TR" sz="1200" dirty="0">
                          <a:effectLst/>
                        </a:rPr>
                        <a:t>/</a:t>
                      </a:r>
                      <a:r>
                        <a:rPr lang="tr-TR" sz="1200" dirty="0" err="1">
                          <a:effectLst/>
                        </a:rPr>
                        <a:t>ed:sord</a:t>
                      </a:r>
                      <a:r>
                        <a:rPr lang="tr-TR" sz="1200" dirty="0">
                          <a:effectLst/>
                        </a:rPr>
                        <a:t>...</a:t>
                      </a:r>
                      <a:endParaRPr lang="tr-TR" sz="1100" dirty="0">
                        <a:effectLst/>
                      </a:endParaRPr>
                    </a:p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...[..]a[..]as/</a:t>
                      </a:r>
                      <a:r>
                        <a:rPr lang="tr-TR" sz="1200" dirty="0" err="1">
                          <a:effectLst/>
                        </a:rPr>
                        <a:t>recei</a:t>
                      </a:r>
                      <a:r>
                        <a:rPr lang="tr-TR" sz="1200" dirty="0">
                          <a:effectLst/>
                        </a:rPr>
                        <a:t>: </a:t>
                      </a:r>
                      <a:r>
                        <a:rPr lang="tr-TR" sz="1200" dirty="0" err="1">
                          <a:effectLst/>
                        </a:rPr>
                        <a:t>ic</a:t>
                      </a:r>
                      <a:r>
                        <a:rPr lang="tr-TR" sz="1200" dirty="0">
                          <a:effectLst/>
                        </a:rPr>
                        <a:t> (</a:t>
                      </a:r>
                      <a:r>
                        <a:rPr lang="tr-TR" sz="1200" dirty="0" err="1">
                          <a:effectLst/>
                        </a:rPr>
                        <a:t>or</a:t>
                      </a:r>
                      <a:r>
                        <a:rPr lang="tr-TR" sz="1200" dirty="0">
                          <a:effectLst/>
                        </a:rPr>
                        <a:t> </a:t>
                      </a:r>
                      <a:r>
                        <a:rPr lang="tr-TR" sz="1200" dirty="0" err="1">
                          <a:effectLst/>
                        </a:rPr>
                        <a:t>io</a:t>
                      </a:r>
                      <a:r>
                        <a:rPr lang="tr-TR" sz="1200" dirty="0">
                          <a:effectLst/>
                        </a:rPr>
                        <a:t>)</a:t>
                      </a:r>
                      <a:endParaRPr lang="tr-TR" sz="1100" dirty="0">
                        <a:effectLst/>
                      </a:endParaRPr>
                    </a:p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...</a:t>
                      </a:r>
                      <a:r>
                        <a:rPr lang="tr-TR" sz="1200" dirty="0" err="1">
                          <a:effectLst/>
                        </a:rPr>
                        <a:t>evam</a:t>
                      </a:r>
                      <a:r>
                        <a:rPr lang="tr-TR" sz="1200" dirty="0">
                          <a:effectLst/>
                        </a:rPr>
                        <a:t>/</a:t>
                      </a:r>
                      <a:r>
                        <a:rPr lang="tr-TR" sz="1200" dirty="0" err="1">
                          <a:effectLst/>
                        </a:rPr>
                        <a:t>qvos</a:t>
                      </a:r>
                      <a:r>
                        <a:rPr lang="tr-TR" sz="1200" dirty="0">
                          <a:effectLst/>
                        </a:rPr>
                        <a:t>: re...</a:t>
                      </a:r>
                      <a:endParaRPr lang="tr-TR" sz="1100" dirty="0">
                        <a:effectLst/>
                      </a:endParaRPr>
                    </a:p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...</a:t>
                      </a:r>
                      <a:r>
                        <a:rPr lang="tr-TR" sz="1200" dirty="0" err="1">
                          <a:effectLst/>
                        </a:rPr>
                        <a:t>m:kalto</a:t>
                      </a:r>
                      <a:r>
                        <a:rPr lang="tr-TR" sz="1200" dirty="0">
                          <a:effectLst/>
                        </a:rPr>
                        <a:t>/</a:t>
                      </a:r>
                      <a:r>
                        <a:rPr lang="tr-TR" sz="1200" dirty="0" err="1">
                          <a:effectLst/>
                        </a:rPr>
                        <a:t>rem</a:t>
                      </a:r>
                      <a:r>
                        <a:rPr lang="tr-TR" sz="1200" dirty="0">
                          <a:effectLst/>
                        </a:rPr>
                        <a:t>: </a:t>
                      </a:r>
                      <a:r>
                        <a:rPr lang="tr-TR" sz="1200" dirty="0" err="1">
                          <a:effectLst/>
                        </a:rPr>
                        <a:t>hab</a:t>
                      </a:r>
                      <a:r>
                        <a:rPr lang="tr-TR" sz="1200" dirty="0">
                          <a:effectLst/>
                        </a:rPr>
                        <a:t> (</a:t>
                      </a:r>
                      <a:r>
                        <a:rPr lang="tr-TR" sz="1200" dirty="0" err="1">
                          <a:effectLst/>
                        </a:rPr>
                        <a:t>or</a:t>
                      </a:r>
                      <a:r>
                        <a:rPr lang="tr-TR" sz="1200" dirty="0">
                          <a:effectLst/>
                        </a:rPr>
                        <a:t> hal)</a:t>
                      </a:r>
                      <a:endParaRPr lang="tr-TR" sz="1100" dirty="0">
                        <a:effectLst/>
                      </a:endParaRPr>
                    </a:p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...</a:t>
                      </a:r>
                      <a:r>
                        <a:rPr lang="tr-TR" sz="1200" dirty="0" err="1">
                          <a:effectLst/>
                        </a:rPr>
                        <a:t>tod:iovxmen</a:t>
                      </a:r>
                      <a:r>
                        <a:rPr lang="tr-TR" sz="1200" dirty="0">
                          <a:effectLst/>
                        </a:rPr>
                        <a:t>/ta: </a:t>
                      </a:r>
                      <a:r>
                        <a:rPr lang="tr-TR" sz="1200" dirty="0" err="1">
                          <a:effectLst/>
                        </a:rPr>
                        <a:t>kapia:duo:tavr</a:t>
                      </a:r>
                      <a:r>
                        <a:rPr lang="tr-TR" sz="1200" dirty="0">
                          <a:effectLst/>
                        </a:rPr>
                        <a:t>...</a:t>
                      </a:r>
                      <a:endParaRPr lang="tr-TR" sz="1100" dirty="0">
                        <a:effectLst/>
                      </a:endParaRPr>
                    </a:p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m: iter[..]...</a:t>
                      </a:r>
                      <a:endParaRPr lang="tr-TR" sz="1100" dirty="0">
                        <a:effectLst/>
                      </a:endParaRPr>
                    </a:p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...</a:t>
                      </a:r>
                      <a:r>
                        <a:rPr lang="tr-TR" sz="1200" dirty="0" err="1">
                          <a:effectLst/>
                        </a:rPr>
                        <a:t>m:qvoiha</a:t>
                      </a:r>
                      <a:r>
                        <a:rPr lang="tr-TR" sz="1200" dirty="0">
                          <a:effectLst/>
                        </a:rPr>
                        <a:t>/</a:t>
                      </a:r>
                      <a:r>
                        <a:rPr lang="tr-TR" sz="1200" dirty="0" err="1">
                          <a:effectLst/>
                        </a:rPr>
                        <a:t>velod</a:t>
                      </a:r>
                      <a:r>
                        <a:rPr lang="tr-TR" sz="1200" dirty="0">
                          <a:effectLst/>
                        </a:rPr>
                        <a:t>: </a:t>
                      </a:r>
                      <a:r>
                        <a:rPr lang="tr-TR" sz="1200" dirty="0" err="1">
                          <a:effectLst/>
                        </a:rPr>
                        <a:t>neqv</a:t>
                      </a:r>
                      <a:r>
                        <a:rPr lang="tr-TR" sz="1200" dirty="0">
                          <a:effectLst/>
                        </a:rPr>
                        <a:t>...</a:t>
                      </a:r>
                      <a:endParaRPr lang="tr-TR" sz="1100" dirty="0">
                        <a:effectLst/>
                      </a:endParaRPr>
                    </a:p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...[.]</a:t>
                      </a:r>
                      <a:r>
                        <a:rPr lang="tr-TR" sz="1200" dirty="0" err="1">
                          <a:effectLst/>
                        </a:rPr>
                        <a:t>od:iovestod</a:t>
                      </a:r>
                      <a:r>
                        <a:rPr lang="tr-TR" sz="1200" dirty="0">
                          <a:effectLst/>
                        </a:rPr>
                        <a:t>/</a:t>
                      </a:r>
                      <a:endParaRPr lang="tr-TR" sz="1100" dirty="0">
                        <a:effectLst/>
                      </a:endParaRPr>
                    </a:p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 err="1">
                          <a:effectLst/>
                        </a:rPr>
                        <a:t>loivqviodqo</a:t>
                      </a:r>
                      <a:r>
                        <a:rPr lang="tr-TR" sz="1200" dirty="0">
                          <a:effectLst/>
                        </a:rPr>
                        <a:t>...</a:t>
                      </a:r>
                      <a:endParaRPr lang="tr-T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092259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Metin kutusu"/>
          <p:cNvSpPr txBox="1"/>
          <p:nvPr/>
        </p:nvSpPr>
        <p:spPr>
          <a:xfrm>
            <a:off x="2927648" y="188640"/>
            <a:ext cx="66967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/>
              <a:t>	</a:t>
            </a:r>
            <a:r>
              <a:rPr lang="tr-TR" b="1" dirty="0"/>
              <a:t>FIBULA PRAENESTINA (İÖ. 7 YA DA 6. YÜZYIL)</a:t>
            </a:r>
            <a:endParaRPr lang="tr-TR" b="1" dirty="0"/>
          </a:p>
        </p:txBody>
      </p:sp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8"/>
            <a:endParaRPr lang="tr-TR" dirty="0"/>
          </a:p>
          <a:p>
            <a:pPr lvl="8"/>
            <a:endParaRPr lang="tr-TR" dirty="0" smtClean="0"/>
          </a:p>
          <a:p>
            <a:pPr lvl="8"/>
            <a:endParaRPr lang="tr-TR" dirty="0"/>
          </a:p>
          <a:p>
            <a:pPr lvl="8"/>
            <a:endParaRPr lang="tr-TR" dirty="0" smtClean="0"/>
          </a:p>
          <a:p>
            <a:pPr lvl="8"/>
            <a:r>
              <a:rPr lang="tr-TR" sz="4800" dirty="0" smtClean="0"/>
              <a:t>  FOTOGRAF</a:t>
            </a:r>
          </a:p>
        </p:txBody>
      </p:sp>
    </p:spTree>
    <p:extLst>
      <p:ext uri="{BB962C8B-B14F-4D97-AF65-F5344CB8AC3E}">
        <p14:creationId xmlns:p14="http://schemas.microsoft.com/office/powerpoint/2010/main" val="28812904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2800" dirty="0" smtClean="0"/>
              <a:t>Roma Yazını: Başlangıç Dönemi </a:t>
            </a:r>
            <a:r>
              <a:rPr lang="tr-TR" sz="2800" dirty="0" smtClean="0"/>
              <a:t>2. </a:t>
            </a:r>
            <a:r>
              <a:rPr lang="tr-TR" sz="2800" dirty="0" smtClean="0"/>
              <a:t>Hafta</a:t>
            </a:r>
            <a:endParaRPr lang="tr-TR" sz="2800" dirty="0"/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tr-TR" dirty="0" err="1" smtClean="0"/>
              <a:t>Fibula</a:t>
            </a:r>
            <a:r>
              <a:rPr lang="tr-TR" dirty="0" smtClean="0"/>
              <a:t> </a:t>
            </a:r>
            <a:r>
              <a:rPr lang="tr-TR" dirty="0" err="1" smtClean="0"/>
              <a:t>Praenestina</a:t>
            </a:r>
            <a:endParaRPr lang="tr-TR" dirty="0" smtClean="0"/>
          </a:p>
          <a:p>
            <a:r>
              <a:rPr lang="tr-TR" dirty="0" smtClean="0"/>
              <a:t>Latium </a:t>
            </a:r>
            <a:r>
              <a:rPr lang="tr-TR" dirty="0"/>
              <a:t>bölgesindeki </a:t>
            </a:r>
            <a:r>
              <a:rPr lang="tr-TR" dirty="0" err="1"/>
              <a:t>Praeneste’de</a:t>
            </a:r>
            <a:r>
              <a:rPr lang="tr-TR" dirty="0"/>
              <a:t> (günümüzde </a:t>
            </a:r>
            <a:r>
              <a:rPr lang="tr-TR" dirty="0" err="1"/>
              <a:t>Palestrina</a:t>
            </a:r>
            <a:r>
              <a:rPr lang="tr-TR" dirty="0"/>
              <a:t>) bulunduğu için </a:t>
            </a:r>
            <a:r>
              <a:rPr lang="tr-TR" i="1" dirty="0" err="1"/>
              <a:t>Fibula</a:t>
            </a:r>
            <a:r>
              <a:rPr lang="tr-TR" i="1" dirty="0"/>
              <a:t> </a:t>
            </a:r>
            <a:r>
              <a:rPr lang="tr-TR" i="1" dirty="0" err="1"/>
              <a:t>Praenestina</a:t>
            </a:r>
            <a:r>
              <a:rPr lang="tr-TR" dirty="0"/>
              <a:t> olarak adlandırılmıştır</a:t>
            </a:r>
            <a:r>
              <a:rPr lang="tr-TR" dirty="0" smtClean="0"/>
              <a:t>. </a:t>
            </a:r>
          </a:p>
          <a:p>
            <a:r>
              <a:rPr lang="tr-TR" dirty="0" smtClean="0"/>
              <a:t>1887 </a:t>
            </a:r>
            <a:r>
              <a:rPr lang="tr-TR" dirty="0"/>
              <a:t>yılında </a:t>
            </a:r>
            <a:r>
              <a:rPr lang="tr-TR" dirty="0" smtClean="0"/>
              <a:t>Arkeolog Wolfgang </a:t>
            </a:r>
            <a:r>
              <a:rPr lang="tr-TR" dirty="0" err="1" smtClean="0"/>
              <a:t>Helbig</a:t>
            </a:r>
            <a:r>
              <a:rPr lang="tr-TR" dirty="0" smtClean="0"/>
              <a:t> </a:t>
            </a:r>
            <a:r>
              <a:rPr lang="tr-TR" dirty="0"/>
              <a:t>tarafından kamuoyuna </a:t>
            </a:r>
            <a:r>
              <a:rPr lang="tr-TR" dirty="0" smtClean="0"/>
              <a:t>tanıtılmıştır. </a:t>
            </a:r>
            <a:r>
              <a:rPr lang="tr-TR" dirty="0"/>
              <a:t>Günümüzde Roma’daki </a:t>
            </a:r>
            <a:r>
              <a:rPr lang="it-IT" dirty="0"/>
              <a:t>Museo Nazionale Preistorico Etnografico "Luigi Pigorini"</a:t>
            </a:r>
            <a:r>
              <a:rPr lang="tr-TR" dirty="0" smtClean="0"/>
              <a:t> de </a:t>
            </a:r>
            <a:r>
              <a:rPr lang="tr-TR" dirty="0"/>
              <a:t>korunmaktadır. İÖ 7. Yüzyıla ait olduğu düşünülen bu takı som altından yapılmıştır ve Latin dilinin bilinen eski örneği olarak kabul edilmiştir</a:t>
            </a:r>
            <a:r>
              <a:rPr lang="tr-TR" dirty="0" smtClean="0"/>
              <a:t>. </a:t>
            </a:r>
            <a:r>
              <a:rPr lang="tr-TR" dirty="0"/>
              <a:t>2011 yılında </a:t>
            </a:r>
            <a:r>
              <a:rPr lang="tr-TR" dirty="0" err="1"/>
              <a:t>Edilberto</a:t>
            </a:r>
            <a:r>
              <a:rPr lang="tr-TR" dirty="0"/>
              <a:t> </a:t>
            </a:r>
            <a:r>
              <a:rPr lang="tr-TR" dirty="0" err="1"/>
              <a:t>Formigli</a:t>
            </a:r>
            <a:r>
              <a:rPr lang="tr-TR" dirty="0"/>
              <a:t> ve </a:t>
            </a:r>
            <a:r>
              <a:rPr lang="tr-TR" dirty="0" err="1"/>
              <a:t>Daniela</a:t>
            </a:r>
            <a:r>
              <a:rPr lang="tr-TR" dirty="0"/>
              <a:t> </a:t>
            </a:r>
            <a:r>
              <a:rPr lang="tr-TR" dirty="0" err="1"/>
              <a:t>Ferro</a:t>
            </a:r>
            <a:r>
              <a:rPr lang="tr-TR" dirty="0"/>
              <a:t> tarafından yapılan testler sonucu yazıtın orijinal olduğu kanıtlanmıştır.  </a:t>
            </a:r>
          </a:p>
          <a:p>
            <a:r>
              <a:rPr lang="tr-TR" dirty="0" err="1" smtClean="0"/>
              <a:t>Fibula</a:t>
            </a:r>
            <a:r>
              <a:rPr lang="tr-TR" dirty="0" smtClean="0"/>
              <a:t> </a:t>
            </a:r>
            <a:r>
              <a:rPr lang="tr-TR" dirty="0"/>
              <a:t>üzerinde </a:t>
            </a:r>
            <a:r>
              <a:rPr lang="tr-TR" dirty="0" smtClean="0"/>
              <a:t>sağdan </a:t>
            </a:r>
            <a:r>
              <a:rPr lang="tr-TR" dirty="0"/>
              <a:t>sola doğru yazılmış bir yazıt bulunmaktadır. Yazıt soldan sağa Latince harflere dönüştürüldüğünde şöyledir: </a:t>
            </a:r>
          </a:p>
          <a:p>
            <a:r>
              <a:rPr lang="tr-TR" dirty="0"/>
              <a:t>MANIOS MED FHEFHAKED </a:t>
            </a:r>
            <a:r>
              <a:rPr lang="tr-TR" dirty="0" smtClean="0"/>
              <a:t>NVMASIOI</a:t>
            </a:r>
            <a:endParaRPr lang="tr-TR" dirty="0"/>
          </a:p>
          <a:p>
            <a:pPr marL="0" indent="0">
              <a:buNone/>
            </a:pPr>
            <a:r>
              <a:rPr lang="tr-TR" dirty="0" smtClean="0"/>
              <a:t>	Klasik </a:t>
            </a:r>
            <a:r>
              <a:rPr lang="tr-TR" dirty="0"/>
              <a:t>Latincesi</a:t>
            </a:r>
          </a:p>
          <a:p>
            <a:r>
              <a:rPr lang="tr-TR" dirty="0"/>
              <a:t>MANIVS ME FECIT NVMERIO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073838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2400" b="1" dirty="0" err="1"/>
              <a:t>Tita</a:t>
            </a:r>
            <a:r>
              <a:rPr lang="tr-TR" sz="2400" b="1" dirty="0"/>
              <a:t> </a:t>
            </a:r>
            <a:r>
              <a:rPr lang="tr-TR" sz="2400" b="1" dirty="0" err="1"/>
              <a:t>Vendia</a:t>
            </a:r>
            <a:r>
              <a:rPr lang="tr-TR" sz="2400" b="1" dirty="0"/>
              <a:t> </a:t>
            </a:r>
            <a:r>
              <a:rPr lang="tr-TR" sz="2400" b="1" dirty="0" smtClean="0"/>
              <a:t>Küpü</a:t>
            </a:r>
            <a:r>
              <a:rPr lang="tr-TR" sz="2400" dirty="0" smtClean="0"/>
              <a:t> (İÖ 630-600)</a:t>
            </a:r>
            <a:endParaRPr lang="tr-TR" sz="24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8"/>
            <a:endParaRPr lang="tr-TR" dirty="0"/>
          </a:p>
          <a:p>
            <a:pPr lvl="8"/>
            <a:endParaRPr lang="tr-TR" dirty="0" smtClean="0"/>
          </a:p>
          <a:p>
            <a:pPr lvl="8"/>
            <a:endParaRPr lang="tr-TR" dirty="0"/>
          </a:p>
          <a:p>
            <a:pPr lvl="8"/>
            <a:endParaRPr lang="tr-TR" dirty="0" smtClean="0"/>
          </a:p>
          <a:p>
            <a:pPr lvl="8"/>
            <a:r>
              <a:rPr lang="tr-TR" sz="4800" dirty="0" smtClean="0"/>
              <a:t>  FOTOGRAF</a:t>
            </a:r>
          </a:p>
        </p:txBody>
      </p:sp>
    </p:spTree>
    <p:extLst>
      <p:ext uri="{BB962C8B-B14F-4D97-AF65-F5344CB8AC3E}">
        <p14:creationId xmlns:p14="http://schemas.microsoft.com/office/powerpoint/2010/main" val="40877806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/>
              <a:t>Tita</a:t>
            </a:r>
            <a:r>
              <a:rPr lang="tr-TR" b="1" dirty="0"/>
              <a:t> </a:t>
            </a:r>
            <a:r>
              <a:rPr lang="tr-TR" b="1" dirty="0" err="1"/>
              <a:t>Vendia</a:t>
            </a:r>
            <a:r>
              <a:rPr lang="tr-TR" b="1" dirty="0"/>
              <a:t> Küpü</a:t>
            </a:r>
            <a:r>
              <a:rPr lang="tr-TR" dirty="0"/>
              <a:t> (İÖ 630-600)</a:t>
            </a:r>
            <a:endParaRPr lang="tr-TR" dirty="0"/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-Bulan: </a:t>
            </a:r>
            <a:r>
              <a:rPr lang="tr-TR" dirty="0" err="1"/>
              <a:t>Raniero</a:t>
            </a:r>
            <a:r>
              <a:rPr lang="tr-TR" dirty="0"/>
              <a:t> </a:t>
            </a:r>
            <a:r>
              <a:rPr lang="tr-TR" dirty="0" err="1"/>
              <a:t>Mengarelli</a:t>
            </a:r>
            <a:r>
              <a:rPr lang="tr-TR" dirty="0"/>
              <a:t> </a:t>
            </a: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-Yeri: </a:t>
            </a:r>
            <a:r>
              <a:rPr lang="tr-TR" dirty="0" err="1" smtClean="0"/>
              <a:t>Museo</a:t>
            </a:r>
            <a:r>
              <a:rPr lang="tr-TR" dirty="0" smtClean="0"/>
              <a:t> </a:t>
            </a:r>
            <a:r>
              <a:rPr lang="tr-TR" dirty="0" err="1" smtClean="0"/>
              <a:t>Nazionale</a:t>
            </a:r>
            <a:r>
              <a:rPr lang="tr-TR" dirty="0" smtClean="0"/>
              <a:t> </a:t>
            </a:r>
            <a:r>
              <a:rPr lang="tr-TR" dirty="0" err="1" smtClean="0"/>
              <a:t>Etrusco</a:t>
            </a:r>
            <a:r>
              <a:rPr lang="tr-TR" dirty="0" smtClean="0"/>
              <a:t> </a:t>
            </a:r>
            <a:r>
              <a:rPr lang="tr-TR" dirty="0" err="1" smtClean="0"/>
              <a:t>di</a:t>
            </a:r>
            <a:r>
              <a:rPr lang="tr-TR" dirty="0" smtClean="0"/>
              <a:t> Villa </a:t>
            </a:r>
            <a:r>
              <a:rPr lang="tr-TR" dirty="0" err="1" smtClean="0"/>
              <a:t>Giulia</a:t>
            </a:r>
            <a:endParaRPr lang="tr-TR" dirty="0" smtClean="0"/>
          </a:p>
          <a:p>
            <a:pPr>
              <a:buFontTx/>
              <a:buChar char="-"/>
            </a:pPr>
            <a:r>
              <a:rPr lang="tr-TR" dirty="0" smtClean="0"/>
              <a:t>Bir Kadın </a:t>
            </a:r>
            <a:r>
              <a:rPr lang="tr-TR" dirty="0" err="1" smtClean="0"/>
              <a:t>Praenomen</a:t>
            </a:r>
            <a:r>
              <a:rPr lang="tr-TR" dirty="0" smtClean="0"/>
              <a:t> ve </a:t>
            </a:r>
            <a:r>
              <a:rPr lang="tr-TR" dirty="0" err="1" smtClean="0"/>
              <a:t>Gentilicum’unu</a:t>
            </a:r>
            <a:r>
              <a:rPr lang="tr-TR" dirty="0" smtClean="0"/>
              <a:t> içeren yazıt</a:t>
            </a:r>
          </a:p>
          <a:p>
            <a:pPr>
              <a:buFontTx/>
              <a:buChar char="-"/>
            </a:pPr>
            <a:r>
              <a:rPr lang="tr-TR" dirty="0"/>
              <a:t>a</a:t>
            </a:r>
            <a:r>
              <a:rPr lang="tr-TR" dirty="0" smtClean="0"/>
              <a:t>s bitimli arkaik </a:t>
            </a:r>
            <a:r>
              <a:rPr lang="tr-TR" dirty="0" err="1" smtClean="0"/>
              <a:t>genitivus</a:t>
            </a:r>
            <a:r>
              <a:rPr lang="tr-TR" dirty="0" smtClean="0"/>
              <a:t> örneği (</a:t>
            </a:r>
            <a:r>
              <a:rPr lang="tr-TR" dirty="0" err="1" smtClean="0"/>
              <a:t>vendias</a:t>
            </a:r>
            <a:r>
              <a:rPr lang="tr-TR" dirty="0" smtClean="0"/>
              <a:t>)</a:t>
            </a:r>
          </a:p>
          <a:p>
            <a:pPr>
              <a:buFontTx/>
              <a:buChar char="-"/>
            </a:pPr>
            <a:endParaRPr lang="tr-TR" dirty="0"/>
          </a:p>
          <a:p>
            <a:r>
              <a:rPr lang="tr-TR" dirty="0"/>
              <a:t>ECOVRNATITAVENDIASMAMAR EDVHE</a:t>
            </a:r>
          </a:p>
          <a:p>
            <a:r>
              <a:rPr lang="tr-TR" dirty="0"/>
              <a:t>Klasik Latincesi</a:t>
            </a:r>
          </a:p>
          <a:p>
            <a:r>
              <a:rPr lang="tr-TR" dirty="0"/>
              <a:t>Ego </a:t>
            </a:r>
            <a:r>
              <a:rPr lang="tr-TR" dirty="0" err="1"/>
              <a:t>urna</a:t>
            </a:r>
            <a:r>
              <a:rPr lang="tr-TR" dirty="0"/>
              <a:t> </a:t>
            </a:r>
            <a:r>
              <a:rPr lang="tr-TR" dirty="0" err="1"/>
              <a:t>Tita</a:t>
            </a:r>
            <a:r>
              <a:rPr lang="tr-TR" dirty="0"/>
              <a:t> </a:t>
            </a:r>
            <a:r>
              <a:rPr lang="tr-TR" dirty="0" err="1"/>
              <a:t>Vendias</a:t>
            </a:r>
            <a:r>
              <a:rPr lang="tr-TR" dirty="0"/>
              <a:t>,  </a:t>
            </a:r>
            <a:r>
              <a:rPr lang="tr-TR" dirty="0" err="1"/>
              <a:t>Mamarcos</a:t>
            </a:r>
            <a:r>
              <a:rPr lang="tr-TR" dirty="0"/>
              <a:t> me </a:t>
            </a:r>
            <a:r>
              <a:rPr lang="tr-TR" dirty="0" err="1"/>
              <a:t>fecit</a:t>
            </a:r>
            <a:r>
              <a:rPr lang="tr-TR" dirty="0"/>
              <a:t>.</a:t>
            </a:r>
          </a:p>
          <a:p>
            <a:pPr>
              <a:buFontTx/>
              <a:buChar char="-"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305150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2400" b="1" dirty="0" err="1"/>
              <a:t>Salvetod</a:t>
            </a:r>
            <a:r>
              <a:rPr lang="tr-TR" sz="2400" b="1" dirty="0"/>
              <a:t> </a:t>
            </a:r>
            <a:r>
              <a:rPr lang="tr-TR" sz="2400" b="1" dirty="0" err="1"/>
              <a:t>Tita</a:t>
            </a:r>
            <a:r>
              <a:rPr lang="tr-TR" sz="2400" dirty="0"/>
              <a:t/>
            </a:r>
            <a:br>
              <a:rPr lang="tr-TR" sz="2400" dirty="0"/>
            </a:br>
            <a:r>
              <a:rPr lang="tr-TR" sz="2400" dirty="0" smtClean="0"/>
              <a:t>(İÖ 620-600)</a:t>
            </a:r>
            <a:endParaRPr lang="tr-TR" sz="24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8"/>
            <a:endParaRPr lang="tr-TR" dirty="0"/>
          </a:p>
          <a:p>
            <a:pPr lvl="8"/>
            <a:endParaRPr lang="tr-TR" dirty="0" smtClean="0"/>
          </a:p>
          <a:p>
            <a:pPr lvl="8"/>
            <a:endParaRPr lang="tr-TR" dirty="0"/>
          </a:p>
          <a:p>
            <a:pPr lvl="8"/>
            <a:endParaRPr lang="tr-TR" dirty="0" smtClean="0"/>
          </a:p>
          <a:p>
            <a:pPr lvl="8"/>
            <a:r>
              <a:rPr lang="tr-TR" sz="4800" dirty="0" smtClean="0"/>
              <a:t>  FOTOGRAF</a:t>
            </a:r>
          </a:p>
        </p:txBody>
      </p:sp>
    </p:spTree>
    <p:extLst>
      <p:ext uri="{BB962C8B-B14F-4D97-AF65-F5344CB8AC3E}">
        <p14:creationId xmlns:p14="http://schemas.microsoft.com/office/powerpoint/2010/main" val="33638471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2400" b="1" dirty="0" err="1"/>
              <a:t>Salvetod</a:t>
            </a:r>
            <a:r>
              <a:rPr lang="tr-TR" sz="2400" b="1" dirty="0"/>
              <a:t> </a:t>
            </a:r>
            <a:r>
              <a:rPr lang="tr-TR" sz="2400" b="1" dirty="0" err="1"/>
              <a:t>Tita</a:t>
            </a:r>
            <a:r>
              <a:rPr lang="tr-TR" sz="2400" dirty="0"/>
              <a:t/>
            </a:r>
            <a:br>
              <a:rPr lang="tr-TR" sz="2400" dirty="0"/>
            </a:br>
            <a:r>
              <a:rPr lang="tr-TR" sz="2400" dirty="0" smtClean="0"/>
              <a:t>(İÖ 620-600)</a:t>
            </a:r>
            <a:endParaRPr lang="tr-TR" sz="2400" dirty="0"/>
          </a:p>
        </p:txBody>
      </p:sp>
      <p:sp>
        <p:nvSpPr>
          <p:cNvPr id="4" name="İçerik Yer Tutucusu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Lago</a:t>
            </a:r>
            <a:r>
              <a:rPr lang="tr-TR" dirty="0"/>
              <a:t> de </a:t>
            </a:r>
            <a:r>
              <a:rPr lang="tr-TR" dirty="0" err="1"/>
              <a:t>Castiglioni’de</a:t>
            </a:r>
            <a:r>
              <a:rPr lang="tr-TR" dirty="0"/>
              <a:t> bir mezar içinde bulunan şarap küpü İÖ 620-600 arasına tarihlenmektedir. Küpün üzerinde sağdan sola tek satır olarak şöyle yazmaktadır:</a:t>
            </a:r>
          </a:p>
          <a:p>
            <a:r>
              <a:rPr lang="tr-TR" dirty="0"/>
              <a:t>SALVETOD TITA 	</a:t>
            </a:r>
          </a:p>
        </p:txBody>
      </p:sp>
    </p:spTree>
    <p:extLst>
      <p:ext uri="{BB962C8B-B14F-4D97-AF65-F5344CB8AC3E}">
        <p14:creationId xmlns:p14="http://schemas.microsoft.com/office/powerpoint/2010/main" val="12409856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2400" b="1" dirty="0" err="1"/>
              <a:t>Duenos</a:t>
            </a:r>
            <a:r>
              <a:rPr lang="tr-TR" sz="2400" b="1" dirty="0"/>
              <a:t> </a:t>
            </a:r>
            <a:r>
              <a:rPr lang="tr-TR" sz="2400" b="1" dirty="0" smtClean="0"/>
              <a:t>Vazosu (İÖ 7. ya da 6. yüzyıl)</a:t>
            </a:r>
            <a:endParaRPr lang="tr-TR" sz="24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8"/>
            <a:endParaRPr lang="tr-TR" dirty="0"/>
          </a:p>
          <a:p>
            <a:pPr lvl="8"/>
            <a:endParaRPr lang="tr-TR" dirty="0" smtClean="0"/>
          </a:p>
          <a:p>
            <a:pPr lvl="8"/>
            <a:endParaRPr lang="tr-TR" dirty="0"/>
          </a:p>
          <a:p>
            <a:pPr lvl="8"/>
            <a:endParaRPr lang="tr-TR" dirty="0" smtClean="0"/>
          </a:p>
          <a:p>
            <a:pPr lvl="8"/>
            <a:r>
              <a:rPr lang="tr-TR" sz="4800" dirty="0" smtClean="0"/>
              <a:t>  FOTOGRAF</a:t>
            </a:r>
          </a:p>
        </p:txBody>
      </p:sp>
    </p:spTree>
    <p:extLst>
      <p:ext uri="{BB962C8B-B14F-4D97-AF65-F5344CB8AC3E}">
        <p14:creationId xmlns:p14="http://schemas.microsoft.com/office/powerpoint/2010/main" val="10176175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/>
              <a:t>Duenos</a:t>
            </a:r>
            <a:r>
              <a:rPr lang="tr-TR" b="1" dirty="0"/>
              <a:t> Vazosu (İÖ 7. ya da 6. yüzyıl)</a:t>
            </a:r>
            <a:endParaRPr lang="tr-TR" dirty="0"/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/>
              <a:t>-</a:t>
            </a:r>
            <a:r>
              <a:rPr lang="tr-TR" dirty="0" smtClean="0"/>
              <a:t>1880 yılında </a:t>
            </a:r>
            <a:r>
              <a:rPr lang="tr-TR" dirty="0" err="1" smtClean="0"/>
              <a:t>Heinrich</a:t>
            </a:r>
            <a:r>
              <a:rPr lang="tr-TR" dirty="0" smtClean="0"/>
              <a:t> </a:t>
            </a:r>
            <a:r>
              <a:rPr lang="tr-TR" dirty="0" err="1" smtClean="0"/>
              <a:t>Dressel</a:t>
            </a:r>
            <a:r>
              <a:rPr lang="tr-TR" dirty="0" smtClean="0"/>
              <a:t> tarafından </a:t>
            </a:r>
            <a:r>
              <a:rPr lang="tr-TR" dirty="0"/>
              <a:t>Roma’daki </a:t>
            </a:r>
            <a:r>
              <a:rPr lang="tr-TR" dirty="0" err="1"/>
              <a:t>Quirinalis</a:t>
            </a:r>
            <a:r>
              <a:rPr lang="tr-TR" dirty="0"/>
              <a:t> tepesinde </a:t>
            </a:r>
            <a:r>
              <a:rPr lang="tr-TR" dirty="0" smtClean="0"/>
              <a:t>bulunmuştur.</a:t>
            </a:r>
          </a:p>
          <a:p>
            <a:pPr marL="0" indent="0">
              <a:buNone/>
            </a:pPr>
            <a:r>
              <a:rPr lang="tr-TR" dirty="0" smtClean="0"/>
              <a:t>-Berlin’deki </a:t>
            </a:r>
            <a:r>
              <a:rPr lang="tr-TR" dirty="0" err="1" smtClean="0"/>
              <a:t>Staatliche</a:t>
            </a:r>
            <a:r>
              <a:rPr lang="tr-TR" dirty="0" smtClean="0"/>
              <a:t> </a:t>
            </a:r>
            <a:r>
              <a:rPr lang="tr-TR" dirty="0" err="1" smtClean="0"/>
              <a:t>Museen</a:t>
            </a:r>
            <a:r>
              <a:rPr lang="tr-TR" dirty="0" smtClean="0"/>
              <a:t> kayıtlarında </a:t>
            </a:r>
            <a:r>
              <a:rPr lang="tr-TR" dirty="0"/>
              <a:t>yer almaktadır. </a:t>
            </a:r>
          </a:p>
          <a:p>
            <a:pPr marL="0" indent="0">
              <a:buNone/>
            </a:pPr>
            <a:r>
              <a:rPr lang="tr-TR" dirty="0" smtClean="0"/>
              <a:t>- Sağdan </a:t>
            </a:r>
            <a:r>
              <a:rPr lang="tr-TR" dirty="0"/>
              <a:t>sola eski ve güç anlaşılır bir Latinceyle </a:t>
            </a:r>
            <a:r>
              <a:rPr lang="tr-TR" dirty="0" smtClean="0"/>
              <a:t>yazılmış </a:t>
            </a:r>
            <a:r>
              <a:rPr lang="tr-TR" dirty="0"/>
              <a:t>bir yazıt </a:t>
            </a:r>
            <a:endParaRPr lang="tr-TR" dirty="0"/>
          </a:p>
          <a:p>
            <a:r>
              <a:rPr lang="tr-TR" dirty="0" smtClean="0"/>
              <a:t>- </a:t>
            </a:r>
            <a:r>
              <a:rPr lang="tr-TR" b="1" dirty="0"/>
              <a:t>Birinci satır</a:t>
            </a:r>
            <a:endParaRPr lang="tr-TR" dirty="0"/>
          </a:p>
          <a:p>
            <a:pPr marL="0" indent="0">
              <a:buNone/>
            </a:pPr>
            <a:r>
              <a:rPr lang="tr-TR" dirty="0" smtClean="0"/>
              <a:t> </a:t>
            </a:r>
            <a:r>
              <a:rPr lang="tr-TR" dirty="0"/>
              <a:t>IOVESATDEIVOSQOIMEDMITATNEITEDENDOCOSMISVIRCOSIED</a:t>
            </a:r>
          </a:p>
          <a:p>
            <a:r>
              <a:rPr lang="tr-TR" b="1" dirty="0"/>
              <a:t>İkinci satır</a:t>
            </a:r>
            <a:endParaRPr lang="tr-TR" dirty="0"/>
          </a:p>
          <a:p>
            <a:pPr marL="0" indent="0">
              <a:buNone/>
            </a:pPr>
            <a:r>
              <a:rPr lang="tr-TR" dirty="0" smtClean="0"/>
              <a:t> ASTEDNOISIOPETOITESIAIPACARIVOIS</a:t>
            </a:r>
          </a:p>
          <a:p>
            <a:r>
              <a:rPr lang="tr-TR" b="1" dirty="0"/>
              <a:t>Üçüncü Satır</a:t>
            </a:r>
            <a:endParaRPr lang="tr-TR" dirty="0"/>
          </a:p>
          <a:p>
            <a:pPr marL="0" indent="0">
              <a:buNone/>
            </a:pPr>
            <a:r>
              <a:rPr lang="tr-TR" dirty="0" smtClean="0"/>
              <a:t>DVENOSMEDFECEDENMANOMEINOMDVENOINEMEDMALOSTATOD</a:t>
            </a: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 smtClean="0"/>
          </a:p>
          <a:p>
            <a:pPr>
              <a:buFontTx/>
              <a:buChar char="-"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4109649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İyon">
  <a:themeElements>
    <a:clrScheme name="İy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İy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İy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148</TotalTime>
  <Words>468</Words>
  <Application>Microsoft Office PowerPoint</Application>
  <PresentationFormat>Geniş ekran</PresentationFormat>
  <Paragraphs>90</Paragraphs>
  <Slides>12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8" baseType="lpstr">
      <vt:lpstr>Arial</vt:lpstr>
      <vt:lpstr>Calibri</vt:lpstr>
      <vt:lpstr>Century Gothic</vt:lpstr>
      <vt:lpstr>Times New Roman</vt:lpstr>
      <vt:lpstr>Wingdings 3</vt:lpstr>
      <vt:lpstr>İyon</vt:lpstr>
      <vt:lpstr>Roma Yazını: Başlangıç Dönemi 2. Hafta</vt:lpstr>
      <vt:lpstr>PowerPoint Sunusu</vt:lpstr>
      <vt:lpstr>Roma Yazını: Başlangıç Dönemi 2. Hafta</vt:lpstr>
      <vt:lpstr>Tita Vendia Küpü (İÖ 630-600)</vt:lpstr>
      <vt:lpstr>Tita Vendia Küpü (İÖ 630-600)</vt:lpstr>
      <vt:lpstr>Salvetod Tita (İÖ 620-600)</vt:lpstr>
      <vt:lpstr>Salvetod Tita (İÖ 620-600)</vt:lpstr>
      <vt:lpstr>Duenos Vazosu (İÖ 7. ya da 6. yüzyıl)</vt:lpstr>
      <vt:lpstr>Duenos Vazosu (İÖ 7. ya da 6. yüzyıl)</vt:lpstr>
      <vt:lpstr>Lapis Niger</vt:lpstr>
      <vt:lpstr>Lapis Niger</vt:lpstr>
      <vt:lpstr>Lapis Niger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Roma Yazını: Başlangıç Dönemi 1. Hafta</dc:title>
  <dc:creator>pc</dc:creator>
  <cp:lastModifiedBy>pc</cp:lastModifiedBy>
  <cp:revision>12</cp:revision>
  <dcterms:created xsi:type="dcterms:W3CDTF">2017-11-23T15:25:46Z</dcterms:created>
  <dcterms:modified xsi:type="dcterms:W3CDTF">2017-11-23T17:55:45Z</dcterms:modified>
</cp:coreProperties>
</file>