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8" r:id="rId2"/>
    <p:sldId id="314" r:id="rId3"/>
    <p:sldId id="260" r:id="rId4"/>
    <p:sldId id="261" r:id="rId5"/>
    <p:sldId id="262" r:id="rId6"/>
    <p:sldId id="308" r:id="rId7"/>
    <p:sldId id="310" r:id="rId8"/>
    <p:sldId id="311" r:id="rId9"/>
    <p:sldId id="312" r:id="rId10"/>
    <p:sldId id="313" r:id="rId11"/>
    <p:sldId id="257" r:id="rId12"/>
    <p:sldId id="298" r:id="rId13"/>
    <p:sldId id="304" r:id="rId14"/>
    <p:sldId id="305" r:id="rId15"/>
    <p:sldId id="296" r:id="rId16"/>
    <p:sldId id="264" r:id="rId17"/>
    <p:sldId id="273" r:id="rId18"/>
    <p:sldId id="265" r:id="rId19"/>
    <p:sldId id="266" r:id="rId20"/>
    <p:sldId id="30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/>
    <p:restoredTop sz="92802"/>
  </p:normalViewPr>
  <p:slideViewPr>
    <p:cSldViewPr>
      <p:cViewPr>
        <p:scale>
          <a:sx n="110" d="100"/>
          <a:sy n="110" d="100"/>
        </p:scale>
        <p:origin x="31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90BC-E67F-4272-A747-C20E325C1AA9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45A4C-44B8-4C84-9997-5E3F5C01FEB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99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45A4C-44B8-4C84-9997-5E3F5C01FEB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68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45A4C-44B8-4C84-9997-5E3F5C01FEB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30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45A4C-44B8-4C84-9997-5E3F5C01FEB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00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8458200" cy="1222375"/>
          </a:xfrm>
        </p:spPr>
        <p:txBody>
          <a:bodyPr>
            <a:normAutofit/>
          </a:bodyPr>
          <a:lstStyle/>
          <a:p>
            <a:r>
              <a:rPr lang="tr-TR" dirty="0" smtClean="0"/>
              <a:t>EĞİTİMDE TEKNOLOJİ KULLANIMI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0940" r="26375" b="13460"/>
          <a:stretch/>
        </p:blipFill>
        <p:spPr>
          <a:xfrm>
            <a:off x="1493658" y="1214754"/>
            <a:ext cx="608827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zh-CN" dirty="0" smtClean="0"/>
              <a:t>Teknolojinin Bireysel Psikolojiye Etkisi</a:t>
            </a:r>
            <a:br>
              <a:rPr lang="tr-TR" altLang="zh-CN" dirty="0" smtClean="0"/>
            </a:br>
            <a:endParaRPr lang="tr-T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92439"/>
            <a:ext cx="7795592" cy="4481513"/>
          </a:xfrm>
        </p:spPr>
        <p:txBody>
          <a:bodyPr/>
          <a:lstStyle/>
          <a:p>
            <a:pPr lvl="2">
              <a:lnSpc>
                <a:spcPct val="90000"/>
              </a:lnSpc>
              <a:buNone/>
            </a:pPr>
            <a:r>
              <a:rPr lang="tr-TR" altLang="zh-CN" sz="1800" dirty="0" smtClean="0"/>
              <a:t>Tutumlarımız</a:t>
            </a:r>
            <a:r>
              <a:rPr lang="tr-TR" altLang="zh-CN" sz="1800" dirty="0"/>
              <a:t>, düşüncelerimiz, problem çözme yaklaşımlarımız ve psikolojik dengemiz teknolojideki değişimden etkilenmektedir. </a:t>
            </a:r>
            <a:endParaRPr lang="en-GB" altLang="zh-CN" sz="1800" dirty="0" smtClean="0"/>
          </a:p>
          <a:p>
            <a:pPr lvl="2">
              <a:lnSpc>
                <a:spcPct val="90000"/>
              </a:lnSpc>
              <a:buNone/>
            </a:pPr>
            <a:endParaRPr lang="tr-TR" altLang="zh-CN" sz="1800" dirty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zh-CN" sz="1800" dirty="0" smtClean="0"/>
              <a:t>(</a:t>
            </a:r>
            <a:r>
              <a:rPr lang="en-GB" altLang="zh-CN" sz="1800" dirty="0" smtClean="0"/>
              <a:t>A)</a:t>
            </a:r>
            <a:r>
              <a:rPr lang="en-GB" altLang="zh-CN" sz="1800" dirty="0" err="1" smtClean="0"/>
              <a:t>Sosyallik</a:t>
            </a:r>
            <a:endParaRPr lang="en-GB" altLang="zh-CN" sz="1800" dirty="0" smtClean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zh-CN" sz="1800" dirty="0" err="1" smtClean="0"/>
              <a:t>Siberpsikoloji</a:t>
            </a:r>
            <a:endParaRPr lang="en-GB" altLang="zh-CN" sz="1800" dirty="0" smtClean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zh-CN" sz="1800" dirty="0" err="1" smtClean="0"/>
              <a:t>Medyanın</a:t>
            </a:r>
            <a:r>
              <a:rPr lang="en-GB" altLang="zh-CN" sz="1800" dirty="0" smtClean="0"/>
              <a:t> </a:t>
            </a:r>
            <a:r>
              <a:rPr lang="en-GB" altLang="zh-CN" sz="1800" dirty="0" err="1" smtClean="0"/>
              <a:t>filtresiz</a:t>
            </a:r>
            <a:r>
              <a:rPr lang="en-GB" altLang="zh-CN" sz="1800" dirty="0" smtClean="0"/>
              <a:t> </a:t>
            </a:r>
            <a:r>
              <a:rPr lang="en-GB" altLang="zh-CN" sz="1800" dirty="0" err="1" smtClean="0"/>
              <a:t>etkisi</a:t>
            </a:r>
            <a:r>
              <a:rPr lang="en-GB" altLang="zh-CN" sz="1800" dirty="0" smtClean="0"/>
              <a:t>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zh-CN" sz="1800" dirty="0" err="1" smtClean="0"/>
              <a:t>Bağımlılık</a:t>
            </a:r>
            <a:r>
              <a:rPr lang="en-GB" altLang="zh-CN" sz="1800" dirty="0" smtClean="0"/>
              <a:t> – </a:t>
            </a:r>
            <a:r>
              <a:rPr lang="en-GB" altLang="zh-CN" sz="1800" dirty="0" err="1" smtClean="0"/>
              <a:t>teknofobi</a:t>
            </a:r>
            <a:endParaRPr lang="en-GB" altLang="zh-CN" sz="1800" dirty="0" smtClean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zh-CN" sz="1800" dirty="0" err="1" smtClean="0"/>
              <a:t>Kimlik</a:t>
            </a:r>
            <a:r>
              <a:rPr lang="en-GB" altLang="zh-CN" sz="1800" dirty="0" smtClean="0"/>
              <a:t> </a:t>
            </a:r>
            <a:r>
              <a:rPr lang="en-GB" altLang="zh-CN" sz="1800" dirty="0" err="1" smtClean="0"/>
              <a:t>çatışması</a:t>
            </a:r>
            <a:endParaRPr lang="en-GB" altLang="zh-CN" sz="1800" dirty="0" smtClean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zh-CN" sz="1800" dirty="0" err="1" smtClean="0"/>
              <a:t>Dijital</a:t>
            </a:r>
            <a:r>
              <a:rPr lang="en-GB" altLang="zh-CN" sz="1800" dirty="0" smtClean="0"/>
              <a:t> </a:t>
            </a:r>
            <a:r>
              <a:rPr lang="en-GB" altLang="zh-CN" sz="1800" dirty="0" err="1" smtClean="0"/>
              <a:t>bölünme</a:t>
            </a:r>
            <a:r>
              <a:rPr lang="en-GB" altLang="zh-CN" sz="1800" dirty="0" smtClean="0"/>
              <a:t> </a:t>
            </a:r>
            <a:endParaRPr lang="tr-TR" altLang="zh-CN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57B7-2A17-4991-8BC9-AFF14D4CB918}" type="slidenum">
              <a:rPr lang="tr-TR" altLang="en-US"/>
              <a:pPr/>
              <a:t>11</a:t>
            </a:fld>
            <a:endParaRPr lang="tr-T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lıfe</a:t>
            </a:r>
            <a:r>
              <a:rPr lang="tr-TR" dirty="0" smtClean="0"/>
              <a:t> ile eğitim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0" y="1412776"/>
            <a:ext cx="7116462" cy="4852259"/>
          </a:xfrm>
        </p:spPr>
      </p:pic>
    </p:spTree>
    <p:extLst>
      <p:ext uri="{BB962C8B-B14F-4D97-AF65-F5344CB8AC3E}">
        <p14:creationId xmlns:p14="http://schemas.microsoft.com/office/powerpoint/2010/main" val="1647498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et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619672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Sanal gerçeklik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9350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ave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44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Değişen öğrenci profili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az kitap ama daha çok oyun</a:t>
            </a:r>
          </a:p>
          <a:p>
            <a:r>
              <a:rPr lang="tr-TR" dirty="0" smtClean="0"/>
              <a:t>Teknoloji okuryazarlığı yaşında düşüş</a:t>
            </a:r>
          </a:p>
          <a:p>
            <a:r>
              <a:rPr lang="tr-TR" dirty="0" smtClean="0"/>
              <a:t>Farklı iletişim biçimleri</a:t>
            </a:r>
            <a:endParaRPr lang="tr-T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Eğitimde Bilgisayar Kullanımı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 Destekli Eğitim</a:t>
            </a:r>
          </a:p>
          <a:p>
            <a:r>
              <a:rPr lang="tr-TR" dirty="0" smtClean="0"/>
              <a:t>Bilgisayar </a:t>
            </a:r>
            <a:r>
              <a:rPr lang="tr-TR" dirty="0" smtClean="0"/>
              <a:t>Eğitimi</a:t>
            </a:r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Öğretim metodları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/>
              <a:t>Ders verme / Sunum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Gösterme / modelleme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Bire bir öğretme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Alıştırma, test, geri bildirim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Bağımsız çalışma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Tartışma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Grup çalışması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Oyunlar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Simulasyonlar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Problem tabanlı öğrenme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BDE’nin avantajları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Öğrenme hızı</a:t>
            </a:r>
          </a:p>
          <a:p>
            <a:r>
              <a:rPr lang="tr-TR" dirty="0" smtClean="0"/>
              <a:t>Bireysel farklılıklar</a:t>
            </a:r>
          </a:p>
          <a:p>
            <a:r>
              <a:rPr lang="tr-TR" dirty="0" smtClean="0"/>
              <a:t>Çeşitlilik</a:t>
            </a:r>
          </a:p>
          <a:p>
            <a:r>
              <a:rPr lang="tr-TR" dirty="0" smtClean="0"/>
              <a:t>Görece özgür öğrenme</a:t>
            </a:r>
          </a:p>
          <a:p>
            <a:r>
              <a:rPr lang="tr-TR" dirty="0" smtClean="0"/>
              <a:t>Katılımcı öğrenme</a:t>
            </a:r>
          </a:p>
          <a:p>
            <a:r>
              <a:rPr lang="tr-TR" dirty="0" smtClean="0"/>
              <a:t>Zamandan bağımsız öğrenme (asenkron)</a:t>
            </a:r>
          </a:p>
          <a:p>
            <a:r>
              <a:rPr lang="tr-TR" dirty="0" smtClean="0"/>
              <a:t>Görsel çeşitlilik</a:t>
            </a:r>
          </a:p>
          <a:p>
            <a:r>
              <a:rPr lang="tr-TR" dirty="0" smtClean="0"/>
              <a:t>Tekrar kullanılabilir</a:t>
            </a:r>
          </a:p>
          <a:p>
            <a:r>
              <a:rPr lang="tr-TR" dirty="0" smtClean="0"/>
              <a:t>Bilgi yönetimi</a:t>
            </a:r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BDE’nin dezavantajları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Donanım yetersizliği</a:t>
            </a:r>
          </a:p>
          <a:p>
            <a:r>
              <a:rPr lang="tr-TR" dirty="0" smtClean="0"/>
              <a:t>Teknik destek</a:t>
            </a:r>
          </a:p>
          <a:p>
            <a:r>
              <a:rPr lang="tr-TR" dirty="0" smtClean="0"/>
              <a:t>Sürekli güncelleme gerektirmesi</a:t>
            </a:r>
          </a:p>
          <a:p>
            <a:r>
              <a:rPr lang="tr-TR" dirty="0" smtClean="0"/>
              <a:t>Psikososyal gelişimde sorunlar</a:t>
            </a:r>
          </a:p>
          <a:p>
            <a:r>
              <a:rPr lang="tr-TR" dirty="0" smtClean="0"/>
              <a:t>Ergonomi</a:t>
            </a:r>
          </a:p>
          <a:p>
            <a:r>
              <a:rPr lang="tr-TR" dirty="0" smtClean="0"/>
              <a:t>Maliyet</a:t>
            </a:r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Teknoloji, Eğitim ve toplum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16426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2381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24" y="1285860"/>
          <a:ext cx="7429556" cy="3929088"/>
        </p:xfrm>
        <a:graphic>
          <a:graphicData uri="http://schemas.openxmlformats.org/drawingml/2006/table">
            <a:tbl>
              <a:tblPr/>
              <a:tblGrid>
                <a:gridCol w="1857389"/>
                <a:gridCol w="1857389"/>
                <a:gridCol w="1857389"/>
                <a:gridCol w="1857389"/>
              </a:tblGrid>
              <a:tr h="65484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</a:rPr>
                        <a:t>Toplumdaki temel paradigma değişimleri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Verdana"/>
                          <a:ea typeface="Times New Roman"/>
                        </a:rPr>
                        <a:t>Tarım</a:t>
                      </a:r>
                      <a:endParaRPr lang="tr-TR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Verdana"/>
                          <a:ea typeface="Times New Roman"/>
                        </a:rPr>
                        <a:t>Sanayi</a:t>
                      </a:r>
                      <a:endParaRPr lang="tr-TR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Verdana"/>
                          <a:ea typeface="Times New Roman"/>
                        </a:rPr>
                        <a:t>Bilgi</a:t>
                      </a:r>
                      <a:endParaRPr lang="tr-TR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Verdana"/>
                          <a:ea typeface="Times New Roman"/>
                        </a:rPr>
                        <a:t>Taşımacılık:</a:t>
                      </a:r>
                      <a:endParaRPr lang="tr-TR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At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Tren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Uçak ve araba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Verdana"/>
                          <a:ea typeface="Times New Roman"/>
                        </a:rPr>
                        <a:t>Aile:</a:t>
                      </a:r>
                      <a:endParaRPr lang="tr-TR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Geniş Aile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Çekirdek Aile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Tek ebeveyn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Verdana"/>
                          <a:ea typeface="Times New Roman"/>
                        </a:rPr>
                        <a:t>İş Hayatı:</a:t>
                      </a:r>
                      <a:endParaRPr lang="tr-TR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Aile işi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Bürokrasi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Takım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Verdana"/>
                          <a:ea typeface="Times New Roman"/>
                        </a:rPr>
                        <a:t>Eğitim:</a:t>
                      </a:r>
                      <a:endParaRPr lang="tr-TR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Verdana"/>
                          <a:ea typeface="Times New Roman"/>
                        </a:rPr>
                        <a:t>Tek oda-okul-ev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Verdana"/>
                          <a:ea typeface="Times New Roman"/>
                        </a:rPr>
                        <a:t>Mevcut sistem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Verdana"/>
                          <a:ea typeface="Times New Roman"/>
                        </a:rPr>
                        <a:t>?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6143644"/>
            <a:ext cx="8143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Reigeluth, C. M., Garfinkle, R. J. (1994).  Systemic Change İn Education.  Englewood Cliffs: New Jersey.</a:t>
            </a:r>
          </a:p>
          <a:p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Toplum ve Eğitim İlişkisi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1285862"/>
          <a:ext cx="7786742" cy="4983209"/>
        </p:xfrm>
        <a:graphic>
          <a:graphicData uri="http://schemas.openxmlformats.org/drawingml/2006/table">
            <a:tbl>
              <a:tblPr/>
              <a:tblGrid>
                <a:gridCol w="3893371"/>
                <a:gridCol w="3893371"/>
              </a:tblGrid>
              <a:tr h="41212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Verdana"/>
                          <a:ea typeface="Times New Roman"/>
                        </a:rPr>
                        <a:t>Eğitim sistemini etkileyen Sanayi ve Bilgi toplumundaki temel değişimler</a:t>
                      </a:r>
                      <a:endParaRPr lang="tr-TR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2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Verdana"/>
                          <a:ea typeface="Times New Roman"/>
                        </a:rPr>
                        <a:t>Sanayı toplumu</a:t>
                      </a:r>
                      <a:endParaRPr lang="tr-TR" sz="1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Verdana"/>
                          <a:ea typeface="Times New Roman"/>
                        </a:rPr>
                        <a:t>Bilgi Toplumu</a:t>
                      </a:r>
                      <a:endParaRPr lang="tr-TR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9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Tarafsal ilişkiler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Bürokratik kurum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Otokratik liderlik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Merkezileşmiş kontrol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Otokrasi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Temsili demokrasi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İtaat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Tekyönlü iletişim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İş bölümü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İşbirlikli ilişkiler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Takım kurumu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Paylaşılmış liderlik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Sorumulukta otonomi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Demokrasi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Katılımcı demokrasi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Girişimcilik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Ağ iletişimi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Görevlerin </a:t>
                      </a:r>
                      <a:r>
                        <a:rPr lang="tr-TR" sz="1400" dirty="0" smtClean="0">
                          <a:latin typeface="Verdana"/>
                          <a:ea typeface="Times New Roman"/>
                        </a:rPr>
                        <a:t>entegrasyonu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latin typeface="Verdana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Verdana"/>
                          <a:ea typeface="Times New Roman"/>
                        </a:rPr>
                        <a:t>---Yaşamboyu Öğrenme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latin typeface="Verdana"/>
                          <a:ea typeface="Times New Roman"/>
                        </a:rPr>
                        <a:t>---Bilgi okuryazarlığı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100" y="6269071"/>
            <a:ext cx="8143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Reigeluth, C. M., Garfinkle, R. J. (1994).  Systemic Change İn Education.  Englewood Cliffs: New Jersey.</a:t>
            </a:r>
          </a:p>
          <a:p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858280" cy="5643603"/>
        </p:xfrm>
        <a:graphic>
          <a:graphicData uri="http://schemas.openxmlformats.org/drawingml/2006/table">
            <a:tbl>
              <a:tblPr/>
              <a:tblGrid>
                <a:gridCol w="4429140"/>
                <a:gridCol w="4429140"/>
              </a:tblGrid>
              <a:tr h="57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Verdana"/>
                          <a:ea typeface="Times New Roman"/>
                        </a:rPr>
                        <a:t>Sanayi Toplumu 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/>
                          <a:ea typeface="Times New Roman"/>
                        </a:rPr>
                        <a:t>Bilgi Tolumu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6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Seviyeler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Norm tabanlı test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Özgün olmayan değerlendirme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Grup tabanlı içerik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Öğrenme sürecinde taraflar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Sınıflar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Öğretmen bilgi dağıtıcısı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Ezbercilik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Okuma ve yazma becerilerinin izolasyonu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Verdana"/>
                          <a:ea typeface="Times New Roman"/>
                        </a:rPr>
                        <a:t>Araç olarak kitaplar</a:t>
                      </a:r>
                      <a:endParaRPr lang="tr-T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Devam eden süreç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Bireysel test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Performans tabalı değerlendirme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Kişisel öğrenme planı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İşbirlikli öğrenme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Öğrenme merkezleri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Öğretmen rehber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Düşünme ve problem çözme becerileri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İletişim becerileri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Verdana"/>
                          <a:ea typeface="Times New Roman"/>
                        </a:rPr>
                        <a:t>Araç olarak gelişmiş teknoloji</a:t>
                      </a:r>
                      <a:endParaRPr lang="tr-T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226469"/>
            <a:ext cx="3845378" cy="3263504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ClrTx/>
              <a:buSzTx/>
              <a:buNone/>
              <a:defRPr/>
            </a:pPr>
            <a:r>
              <a:rPr lang="en-US" dirty="0" err="1" smtClean="0"/>
              <a:t>Kitaptaki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düşünceler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607" y="1431813"/>
            <a:ext cx="2614097" cy="37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3461" r="28738" b="24801"/>
          <a:stretch/>
        </p:blipFill>
        <p:spPr>
          <a:xfrm>
            <a:off x="489858" y="757553"/>
            <a:ext cx="6934199" cy="49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Research by McKinsey Global Institute (2012) of skills mismatch globally relies largely on educational </a:t>
            </a:r>
            <a:r>
              <a:rPr lang="en-US" dirty="0" smtClean="0"/>
              <a:t>qualifications </a:t>
            </a:r>
            <a:r>
              <a:rPr lang="en-US" dirty="0"/>
              <a:t>but suggests that mismatches tend to vary by levels of development. In general, </a:t>
            </a:r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 Low-income countries tend to have employment </a:t>
            </a:r>
            <a:r>
              <a:rPr lang="en-US" u="sng" dirty="0"/>
              <a:t>concentrated in low-skill jobs </a:t>
            </a:r>
            <a:r>
              <a:rPr lang="en-US" dirty="0"/>
              <a:t>overall but face </a:t>
            </a:r>
            <a:r>
              <a:rPr lang="en-US" u="sng" dirty="0"/>
              <a:t>a surplus of workers with low-level skills </a:t>
            </a:r>
            <a:r>
              <a:rPr lang="en-US" dirty="0"/>
              <a:t>alongside a shortage of workers to </a:t>
            </a:r>
            <a:r>
              <a:rPr lang="en-US" dirty="0" smtClean="0"/>
              <a:t>fill </a:t>
            </a:r>
            <a:r>
              <a:rPr lang="en-US" dirty="0"/>
              <a:t>critical (if relatively limited) jobs requiring mid-level </a:t>
            </a:r>
            <a:r>
              <a:rPr lang="en-US" dirty="0" smtClean="0"/>
              <a:t>skills; </a:t>
            </a:r>
            <a:endParaRPr lang="en-US" dirty="0"/>
          </a:p>
          <a:p>
            <a:r>
              <a:rPr lang="en-US" dirty="0"/>
              <a:t>(ii)  Mid-income countries tend to have </a:t>
            </a:r>
            <a:r>
              <a:rPr lang="en-US" u="sng" dirty="0"/>
              <a:t>roughly balanced supply and demand </a:t>
            </a:r>
            <a:r>
              <a:rPr lang="en-US" dirty="0"/>
              <a:t>for workers with </a:t>
            </a:r>
            <a:r>
              <a:rPr lang="en-US" u="sng" dirty="0"/>
              <a:t>low-level and mid-level </a:t>
            </a:r>
            <a:r>
              <a:rPr lang="en-US" dirty="0"/>
              <a:t>skills but face </a:t>
            </a:r>
            <a:r>
              <a:rPr lang="en-US" dirty="0" smtClean="0"/>
              <a:t>significant </a:t>
            </a:r>
            <a:r>
              <a:rPr lang="en-US" u="sng" dirty="0"/>
              <a:t>shortages of highly skilled</a:t>
            </a:r>
            <a:r>
              <a:rPr lang="en-US" dirty="0"/>
              <a:t> workers to </a:t>
            </a:r>
            <a:r>
              <a:rPr lang="en-US" dirty="0" smtClean="0"/>
              <a:t>fill </a:t>
            </a:r>
            <a:r>
              <a:rPr lang="en-US" dirty="0"/>
              <a:t>emerging occupations requiring advanced skills; and </a:t>
            </a:r>
          </a:p>
          <a:p>
            <a:r>
              <a:rPr lang="en-US" dirty="0"/>
              <a:t>(iii)  Advanced countries tend to principally face skills mismatch characterized by having </a:t>
            </a:r>
            <a:r>
              <a:rPr lang="en-US" u="sng" dirty="0"/>
              <a:t>a surplus of workers with mid-level skills </a:t>
            </a:r>
            <a:r>
              <a:rPr lang="en-US" dirty="0"/>
              <a:t>alongside </a:t>
            </a:r>
            <a:r>
              <a:rPr lang="en-US" u="sng" dirty="0"/>
              <a:t>a shortage of workers with advanced skills.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7388" y="5402304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Sungsup</a:t>
            </a:r>
            <a:r>
              <a:rPr lang="en-US" sz="1050" dirty="0"/>
              <a:t> Ra • Brian Chin • Amy Liu </a:t>
            </a:r>
          </a:p>
          <a:p>
            <a:r>
              <a:rPr lang="en-US" sz="1050" dirty="0"/>
              <a:t>Challenges And Opportunities For Skills Development In Asia Changing Supply, Demand, And Mismatches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415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12467" r="41703" b="24502"/>
          <a:stretch/>
        </p:blipFill>
        <p:spPr>
          <a:xfrm>
            <a:off x="1110343" y="1042307"/>
            <a:ext cx="6248400" cy="4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87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13672</TotalTime>
  <Words>404</Words>
  <Application>Microsoft Macintosh PowerPoint</Application>
  <PresentationFormat>On-screen Show (4:3)</PresentationFormat>
  <Paragraphs>128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Franklin Gothic Book</vt:lpstr>
      <vt:lpstr>Franklin Gothic Medium</vt:lpstr>
      <vt:lpstr>Times New Roman</vt:lpstr>
      <vt:lpstr>Verdana</vt:lpstr>
      <vt:lpstr>Wingdings 2</vt:lpstr>
      <vt:lpstr>华文楷体</vt:lpstr>
      <vt:lpstr>隶书</vt:lpstr>
      <vt:lpstr>Trek</vt:lpstr>
      <vt:lpstr>EĞİTİMDE TEKNOLOJİ KULLANIMI </vt:lpstr>
      <vt:lpstr>Teknoloji, Eğitim ve toplum</vt:lpstr>
      <vt:lpstr>PowerPoint Presentation</vt:lpstr>
      <vt:lpstr>Toplum ve Eğitim İlişkisi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Teknolojinin Bireysel Psikolojiye Etkisi </vt:lpstr>
      <vt:lpstr>Second lıfe ile eğitim</vt:lpstr>
      <vt:lpstr>PowerPoint Presentation</vt:lpstr>
      <vt:lpstr>PowerPoint Presentation</vt:lpstr>
      <vt:lpstr>Değişen öğrenci profili</vt:lpstr>
      <vt:lpstr>Eğitimde Bilgisayar Kullanımı</vt:lpstr>
      <vt:lpstr>Öğretim metodları</vt:lpstr>
      <vt:lpstr>BDE’nin avantajları</vt:lpstr>
      <vt:lpstr>BDE’nin dezavantajları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Tugba</dc:creator>
  <cp:lastModifiedBy>A</cp:lastModifiedBy>
  <cp:revision>208</cp:revision>
  <dcterms:created xsi:type="dcterms:W3CDTF">2012-02-06T11:25:26Z</dcterms:created>
  <dcterms:modified xsi:type="dcterms:W3CDTF">2018-03-24T10:16:52Z</dcterms:modified>
</cp:coreProperties>
</file>