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6" r:id="rId2"/>
    <p:sldId id="297" r:id="rId3"/>
    <p:sldId id="299" r:id="rId4"/>
    <p:sldId id="300" r:id="rId5"/>
    <p:sldId id="302" r:id="rId6"/>
    <p:sldId id="268" r:id="rId7"/>
    <p:sldId id="301" r:id="rId8"/>
    <p:sldId id="303" r:id="rId9"/>
    <p:sldId id="29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516" y="-6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6.04.2022</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968076-483B-4AFF-A911-72277286A4B0}"/>
              </a:ext>
            </a:extLst>
          </p:cNvPr>
          <p:cNvSpPr>
            <a:spLocks noGrp="1"/>
          </p:cNvSpPr>
          <p:nvPr>
            <p:ph type="title"/>
          </p:nvPr>
        </p:nvSpPr>
        <p:spPr/>
        <p:txBody>
          <a:bodyPr/>
          <a:lstStyle/>
          <a:p>
            <a:r>
              <a:rPr lang="tr-TR" dirty="0">
                <a:solidFill>
                  <a:srgbClr val="00B050"/>
                </a:solidFill>
              </a:rPr>
              <a:t>İşlevsel  Çatışma</a:t>
            </a:r>
          </a:p>
        </p:txBody>
      </p:sp>
      <p:sp>
        <p:nvSpPr>
          <p:cNvPr id="3" name="İçerik Yer Tutucusu 2">
            <a:extLst>
              <a:ext uri="{FF2B5EF4-FFF2-40B4-BE49-F238E27FC236}">
                <a16:creationId xmlns:a16="http://schemas.microsoft.com/office/drawing/2014/main" id="{8A6CF284-82D3-4317-B90B-C57369A8B6F9}"/>
              </a:ext>
            </a:extLst>
          </p:cNvPr>
          <p:cNvSpPr>
            <a:spLocks noGrp="1"/>
          </p:cNvSpPr>
          <p:nvPr>
            <p:ph idx="1"/>
          </p:nvPr>
        </p:nvSpPr>
        <p:spPr>
          <a:xfrm>
            <a:off x="457200" y="1268760"/>
            <a:ext cx="8229600" cy="4525963"/>
          </a:xfrm>
        </p:spPr>
        <p:txBody>
          <a:bodyPr>
            <a:normAutofit/>
          </a:bodyPr>
          <a:lstStyle/>
          <a:p>
            <a:pPr algn="just"/>
            <a:r>
              <a:rPr lang="tr-TR" sz="2800" dirty="0">
                <a:latin typeface="Times New Roman" panose="02020603050405020304" pitchFamily="18" charset="0"/>
                <a:cs typeface="Times New Roman" panose="02020603050405020304" pitchFamily="18" charset="0"/>
              </a:rPr>
              <a:t>Yapıcı ya da işlevsel çatışma, örgütün iş performansına olumlu katkısı olan çatışma türüdür. Örgütte insan ilişkilerinin iyileşmesini, yeni fikirlerin ortaya çıkmasını sağlar. Örgüt amaçlarının gerçekleştirilmesine yönelik, yaratıcılığı geliştiren verimliliği artıran, farklı fikirlerin ifade edildiği  çatışma türüdür (Can, Azizoğlu, Aydın, s.442, 2011; Özdemir, s.8, 2013).</a:t>
            </a:r>
          </a:p>
          <a:p>
            <a:endParaRPr lang="tr-TR" b="1" dirty="0"/>
          </a:p>
          <a:p>
            <a:pPr algn="just"/>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479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B7D673-A8A5-4455-951B-B32442BC781C}"/>
              </a:ext>
            </a:extLst>
          </p:cNvPr>
          <p:cNvSpPr>
            <a:spLocks noGrp="1"/>
          </p:cNvSpPr>
          <p:nvPr>
            <p:ph type="title"/>
          </p:nvPr>
        </p:nvSpPr>
        <p:spPr/>
        <p:txBody>
          <a:bodyPr/>
          <a:lstStyle/>
          <a:p>
            <a:r>
              <a:rPr lang="tr-TR" dirty="0">
                <a:solidFill>
                  <a:srgbClr val="00B050"/>
                </a:solidFill>
              </a:rPr>
              <a:t>İşlevsel  Olmayan Çatışma</a:t>
            </a:r>
          </a:p>
        </p:txBody>
      </p:sp>
      <p:sp>
        <p:nvSpPr>
          <p:cNvPr id="3" name="İçerik Yer Tutucusu 2">
            <a:extLst>
              <a:ext uri="{FF2B5EF4-FFF2-40B4-BE49-F238E27FC236}">
                <a16:creationId xmlns:a16="http://schemas.microsoft.com/office/drawing/2014/main" id="{BACE9AB5-E0A2-44E8-A90D-3138C64FD530}"/>
              </a:ext>
            </a:extLst>
          </p:cNvPr>
          <p:cNvSpPr>
            <a:spLocks noGrp="1"/>
          </p:cNvSpPr>
          <p:nvPr>
            <p:ph idx="1"/>
          </p:nvPr>
        </p:nvSpPr>
        <p:spPr>
          <a:xfrm>
            <a:off x="457200" y="1600200"/>
            <a:ext cx="8229600" cy="4525963"/>
          </a:xfrm>
        </p:spPr>
        <p:txBody>
          <a:bodyPr>
            <a:normAutofit fontScale="92500" lnSpcReduction="20000"/>
          </a:bodyPr>
          <a:lstStyle/>
          <a:p>
            <a:pPr algn="just"/>
            <a:endParaRPr lang="tr-TR" sz="2400" dirty="0">
              <a:highlight>
                <a:srgbClr val="FF0000"/>
              </a:highlight>
              <a:latin typeface="Times New Roman" panose="02020603050405020304" pitchFamily="18" charset="0"/>
              <a:cs typeface="Times New Roman" panose="02020603050405020304" pitchFamily="18" charset="0"/>
            </a:endParaRPr>
          </a:p>
          <a:p>
            <a:pPr marL="0" indent="0" algn="just">
              <a:buNone/>
            </a:pPr>
            <a:r>
              <a:rPr lang="en-US" dirty="0" err="1"/>
              <a:t>İşlevsel</a:t>
            </a:r>
            <a:r>
              <a:rPr lang="en-US" dirty="0"/>
              <a:t> </a:t>
            </a:r>
            <a:r>
              <a:rPr lang="en-US" dirty="0" err="1"/>
              <a:t>olmayan</a:t>
            </a:r>
            <a:r>
              <a:rPr lang="en-US" dirty="0"/>
              <a:t> </a:t>
            </a:r>
            <a:r>
              <a:rPr lang="en-US" dirty="0" err="1"/>
              <a:t>çatışma</a:t>
            </a:r>
            <a:r>
              <a:rPr lang="en-US" dirty="0"/>
              <a:t>,</a:t>
            </a:r>
            <a:r>
              <a:rPr lang="en-US" b="1" dirty="0"/>
              <a:t> </a:t>
            </a:r>
            <a:r>
              <a:rPr lang="en-US" dirty="0" err="1"/>
              <a:t>iki</a:t>
            </a:r>
            <a:r>
              <a:rPr lang="en-US" dirty="0"/>
              <a:t> </a:t>
            </a:r>
            <a:r>
              <a:rPr lang="tr-TR" dirty="0"/>
              <a:t>ya da</a:t>
            </a:r>
            <a:r>
              <a:rPr lang="en-US" dirty="0"/>
              <a:t> </a:t>
            </a:r>
            <a:r>
              <a:rPr lang="en-US" dirty="0" err="1"/>
              <a:t>daha</a:t>
            </a:r>
            <a:r>
              <a:rPr lang="en-US" dirty="0"/>
              <a:t> </a:t>
            </a:r>
            <a:r>
              <a:rPr lang="en-US" dirty="0" err="1"/>
              <a:t>fazla</a:t>
            </a:r>
            <a:r>
              <a:rPr lang="en-US" dirty="0"/>
              <a:t> </a:t>
            </a:r>
            <a:r>
              <a:rPr lang="en-US" dirty="0" err="1"/>
              <a:t>kişi</a:t>
            </a:r>
            <a:r>
              <a:rPr lang="en-US" dirty="0"/>
              <a:t> </a:t>
            </a:r>
            <a:r>
              <a:rPr lang="en-US" dirty="0" err="1"/>
              <a:t>ara</a:t>
            </a:r>
            <a:r>
              <a:rPr lang="tr-TR" dirty="0"/>
              <a:t>s</a:t>
            </a:r>
            <a:r>
              <a:rPr lang="en-US" dirty="0" err="1"/>
              <a:t>ındaki</a:t>
            </a:r>
            <a:r>
              <a:rPr lang="tr-TR" dirty="0"/>
              <a:t> ilişkiye ve duygulara odaklanılan </a:t>
            </a:r>
            <a:r>
              <a:rPr lang="en-US" dirty="0"/>
              <a:t> </a:t>
            </a:r>
            <a:r>
              <a:rPr lang="en-US" dirty="0" err="1"/>
              <a:t>sağlıksız</a:t>
            </a:r>
            <a:r>
              <a:rPr lang="en-US" dirty="0"/>
              <a:t> </a:t>
            </a:r>
            <a:r>
              <a:rPr lang="en-US" dirty="0" err="1"/>
              <a:t>ve</a:t>
            </a:r>
            <a:r>
              <a:rPr lang="en-US" dirty="0"/>
              <a:t> </a:t>
            </a:r>
            <a:r>
              <a:rPr lang="en-US" dirty="0" err="1"/>
              <a:t>yapıcı</a:t>
            </a:r>
            <a:r>
              <a:rPr lang="en-US" dirty="0"/>
              <a:t> </a:t>
            </a:r>
            <a:r>
              <a:rPr lang="en-US" dirty="0" err="1"/>
              <a:t>olmayan</a:t>
            </a:r>
            <a:r>
              <a:rPr lang="en-US" dirty="0"/>
              <a:t> </a:t>
            </a:r>
            <a:r>
              <a:rPr lang="tr-TR" dirty="0"/>
              <a:t>bir çatışmadır.</a:t>
            </a:r>
            <a:r>
              <a:rPr lang="tr-TR" dirty="0">
                <a:cs typeface="Times New Roman" panose="02020603050405020304" pitchFamily="18" charset="0"/>
              </a:rPr>
              <a:t>  Çatışma sonucunda ilişkiler bozulur, yapılan iş yerine çatışmaya taraf olan kişilere ve duygulara odaklanılır. Bu tür çatışmalar kişiye yöneldiği için kişinin verimini azaltır. Bu tür çatışmaların yarattığı zararlar, sağlayacağı faydalardan çok fazladır. Örgütlerde kaçınılması ya da çözümlenmesi gerek çatışma türüdür (Özdemir, s.8, 2013; Can, Azizoğlu, Aydın, s.422, 2011 ).</a:t>
            </a:r>
            <a:endParaRPr lang="tr-TR" dirty="0"/>
          </a:p>
          <a:p>
            <a:pPr algn="just"/>
            <a:endParaRPr lang="tr-TR" dirty="0">
              <a:highlight>
                <a:srgbClr val="FF0000"/>
              </a:highlight>
              <a:latin typeface="+mj-lt"/>
            </a:endParaRPr>
          </a:p>
        </p:txBody>
      </p:sp>
    </p:spTree>
    <p:extLst>
      <p:ext uri="{BB962C8B-B14F-4D97-AF65-F5344CB8AC3E}">
        <p14:creationId xmlns:p14="http://schemas.microsoft.com/office/powerpoint/2010/main" val="2708025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55E5B2C-45AE-4F52-8ADA-FC921F85B950}"/>
              </a:ext>
            </a:extLst>
          </p:cNvPr>
          <p:cNvSpPr>
            <a:spLocks noGrp="1"/>
          </p:cNvSpPr>
          <p:nvPr>
            <p:ph type="title"/>
          </p:nvPr>
        </p:nvSpPr>
        <p:spPr/>
        <p:txBody>
          <a:bodyPr>
            <a:normAutofit/>
          </a:bodyPr>
          <a:lstStyle/>
          <a:p>
            <a:r>
              <a:rPr lang="tr-TR" sz="3600" dirty="0">
                <a:solidFill>
                  <a:srgbClr val="00B050"/>
                </a:solidFill>
              </a:rPr>
              <a:t>Çatışmanın Olumsuz ve Olumlu Yanları</a:t>
            </a:r>
          </a:p>
        </p:txBody>
      </p:sp>
      <p:sp>
        <p:nvSpPr>
          <p:cNvPr id="3" name="İçerik Yer Tutucusu 2">
            <a:extLst>
              <a:ext uri="{FF2B5EF4-FFF2-40B4-BE49-F238E27FC236}">
                <a16:creationId xmlns:a16="http://schemas.microsoft.com/office/drawing/2014/main" id="{2DAD230D-12A1-48C2-A72C-1BA1F405DDB9}"/>
              </a:ext>
            </a:extLst>
          </p:cNvPr>
          <p:cNvSpPr>
            <a:spLocks noGrp="1"/>
          </p:cNvSpPr>
          <p:nvPr>
            <p:ph idx="1"/>
          </p:nvPr>
        </p:nvSpPr>
        <p:spPr>
          <a:xfrm>
            <a:off x="899592" y="1417639"/>
            <a:ext cx="6912768" cy="2803450"/>
          </a:xfrm>
        </p:spPr>
        <p:txBody>
          <a:bodyPr>
            <a:normAutofit/>
          </a:bodyPr>
          <a:lstStyle/>
          <a:p>
            <a:pPr marL="0" indent="0" algn="just">
              <a:buNone/>
            </a:pPr>
            <a:r>
              <a:rPr lang="tr-TR" sz="1600" dirty="0"/>
              <a:t>Çatışma örgütte hem olumlu hem de olumsuz etki yaratır (Smith ve ark., 1997; </a:t>
            </a:r>
            <a:r>
              <a:rPr lang="tr-TR" sz="1600" dirty="0" err="1"/>
              <a:t>akt</a:t>
            </a:r>
            <a:r>
              <a:rPr lang="tr-TR" sz="1600" dirty="0"/>
              <a:t>. İpek, s. 220, 2000). Başaran’a göre (s. 262, 1992) çatışma  </a:t>
            </a:r>
            <a:r>
              <a:rPr lang="tr-TR" sz="1600" dirty="0" err="1"/>
              <a:t>işgörene</a:t>
            </a:r>
            <a:r>
              <a:rPr lang="tr-TR" sz="1600" dirty="0"/>
              <a:t> ve örgüte zarar verir  ancak iyi yönetildiğinde örgüte yarar sağlar.</a:t>
            </a:r>
          </a:p>
          <a:p>
            <a:pPr marL="0" indent="0" algn="just">
              <a:buNone/>
            </a:pPr>
            <a:r>
              <a:rPr lang="tr-TR" sz="1600" dirty="0"/>
              <a:t>Çatışmanın zararları( Başaran, s. 262, 1992):</a:t>
            </a:r>
          </a:p>
          <a:p>
            <a:pPr marL="0" indent="0" algn="just">
              <a:buNone/>
            </a:pPr>
            <a:r>
              <a:rPr lang="tr-TR" sz="1600" dirty="0"/>
              <a:t> «</a:t>
            </a:r>
            <a:r>
              <a:rPr lang="tr-TR" sz="1600" i="1" dirty="0"/>
              <a:t>1-İşgörenin ruh sağlığı yönünden örgütte tehlikeli bir ortam oluşabilir. </a:t>
            </a:r>
          </a:p>
          <a:p>
            <a:pPr marL="0" indent="0" algn="just">
              <a:buNone/>
            </a:pPr>
            <a:r>
              <a:rPr lang="tr-TR" sz="1600" i="1" dirty="0"/>
              <a:t>2-örgütte emek, zaman ve para savurganlığı artmaya başlayabilir,</a:t>
            </a:r>
          </a:p>
          <a:p>
            <a:pPr marL="0" indent="0" algn="just">
              <a:buNone/>
            </a:pPr>
            <a:r>
              <a:rPr lang="tr-TR" sz="1600" i="1" dirty="0"/>
              <a:t> 3-Örgütün verimliliği sarsılmaya, düşmeye başlayabilir,</a:t>
            </a:r>
          </a:p>
          <a:p>
            <a:pPr marL="0" indent="0" algn="just">
              <a:buNone/>
            </a:pPr>
            <a:r>
              <a:rPr lang="tr-TR" sz="1600" i="1" dirty="0"/>
              <a:t> 4- Örgütün amaçlarının savsaklandığı, amaçlardan uzaklaşıldığı görülebilir.»</a:t>
            </a:r>
          </a:p>
        </p:txBody>
      </p:sp>
    </p:spTree>
    <p:extLst>
      <p:ext uri="{BB962C8B-B14F-4D97-AF65-F5344CB8AC3E}">
        <p14:creationId xmlns:p14="http://schemas.microsoft.com/office/powerpoint/2010/main" val="2203058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6748F3E-8B36-4AA6-909A-AD5EBBABCBC3}"/>
              </a:ext>
            </a:extLst>
          </p:cNvPr>
          <p:cNvSpPr>
            <a:spLocks noGrp="1"/>
          </p:cNvSpPr>
          <p:nvPr>
            <p:ph idx="4294967295"/>
          </p:nvPr>
        </p:nvSpPr>
        <p:spPr>
          <a:xfrm>
            <a:off x="457200" y="764704"/>
            <a:ext cx="8229600" cy="4525963"/>
          </a:xfrm>
        </p:spPr>
        <p:txBody>
          <a:bodyPr>
            <a:normAutofit fontScale="85000" lnSpcReduction="10000"/>
          </a:bodyPr>
          <a:lstStyle/>
          <a:p>
            <a:r>
              <a:rPr lang="tr-TR" dirty="0">
                <a:solidFill>
                  <a:srgbClr val="00B050"/>
                </a:solidFill>
              </a:rPr>
              <a:t>Çatışmanın zararları</a:t>
            </a:r>
            <a:r>
              <a:rPr lang="tr-TR" dirty="0"/>
              <a:t>( Başaran, s. 262, 1992):</a:t>
            </a:r>
          </a:p>
          <a:p>
            <a:pPr marL="0" indent="0">
              <a:buNone/>
            </a:pPr>
            <a:r>
              <a:rPr lang="tr-TR" dirty="0"/>
              <a:t>«</a:t>
            </a:r>
            <a:r>
              <a:rPr lang="tr-TR" i="1" dirty="0"/>
              <a:t>1-Çatışma, örgütte yenileşmenin önemli bir kaynağı, can alıcı bir öğesidir,</a:t>
            </a:r>
          </a:p>
          <a:p>
            <a:pPr marL="0" indent="0">
              <a:buNone/>
            </a:pPr>
            <a:r>
              <a:rPr lang="tr-TR" i="1" dirty="0"/>
              <a:t>2-Çatışmaya yol açan kararsızlık ve uyuşmazlıklar ortadan kaldırılarak örgütün bütünleşmesi sağlanabilir,</a:t>
            </a:r>
          </a:p>
          <a:p>
            <a:pPr marL="0" indent="0">
              <a:buNone/>
            </a:pPr>
            <a:r>
              <a:rPr lang="tr-TR" i="1" dirty="0"/>
              <a:t>3-Çatışmadan sonra örgütün havası iyileşebilir,</a:t>
            </a:r>
          </a:p>
          <a:p>
            <a:pPr marL="0" indent="0">
              <a:buNone/>
            </a:pPr>
            <a:r>
              <a:rPr lang="tr-TR" i="1" dirty="0"/>
              <a:t>4-Çatışma örgüte yeni amaçlar kazandırabilir, eski amaçları çağdaşlaştırılabilir,</a:t>
            </a:r>
          </a:p>
          <a:p>
            <a:pPr marL="0" indent="0">
              <a:buNone/>
            </a:pPr>
            <a:r>
              <a:rPr lang="tr-TR" i="1" dirty="0"/>
              <a:t>5-Çatışma </a:t>
            </a:r>
            <a:r>
              <a:rPr lang="tr-TR" i="1" dirty="0" err="1"/>
              <a:t>işgörenleri</a:t>
            </a:r>
            <a:r>
              <a:rPr lang="tr-TR" i="1" dirty="0"/>
              <a:t> güdüleyerek, örgütteki tembelliği ortadan kaldırabilir.»</a:t>
            </a:r>
          </a:p>
          <a:p>
            <a:pPr marL="0" indent="0">
              <a:buNone/>
            </a:pPr>
            <a:endParaRPr lang="tr-TR" dirty="0"/>
          </a:p>
          <a:p>
            <a:pPr marL="0" indent="0">
              <a:buNone/>
            </a:pPr>
            <a:endParaRPr lang="tr-TR" dirty="0"/>
          </a:p>
          <a:p>
            <a:endParaRPr lang="tr-TR" dirty="0"/>
          </a:p>
        </p:txBody>
      </p:sp>
    </p:spTree>
    <p:extLst>
      <p:ext uri="{BB962C8B-B14F-4D97-AF65-F5344CB8AC3E}">
        <p14:creationId xmlns:p14="http://schemas.microsoft.com/office/powerpoint/2010/main" val="4084209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31E80073-B00A-4D81-8D8D-0FBE27C4F64B}"/>
              </a:ext>
            </a:extLst>
          </p:cNvPr>
          <p:cNvSpPr/>
          <p:nvPr/>
        </p:nvSpPr>
        <p:spPr>
          <a:xfrm>
            <a:off x="827584" y="836712"/>
            <a:ext cx="7128792" cy="2862322"/>
          </a:xfrm>
          <a:prstGeom prst="rect">
            <a:avLst/>
          </a:prstGeom>
        </p:spPr>
        <p:txBody>
          <a:bodyPr wrap="square">
            <a:spAutoFit/>
          </a:bodyPr>
          <a:lstStyle/>
          <a:p>
            <a:r>
              <a:rPr lang="tr-TR" dirty="0">
                <a:solidFill>
                  <a:srgbClr val="00B050"/>
                </a:solidFill>
              </a:rPr>
              <a:t>Çatışmanın zararları</a:t>
            </a:r>
            <a:r>
              <a:rPr lang="tr-TR" dirty="0"/>
              <a:t>( Başaran, s. 262, 1992):</a:t>
            </a:r>
          </a:p>
          <a:p>
            <a:r>
              <a:rPr lang="tr-TR" dirty="0"/>
              <a:t>«</a:t>
            </a:r>
            <a:r>
              <a:rPr lang="tr-TR" i="1" dirty="0"/>
              <a:t>6-Çatışma </a:t>
            </a:r>
            <a:r>
              <a:rPr lang="tr-TR" i="1" dirty="0" err="1"/>
              <a:t>işgörenlerin</a:t>
            </a:r>
            <a:r>
              <a:rPr lang="tr-TR" i="1" dirty="0"/>
              <a:t> görüşlerini genişleterek onların ilgisini yeni alanlara yöneltebilir, dostluklarını pekiştirebilir ve kendilerini sınamalarına yol açabilir.</a:t>
            </a:r>
          </a:p>
          <a:p>
            <a:r>
              <a:rPr lang="tr-TR" i="1" dirty="0"/>
              <a:t>7-Çatışma, örgütün sorunlarının su yüzüne çıkmasına, böylece ilgililerin gözlerini sorunlara çevirmesine yol açabilir.</a:t>
            </a:r>
          </a:p>
          <a:p>
            <a:r>
              <a:rPr lang="tr-TR" i="1" dirty="0"/>
              <a:t>8-Örgütün içindeki yetki dağılımının dengelenmesini sağlayabilir.</a:t>
            </a:r>
          </a:p>
          <a:p>
            <a:r>
              <a:rPr lang="tr-TR" i="1" dirty="0"/>
              <a:t>9-Örgütte </a:t>
            </a:r>
            <a:r>
              <a:rPr lang="tr-TR" i="1" dirty="0" err="1"/>
              <a:t>işgörenler</a:t>
            </a:r>
            <a:r>
              <a:rPr lang="tr-TR" i="1" dirty="0"/>
              <a:t> arasındaki iletişim kanallarının açılmasına, böylece bilgi akışının hızlanmasına yardım edebilir.</a:t>
            </a:r>
          </a:p>
          <a:p>
            <a:r>
              <a:rPr lang="tr-TR" i="1" dirty="0"/>
              <a:t>10-Örgütün kaynaklarının daha dengeli dağıtımına yol açabilir.»</a:t>
            </a:r>
          </a:p>
        </p:txBody>
      </p:sp>
    </p:spTree>
    <p:extLst>
      <p:ext uri="{BB962C8B-B14F-4D97-AF65-F5344CB8AC3E}">
        <p14:creationId xmlns:p14="http://schemas.microsoft.com/office/powerpoint/2010/main" val="3623727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16632"/>
            <a:ext cx="8229600" cy="1143000"/>
          </a:xfrm>
        </p:spPr>
        <p:txBody>
          <a:bodyPr>
            <a:normAutofit/>
          </a:bodyPr>
          <a:lstStyle/>
          <a:p>
            <a:r>
              <a:rPr lang="tr-TR" sz="3200" dirty="0">
                <a:solidFill>
                  <a:srgbClr val="00B050"/>
                </a:solidFill>
              </a:rPr>
              <a:t>Çatışma Nedenleri</a:t>
            </a:r>
          </a:p>
        </p:txBody>
      </p:sp>
      <p:sp>
        <p:nvSpPr>
          <p:cNvPr id="3" name="2 İçerik Yer Tutucusu"/>
          <p:cNvSpPr>
            <a:spLocks noGrp="1"/>
          </p:cNvSpPr>
          <p:nvPr>
            <p:ph idx="1"/>
          </p:nvPr>
        </p:nvSpPr>
        <p:spPr>
          <a:xfrm>
            <a:off x="467544" y="1484784"/>
            <a:ext cx="8229600" cy="3672408"/>
          </a:xfrm>
        </p:spPr>
        <p:txBody>
          <a:bodyPr>
            <a:normAutofit/>
          </a:bodyPr>
          <a:lstStyle/>
          <a:p>
            <a:pPr marL="0" indent="0">
              <a:buNone/>
            </a:pPr>
            <a:r>
              <a:rPr lang="tr-TR" sz="2000" i="1" dirty="0">
                <a:solidFill>
                  <a:srgbClr val="00B050"/>
                </a:solidFill>
                <a:latin typeface="Times New Roman" panose="02020603050405020304" pitchFamily="18" charset="0"/>
                <a:cs typeface="Times New Roman" panose="02020603050405020304" pitchFamily="18" charset="0"/>
              </a:rPr>
              <a:t>«Amaçlardan kaynaklanan çatışma nedenleri (Yeniçeri, s.92, 2009) :</a:t>
            </a:r>
          </a:p>
          <a:p>
            <a:pPr marL="0" indent="0">
              <a:buNone/>
            </a:pPr>
            <a:r>
              <a:rPr lang="tr-TR" sz="2000" i="1" dirty="0">
                <a:latin typeface="Times New Roman" panose="02020603050405020304" pitchFamily="18" charset="0"/>
                <a:cs typeface="Times New Roman" panose="02020603050405020304" pitchFamily="18" charset="0"/>
              </a:rPr>
              <a:t>1-Amaç ve çıkarların  farklı olması,</a:t>
            </a:r>
          </a:p>
          <a:p>
            <a:pPr marL="0" indent="0">
              <a:buNone/>
            </a:pPr>
            <a:r>
              <a:rPr lang="tr-TR" sz="2000" i="1" dirty="0">
                <a:latin typeface="Times New Roman" panose="02020603050405020304" pitchFamily="18" charset="0"/>
                <a:cs typeface="Times New Roman" panose="02020603050405020304" pitchFamily="18" charset="0"/>
              </a:rPr>
              <a:t>2-Örgüt içi güç kazanmak,</a:t>
            </a:r>
          </a:p>
          <a:p>
            <a:pPr marL="0" indent="0">
              <a:buNone/>
            </a:pPr>
            <a:r>
              <a:rPr lang="tr-TR" sz="2000" i="1" dirty="0">
                <a:latin typeface="Times New Roman" panose="02020603050405020304" pitchFamily="18" charset="0"/>
                <a:cs typeface="Times New Roman" panose="02020603050405020304" pitchFamily="18" charset="0"/>
              </a:rPr>
              <a:t>3-Kıt kaynaklara sahip olmak,</a:t>
            </a:r>
          </a:p>
          <a:p>
            <a:pPr marL="0" indent="0">
              <a:buNone/>
            </a:pPr>
            <a:r>
              <a:rPr lang="tr-TR" sz="2000" i="1" dirty="0">
                <a:latin typeface="Times New Roman" panose="02020603050405020304" pitchFamily="18" charset="0"/>
                <a:cs typeface="Times New Roman" panose="02020603050405020304" pitchFamily="18" charset="0"/>
              </a:rPr>
              <a:t>4-Amaçlardaki değişmeler. </a:t>
            </a:r>
          </a:p>
          <a:p>
            <a:pPr marL="0" indent="0">
              <a:buNone/>
            </a:pPr>
            <a:endParaRPr lang="tr-TR" sz="2000" i="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57A2510-45FD-4086-9721-307C0AEBF4E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FB77182-1B8B-4295-A7B5-1FC87670F2E7}"/>
              </a:ext>
            </a:extLst>
          </p:cNvPr>
          <p:cNvSpPr>
            <a:spLocks noGrp="1"/>
          </p:cNvSpPr>
          <p:nvPr>
            <p:ph idx="1"/>
          </p:nvPr>
        </p:nvSpPr>
        <p:spPr/>
        <p:txBody>
          <a:bodyPr>
            <a:normAutofit/>
          </a:bodyPr>
          <a:lstStyle/>
          <a:p>
            <a:pPr marL="0" indent="0">
              <a:buNone/>
            </a:pPr>
            <a:r>
              <a:rPr lang="tr-TR" i="1" dirty="0">
                <a:solidFill>
                  <a:srgbClr val="00B050"/>
                </a:solidFill>
                <a:latin typeface="Times New Roman" panose="02020603050405020304" pitchFamily="18" charset="0"/>
                <a:cs typeface="Times New Roman" panose="02020603050405020304" pitchFamily="18" charset="0"/>
              </a:rPr>
              <a:t>Yönetimden kaynaklanan çatışma nedenleri</a:t>
            </a:r>
            <a:r>
              <a:rPr lang="tr-TR" dirty="0">
                <a:solidFill>
                  <a:srgbClr val="00B050"/>
                </a:solidFill>
                <a:latin typeface="Times New Roman" panose="02020603050405020304" pitchFamily="18" charset="0"/>
                <a:cs typeface="Times New Roman" panose="02020603050405020304" pitchFamily="18" charset="0"/>
              </a:rPr>
              <a:t> (Yeniçeri, s.96, 2009) </a:t>
            </a:r>
            <a:r>
              <a:rPr lang="tr-TR" i="1" dirty="0">
                <a:solidFill>
                  <a:srgbClr val="00B050"/>
                </a:solidFill>
                <a:latin typeface="Times New Roman" panose="02020603050405020304" pitchFamily="18" charset="0"/>
                <a:cs typeface="Times New Roman" panose="02020603050405020304" pitchFamily="18" charset="0"/>
              </a:rPr>
              <a:t>:</a:t>
            </a:r>
          </a:p>
          <a:p>
            <a:pPr marL="0" indent="0">
              <a:buNone/>
            </a:pPr>
            <a:r>
              <a:rPr lang="tr-TR" i="1" dirty="0">
                <a:latin typeface="Times New Roman" panose="02020603050405020304" pitchFamily="18" charset="0"/>
                <a:cs typeface="Times New Roman" panose="02020603050405020304" pitchFamily="18" charset="0"/>
              </a:rPr>
              <a:t>1-Yöneticilerin görüş ve anlayış farklılığı,</a:t>
            </a:r>
          </a:p>
          <a:p>
            <a:pPr marL="0" indent="0">
              <a:buNone/>
            </a:pPr>
            <a:r>
              <a:rPr lang="tr-TR" i="1" dirty="0">
                <a:latin typeface="Times New Roman" panose="02020603050405020304" pitchFamily="18" charset="0"/>
                <a:cs typeface="Times New Roman" panose="02020603050405020304" pitchFamily="18" charset="0"/>
              </a:rPr>
              <a:t>2-Görev yetki ve yönetim alanındaki belirsizlikler,</a:t>
            </a:r>
          </a:p>
          <a:p>
            <a:pPr marL="0" indent="0">
              <a:buNone/>
            </a:pPr>
            <a:r>
              <a:rPr lang="tr-TR" i="1" dirty="0">
                <a:latin typeface="Times New Roman" panose="02020603050405020304" pitchFamily="18" charset="0"/>
                <a:cs typeface="Times New Roman" panose="02020603050405020304" pitchFamily="18" charset="0"/>
              </a:rPr>
              <a:t>3-Daha önce gerçekleşmiş ancak çözümlenmiş çatışmalar.</a:t>
            </a:r>
          </a:p>
          <a:p>
            <a:pPr marL="0" indent="0">
              <a:buNone/>
            </a:pPr>
            <a:endParaRPr lang="tr-TR" dirty="0"/>
          </a:p>
        </p:txBody>
      </p:sp>
    </p:spTree>
    <p:extLst>
      <p:ext uri="{BB962C8B-B14F-4D97-AF65-F5344CB8AC3E}">
        <p14:creationId xmlns:p14="http://schemas.microsoft.com/office/powerpoint/2010/main" val="26208018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4843F3-9F29-4C39-ADB3-D5D41FFB92F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03C44D8-459F-4C89-92C4-D64A7CD917C3}"/>
              </a:ext>
            </a:extLst>
          </p:cNvPr>
          <p:cNvSpPr>
            <a:spLocks noGrp="1"/>
          </p:cNvSpPr>
          <p:nvPr>
            <p:ph idx="1"/>
          </p:nvPr>
        </p:nvSpPr>
        <p:spPr/>
        <p:txBody>
          <a:bodyPr/>
          <a:lstStyle/>
          <a:p>
            <a:pPr marL="0" indent="0">
              <a:buNone/>
            </a:pPr>
            <a:r>
              <a:rPr lang="tr-TR" i="1" dirty="0">
                <a:solidFill>
                  <a:srgbClr val="00B050"/>
                </a:solidFill>
                <a:latin typeface="Times New Roman" panose="02020603050405020304" pitchFamily="18" charset="0"/>
                <a:cs typeface="Times New Roman" panose="02020603050405020304" pitchFamily="18" charset="0"/>
              </a:rPr>
              <a:t>Organizasyon yapısından kaynaklanan çatışma nedenleri </a:t>
            </a:r>
            <a:r>
              <a:rPr lang="tr-TR" dirty="0">
                <a:solidFill>
                  <a:srgbClr val="00B050"/>
                </a:solidFill>
                <a:latin typeface="Times New Roman" panose="02020603050405020304" pitchFamily="18" charset="0"/>
                <a:cs typeface="Times New Roman" panose="02020603050405020304" pitchFamily="18" charset="0"/>
              </a:rPr>
              <a:t>(Yeniçeri, s.98, 2009): </a:t>
            </a:r>
            <a:endParaRPr lang="tr-TR" i="1" dirty="0">
              <a:solidFill>
                <a:srgbClr val="00B050"/>
              </a:solidFill>
              <a:latin typeface="Times New Roman" panose="02020603050405020304" pitchFamily="18" charset="0"/>
              <a:cs typeface="Times New Roman" panose="02020603050405020304" pitchFamily="18" charset="0"/>
            </a:endParaRPr>
          </a:p>
          <a:p>
            <a:pPr marL="0" indent="0">
              <a:buNone/>
            </a:pPr>
            <a:r>
              <a:rPr lang="tr-TR" i="1" dirty="0">
                <a:latin typeface="Times New Roman" panose="02020603050405020304" pitchFamily="18" charset="0"/>
                <a:cs typeface="Times New Roman" panose="02020603050405020304" pitchFamily="18" charset="0"/>
              </a:rPr>
              <a:t>1- Faaliyetlerin birbirine bağlı olması,</a:t>
            </a:r>
          </a:p>
          <a:p>
            <a:pPr marL="0" indent="0">
              <a:buNone/>
            </a:pPr>
            <a:r>
              <a:rPr lang="tr-TR" i="1" dirty="0">
                <a:latin typeface="Times New Roman" panose="02020603050405020304" pitchFamily="18" charset="0"/>
                <a:cs typeface="Times New Roman" panose="02020603050405020304" pitchFamily="18" charset="0"/>
              </a:rPr>
              <a:t>2-Yönetim alanındaki belirsizlikler,</a:t>
            </a:r>
          </a:p>
          <a:p>
            <a:pPr marL="0" indent="0">
              <a:buNone/>
            </a:pPr>
            <a:r>
              <a:rPr lang="tr-TR" i="1" dirty="0">
                <a:latin typeface="Times New Roman" panose="02020603050405020304" pitchFamily="18" charset="0"/>
                <a:cs typeface="Times New Roman" panose="02020603050405020304" pitchFamily="18" charset="0"/>
              </a:rPr>
              <a:t>3-İletişim ve bilgi eksiklikleri.»</a:t>
            </a:r>
            <a:endParaRPr lang="tr-TR" dirty="0"/>
          </a:p>
        </p:txBody>
      </p:sp>
    </p:spTree>
    <p:extLst>
      <p:ext uri="{BB962C8B-B14F-4D97-AF65-F5344CB8AC3E}">
        <p14:creationId xmlns:p14="http://schemas.microsoft.com/office/powerpoint/2010/main" val="2414345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C033283-3F50-4FF5-8652-908E1BFF94CD}"/>
              </a:ext>
            </a:extLst>
          </p:cNvPr>
          <p:cNvSpPr>
            <a:spLocks noGrp="1"/>
          </p:cNvSpPr>
          <p:nvPr>
            <p:ph idx="4294967295"/>
          </p:nvPr>
        </p:nvSpPr>
        <p:spPr>
          <a:xfrm>
            <a:off x="354012" y="692696"/>
            <a:ext cx="8435975" cy="4525963"/>
          </a:xfrm>
        </p:spPr>
        <p:txBody>
          <a:bodyPr/>
          <a:lstStyle/>
          <a:p>
            <a:pPr marL="0" indent="0">
              <a:buNone/>
            </a:pPr>
            <a:r>
              <a:rPr lang="tr-TR" sz="1200" dirty="0" err="1">
                <a:latin typeface="Times New Roman" panose="02020603050405020304" pitchFamily="18" charset="0"/>
                <a:cs typeface="Times New Roman" panose="02020603050405020304" pitchFamily="18" charset="0"/>
              </a:rPr>
              <a:t>McShane</a:t>
            </a:r>
            <a:r>
              <a:rPr lang="tr-TR" sz="1200" dirty="0">
                <a:latin typeface="Times New Roman" panose="02020603050405020304" pitchFamily="18" charset="0"/>
                <a:cs typeface="Times New Roman" panose="02020603050405020304" pitchFamily="18" charset="0"/>
              </a:rPr>
              <a:t>, S. L., </a:t>
            </a:r>
            <a:r>
              <a:rPr lang="tr-TR" sz="1200" dirty="0" err="1">
                <a:latin typeface="Times New Roman" panose="02020603050405020304" pitchFamily="18" charset="0"/>
                <a:cs typeface="Times New Roman" panose="02020603050405020304" pitchFamily="18" charset="0"/>
              </a:rPr>
              <a:t>Glinow</a:t>
            </a:r>
            <a:r>
              <a:rPr lang="tr-TR" sz="1200" dirty="0">
                <a:latin typeface="Times New Roman" panose="02020603050405020304" pitchFamily="18" charset="0"/>
                <a:cs typeface="Times New Roman" panose="02020603050405020304" pitchFamily="18" charset="0"/>
              </a:rPr>
              <a:t>, M. A. V. (2016) Örgütsel Davranış. «İş ortamında çatışmaları Yönetmek» (</a:t>
            </a:r>
            <a:r>
              <a:rPr lang="tr-TR" sz="1200" dirty="0" err="1">
                <a:latin typeface="Times New Roman" panose="02020603050405020304" pitchFamily="18" charset="0"/>
                <a:cs typeface="Times New Roman" panose="02020603050405020304" pitchFamily="18" charset="0"/>
              </a:rPr>
              <a:t>Organisational</a:t>
            </a:r>
            <a:r>
              <a:rPr lang="tr-TR" sz="1200" dirty="0">
                <a:latin typeface="Times New Roman" panose="02020603050405020304" pitchFamily="18" charset="0"/>
                <a:cs typeface="Times New Roman" panose="02020603050405020304" pitchFamily="18" charset="0"/>
              </a:rPr>
              <a:t> </a:t>
            </a:r>
            <a:r>
              <a:rPr lang="tr-TR" sz="1200" dirty="0" err="1">
                <a:latin typeface="Times New Roman" panose="02020603050405020304" pitchFamily="18" charset="0"/>
                <a:cs typeface="Times New Roman" panose="02020603050405020304" pitchFamily="18" charset="0"/>
              </a:rPr>
              <a:t>Behavior</a:t>
            </a:r>
            <a:r>
              <a:rPr lang="tr-TR" sz="1200" dirty="0">
                <a:latin typeface="Times New Roman" panose="02020603050405020304" pitchFamily="18" charset="0"/>
                <a:cs typeface="Times New Roman" panose="02020603050405020304" pitchFamily="18" charset="0"/>
              </a:rPr>
              <a:t>, Çeviren:  Hacıoğlu, G.), Nobel Yayıncılık: Ankara.</a:t>
            </a:r>
          </a:p>
          <a:p>
            <a:pPr marL="0" indent="0">
              <a:buNone/>
            </a:pPr>
            <a:endParaRPr lang="tr-TR" sz="1200" dirty="0">
              <a:latin typeface="Times New Roman" panose="02020603050405020304" pitchFamily="18" charset="0"/>
              <a:cs typeface="Times New Roman" panose="02020603050405020304" pitchFamily="18" charset="0"/>
            </a:endParaRPr>
          </a:p>
          <a:p>
            <a:pPr marL="0" indent="0">
              <a:buNone/>
            </a:pPr>
            <a:r>
              <a:rPr lang="tr-TR" sz="1200" dirty="0">
                <a:latin typeface="Times New Roman" panose="02020603050405020304" pitchFamily="18" charset="0"/>
                <a:cs typeface="Times New Roman" panose="02020603050405020304" pitchFamily="18" charset="0"/>
              </a:rPr>
              <a:t>Özdemir, A., A. (2013). Çatışma ve Stres Yönetimi I. «Çatışmanın Doğası: Tanımı, Türleri, ve Süreci». Anadolu Üniversitesi Yayınları: Eskişehir.</a:t>
            </a:r>
          </a:p>
          <a:p>
            <a:pPr marL="0" indent="0">
              <a:buNone/>
            </a:pPr>
            <a:endParaRPr lang="tr-TR" sz="1200" dirty="0">
              <a:latin typeface="Times New Roman" panose="02020603050405020304" pitchFamily="18" charset="0"/>
              <a:cs typeface="Times New Roman" panose="02020603050405020304" pitchFamily="18" charset="0"/>
            </a:endParaRPr>
          </a:p>
          <a:p>
            <a:pPr marL="0" indent="0">
              <a:buNone/>
            </a:pPr>
            <a:r>
              <a:rPr lang="tr-TR" sz="1200" dirty="0">
                <a:latin typeface="Times New Roman" panose="02020603050405020304" pitchFamily="18" charset="0"/>
                <a:cs typeface="Times New Roman" panose="02020603050405020304" pitchFamily="18" charset="0"/>
              </a:rPr>
              <a:t>Başaran, İ. E.  (1992). Yönetimde İnsan İlişkileri (Yönetsel Davranış). Gül Yayınevi, Kadıoğlu Matbaası: Ankara.</a:t>
            </a:r>
          </a:p>
          <a:p>
            <a:pPr marL="0" indent="0">
              <a:buNone/>
            </a:pPr>
            <a:endParaRPr lang="tr-TR" sz="1200" dirty="0">
              <a:latin typeface="Times New Roman" panose="02020603050405020304" pitchFamily="18" charset="0"/>
              <a:cs typeface="Times New Roman" panose="02020603050405020304" pitchFamily="18" charset="0"/>
            </a:endParaRPr>
          </a:p>
          <a:p>
            <a:pPr marL="0" indent="0">
              <a:buNone/>
            </a:pPr>
            <a:r>
              <a:rPr lang="tr-TR" sz="1200" dirty="0">
                <a:latin typeface="Times New Roman" panose="02020603050405020304" pitchFamily="18" charset="0"/>
                <a:cs typeface="Times New Roman" panose="02020603050405020304" pitchFamily="18" charset="0"/>
              </a:rPr>
              <a:t>Koçel, T. (2007). İşletme Yöneticiliği, Yönetim ve Organizasyon-Organizasyonlarda Davranış-Klasik-Modern-Çağdaş Yaklaşımlar, İstanbul. </a:t>
            </a:r>
          </a:p>
          <a:p>
            <a:pPr marL="0" indent="0">
              <a:buNone/>
            </a:pPr>
            <a:endParaRPr lang="tr-TR" sz="1200" dirty="0">
              <a:latin typeface="Times New Roman" panose="02020603050405020304" pitchFamily="18" charset="0"/>
              <a:cs typeface="Times New Roman" panose="02020603050405020304" pitchFamily="18" charset="0"/>
            </a:endParaRPr>
          </a:p>
          <a:p>
            <a:pPr marL="0" indent="0">
              <a:buNone/>
            </a:pPr>
            <a:r>
              <a:rPr lang="tr-TR" sz="1200" dirty="0">
                <a:latin typeface="Times New Roman" panose="02020603050405020304" pitchFamily="18" charset="0"/>
                <a:cs typeface="Times New Roman" panose="02020603050405020304" pitchFamily="18" charset="0"/>
              </a:rPr>
              <a:t>Koçel, T. (2005). İşletme Yöneticiliği, Yönetim ve Organizasyon-Organizasyonlarda Davranış-Klasik-Modern-Çağdaş Yaklaşımlar, İstanbul.</a:t>
            </a:r>
          </a:p>
          <a:p>
            <a:pPr marL="0" indent="0">
              <a:buNone/>
            </a:pPr>
            <a:endParaRPr lang="tr-TR" sz="1200" dirty="0">
              <a:latin typeface="Times New Roman" panose="02020603050405020304" pitchFamily="18" charset="0"/>
              <a:cs typeface="Times New Roman" panose="02020603050405020304" pitchFamily="18" charset="0"/>
            </a:endParaRPr>
          </a:p>
          <a:p>
            <a:pPr marL="0" indent="0">
              <a:buNone/>
            </a:pPr>
            <a:r>
              <a:rPr lang="tr-TR" sz="1200" dirty="0">
                <a:latin typeface="Times New Roman" panose="02020603050405020304" pitchFamily="18" charset="0"/>
                <a:cs typeface="Times New Roman" panose="02020603050405020304" pitchFamily="18" charset="0"/>
              </a:rPr>
              <a:t>Yeniçeri, Ö. (2009).Örgütlerde çatışma ve Yabancılaşma. IQ Kültür ve Sanat Yayıncılık: İstanbul.</a:t>
            </a:r>
          </a:p>
          <a:p>
            <a:pPr marL="0" indent="0">
              <a:buNone/>
            </a:pPr>
            <a:endParaRPr lang="tr-TR" sz="1200" dirty="0">
              <a:latin typeface="Times New Roman" panose="02020603050405020304" pitchFamily="18" charset="0"/>
              <a:cs typeface="Times New Roman" panose="02020603050405020304" pitchFamily="18" charset="0"/>
            </a:endParaRPr>
          </a:p>
          <a:p>
            <a:pPr marL="0" indent="0">
              <a:buNone/>
            </a:pPr>
            <a:r>
              <a:rPr lang="tr-TR" sz="1200" dirty="0">
                <a:latin typeface="Times New Roman" panose="02020603050405020304" pitchFamily="18" charset="0"/>
                <a:cs typeface="Times New Roman" panose="02020603050405020304" pitchFamily="18" charset="0"/>
              </a:rPr>
              <a:t>İpek, C. (200). Yönetimde çağdaş yaklaşımlar. «Örgütsel çatışma ve çatışma Yönetiminde Uygulanabilecek Örgüt Geliştirme Araçları. S. 220-242, (</a:t>
            </a:r>
            <a:r>
              <a:rPr lang="tr-TR" sz="1200" dirty="0" err="1">
                <a:latin typeface="Times New Roman" panose="02020603050405020304" pitchFamily="18" charset="0"/>
                <a:cs typeface="Times New Roman" panose="02020603050405020304" pitchFamily="18" charset="0"/>
              </a:rPr>
              <a:t>Ed</a:t>
            </a:r>
            <a:r>
              <a:rPr lang="tr-TR" sz="1200" dirty="0">
                <a:latin typeface="Times New Roman" panose="02020603050405020304" pitchFamily="18" charset="0"/>
                <a:cs typeface="Times New Roman" panose="02020603050405020304" pitchFamily="18" charset="0"/>
              </a:rPr>
              <a:t>: C. Elma, K. Demir). Anı Yayıncılık: Ankara.</a:t>
            </a:r>
          </a:p>
          <a:p>
            <a:pPr marL="0" indent="0">
              <a:buNone/>
            </a:pPr>
            <a:endParaRPr lang="tr-TR" sz="1200" dirty="0">
              <a:latin typeface="Times New Roman" panose="02020603050405020304" pitchFamily="18" charset="0"/>
              <a:cs typeface="Times New Roman" panose="02020603050405020304" pitchFamily="18" charset="0"/>
            </a:endParaRPr>
          </a:p>
          <a:p>
            <a:pPr marL="0" indent="0">
              <a:buNone/>
            </a:pPr>
            <a:r>
              <a:rPr lang="tr-TR" sz="1200" dirty="0">
                <a:latin typeface="Times New Roman" panose="02020603050405020304" pitchFamily="18" charset="0"/>
                <a:cs typeface="Times New Roman" panose="02020603050405020304" pitchFamily="18" charset="0"/>
              </a:rPr>
              <a:t>Can, H, Azizoğlu, A. Ö., Aydın, E. M. (2011) Organizasyon ve Yönetim. Siyasal Kitabevi: Ankara.</a:t>
            </a:r>
          </a:p>
          <a:p>
            <a:endParaRPr lang="tr-TR" sz="1200" dirty="0">
              <a:latin typeface="Times New Roman" panose="02020603050405020304" pitchFamily="18" charset="0"/>
              <a:cs typeface="Times New Roman" panose="02020603050405020304" pitchFamily="18" charset="0"/>
            </a:endParaRPr>
          </a:p>
          <a:p>
            <a:endParaRPr lang="tr-TR" sz="16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68027216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580</TotalTime>
  <Words>721</Words>
  <Application>Microsoft Office PowerPoint</Application>
  <PresentationFormat>Ekran Gösterisi (4:3)</PresentationFormat>
  <Paragraphs>57</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Times New Roman</vt:lpstr>
      <vt:lpstr>Ofis Teması</vt:lpstr>
      <vt:lpstr>İşlevsel  Çatışma</vt:lpstr>
      <vt:lpstr>İşlevsel  Olmayan Çatışma</vt:lpstr>
      <vt:lpstr>Çatışmanın Olumsuz ve Olumlu Yanları</vt:lpstr>
      <vt:lpstr>PowerPoint Sunusu</vt:lpstr>
      <vt:lpstr>PowerPoint Sunusu</vt:lpstr>
      <vt:lpstr>Çatışma Nedenleri</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30</cp:revision>
  <dcterms:created xsi:type="dcterms:W3CDTF">2020-04-29T13:03:52Z</dcterms:created>
  <dcterms:modified xsi:type="dcterms:W3CDTF">2022-04-06T06:05:39Z</dcterms:modified>
</cp:coreProperties>
</file>