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4"/>
  </p:notesMasterIdLst>
  <p:sldIdLst>
    <p:sldId id="256" r:id="rId2"/>
    <p:sldId id="260" r:id="rId3"/>
    <p:sldId id="258" r:id="rId4"/>
    <p:sldId id="259" r:id="rId5"/>
    <p:sldId id="271" r:id="rId6"/>
    <p:sldId id="270" r:id="rId7"/>
    <p:sldId id="265" r:id="rId8"/>
    <p:sldId id="266" r:id="rId9"/>
    <p:sldId id="264" r:id="rId10"/>
    <p:sldId id="267" r:id="rId11"/>
    <p:sldId id="269" r:id="rId12"/>
    <p:sldId id="27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 K" initials="N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DACD-E6F7-4000-9C14-B7BCC9D0F2FF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9DC80-A8D6-4621-909B-70381CB538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AB795-B67A-2043-920E-C85577F6DA6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86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D894B-782D-4FF9-8082-D534B044FE2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86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6F3B-E740-48D9-85D4-9E24A87AC66F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16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4CCF5-BB61-4974-977B-040C5B946727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542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F730-16AD-4CCF-9476-20411A3A407D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922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89646-A500-49FB-ABAE-978A50C6F29C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6141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039CB-5491-4BF0-B29E-0DCA51BC89F4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63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27DBC-8672-417E-862A-58D1B28FF437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518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D2EA8-7AA0-4A3A-ADEF-C51DFA4204DB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38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BE53-4222-4956-882B-FDC5D3A10B8E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88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85E6-B128-4C19-BC4E-4942DC1A59F1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33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98A-E549-4772-AB2B-B6167F5863AE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86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92AE-1C10-403D-A9F0-8ABAFDE5A15E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8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A44E5-6259-49E2-8628-633D831CCB42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36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EFB3C-2DC0-4921-8A0C-546BCE34A280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18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1495-BB2A-4DDF-A5BD-81B1E354543E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21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5AAC-E621-4751-AAFD-8CB1F0BF0278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19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57687-C691-442E-A72A-4C8D78B3240D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898083-5AB5-4B31-94E3-0B88C1EBA2C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22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ve sağlık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3789040"/>
            <a:ext cx="6400800" cy="1752600"/>
          </a:xfrm>
        </p:spPr>
        <p:txBody>
          <a:bodyPr/>
          <a:lstStyle/>
          <a:p>
            <a:r>
              <a:rPr lang="tr-TR" dirty="0"/>
              <a:t>Nuran E. KORKMAZ</a:t>
            </a:r>
          </a:p>
          <a:p>
            <a:r>
              <a:rPr lang="tr-TR" dirty="0"/>
              <a:t>A.Ü.İ.F </a:t>
            </a:r>
            <a:r>
              <a:rPr lang="tr-TR" dirty="0" smtClean="0"/>
              <a:t>/Güz Dönemi 10. Hafta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87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en-US" dirty="0" err="1" smtClean="0"/>
              <a:t>Tanri</a:t>
            </a:r>
            <a:r>
              <a:rPr lang="en-US" dirty="0" smtClean="0"/>
              <a:t> </a:t>
            </a:r>
            <a:r>
              <a:rPr lang="en-US" dirty="0" err="1" smtClean="0"/>
              <a:t>Algisi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basacikma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924944"/>
            <a:ext cx="6768752" cy="1922153"/>
          </a:xfrm>
        </p:spPr>
        <p:txBody>
          <a:bodyPr/>
          <a:lstStyle/>
          <a:p>
            <a:r>
              <a:rPr lang="en-US" dirty="0" err="1" smtClean="0"/>
              <a:t>Guvenli</a:t>
            </a:r>
            <a:endParaRPr lang="en-US" dirty="0" smtClean="0"/>
          </a:p>
          <a:p>
            <a:r>
              <a:rPr lang="en-US" dirty="0" err="1" smtClean="0"/>
              <a:t>Guvensiz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 </a:t>
            </a:r>
            <a:r>
              <a:rPr lang="en-US" dirty="0" err="1" smtClean="0"/>
              <a:t>farkli</a:t>
            </a:r>
            <a:r>
              <a:rPr lang="en-US" dirty="0" smtClean="0"/>
              <a:t> </a:t>
            </a:r>
            <a:r>
              <a:rPr lang="en-US" dirty="0" err="1" smtClean="0"/>
              <a:t>iletisim</a:t>
            </a:r>
            <a:r>
              <a:rPr lang="en-US" dirty="0" smtClean="0"/>
              <a:t> </a:t>
            </a:r>
            <a:r>
              <a:rPr lang="en-US" dirty="0" err="1" smtClean="0"/>
              <a:t>tarzi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err="1" smtClean="0"/>
              <a:t>Apaty</a:t>
            </a:r>
            <a:r>
              <a:rPr lang="en-US" b="1" dirty="0" smtClean="0"/>
              <a:t>:</a:t>
            </a:r>
            <a:r>
              <a:rPr lang="tr-TR" b="1" dirty="0" smtClean="0"/>
              <a:t> </a:t>
            </a:r>
            <a:r>
              <a:rPr lang="en-US" dirty="0" smtClean="0"/>
              <a:t>S</a:t>
            </a:r>
            <a:r>
              <a:rPr lang="tr-TR" dirty="0" smtClean="0"/>
              <a:t>e</a:t>
            </a:r>
            <a:r>
              <a:rPr lang="en-US" dirty="0" err="1" smtClean="0"/>
              <a:t>nin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tr-TR" dirty="0" smtClean="0"/>
              <a:t>ı</a:t>
            </a:r>
            <a:r>
              <a:rPr lang="en-US" dirty="0" smtClean="0"/>
              <a:t>l </a:t>
            </a:r>
            <a:r>
              <a:rPr lang="en-US" dirty="0" err="1" smtClean="0"/>
              <a:t>oldugun</a:t>
            </a:r>
            <a:r>
              <a:rPr lang="tr-TR" dirty="0" smtClean="0"/>
              <a:t>l</a:t>
            </a:r>
            <a:r>
              <a:rPr lang="en-US" dirty="0" smtClean="0"/>
              <a:t>a </a:t>
            </a:r>
            <a:r>
              <a:rPr lang="en-US" dirty="0" err="1" smtClean="0"/>
              <a:t>ilgilenmiyorum</a:t>
            </a:r>
            <a:endParaRPr lang="en-US" dirty="0" smtClean="0"/>
          </a:p>
          <a:p>
            <a:r>
              <a:rPr lang="en-US" sz="1400" b="1" dirty="0" smtClean="0"/>
              <a:t>( </a:t>
            </a:r>
            <a:r>
              <a:rPr lang="tr-TR" sz="1400" dirty="0" smtClean="0"/>
              <a:t>I don’t care about you</a:t>
            </a:r>
            <a:r>
              <a:rPr lang="en-US" sz="1400" dirty="0" smtClean="0"/>
              <a:t>)</a:t>
            </a:r>
          </a:p>
          <a:p>
            <a:r>
              <a:rPr lang="en-US" b="1" dirty="0" err="1" smtClean="0"/>
              <a:t>Sempaty:</a:t>
            </a:r>
            <a:r>
              <a:rPr lang="en-US" dirty="0" err="1" smtClean="0"/>
              <a:t>Durumuna</a:t>
            </a:r>
            <a:r>
              <a:rPr lang="en-US" dirty="0" smtClean="0"/>
              <a:t> </a:t>
            </a:r>
            <a:r>
              <a:rPr lang="tr-TR" dirty="0"/>
              <a:t>ü</a:t>
            </a:r>
            <a:r>
              <a:rPr lang="en-US" dirty="0" err="1" smtClean="0"/>
              <a:t>zg</a:t>
            </a:r>
            <a:r>
              <a:rPr lang="tr-TR" dirty="0" smtClean="0"/>
              <a:t>ü</a:t>
            </a:r>
            <a:r>
              <a:rPr lang="en-US" dirty="0" smtClean="0"/>
              <a:t>n</a:t>
            </a:r>
            <a:r>
              <a:rPr lang="tr-TR" dirty="0" smtClean="0"/>
              <a:t>ü</a:t>
            </a:r>
            <a:r>
              <a:rPr lang="en-US" dirty="0" smtClean="0"/>
              <a:t>m, </a:t>
            </a:r>
            <a:r>
              <a:rPr lang="en-US" dirty="0" err="1" smtClean="0"/>
              <a:t>birseyler</a:t>
            </a:r>
            <a:r>
              <a:rPr lang="en-US" dirty="0" smtClean="0"/>
              <a:t> </a:t>
            </a:r>
            <a:r>
              <a:rPr lang="en-US" dirty="0" err="1" smtClean="0"/>
              <a:t>yapabilirim</a:t>
            </a:r>
            <a:endParaRPr lang="en-US" dirty="0" smtClean="0"/>
          </a:p>
          <a:p>
            <a:r>
              <a:rPr lang="en-US" sz="1200" b="1" dirty="0" smtClean="0"/>
              <a:t>(</a:t>
            </a:r>
            <a:r>
              <a:rPr lang="en-US" sz="1200" dirty="0" smtClean="0"/>
              <a:t>I feel sorry for </a:t>
            </a:r>
            <a:r>
              <a:rPr lang="en-US" sz="1200" dirty="0" err="1" smtClean="0"/>
              <a:t>you,I</a:t>
            </a:r>
            <a:r>
              <a:rPr lang="en-US" sz="1200" dirty="0" smtClean="0"/>
              <a:t> may express my concern)</a:t>
            </a:r>
          </a:p>
          <a:p>
            <a:r>
              <a:rPr lang="en-US" b="1" dirty="0" err="1" smtClean="0"/>
              <a:t>Empati</a:t>
            </a:r>
            <a:r>
              <a:rPr lang="en-US" b="1" dirty="0" smtClean="0"/>
              <a:t>: </a:t>
            </a:r>
            <a:r>
              <a:rPr lang="en-US" dirty="0" smtClean="0"/>
              <a:t>Ne </a:t>
            </a:r>
            <a:r>
              <a:rPr lang="en-US" dirty="0" err="1" smtClean="0"/>
              <a:t>hissetti</a:t>
            </a:r>
            <a:r>
              <a:rPr lang="tr-TR" dirty="0" smtClean="0"/>
              <a:t>ğ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anl</a:t>
            </a:r>
            <a:r>
              <a:rPr lang="tr-TR" dirty="0" smtClean="0"/>
              <a:t>ı</a:t>
            </a:r>
            <a:r>
              <a:rPr lang="en-US" dirty="0" err="1" smtClean="0"/>
              <a:t>yorum</a:t>
            </a:r>
            <a:r>
              <a:rPr lang="en-US" dirty="0" smtClean="0"/>
              <a:t>, </a:t>
            </a:r>
            <a:r>
              <a:rPr lang="en-US" dirty="0" err="1" smtClean="0"/>
              <a:t>kendimi</a:t>
            </a:r>
            <a:r>
              <a:rPr lang="en-US" dirty="0" smtClean="0"/>
              <a:t> ac</a:t>
            </a:r>
            <a:r>
              <a:rPr lang="tr-TR" dirty="0" smtClean="0"/>
              <a:t>ı</a:t>
            </a:r>
            <a:r>
              <a:rPr lang="en-US" dirty="0" err="1" smtClean="0"/>
              <a:t>ndan</a:t>
            </a:r>
            <a:r>
              <a:rPr lang="en-US" dirty="0" smtClean="0"/>
              <a:t> </a:t>
            </a:r>
            <a:r>
              <a:rPr lang="en-US" dirty="0" err="1" smtClean="0"/>
              <a:t>uzak</a:t>
            </a:r>
            <a:r>
              <a:rPr lang="en-US" dirty="0" smtClean="0"/>
              <a:t> </a:t>
            </a:r>
            <a:r>
              <a:rPr lang="en-US" dirty="0" err="1" smtClean="0"/>
              <a:t>tutuyorum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sz="1300" dirty="0" smtClean="0"/>
              <a:t>I feel what you </a:t>
            </a:r>
            <a:r>
              <a:rPr lang="en-US" sz="1300" dirty="0" err="1" smtClean="0"/>
              <a:t>feel,I</a:t>
            </a:r>
            <a:r>
              <a:rPr lang="en-US" sz="1300" dirty="0" smtClean="0"/>
              <a:t> may distance myself from the pain)</a:t>
            </a:r>
          </a:p>
          <a:p>
            <a:r>
              <a:rPr lang="en-US" dirty="0" smtClean="0"/>
              <a:t> </a:t>
            </a:r>
            <a:r>
              <a:rPr lang="en-US" b="1" dirty="0" err="1" smtClean="0"/>
              <a:t>Merhamet</a:t>
            </a:r>
            <a:r>
              <a:rPr lang="en-US" b="1" dirty="0" smtClean="0"/>
              <a:t>: </a:t>
            </a:r>
            <a:r>
              <a:rPr lang="en-US" dirty="0" smtClean="0"/>
              <a:t>Ne </a:t>
            </a:r>
            <a:r>
              <a:rPr lang="en-US" dirty="0" err="1" smtClean="0"/>
              <a:t>hissetti</a:t>
            </a:r>
            <a:r>
              <a:rPr lang="tr-TR" dirty="0" smtClean="0"/>
              <a:t>ğ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anl</a:t>
            </a:r>
            <a:r>
              <a:rPr lang="tr-TR" dirty="0" smtClean="0"/>
              <a:t>ı</a:t>
            </a:r>
            <a:r>
              <a:rPr lang="en-US" dirty="0" err="1" smtClean="0"/>
              <a:t>yorum</a:t>
            </a:r>
            <a:r>
              <a:rPr lang="en-US" dirty="0" smtClean="0"/>
              <a:t>,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abartmadan</a:t>
            </a:r>
            <a:r>
              <a:rPr lang="tr-TR" dirty="0" smtClean="0"/>
              <a:t>,</a:t>
            </a:r>
            <a:r>
              <a:rPr lang="en-US" dirty="0" smtClean="0"/>
              <a:t> d</a:t>
            </a:r>
            <a:r>
              <a:rPr lang="tr-TR" dirty="0" smtClean="0"/>
              <a:t>ü</a:t>
            </a:r>
            <a:r>
              <a:rPr lang="en-US" dirty="0" err="1" smtClean="0"/>
              <a:t>zelmesi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tr-TR" dirty="0" smtClean="0"/>
              <a:t>ç</a:t>
            </a:r>
            <a:r>
              <a:rPr lang="en-US" dirty="0" smtClean="0"/>
              <a:t>in </a:t>
            </a:r>
            <a:r>
              <a:rPr lang="en-US" dirty="0" err="1" smtClean="0"/>
              <a:t>elimden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tr-TR" dirty="0"/>
              <a:t>ç</a:t>
            </a:r>
            <a:r>
              <a:rPr lang="en-US" dirty="0" err="1" smtClean="0"/>
              <a:t>abay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yapacag</a:t>
            </a:r>
            <a:r>
              <a:rPr lang="tr-TR" dirty="0" smtClean="0"/>
              <a:t>ı</a:t>
            </a:r>
            <a:r>
              <a:rPr lang="en-US" dirty="0" smtClean="0"/>
              <a:t>m</a:t>
            </a:r>
          </a:p>
          <a:p>
            <a:r>
              <a:rPr lang="en-US" sz="1400" dirty="0" smtClean="0"/>
              <a:t>I feel what you feel and am able to act on it without </a:t>
            </a:r>
            <a:r>
              <a:rPr lang="tr-TR" sz="1400" dirty="0" smtClean="0"/>
              <a:t>being overwhelmed</a:t>
            </a:r>
            <a:endParaRPr lang="en-US" sz="1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785471"/>
          </a:xfrm>
        </p:spPr>
        <p:txBody>
          <a:bodyPr/>
          <a:lstStyle/>
          <a:p>
            <a:pPr algn="l"/>
            <a:r>
              <a:rPr lang="tr-TR" dirty="0" smtClean="0"/>
              <a:t>Kaynakça: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tr-TR" dirty="0" smtClean="0"/>
              <a:t>LARKE, </a:t>
            </a:r>
            <a:r>
              <a:rPr lang="en-US" dirty="0" smtClean="0"/>
              <a:t>Peter </a:t>
            </a:r>
            <a:r>
              <a:rPr lang="en-US" dirty="0"/>
              <a:t>B</a:t>
            </a:r>
            <a:r>
              <a:rPr lang="en-US" dirty="0" smtClean="0"/>
              <a:t>.</a:t>
            </a:r>
            <a:r>
              <a:rPr lang="tr-TR" dirty="0" smtClean="0"/>
              <a:t>(</a:t>
            </a:r>
            <a:r>
              <a:rPr lang="en-US" dirty="0" smtClean="0"/>
              <a:t>2012</a:t>
            </a:r>
            <a:r>
              <a:rPr lang="tr-TR" dirty="0" smtClean="0"/>
              <a:t>).</a:t>
            </a:r>
            <a:r>
              <a:rPr lang="en-US" dirty="0" smtClean="0"/>
              <a:t> Din</a:t>
            </a:r>
            <a:r>
              <a:rPr lang="en-US" dirty="0"/>
              <a:t>, </a:t>
            </a:r>
            <a:r>
              <a:rPr lang="en-US" dirty="0" err="1"/>
              <a:t>Maneviyat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Şifa</a:t>
            </a:r>
            <a:r>
              <a:rPr lang="en-US" dirty="0"/>
              <a:t>: </a:t>
            </a:r>
            <a:r>
              <a:rPr lang="en-US" dirty="0" err="1"/>
              <a:t>Kurumsal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Yaklaşım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: Nuran E. Korkmaz, </a:t>
            </a:r>
            <a:r>
              <a:rPr lang="en-US" dirty="0" smtClean="0"/>
              <a:t> </a:t>
            </a:r>
            <a:r>
              <a:rPr lang="tr-TR" dirty="0" smtClean="0"/>
              <a:t>Din Sosyolojisi El Kitabı, Ankara: </a:t>
            </a:r>
            <a:r>
              <a:rPr lang="en-US" dirty="0" err="1" smtClean="0"/>
              <a:t>Remzi</a:t>
            </a:r>
            <a:r>
              <a:rPr lang="en-US" dirty="0" smtClean="0"/>
              <a:t> </a:t>
            </a:r>
            <a:r>
              <a:rPr lang="en-US" dirty="0" err="1"/>
              <a:t>Kitabevi</a:t>
            </a:r>
            <a:r>
              <a:rPr lang="en-US" dirty="0"/>
              <a:t>, </a:t>
            </a:r>
            <a:r>
              <a:rPr lang="tr-TR" dirty="0" smtClean="0"/>
              <a:t>II: </a:t>
            </a:r>
            <a:r>
              <a:rPr lang="en-US" dirty="0" smtClean="0"/>
              <a:t>369-401</a:t>
            </a:r>
            <a:r>
              <a:rPr lang="en-US" dirty="0"/>
              <a:t>. </a:t>
            </a:r>
            <a:endParaRPr lang="tr-TR" dirty="0" smtClean="0"/>
          </a:p>
          <a:p>
            <a:r>
              <a:rPr lang="tr-TR" dirty="0"/>
              <a:t> </a:t>
            </a:r>
            <a:r>
              <a:rPr lang="tr-TR" dirty="0" smtClean="0"/>
              <a:t>PARGAMENT, </a:t>
            </a:r>
            <a:r>
              <a:rPr lang="tr-TR" dirty="0" err="1" smtClean="0"/>
              <a:t>Kenneth</a:t>
            </a:r>
            <a:r>
              <a:rPr lang="tr-TR" dirty="0" smtClean="0"/>
              <a:t>, I., (1997).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Psychology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Coping</a:t>
            </a:r>
            <a:r>
              <a:rPr lang="tr-TR" dirty="0" smtClean="0"/>
              <a:t>, </a:t>
            </a:r>
            <a:r>
              <a:rPr lang="tr-TR" dirty="0" err="1" smtClean="0"/>
              <a:t>Newyork</a:t>
            </a:r>
            <a:r>
              <a:rPr lang="tr-TR" dirty="0" smtClean="0"/>
              <a:t> </a:t>
            </a:r>
            <a:r>
              <a:rPr lang="tr-TR" dirty="0" err="1" smtClean="0"/>
              <a:t>Lodon</a:t>
            </a:r>
            <a:r>
              <a:rPr lang="tr-TR" dirty="0" smtClean="0"/>
              <a:t>: </a:t>
            </a:r>
            <a:r>
              <a:rPr lang="tr-TR" dirty="0" err="1" smtClean="0"/>
              <a:t>Guliford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. </a:t>
            </a:r>
            <a:r>
              <a:rPr lang="en-US" dirty="0"/>
              <a:t> 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22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endParaRPr lang="tr-TR" sz="2400" dirty="0" smtClean="0"/>
          </a:p>
          <a:p>
            <a:endParaRPr lang="tr-TR" dirty="0"/>
          </a:p>
          <a:p>
            <a:endParaRPr lang="tr-TR" sz="2400" dirty="0" smtClean="0"/>
          </a:p>
          <a:p>
            <a:endParaRPr lang="tr-TR" dirty="0"/>
          </a:p>
          <a:p>
            <a:r>
              <a:rPr lang="tr-TR" sz="2400" dirty="0" smtClean="0"/>
              <a:t>Sistematik anlamda din ve sağlık konusundaki araştırmalar 1980 </a:t>
            </a:r>
            <a:r>
              <a:rPr lang="tr-TR" sz="2400" dirty="0" err="1" smtClean="0"/>
              <a:t>li</a:t>
            </a:r>
            <a:r>
              <a:rPr lang="tr-TR" sz="2400" dirty="0" smtClean="0"/>
              <a:t> yıllardan sonra başlamıştır.</a:t>
            </a:r>
            <a:r>
              <a:rPr lang="en-US" sz="2400" dirty="0" smtClean="0"/>
              <a:t> </a:t>
            </a:r>
            <a:r>
              <a:rPr lang="tr-TR" sz="2400" dirty="0" smtClean="0"/>
              <a:t>Bu bağlantıyı araştıran bir çok yayın </a:t>
            </a:r>
            <a:r>
              <a:rPr lang="tr-TR" dirty="0"/>
              <a:t>yayınlanmıştır(</a:t>
            </a:r>
            <a:r>
              <a:rPr lang="en-US" dirty="0"/>
              <a:t>Oman &amp; </a:t>
            </a:r>
            <a:r>
              <a:rPr lang="en-US" dirty="0" err="1"/>
              <a:t>Thoresen</a:t>
            </a:r>
            <a:r>
              <a:rPr lang="en-US" dirty="0"/>
              <a:t>, 2005)</a:t>
            </a:r>
            <a:r>
              <a:rPr lang="tr-TR" dirty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59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3"/>
            <a:ext cx="7657161" cy="331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50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Denge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Duygu</a:t>
            </a:r>
          </a:p>
          <a:p>
            <a:r>
              <a:rPr lang="tr-TR" dirty="0" smtClean="0"/>
              <a:t>Düşünce </a:t>
            </a:r>
          </a:p>
          <a:p>
            <a:r>
              <a:rPr lang="tr-TR" dirty="0" smtClean="0"/>
              <a:t>Davranış </a:t>
            </a:r>
          </a:p>
          <a:p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787" y="3239294"/>
            <a:ext cx="2286000" cy="1562100"/>
          </a:xfr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40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2792" cy="1143000"/>
          </a:xfrm>
        </p:spPr>
        <p:txBody>
          <a:bodyPr/>
          <a:lstStyle/>
          <a:p>
            <a:r>
              <a:rPr lang="tr-TR" dirty="0" smtClean="0"/>
              <a:t>Din &amp; Maneviyat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Anlaşılmayanı anlama</a:t>
            </a:r>
          </a:p>
          <a:p>
            <a:r>
              <a:rPr lang="tr-TR" dirty="0" smtClean="0"/>
              <a:t>İdare edilmeyeni idare edebilme</a:t>
            </a:r>
          </a:p>
          <a:p>
            <a:r>
              <a:rPr lang="tr-TR" dirty="0"/>
              <a:t>D</a:t>
            </a:r>
            <a:r>
              <a:rPr lang="tr-TR" dirty="0" smtClean="0"/>
              <a:t>ayanılmayana yönelik dayanma gücü(</a:t>
            </a:r>
            <a:r>
              <a:rPr lang="tr-TR" dirty="0" err="1" smtClean="0"/>
              <a:t>Kursner</a:t>
            </a:r>
            <a:r>
              <a:rPr lang="tr-TR" dirty="0" smtClean="0"/>
              <a:t>, 1989)</a:t>
            </a:r>
            <a:endParaRPr lang="tr-TR" dirty="0"/>
          </a:p>
        </p:txBody>
      </p:sp>
      <p:pic>
        <p:nvPicPr>
          <p:cNvPr id="4" name="Picture Placeholder 4"/>
          <p:cNvPicPr>
            <a:picLocks noChangeAspect="1"/>
          </p:cNvPicPr>
          <p:nvPr/>
        </p:nvPicPr>
        <p:blipFill>
          <a:blip r:embed="rId2" cstate="print"/>
          <a:srcRect t="18224" b="18224"/>
          <a:stretch>
            <a:fillRect/>
          </a:stretch>
        </p:blipFill>
        <p:spPr>
          <a:xfrm>
            <a:off x="5536704" y="255660"/>
            <a:ext cx="3168352" cy="3816424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74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Dinin işlevleri: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Anlam </a:t>
            </a:r>
            <a:r>
              <a:rPr lang="tr-TR" dirty="0"/>
              <a:t>duygusu yaratma(Acı ve kederi)</a:t>
            </a:r>
          </a:p>
          <a:p>
            <a:r>
              <a:rPr lang="tr-TR" dirty="0" smtClean="0"/>
              <a:t>Sosyal ve bireysel bağları güçlendirme</a:t>
            </a:r>
          </a:p>
          <a:p>
            <a:r>
              <a:rPr lang="tr-TR" dirty="0" smtClean="0"/>
              <a:t>Uyum </a:t>
            </a:r>
          </a:p>
          <a:p>
            <a:r>
              <a:rPr lang="tr-TR" dirty="0" smtClean="0"/>
              <a:t>Bilişsel şema sunma </a:t>
            </a:r>
          </a:p>
          <a:p>
            <a:r>
              <a:rPr lang="tr-TR" dirty="0" smtClean="0"/>
              <a:t>Dinginlik duygusu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0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Basa</a:t>
            </a:r>
            <a:r>
              <a:rPr lang="en-US" dirty="0" smtClean="0"/>
              <a:t> </a:t>
            </a:r>
            <a:r>
              <a:rPr lang="en-US" dirty="0" err="1" smtClean="0"/>
              <a:t>cikma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en-US" dirty="0" smtClean="0"/>
              <a:t>Dr. Kenneth </a:t>
            </a:r>
            <a:r>
              <a:rPr lang="en-US" dirty="0" err="1" smtClean="0"/>
              <a:t>Pargament</a:t>
            </a:r>
            <a:endParaRPr lang="en-US" dirty="0" smtClean="0"/>
          </a:p>
          <a:p>
            <a:pPr lvl="1"/>
            <a:r>
              <a:rPr lang="en-US" dirty="0" smtClean="0"/>
              <a:t>Bowling Green State University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6045200" y="2739231"/>
            <a:ext cx="1781175" cy="2562225"/>
          </a:xfr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6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Yasam</a:t>
            </a:r>
            <a:r>
              <a:rPr lang="en-US" dirty="0" smtClean="0"/>
              <a:t> </a:t>
            </a:r>
            <a:r>
              <a:rPr lang="en-US" dirty="0" err="1" smtClean="0"/>
              <a:t>uzerindeki</a:t>
            </a:r>
            <a:r>
              <a:rPr lang="en-US" dirty="0" smtClean="0"/>
              <a:t> </a:t>
            </a:r>
            <a:r>
              <a:rPr lang="en-US" dirty="0" err="1" smtClean="0"/>
              <a:t>fonksiyonlari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r>
              <a:rPr lang="en-US" dirty="0" smtClean="0"/>
              <a:t> </a:t>
            </a:r>
            <a:r>
              <a:rPr lang="en-US" dirty="0" err="1" smtClean="0"/>
              <a:t>yaratma</a:t>
            </a:r>
            <a:r>
              <a:rPr lang="en-US" dirty="0" smtClean="0"/>
              <a:t> (Pargament,1997)</a:t>
            </a:r>
          </a:p>
          <a:p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r>
              <a:rPr lang="en-US" dirty="0" smtClean="0"/>
              <a:t> </a:t>
            </a:r>
            <a:r>
              <a:rPr lang="en-US" dirty="0" err="1" smtClean="0"/>
              <a:t>yaratma</a:t>
            </a:r>
            <a:r>
              <a:rPr lang="en-US" dirty="0" smtClean="0"/>
              <a:t> (Pargament,1997)</a:t>
            </a:r>
          </a:p>
          <a:p>
            <a:pPr lvl="1">
              <a:buNone/>
            </a:pPr>
            <a:r>
              <a:rPr lang="en-US" dirty="0" smtClean="0"/>
              <a:t>a-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b-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540" y="908720"/>
            <a:ext cx="8363272" cy="49006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en-US" dirty="0" smtClean="0"/>
              <a:t>Dini </a:t>
            </a:r>
            <a:r>
              <a:rPr lang="en-US" dirty="0" err="1" smtClean="0"/>
              <a:t>basa</a:t>
            </a:r>
            <a:r>
              <a:rPr lang="en-US" dirty="0" smtClean="0"/>
              <a:t> </a:t>
            </a:r>
            <a:r>
              <a:rPr lang="en-US" dirty="0" err="1" smtClean="0"/>
              <a:t>cikma</a:t>
            </a:r>
            <a:r>
              <a:rPr lang="en-US" dirty="0" smtClean="0"/>
              <a:t> </a:t>
            </a:r>
            <a:r>
              <a:rPr lang="en-US" dirty="0" err="1" smtClean="0"/>
              <a:t>tarzlari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04864"/>
            <a:ext cx="8147248" cy="3921299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Benlik</a:t>
            </a:r>
            <a:r>
              <a:rPr lang="en-US" b="1" dirty="0" smtClean="0"/>
              <a:t> </a:t>
            </a:r>
            <a:r>
              <a:rPr lang="en-US" b="1" dirty="0" err="1" smtClean="0"/>
              <a:t>Güdümlü</a:t>
            </a:r>
            <a:r>
              <a:rPr lang="en-US" b="1" dirty="0" smtClean="0"/>
              <a:t> (Self-Directing Style): </a:t>
            </a:r>
            <a:r>
              <a:rPr lang="en-US" dirty="0" err="1" smtClean="0"/>
              <a:t>Kişinin</a:t>
            </a:r>
            <a:r>
              <a:rPr lang="en-US" dirty="0" smtClean="0"/>
              <a:t> problem </a:t>
            </a:r>
            <a:r>
              <a:rPr lang="en-US" dirty="0" err="1" smtClean="0"/>
              <a:t>çözme</a:t>
            </a:r>
            <a:r>
              <a:rPr lang="en-US" dirty="0" smtClean="0"/>
              <a:t> </a:t>
            </a:r>
            <a:r>
              <a:rPr lang="nn-NO" dirty="0" smtClean="0"/>
              <a:t>sürecinde aktif olması ve Tanrı'yı direkt içermemesidir.</a:t>
            </a:r>
          </a:p>
          <a:p>
            <a:r>
              <a:rPr lang="en-US" b="1" dirty="0" err="1" smtClean="0"/>
              <a:t>Erteleyici</a:t>
            </a:r>
            <a:r>
              <a:rPr lang="en-US" b="1" dirty="0" smtClean="0"/>
              <a:t> (Deferring Style): </a:t>
            </a:r>
            <a:r>
              <a:rPr lang="en-US" dirty="0" err="1" smtClean="0"/>
              <a:t>Kişinin</a:t>
            </a:r>
            <a:r>
              <a:rPr lang="en-US" dirty="0" smtClean="0"/>
              <a:t> problem </a:t>
            </a:r>
            <a:r>
              <a:rPr lang="en-US" dirty="0" err="1" smtClean="0"/>
              <a:t>çözmeyi</a:t>
            </a:r>
            <a:r>
              <a:rPr lang="en-US" dirty="0" smtClean="0"/>
              <a:t> </a:t>
            </a:r>
            <a:r>
              <a:rPr lang="en-US" dirty="0" err="1" smtClean="0"/>
              <a:t>Tanrı'ya</a:t>
            </a:r>
            <a:r>
              <a:rPr lang="en-US" dirty="0" smtClean="0"/>
              <a:t> </a:t>
            </a:r>
            <a:r>
              <a:rPr lang="en-US" dirty="0" err="1" smtClean="0"/>
              <a:t>havale</a:t>
            </a:r>
            <a:r>
              <a:rPr lang="en-US" b="1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İşbirlikçi</a:t>
            </a:r>
            <a:r>
              <a:rPr lang="en-US" b="1" dirty="0" smtClean="0"/>
              <a:t> (</a:t>
            </a:r>
            <a:r>
              <a:rPr lang="en-US" b="1" dirty="0" err="1" smtClean="0"/>
              <a:t>Collabrative</a:t>
            </a:r>
            <a:r>
              <a:rPr lang="en-US" b="1" dirty="0" smtClean="0"/>
              <a:t> Style): </a:t>
            </a:r>
            <a:r>
              <a:rPr lang="en-US" dirty="0" smtClean="0"/>
              <a:t>Hem </a:t>
            </a:r>
            <a:r>
              <a:rPr lang="en-US" dirty="0" err="1" smtClean="0"/>
              <a:t>bireyin</a:t>
            </a:r>
            <a:r>
              <a:rPr lang="en-US" dirty="0" smtClean="0"/>
              <a:t> hem de </a:t>
            </a:r>
            <a:r>
              <a:rPr lang="en-US" dirty="0" err="1" smtClean="0"/>
              <a:t>Tanrı'nın</a:t>
            </a:r>
            <a:r>
              <a:rPr lang="en-US" dirty="0" smtClean="0"/>
              <a:t> problem</a:t>
            </a:r>
            <a:r>
              <a:rPr lang="en-US" b="1" dirty="0" smtClean="0"/>
              <a:t> </a:t>
            </a:r>
            <a:r>
              <a:rPr lang="en-US" dirty="0" err="1" smtClean="0"/>
              <a:t>çözme</a:t>
            </a:r>
            <a:r>
              <a:rPr lang="en-US" dirty="0" smtClean="0"/>
              <a:t> </a:t>
            </a:r>
            <a:r>
              <a:rPr lang="en-US" dirty="0" err="1" smtClean="0"/>
              <a:t>sürecine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katılımı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Teslimiyetçi</a:t>
            </a:r>
            <a:r>
              <a:rPr lang="en-US" b="1" dirty="0" smtClean="0"/>
              <a:t> (</a:t>
            </a:r>
            <a:r>
              <a:rPr lang="en-US" b="1" dirty="0" err="1" smtClean="0"/>
              <a:t>Surrending</a:t>
            </a:r>
            <a:r>
              <a:rPr lang="en-US" b="1" dirty="0" smtClean="0"/>
              <a:t> Style):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Tanrı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problemin</a:t>
            </a:r>
            <a:r>
              <a:rPr lang="en-US" dirty="0" smtClean="0"/>
              <a:t> </a:t>
            </a:r>
            <a:r>
              <a:rPr lang="en-US" dirty="0" err="1" smtClean="0"/>
              <a:t>çözümünde</a:t>
            </a:r>
            <a:r>
              <a:rPr lang="en-US" dirty="0" smtClean="0"/>
              <a:t> </a:t>
            </a:r>
            <a:r>
              <a:rPr lang="en-US" dirty="0" err="1" smtClean="0"/>
              <a:t>çalışırken</a:t>
            </a:r>
            <a:r>
              <a:rPr lang="en-US" dirty="0" smtClean="0"/>
              <a:t> </a:t>
            </a:r>
            <a:r>
              <a:rPr lang="en-US" dirty="0" err="1" smtClean="0"/>
              <a:t>Tanrı’nın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değerlendirmesi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675</TotalTime>
  <Words>418</Words>
  <Application>Microsoft Office PowerPoint</Application>
  <PresentationFormat>Ekran Gösterisi (4:3)</PresentationFormat>
  <Paragraphs>78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Duman</vt:lpstr>
      <vt:lpstr>Din ve sağlık </vt:lpstr>
      <vt:lpstr>PowerPoint Sunusu</vt:lpstr>
      <vt:lpstr>PowerPoint Sunusu</vt:lpstr>
      <vt:lpstr>Denge </vt:lpstr>
      <vt:lpstr>Din &amp; Maneviyat </vt:lpstr>
      <vt:lpstr>Dinin işlevleri:</vt:lpstr>
      <vt:lpstr>Dini Basa cikma:</vt:lpstr>
      <vt:lpstr>Din ve Yasam uzerindeki fonksiyonlari:</vt:lpstr>
      <vt:lpstr>  Dini basa cikma tarzlari:</vt:lpstr>
      <vt:lpstr>Tanri Algisi ve dini basacikma:</vt:lpstr>
      <vt:lpstr>4 farkli iletisim tarzi:  </vt:lpstr>
      <vt:lpstr>Kaynakça: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ve sağlık</dc:title>
  <dc:creator>user</dc:creator>
  <cp:lastModifiedBy>nuran</cp:lastModifiedBy>
  <cp:revision>37</cp:revision>
  <dcterms:created xsi:type="dcterms:W3CDTF">2016-07-31T06:52:36Z</dcterms:created>
  <dcterms:modified xsi:type="dcterms:W3CDTF">2017-10-20T10:35:40Z</dcterms:modified>
</cp:coreProperties>
</file>