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51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1E940-A4EA-204E-9187-1A9366184D4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0FD2-B2FD-3E4F-94CF-349840002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464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1E940-A4EA-204E-9187-1A9366184D4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0FD2-B2FD-3E4F-94CF-349840002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029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1E940-A4EA-204E-9187-1A9366184D4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0FD2-B2FD-3E4F-94CF-349840002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0929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92100"/>
            <a:ext cx="10972800" cy="1384300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sim Yer Tutucusu 3"/>
          <p:cNvSpPr>
            <a:spLocks noGrp="1"/>
          </p:cNvSpPr>
          <p:nvPr>
            <p:ph type="clipArt" sz="half" idx="2"/>
          </p:nvPr>
        </p:nvSpPr>
        <p:spPr>
          <a:xfrm>
            <a:off x="6197600" y="1905000"/>
            <a:ext cx="53848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x-none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x-none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02A457D6-2D9D-FA41-BDDE-3D0E3E4B8D94}" type="slidenum">
              <a:rPr lang="tr-TR" altLang="x-none"/>
              <a:pPr/>
              <a:t>‹#›</a:t>
            </a:fld>
            <a:endParaRPr lang="tr-TR" altLang="x-none"/>
          </a:p>
        </p:txBody>
      </p:sp>
    </p:spTree>
    <p:extLst>
      <p:ext uri="{BB962C8B-B14F-4D97-AF65-F5344CB8AC3E}">
        <p14:creationId xmlns:p14="http://schemas.microsoft.com/office/powerpoint/2010/main" val="16198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1E940-A4EA-204E-9187-1A9366184D4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0FD2-B2FD-3E4F-94CF-349840002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78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1E940-A4EA-204E-9187-1A9366184D4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0FD2-B2FD-3E4F-94CF-349840002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6134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1E940-A4EA-204E-9187-1A9366184D4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0FD2-B2FD-3E4F-94CF-349840002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187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1E940-A4EA-204E-9187-1A9366184D4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0FD2-B2FD-3E4F-94CF-349840002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124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1E940-A4EA-204E-9187-1A9366184D4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0FD2-B2FD-3E4F-94CF-349840002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0289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1E940-A4EA-204E-9187-1A9366184D4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0FD2-B2FD-3E4F-94CF-349840002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222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1E940-A4EA-204E-9187-1A9366184D4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0FD2-B2FD-3E4F-94CF-349840002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896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1E940-A4EA-204E-9187-1A9366184D4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0FD2-B2FD-3E4F-94CF-349840002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18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1E940-A4EA-204E-9187-1A9366184D4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30FD2-B2FD-3E4F-94CF-349840002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3906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3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"/>
            <a:ext cx="8229600" cy="765175"/>
          </a:xfrm>
        </p:spPr>
        <p:txBody>
          <a:bodyPr/>
          <a:lstStyle/>
          <a:p>
            <a:r>
              <a:rPr lang="tr-TR" altLang="en-US">
                <a:solidFill>
                  <a:schemeClr val="hlink"/>
                </a:solidFill>
                <a:latin typeface="Comic Sans MS" charset="0"/>
              </a:rPr>
              <a:t>Faj Vektörler</a:t>
            </a:r>
            <a:endParaRPr lang="en-US" altLang="en-US">
              <a:solidFill>
                <a:schemeClr val="hlink"/>
              </a:solidFill>
              <a:latin typeface="Comic Sans MS" charset="0"/>
            </a:endParaRP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81075"/>
            <a:ext cx="8229600" cy="5543550"/>
          </a:xfrm>
        </p:spPr>
        <p:txBody>
          <a:bodyPr/>
          <a:lstStyle/>
          <a:p>
            <a:pPr algn="just"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400" b="1">
                <a:latin typeface="Comic Sans MS" charset="0"/>
              </a:rPr>
              <a:t>8-25 kb arası fragmentleri etkin olarak taşıyabilirler</a:t>
            </a: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400" b="1">
                <a:latin typeface="Comic Sans MS" charset="0"/>
              </a:rPr>
              <a:t>En yaygın kullanım alanı bulan lamda fajıdır</a:t>
            </a: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400" b="1">
                <a:latin typeface="Comic Sans MS" charset="0"/>
              </a:rPr>
              <a:t>Litik yolun sağlanması için genomun % 60’ına gereksinim vardır</a:t>
            </a: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400" b="1">
                <a:latin typeface="Comic Sans MS" charset="0"/>
              </a:rPr>
              <a:t>Lamda DNA kolları arasında kalan bölgeler çıka</a:t>
            </a:r>
            <a:r>
              <a:rPr lang="en-US" altLang="en-US" sz="2400" b="1">
                <a:latin typeface="Comic Sans MS" charset="0"/>
              </a:rPr>
              <a:t>r</a:t>
            </a:r>
            <a:r>
              <a:rPr lang="tr-TR" altLang="en-US" sz="2400" b="1">
                <a:latin typeface="Comic Sans MS" charset="0"/>
              </a:rPr>
              <a:t>ılarak</a:t>
            </a:r>
            <a:r>
              <a:rPr lang="en-US" altLang="en-US" sz="2400" b="1">
                <a:latin typeface="Comic Sans MS" charset="0"/>
              </a:rPr>
              <a:t> </a:t>
            </a:r>
            <a:r>
              <a:rPr lang="tr-TR" altLang="en-US" sz="2400" b="1">
                <a:latin typeface="Comic Sans MS" charset="0"/>
              </a:rPr>
              <a:t>bu bölge</a:t>
            </a:r>
            <a:r>
              <a:rPr lang="en-US" altLang="en-US" sz="2400" b="1">
                <a:latin typeface="Comic Sans MS" charset="0"/>
              </a:rPr>
              <a:t>y</a:t>
            </a:r>
            <a:r>
              <a:rPr lang="tr-TR" altLang="en-US" sz="2400" b="1">
                <a:latin typeface="Comic Sans MS" charset="0"/>
              </a:rPr>
              <a:t>e yabancı fragment bağlanabilir</a:t>
            </a:r>
            <a:r>
              <a:rPr lang="en-US" altLang="en-US" sz="2400" b="1">
                <a:latin typeface="Comic Sans MS" charset="0"/>
              </a:rPr>
              <a:t>.</a:t>
            </a:r>
            <a:r>
              <a:rPr lang="tr-TR" altLang="en-US" sz="2400" b="1">
                <a:latin typeface="Comic Sans MS" charset="0"/>
              </a:rPr>
              <a:t> Böy</a:t>
            </a:r>
            <a:r>
              <a:rPr lang="en-US" altLang="en-US" sz="2400" b="1">
                <a:latin typeface="Comic Sans MS" charset="0"/>
              </a:rPr>
              <a:t>l</a:t>
            </a:r>
            <a:r>
              <a:rPr lang="tr-TR" altLang="en-US" sz="2400" b="1">
                <a:latin typeface="Comic Sans MS" charset="0"/>
              </a:rPr>
              <a:t>ece vektörün büyüklüğü değişmeden yabancı DNA vektöre ilave edilmiş olur</a:t>
            </a: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400" b="1">
                <a:latin typeface="Comic Sans MS" charset="0"/>
              </a:rPr>
              <a:t>Faj vektör</a:t>
            </a:r>
            <a:r>
              <a:rPr lang="en-US" altLang="en-US" sz="2400" b="1">
                <a:latin typeface="Comic Sans MS" charset="0"/>
              </a:rPr>
              <a:t>l</a:t>
            </a:r>
            <a:r>
              <a:rPr lang="tr-TR" altLang="en-US" sz="2400" b="1">
                <a:latin typeface="Comic Sans MS" charset="0"/>
              </a:rPr>
              <a:t>erin aktarıldığı kona</a:t>
            </a:r>
            <a:r>
              <a:rPr lang="en-US" altLang="en-US" sz="2400" b="1">
                <a:latin typeface="Comic Sans MS" charset="0"/>
              </a:rPr>
              <a:t>k</a:t>
            </a:r>
            <a:r>
              <a:rPr lang="tr-TR" altLang="en-US" sz="2400" b="1">
                <a:latin typeface="Comic Sans MS" charset="0"/>
              </a:rPr>
              <a:t> suşlarda tanımlanmasında; insersiyonal inaktivasyon ya da bir gen ile (</a:t>
            </a:r>
            <a:r>
              <a:rPr lang="en-US" altLang="en-US" sz="2400" b="1">
                <a:latin typeface="Comic Sans MS" charset="0"/>
              </a:rPr>
              <a:t>y</a:t>
            </a:r>
            <a:r>
              <a:rPr lang="tr-TR" altLang="en-US" sz="2400" b="1">
                <a:latin typeface="Comic Sans MS" charset="0"/>
              </a:rPr>
              <a:t>a</a:t>
            </a:r>
            <a:r>
              <a:rPr lang="en-US" altLang="en-US" sz="2400" b="1">
                <a:latin typeface="Comic Sans MS" charset="0"/>
              </a:rPr>
              <a:t>ş</a:t>
            </a:r>
            <a:r>
              <a:rPr lang="tr-TR" altLang="en-US" sz="2400" b="1">
                <a:latin typeface="Comic Sans MS" charset="0"/>
              </a:rPr>
              <a:t>am icin zorunlu olmayan</a:t>
            </a:r>
            <a:r>
              <a:rPr lang="en-US" altLang="en-US" sz="2400" b="1">
                <a:latin typeface="Comic Sans MS" charset="0"/>
              </a:rPr>
              <a:t>)</a:t>
            </a:r>
            <a:r>
              <a:rPr lang="tr-TR" altLang="en-US" sz="2400" b="1">
                <a:latin typeface="Comic Sans MS" charset="0"/>
              </a:rPr>
              <a:t> yer değiştirme (replacement) ve faj</a:t>
            </a:r>
            <a:r>
              <a:rPr lang="en-US" altLang="en-US" sz="2400" b="1">
                <a:latin typeface="Comic Sans MS" charset="0"/>
              </a:rPr>
              <a:t>ı</a:t>
            </a:r>
            <a:r>
              <a:rPr lang="tr-TR" altLang="en-US" sz="2400" b="1">
                <a:latin typeface="Comic Sans MS" charset="0"/>
              </a:rPr>
              <a:t>n konakçı kromozomuna girmesi sonucu restriksiyon endonukleaz enziminin kesim b</a:t>
            </a:r>
            <a:r>
              <a:rPr lang="en-US" altLang="en-US" sz="2400" b="1">
                <a:latin typeface="Comic Sans MS" charset="0"/>
              </a:rPr>
              <a:t>ö</a:t>
            </a:r>
            <a:r>
              <a:rPr lang="tr-TR" altLang="en-US" sz="2400" b="1">
                <a:latin typeface="Comic Sans MS" charset="0"/>
              </a:rPr>
              <a:t>lgesinin değişimi </a:t>
            </a:r>
            <a:r>
              <a:rPr lang="en-US" altLang="en-US" sz="2400" b="1">
                <a:latin typeface="Comic Sans MS" charset="0"/>
              </a:rPr>
              <a:t>g</a:t>
            </a:r>
            <a:r>
              <a:rPr lang="tr-TR" altLang="en-US" sz="2400" b="1">
                <a:latin typeface="Comic Sans MS" charset="0"/>
              </a:rPr>
              <a:t>ibi kriterler kullanılabilir.</a:t>
            </a: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charset="2"/>
              <a:buNone/>
            </a:pPr>
            <a:endParaRPr lang="en-US" altLang="en-US" sz="2400" b="1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389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5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53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82" grpId="0" autoUpdateAnimBg="0"/>
      <p:bldP spid="35328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28026" y="292101"/>
            <a:ext cx="2339975" cy="4576763"/>
          </a:xfrm>
        </p:spPr>
        <p:txBody>
          <a:bodyPr/>
          <a:lstStyle/>
          <a:p>
            <a:r>
              <a:rPr lang="tr-TR" altLang="x-none" sz="2800">
                <a:latin typeface="Comic Sans MS" charset="0"/>
              </a:rPr>
              <a:t/>
            </a:r>
            <a:br>
              <a:rPr lang="tr-TR" altLang="x-none" sz="2800">
                <a:latin typeface="Comic Sans MS" charset="0"/>
              </a:rPr>
            </a:br>
            <a:r>
              <a:rPr lang="tr-TR" altLang="x-none" sz="2800">
                <a:latin typeface="Comic Sans MS" charset="0"/>
              </a:rPr>
              <a:t/>
            </a:r>
            <a:br>
              <a:rPr lang="tr-TR" altLang="x-none" sz="2800">
                <a:latin typeface="Comic Sans MS" charset="0"/>
              </a:rPr>
            </a:br>
            <a:r>
              <a:rPr lang="tr-TR" altLang="x-none" sz="2800">
                <a:latin typeface="Comic Sans MS" charset="0"/>
              </a:rPr>
              <a:t/>
            </a:r>
            <a:br>
              <a:rPr lang="tr-TR" altLang="x-none" sz="2800">
                <a:latin typeface="Comic Sans MS" charset="0"/>
              </a:rPr>
            </a:br>
            <a:r>
              <a:rPr lang="tr-TR" altLang="x-none" sz="2800">
                <a:solidFill>
                  <a:srgbClr val="FF3300"/>
                </a:solidFill>
                <a:latin typeface="Comic Sans MS" charset="0"/>
              </a:rPr>
              <a:t>Lamda  faj vektörünün klonlama stratejisi</a:t>
            </a:r>
          </a:p>
        </p:txBody>
      </p:sp>
      <p:pic>
        <p:nvPicPr>
          <p:cNvPr id="358404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41"/>
          <a:stretch>
            <a:fillRect/>
          </a:stretch>
        </p:blipFill>
        <p:spPr>
          <a:xfrm>
            <a:off x="1524001" y="0"/>
            <a:ext cx="6804025" cy="685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81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"/>
            <a:ext cx="8229600" cy="404813"/>
          </a:xfrm>
        </p:spPr>
        <p:txBody>
          <a:bodyPr>
            <a:normAutofit fontScale="90000"/>
          </a:bodyPr>
          <a:lstStyle/>
          <a:p>
            <a:r>
              <a:rPr lang="tr-TR" altLang="en-US" sz="4000">
                <a:solidFill>
                  <a:schemeClr val="hlink"/>
                </a:solidFill>
                <a:latin typeface="Comic Sans MS" charset="0"/>
              </a:rPr>
              <a:t>K</a:t>
            </a:r>
            <a:r>
              <a:rPr lang="en-US" altLang="en-US" sz="4000">
                <a:solidFill>
                  <a:schemeClr val="hlink"/>
                </a:solidFill>
                <a:latin typeface="Comic Sans MS" charset="0"/>
              </a:rPr>
              <a:t>o</a:t>
            </a:r>
            <a:r>
              <a:rPr lang="tr-TR" altLang="en-US" sz="4000">
                <a:solidFill>
                  <a:schemeClr val="hlink"/>
                </a:solidFill>
                <a:latin typeface="Comic Sans MS" charset="0"/>
              </a:rPr>
              <a:t>z</a:t>
            </a:r>
            <a:r>
              <a:rPr lang="en-US" altLang="en-US" sz="4000">
                <a:solidFill>
                  <a:schemeClr val="hlink"/>
                </a:solidFill>
                <a:latin typeface="Comic Sans MS" charset="0"/>
              </a:rPr>
              <a:t>mid </a:t>
            </a:r>
            <a:r>
              <a:rPr lang="tr-TR" altLang="en-US" sz="4000">
                <a:solidFill>
                  <a:schemeClr val="hlink"/>
                </a:solidFill>
                <a:latin typeface="Comic Sans MS" charset="0"/>
              </a:rPr>
              <a:t>ve Fajmid </a:t>
            </a:r>
            <a:r>
              <a:rPr lang="en-US" altLang="en-US" sz="4000">
                <a:solidFill>
                  <a:schemeClr val="hlink"/>
                </a:solidFill>
                <a:latin typeface="Comic Sans MS" charset="0"/>
              </a:rPr>
              <a:t>Ve</a:t>
            </a:r>
            <a:r>
              <a:rPr lang="tr-TR" altLang="en-US" sz="4000">
                <a:solidFill>
                  <a:schemeClr val="hlink"/>
                </a:solidFill>
                <a:latin typeface="Comic Sans MS" charset="0"/>
              </a:rPr>
              <a:t>ktörler</a:t>
            </a:r>
            <a:endParaRPr lang="en-US" altLang="en-US" sz="4000">
              <a:solidFill>
                <a:schemeClr val="hlink"/>
              </a:solidFill>
              <a:latin typeface="Comic Sans MS" charset="0"/>
            </a:endParaRP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1" y="620714"/>
            <a:ext cx="5795963" cy="623728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  <a:buClr>
                <a:srgbClr val="FF3300"/>
              </a:buClr>
              <a:buFont typeface="Wingdings" charset="2"/>
              <a:buNone/>
            </a:pPr>
            <a:r>
              <a:rPr lang="tr-TR" altLang="en-US" sz="1800" b="1">
                <a:latin typeface="Comic Sans MS" charset="0"/>
              </a:rPr>
              <a:t>Kozmi</a:t>
            </a:r>
            <a:r>
              <a:rPr lang="en-US" altLang="en-US" sz="1800" b="1">
                <a:latin typeface="Comic Sans MS" charset="0"/>
              </a:rPr>
              <a:t>d</a:t>
            </a:r>
            <a:r>
              <a:rPr lang="tr-TR" altLang="en-US" sz="1800" b="1">
                <a:latin typeface="Comic Sans MS" charset="0"/>
              </a:rPr>
              <a:t>ler</a:t>
            </a:r>
          </a:p>
          <a:p>
            <a:pPr algn="just">
              <a:lnSpc>
                <a:spcPct val="9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1800" b="1">
                <a:latin typeface="Comic Sans MS" charset="0"/>
              </a:rPr>
              <a:t>Plazmidler (Seçim marker’ları ve replikasyon orijini) ve lamda faji elemanları (cos bölgesi) ile kombine edilerek geliştirilmişlerdir</a:t>
            </a:r>
          </a:p>
          <a:p>
            <a:pPr algn="just">
              <a:lnSpc>
                <a:spcPct val="9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1800" b="1">
                <a:latin typeface="Comic Sans MS" charset="0"/>
              </a:rPr>
              <a:t>Klonlamaya olanak tanıyacak tek restriksiyon endonukleaz kesim bölgeleri içerirler</a:t>
            </a:r>
          </a:p>
          <a:p>
            <a:pPr algn="just">
              <a:lnSpc>
                <a:spcPct val="9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1800" b="1">
                <a:latin typeface="Comic Sans MS" charset="0"/>
              </a:rPr>
              <a:t>Kozmidler lamda fajı baş yapısı içerisine paketlenebilirler</a:t>
            </a:r>
          </a:p>
          <a:p>
            <a:pPr algn="just">
              <a:lnSpc>
                <a:spcPct val="9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1800" b="1">
                <a:latin typeface="Comic Sans MS" charset="0"/>
              </a:rPr>
              <a:t>Transdüksiyon yolu ile hedef hücreye aktarıldıktan sonra burada plazmidler gibi replike olurlar (plazmid replikasyon orijini. Bu nedenle aktarıldıkları hücrelerden plazmid izolasyon yöntemleri ile geri kazanılabilirler</a:t>
            </a:r>
          </a:p>
          <a:p>
            <a:pPr algn="just">
              <a:lnSpc>
                <a:spcPct val="90000"/>
              </a:lnSpc>
              <a:buClr>
                <a:srgbClr val="FF3300"/>
              </a:buClr>
              <a:buFont typeface="Wingdings" charset="2"/>
              <a:buNone/>
            </a:pPr>
            <a:r>
              <a:rPr lang="tr-TR" altLang="en-US" sz="1800" b="1">
                <a:latin typeface="Comic Sans MS" charset="0"/>
              </a:rPr>
              <a:t>Tek Zincir Fajlardan Türetilen Vektörler ve Fajmidler</a:t>
            </a:r>
          </a:p>
          <a:p>
            <a:pPr algn="just">
              <a:lnSpc>
                <a:spcPct val="9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1800" b="1">
                <a:latin typeface="Comic Sans MS" charset="0"/>
              </a:rPr>
              <a:t>Tek zincir faj replikasyon orijinleri ve regülatör genlerinin , çift zincir plazmid replikasyon orijinleri ve seçici marker’lar ile kombine edilmesi sonucu</a:t>
            </a:r>
            <a:r>
              <a:rPr lang="en-US" altLang="en-US" sz="1800" b="1">
                <a:latin typeface="Comic Sans MS" charset="0"/>
              </a:rPr>
              <a:t> </a:t>
            </a:r>
            <a:r>
              <a:rPr lang="tr-TR" altLang="en-US" sz="1800" b="1">
                <a:latin typeface="Comic Sans MS" charset="0"/>
              </a:rPr>
              <a:t>olu</a:t>
            </a:r>
            <a:r>
              <a:rPr lang="en-US" altLang="en-US" sz="1800" b="1">
                <a:latin typeface="Comic Sans MS" charset="0"/>
              </a:rPr>
              <a:t>ş</a:t>
            </a:r>
            <a:r>
              <a:rPr lang="tr-TR" altLang="en-US" sz="1800" b="1">
                <a:latin typeface="Comic Sans MS" charset="0"/>
              </a:rPr>
              <a:t>turulurlar.</a:t>
            </a:r>
          </a:p>
          <a:p>
            <a:pPr algn="just">
              <a:lnSpc>
                <a:spcPct val="9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1800" b="1">
                <a:latin typeface="Comic Sans MS" charset="0"/>
              </a:rPr>
              <a:t>DNA dizi analizlerinde, cDNA nın in-vitro sentezinde ve RNA’nın ifade süreçlerindeki regülasyonunda yaygın olarak kullanılırlar.</a:t>
            </a:r>
          </a:p>
          <a:p>
            <a:pPr algn="just">
              <a:lnSpc>
                <a:spcPct val="90000"/>
              </a:lnSpc>
              <a:buClr>
                <a:srgbClr val="FF3300"/>
              </a:buClr>
              <a:buFont typeface="Wingdings" charset="2"/>
              <a:buNone/>
            </a:pPr>
            <a:endParaRPr lang="tr-TR" altLang="en-US" sz="1800" b="1">
              <a:latin typeface="Comic Sans MS" charset="0"/>
            </a:endParaRPr>
          </a:p>
        </p:txBody>
      </p:sp>
      <p:pic>
        <p:nvPicPr>
          <p:cNvPr id="35533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49"/>
          <a:stretch>
            <a:fillRect/>
          </a:stretch>
        </p:blipFill>
        <p:spPr bwMode="auto">
          <a:xfrm>
            <a:off x="7248526" y="1773239"/>
            <a:ext cx="3419475" cy="352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071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55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5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30" grpId="0" autoUpdateAnimBg="0"/>
      <p:bldP spid="35533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>
          <a:xfrm>
            <a:off x="7824788" y="292101"/>
            <a:ext cx="2843212" cy="5224463"/>
          </a:xfrm>
        </p:spPr>
        <p:txBody>
          <a:bodyPr/>
          <a:lstStyle/>
          <a:p>
            <a:r>
              <a:rPr lang="tr-TR" altLang="x-none" sz="3200">
                <a:solidFill>
                  <a:srgbClr val="FF3300"/>
                </a:solidFill>
                <a:latin typeface="Comic Sans MS" charset="0"/>
              </a:rPr>
              <a:t>Tipik bir kozmid vektörünün klonlama stratejisi</a:t>
            </a:r>
          </a:p>
        </p:txBody>
      </p:sp>
      <p:pic>
        <p:nvPicPr>
          <p:cNvPr id="361475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1" y="0"/>
            <a:ext cx="6227763" cy="6858000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306409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188" y="0"/>
            <a:ext cx="7772400" cy="1143000"/>
          </a:xfrm>
        </p:spPr>
        <p:txBody>
          <a:bodyPr/>
          <a:lstStyle/>
          <a:p>
            <a:pPr algn="ctr"/>
            <a:r>
              <a:rPr lang="tr-TR" altLang="en-US" sz="3200">
                <a:solidFill>
                  <a:srgbClr val="FF3300"/>
                </a:solidFill>
                <a:latin typeface="Arial Unicode MS" charset="0"/>
              </a:rPr>
              <a:t>Bakteri Yapay Kromo</a:t>
            </a:r>
            <a:r>
              <a:rPr lang="en-US" altLang="en-US" sz="3200">
                <a:solidFill>
                  <a:srgbClr val="FF3300"/>
                </a:solidFill>
                <a:latin typeface="Arial Unicode MS" charset="0"/>
              </a:rPr>
              <a:t>z</a:t>
            </a:r>
            <a:r>
              <a:rPr lang="tr-TR" altLang="en-US" sz="3200">
                <a:solidFill>
                  <a:srgbClr val="FF3300"/>
                </a:solidFill>
                <a:latin typeface="Arial Unicode MS" charset="0"/>
              </a:rPr>
              <a:t>omlar </a:t>
            </a:r>
            <a:r>
              <a:rPr lang="en-US" altLang="en-US" sz="3200">
                <a:solidFill>
                  <a:srgbClr val="FF3300"/>
                </a:solidFill>
                <a:latin typeface="Arial Unicode MS" charset="0"/>
              </a:rPr>
              <a:t>(BACs) </a:t>
            </a:r>
            <a:r>
              <a:rPr lang="tr-TR" altLang="en-US" sz="3200">
                <a:solidFill>
                  <a:srgbClr val="FF3300"/>
                </a:solidFill>
                <a:latin typeface="Arial Unicode MS" charset="0"/>
              </a:rPr>
              <a:t>ve </a:t>
            </a:r>
            <a:r>
              <a:rPr lang="en-US" altLang="en-US" sz="3200">
                <a:solidFill>
                  <a:srgbClr val="FF3300"/>
                </a:solidFill>
                <a:latin typeface="Arial Unicode MS" charset="0"/>
              </a:rPr>
              <a:t/>
            </a:r>
            <a:br>
              <a:rPr lang="en-US" altLang="en-US" sz="3200">
                <a:solidFill>
                  <a:srgbClr val="FF3300"/>
                </a:solidFill>
                <a:latin typeface="Arial Unicode MS" charset="0"/>
              </a:rPr>
            </a:br>
            <a:r>
              <a:rPr lang="en-US" altLang="en-US" sz="3200">
                <a:solidFill>
                  <a:srgbClr val="FF3300"/>
                </a:solidFill>
                <a:latin typeface="Arial Unicode MS" charset="0"/>
              </a:rPr>
              <a:t> </a:t>
            </a:r>
            <a:r>
              <a:rPr lang="tr-TR" altLang="en-US" sz="3200">
                <a:solidFill>
                  <a:srgbClr val="FF3300"/>
                </a:solidFill>
                <a:latin typeface="Arial Unicode MS" charset="0"/>
              </a:rPr>
              <a:t>Maya Yapay Kromozomlar </a:t>
            </a:r>
            <a:r>
              <a:rPr lang="en-US" altLang="en-US" sz="3200">
                <a:solidFill>
                  <a:srgbClr val="FF3300"/>
                </a:solidFill>
                <a:latin typeface="Arial Unicode MS" charset="0"/>
              </a:rPr>
              <a:t>(YACs)</a:t>
            </a:r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1412876"/>
            <a:ext cx="4724400" cy="544512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en-US" altLang="en-US" sz="2000" b="1">
                <a:latin typeface="Comic Sans MS" charset="0"/>
              </a:rPr>
              <a:t>BA</a:t>
            </a:r>
            <a:r>
              <a:rPr lang="tr-TR" altLang="en-US" sz="2000" b="1">
                <a:latin typeface="Comic Sans MS" charset="0"/>
              </a:rPr>
              <a:t>C’ lar </a:t>
            </a:r>
            <a:r>
              <a:rPr lang="en-US" altLang="en-US" sz="2000" b="1">
                <a:latin typeface="Comic Sans MS" charset="0"/>
              </a:rPr>
              <a:t> 300 kb</a:t>
            </a:r>
            <a:r>
              <a:rPr lang="tr-TR" altLang="en-US" sz="2000" b="1">
                <a:latin typeface="Comic Sans MS" charset="0"/>
              </a:rPr>
              <a:t> büyüklüğe kadar olan fragmentleri taşıyabilir</a:t>
            </a:r>
            <a:r>
              <a:rPr lang="en-US" altLang="en-US" sz="2000" b="1">
                <a:latin typeface="Comic Sans MS" charset="0"/>
              </a:rPr>
              <a:t>.</a:t>
            </a:r>
            <a:r>
              <a:rPr lang="tr-TR" altLang="en-US" sz="2000" b="1">
                <a:latin typeface="Comic Sans MS" charset="0"/>
              </a:rPr>
              <a:t> Çoklu klonlama bölgeleri içerirler</a:t>
            </a: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000" b="1">
                <a:latin typeface="Comic Sans MS" charset="0"/>
              </a:rPr>
              <a:t>Genellikle </a:t>
            </a:r>
            <a:r>
              <a:rPr lang="en-US" altLang="en-US" sz="2000" b="1">
                <a:latin typeface="Comic Sans MS" charset="0"/>
              </a:rPr>
              <a:t>r</a:t>
            </a:r>
            <a:r>
              <a:rPr lang="tr-TR" altLang="en-US" sz="2000" b="1">
                <a:latin typeface="Comic Sans MS" charset="0"/>
              </a:rPr>
              <a:t>ekombinant BAC vektörler hedef hücrelere elektroporasyon yolu ile aktarılırlar. Bu konakçılarda plazmidler gibi bağımsız bir şekilde replike olurlar</a:t>
            </a:r>
            <a:r>
              <a:rPr lang="en-US" altLang="en-US" sz="2000" b="1">
                <a:latin typeface="Comic Sans MS" charset="0"/>
              </a:rPr>
              <a:t>.</a:t>
            </a:r>
            <a:r>
              <a:rPr lang="tr-TR" altLang="en-US" sz="2000" b="1">
                <a:latin typeface="Comic Sans MS" charset="0"/>
              </a:rPr>
              <a:t> Örnek; </a:t>
            </a:r>
            <a:r>
              <a:rPr lang="en-US" altLang="en-US" sz="2000" b="1">
                <a:latin typeface="Comic Sans MS" charset="0"/>
              </a:rPr>
              <a:t>pBAC108L</a:t>
            </a: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000" b="1">
                <a:latin typeface="Comic Sans MS" charset="0"/>
              </a:rPr>
              <a:t>F plazmidleri </a:t>
            </a:r>
            <a:r>
              <a:rPr lang="en-US" altLang="en-US" sz="2000" b="1">
                <a:latin typeface="Comic Sans MS" charset="0"/>
              </a:rPr>
              <a:t>e</a:t>
            </a:r>
            <a:r>
              <a:rPr lang="tr-TR" altLang="en-US" sz="2000" b="1">
                <a:latin typeface="Comic Sans MS" charset="0"/>
              </a:rPr>
              <a:t>sas alınarak geliştiril</a:t>
            </a:r>
            <a:r>
              <a:rPr lang="en-US" altLang="en-US" sz="2000" b="1">
                <a:latin typeface="Comic Sans MS" charset="0"/>
              </a:rPr>
              <a:t>m</a:t>
            </a:r>
            <a:r>
              <a:rPr lang="tr-TR" altLang="en-US" sz="2000" b="1">
                <a:latin typeface="Comic Sans MS" charset="0"/>
              </a:rPr>
              <a:t>ilerdir.  elektroporasyondan sonra, ara konakçıdan diğer konakçı suşlara konjugasyon yolu </a:t>
            </a:r>
            <a:r>
              <a:rPr lang="en-US" altLang="en-US" sz="2000" b="1">
                <a:latin typeface="Comic Sans MS" charset="0"/>
              </a:rPr>
              <a:t>i</a:t>
            </a:r>
            <a:r>
              <a:rPr lang="tr-TR" altLang="en-US" sz="2000" b="1">
                <a:latin typeface="Comic Sans MS" charset="0"/>
              </a:rPr>
              <a:t>le aktarılabilir</a:t>
            </a: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000" b="1">
                <a:latin typeface="Comic Sans MS" charset="0"/>
              </a:rPr>
              <a:t>F plazmid kökenli İlaç dirençlilik genleri, replikasyon orijini regülatör genleri ve kopya sayısı genleri içerirler</a:t>
            </a:r>
            <a:endParaRPr lang="en-US" altLang="en-US" sz="2000" b="1">
              <a:latin typeface="Comic Sans MS" charset="0"/>
            </a:endParaRP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000" b="1">
                <a:latin typeface="Comic Sans MS" charset="0"/>
              </a:rPr>
              <a:t>Başlı</a:t>
            </a:r>
            <a:r>
              <a:rPr lang="en-US" altLang="en-US" sz="2000" b="1">
                <a:latin typeface="Comic Sans MS" charset="0"/>
              </a:rPr>
              <a:t>c</a:t>
            </a:r>
            <a:r>
              <a:rPr lang="tr-TR" altLang="en-US" sz="2000" b="1">
                <a:latin typeface="Comic Sans MS" charset="0"/>
              </a:rPr>
              <a:t>a kullanım alanı genom proje</a:t>
            </a:r>
            <a:r>
              <a:rPr lang="en-US" altLang="en-US" sz="2000" b="1">
                <a:latin typeface="Comic Sans MS" charset="0"/>
              </a:rPr>
              <a:t>l</a:t>
            </a:r>
            <a:r>
              <a:rPr lang="tr-TR" altLang="en-US" sz="2000" b="1">
                <a:latin typeface="Comic Sans MS" charset="0"/>
              </a:rPr>
              <a:t>eridir</a:t>
            </a:r>
            <a:endParaRPr lang="en-US" altLang="en-US" sz="2000" b="1">
              <a:latin typeface="Comic Sans MS" charset="0"/>
            </a:endParaRPr>
          </a:p>
        </p:txBody>
      </p:sp>
      <p:sp>
        <p:nvSpPr>
          <p:cNvPr id="35738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72200" y="1484314"/>
            <a:ext cx="4495800" cy="5373687"/>
          </a:xfrm>
        </p:spPr>
        <p:txBody>
          <a:bodyPr/>
          <a:lstStyle/>
          <a:p>
            <a:pPr algn="just">
              <a:lnSpc>
                <a:spcPct val="9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en-US" altLang="en-US" sz="2000" b="1">
                <a:latin typeface="Comic Sans MS" charset="0"/>
              </a:rPr>
              <a:t>YAC</a:t>
            </a:r>
            <a:r>
              <a:rPr lang="tr-TR" altLang="en-US" sz="2000" b="1">
                <a:latin typeface="Comic Sans MS" charset="0"/>
              </a:rPr>
              <a:t>’lar 200</a:t>
            </a:r>
            <a:r>
              <a:rPr lang="en-US" altLang="en-US" sz="2000" b="1">
                <a:latin typeface="Comic Sans MS" charset="0"/>
              </a:rPr>
              <a:t>0</a:t>
            </a:r>
            <a:r>
              <a:rPr lang="tr-TR" altLang="en-US" sz="2000" b="1">
                <a:latin typeface="Comic Sans MS" charset="0"/>
              </a:rPr>
              <a:t> kb büyüklüğ</a:t>
            </a:r>
            <a:r>
              <a:rPr lang="en-US" altLang="en-US" sz="2000" b="1">
                <a:latin typeface="Comic Sans MS" charset="0"/>
              </a:rPr>
              <a:t>e</a:t>
            </a:r>
            <a:r>
              <a:rPr lang="tr-TR" altLang="en-US" sz="2000" b="1">
                <a:latin typeface="Comic Sans MS" charset="0"/>
              </a:rPr>
              <a:t> kadar ilaveleri taşıyabilirler</a:t>
            </a:r>
          </a:p>
          <a:p>
            <a:pPr algn="just">
              <a:lnSpc>
                <a:spcPct val="9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000" b="1">
                <a:latin typeface="Comic Sans MS" charset="0"/>
              </a:rPr>
              <a:t>Yabancı DNA içermedi</a:t>
            </a:r>
            <a:r>
              <a:rPr lang="en-US" altLang="en-US" sz="2000" b="1">
                <a:latin typeface="Comic Sans MS" charset="0"/>
              </a:rPr>
              <a:t>k</a:t>
            </a:r>
            <a:r>
              <a:rPr lang="tr-TR" altLang="en-US" sz="2000" b="1">
                <a:latin typeface="Comic Sans MS" charset="0"/>
              </a:rPr>
              <a:t>lerinde plazmid gibi eşlenecek şekilde dizayn edilmişlerdir. Yabancı DNA ilave edilip konak hücreye aktarıldıklarında, ökaryotik kromozomlar gibi replike olurlar</a:t>
            </a:r>
            <a:endParaRPr lang="en-US" altLang="en-US" sz="2000" b="1">
              <a:latin typeface="Comic Sans MS" charset="0"/>
            </a:endParaRPr>
          </a:p>
          <a:p>
            <a:pPr algn="just">
              <a:lnSpc>
                <a:spcPct val="9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000" b="1">
                <a:latin typeface="Comic Sans MS" charset="0"/>
              </a:rPr>
              <a:t>YAC’lar bir maya sentromeri, iki maya telomeri, bir bakteriyel replikasyon orijini ve bakteriyel seçim marker’leri içerirler</a:t>
            </a:r>
            <a:endParaRPr lang="en-US" altLang="en-US" sz="2000" b="1">
              <a:latin typeface="Comic Sans MS" charset="0"/>
            </a:endParaRPr>
          </a:p>
          <a:p>
            <a:pPr algn="just">
              <a:lnSpc>
                <a:spcPct val="9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000" b="1">
                <a:latin typeface="Comic Sans MS" charset="0"/>
              </a:rPr>
              <a:t>DNA parçası tek restriksiyon endonukleaz kesim bölgesine ilave edilir</a:t>
            </a:r>
          </a:p>
          <a:p>
            <a:pPr algn="just">
              <a:lnSpc>
                <a:spcPct val="9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000" b="1">
                <a:latin typeface="Comic Sans MS" charset="0"/>
              </a:rPr>
              <a:t>Başlı</a:t>
            </a:r>
            <a:r>
              <a:rPr lang="en-US" altLang="en-US" sz="2000" b="1">
                <a:latin typeface="Comic Sans MS" charset="0"/>
              </a:rPr>
              <a:t>c</a:t>
            </a:r>
            <a:r>
              <a:rPr lang="tr-TR" altLang="en-US" sz="2000" b="1">
                <a:latin typeface="Comic Sans MS" charset="0"/>
              </a:rPr>
              <a:t>a kullanım alanı genom proje</a:t>
            </a:r>
            <a:r>
              <a:rPr lang="en-US" altLang="en-US" sz="2000" b="1">
                <a:latin typeface="Comic Sans MS" charset="0"/>
              </a:rPr>
              <a:t>l</a:t>
            </a:r>
            <a:r>
              <a:rPr lang="tr-TR" altLang="en-US" sz="2000" b="1">
                <a:latin typeface="Comic Sans MS" charset="0"/>
              </a:rPr>
              <a:t>eridir</a:t>
            </a:r>
            <a:endParaRPr lang="en-US" altLang="en-US" sz="2000" b="1">
              <a:latin typeface="Comic Sans MS" charset="0"/>
            </a:endParaRPr>
          </a:p>
          <a:p>
            <a:pPr algn="just">
              <a:lnSpc>
                <a:spcPct val="90000"/>
              </a:lnSpc>
              <a:buClr>
                <a:srgbClr val="FF3300"/>
              </a:buClr>
              <a:buFont typeface="Wingdings" charset="2"/>
              <a:buChar char="ü"/>
            </a:pPr>
            <a:endParaRPr lang="en-US" altLang="en-US" sz="2000" b="1">
              <a:latin typeface="Comic Sans MS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endParaRPr lang="en-US" altLang="en-US" sz="2000" b="1">
              <a:latin typeface="Comic Sans MS" charset="0"/>
              <a:sym typeface="Wingdings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6882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57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7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7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7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78" grpId="0" autoUpdateAnimBg="0"/>
      <p:bldP spid="357379" grpId="0" autoUpdateAnimBg="0"/>
      <p:bldP spid="35738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x-none"/>
              <a:t>       </a:t>
            </a:r>
            <a:r>
              <a:rPr lang="tr-TR" altLang="x-none">
                <a:solidFill>
                  <a:srgbClr val="FF3300"/>
                </a:solidFill>
                <a:latin typeface="Comic Sans MS" charset="0"/>
              </a:rPr>
              <a:t>BAC                      YAC</a:t>
            </a:r>
          </a:p>
        </p:txBody>
      </p:sp>
      <p:pic>
        <p:nvPicPr>
          <p:cNvPr id="362500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1" y="1196976"/>
            <a:ext cx="4716463" cy="5661025"/>
          </a:xfrm>
          <a:noFill/>
          <a:ln/>
        </p:spPr>
      </p:pic>
      <p:pic>
        <p:nvPicPr>
          <p:cNvPr id="3625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464" y="1196976"/>
            <a:ext cx="4427537" cy="566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4179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406</Words>
  <Application>Microsoft Macintosh PowerPoint</Application>
  <PresentationFormat>Geniş Ekran</PresentationFormat>
  <Paragraphs>29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Arial Unicode MS</vt:lpstr>
      <vt:lpstr>Calibri</vt:lpstr>
      <vt:lpstr>Calibri Light</vt:lpstr>
      <vt:lpstr>Arial</vt:lpstr>
      <vt:lpstr>Comic Sans MS</vt:lpstr>
      <vt:lpstr>Wingdings</vt:lpstr>
      <vt:lpstr>Office Teması</vt:lpstr>
      <vt:lpstr>Faj Vektörler</vt:lpstr>
      <vt:lpstr>   Lamda  faj vektörünün klonlama stratejisi</vt:lpstr>
      <vt:lpstr>Kozmid ve Fajmid Vektörler</vt:lpstr>
      <vt:lpstr>Tipik bir kozmid vektörünün klonlama stratejisi</vt:lpstr>
      <vt:lpstr>Bakteri Yapay Kromozomlar (BACs) ve   Maya Yapay Kromozomlar (YACs)</vt:lpstr>
      <vt:lpstr>       BAC                      YAC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Faj Vektörler</dc:title>
  <dc:creator>Microsoft Office Kullanıcısı</dc:creator>
  <cp:lastModifiedBy>Microsoft Office Kullanıcısı</cp:lastModifiedBy>
  <cp:revision>1</cp:revision>
  <dcterms:created xsi:type="dcterms:W3CDTF">2017-10-24T10:22:41Z</dcterms:created>
  <dcterms:modified xsi:type="dcterms:W3CDTF">2017-10-24T10:23:00Z</dcterms:modified>
</cp:coreProperties>
</file>