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6" r:id="rId7"/>
    <p:sldId id="260" r:id="rId8"/>
    <p:sldId id="261" r:id="rId9"/>
    <p:sldId id="263"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62545" y="1828944"/>
            <a:ext cx="9144000" cy="2387600"/>
          </a:xfrm>
        </p:spPr>
        <p:txBody>
          <a:bodyPr>
            <a:normAutofit fontScale="90000"/>
          </a:bodyPr>
          <a:lstStyle/>
          <a:p>
            <a:r>
              <a:rPr lang="tr-TR" dirty="0" smtClean="0"/>
              <a:t>Üst Düzey Zihinsel Özelliklerin Ölçülmesi</a:t>
            </a:r>
            <a:br>
              <a:rPr lang="tr-TR" dirty="0" smtClean="0"/>
            </a:b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Öğretim sürecinde uzun yıllar, öğrencilerin/kursiyerlerin kitaplarda yazılı olan ve öğretmenlerce anlatılan bilgileri ne derece kazandıklarını belirlemeye dönük başarı testleri geliştirilmiştir. Bu yolla öğrencilerin ancak hatırlama ya da ezberleme gerektiren alt düzey zihinsel becerileri ölçülebilmiş ve ölçme sonuçları öğrencilerin sınıflarını geçip geçmediklerini (kursiyerlerin bir kursu başarıp başaramadıklarını) belirlemek amacıyla kullanılmıştır. Oysa günümüzde bilginin hızla değişmesi, bilginin depolanmasına önem veren eğitim anlayışından, bilgi ve becerilerin yeni durumlarda özellikle gerçek yaşam durumlarında kullanılmasına önem veren bir eğitim anlayışına doğru yönelmenin de ateşleyicisi olmuştur (Kutlu, 2006).</a:t>
            </a:r>
          </a:p>
          <a:p>
            <a:pPr marL="0" indent="0">
              <a:buNone/>
            </a:pPr>
            <a:endParaRPr lang="tr-TR" dirty="0"/>
          </a:p>
        </p:txBody>
      </p:sp>
    </p:spTree>
    <p:extLst>
      <p:ext uri="{BB962C8B-B14F-4D97-AF65-F5344CB8AC3E}">
        <p14:creationId xmlns:p14="http://schemas.microsoft.com/office/powerpoint/2010/main" val="405491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err="1"/>
              <a:t>Haladyna’ya</a:t>
            </a:r>
            <a:r>
              <a:rPr lang="tr-TR" dirty="0"/>
              <a:t> (1997) göre, öğrencilerin zihinsel süreçleri iki temel davranış boyutu içermektedir. Bunlardan ilki “</a:t>
            </a:r>
            <a:r>
              <a:rPr lang="tr-TR" i="1" dirty="0"/>
              <a:t>erişi (</a:t>
            </a:r>
            <a:r>
              <a:rPr lang="tr-TR" i="1" dirty="0" err="1"/>
              <a:t>achievement</a:t>
            </a:r>
            <a:r>
              <a:rPr lang="tr-TR" i="1" dirty="0"/>
              <a:t>)</a:t>
            </a:r>
            <a:r>
              <a:rPr lang="tr-TR" dirty="0"/>
              <a:t>” ikincisi ise “</a:t>
            </a:r>
            <a:r>
              <a:rPr lang="tr-TR" i="1" dirty="0"/>
              <a:t>yetenek (</a:t>
            </a:r>
            <a:r>
              <a:rPr lang="tr-TR" i="1" dirty="0" err="1"/>
              <a:t>ability</a:t>
            </a:r>
            <a:r>
              <a:rPr lang="tr-TR" i="1" dirty="0"/>
              <a:t>)</a:t>
            </a:r>
            <a:r>
              <a:rPr lang="tr-TR" dirty="0"/>
              <a:t>” olarak adlandırılabilir. Üst düzey zihinsel süreçlerin daha iyi anlaşılması ve kavranabilmesi için bu iki kavramın arasındaki farkları görebilmek önemlidir</a:t>
            </a:r>
            <a:r>
              <a:rPr lang="tr-TR" dirty="0" smtClean="0"/>
              <a:t>.</a:t>
            </a:r>
          </a:p>
          <a:p>
            <a:pPr marL="0" indent="0" algn="just">
              <a:buNone/>
            </a:pPr>
            <a:endParaRPr lang="tr-TR" dirty="0"/>
          </a:p>
          <a:p>
            <a:pPr marL="0" indent="0" algn="just">
              <a:buNone/>
            </a:pPr>
            <a:r>
              <a:rPr lang="tr-TR" dirty="0"/>
              <a:t>Erişi bazı terimlerin, tanımların, gerçeklerin ezberlenmesiyle birlikte biraz daha karmaşık, ancak tek doğru yanıtı olan çeşitli zihinsel becerileri içeren bir kavramdır. Daha basite indirgersek: Erişi bir ders, ünite ya da dönem süresi gibi kısa sürede gelişen öğrenci davranışlarını içerir. Yeteneklerle karşılaştırıldığında daha az karmaşıktır, daha alt düzey zihinsel süreçlerle ilgilidir. </a:t>
            </a:r>
          </a:p>
        </p:txBody>
      </p:sp>
    </p:spTree>
    <p:extLst>
      <p:ext uri="{BB962C8B-B14F-4D97-AF65-F5344CB8AC3E}">
        <p14:creationId xmlns:p14="http://schemas.microsoft.com/office/powerpoint/2010/main" val="6282449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Erişi kendi içinde </a:t>
            </a:r>
            <a:r>
              <a:rPr lang="tr-TR" i="1" dirty="0"/>
              <a:t>bilgi (</a:t>
            </a:r>
            <a:r>
              <a:rPr lang="tr-TR" i="1" dirty="0" err="1"/>
              <a:t>knowledge</a:t>
            </a:r>
            <a:r>
              <a:rPr lang="tr-TR" i="1" dirty="0"/>
              <a:t>)</a:t>
            </a:r>
            <a:r>
              <a:rPr lang="tr-TR" dirty="0"/>
              <a:t> ve </a:t>
            </a:r>
            <a:r>
              <a:rPr lang="tr-TR" i="1" dirty="0"/>
              <a:t>beceri (</a:t>
            </a:r>
            <a:r>
              <a:rPr lang="tr-TR" i="1" dirty="0" err="1"/>
              <a:t>skill</a:t>
            </a:r>
            <a:r>
              <a:rPr lang="tr-TR" i="1" dirty="0"/>
              <a:t>)</a:t>
            </a:r>
            <a:r>
              <a:rPr lang="tr-TR" dirty="0"/>
              <a:t> olarak ikiye ayrılır. Bilgi, ders içeriğinin ezberlenmesi ya da anlaşılmasını temsil eder. Beceri ise, ezberlenen ve anlaşılan bilgilerin uygulamaya yönelik kullanılmasıdır. Becerilerin gelişmesi daha çok bilgi düzeyindeki öğrenmelere bağlıdır. Bir beceri birden çok bilginin birleşiminden oluşan yeni bir yapıdır ve bu bilgilerin aynı anda kullanılmasını içerir (</a:t>
            </a:r>
            <a:r>
              <a:rPr lang="tr-TR" dirty="0" err="1"/>
              <a:t>Haladyna</a:t>
            </a:r>
            <a:r>
              <a:rPr lang="tr-TR" dirty="0"/>
              <a:t>, 1997</a:t>
            </a:r>
            <a:r>
              <a:rPr lang="tr-TR" dirty="0" smtClean="0"/>
              <a:t>).</a:t>
            </a:r>
          </a:p>
          <a:p>
            <a:pPr marL="0" indent="0" algn="just">
              <a:buNone/>
            </a:pPr>
            <a:endParaRPr lang="tr-TR" dirty="0"/>
          </a:p>
          <a:p>
            <a:pPr marL="0" indent="0" algn="just">
              <a:buNone/>
            </a:pPr>
            <a:r>
              <a:rPr lang="tr-TR" dirty="0"/>
              <a:t>Becerilerin ölçülmesinde açık uçlu maddelerin kullanılması yerinde olacaktır.</a:t>
            </a:r>
          </a:p>
          <a:p>
            <a:endParaRPr lang="tr-TR" dirty="0"/>
          </a:p>
        </p:txBody>
      </p:sp>
    </p:spTree>
    <p:extLst>
      <p:ext uri="{BB962C8B-B14F-4D97-AF65-F5344CB8AC3E}">
        <p14:creationId xmlns:p14="http://schemas.microsoft.com/office/powerpoint/2010/main" val="1608063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b="1" i="1" dirty="0"/>
              <a:t>Açık Uçlu Maddeler</a:t>
            </a:r>
            <a:endParaRPr lang="tr-TR" b="1" dirty="0"/>
          </a:p>
          <a:p>
            <a:pPr marL="0" indent="0" algn="just">
              <a:buNone/>
            </a:pPr>
            <a:r>
              <a:rPr lang="tr-TR" dirty="0"/>
              <a:t>Özellikle bir sınav saati içinde ya da </a:t>
            </a:r>
            <a:r>
              <a:rPr lang="tr-TR" dirty="0" smtClean="0"/>
              <a:t>sınıf içi </a:t>
            </a:r>
            <a:r>
              <a:rPr lang="tr-TR" dirty="0"/>
              <a:t>etkinlikler sırasında sorulan bir soruya verilen yanıtın Öğrenci tarafından yapılandırılması yani öğrencinin kendi yanıtını oluşturması bekleniyor ise bu soru tercih edilmelidir. Öğretim programında yer alan kazanımlardan anlama ve daha üst düzeyde olanlar varsa açık uçlu soruların bu durumda tercih edilmesi yerinde olacaktır. Okul öğrenmelerinde öğretmenlerin öğrencilerin, anlama düzeyinin üstüne ulaştırmak zorundadırlar. </a:t>
            </a:r>
          </a:p>
        </p:txBody>
      </p:sp>
    </p:spTree>
    <p:extLst>
      <p:ext uri="{BB962C8B-B14F-4D97-AF65-F5344CB8AC3E}">
        <p14:creationId xmlns:p14="http://schemas.microsoft.com/office/powerpoint/2010/main" val="2369221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Öğrenme-öğretme sürecinde önemli olan öğrencilerin okulda öğrendikleri temel bilgi ve becerileri yeni durumlarda özellikle gerçek yaşam durumlarında kullanmalarıdır. Açık uçlu maddeler temel bilgi ve becerilerin gerçek yaşam durumlarında kullanmalarına bir zemin hazırlamazlar ama örnek durumlar üzerinde (yeni durumlar) düşünmelerini ve düşüncelerini yazıyla anlatmalarını sağlarlar. PIRLS, TIMMS, PISA gibi uluslararası, ÖBBS gibi ulusal düzeyde yapılan öğrenci başarısını belirleme sınavlarının bulguları, öğrencilerin temel bilgilerle ilgili maddeleri yanıtladıklarını ancak temel bilgilerin kullanımlarını gerektiren maddeleri yapamadıklarını ortaya koymaktadır.</a:t>
            </a:r>
          </a:p>
          <a:p>
            <a:pPr marL="0" indent="0" algn="just">
              <a:buNone/>
            </a:pPr>
            <a:endParaRPr lang="tr-TR" dirty="0"/>
          </a:p>
        </p:txBody>
      </p:sp>
    </p:spTree>
    <p:extLst>
      <p:ext uri="{BB962C8B-B14F-4D97-AF65-F5344CB8AC3E}">
        <p14:creationId xmlns:p14="http://schemas.microsoft.com/office/powerpoint/2010/main" val="1534708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a:t>Anlama ve üstünde yer alan kazanımlar, öğrencilerden örnek vermeyi, neden-sonuç ilişkisi kurmayı, sınıflamayı, açıklamayı, özetlemeyi, karşılaştırma yapmayı, özellikler arasındaki ilişkileri açıklamayı, ayırt etmeyi, </a:t>
            </a:r>
            <a:r>
              <a:rPr lang="tr-TR" dirty="0" err="1"/>
              <a:t>yordamayı</a:t>
            </a:r>
            <a:r>
              <a:rPr lang="tr-TR" dirty="0"/>
              <a:t>, soru sormayı, yargılamayı, eleştirmeyi, karar vermeyi, belirli bir iletişim biçimini istenilen başka bir iletişim biçimine çevirmeyi </a:t>
            </a:r>
            <a:r>
              <a:rPr lang="tr-TR" dirty="0" err="1"/>
              <a:t>vb</a:t>
            </a:r>
            <a:r>
              <a:rPr lang="tr-TR" dirty="0"/>
              <a:t>.’</a:t>
            </a:r>
            <a:r>
              <a:rPr lang="tr-TR" dirty="0" err="1"/>
              <a:t>ni</a:t>
            </a:r>
            <a:r>
              <a:rPr lang="tr-TR" dirty="0"/>
              <a:t> ister. Bu kapsamda yer alacak maddelerde nedenler, </a:t>
            </a:r>
            <a:r>
              <a:rPr lang="tr-TR" dirty="0" err="1"/>
              <a:t>niçinler</a:t>
            </a:r>
            <a:r>
              <a:rPr lang="tr-TR" dirty="0"/>
              <a:t>, gerekçeler önemlidir. Öğrenci verdiği bir yanıtın mantıksal temellerini ortaya koyarak </a:t>
            </a:r>
            <a:r>
              <a:rPr lang="tr-TR" dirty="0" smtClean="0"/>
              <a:t>yazabilmelidir.</a:t>
            </a:r>
          </a:p>
          <a:p>
            <a:pPr marL="0" indent="0" algn="just">
              <a:buNone/>
            </a:pPr>
            <a:endParaRPr lang="tr-TR" dirty="0"/>
          </a:p>
          <a:p>
            <a:pPr marL="0" indent="0" algn="just">
              <a:buNone/>
            </a:pPr>
            <a:r>
              <a:rPr lang="tr-TR" dirty="0"/>
              <a:t>Açık uçlu maddeler öğrencilerin yazılı anlatım gücünü kullandıran ve gelişimini destekleyen bir özellik de taşımaktadır. Öğrencilerin bu kapsamda sorulmuş bir madde için en azından bir paragraflık yanıt oluşturması hatta üstüne çıkması da beklenir.</a:t>
            </a:r>
          </a:p>
          <a:p>
            <a:pPr marL="0" indent="0" algn="just">
              <a:buNone/>
            </a:pPr>
            <a:endParaRPr lang="tr-TR" dirty="0"/>
          </a:p>
        </p:txBody>
      </p:sp>
    </p:spTree>
    <p:extLst>
      <p:ext uri="{BB962C8B-B14F-4D97-AF65-F5344CB8AC3E}">
        <p14:creationId xmlns:p14="http://schemas.microsoft.com/office/powerpoint/2010/main" val="118538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dirty="0"/>
              <a:t>Bazı açık uçlu maddelerin yanıtları her öğrenci için ortak puanlanırken, öğrencinin yanıtı kendisinin temellendirmesi gereken durumlarda ortak ölçütlere göre puanlama yapmayı gerektirebilir. Böyle maddelerin öğrenci öğrenmelerine daha çok katkı sağladığı bilinmektedir. Bu tür maddelerin ve puanlama anahtarlarının önceden hazırlanması ve tekrar tekrar gözden geçirilmesi yerinde olacaktır. </a:t>
            </a:r>
          </a:p>
          <a:p>
            <a:pPr marL="0" indent="0" algn="just">
              <a:buNone/>
            </a:pPr>
            <a:endParaRPr lang="tr-TR" dirty="0"/>
          </a:p>
        </p:txBody>
      </p:sp>
    </p:spTree>
    <p:extLst>
      <p:ext uri="{BB962C8B-B14F-4D97-AF65-F5344CB8AC3E}">
        <p14:creationId xmlns:p14="http://schemas.microsoft.com/office/powerpoint/2010/main" val="4221853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err="1" smtClean="0"/>
              <a:t>Haladyna</a:t>
            </a:r>
            <a:r>
              <a:rPr lang="tr-TR" sz="2200" dirty="0"/>
              <a:t>, T. M. (1997). </a:t>
            </a:r>
            <a:r>
              <a:rPr lang="tr-TR" sz="2200" i="1" dirty="0" err="1"/>
              <a:t>Writing</a:t>
            </a:r>
            <a:r>
              <a:rPr lang="tr-TR" sz="2200" i="1" dirty="0"/>
              <a:t> test </a:t>
            </a:r>
            <a:r>
              <a:rPr lang="tr-TR" sz="2200" i="1" dirty="0" err="1"/>
              <a:t>ıtems</a:t>
            </a:r>
            <a:r>
              <a:rPr lang="tr-TR" sz="2200" i="1" dirty="0"/>
              <a:t> </a:t>
            </a:r>
            <a:r>
              <a:rPr lang="tr-TR" sz="2200" i="1" dirty="0" err="1"/>
              <a:t>to</a:t>
            </a:r>
            <a:r>
              <a:rPr lang="tr-TR" sz="2200" i="1" dirty="0"/>
              <a:t> </a:t>
            </a:r>
            <a:r>
              <a:rPr lang="tr-TR" sz="2200" i="1" dirty="0" err="1"/>
              <a:t>evaluate</a:t>
            </a:r>
            <a:r>
              <a:rPr lang="tr-TR" sz="2200" i="1" dirty="0"/>
              <a:t> </a:t>
            </a:r>
            <a:r>
              <a:rPr lang="tr-TR" sz="2200" i="1" dirty="0" err="1"/>
              <a:t>higher</a:t>
            </a:r>
            <a:r>
              <a:rPr lang="tr-TR" sz="2200" i="1" dirty="0"/>
              <a:t> </a:t>
            </a:r>
            <a:r>
              <a:rPr lang="tr-TR" sz="2200" i="1" dirty="0" err="1"/>
              <a:t>order</a:t>
            </a:r>
            <a:r>
              <a:rPr lang="tr-TR" sz="2200" i="1" dirty="0"/>
              <a:t> </a:t>
            </a:r>
            <a:r>
              <a:rPr lang="tr-TR" sz="2200" i="1" dirty="0" err="1"/>
              <a:t>thinking</a:t>
            </a:r>
            <a:r>
              <a:rPr lang="tr-TR" sz="2200" i="1" dirty="0"/>
              <a:t>.</a:t>
            </a:r>
            <a:r>
              <a:rPr lang="tr-TR" sz="2200" dirty="0"/>
              <a:t> USA: </a:t>
            </a:r>
            <a:r>
              <a:rPr lang="tr-TR" sz="2200" dirty="0" err="1"/>
              <a:t>Allyn</a:t>
            </a:r>
            <a:r>
              <a:rPr lang="tr-TR" sz="2200" dirty="0"/>
              <a:t> &amp; </a:t>
            </a:r>
            <a:r>
              <a:rPr lang="tr-TR" sz="2200" dirty="0" smtClean="0"/>
              <a:t>	Bacon.</a:t>
            </a:r>
          </a:p>
          <a:p>
            <a:pPr marL="0" indent="0" algn="just">
              <a:buNone/>
            </a:pPr>
            <a:endParaRPr lang="tr-TR" sz="2200" dirty="0"/>
          </a:p>
          <a:p>
            <a:pPr marL="0" indent="0" algn="just">
              <a:buNone/>
            </a:pPr>
            <a:r>
              <a:rPr lang="tr-TR" sz="2200" dirty="0"/>
              <a:t>Kutlu, Ö. (2006). Performans sorularının yaşam becerileriyle ilişkisi.</a:t>
            </a:r>
            <a:r>
              <a:rPr lang="tr-TR" sz="2200" b="1" dirty="0"/>
              <a:t> </a:t>
            </a:r>
            <a:r>
              <a:rPr lang="tr-TR" sz="2200" i="1" dirty="0"/>
              <a:t>Eğitimde Çağdaş </a:t>
            </a:r>
            <a:r>
              <a:rPr lang="tr-TR" sz="2200" i="1" dirty="0" smtClean="0"/>
              <a:t>	Yönelimler-3</a:t>
            </a:r>
            <a:r>
              <a:rPr lang="tr-TR" sz="2200" i="1" dirty="0"/>
              <a:t>: </a:t>
            </a:r>
            <a:r>
              <a:rPr lang="tr-TR" sz="2200" i="1" dirty="0" err="1"/>
              <a:t>Yapılandırmacılık</a:t>
            </a:r>
            <a:r>
              <a:rPr lang="tr-TR" sz="2200" i="1" dirty="0"/>
              <a:t> ve Eğitime Yansımaları</a:t>
            </a:r>
            <a:r>
              <a:rPr lang="tr-TR" sz="2200" b="1" i="1" dirty="0"/>
              <a:t> </a:t>
            </a:r>
            <a:r>
              <a:rPr lang="tr-TR" sz="2200" i="1" dirty="0"/>
              <a:t>Sempozyumu</a:t>
            </a:r>
            <a:r>
              <a:rPr lang="tr-TR" sz="2200" dirty="0"/>
              <a:t>. 29 Nisan </a:t>
            </a:r>
            <a:r>
              <a:rPr lang="tr-TR" sz="2200" dirty="0" smtClean="0"/>
              <a:t>	2006</a:t>
            </a:r>
            <a:r>
              <a:rPr lang="tr-TR" sz="2200" dirty="0"/>
              <a:t>. 114-117. İzmir: Özel Tevfik Fikret Okulları.</a:t>
            </a:r>
          </a:p>
          <a:p>
            <a:pPr marL="0" indent="0" algn="just">
              <a:buNone/>
            </a:pPr>
            <a:endParaRPr lang="tr-TR" sz="2200" dirty="0"/>
          </a:p>
          <a:p>
            <a:endParaRPr lang="tr-TR" dirty="0"/>
          </a:p>
        </p:txBody>
      </p:sp>
    </p:spTree>
    <p:extLst>
      <p:ext uri="{BB962C8B-B14F-4D97-AF65-F5344CB8AC3E}">
        <p14:creationId xmlns:p14="http://schemas.microsoft.com/office/powerpoint/2010/main" val="25152524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623</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Üst Düzey Zihinsel Özelliklerin Ölçülmesi </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11</cp:revision>
  <dcterms:created xsi:type="dcterms:W3CDTF">2017-05-16T13:19:38Z</dcterms:created>
  <dcterms:modified xsi:type="dcterms:W3CDTF">2018-01-29T13:40:51Z</dcterms:modified>
</cp:coreProperties>
</file>