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27"/>
  </p:notesMasterIdLst>
  <p:handoutMasterIdLst>
    <p:handoutMasterId r:id="rId28"/>
  </p:handoutMasterIdLst>
  <p:sldIdLst>
    <p:sldId id="668" r:id="rId4"/>
    <p:sldId id="670" r:id="rId5"/>
    <p:sldId id="671" r:id="rId6"/>
    <p:sldId id="672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Ort</c:v>
                </c:pt>
              </c:strCache>
            </c:strRef>
          </c:tx>
          <c:spPr>
            <a:ln w="19050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76000"/>
                </a:schemeClr>
              </a:solidFill>
              <a:ln w="9525">
                <a:solidFill>
                  <a:schemeClr val="accent5">
                    <a:shade val="76000"/>
                  </a:schemeClr>
                </a:solidFill>
              </a:ln>
              <a:effectLst/>
            </c:spPr>
          </c:marker>
          <c:xVal>
            <c:strRef>
              <c:f>Sayfa1!$A$2:$A$12</c:f>
              <c:strCache>
                <c:ptCount val="10"/>
                <c:pt idx="0">
                  <c:v>2. hafta</c:v>
                </c:pt>
                <c:pt idx="1">
                  <c:v>3. hafta</c:v>
                </c:pt>
                <c:pt idx="2">
                  <c:v>4. hafta</c:v>
                </c:pt>
                <c:pt idx="3">
                  <c:v>5. hafta</c:v>
                </c:pt>
                <c:pt idx="4">
                  <c:v>6. hafta</c:v>
                </c:pt>
                <c:pt idx="5">
                  <c:v>7. hafta</c:v>
                </c:pt>
                <c:pt idx="6">
                  <c:v>8. hafta</c:v>
                </c:pt>
                <c:pt idx="7">
                  <c:v>9. hafta</c:v>
                </c:pt>
                <c:pt idx="8">
                  <c:v>10. hafta</c:v>
                </c:pt>
                <c:pt idx="9">
                  <c:v>11. hafta</c:v>
                </c:pt>
              </c:strCache>
            </c:strRef>
          </c:xVal>
          <c:yVal>
            <c:numRef>
              <c:f>Sayfa1!$B$2:$B$12</c:f>
              <c:numCache>
                <c:formatCode>0.0%</c:formatCode>
                <c:ptCount val="10"/>
                <c:pt idx="0">
                  <c:v>1.7210567210567129E-3</c:v>
                </c:pt>
                <c:pt idx="1">
                  <c:v>1.7210567210567129E-3</c:v>
                </c:pt>
                <c:pt idx="2">
                  <c:v>1.7210567210567129E-3</c:v>
                </c:pt>
                <c:pt idx="3">
                  <c:v>1.7210567210567129E-3</c:v>
                </c:pt>
                <c:pt idx="4">
                  <c:v>1.7210567210567129E-3</c:v>
                </c:pt>
                <c:pt idx="5">
                  <c:v>1.7210567210567129E-3</c:v>
                </c:pt>
                <c:pt idx="6">
                  <c:v>1.7210567210567129E-3</c:v>
                </c:pt>
                <c:pt idx="7">
                  <c:v>1.7210567210567129E-3</c:v>
                </c:pt>
                <c:pt idx="8">
                  <c:v>1.7210567210567129E-3</c:v>
                </c:pt>
                <c:pt idx="9">
                  <c:v>1.7210567210567129E-3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5C-4761-A2CD-A6B056B418D9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Getiri-ort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77000"/>
                </a:schemeClr>
              </a:solidFill>
              <a:ln w="9525">
                <a:solidFill>
                  <a:schemeClr val="accent5">
                    <a:tint val="77000"/>
                  </a:schemeClr>
                </a:solidFill>
              </a:ln>
              <a:effectLst/>
            </c:spPr>
          </c:marker>
          <c:xVal>
            <c:strRef>
              <c:f>Sayfa1!$A$2:$A$12</c:f>
              <c:strCache>
                <c:ptCount val="10"/>
                <c:pt idx="0">
                  <c:v>2. hafta</c:v>
                </c:pt>
                <c:pt idx="1">
                  <c:v>3. hafta</c:v>
                </c:pt>
                <c:pt idx="2">
                  <c:v>4. hafta</c:v>
                </c:pt>
                <c:pt idx="3">
                  <c:v>5. hafta</c:v>
                </c:pt>
                <c:pt idx="4">
                  <c:v>6. hafta</c:v>
                </c:pt>
                <c:pt idx="5">
                  <c:v>7. hafta</c:v>
                </c:pt>
                <c:pt idx="6">
                  <c:v>8. hafta</c:v>
                </c:pt>
                <c:pt idx="7">
                  <c:v>9. hafta</c:v>
                </c:pt>
                <c:pt idx="8">
                  <c:v>10. hafta</c:v>
                </c:pt>
                <c:pt idx="9">
                  <c:v>11. hafta</c:v>
                </c:pt>
              </c:strCache>
            </c:strRef>
          </c:xVal>
          <c:yVal>
            <c:numRef>
              <c:f>Sayfa1!$C$2:$C$12</c:f>
              <c:numCache>
                <c:formatCode>0.0%</c:formatCode>
                <c:ptCount val="10"/>
                <c:pt idx="0">
                  <c:v>8.1612276612276546E-2</c:v>
                </c:pt>
                <c:pt idx="1">
                  <c:v>-0.15556721056721057</c:v>
                </c:pt>
                <c:pt idx="2">
                  <c:v>-9.2630147630147652E-2</c:v>
                </c:pt>
                <c:pt idx="3">
                  <c:v>-0.10172105672105669</c:v>
                </c:pt>
                <c:pt idx="4">
                  <c:v>-0.11283216783216787</c:v>
                </c:pt>
                <c:pt idx="5">
                  <c:v>0.24827894327894329</c:v>
                </c:pt>
                <c:pt idx="6">
                  <c:v>-1.7210567210567129E-3</c:v>
                </c:pt>
                <c:pt idx="7">
                  <c:v>0.29827894327894333</c:v>
                </c:pt>
                <c:pt idx="8">
                  <c:v>-7.8644133644133585E-2</c:v>
                </c:pt>
                <c:pt idx="9">
                  <c:v>-8.5054390054390083E-2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5C-4761-A2CD-A6B056B41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862656"/>
        <c:axId val="169864576"/>
      </c:scatterChart>
      <c:valAx>
        <c:axId val="169862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9864576"/>
        <c:crosses val="autoZero"/>
        <c:crossBetween val="midCat"/>
      </c:valAx>
      <c:valAx>
        <c:axId val="16986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69862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tr-T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817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66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127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1179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777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6353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538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4675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2286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1689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602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4865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9733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1512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09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116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630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997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562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702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086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767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DF135-D537-48DD-8F9F-BDBBACE754C0}" type="datetime1">
              <a:rPr lang="tr-TR" smtClean="0"/>
              <a:t>26.02.2020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F87793-B5E5-450F-89B7-40199BE38DB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35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GGY464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KONUT FİNANSMANI VE YÖNETİMİ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Hüseyin YURDAKUL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59" y="971046"/>
            <a:ext cx="8233411" cy="4863160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Ortalamadan sapma</a:t>
            </a:r>
          </a:p>
          <a:p>
            <a:pPr marL="78105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Beklenen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getiriden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farklılaşmak</a:t>
            </a:r>
          </a:p>
          <a:p>
            <a:pPr marL="78105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Getirinin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ortalama getiriden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sapması</a:t>
            </a:r>
          </a:p>
          <a:p>
            <a:pPr marL="78105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 sapma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Geçmişe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yönelik standart sapma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hesaplama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 standart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sapması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Geleceğe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yönelik standart sapma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hesaplama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Beklenen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 standart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sapması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Ölçümü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0129" y="1102456"/>
                <a:ext cx="8233411" cy="4863160"/>
              </a:xfrm>
            </p:spPr>
            <p:txBody>
              <a:bodyPr>
                <a:noAutofit/>
              </a:bodyPr>
              <a:lstStyle/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Ortalama</m:t>
                    </m:r>
                    <m: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Getiri</m:t>
                    </m:r>
                    <m: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ort</m:t>
                        </m:r>
                      </m:sub>
                    </m:sSub>
                    <m: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f>
                          <m:fPr>
                            <m:type m:val="lin"/>
                            <m:ctrlP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</m:e>
                    </m:nary>
                  </m:oMath>
                </a14:m>
                <a:endParaRPr lang="tr-TR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endParaRPr lang="tr-TR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Risk</m:t>
                    </m:r>
                    <m: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  <m:e>
                            <m:sSup>
                              <m:sSupPr>
                                <m:ctrlPr>
                                  <a:rPr lang="tr-T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sz="28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tr-TR" sz="28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  <m:r>
                                      <a:rPr lang="tr-TR" sz="28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sz="28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tr-TR" sz="28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ort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/(</m:t>
                            </m:r>
                            <m:r>
                              <m:rPr>
                                <m:sty m:val="p"/>
                              </m:rP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e>
                        </m:nary>
                      </m:e>
                    </m:rad>
                  </m:oMath>
                </a14:m>
                <a:endParaRPr lang="tr-TR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129" y="1102456"/>
                <a:ext cx="8233411" cy="486316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 Getiri Riski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59" y="908720"/>
            <a:ext cx="8233411" cy="1440160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A.Ş.’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haftalık Cuma kapanış itibarıyla kapanış fiyatı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aşağıdaki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tablodaki gibidir. Bu firmanın 2.-11. hafta arasındaki getirisi ve riskini hesaplayınız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 Getiri Riski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865725"/>
              </p:ext>
            </p:extLst>
          </p:nvPr>
        </p:nvGraphicFramePr>
        <p:xfrm>
          <a:off x="1512168" y="2477031"/>
          <a:ext cx="6948264" cy="328368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18983">
                  <a:extLst>
                    <a:ext uri="{9D8B030D-6E8A-4147-A177-3AD203B41FA5}">
                      <a16:colId xmlns:a16="http://schemas.microsoft.com/office/drawing/2014/main" xmlns="" val="1752182546"/>
                    </a:ext>
                  </a:extLst>
                </a:gridCol>
                <a:gridCol w="5229281">
                  <a:extLst>
                    <a:ext uri="{9D8B030D-6E8A-4147-A177-3AD203B41FA5}">
                      <a16:colId xmlns:a16="http://schemas.microsoft.com/office/drawing/2014/main" xmlns="" val="1959565723"/>
                    </a:ext>
                  </a:extLst>
                </a:gridCol>
              </a:tblGrid>
              <a:tr h="29198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ABC</a:t>
                      </a:r>
                      <a:r>
                        <a:rPr lang="tr-TR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tr-TR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A.Ş</a:t>
                      </a:r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r>
                        <a:rPr lang="tr-TR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'</a:t>
                      </a:r>
                      <a:r>
                        <a:rPr lang="tr-TR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nin</a:t>
                      </a:r>
                      <a:r>
                        <a:rPr lang="tr-TR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tr-TR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Cuma </a:t>
                      </a:r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kapanış Fiyatı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728698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262345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5660529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632769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421181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970885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0467333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8506144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203895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309325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119303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11. hafta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32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5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952649" y="1096776"/>
            <a:ext cx="3744415" cy="290828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 = (13-12)/12 = 0,08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R11 = (11-12)/12 = -0,08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 Getiri Riski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037121"/>
              </p:ext>
            </p:extLst>
          </p:nvPr>
        </p:nvGraphicFramePr>
        <p:xfrm>
          <a:off x="755576" y="1096776"/>
          <a:ext cx="4536504" cy="467510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22320">
                  <a:extLst>
                    <a:ext uri="{9D8B030D-6E8A-4147-A177-3AD203B41FA5}">
                      <a16:colId xmlns:a16="http://schemas.microsoft.com/office/drawing/2014/main" xmlns="" val="1752182546"/>
                    </a:ext>
                  </a:extLst>
                </a:gridCol>
                <a:gridCol w="1707092">
                  <a:extLst>
                    <a:ext uri="{9D8B030D-6E8A-4147-A177-3AD203B41FA5}">
                      <a16:colId xmlns:a16="http://schemas.microsoft.com/office/drawing/2014/main" xmlns="" val="1959565723"/>
                    </a:ext>
                  </a:extLst>
                </a:gridCol>
                <a:gridCol w="1707092">
                  <a:extLst>
                    <a:ext uri="{9D8B030D-6E8A-4147-A177-3AD203B41FA5}">
                      <a16:colId xmlns:a16="http://schemas.microsoft.com/office/drawing/2014/main" xmlns="" val="1644474863"/>
                    </a:ext>
                  </a:extLst>
                </a:gridCol>
              </a:tblGrid>
              <a:tr h="607922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Fiyatı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Getiri</a:t>
                      </a:r>
                      <a:endParaRPr lang="tr-TR" sz="20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728698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262345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5660529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632769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-0,09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421181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970885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-0,11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0467333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8506144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203895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309325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-0,08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119303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11. hafta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-0,08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32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11559" y="908720"/>
                <a:ext cx="8233411" cy="4863160"/>
              </a:xfrm>
            </p:spPr>
            <p:txBody>
              <a:bodyPr>
                <a:noAutofit/>
              </a:bodyPr>
              <a:lstStyle/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Ortalama</m:t>
                    </m:r>
                    <m: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Getiri</m:t>
                    </m:r>
                    <m: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ort</m:t>
                        </m:r>
                      </m:sub>
                    </m:sSub>
                    <m: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f>
                          <m:fPr>
                            <m:type m:val="lin"/>
                            <m:ctrlP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den>
                        </m:f>
                      </m:e>
                    </m:nary>
                  </m:oMath>
                </a14:m>
                <a:endParaRPr lang="tr-TR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ort</m:t>
                        </m:r>
                      </m:sub>
                    </m:sSub>
                    <m: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  <m:e>
                        <m:f>
                          <m:fPr>
                            <m:type m:val="lin"/>
                            <m:ctrlP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nary>
                  </m:oMath>
                </a14:m>
                <a:endParaRPr lang="tr-TR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1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ort</m:t>
                          </m:r>
                        </m:sub>
                      </m:sSub>
                      <m:r>
                        <a:rPr lang="tr-T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tr-TR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0,08+</m:t>
                              </m:r>
                              <m:d>
                                <m:dPr>
                                  <m:ctrlPr>
                                    <a:rPr lang="tr-TR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−0,15</m:t>
                                  </m:r>
                                </m:e>
                              </m:d>
                              <m:r>
                                <a:rPr lang="tr-T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−0,09</m:t>
                                  </m:r>
                                </m:e>
                              </m:d>
                              <m:r>
                                <a:rPr lang="tr-T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−0,10</m:t>
                                  </m:r>
                                </m:e>
                              </m:d>
                              <m:r>
                                <a:rPr lang="tr-T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−0,11</m:t>
                                  </m:r>
                                </m:e>
                              </m:d>
                              <m:r>
                                <a:rPr lang="tr-T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+ 0,25+(0,00)+ 0,30+</m:t>
                              </m:r>
                              <m:d>
                                <m:dPr>
                                  <m:ctrlPr>
                                    <a:rPr lang="tr-TR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−0,08</m:t>
                                  </m:r>
                                </m:e>
                              </m:d>
                              <m:r>
                                <a:rPr lang="tr-T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d>
                                <m:dPr>
                                  <m:ctrlPr>
                                    <a:rPr lang="tr-TR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−0,08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tr-T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tr-TR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ort</m:t>
                        </m:r>
                      </m:sub>
                    </m:sSub>
                    <m: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0,02</m:t>
                        </m:r>
                      </m:num>
                      <m:den>
                        <m: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tr-T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tr-T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0,002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tr-TR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Risk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  <m:e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  <m:r>
                                      <a:rPr lang="tr-T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ort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/(</m:t>
                            </m:r>
                            <m:r>
                              <m:rPr>
                                <m:sty m:val="p"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e>
                        </m:nary>
                      </m:e>
                    </m:rad>
                  </m:oMath>
                </a14:m>
                <a:endParaRPr lang="tr-TR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Risk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tr-T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p>
                          <m:e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t</m:t>
                                        </m:r>
                                      </m:sub>
                                    </m:sSub>
                                    <m:r>
                                      <a:rPr lang="tr-T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ort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/(</m:t>
                            </m:r>
                            <m:r>
                              <a:rPr lang="tr-TR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tr-T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e>
                        </m:nary>
                      </m:e>
                    </m:rad>
                  </m:oMath>
                </a14:m>
                <a:endParaRPr lang="tr-TR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tr-TR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59" y="908720"/>
                <a:ext cx="8233411" cy="486316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905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 Getiri Riski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905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 Getiri Riski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İçerik Yer Tutucusu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69609129"/>
                  </p:ext>
                </p:extLst>
              </p:nvPr>
            </p:nvGraphicFramePr>
            <p:xfrm>
              <a:off x="188011" y="1102091"/>
              <a:ext cx="2943829" cy="4669793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003405">
                      <a:extLst>
                        <a:ext uri="{9D8B030D-6E8A-4147-A177-3AD203B41FA5}">
                          <a16:colId xmlns:a16="http://schemas.microsoft.com/office/drawing/2014/main" xmlns="" val="426820902"/>
                        </a:ext>
                      </a:extLst>
                    </a:gridCol>
                    <a:gridCol w="608433">
                      <a:extLst>
                        <a:ext uri="{9D8B030D-6E8A-4147-A177-3AD203B41FA5}">
                          <a16:colId xmlns:a16="http://schemas.microsoft.com/office/drawing/2014/main" xmlns="" val="4195011701"/>
                        </a:ext>
                      </a:extLst>
                    </a:gridCol>
                    <a:gridCol w="683919">
                      <a:extLst>
                        <a:ext uri="{9D8B030D-6E8A-4147-A177-3AD203B41FA5}">
                          <a16:colId xmlns:a16="http://schemas.microsoft.com/office/drawing/2014/main" xmlns="" val="379477845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xmlns="" val="656704356"/>
                        </a:ext>
                      </a:extLst>
                    </a:gridCol>
                  </a:tblGrid>
                  <a:tr h="6598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</a:rPr>
                            <a:t>Fiyat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</a:rPr>
                            <a:t>Getiri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tr-TR" sz="20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0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tr-TR" sz="1600" b="1" u="none" strike="noStrike" kern="1200" dirty="0">
                            <a:solidFill>
                              <a:schemeClr val="tx2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7660122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0,08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8813193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-0,15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1821641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-0,09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5318693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-0,10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5180179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-0,11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5074325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42002204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1931291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 hafta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5222586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 hafta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-0,08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6205124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 hafta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-0,08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93232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94376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İçerik Yer Tutucusu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56637312"/>
                  </p:ext>
                </p:extLst>
              </p:nvPr>
            </p:nvGraphicFramePr>
            <p:xfrm>
              <a:off x="188011" y="1102091"/>
              <a:ext cx="2943829" cy="4669793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003405">
                      <a:extLst>
                        <a:ext uri="{9D8B030D-6E8A-4147-A177-3AD203B41FA5}">
                          <a16:colId xmlns:a16="http://schemas.microsoft.com/office/drawing/2014/main" val="426820902"/>
                        </a:ext>
                      </a:extLst>
                    </a:gridCol>
                    <a:gridCol w="608433">
                      <a:extLst>
                        <a:ext uri="{9D8B030D-6E8A-4147-A177-3AD203B41FA5}">
                          <a16:colId xmlns:a16="http://schemas.microsoft.com/office/drawing/2014/main" val="4195011701"/>
                        </a:ext>
                      </a:extLst>
                    </a:gridCol>
                    <a:gridCol w="683919">
                      <a:extLst>
                        <a:ext uri="{9D8B030D-6E8A-4147-A177-3AD203B41FA5}">
                          <a16:colId xmlns:a16="http://schemas.microsoft.com/office/drawing/2014/main" val="379477845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656704356"/>
                        </a:ext>
                      </a:extLst>
                    </a:gridCol>
                  </a:tblGrid>
                  <a:tr h="6598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</a:rPr>
                            <a:t>Fiyat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</a:rPr>
                            <a:t>Getiri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5"/>
                          <a:stretch>
                            <a:fillRect l="-358879" t="-3704" r="-9346" b="-621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660122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0,08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813193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-0,15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821641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-0,09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18693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-0,10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80179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-0,11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74325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2002204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 hafta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931291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 hafta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22586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 hafta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-0,08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205124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 hafta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-0,08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93232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376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o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54022"/>
                  </p:ext>
                </p:extLst>
              </p:nvPr>
            </p:nvGraphicFramePr>
            <p:xfrm>
              <a:off x="3139280" y="1102089"/>
              <a:ext cx="784648" cy="4664977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784648">
                      <a:extLst>
                        <a:ext uri="{9D8B030D-6E8A-4147-A177-3AD203B41FA5}">
                          <a16:colId xmlns:a16="http://schemas.microsoft.com/office/drawing/2014/main" xmlns="" val="1037191711"/>
                        </a:ext>
                      </a:extLst>
                    </a:gridCol>
                  </a:tblGrid>
                  <a:tr h="6591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1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18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20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oMath>
                          </a14:m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84995016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0,082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11142789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-0,156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45745733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-0,093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90951580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13974880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-0,113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44155917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0,248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50909280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94766887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0,298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58983128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-0,079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38918390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-0,085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7162223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077267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o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257092"/>
                  </p:ext>
                </p:extLst>
              </p:nvPr>
            </p:nvGraphicFramePr>
            <p:xfrm>
              <a:off x="3139280" y="1102089"/>
              <a:ext cx="784648" cy="4664977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784648">
                      <a:extLst>
                        <a:ext uri="{9D8B030D-6E8A-4147-A177-3AD203B41FA5}">
                          <a16:colId xmlns:a16="http://schemas.microsoft.com/office/drawing/2014/main" val="1037191711"/>
                        </a:ext>
                      </a:extLst>
                    </a:gridCol>
                  </a:tblGrid>
                  <a:tr h="6591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6"/>
                          <a:stretch>
                            <a:fillRect l="-5385" t="-3704" r="-7692" b="-62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995016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0,082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1142789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-0,156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5745733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-0,093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0951580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3974880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-0,113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4155917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0,248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909280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-0,002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4766887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0,298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8983128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-0,079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8918390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-0,085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162223"/>
                      </a:ext>
                    </a:extLst>
                  </a:tr>
                  <a:tr h="36416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7267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o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9022122"/>
                  </p:ext>
                </p:extLst>
              </p:nvPr>
            </p:nvGraphicFramePr>
            <p:xfrm>
              <a:off x="3944242" y="1099865"/>
              <a:ext cx="944735" cy="4669793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944735">
                      <a:extLst>
                        <a:ext uri="{9D8B030D-6E8A-4147-A177-3AD203B41FA5}">
                          <a16:colId xmlns:a16="http://schemas.microsoft.com/office/drawing/2014/main" xmlns="" val="2341209275"/>
                        </a:ext>
                      </a:extLst>
                    </a:gridCol>
                  </a:tblGrid>
                  <a:tr h="65982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20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tr-TR" sz="1800" i="1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18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20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20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)^</a:t>
                          </a:r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5791747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0,0067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7257191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0,0242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6863535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0,0086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3022232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0,0103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6755497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0,0127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5415779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0,0616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474770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0,0000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4284093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0,0890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4927752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0,0062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154664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0,0072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9675589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54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o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668051"/>
                  </p:ext>
                </p:extLst>
              </p:nvPr>
            </p:nvGraphicFramePr>
            <p:xfrm>
              <a:off x="3944242" y="1099865"/>
              <a:ext cx="944735" cy="4669793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944735">
                      <a:extLst>
                        <a:ext uri="{9D8B030D-6E8A-4147-A177-3AD203B41FA5}">
                          <a16:colId xmlns:a16="http://schemas.microsoft.com/office/drawing/2014/main" val="2341209275"/>
                        </a:ext>
                      </a:extLst>
                    </a:gridCol>
                  </a:tblGrid>
                  <a:tr h="65982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7"/>
                          <a:stretch>
                            <a:fillRect l="-5161" t="-3704" r="-6452" b="-62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91747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0,0067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257191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0,0242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863535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0,0086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022232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0,0103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55497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0,0127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415779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0,0616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74770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0,0000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284093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0,0890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27752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0,0062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4664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0,0072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675589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o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4431490"/>
                  </p:ext>
                </p:extLst>
              </p:nvPr>
            </p:nvGraphicFramePr>
            <p:xfrm>
              <a:off x="4888977" y="1097272"/>
              <a:ext cx="1009523" cy="4669794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009523">
                      <a:extLst>
                        <a:ext uri="{9D8B030D-6E8A-4147-A177-3AD203B41FA5}">
                          <a16:colId xmlns:a16="http://schemas.microsoft.com/office/drawing/2014/main" xmlns="" val="1161956318"/>
                        </a:ext>
                      </a:extLst>
                    </a:gridCol>
                  </a:tblGrid>
                  <a:tr h="6598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20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∑(</a:t>
                          </a:r>
                          <a:r>
                            <a:rPr lang="tr-TR" sz="1800" i="1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18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20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20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)^</a:t>
                          </a:r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3474572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3837418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897183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8359908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49690525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94416963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8244691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3900186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73091813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5287833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56068315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b="1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0,227</a:t>
                          </a:r>
                          <a:endParaRPr lang="tr-TR" sz="2000" b="1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121451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o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466208"/>
                  </p:ext>
                </p:extLst>
              </p:nvPr>
            </p:nvGraphicFramePr>
            <p:xfrm>
              <a:off x="4888977" y="1097272"/>
              <a:ext cx="1009523" cy="4669794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009523">
                      <a:extLst>
                        <a:ext uri="{9D8B030D-6E8A-4147-A177-3AD203B41FA5}">
                          <a16:colId xmlns:a16="http://schemas.microsoft.com/office/drawing/2014/main" val="1161956318"/>
                        </a:ext>
                      </a:extLst>
                    </a:gridCol>
                  </a:tblGrid>
                  <a:tr h="65982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8"/>
                          <a:stretch>
                            <a:fillRect l="-4192" t="-3670" r="-5988" b="-6275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474572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837418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7183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59908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9690525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416963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44691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00186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3091813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87833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068315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b="1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0,227</a:t>
                          </a:r>
                          <a:endParaRPr lang="tr-TR" sz="2000" b="1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21451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o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401074"/>
                  </p:ext>
                </p:extLst>
              </p:nvPr>
            </p:nvGraphicFramePr>
            <p:xfrm>
              <a:off x="5898500" y="1097272"/>
              <a:ext cx="1485605" cy="4669795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485605">
                      <a:extLst>
                        <a:ext uri="{9D8B030D-6E8A-4147-A177-3AD203B41FA5}">
                          <a16:colId xmlns:a16="http://schemas.microsoft.com/office/drawing/2014/main" xmlns="" val="1592427794"/>
                        </a:ext>
                      </a:extLst>
                    </a:gridCol>
                  </a:tblGrid>
                  <a:tr h="65982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∑(</a:t>
                          </a:r>
                          <a:r>
                            <a:rPr lang="tr-TR" sz="1600" i="1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16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8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tr-TR" sz="1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8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)^2/n-1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9978049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58339585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5397752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5929287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8415228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3153257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1058001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0995531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2030393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980252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2891891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b="1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0,025</a:t>
                          </a:r>
                          <a:endParaRPr lang="tr-TR" sz="2000" b="1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01561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o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6893993"/>
                  </p:ext>
                </p:extLst>
              </p:nvPr>
            </p:nvGraphicFramePr>
            <p:xfrm>
              <a:off x="5898500" y="1097272"/>
              <a:ext cx="1485605" cy="4669795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485605">
                      <a:extLst>
                        <a:ext uri="{9D8B030D-6E8A-4147-A177-3AD203B41FA5}">
                          <a16:colId xmlns:a16="http://schemas.microsoft.com/office/drawing/2014/main" val="1592427794"/>
                        </a:ext>
                      </a:extLst>
                    </a:gridCol>
                  </a:tblGrid>
                  <a:tr h="659822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9"/>
                          <a:stretch>
                            <a:fillRect l="-2857" t="-3670" r="-3673" b="-6275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78049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339585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397752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9287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15228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153257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058001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995531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0303930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80252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8918918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b="1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0,025</a:t>
                          </a:r>
                          <a:endParaRPr lang="tr-TR" sz="2000" b="1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5611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o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84447"/>
                  </p:ext>
                </p:extLst>
              </p:nvPr>
            </p:nvGraphicFramePr>
            <p:xfrm>
              <a:off x="7384106" y="1097272"/>
              <a:ext cx="1653182" cy="4669794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653182">
                      <a:extLst>
                        <a:ext uri="{9D8B030D-6E8A-4147-A177-3AD203B41FA5}">
                          <a16:colId xmlns:a16="http://schemas.microsoft.com/office/drawing/2014/main" xmlns="" val="924866399"/>
                        </a:ext>
                      </a:extLst>
                    </a:gridCol>
                  </a:tblGrid>
                  <a:tr h="65982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(∑(</a:t>
                          </a:r>
                          <a:r>
                            <a:rPr lang="tr-TR" sz="1400" i="1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14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6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60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)^2/n-1)^0,5</a:t>
                          </a:r>
                          <a:endParaRPr lang="tr-TR" sz="16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7184750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1517151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47953824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410404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9627564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5800514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27413193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63166893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1031542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7585879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7627641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b="1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0,159</a:t>
                          </a:r>
                          <a:endParaRPr lang="tr-TR" sz="2000" b="1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5437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o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9620016"/>
                  </p:ext>
                </p:extLst>
              </p:nvPr>
            </p:nvGraphicFramePr>
            <p:xfrm>
              <a:off x="7384106" y="1097272"/>
              <a:ext cx="1653182" cy="4669794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653182">
                      <a:extLst>
                        <a:ext uri="{9D8B030D-6E8A-4147-A177-3AD203B41FA5}">
                          <a16:colId xmlns:a16="http://schemas.microsoft.com/office/drawing/2014/main" val="924866399"/>
                        </a:ext>
                      </a:extLst>
                    </a:gridCol>
                  </a:tblGrid>
                  <a:tr h="659821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10"/>
                          <a:stretch>
                            <a:fillRect l="-2941" t="-3670" r="-3309" b="-6275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184750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171516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3824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4104047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27564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800514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7413193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166893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0315422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858799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6276411"/>
                      </a:ext>
                    </a:extLst>
                  </a:tr>
                  <a:tr h="36454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tr-TR" sz="2000" b="1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0,159</a:t>
                          </a:r>
                          <a:endParaRPr lang="tr-TR" sz="2000" b="1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4370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89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905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 Getiri Riski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11829"/>
              </p:ext>
            </p:extLst>
          </p:nvPr>
        </p:nvGraphicFramePr>
        <p:xfrm>
          <a:off x="395536" y="1102456"/>
          <a:ext cx="7920880" cy="466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56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11559" y="908720"/>
                <a:ext cx="8233411" cy="4863160"/>
              </a:xfrm>
            </p:spPr>
            <p:txBody>
              <a:bodyPr>
                <a:noAutofit/>
              </a:bodyPr>
              <a:lstStyle/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Varyans</m:t>
                    </m:r>
                    <m:r>
                      <a:rPr lang="tr-TR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sSup>
                          <m:sSupPr>
                            <m:ctrlP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tr-T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tr-T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tr-TR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r</m:t>
                                </m:r>
                              </m:e>
                            </m:acc>
                            <m: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tr-TR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Standart</m:t>
                    </m:r>
                    <m: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Sapma</m:t>
                    </m:r>
                    <m:r>
                      <a:rPr lang="tr-TR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tr-T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tr-TR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endParaRPr lang="tr-TR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59" y="908720"/>
                <a:ext cx="8233411" cy="486316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905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Beklenen Getiri Riski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77269" y="1068740"/>
            <a:ext cx="3034681" cy="48631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A.Ş.’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beklenen getirileri ve bu getirilerin gerçekleşme olasılıklarını yandaki gibidir. Bu firmanın beklenen getirisi ve riskini hesaplayınız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905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Beklenen Getiri Riski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470276"/>
              </p:ext>
            </p:extLst>
          </p:nvPr>
        </p:nvGraphicFramePr>
        <p:xfrm>
          <a:off x="3845103" y="1214388"/>
          <a:ext cx="5102225" cy="385583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63001">
                  <a:extLst>
                    <a:ext uri="{9D8B030D-6E8A-4147-A177-3AD203B41FA5}">
                      <a16:colId xmlns:a16="http://schemas.microsoft.com/office/drawing/2014/main" xmlns="" val="3447934718"/>
                    </a:ext>
                  </a:extLst>
                </a:gridCol>
                <a:gridCol w="1264505">
                  <a:extLst>
                    <a:ext uri="{9D8B030D-6E8A-4147-A177-3AD203B41FA5}">
                      <a16:colId xmlns:a16="http://schemas.microsoft.com/office/drawing/2014/main" xmlns="" val="2829455864"/>
                    </a:ext>
                  </a:extLst>
                </a:gridCol>
                <a:gridCol w="2174719">
                  <a:extLst>
                    <a:ext uri="{9D8B030D-6E8A-4147-A177-3AD203B41FA5}">
                      <a16:colId xmlns:a16="http://schemas.microsoft.com/office/drawing/2014/main" xmlns="" val="3072909591"/>
                    </a:ext>
                  </a:extLst>
                </a:gridCol>
              </a:tblGrid>
              <a:tr h="763152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Olasılık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 </a:t>
                      </a:r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A.Ş.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792817"/>
                  </a:ext>
                </a:extLst>
              </a:tr>
              <a:tr h="618536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Çok Kötü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569783"/>
                  </a:ext>
                </a:extLst>
              </a:tr>
              <a:tr h="618536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Kötü</a:t>
                      </a:r>
                      <a:endParaRPr lang="tr-TR" sz="2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3410249"/>
                  </a:ext>
                </a:extLst>
              </a:tr>
              <a:tr h="618536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tr-TR" sz="2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289517"/>
                  </a:ext>
                </a:extLst>
              </a:tr>
              <a:tr h="618536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</a:t>
                      </a:r>
                      <a:endParaRPr lang="tr-TR" sz="2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214263"/>
                  </a:ext>
                </a:extLst>
              </a:tr>
              <a:tr h="618536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Çok İyi</a:t>
                      </a:r>
                      <a:endParaRPr lang="tr-TR" sz="2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tr-TR" sz="2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814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11559" y="908720"/>
                <a:ext cx="8440215" cy="1479866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acc>
                    <m:r>
                      <a:rPr lang="tr-T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tr-T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tr-T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tr-TR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/>
                          </a:rPr>
                          <m:t>r</m:t>
                        </m:r>
                      </m:e>
                    </m:acc>
                    <m:r>
                      <a:rPr lang="tr-TR" sz="2400" i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400" i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tr-TR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59" y="908720"/>
                <a:ext cx="8440215" cy="1479866"/>
              </a:xfrm>
              <a:blipFill rotWithShape="1">
                <a:blip r:embed="rId3"/>
                <a:stretch>
                  <a:fillRect l="-939" t="-30041" b="-28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905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Beklenen Getiri Riski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06838"/>
              </p:ext>
            </p:extLst>
          </p:nvPr>
        </p:nvGraphicFramePr>
        <p:xfrm>
          <a:off x="611559" y="2564904"/>
          <a:ext cx="5102225" cy="295233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63001">
                  <a:extLst>
                    <a:ext uri="{9D8B030D-6E8A-4147-A177-3AD203B41FA5}">
                      <a16:colId xmlns:a16="http://schemas.microsoft.com/office/drawing/2014/main" xmlns="" val="3447934718"/>
                    </a:ext>
                  </a:extLst>
                </a:gridCol>
                <a:gridCol w="1721376">
                  <a:extLst>
                    <a:ext uri="{9D8B030D-6E8A-4147-A177-3AD203B41FA5}">
                      <a16:colId xmlns:a16="http://schemas.microsoft.com/office/drawing/2014/main" xmlns="" val="2829455864"/>
                    </a:ext>
                  </a:extLst>
                </a:gridCol>
                <a:gridCol w="1717848">
                  <a:extLst>
                    <a:ext uri="{9D8B030D-6E8A-4147-A177-3AD203B41FA5}">
                      <a16:colId xmlns:a16="http://schemas.microsoft.com/office/drawing/2014/main" xmlns="" val="307290959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Olasılık (P)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 </a:t>
                      </a:r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A.Ş.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792817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Çok Kötü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56978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Kötü</a:t>
                      </a:r>
                      <a:endParaRPr lang="tr-TR" sz="2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3410249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tr-TR" sz="2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289517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21426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Çok İyi</a:t>
                      </a:r>
                      <a:endParaRPr lang="tr-TR" sz="2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tr-TR" sz="2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8141896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6408"/>
              </p:ext>
            </p:extLst>
          </p:nvPr>
        </p:nvGraphicFramePr>
        <p:xfrm>
          <a:off x="5704616" y="2566347"/>
          <a:ext cx="1315656" cy="332617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15656">
                  <a:extLst>
                    <a:ext uri="{9D8B030D-6E8A-4147-A177-3AD203B41FA5}">
                      <a16:colId xmlns:a16="http://schemas.microsoft.com/office/drawing/2014/main" xmlns="" val="1474457732"/>
                    </a:ext>
                  </a:extLst>
                </a:gridCol>
              </a:tblGrid>
              <a:tr h="5026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p*r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70233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-0,02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11505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-0,04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19106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69106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89363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tr-TR" sz="2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842905"/>
                  </a:ext>
                </a:extLst>
              </a:tr>
              <a:tr h="363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442705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7657"/>
              </p:ext>
            </p:extLst>
          </p:nvPr>
        </p:nvGraphicFramePr>
        <p:xfrm>
          <a:off x="7020272" y="2564902"/>
          <a:ext cx="1080120" cy="332761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1777585520"/>
                    </a:ext>
                  </a:extLst>
                </a:gridCol>
              </a:tblGrid>
              <a:tr h="500615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Toplam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0496426"/>
                  </a:ext>
                </a:extLst>
              </a:tr>
              <a:tr h="50061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193037"/>
                  </a:ext>
                </a:extLst>
              </a:tr>
              <a:tr h="50061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252941"/>
                  </a:ext>
                </a:extLst>
              </a:tr>
              <a:tr h="429097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679990"/>
                  </a:ext>
                </a:extLst>
              </a:tr>
              <a:tr h="50061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5346865"/>
                  </a:ext>
                </a:extLst>
              </a:tr>
              <a:tr h="50061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163285"/>
                  </a:ext>
                </a:extLst>
              </a:tr>
              <a:tr h="39544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12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56084" y="1102456"/>
            <a:ext cx="8161402" cy="486316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Getiri: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yatırımdan belirli bir dönem içerisinde yapılan yatırıma karşılık elde edilen gelirdir.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Sermaye kazancı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(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İnterest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Sabit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getirili varlıklar (Tahvil,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bono)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Temettü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getirisi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Paylar vb.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olayın olmama şansını veya olasılığını ifade eder. Beklenilen getirinin elde edilememesini ve hedeften sapmayı ifade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ve Getiri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905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Beklenen Getiri Riski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255172"/>
              </p:ext>
            </p:extLst>
          </p:nvPr>
        </p:nvGraphicFramePr>
        <p:xfrm>
          <a:off x="251520" y="1412778"/>
          <a:ext cx="3024336" cy="41044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34479347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8294558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072909591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Olasılık (P)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Getiri (r)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792817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Çok Kötü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56978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Kötü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3410249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289517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İi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21426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Çok İyi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tr-TR" sz="18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tr-TR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81418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o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997960"/>
                  </p:ext>
                </p:extLst>
              </p:nvPr>
            </p:nvGraphicFramePr>
            <p:xfrm>
              <a:off x="3262189" y="1412773"/>
              <a:ext cx="517723" cy="4603458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517723">
                      <a:extLst>
                        <a:ext uri="{9D8B030D-6E8A-4147-A177-3AD203B41FA5}">
                          <a16:colId xmlns:a16="http://schemas.microsoft.com/office/drawing/2014/main" xmlns="" val="2407106289"/>
                        </a:ext>
                      </a:extLst>
                    </a:gridCol>
                  </a:tblGrid>
                  <a:tr h="68630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tr-TR" sz="1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1800" b="0" i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tr-TR" sz="1800" b="0" i="0" u="none" strike="noStrike" kern="1200" dirty="0">
                            <a:solidFill>
                              <a:schemeClr val="lt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36058144"/>
                      </a:ext>
                    </a:extLst>
                  </a:tr>
                  <a:tr h="67393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9620147"/>
                      </a:ext>
                    </a:extLst>
                  </a:tr>
                  <a:tr h="72799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56125975"/>
                      </a:ext>
                    </a:extLst>
                  </a:tr>
                  <a:tr h="6480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72325874"/>
                      </a:ext>
                    </a:extLst>
                  </a:tr>
                  <a:tr h="6788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90379030"/>
                      </a:ext>
                    </a:extLst>
                  </a:tr>
                  <a:tr h="67785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25686232"/>
                      </a:ext>
                    </a:extLst>
                  </a:tr>
                  <a:tr h="51041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effectLst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468640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o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827164"/>
                  </p:ext>
                </p:extLst>
              </p:nvPr>
            </p:nvGraphicFramePr>
            <p:xfrm>
              <a:off x="3262189" y="1412773"/>
              <a:ext cx="517723" cy="4603458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517723">
                      <a:extLst>
                        <a:ext uri="{9D8B030D-6E8A-4147-A177-3AD203B41FA5}">
                          <a16:colId xmlns:a16="http://schemas.microsoft.com/office/drawing/2014/main" val="2407106289"/>
                        </a:ext>
                      </a:extLst>
                    </a:gridCol>
                  </a:tblGrid>
                  <a:tr h="686304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5"/>
                          <a:stretch>
                            <a:fillRect l="-9302" t="-3540" r="-10465" b="-5796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58144"/>
                      </a:ext>
                    </a:extLst>
                  </a:tr>
                  <a:tr h="67393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9620147"/>
                      </a:ext>
                    </a:extLst>
                  </a:tr>
                  <a:tr h="72799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125975"/>
                      </a:ext>
                    </a:extLst>
                  </a:tr>
                  <a:tr h="6480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2325874"/>
                      </a:ext>
                    </a:extLst>
                  </a:tr>
                  <a:tr h="67888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0379030"/>
                      </a:ext>
                    </a:extLst>
                  </a:tr>
                  <a:tr h="67785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5686232"/>
                      </a:ext>
                    </a:extLst>
                  </a:tr>
                  <a:tr h="51041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2000" u="none" strike="noStrike" dirty="0">
                              <a:effectLst/>
                            </a:rPr>
                            <a:t> </a:t>
                          </a:r>
                          <a:endParaRPr lang="tr-T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68640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o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56526"/>
                  </p:ext>
                </p:extLst>
              </p:nvPr>
            </p:nvGraphicFramePr>
            <p:xfrm>
              <a:off x="3804901" y="1412773"/>
              <a:ext cx="567352" cy="4603458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567352">
                      <a:extLst>
                        <a:ext uri="{9D8B030D-6E8A-4147-A177-3AD203B41FA5}">
                          <a16:colId xmlns:a16="http://schemas.microsoft.com/office/drawing/2014/main" xmlns="" val="3099776325"/>
                        </a:ext>
                      </a:extLst>
                    </a:gridCol>
                  </a:tblGrid>
                  <a:tr h="72301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8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 i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acc>
                            </m:oMath>
                          </a14:m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1651"/>
                      </a:ext>
                    </a:extLst>
                  </a:tr>
                  <a:tr h="6547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-0,48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9293746"/>
                      </a:ext>
                    </a:extLst>
                  </a:tr>
                  <a:tr h="71794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-0,38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05846634"/>
                      </a:ext>
                    </a:extLst>
                  </a:tr>
                  <a:tr h="6461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28822594"/>
                      </a:ext>
                    </a:extLst>
                  </a:tr>
                  <a:tr h="6461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6792946"/>
                      </a:ext>
                    </a:extLst>
                  </a:tr>
                  <a:tr h="71794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0,57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45709528"/>
                      </a:ext>
                    </a:extLst>
                  </a:tr>
                  <a:tr h="49749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866447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o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480"/>
                  </p:ext>
                </p:extLst>
              </p:nvPr>
            </p:nvGraphicFramePr>
            <p:xfrm>
              <a:off x="3804901" y="1412773"/>
              <a:ext cx="567352" cy="4603458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567352">
                      <a:extLst>
                        <a:ext uri="{9D8B030D-6E8A-4147-A177-3AD203B41FA5}">
                          <a16:colId xmlns:a16="http://schemas.microsoft.com/office/drawing/2014/main" val="3099776325"/>
                        </a:ext>
                      </a:extLst>
                    </a:gridCol>
                  </a:tblGrid>
                  <a:tr h="723017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6"/>
                          <a:stretch>
                            <a:fillRect l="-8511" t="-3361" r="-9574" b="-5453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1651"/>
                      </a:ext>
                    </a:extLst>
                  </a:tr>
                  <a:tr h="6547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-0,48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293746"/>
                      </a:ext>
                    </a:extLst>
                  </a:tr>
                  <a:tr h="71794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-0,38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5846634"/>
                      </a:ext>
                    </a:extLst>
                  </a:tr>
                  <a:tr h="6461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8822594"/>
                      </a:ext>
                    </a:extLst>
                  </a:tr>
                  <a:tr h="6461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92946"/>
                      </a:ext>
                    </a:extLst>
                  </a:tr>
                  <a:tr h="71794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0,57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709528"/>
                      </a:ext>
                    </a:extLst>
                  </a:tr>
                  <a:tr h="49749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6447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o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204586"/>
                  </p:ext>
                </p:extLst>
              </p:nvPr>
            </p:nvGraphicFramePr>
            <p:xfrm>
              <a:off x="4372253" y="1412775"/>
              <a:ext cx="752120" cy="4617011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752120">
                      <a:extLst>
                        <a:ext uri="{9D8B030D-6E8A-4147-A177-3AD203B41FA5}">
                          <a16:colId xmlns:a16="http://schemas.microsoft.com/office/drawing/2014/main" xmlns="" val="1804289808"/>
                        </a:ext>
                      </a:extLst>
                    </a:gridCol>
                  </a:tblGrid>
                  <a:tr h="70509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b="1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tr-TR" sz="1800" b="1" i="1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tr-TR" sz="1800" b="1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8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tr-TR" sz="1800" b="1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800" b="1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)^</a:t>
                          </a:r>
                          <a:r>
                            <a:rPr lang="tr-TR" sz="1800" b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45497179"/>
                      </a:ext>
                    </a:extLst>
                  </a:tr>
                  <a:tr h="6517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0,233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97535819"/>
                      </a:ext>
                    </a:extLst>
                  </a:tr>
                  <a:tr h="69581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0,146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29201758"/>
                      </a:ext>
                    </a:extLst>
                  </a:tr>
                  <a:tr h="6438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98923750"/>
                      </a:ext>
                    </a:extLst>
                  </a:tr>
                  <a:tr h="6438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0,101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6510072"/>
                      </a:ext>
                    </a:extLst>
                  </a:tr>
                  <a:tr h="7301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79874067"/>
                      </a:ext>
                    </a:extLst>
                  </a:tr>
                  <a:tr h="5464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51913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o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928902"/>
                  </p:ext>
                </p:extLst>
              </p:nvPr>
            </p:nvGraphicFramePr>
            <p:xfrm>
              <a:off x="4372253" y="1412775"/>
              <a:ext cx="752120" cy="4617011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752120">
                      <a:extLst>
                        <a:ext uri="{9D8B030D-6E8A-4147-A177-3AD203B41FA5}">
                          <a16:colId xmlns:a16="http://schemas.microsoft.com/office/drawing/2014/main" val="1804289808"/>
                        </a:ext>
                      </a:extLst>
                    </a:gridCol>
                  </a:tblGrid>
                  <a:tr h="705099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7"/>
                          <a:stretch>
                            <a:fillRect l="-6452" t="-3448" r="-8065" b="-56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97179"/>
                      </a:ext>
                    </a:extLst>
                  </a:tr>
                  <a:tr h="6517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0,233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7535819"/>
                      </a:ext>
                    </a:extLst>
                  </a:tr>
                  <a:tr h="69581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0,146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9201758"/>
                      </a:ext>
                    </a:extLst>
                  </a:tr>
                  <a:tr h="6438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8923750"/>
                      </a:ext>
                    </a:extLst>
                  </a:tr>
                  <a:tr h="6438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0,101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10072"/>
                      </a:ext>
                    </a:extLst>
                  </a:tr>
                  <a:tr h="7301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9874067"/>
                      </a:ext>
                    </a:extLst>
                  </a:tr>
                  <a:tr h="54642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19130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o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8093187"/>
                  </p:ext>
                </p:extLst>
              </p:nvPr>
            </p:nvGraphicFramePr>
            <p:xfrm>
              <a:off x="5119761" y="1410828"/>
              <a:ext cx="1016180" cy="4610460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016180">
                      <a:extLst>
                        <a:ext uri="{9D8B030D-6E8A-4147-A177-3AD203B41FA5}">
                          <a16:colId xmlns:a16="http://schemas.microsoft.com/office/drawing/2014/main" xmlns="" val="754429042"/>
                        </a:ext>
                      </a:extLst>
                    </a:gridCol>
                  </a:tblGrid>
                  <a:tr h="7099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p*(r-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8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 i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)^2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77907990"/>
                      </a:ext>
                    </a:extLst>
                  </a:tr>
                  <a:tr h="64627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16514361"/>
                      </a:ext>
                    </a:extLst>
                  </a:tr>
                  <a:tr h="65082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0,029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43330525"/>
                      </a:ext>
                    </a:extLst>
                  </a:tr>
                  <a:tr h="6826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7335237"/>
                      </a:ext>
                    </a:extLst>
                  </a:tr>
                  <a:tr h="6826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0,020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75508501"/>
                      </a:ext>
                    </a:extLst>
                  </a:tr>
                  <a:tr h="6826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0,016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79598203"/>
                      </a:ext>
                    </a:extLst>
                  </a:tr>
                  <a:tr h="55531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1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1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89558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o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9534344"/>
                  </p:ext>
                </p:extLst>
              </p:nvPr>
            </p:nvGraphicFramePr>
            <p:xfrm>
              <a:off x="5119761" y="1410828"/>
              <a:ext cx="1016180" cy="4610460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016180">
                      <a:extLst>
                        <a:ext uri="{9D8B030D-6E8A-4147-A177-3AD203B41FA5}">
                          <a16:colId xmlns:a16="http://schemas.microsoft.com/office/drawing/2014/main" val="754429042"/>
                        </a:ext>
                      </a:extLst>
                    </a:gridCol>
                  </a:tblGrid>
                  <a:tr h="70994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8"/>
                          <a:stretch>
                            <a:fillRect l="-4167" t="-3419" r="-5357" b="-5572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907990"/>
                      </a:ext>
                    </a:extLst>
                  </a:tr>
                  <a:tr h="64627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6514361"/>
                      </a:ext>
                    </a:extLst>
                  </a:tr>
                  <a:tr h="65082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0,029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330525"/>
                      </a:ext>
                    </a:extLst>
                  </a:tr>
                  <a:tr h="6826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0,000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35237"/>
                      </a:ext>
                    </a:extLst>
                  </a:tr>
                  <a:tr h="6826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0,020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5508501"/>
                      </a:ext>
                    </a:extLst>
                  </a:tr>
                  <a:tr h="68269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0,016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9598203"/>
                      </a:ext>
                    </a:extLst>
                  </a:tr>
                  <a:tr h="55531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1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1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95589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o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90679"/>
                  </p:ext>
                </p:extLst>
              </p:nvPr>
            </p:nvGraphicFramePr>
            <p:xfrm>
              <a:off x="6127300" y="1410830"/>
              <a:ext cx="1253012" cy="4618954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253012">
                      <a:extLst>
                        <a:ext uri="{9D8B030D-6E8A-4147-A177-3AD203B41FA5}">
                          <a16:colId xmlns:a16="http://schemas.microsoft.com/office/drawing/2014/main" xmlns="" val="3102094530"/>
                        </a:ext>
                      </a:extLst>
                    </a:gridCol>
                  </a:tblGrid>
                  <a:tr h="7336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∑p*(r-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8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 i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)^2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66315535"/>
                      </a:ext>
                    </a:extLst>
                  </a:tr>
                  <a:tr h="61083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11631438"/>
                      </a:ext>
                    </a:extLst>
                  </a:tr>
                  <a:tr h="6562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99865144"/>
                      </a:ext>
                    </a:extLst>
                  </a:tr>
                  <a:tr h="6655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57710595"/>
                      </a:ext>
                    </a:extLst>
                  </a:tr>
                  <a:tr h="7200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8845218"/>
                      </a:ext>
                    </a:extLst>
                  </a:tr>
                  <a:tr h="64807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73941889"/>
                      </a:ext>
                    </a:extLst>
                  </a:tr>
                  <a:tr h="58456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b="1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0,077</a:t>
                          </a: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889837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o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681648"/>
                  </p:ext>
                </p:extLst>
              </p:nvPr>
            </p:nvGraphicFramePr>
            <p:xfrm>
              <a:off x="6127300" y="1410830"/>
              <a:ext cx="1253012" cy="4618954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253012">
                      <a:extLst>
                        <a:ext uri="{9D8B030D-6E8A-4147-A177-3AD203B41FA5}">
                          <a16:colId xmlns:a16="http://schemas.microsoft.com/office/drawing/2014/main" val="3102094530"/>
                        </a:ext>
                      </a:extLst>
                    </a:gridCol>
                  </a:tblGrid>
                  <a:tr h="73367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9"/>
                          <a:stretch>
                            <a:fillRect l="-3883" t="-3306" r="-4854" b="-546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6315535"/>
                      </a:ext>
                    </a:extLst>
                  </a:tr>
                  <a:tr h="61083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631438"/>
                      </a:ext>
                    </a:extLst>
                  </a:tr>
                  <a:tr h="6562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865144"/>
                      </a:ext>
                    </a:extLst>
                  </a:tr>
                  <a:tr h="6655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7710595"/>
                      </a:ext>
                    </a:extLst>
                  </a:tr>
                  <a:tr h="7200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845218"/>
                      </a:ext>
                    </a:extLst>
                  </a:tr>
                  <a:tr h="64807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941889"/>
                      </a:ext>
                    </a:extLst>
                  </a:tr>
                  <a:tr h="58456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b="1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0,077</a:t>
                          </a: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9837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o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957820"/>
                  </p:ext>
                </p:extLst>
              </p:nvPr>
            </p:nvGraphicFramePr>
            <p:xfrm>
              <a:off x="7380312" y="1410828"/>
              <a:ext cx="1677808" cy="461895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677808">
                      <a:extLst>
                        <a:ext uri="{9D8B030D-6E8A-4147-A177-3AD203B41FA5}">
                          <a16:colId xmlns:a16="http://schemas.microsoft.com/office/drawing/2014/main" xmlns="" val="938214477"/>
                        </a:ext>
                      </a:extLst>
                    </a:gridCol>
                  </a:tblGrid>
                  <a:tr h="7298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i="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(∑p*(r-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tr-TR" sz="18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 i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acc>
                            </m:oMath>
                          </a14:m>
                          <a:r>
                            <a:rPr lang="tr-TR" sz="180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)^</a:t>
                          </a:r>
                          <a:r>
                            <a:rPr lang="tr-TR" sz="1800" i="0" u="none" strike="noStrike" dirty="0" smtClean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2)^0,5</a:t>
                          </a:r>
                          <a:endParaRPr lang="tr-TR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59203407"/>
                      </a:ext>
                    </a:extLst>
                  </a:tr>
                  <a:tr h="64676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10832676"/>
                      </a:ext>
                    </a:extLst>
                  </a:tr>
                  <a:tr h="65509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08102259"/>
                      </a:ext>
                    </a:extLst>
                  </a:tr>
                  <a:tr h="65509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9402860"/>
                      </a:ext>
                    </a:extLst>
                  </a:tr>
                  <a:tr h="72788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55629256"/>
                      </a:ext>
                    </a:extLst>
                  </a:tr>
                  <a:tr h="65509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4002164"/>
                      </a:ext>
                    </a:extLst>
                  </a:tr>
                  <a:tr h="5491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b="1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0,278</a:t>
                          </a: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497029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o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651520"/>
                  </p:ext>
                </p:extLst>
              </p:nvPr>
            </p:nvGraphicFramePr>
            <p:xfrm>
              <a:off x="7380312" y="1410828"/>
              <a:ext cx="1677808" cy="461895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1677808">
                      <a:extLst>
                        <a:ext uri="{9D8B030D-6E8A-4147-A177-3AD203B41FA5}">
                          <a16:colId xmlns:a16="http://schemas.microsoft.com/office/drawing/2014/main" val="938214477"/>
                        </a:ext>
                      </a:extLst>
                    </a:gridCol>
                  </a:tblGrid>
                  <a:tr h="72985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9525" marR="9525" marT="9525" marB="0" anchor="b">
                        <a:blipFill>
                          <a:blip r:embed="rId10"/>
                          <a:stretch>
                            <a:fillRect l="-2536" t="-3333" r="-3623" b="-55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203407"/>
                      </a:ext>
                    </a:extLst>
                  </a:tr>
                  <a:tr h="64676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0832676"/>
                      </a:ext>
                    </a:extLst>
                  </a:tr>
                  <a:tr h="65509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102259"/>
                      </a:ext>
                    </a:extLst>
                  </a:tr>
                  <a:tr h="65509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9402860"/>
                      </a:ext>
                    </a:extLst>
                  </a:tr>
                  <a:tr h="72788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629256"/>
                      </a:ext>
                    </a:extLst>
                  </a:tr>
                  <a:tr h="65509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tr-TR" sz="18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tr-T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4002164"/>
                      </a:ext>
                    </a:extLst>
                  </a:tr>
                  <a:tr h="5491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tr-TR" sz="1800" b="1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0,278</a:t>
                          </a:r>
                        </a:p>
                      </a:txBody>
                      <a:tcPr marL="9525" marR="9525" marT="9525" marB="0" anchor="b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97029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02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59" y="908720"/>
            <a:ext cx="8233411" cy="1008112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Faklı risk ve getirilere sahip olan 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paylar nasıl 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karşılaştırılacak, hangisi tercih 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edilmeli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905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Varyasyon Katsayısı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33781"/>
              </p:ext>
            </p:extLst>
          </p:nvPr>
        </p:nvGraphicFramePr>
        <p:xfrm>
          <a:off x="971600" y="1916832"/>
          <a:ext cx="5976664" cy="94297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87368">
                  <a:extLst>
                    <a:ext uri="{9D8B030D-6E8A-4147-A177-3AD203B41FA5}">
                      <a16:colId xmlns:a16="http://schemas.microsoft.com/office/drawing/2014/main" xmlns="" val="1869156428"/>
                    </a:ext>
                  </a:extLst>
                </a:gridCol>
                <a:gridCol w="1887368">
                  <a:extLst>
                    <a:ext uri="{9D8B030D-6E8A-4147-A177-3AD203B41FA5}">
                      <a16:colId xmlns:a16="http://schemas.microsoft.com/office/drawing/2014/main" xmlns="" val="4237747149"/>
                    </a:ext>
                  </a:extLst>
                </a:gridCol>
                <a:gridCol w="2201928">
                  <a:extLst>
                    <a:ext uri="{9D8B030D-6E8A-4147-A177-3AD203B41FA5}">
                      <a16:colId xmlns:a16="http://schemas.microsoft.com/office/drawing/2014/main" xmlns="" val="456062480"/>
                    </a:ext>
                  </a:extLst>
                </a:gridCol>
              </a:tblGrid>
              <a:tr h="30453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tr-TR" sz="20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Payı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tr-TR" sz="20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Payı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017549"/>
                  </a:ext>
                </a:extLst>
              </a:tr>
              <a:tr h="302964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5118"/>
                  </a:ext>
                </a:extLst>
              </a:tr>
              <a:tr h="302964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Getiri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01405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İçerik Yer Tutucusu 2"/>
              <p:cNvSpPr txBox="1">
                <a:spLocks/>
              </p:cNvSpPr>
              <p:nvPr/>
            </p:nvSpPr>
            <p:spPr>
              <a:xfrm>
                <a:off x="395537" y="2974864"/>
                <a:ext cx="8291264" cy="1072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00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CV</m:t>
                    </m:r>
                    <m:r>
                      <a:rPr lang="tr-TR" sz="200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0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tr-TR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tr-TR" sz="2000" i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</m:acc>
                      </m:den>
                    </m:f>
                  </m:oMath>
                </a14:m>
                <a:endParaRPr lang="tr-TR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Birim 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getiri başına ne kadar riske katlanıldığını gösterir</a:t>
                </a:r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tr-TR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2974864"/>
                <a:ext cx="8291264" cy="1072179"/>
              </a:xfrm>
              <a:prstGeom prst="rect">
                <a:avLst/>
              </a:prstGeom>
              <a:blipFill>
                <a:blip r:embed="rId5"/>
                <a:stretch>
                  <a:fillRect t="-34091" b="-136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45917"/>
              </p:ext>
            </p:extLst>
          </p:nvPr>
        </p:nvGraphicFramePr>
        <p:xfrm>
          <a:off x="1043608" y="4293096"/>
          <a:ext cx="5904656" cy="12573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57103">
                  <a:extLst>
                    <a:ext uri="{9D8B030D-6E8A-4147-A177-3AD203B41FA5}">
                      <a16:colId xmlns:a16="http://schemas.microsoft.com/office/drawing/2014/main" xmlns="" val="1869156428"/>
                    </a:ext>
                  </a:extLst>
                </a:gridCol>
                <a:gridCol w="1713087">
                  <a:extLst>
                    <a:ext uri="{9D8B030D-6E8A-4147-A177-3AD203B41FA5}">
                      <a16:colId xmlns:a16="http://schemas.microsoft.com/office/drawing/2014/main" xmlns="" val="4237747149"/>
                    </a:ext>
                  </a:extLst>
                </a:gridCol>
                <a:gridCol w="2334466">
                  <a:extLst>
                    <a:ext uri="{9D8B030D-6E8A-4147-A177-3AD203B41FA5}">
                      <a16:colId xmlns:a16="http://schemas.microsoft.com/office/drawing/2014/main" xmlns="" val="456062480"/>
                    </a:ext>
                  </a:extLst>
                </a:gridCol>
              </a:tblGrid>
              <a:tr h="27995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tr-TR" sz="20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Payı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tr-TR" sz="20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Payı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017549"/>
                  </a:ext>
                </a:extLst>
              </a:tr>
              <a:tr h="302964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5118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Getiri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0140536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tr-TR" sz="2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718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5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905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Olasılık Dağılımı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82334"/>
              </p:ext>
            </p:extLst>
          </p:nvPr>
        </p:nvGraphicFramePr>
        <p:xfrm>
          <a:off x="1381942" y="1379768"/>
          <a:ext cx="6553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942" y="1379768"/>
                        <a:ext cx="6553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23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34143" y="2420888"/>
            <a:ext cx="7801363" cy="1008112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80728" y="908720"/>
            <a:ext cx="8640960" cy="486316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ve getiri arasında pozitif ilişki vardır.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Finans: Bireyler riskten kaçınır, belirliliği belirsizliğe tercih eder.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Tutumuna Göre Yatırımcı Türleri: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Riskten kaçınan yatırımcı: Aynı düzey artış veya azalışta, azalışta daha fazla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fayda kaybı yaşar.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seven yatırımcı: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düzey artış veya azalışta, azalışta 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az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fayda kaybı yaşar.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nötr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yatırımcı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Aynı düzey </a:t>
            </a:r>
            <a:r>
              <a:rPr lang="tr-T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artış veya azalışta, </a:t>
            </a:r>
            <a:r>
              <a:rPr lang="tr-T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fayda kazanç ya da kaybı aynıdır.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Bir yatırım yıl sonunda eşit olasılıkla 100 TL veya 200 TL ödeme yapacaktır.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Beklenen Tutar: 100*0,5 + 200*0,5 =150 TL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Riskten kaçınan yatırımcı belirsizlik nedeniyle bu yatırım için 150 TL’den daha az ödeme yapmak isteyecek.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seven yatırımcı ise 150 TL’den daha yüksek ödeme yapmak isteyecek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nötür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yatırımcı ise 150 TL ödeme yapmak isteyecek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ve Getiri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ve Getiri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3" y="3892317"/>
            <a:ext cx="6315470" cy="1879834"/>
          </a:xfrm>
          <a:prstGeom prst="rect">
            <a:avLst/>
          </a:prstGeom>
        </p:spPr>
      </p:pic>
      <p:cxnSp>
        <p:nvCxnSpPr>
          <p:cNvPr id="5" name="Düz Bağlayıcı 4"/>
          <p:cNvCxnSpPr/>
          <p:nvPr/>
        </p:nvCxnSpPr>
        <p:spPr>
          <a:xfrm>
            <a:off x="1043608" y="141277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 flipH="1">
            <a:off x="1043608" y="256490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611560" y="110245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Fayda</a:t>
            </a:r>
            <a:endParaRPr lang="tr-T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882878" y="2613418"/>
            <a:ext cx="120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Varlık/Servet</a:t>
            </a:r>
            <a:endParaRPr lang="tr-T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790525" y="160391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Konkav</a:t>
            </a:r>
            <a:endParaRPr lang="tr-T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881591" y="2871958"/>
            <a:ext cx="22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Riskten Kaçan Yatırımcı</a:t>
            </a:r>
            <a:endParaRPr lang="tr-TR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Düz Bağlayıcı 21"/>
          <p:cNvCxnSpPr/>
          <p:nvPr/>
        </p:nvCxnSpPr>
        <p:spPr>
          <a:xfrm>
            <a:off x="6012160" y="1371865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>
            <a:off x="3595308" y="1374210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 flipH="1">
            <a:off x="6012160" y="253628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 flipH="1">
            <a:off x="3589659" y="2545003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3193615" y="108238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Fayda</a:t>
            </a:r>
            <a:endParaRPr lang="tr-T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616116" y="110499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Fayda</a:t>
            </a:r>
            <a:endParaRPr lang="tr-T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4151130" y="2583330"/>
            <a:ext cx="1407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Varlık/Servet</a:t>
            </a:r>
            <a:endParaRPr lang="tr-T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6797775" y="2577412"/>
            <a:ext cx="1302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Varlık/Servet</a:t>
            </a:r>
            <a:endParaRPr lang="tr-T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3469295" y="2874776"/>
            <a:ext cx="22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tr-TR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Nötür</a:t>
            </a:r>
            <a:r>
              <a:rPr lang="tr-TR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Yatırımcı</a:t>
            </a:r>
            <a:endParaRPr lang="tr-TR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6012160" y="2901548"/>
            <a:ext cx="22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Riskten Seven Yatırımcı</a:t>
            </a:r>
            <a:endParaRPr lang="tr-TR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Düz Bağlayıcı 31"/>
          <p:cNvCxnSpPr/>
          <p:nvPr/>
        </p:nvCxnSpPr>
        <p:spPr>
          <a:xfrm flipH="1">
            <a:off x="3816932" y="1717160"/>
            <a:ext cx="786489" cy="521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Yay 34"/>
          <p:cNvSpPr/>
          <p:nvPr/>
        </p:nvSpPr>
        <p:spPr>
          <a:xfrm flipH="1" flipV="1">
            <a:off x="6275135" y="1214388"/>
            <a:ext cx="1425612" cy="1057757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/>
          <p:cNvSpPr txBox="1"/>
          <p:nvPr/>
        </p:nvSpPr>
        <p:spPr>
          <a:xfrm>
            <a:off x="6631306" y="1779936"/>
            <a:ext cx="98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Konveks</a:t>
            </a:r>
            <a:endParaRPr lang="tr-T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Yay 37"/>
          <p:cNvSpPr/>
          <p:nvPr/>
        </p:nvSpPr>
        <p:spPr>
          <a:xfrm rot="10800000" flipH="1" flipV="1">
            <a:off x="445416" y="1779936"/>
            <a:ext cx="1528504" cy="112161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11559" y="908720"/>
                <a:ext cx="8233411" cy="4863160"/>
              </a:xfrm>
            </p:spPr>
            <p:txBody>
              <a:bodyPr>
                <a:noAutofit/>
              </a:bodyPr>
              <a:lstStyle/>
              <a:p>
                <a:pPr marL="457200" indent="-19050" algn="just" fontAlgn="auto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arenR"/>
                  <a:defRPr/>
                </a:pPr>
                <a:r>
                  <a:rPr lang="tr-TR" alt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altLang="tr-T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Geçmişe Yönelik Getiri: </a:t>
                </a:r>
                <a:r>
                  <a:rPr lang="tr-TR" alt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Gerçekleşen Getiri (</a:t>
                </a:r>
                <a:r>
                  <a:rPr lang="tr-TR" altLang="tr-T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Realized</a:t>
                </a:r>
                <a:r>
                  <a:rPr lang="tr-TR" alt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Return)</a:t>
                </a:r>
              </a:p>
              <a:p>
                <a:pPr marL="457200" indent="-19050" algn="just">
                  <a:lnSpc>
                    <a:spcPct val="150000"/>
                  </a:lnSpc>
                  <a:buFont typeface="+mj-lt"/>
                  <a:buAutoNum type="arabicParenR"/>
                  <a:defRPr/>
                </a:pPr>
                <a:r>
                  <a:rPr lang="tr-TR" alt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altLang="tr-T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Geleceğe Yönelik Getiri:</a:t>
                </a:r>
                <a:r>
                  <a:rPr lang="tr-TR" alt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Beklenen Getiri (</a:t>
                </a:r>
                <a:r>
                  <a:rPr lang="tr-TR" altLang="tr-T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</a:t>
                </a:r>
                <a:r>
                  <a:rPr lang="tr-TR" alt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alt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Return) </a:t>
                </a:r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Faiz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tr-T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Gerçekleşen Getiri: 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Yatırım tutarının bir dönem içinde ne kadar artırdığını ifade eder</a:t>
                </a:r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1" indent="0" algn="just">
                  <a:lnSpc>
                    <a:spcPct val="150000"/>
                  </a:lnSpc>
                  <a:buNone/>
                  <a:defRPr/>
                </a:pPr>
                <a:endParaRPr lang="tr-TR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solidFill>
                            <a:srgbClr val="002060"/>
                          </a:solidFill>
                          <a:latin typeface="Cambria Math"/>
                        </a:rPr>
                        <m:t>𝑟</m:t>
                      </m:r>
                      <m:r>
                        <a:rPr lang="tr-TR" sz="20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𝑌𝑎𝑡𝚤𝑟𝚤𝑚𝚤𝑛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ö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𝑛𝑒𝑚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𝑆𝑜𝑛𝑢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𝑇𝑢𝑡𝑎𝑟𝚤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𝑌𝑎𝑡𝚤𝑟𝚤𝑚𝚤𝑛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ö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𝑛𝑒𝑚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𝐵𝑎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ş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𝚤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𝑇𝑢𝑡𝑎𝑟𝚤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𝑌𝑎𝑡𝚤𝑟𝚤𝑚𝚤𝑛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ö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𝑛𝑒𝑚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𝐵𝑎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ş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𝚤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𝑇𝑢𝑡𝑎𝑟𝚤</m:t>
                          </m:r>
                        </m:den>
                      </m:f>
                    </m:oMath>
                  </m:oMathPara>
                </a14:m>
                <a:endParaRPr lang="tr-TR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tr-TR" sz="2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Yatırım Pay ise; Sermaye Kazancı ve Kar Payı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tr-TR" i="1">
                        <a:solidFill>
                          <a:srgbClr val="002060"/>
                        </a:solidFill>
                        <a:latin typeface="Cambria Math"/>
                      </a:rPr>
                      <m:t>𝑟</m:t>
                    </m:r>
                    <m:r>
                      <a:rPr lang="tr-TR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tr-TR" b="0" i="1" baseline="-250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tr-T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𝐹𝑡</m:t>
                            </m:r>
                            <m:r>
                              <a:rPr lang="tr-TR" b="0" i="1" baseline="-2500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 </m:t>
                        </m:r>
                        <m: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𝑇𝑡</m:t>
                        </m:r>
                      </m:num>
                      <m:den>
                        <m: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tr-TR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59" y="908720"/>
                <a:ext cx="8233411" cy="4863160"/>
              </a:xfrm>
              <a:blipFill rotWithShape="1">
                <a:blip r:embed="rId3"/>
                <a:stretch>
                  <a:fillRect r="-8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 Hesaplama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83567" y="908720"/>
                <a:ext cx="8161403" cy="5502050"/>
              </a:xfrm>
            </p:spPr>
            <p:txBody>
              <a:bodyPr>
                <a:noAutofit/>
              </a:bodyPr>
              <a:lstStyle/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01.01.2018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tarihinde 100 adet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A.Ş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payları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tanesi 50 TL’den satın alınmıştır.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30.05.2018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tarihinde Şirket hisse başına 5 TL kar payı dağıtmıştır.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30.06.2018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tarihinde paylar 60 TL/</a:t>
                </a:r>
                <a:r>
                  <a:rPr lang="tr-T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adet’den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satılmıştır.  Bu yatırımın getirisi ne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olmuştur?</a:t>
                </a:r>
              </a:p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Başlangıç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yatırım tutarı=100 adet * 50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 = 5.000 TL</a:t>
                </a:r>
              </a:p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Dönem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içi kar payı tutarı=100 adet *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=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</a:t>
                </a:r>
              </a:p>
              <a:p>
                <a:pPr marL="7810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Dönem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Sonu satış Tutarı=100 adet * 60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 = 6.000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</a:t>
                </a:r>
                <a:endParaRPr lang="tr-T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38150" indent="0" algn="just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6000+500−5000</m:t>
                          </m:r>
                        </m:num>
                        <m:den>
                          <m:r>
                            <a:rPr lang="tr-T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5000</m:t>
                          </m:r>
                        </m:den>
                      </m:f>
                      <m:r>
                        <a:rPr lang="tr-TR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=%30</m:t>
                      </m:r>
                    </m:oMath>
                  </m:oMathPara>
                </a14:m>
                <a:endParaRPr lang="tr-T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tr-TR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𝐹𝑡</m:t>
                            </m:r>
                            <m:r>
                              <a:rPr lang="tr-TR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𝑇𝑡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tr-TR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50−50</m:t>
                            </m:r>
                          </m:e>
                        </m:d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%30</a:t>
                </a:r>
              </a:p>
            </p:txBody>
          </p:sp>
        </mc:Choice>
        <mc:Fallback>
          <p:sp>
            <p:nvSpPr>
              <p:cNvPr id="8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7" y="908720"/>
                <a:ext cx="8161403" cy="5502050"/>
              </a:xfrm>
              <a:blipFill rotWithShape="1">
                <a:blip r:embed="rId3"/>
                <a:stretch>
                  <a:fillRect r="-8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 Hesaplama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59" y="908720"/>
            <a:ext cx="8233411" cy="2880320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Beklenen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tutarının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gelecek bir dönem içinde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kadar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artacağını ifade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Muhtemel getirilerin gerçekleşme olasılığıyla ağırlıklandırılmış getirisidir.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Gelecekteki olası durumlarda olası getiriler ve bunların olasılıkları ortaya konur.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 Hesaplama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34763"/>
              </p:ext>
            </p:extLst>
          </p:nvPr>
        </p:nvGraphicFramePr>
        <p:xfrm>
          <a:off x="741420" y="3853772"/>
          <a:ext cx="7945380" cy="18533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33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1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3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Olasılık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  <a:r>
                        <a:rPr lang="tr-T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A.Ş.</a:t>
                      </a:r>
                      <a:r>
                        <a:rPr lang="tr-T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Getiri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Hazine</a:t>
                      </a:r>
                      <a:r>
                        <a:rPr lang="tr-T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Bonosu Getiri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Kötü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2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74420"/>
                <a:ext cx="8216320" cy="2549220"/>
              </a:xfrm>
            </p:spPr>
            <p:txBody>
              <a:bodyPr>
                <a:noAutofit/>
              </a:bodyPr>
              <a:lstStyle/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tr-T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Beklenen 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Getiri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tr-T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tr-T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tr-TR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(-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0,20)*0,25 + 0,20*0,50 + 0,40*0,25 = 0,15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endParaRPr lang="tr-T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endParaRPr lang="tr-TR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74420"/>
                <a:ext cx="8216320" cy="2549220"/>
              </a:xfrm>
              <a:blipFill rotWithShape="1">
                <a:blip r:embed="rId3"/>
                <a:stretch>
                  <a:fillRect t="-126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 Hesaplama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73561"/>
              </p:ext>
            </p:extLst>
          </p:nvPr>
        </p:nvGraphicFramePr>
        <p:xfrm>
          <a:off x="672391" y="3169262"/>
          <a:ext cx="8088886" cy="23854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6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8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8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7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Olasılık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 </a:t>
                      </a:r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A.Ş. Getiri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Getiri *Olasılık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Kötü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-0,05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090">
                <a:tc gridSpan="2"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Beklenen Getiri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539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8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122883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 Hesaplama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84969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25639</TotalTime>
  <Words>1487</Words>
  <Application>Microsoft Office PowerPoint</Application>
  <PresentationFormat>Ekran Gösterisi (4:3)</PresentationFormat>
  <Paragraphs>461</Paragraphs>
  <Slides>23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ekonomi</vt:lpstr>
      <vt:lpstr>1_Rics</vt:lpstr>
      <vt:lpstr>h.t.</vt:lpstr>
      <vt:lpstr>Chart</vt:lpstr>
      <vt:lpstr>PowerPoint Sunusu</vt:lpstr>
      <vt:lpstr>Risk ve Getiri</vt:lpstr>
      <vt:lpstr>Risk ve Getiri</vt:lpstr>
      <vt:lpstr>Risk ve Getiri</vt:lpstr>
      <vt:lpstr>Getiri Hesaplama</vt:lpstr>
      <vt:lpstr>Getiri Hesaplama Örnek</vt:lpstr>
      <vt:lpstr>Getiri Hesaplama</vt:lpstr>
      <vt:lpstr>Getiri Hesaplama</vt:lpstr>
      <vt:lpstr>Getiri Hesaplama Örnek</vt:lpstr>
      <vt:lpstr>Risk Ölçümü</vt:lpstr>
      <vt:lpstr>Gerçekleşen Getiri Riski</vt:lpstr>
      <vt:lpstr>Gerçekleşen Getiri Riski Örnek</vt:lpstr>
      <vt:lpstr>Gerçekleşen Getiri Riski Örnek</vt:lpstr>
      <vt:lpstr>Gerçekleşen Getiri Riski Örnek</vt:lpstr>
      <vt:lpstr>Gerçekleşen Getiri Riski Örnek</vt:lpstr>
      <vt:lpstr>Gerçekleşen Getiri Riski Örnek</vt:lpstr>
      <vt:lpstr>Beklenen Getiri Riski</vt:lpstr>
      <vt:lpstr>Beklenen Getiri Riski Örnek</vt:lpstr>
      <vt:lpstr>Beklenen Getiri Riski Örnek</vt:lpstr>
      <vt:lpstr>Beklenen Getiri Riski Örnek</vt:lpstr>
      <vt:lpstr>Varyasyon Katsayısı</vt:lpstr>
      <vt:lpstr>Olasılık Dağılımı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926</cp:revision>
  <cp:lastPrinted>2016-10-24T07:53:35Z</cp:lastPrinted>
  <dcterms:created xsi:type="dcterms:W3CDTF">2016-09-18T09:35:24Z</dcterms:created>
  <dcterms:modified xsi:type="dcterms:W3CDTF">2020-02-26T13:36:38Z</dcterms:modified>
</cp:coreProperties>
</file>