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71" r:id="rId9"/>
    <p:sldId id="270" r:id="rId10"/>
    <p:sldId id="273" r:id="rId11"/>
    <p:sldId id="274" r:id="rId12"/>
    <p:sldId id="279" r:id="rId13"/>
    <p:sldId id="281" r:id="rId14"/>
    <p:sldId id="282" r:id="rId15"/>
    <p:sldId id="283" r:id="rId16"/>
    <p:sldId id="285" r:id="rId17"/>
    <p:sldId id="306" r:id="rId18"/>
    <p:sldId id="288" r:id="rId19"/>
    <p:sldId id="293" r:id="rId20"/>
    <p:sldId id="295" r:id="rId21"/>
    <p:sldId id="301"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12154F0-4FAB-4CF1-A78A-BFC00E3D94C7}"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0E040D-7C69-445C-800D-8648CB5AD97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50000">
              <a:schemeClr val="accent1">
                <a:tint val="44500"/>
                <a:satMod val="160000"/>
              </a:schemeClr>
            </a:gs>
            <a:gs pos="100000">
              <a:schemeClr val="accent6">
                <a:lumMod val="60000"/>
                <a:lumOff val="4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154F0-4FAB-4CF1-A78A-BFC00E3D94C7}"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E040D-7C69-445C-800D-8648CB5AD97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aba Hoca\Desktop\Slide Shows\slayt1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1 Başlık"/>
          <p:cNvSpPr>
            <a:spLocks noGrp="1"/>
          </p:cNvSpPr>
          <p:nvPr>
            <p:ph type="title"/>
          </p:nvPr>
        </p:nvSpPr>
        <p:spPr>
          <a:xfrm>
            <a:off x="-357222" y="1785926"/>
            <a:ext cx="6786578" cy="1143000"/>
          </a:xfrm>
        </p:spPr>
        <p:txBody>
          <a:bodyPr>
            <a:normAutofit fontScale="90000"/>
          </a:bodyPr>
          <a:lstStyle/>
          <a:p>
            <a:r>
              <a:rPr lang="tr-TR" b="1" dirty="0">
                <a:solidFill>
                  <a:schemeClr val="bg2">
                    <a:lumMod val="25000"/>
                  </a:schemeClr>
                </a:solidFill>
                <a:latin typeface="Comic Sans MS" pitchFamily="66" charset="0"/>
              </a:rPr>
              <a:t>GRUP REHBERLİĞİ HİZMETLERİ</a:t>
            </a:r>
            <a:r>
              <a:rPr lang="tr-TR" dirty="0">
                <a:latin typeface="Comic Sans MS" pitchFamily="66" charset="0"/>
              </a:rPr>
              <a:t/>
            </a:r>
            <a:br>
              <a:rPr lang="tr-TR" dirty="0">
                <a:latin typeface="Comic Sans MS" pitchFamily="66" charset="0"/>
              </a:rPr>
            </a:br>
            <a:endParaRPr lang="tr-TR"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29600" cy="4525963"/>
          </a:xfrm>
        </p:spPr>
        <p:txBody>
          <a:bodyPr>
            <a:normAutofit fontScale="77500" lnSpcReduction="20000"/>
          </a:bodyPr>
          <a:lstStyle/>
          <a:p>
            <a:pPr>
              <a:buNone/>
            </a:pPr>
            <a:r>
              <a:rPr lang="tr-TR" dirty="0" smtClean="0">
                <a:latin typeface="Comic Sans MS" pitchFamily="66" charset="0"/>
              </a:rPr>
              <a:t>     İZLEME </a:t>
            </a:r>
            <a:r>
              <a:rPr lang="tr-TR" dirty="0">
                <a:latin typeface="Comic Sans MS" pitchFamily="66" charset="0"/>
              </a:rPr>
              <a:t>HİZMETLERİ</a:t>
            </a:r>
          </a:p>
          <a:p>
            <a:pPr>
              <a:buNone/>
            </a:pPr>
            <a:r>
              <a:rPr lang="tr-TR" dirty="0" smtClean="0">
                <a:latin typeface="Comic Sans MS" pitchFamily="66" charset="0"/>
              </a:rPr>
              <a:t>     Öğrencilere </a:t>
            </a:r>
            <a:r>
              <a:rPr lang="tr-TR" dirty="0">
                <a:latin typeface="Comic Sans MS" pitchFamily="66" charset="0"/>
              </a:rPr>
              <a:t>sunulan rehberlik hizmetleri sonucunda bir değişikliğin olup olmadığı , olmuşsa ne gibi değişikliklerin olduğunun bilinmesine gereksinim vardır. İzleme çalışmaları, hem öğrencinin değişim ve gelişimini takip etmek amacıyla hem de sunulan rehberlik çalışmalarını etkinliğini öğrenmede ihtiyaç duyulan bilgileri sağlar. Bir öğrencinin yaşadığı kişisel sorunu çözmek için psikolojik danışma ilişkisi tamamlandıktan sonra yaşantısındaki değişiklik ve sorunların bilinmesi de izleme olarak değerlendirilmektedir. Öğrenci bu süreçte bir karar almıştır ve bu kararın sonucunda yeni davranışları kazanmada ne kadar başarılı olduğu izlenmelidir. </a:t>
            </a:r>
          </a:p>
          <a:p>
            <a:endParaRPr lang="tr-TR"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00108"/>
            <a:ext cx="8229600" cy="4525963"/>
          </a:xfrm>
        </p:spPr>
        <p:txBody>
          <a:bodyPr>
            <a:normAutofit fontScale="62500" lnSpcReduction="20000"/>
          </a:bodyPr>
          <a:lstStyle/>
          <a:p>
            <a:pPr>
              <a:buNone/>
            </a:pPr>
            <a:r>
              <a:rPr lang="tr-TR" dirty="0" smtClean="0">
                <a:latin typeface="Comic Sans MS" pitchFamily="66" charset="0"/>
              </a:rPr>
              <a:t>       </a:t>
            </a:r>
            <a:r>
              <a:rPr lang="tr-TR" sz="3800" dirty="0" smtClean="0">
                <a:latin typeface="Comic Sans MS" pitchFamily="66" charset="0"/>
              </a:rPr>
              <a:t>YÖNELTME </a:t>
            </a:r>
            <a:r>
              <a:rPr lang="tr-TR" sz="3800" dirty="0">
                <a:latin typeface="Comic Sans MS" pitchFamily="66" charset="0"/>
              </a:rPr>
              <a:t>VE YERLEŞTİRME HİZMETLERİ</a:t>
            </a:r>
          </a:p>
          <a:p>
            <a:pPr>
              <a:buNone/>
            </a:pPr>
            <a:r>
              <a:rPr lang="tr-TR" dirty="0" smtClean="0">
                <a:latin typeface="Comic Sans MS" pitchFamily="66" charset="0"/>
              </a:rPr>
              <a:t>      Öğrenciyi </a:t>
            </a:r>
            <a:r>
              <a:rPr lang="tr-TR" dirty="0">
                <a:latin typeface="Comic Sans MS" pitchFamily="66" charset="0"/>
              </a:rPr>
              <a:t>tanıma hizmetlerinden öğrenci hakkında elde edilen bilgiler ışığında onun yönelebileceği okullar veya programların neler olduğunu bilmesi ve kendisi için en uygun olanı seçmesi sürecinde sunulan hizmetler yöneltme ve yerleştirme hizmetleri olarak adlandırılmaktadır. Bu süreçte, okul rehberlik servisinde sunulan bir çok hizmet alanından yararlanılır. Bunlar: Öğrencinin ilgi ve yetenekleri hakkında bilgi edinmek için öğrenciyi tanıma; öğrencinin programlar ve okullar hakkında bilgi edinebilmesi için bilgi verme; bu konularla ilgili öğrencinin gerçekçi algı ve beklentileri yoksa psikolojik danışma ; ailenin beklenti ve değerleri öğrencinin uygun karar almasını engelliyorsa müşavirlik hizmetleri de işe koşularak yöneltme ve yerleştirme hizmetleri sunulmaktadır.</a:t>
            </a:r>
          </a:p>
          <a:p>
            <a:pPr>
              <a:buNone/>
            </a:pPr>
            <a:r>
              <a:rPr lang="tr-TR" dirty="0" smtClean="0">
                <a:latin typeface="Comic Sans MS" pitchFamily="66" charset="0"/>
              </a:rPr>
              <a:t>      Bu </a:t>
            </a:r>
            <a:r>
              <a:rPr lang="tr-TR" dirty="0">
                <a:latin typeface="Comic Sans MS" pitchFamily="66" charset="0"/>
              </a:rPr>
              <a:t>hizmetler öğrencinin bir mesleğe veya bir işe yöneltilip yerleştirilmesinde de verilir.</a:t>
            </a:r>
          </a:p>
          <a:p>
            <a:endParaRPr lang="tr-TR"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29600" cy="4525963"/>
          </a:xfrm>
        </p:spPr>
        <p:txBody>
          <a:bodyPr>
            <a:normAutofit fontScale="85000" lnSpcReduction="10000"/>
          </a:bodyPr>
          <a:lstStyle/>
          <a:p>
            <a:pPr>
              <a:buNone/>
            </a:pPr>
            <a:r>
              <a:rPr lang="tr-TR" dirty="0" smtClean="0">
                <a:latin typeface="Comic Sans MS" pitchFamily="66" charset="0"/>
              </a:rPr>
              <a:t>     </a:t>
            </a:r>
            <a:r>
              <a:rPr lang="tr-TR" sz="2800" dirty="0" smtClean="0">
                <a:latin typeface="Comic Sans MS" pitchFamily="66" charset="0"/>
              </a:rPr>
              <a:t>KONSÜLTASYON </a:t>
            </a:r>
            <a:r>
              <a:rPr lang="tr-TR" sz="2800" dirty="0">
                <a:latin typeface="Comic Sans MS" pitchFamily="66" charset="0"/>
              </a:rPr>
              <a:t>( MÜŞAVİRLİK) HİZMETLERİ</a:t>
            </a:r>
          </a:p>
          <a:p>
            <a:pPr>
              <a:buNone/>
            </a:pPr>
            <a:r>
              <a:rPr lang="tr-TR" dirty="0" smtClean="0">
                <a:latin typeface="Comic Sans MS" pitchFamily="66" charset="0"/>
              </a:rPr>
              <a:t>     Doğrudan </a:t>
            </a:r>
            <a:r>
              <a:rPr lang="tr-TR" dirty="0">
                <a:latin typeface="Comic Sans MS" pitchFamily="66" charset="0"/>
              </a:rPr>
              <a:t>öğrencilere dönük olmayan ; öğrencilere sunulan Psikolojik Danışmanlık ve Rehberlik çalışmalarının etkinliğini artırmaya dönük olan çalışmalardır. Bu hizmetlerin amacı ; okuldaki yönetici ve öğretmenlerin daha uygun ve ortak bir rehberlik anlayışına sahip olmasını ve çalışmalarda bu anlayışına sahip olmasını , çalışmalarda bu anlayışın esas alınmasını ve okuldaki tüm olanakların bu anlayışa uygun biçimde kullanılmasını sağlamaktır.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428604"/>
            <a:ext cx="8229600" cy="4572032"/>
          </a:xfrm>
        </p:spPr>
        <p:txBody>
          <a:bodyPr>
            <a:noAutofit/>
          </a:bodyPr>
          <a:lstStyle/>
          <a:p>
            <a:pPr>
              <a:buNone/>
            </a:pPr>
            <a:r>
              <a:rPr lang="tr-TR" sz="2800" dirty="0" smtClean="0">
                <a:latin typeface="Comic Sans MS" pitchFamily="66" charset="0"/>
              </a:rPr>
              <a:t>     </a:t>
            </a:r>
            <a:endParaRPr lang="tr-TR" sz="2800" dirty="0">
              <a:latin typeface="Comic Sans MS" pitchFamily="66" charset="0"/>
            </a:endParaRPr>
          </a:p>
          <a:p>
            <a:pPr>
              <a:buNone/>
            </a:pPr>
            <a:r>
              <a:rPr lang="tr-TR" sz="2800" dirty="0" smtClean="0">
                <a:latin typeface="Comic Sans MS" pitchFamily="66" charset="0"/>
              </a:rPr>
              <a:t>     Konsültasyon </a:t>
            </a:r>
            <a:r>
              <a:rPr lang="tr-TR" sz="2800" dirty="0">
                <a:latin typeface="Comic Sans MS" pitchFamily="66" charset="0"/>
              </a:rPr>
              <a:t>çalışmalarıyla kazandırılması hedeflenen uygun ve ortak anlayışta rehberlik hizmetlerinde gerekli olan işbirliğidir. İşbirliği karşılıklı yardımlaşma </a:t>
            </a:r>
            <a:r>
              <a:rPr lang="tr-TR" sz="2800" dirty="0" smtClean="0">
                <a:latin typeface="Comic Sans MS" pitchFamily="66" charset="0"/>
              </a:rPr>
              <a:t>rehberlik </a:t>
            </a:r>
            <a:r>
              <a:rPr lang="tr-TR" sz="2800" dirty="0">
                <a:latin typeface="Comic Sans MS" pitchFamily="66" charset="0"/>
              </a:rPr>
              <a:t>uygulamalarını birlikte programlama ve yürütme, hizmetler sunulurken etkinliği birlikte yaparak öğrenilir. Öğretmen ve yöneticilere bu konularda sadece bilgi vererek yeterli ve uygun anlayış oluşturmak güçtür. Bunun için okuldaki personel arasında sıkı bir işbirliği gerekir.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1142984"/>
            <a:ext cx="8229600" cy="4525963"/>
          </a:xfrm>
        </p:spPr>
        <p:txBody>
          <a:bodyPr>
            <a:normAutofit/>
          </a:bodyPr>
          <a:lstStyle/>
          <a:p>
            <a:pPr>
              <a:buNone/>
            </a:pPr>
            <a:r>
              <a:rPr lang="tr-TR" sz="2400" dirty="0" smtClean="0">
                <a:latin typeface="Comic Sans MS" pitchFamily="66" charset="0"/>
              </a:rPr>
              <a:t>      Olumlu </a:t>
            </a:r>
            <a:r>
              <a:rPr lang="tr-TR" sz="2400" dirty="0">
                <a:latin typeface="Comic Sans MS" pitchFamily="66" charset="0"/>
              </a:rPr>
              <a:t>psikolojik danışma ve rehberlik anlayışı, personel arasında geliştirici iletişim, yüksek idare desteği , psikolojik danışmanın yüksek çaba ve motivasyonu , isteklilik , rehberlik hizmetlerinde eğitime ve gelişime önem verme , koruyucu rehberlik anlayışı , öğrenci ihtiyaçlarına duyarlılık , personelin sorumluluklarını yerine getirmesi , okuldaki danışman rolünün diğer personel tarafından benimsenmesi, velilerin üst düzeyde katılımını sağlamaya özen gösterme ve hizmet sunulan öğrenci sayısının az </a:t>
            </a:r>
            <a:r>
              <a:rPr lang="tr-TR" sz="2400" dirty="0" smtClean="0">
                <a:latin typeface="Comic Sans MS" pitchFamily="66" charset="0"/>
              </a:rPr>
              <a:t>olduğu</a:t>
            </a:r>
            <a:r>
              <a:rPr lang="tr-TR" sz="2400" b="1" dirty="0" smtClean="0">
                <a:latin typeface="Comic Sans MS" pitchFamily="66" charset="0"/>
              </a:rPr>
              <a:t> </a:t>
            </a:r>
            <a:r>
              <a:rPr lang="tr-TR" sz="2400" dirty="0" smtClean="0">
                <a:latin typeface="Comic Sans MS" pitchFamily="66" charset="0"/>
              </a:rPr>
              <a:t>gözlenmiştir.</a:t>
            </a:r>
            <a:endParaRPr lang="tr-TR" sz="2400" dirty="0">
              <a:latin typeface="Comic Sans MS" pitchFamily="66" charset="0"/>
            </a:endParaRPr>
          </a:p>
        </p:txBody>
      </p:sp>
      <p:sp>
        <p:nvSpPr>
          <p:cNvPr id="4" name="3 Dikdörtgen"/>
          <p:cNvSpPr/>
          <p:nvPr/>
        </p:nvSpPr>
        <p:spPr>
          <a:xfrm>
            <a:off x="1071538" y="642918"/>
            <a:ext cx="7858180" cy="461665"/>
          </a:xfrm>
          <a:prstGeom prst="rect">
            <a:avLst/>
          </a:prstGeom>
        </p:spPr>
        <p:txBody>
          <a:bodyPr wrap="square">
            <a:spAutoFit/>
          </a:bodyPr>
          <a:lstStyle/>
          <a:p>
            <a:r>
              <a:rPr lang="tr-TR" sz="2400" b="1" dirty="0" smtClean="0">
                <a:latin typeface="Comic Sans MS" pitchFamily="66" charset="0"/>
              </a:rPr>
              <a:t>Yüksek düzeyde işbirliğinin sağlandığı okullarda;</a:t>
            </a:r>
            <a:endParaRPr lang="tr-TR" sz="2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643050"/>
            <a:ext cx="8229600" cy="4525963"/>
          </a:xfrm>
        </p:spPr>
        <p:txBody>
          <a:bodyPr>
            <a:normAutofit/>
          </a:bodyPr>
          <a:lstStyle/>
          <a:p>
            <a:pPr>
              <a:buNone/>
            </a:pPr>
            <a:r>
              <a:rPr lang="tr-TR" sz="2400" dirty="0" smtClean="0">
                <a:latin typeface="Comic Sans MS" pitchFamily="66" charset="0"/>
              </a:rPr>
              <a:t>     Düşük </a:t>
            </a:r>
            <a:r>
              <a:rPr lang="tr-TR" sz="2400" dirty="0">
                <a:latin typeface="Comic Sans MS" pitchFamily="66" charset="0"/>
              </a:rPr>
              <a:t>idare desteği , engelleyici iletişim , danışmanın düşük motivasyonu , olumsuz psikolojik danışma ve rehberlik anlayışı , danışman rolünün benimsenmemesi, sorun çözmeye yönelik rehberlik anlayışı , sorumlulukların yeterince yerine getirilmemesi, ders programlarının yoğunluğu, konuyla ilgili yönetmeliklerin yetersizliği, veli katılımının sağlanmaması, öğrenci ihtiyaçlarına duyarsızlık , hizmet verilen öğrenci sayısının </a:t>
            </a:r>
            <a:r>
              <a:rPr lang="tr-TR" sz="2400" dirty="0" smtClean="0">
                <a:latin typeface="Comic Sans MS" pitchFamily="66" charset="0"/>
              </a:rPr>
              <a:t>fazla olduğu görülmüştür.</a:t>
            </a:r>
            <a:endParaRPr lang="tr-TR" sz="2400" dirty="0">
              <a:latin typeface="Comic Sans MS" pitchFamily="66" charset="0"/>
            </a:endParaRPr>
          </a:p>
          <a:p>
            <a:endParaRPr lang="tr-TR" sz="2400" dirty="0">
              <a:latin typeface="Comic Sans MS" pitchFamily="66" charset="0"/>
            </a:endParaRPr>
          </a:p>
        </p:txBody>
      </p:sp>
      <p:sp>
        <p:nvSpPr>
          <p:cNvPr id="4" name="3 Dikdörtgen"/>
          <p:cNvSpPr/>
          <p:nvPr/>
        </p:nvSpPr>
        <p:spPr>
          <a:xfrm>
            <a:off x="928662" y="785794"/>
            <a:ext cx="7429552" cy="461665"/>
          </a:xfrm>
          <a:prstGeom prst="rect">
            <a:avLst/>
          </a:prstGeom>
        </p:spPr>
        <p:txBody>
          <a:bodyPr wrap="square">
            <a:spAutoFit/>
          </a:bodyPr>
          <a:lstStyle/>
          <a:p>
            <a:r>
              <a:rPr lang="tr-TR" sz="2400" b="1" dirty="0" smtClean="0">
                <a:latin typeface="Comic Sans MS" pitchFamily="66" charset="0"/>
              </a:rPr>
              <a:t>Düşük düzeyde işbirliğinin sağlandığı okullarda;</a:t>
            </a:r>
            <a:endParaRPr lang="tr-TR" sz="2400" b="1" dirty="0">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928670"/>
            <a:ext cx="8229600" cy="4525963"/>
          </a:xfrm>
        </p:spPr>
        <p:txBody>
          <a:bodyPr>
            <a:normAutofit fontScale="92500"/>
          </a:bodyPr>
          <a:lstStyle/>
          <a:p>
            <a:pPr>
              <a:buNone/>
            </a:pPr>
            <a:r>
              <a:rPr lang="tr-TR" dirty="0" smtClean="0">
                <a:latin typeface="Comic Sans MS" pitchFamily="66" charset="0"/>
              </a:rPr>
              <a:t>    Psikolojik </a:t>
            </a:r>
            <a:r>
              <a:rPr lang="tr-TR" dirty="0">
                <a:latin typeface="Comic Sans MS" pitchFamily="66" charset="0"/>
              </a:rPr>
              <a:t>danışmanın konsültasyon çalışmaları alanındaki görevleri :</a:t>
            </a:r>
          </a:p>
          <a:p>
            <a:pPr>
              <a:buNone/>
            </a:pPr>
            <a:r>
              <a:rPr lang="tr-TR" dirty="0" smtClean="0">
                <a:latin typeface="Comic Sans MS" pitchFamily="66" charset="0"/>
              </a:rPr>
              <a:t>      Öğrenme </a:t>
            </a:r>
            <a:r>
              <a:rPr lang="tr-TR" dirty="0">
                <a:latin typeface="Comic Sans MS" pitchFamily="66" charset="0"/>
              </a:rPr>
              <a:t>güçlükleri , özel ihtiyaçları ve problemleri olan öğrencileri tanımaları için öğretmenlere yardım etme.</a:t>
            </a:r>
          </a:p>
          <a:p>
            <a:pPr>
              <a:buNone/>
            </a:pPr>
            <a:r>
              <a:rPr lang="tr-TR" dirty="0" smtClean="0">
                <a:latin typeface="Comic Sans MS" pitchFamily="66" charset="0"/>
              </a:rPr>
              <a:t>     Sınıf </a:t>
            </a:r>
            <a:r>
              <a:rPr lang="tr-TR" dirty="0">
                <a:latin typeface="Comic Sans MS" pitchFamily="66" charset="0"/>
              </a:rPr>
              <a:t>içi rehberlik çalışmalarında öğretmenlere yardım </a:t>
            </a:r>
            <a:r>
              <a:rPr lang="tr-TR" dirty="0" smtClean="0">
                <a:latin typeface="Comic Sans MS" pitchFamily="66" charset="0"/>
              </a:rPr>
              <a:t>etme.</a:t>
            </a:r>
          </a:p>
          <a:p>
            <a:pPr>
              <a:buNone/>
            </a:pPr>
            <a:r>
              <a:rPr lang="tr-TR" dirty="0" smtClean="0">
                <a:latin typeface="Comic Sans MS" pitchFamily="66" charset="0"/>
              </a:rPr>
              <a:t>     Öğrenciler </a:t>
            </a:r>
            <a:r>
              <a:rPr lang="tr-TR" dirty="0">
                <a:latin typeface="Comic Sans MS" pitchFamily="66" charset="0"/>
              </a:rPr>
              <a:t>için bazı rehberlik araçlarını geliştirmede öğretmenlere yardım etme .</a:t>
            </a:r>
          </a:p>
          <a:p>
            <a:endParaRPr lang="tr-TR" dirty="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fontScale="92500" lnSpcReduction="20000"/>
          </a:bodyPr>
          <a:lstStyle/>
          <a:p>
            <a:pPr>
              <a:buNone/>
            </a:pPr>
            <a:r>
              <a:rPr lang="tr-TR" b="1" dirty="0" smtClean="0">
                <a:latin typeface="Comic Sans MS" pitchFamily="66" charset="0"/>
              </a:rPr>
              <a:t>    Akran Rehberliği </a:t>
            </a:r>
            <a:endParaRPr lang="tr-TR" dirty="0" smtClean="0">
              <a:latin typeface="Comic Sans MS" pitchFamily="66" charset="0"/>
            </a:endParaRPr>
          </a:p>
          <a:p>
            <a:pPr>
              <a:buNone/>
            </a:pPr>
            <a:r>
              <a:rPr lang="tr-TR" dirty="0" smtClean="0">
                <a:latin typeface="Comic Sans MS" pitchFamily="66" charset="0"/>
              </a:rPr>
              <a:t>      Akran rehberliği, deneyimli üniversite öğrencilerinin (</a:t>
            </a:r>
            <a:r>
              <a:rPr lang="tr-TR" dirty="0" err="1" smtClean="0">
                <a:latin typeface="Comic Sans MS" pitchFamily="66" charset="0"/>
              </a:rPr>
              <a:t>mentor</a:t>
            </a:r>
            <a:r>
              <a:rPr lang="tr-TR" dirty="0" smtClean="0">
                <a:latin typeface="Comic Sans MS" pitchFamily="66" charset="0"/>
              </a:rPr>
              <a:t>), kendi bölümlerinde öğrenim görmeye başlayan öğrencilere (</a:t>
            </a:r>
            <a:r>
              <a:rPr lang="tr-TR" dirty="0" err="1" smtClean="0">
                <a:latin typeface="Comic Sans MS" pitchFamily="66" charset="0"/>
              </a:rPr>
              <a:t>mentee</a:t>
            </a:r>
            <a:r>
              <a:rPr lang="tr-TR" dirty="0" smtClean="0">
                <a:latin typeface="Comic Sans MS" pitchFamily="66" charset="0"/>
              </a:rPr>
              <a:t>), üniversite ve çevreye uyum, akademik ve mesleki gelişim, arkadaşlık ilişkileri vb. konularda yardımcı ve destek olmalarını kapsayan </a:t>
            </a:r>
            <a:r>
              <a:rPr lang="tr-TR" b="1" dirty="0" smtClean="0">
                <a:latin typeface="Comic Sans MS" pitchFamily="66" charset="0"/>
              </a:rPr>
              <a:t>akran dayanışması</a:t>
            </a:r>
            <a:r>
              <a:rPr lang="tr-TR" dirty="0" smtClean="0">
                <a:latin typeface="Comic Sans MS" pitchFamily="66" charset="0"/>
              </a:rPr>
              <a:t> olarak tanımlanabilir.</a:t>
            </a:r>
            <a:r>
              <a:rPr lang="tr-TR" dirty="0" smtClean="0"/>
              <a:t/>
            </a:r>
            <a:br>
              <a:rPr lang="tr-TR" dirty="0" smtClean="0"/>
            </a:br>
            <a:endParaRPr lang="tr-TR" dirty="0" smtClean="0"/>
          </a:p>
          <a:p>
            <a:pPr>
              <a:buNone/>
            </a:pPr>
            <a:r>
              <a:rPr lang="tr-TR" dirty="0" smtClean="0"/>
              <a:t>          </a:t>
            </a:r>
            <a:endParaRPr lang="tr-TR" dirty="0">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14356"/>
            <a:ext cx="8229600" cy="4525963"/>
          </a:xfrm>
        </p:spPr>
        <p:txBody>
          <a:bodyPr>
            <a:noAutofit/>
          </a:bodyPr>
          <a:lstStyle/>
          <a:p>
            <a:pPr>
              <a:buNone/>
            </a:pPr>
            <a:r>
              <a:rPr lang="tr-TR" sz="2400" dirty="0" smtClean="0">
                <a:latin typeface="Comic Sans MS" pitchFamily="66" charset="0"/>
              </a:rPr>
              <a:t>     ÇEVRE </a:t>
            </a:r>
            <a:r>
              <a:rPr lang="tr-TR" sz="2400" dirty="0">
                <a:latin typeface="Comic Sans MS" pitchFamily="66" charset="0"/>
              </a:rPr>
              <a:t>VE AİLE İLE İLİŞKİLER</a:t>
            </a:r>
          </a:p>
          <a:p>
            <a:pPr>
              <a:buNone/>
            </a:pPr>
            <a:r>
              <a:rPr lang="tr-TR" sz="2400" dirty="0" smtClean="0">
                <a:latin typeface="Comic Sans MS" pitchFamily="66" charset="0"/>
              </a:rPr>
              <a:t>      Çevre </a:t>
            </a:r>
            <a:r>
              <a:rPr lang="tr-TR" sz="2400" dirty="0">
                <a:latin typeface="Comic Sans MS" pitchFamily="66" charset="0"/>
              </a:rPr>
              <a:t>ve velilerle kurulan etkili ilişkiler bir okulda yürütülen rehberlik ve psikolojik danışma hizmetlerinin etkililiğini artırmaktadır. Öğrencilerin çevredeki olanaklardan yararlanmalarını sağlamak önemlidir. Bu olanaklar psikolojik yardım ve sağlık hizmeti sunan kurumlar, sosyal kültürel ve sportif etkinliklerin yapılabildiği kuruluşlar ve çevredeki diğer okullar gibi kurumları kapsar. Çevrede sunulan hizmetlerden öğrencilerin yararlanabilmeleri için okul ile bu hizmetlerin sunulduğu kurumlar arasında etkili ilişkilerin geliştirilmesine ihtiyaç vardır.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229600" cy="4525963"/>
          </a:xfrm>
        </p:spPr>
        <p:txBody>
          <a:bodyPr>
            <a:normAutofit/>
          </a:bodyPr>
          <a:lstStyle/>
          <a:p>
            <a:pPr>
              <a:buNone/>
            </a:pPr>
            <a:r>
              <a:rPr lang="tr-TR" sz="2400" dirty="0" smtClean="0">
                <a:latin typeface="Comic Sans MS" pitchFamily="66" charset="0"/>
              </a:rPr>
              <a:t>     Psikolojik </a:t>
            </a:r>
            <a:r>
              <a:rPr lang="tr-TR" sz="2400" dirty="0">
                <a:latin typeface="Comic Sans MS" pitchFamily="66" charset="0"/>
              </a:rPr>
              <a:t>Danışmanın Çevre ve Aile İle İlişkiler Alanındaki Görevleri :</a:t>
            </a:r>
          </a:p>
          <a:p>
            <a:pPr>
              <a:buNone/>
            </a:pPr>
            <a:r>
              <a:rPr lang="tr-TR" sz="2400" dirty="0" smtClean="0">
                <a:latin typeface="Comic Sans MS" pitchFamily="66" charset="0"/>
              </a:rPr>
              <a:t>     Çevrede </a:t>
            </a:r>
            <a:r>
              <a:rPr lang="tr-TR" sz="2400" dirty="0">
                <a:latin typeface="Comic Sans MS" pitchFamily="66" charset="0"/>
              </a:rPr>
              <a:t>psikolojik danışma hizmeti veren başka uzman ve kuruluşlar hakkında öğrencilere ve velilere bilgi verme ve gerektiğinde bunlardan psikolojik yardım almaları için onları teşvik etme.</a:t>
            </a:r>
          </a:p>
          <a:p>
            <a:pPr>
              <a:buNone/>
            </a:pPr>
            <a:r>
              <a:rPr lang="tr-TR" sz="2400" dirty="0" smtClean="0">
                <a:latin typeface="Comic Sans MS" pitchFamily="66" charset="0"/>
              </a:rPr>
              <a:t>     Çevrede </a:t>
            </a:r>
            <a:r>
              <a:rPr lang="tr-TR" sz="2400" dirty="0">
                <a:latin typeface="Comic Sans MS" pitchFamily="66" charset="0"/>
              </a:rPr>
              <a:t>psikolojik danışma ve rehberlik hizmeti veren başka kuruluşların çalışmalarını tanıma, bunlarla işbirliği sağlama .</a:t>
            </a:r>
          </a:p>
          <a:p>
            <a:pPr>
              <a:buNone/>
            </a:pPr>
            <a:r>
              <a:rPr lang="tr-TR" sz="2400" dirty="0" smtClean="0">
                <a:latin typeface="Comic Sans MS" pitchFamily="66" charset="0"/>
              </a:rPr>
              <a:t>    Çevrede </a:t>
            </a:r>
            <a:r>
              <a:rPr lang="tr-TR" sz="2400" dirty="0">
                <a:latin typeface="Comic Sans MS" pitchFamily="66" charset="0"/>
              </a:rPr>
              <a:t>psikolojik danışma ve rehberlik hizmeti veren başka kuruluşlara öğrenci gönderme işini yürütme.</a:t>
            </a:r>
          </a:p>
          <a:p>
            <a:endParaRPr lang="tr-TR" sz="24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000108"/>
            <a:ext cx="7429552" cy="4525963"/>
          </a:xfrm>
        </p:spPr>
        <p:txBody>
          <a:bodyPr>
            <a:normAutofit fontScale="77500" lnSpcReduction="20000"/>
          </a:bodyPr>
          <a:lstStyle/>
          <a:p>
            <a:pPr algn="just">
              <a:buNone/>
            </a:pPr>
            <a:r>
              <a:rPr lang="tr-TR" dirty="0" smtClean="0">
                <a:latin typeface="Comic Sans MS" pitchFamily="66" charset="0"/>
              </a:rPr>
              <a:t>    Grup </a:t>
            </a:r>
            <a:r>
              <a:rPr lang="tr-TR" dirty="0">
                <a:latin typeface="Comic Sans MS" pitchFamily="66" charset="0"/>
              </a:rPr>
              <a:t>rehberliği hizmetleri 10-15 kişilik gruplarla ya da sınıftaki tüm öğrencilerle yürütülen hizmetlerdir. </a:t>
            </a:r>
            <a:endParaRPr lang="tr-TR" dirty="0" smtClean="0">
              <a:latin typeface="Comic Sans MS" pitchFamily="66" charset="0"/>
            </a:endParaRPr>
          </a:p>
          <a:p>
            <a:pPr algn="just">
              <a:buNone/>
            </a:pPr>
            <a:r>
              <a:rPr lang="tr-TR" dirty="0" smtClean="0">
                <a:latin typeface="Comic Sans MS" pitchFamily="66" charset="0"/>
              </a:rPr>
              <a:t>        Özgüven </a:t>
            </a:r>
            <a:r>
              <a:rPr lang="tr-TR" dirty="0">
                <a:latin typeface="Comic Sans MS" pitchFamily="66" charset="0"/>
              </a:rPr>
              <a:t>grup rehberliğini “bireyin gelişmesine</a:t>
            </a:r>
            <a:r>
              <a:rPr lang="tr-TR" dirty="0" smtClean="0">
                <a:latin typeface="Comic Sans MS" pitchFamily="66" charset="0"/>
              </a:rPr>
              <a:t>, kendisini ve olanakları </a:t>
            </a:r>
            <a:r>
              <a:rPr lang="tr-TR" dirty="0">
                <a:latin typeface="Comic Sans MS" pitchFamily="66" charset="0"/>
              </a:rPr>
              <a:t>tanımasına,gerçekçi ve uygun planlar ve seçimler yaparak kendisini yönlendirmesine ilişkin grup etkinlikleri ve süreçleri olarak tanımlamaktadır. Bu tür çalışmalarda daha çok öğrencilerin kendileriyle ilgili veya olgusal konularda (karar verme,meslekleri tanıma, sosyal ilişkiler,etkili ders çalışma gibi) bilgilenmelerini sağlayarak gelişimlerine yardımcı olmak hedeflenir.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285728"/>
            <a:ext cx="8229600" cy="5786478"/>
          </a:xfrm>
        </p:spPr>
        <p:txBody>
          <a:bodyPr>
            <a:noAutofit/>
          </a:bodyPr>
          <a:lstStyle/>
          <a:p>
            <a:pPr>
              <a:buNone/>
            </a:pPr>
            <a:r>
              <a:rPr lang="tr-TR" sz="2400" dirty="0" smtClean="0">
                <a:latin typeface="Comic Sans MS" pitchFamily="66" charset="0"/>
              </a:rPr>
              <a:t>      ARAŞTIRMA </a:t>
            </a:r>
            <a:r>
              <a:rPr lang="tr-TR" sz="2400" dirty="0">
                <a:latin typeface="Comic Sans MS" pitchFamily="66" charset="0"/>
              </a:rPr>
              <a:t>VE DEĞERLENDİRME HİZMETLERİ</a:t>
            </a:r>
          </a:p>
          <a:p>
            <a:pPr>
              <a:buNone/>
            </a:pPr>
            <a:r>
              <a:rPr lang="tr-TR" sz="2400" dirty="0" smtClean="0">
                <a:latin typeface="Comic Sans MS" pitchFamily="66" charset="0"/>
              </a:rPr>
              <a:t>     Okulda </a:t>
            </a:r>
            <a:r>
              <a:rPr lang="tr-TR" sz="2400" dirty="0">
                <a:latin typeface="Comic Sans MS" pitchFamily="66" charset="0"/>
              </a:rPr>
              <a:t>sunulan rehberlik ve psikolojik danışma hizmetlerinin etkiliğine yönelik yürütülen çalışmaların bir kısmı araştırma ve değerlendirme alanında yapılan çalışmalardır. Özellikle uygulanan bir programın sonuçları hakkında bilgiler edinmek , öğrencilerin , öğretmenlerin ve velilerin özellik , ihtiyaç ve beklentileri hakkında ayrıntılı sahip olmanın yanında yaşanan bir sorunun çözümü için yol gösterici bilgiler edinmek için araştırma ve değerlendirme çalışmaları yapmak gerekir. Bu çalışmalardan elde edilen bilgiler ve kanıtlar doğrultusunda bir okulda uygulanan rehberlik ve psikolojik danışma programı geliştirilerek yenilemelidir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571480"/>
            <a:ext cx="8229600" cy="4525963"/>
          </a:xfrm>
        </p:spPr>
        <p:txBody>
          <a:bodyPr>
            <a:normAutofit fontScale="85000" lnSpcReduction="20000"/>
          </a:bodyPr>
          <a:lstStyle/>
          <a:p>
            <a:pPr>
              <a:buNone/>
            </a:pPr>
            <a:r>
              <a:rPr lang="tr-TR" dirty="0" smtClean="0">
                <a:latin typeface="Comic Sans MS" pitchFamily="66" charset="0"/>
              </a:rPr>
              <a:t>     PSİKOLOJİK </a:t>
            </a:r>
            <a:r>
              <a:rPr lang="tr-TR" dirty="0">
                <a:latin typeface="Comic Sans MS" pitchFamily="66" charset="0"/>
              </a:rPr>
              <a:t>DANIŞMANIN ARAŞTIRMA VE DEĞERLENDİRME ALANINDAKİ GÖREVLERİ</a:t>
            </a:r>
          </a:p>
          <a:p>
            <a:pPr>
              <a:buNone/>
            </a:pPr>
            <a:r>
              <a:rPr lang="tr-TR" dirty="0" smtClean="0">
                <a:latin typeface="Comic Sans MS" pitchFamily="66" charset="0"/>
              </a:rPr>
              <a:t>      Öğrencilerin </a:t>
            </a:r>
            <a:r>
              <a:rPr lang="tr-TR" dirty="0">
                <a:latin typeface="Comic Sans MS" pitchFamily="66" charset="0"/>
              </a:rPr>
              <a:t>psikolojik danışma ve rehberliğe olan ihtiyaçlarını inceleme .</a:t>
            </a:r>
          </a:p>
          <a:p>
            <a:pPr>
              <a:buNone/>
            </a:pPr>
            <a:r>
              <a:rPr lang="tr-TR" dirty="0" smtClean="0">
                <a:latin typeface="Comic Sans MS" pitchFamily="66" charset="0"/>
              </a:rPr>
              <a:t>     Okul </a:t>
            </a:r>
            <a:r>
              <a:rPr lang="tr-TR" dirty="0">
                <a:latin typeface="Comic Sans MS" pitchFamily="66" charset="0"/>
              </a:rPr>
              <a:t>psikolojik danışma ve rehberlik programını ve okuldaki psikolojik danışma ve rehberlik hizmetlerini değerlendirme .</a:t>
            </a:r>
          </a:p>
          <a:p>
            <a:pPr>
              <a:buNone/>
            </a:pPr>
            <a:r>
              <a:rPr lang="tr-TR" dirty="0" smtClean="0">
                <a:latin typeface="Comic Sans MS" pitchFamily="66" charset="0"/>
              </a:rPr>
              <a:t>    Öğrenciler </a:t>
            </a:r>
            <a:r>
              <a:rPr lang="tr-TR" dirty="0">
                <a:latin typeface="Comic Sans MS" pitchFamily="66" charset="0"/>
              </a:rPr>
              <a:t>hakkında toplanan bilgileri sınıflama ve analiz etme.</a:t>
            </a:r>
          </a:p>
          <a:p>
            <a:pPr>
              <a:buNone/>
            </a:pPr>
            <a:r>
              <a:rPr lang="tr-TR" dirty="0" smtClean="0">
                <a:latin typeface="Comic Sans MS" pitchFamily="66" charset="0"/>
              </a:rPr>
              <a:t>    Öğrencilerin </a:t>
            </a:r>
            <a:r>
              <a:rPr lang="tr-TR" dirty="0">
                <a:latin typeface="Comic Sans MS" pitchFamily="66" charset="0"/>
              </a:rPr>
              <a:t>yetenekleri ölçüsünde başarılı olup olmadıklarını inceleme .</a:t>
            </a:r>
          </a:p>
          <a:p>
            <a:endParaRPr lang="tr-TR"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571480"/>
            <a:ext cx="8229600" cy="4525963"/>
          </a:xfrm>
        </p:spPr>
        <p:txBody>
          <a:bodyPr/>
          <a:lstStyle/>
          <a:p>
            <a:pPr>
              <a:buNone/>
            </a:pPr>
            <a:r>
              <a:rPr lang="tr-TR" dirty="0" smtClean="0">
                <a:latin typeface="Comic Sans MS" pitchFamily="66" charset="0"/>
              </a:rPr>
              <a:t>     GRUP </a:t>
            </a:r>
            <a:r>
              <a:rPr lang="tr-TR" dirty="0">
                <a:latin typeface="Comic Sans MS" pitchFamily="66" charset="0"/>
              </a:rPr>
              <a:t>YAKLAŞIMININ YARARLARI:</a:t>
            </a:r>
          </a:p>
          <a:p>
            <a:pPr>
              <a:buNone/>
            </a:pPr>
            <a:r>
              <a:rPr lang="tr-TR" dirty="0" smtClean="0">
                <a:latin typeface="Comic Sans MS" pitchFamily="66" charset="0"/>
              </a:rPr>
              <a:t>    Kendini </a:t>
            </a:r>
            <a:r>
              <a:rPr lang="tr-TR" dirty="0">
                <a:latin typeface="Comic Sans MS" pitchFamily="66" charset="0"/>
              </a:rPr>
              <a:t>yönlendirici öğrenme </a:t>
            </a:r>
            <a:r>
              <a:rPr lang="tr-TR" dirty="0" smtClean="0">
                <a:latin typeface="Comic Sans MS" pitchFamily="66" charset="0"/>
              </a:rPr>
              <a:t>olanakları </a:t>
            </a:r>
            <a:r>
              <a:rPr lang="tr-TR" dirty="0">
                <a:latin typeface="Comic Sans MS" pitchFamily="66" charset="0"/>
              </a:rPr>
              <a:t>sağlar,</a:t>
            </a:r>
          </a:p>
          <a:p>
            <a:pPr>
              <a:buNone/>
            </a:pPr>
            <a:r>
              <a:rPr lang="tr-TR" dirty="0" smtClean="0">
                <a:latin typeface="Comic Sans MS" pitchFamily="66" charset="0"/>
              </a:rPr>
              <a:t>    Ekonomik </a:t>
            </a:r>
            <a:r>
              <a:rPr lang="tr-TR" dirty="0">
                <a:latin typeface="Comic Sans MS" pitchFamily="66" charset="0"/>
              </a:rPr>
              <a:t>ve etkili bir rehberlik hizmeti verir</a:t>
            </a:r>
            <a:r>
              <a:rPr lang="tr-TR" dirty="0" smtClean="0">
                <a:latin typeface="Comic Sans MS" pitchFamily="66" charset="0"/>
              </a:rPr>
              <a:t>,</a:t>
            </a:r>
            <a:endParaRPr lang="tr-TR" dirty="0">
              <a:latin typeface="Comic Sans MS" pitchFamily="66" charset="0"/>
            </a:endParaRPr>
          </a:p>
          <a:p>
            <a:pPr>
              <a:buNone/>
            </a:pPr>
            <a:r>
              <a:rPr lang="tr-TR" dirty="0" smtClean="0">
                <a:latin typeface="Comic Sans MS" pitchFamily="66" charset="0"/>
              </a:rPr>
              <a:t>    Bireysel </a:t>
            </a:r>
            <a:r>
              <a:rPr lang="tr-TR" dirty="0">
                <a:latin typeface="Comic Sans MS" pitchFamily="66" charset="0"/>
              </a:rPr>
              <a:t>psikolojik danışmayı kolaylaştırır.</a:t>
            </a:r>
          </a:p>
          <a:p>
            <a:endParaRPr lang="tr-TR" dirty="0">
              <a:latin typeface="Comic Sans MS" pitchFamily="66" charset="0"/>
            </a:endParaRPr>
          </a:p>
        </p:txBody>
      </p:sp>
      <p:pic>
        <p:nvPicPr>
          <p:cNvPr id="16386" name="Picture 2" descr="C:\Users\Saba Hoca\Desktop\rehberlik resimleri\10.jpg"/>
          <p:cNvPicPr>
            <a:picLocks noChangeAspect="1" noChangeArrowheads="1"/>
          </p:cNvPicPr>
          <p:nvPr/>
        </p:nvPicPr>
        <p:blipFill>
          <a:blip r:embed="rId2"/>
          <a:srcRect/>
          <a:stretch>
            <a:fillRect/>
          </a:stretch>
        </p:blipFill>
        <p:spPr bwMode="auto">
          <a:xfrm>
            <a:off x="4000496" y="4000504"/>
            <a:ext cx="2214578" cy="157163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928670"/>
            <a:ext cx="8229600" cy="4525963"/>
          </a:xfrm>
        </p:spPr>
        <p:txBody>
          <a:bodyPr>
            <a:normAutofit fontScale="92500" lnSpcReduction="10000"/>
          </a:bodyPr>
          <a:lstStyle/>
          <a:p>
            <a:pPr>
              <a:buNone/>
            </a:pPr>
            <a:r>
              <a:rPr lang="tr-TR" dirty="0" smtClean="0">
                <a:latin typeface="Comic Sans MS" pitchFamily="66" charset="0"/>
              </a:rPr>
              <a:t>    GRUP </a:t>
            </a:r>
            <a:r>
              <a:rPr lang="tr-TR" dirty="0">
                <a:latin typeface="Comic Sans MS" pitchFamily="66" charset="0"/>
              </a:rPr>
              <a:t>YAKLAŞIMI İLE GERÇEKLEŞTİRİLEN HİZMETLERDEN BAZILARI:</a:t>
            </a:r>
          </a:p>
          <a:p>
            <a:pPr>
              <a:buNone/>
            </a:pPr>
            <a:r>
              <a:rPr lang="tr-TR" dirty="0" smtClean="0">
                <a:latin typeface="Comic Sans MS" pitchFamily="66" charset="0"/>
              </a:rPr>
              <a:t>    Grup </a:t>
            </a:r>
            <a:r>
              <a:rPr lang="tr-TR" dirty="0">
                <a:latin typeface="Comic Sans MS" pitchFamily="66" charset="0"/>
              </a:rPr>
              <a:t>Rehberliği;sınıf rehber öğretmenliği </a:t>
            </a:r>
            <a:r>
              <a:rPr lang="tr-TR" dirty="0" smtClean="0">
                <a:latin typeface="Comic Sans MS" pitchFamily="66" charset="0"/>
              </a:rPr>
              <a:t>ve </a:t>
            </a:r>
            <a:r>
              <a:rPr lang="tr-TR" dirty="0">
                <a:latin typeface="Comic Sans MS" pitchFamily="66" charset="0"/>
              </a:rPr>
              <a:t>eğitici kol rehber öğretmenliği görev alanına giren grup yaklaşımını kapsamaktadır.</a:t>
            </a:r>
          </a:p>
          <a:p>
            <a:pPr>
              <a:buNone/>
            </a:pPr>
            <a:r>
              <a:rPr lang="tr-TR" dirty="0" smtClean="0">
                <a:latin typeface="Comic Sans MS" pitchFamily="66" charset="0"/>
              </a:rPr>
              <a:t>    Psikolojik </a:t>
            </a:r>
            <a:r>
              <a:rPr lang="tr-TR" dirty="0">
                <a:latin typeface="Comic Sans MS" pitchFamily="66" charset="0"/>
              </a:rPr>
              <a:t>Danışma;grup içinde daha derin bir iletişim </a:t>
            </a:r>
            <a:r>
              <a:rPr lang="tr-TR" dirty="0" smtClean="0">
                <a:latin typeface="Comic Sans MS" pitchFamily="66" charset="0"/>
              </a:rPr>
              <a:t>ve </a:t>
            </a:r>
            <a:r>
              <a:rPr lang="tr-TR" dirty="0">
                <a:latin typeface="Comic Sans MS" pitchFamily="66" charset="0"/>
              </a:rPr>
              <a:t>etkileşimle gerçekleştirilen yardım yaklaşımını kapsamaktadır.</a:t>
            </a:r>
          </a:p>
          <a:p>
            <a:endParaRPr lang="tr-TR"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4525963"/>
          </a:xfrm>
        </p:spPr>
        <p:txBody>
          <a:bodyPr>
            <a:normAutofit fontScale="92500"/>
          </a:bodyPr>
          <a:lstStyle/>
          <a:p>
            <a:pPr>
              <a:buNone/>
            </a:pPr>
            <a:r>
              <a:rPr lang="tr-TR" dirty="0" smtClean="0">
                <a:latin typeface="Comic Sans MS" pitchFamily="66" charset="0"/>
              </a:rPr>
              <a:t>    GRUP </a:t>
            </a:r>
            <a:r>
              <a:rPr lang="tr-TR" dirty="0">
                <a:latin typeface="Comic Sans MS" pitchFamily="66" charset="0"/>
              </a:rPr>
              <a:t>REHBERLİK HİZMETLERİNDE GÖZ ÖNÜNDE TUTULACAK NOKTALAR:</a:t>
            </a:r>
          </a:p>
          <a:p>
            <a:pPr>
              <a:buNone/>
            </a:pPr>
            <a:r>
              <a:rPr lang="tr-TR" dirty="0" smtClean="0">
                <a:latin typeface="Comic Sans MS" pitchFamily="66" charset="0"/>
              </a:rPr>
              <a:t>     Danışman </a:t>
            </a:r>
            <a:r>
              <a:rPr lang="tr-TR" dirty="0">
                <a:latin typeface="Comic Sans MS" pitchFamily="66" charset="0"/>
              </a:rPr>
              <a:t>ya da sınıf rehber öğretmeni; eğitsel,mesleksel </a:t>
            </a:r>
            <a:r>
              <a:rPr lang="tr-TR" dirty="0" err="1">
                <a:latin typeface="Comic Sans MS" pitchFamily="66" charset="0"/>
              </a:rPr>
              <a:t>yav</a:t>
            </a:r>
            <a:r>
              <a:rPr lang="tr-TR" dirty="0">
                <a:latin typeface="Comic Sans MS" pitchFamily="66" charset="0"/>
              </a:rPr>
              <a:t> da kişisel-toplumsal sorunu, öğrencilere ulaştırılması gereken bilgiyi sınıfa getirmeli,</a:t>
            </a:r>
          </a:p>
          <a:p>
            <a:pPr>
              <a:buNone/>
            </a:pPr>
            <a:r>
              <a:rPr lang="tr-TR" dirty="0" smtClean="0">
                <a:latin typeface="Comic Sans MS" pitchFamily="66" charset="0"/>
              </a:rPr>
              <a:t>     Her </a:t>
            </a:r>
            <a:r>
              <a:rPr lang="tr-TR" dirty="0">
                <a:latin typeface="Comic Sans MS" pitchFamily="66" charset="0"/>
              </a:rPr>
              <a:t>türlü öğrencinin görüşüne saygı </a:t>
            </a:r>
            <a:r>
              <a:rPr lang="tr-TR" dirty="0" smtClean="0">
                <a:latin typeface="Comic Sans MS" pitchFamily="66" charset="0"/>
              </a:rPr>
              <a:t>gösterilmeli</a:t>
            </a:r>
            <a:r>
              <a:rPr lang="tr-TR" dirty="0">
                <a:latin typeface="Comic Sans MS" pitchFamily="66" charset="0"/>
              </a:rPr>
              <a:t>,</a:t>
            </a:r>
          </a:p>
          <a:p>
            <a:endParaRPr lang="tr-TR" dirty="0">
              <a:latin typeface="Comic Sans MS" pitchFamily="66" charset="0"/>
            </a:endParaRPr>
          </a:p>
        </p:txBody>
      </p:sp>
      <p:pic>
        <p:nvPicPr>
          <p:cNvPr id="15362" name="Picture 2" descr="C:\Users\Saba Hoca\Desktop\rehberlik resimleri\7.jpg"/>
          <p:cNvPicPr>
            <a:picLocks noChangeAspect="1" noChangeArrowheads="1"/>
          </p:cNvPicPr>
          <p:nvPr/>
        </p:nvPicPr>
        <p:blipFill>
          <a:blip r:embed="rId2"/>
          <a:srcRect/>
          <a:stretch>
            <a:fillRect/>
          </a:stretch>
        </p:blipFill>
        <p:spPr bwMode="auto">
          <a:xfrm>
            <a:off x="3857620" y="4500570"/>
            <a:ext cx="1928826" cy="157163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14290"/>
            <a:ext cx="8229600" cy="4525963"/>
          </a:xfrm>
        </p:spPr>
        <p:txBody>
          <a:bodyPr/>
          <a:lstStyle/>
          <a:p>
            <a:pPr>
              <a:buNone/>
            </a:pPr>
            <a:r>
              <a:rPr lang="tr-TR" dirty="0" smtClean="0">
                <a:latin typeface="Comic Sans MS" pitchFamily="66" charset="0"/>
              </a:rPr>
              <a:t>    Gruba </a:t>
            </a:r>
            <a:r>
              <a:rPr lang="tr-TR" dirty="0">
                <a:latin typeface="Comic Sans MS" pitchFamily="66" charset="0"/>
              </a:rPr>
              <a:t>bilgi verirken soyut ve kuru bir anlatımdan kaçınılmalıdır,</a:t>
            </a:r>
          </a:p>
          <a:p>
            <a:pPr>
              <a:buNone/>
            </a:pPr>
            <a:r>
              <a:rPr lang="tr-TR" dirty="0" smtClean="0">
                <a:latin typeface="Comic Sans MS" pitchFamily="66" charset="0"/>
              </a:rPr>
              <a:t>    Grup </a:t>
            </a:r>
            <a:r>
              <a:rPr lang="tr-TR" dirty="0">
                <a:latin typeface="Comic Sans MS" pitchFamily="66" charset="0"/>
              </a:rPr>
              <a:t>tartışmalarına, her üyenin katılması ve katkıda bulunması sağlanmalıdır,</a:t>
            </a:r>
          </a:p>
          <a:p>
            <a:endParaRPr lang="tr-TR" dirty="0">
              <a:latin typeface="Comic Sans MS" pitchFamily="66" charset="0"/>
            </a:endParaRPr>
          </a:p>
        </p:txBody>
      </p:sp>
      <p:pic>
        <p:nvPicPr>
          <p:cNvPr id="14338" name="Picture 2" descr="C:\Users\Saba Hoca\Desktop\rehberlik resimleri\29.jpg"/>
          <p:cNvPicPr>
            <a:picLocks noChangeAspect="1" noChangeArrowheads="1"/>
          </p:cNvPicPr>
          <p:nvPr/>
        </p:nvPicPr>
        <p:blipFill>
          <a:blip r:embed="rId2"/>
          <a:srcRect/>
          <a:stretch>
            <a:fillRect/>
          </a:stretch>
        </p:blipFill>
        <p:spPr bwMode="auto">
          <a:xfrm>
            <a:off x="3357554" y="2786058"/>
            <a:ext cx="2490802" cy="171450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928670"/>
            <a:ext cx="8615394" cy="4525963"/>
          </a:xfrm>
        </p:spPr>
        <p:txBody>
          <a:bodyPr/>
          <a:lstStyle/>
          <a:p>
            <a:pPr>
              <a:buNone/>
            </a:pPr>
            <a:r>
              <a:rPr lang="tr-TR" dirty="0" smtClean="0">
                <a:latin typeface="Comic Sans MS" pitchFamily="66" charset="0"/>
              </a:rPr>
              <a:t>    Danışman </a:t>
            </a:r>
            <a:r>
              <a:rPr lang="tr-TR" dirty="0">
                <a:latin typeface="Comic Sans MS" pitchFamily="66" charset="0"/>
              </a:rPr>
              <a:t>ya da sınıf rehber öğretmeni tartışmalarda,kendi düşünce duygu ve değer yargılarını gruba aşılamaktan kaçınılmalıdır,</a:t>
            </a:r>
          </a:p>
          <a:p>
            <a:pPr>
              <a:buNone/>
            </a:pPr>
            <a:r>
              <a:rPr lang="tr-TR" dirty="0" smtClean="0">
                <a:latin typeface="Comic Sans MS" pitchFamily="66" charset="0"/>
              </a:rPr>
              <a:t>    Öğrenciler sormadıkça </a:t>
            </a:r>
            <a:r>
              <a:rPr lang="tr-TR" dirty="0">
                <a:latin typeface="Comic Sans MS" pitchFamily="66" charset="0"/>
              </a:rPr>
              <a:t>,tartışma konusuna ilişkin </a:t>
            </a:r>
            <a:r>
              <a:rPr lang="tr-TR" dirty="0" smtClean="0">
                <a:latin typeface="Comic Sans MS" pitchFamily="66" charset="0"/>
              </a:rPr>
              <a:t>görüşlerini açıklamamalıdır.</a:t>
            </a:r>
            <a:endParaRPr lang="tr-TR"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928670"/>
            <a:ext cx="8229600" cy="4525963"/>
          </a:xfrm>
        </p:spPr>
        <p:txBody>
          <a:bodyPr>
            <a:normAutofit fontScale="62500" lnSpcReduction="20000"/>
          </a:bodyPr>
          <a:lstStyle/>
          <a:p>
            <a:pPr>
              <a:buNone/>
            </a:pPr>
            <a:r>
              <a:rPr lang="tr-TR" dirty="0" smtClean="0">
                <a:latin typeface="Comic Sans MS" pitchFamily="66" charset="0"/>
              </a:rPr>
              <a:t>      YÖNELTME </a:t>
            </a:r>
            <a:r>
              <a:rPr lang="tr-TR" dirty="0">
                <a:latin typeface="Comic Sans MS" pitchFamily="66" charset="0"/>
              </a:rPr>
              <a:t>VE YERLEŞTİRME HİZMETLERİ</a:t>
            </a:r>
          </a:p>
          <a:p>
            <a:pPr>
              <a:buNone/>
            </a:pPr>
            <a:r>
              <a:rPr lang="tr-TR" dirty="0" smtClean="0">
                <a:latin typeface="Comic Sans MS" pitchFamily="66" charset="0"/>
              </a:rPr>
              <a:t>     Öğrenciyi </a:t>
            </a:r>
            <a:r>
              <a:rPr lang="tr-TR" dirty="0">
                <a:latin typeface="Comic Sans MS" pitchFamily="66" charset="0"/>
              </a:rPr>
              <a:t>tanıma hizmetlerinden öğrenci hakkında elde edilen bilgiler ışığında onun yönelebileceği okullar veya programların neler olduğunu bilmesi ve kendisi için en uygun olanı seçmesi sürecinde sunulan hizmetler yöneltme ve yerleştirme hizmetleri olarak adlandırılmaktadır. Bu süreçte, okul rehberlik servisinde sunulan bir çok hizmet alanından yararlanılır. </a:t>
            </a:r>
            <a:endParaRPr lang="tr-TR" dirty="0" smtClean="0">
              <a:latin typeface="Comic Sans MS" pitchFamily="66" charset="0"/>
            </a:endParaRPr>
          </a:p>
          <a:p>
            <a:pPr>
              <a:buNone/>
            </a:pPr>
            <a:r>
              <a:rPr lang="tr-TR" dirty="0" smtClean="0">
                <a:latin typeface="Comic Sans MS" pitchFamily="66" charset="0"/>
              </a:rPr>
              <a:t>     Bunlar</a:t>
            </a:r>
            <a:r>
              <a:rPr lang="tr-TR" dirty="0">
                <a:latin typeface="Comic Sans MS" pitchFamily="66" charset="0"/>
              </a:rPr>
              <a:t>: Öğrencinin ilgi ve yetenekleri hakkında bilgi edinmek için öğrenciyi tanıma; öğrencinin programlar ve okullar hakkında bilgi edinebilmesi için bilgi verme; bu konularla ilgili öğrencinin gerçekçi algı ve beklentileri yoksa psikolojik danışma ; ailenin beklenti ve değerleri öğrencinin uygun karar almasını engelliyorsa müşavirlik hizmetleri de işe koşularak yöneltme ve yerleştirme hizmetleri sunulmaktadır.</a:t>
            </a:r>
          </a:p>
          <a:p>
            <a:pPr>
              <a:buNone/>
            </a:pPr>
            <a:r>
              <a:rPr lang="tr-TR" dirty="0" smtClean="0">
                <a:latin typeface="Comic Sans MS" pitchFamily="66" charset="0"/>
              </a:rPr>
              <a:t>     Bu </a:t>
            </a:r>
            <a:r>
              <a:rPr lang="tr-TR" dirty="0">
                <a:latin typeface="Comic Sans MS" pitchFamily="66" charset="0"/>
              </a:rPr>
              <a:t>hizmetler öğrencinin bir mesleğe veya bir işe yöneltilip yerleştirilmesinde de verilir.</a:t>
            </a:r>
          </a:p>
          <a:p>
            <a:endParaRPr lang="tr-TR" dirty="0">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fontScale="70000" lnSpcReduction="20000"/>
          </a:bodyPr>
          <a:lstStyle/>
          <a:p>
            <a:pPr>
              <a:buNone/>
            </a:pPr>
            <a:r>
              <a:rPr lang="tr-TR" dirty="0" smtClean="0">
                <a:latin typeface="Comic Sans MS" pitchFamily="66" charset="0"/>
              </a:rPr>
              <a:t>     SEVK </a:t>
            </a:r>
            <a:r>
              <a:rPr lang="tr-TR" dirty="0">
                <a:latin typeface="Comic Sans MS" pitchFamily="66" charset="0"/>
              </a:rPr>
              <a:t>(YARDIM ALMAYA YÖNLENDİRME ) HİZMETLERİ</a:t>
            </a:r>
          </a:p>
          <a:p>
            <a:pPr>
              <a:buNone/>
            </a:pPr>
            <a:r>
              <a:rPr lang="tr-TR" dirty="0" smtClean="0">
                <a:latin typeface="Comic Sans MS" pitchFamily="66" charset="0"/>
              </a:rPr>
              <a:t>      Öğrenciler sahip </a:t>
            </a:r>
            <a:r>
              <a:rPr lang="tr-TR" dirty="0">
                <a:latin typeface="Comic Sans MS" pitchFamily="66" charset="0"/>
              </a:rPr>
              <a:t>olduğu özellikleri tanıma ve yeteneklerini geliştirme , çekingen davranma , olumsuz aile ve arkadaş ilişkileri , ders başarısızlığı, özel- destek eğitim alma , meslek seçme , iş bulma , burs alma gibi konularda yardıma ihtiyaç duyabilirler. Bu hizmetlerin bir kısmı okul ortamında ve okulda görevli personel tarafından sunulabildiği gibi bazı hizmetler ise , okul dışındaki kurumlarda sunulmaktadır. Öğretmen öğrencinin dile getirdiği sorunun niteliğine göre kendi yeterliliği dışında ise öğrenciyi mutlaka yardım almak üzere psikolojik danışmana yönlendirmelidir. Okulda psikolojik danışma yok ise öğrencinin ilgili rehberlik ve Araştırma Merkezine başvurması sağlanmalıdır.</a:t>
            </a:r>
          </a:p>
          <a:p>
            <a:endParaRPr lang="tr-TR" dirty="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1309</Words>
  <Application>Microsoft Office PowerPoint</Application>
  <PresentationFormat>Ekran Gösterisi (4:3)</PresentationFormat>
  <Paragraphs>56</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Comic Sans MS</vt:lpstr>
      <vt:lpstr>Ofis Teması</vt:lpstr>
      <vt:lpstr>GRUP REHBERLİĞİ HİZMETLERİ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22</cp:revision>
  <dcterms:created xsi:type="dcterms:W3CDTF">2014-01-28T09:12:23Z</dcterms:created>
  <dcterms:modified xsi:type="dcterms:W3CDTF">2018-02-12T12:53:22Z</dcterms:modified>
</cp:coreProperties>
</file>