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6" r:id="rId2"/>
    <p:sldId id="277" r:id="rId3"/>
    <p:sldId id="278" r:id="rId4"/>
    <p:sldId id="279" r:id="rId5"/>
    <p:sldId id="280" r:id="rId6"/>
    <p:sldId id="281" r:id="rId7"/>
    <p:sldId id="282" r:id="rId8"/>
    <p:sldId id="283" r:id="rId9"/>
    <p:sldId id="28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autoAdjust="0"/>
  </p:normalViewPr>
  <p:slideViewPr>
    <p:cSldViewPr snapToGrid="0">
      <p:cViewPr varScale="1">
        <p:scale>
          <a:sx n="73" d="100"/>
          <a:sy n="73" d="100"/>
        </p:scale>
        <p:origin x="-114" y="-102"/>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b="1" dirty="0" smtClean="0"/>
          </a:p>
          <a:p>
            <a:endParaRPr lang="tr-TR" b="1" dirty="0" smtClean="0"/>
          </a:p>
          <a:p>
            <a:r>
              <a:rPr lang="tr-TR" sz="3600" b="1" dirty="0" smtClean="0"/>
              <a:t>Moleküler Gastronominin Yarattığı En Son Gelişmeler </a:t>
            </a:r>
            <a:endParaRPr lang="tr-TR" sz="3600"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Hipokrat günümüzden yaklaşık iki milenyum önce henüz gıda bilimleri gıdaların fizyolojisini, insan metabolizmasını incelemeye başlamamışken "Yedikleriniz ilacınız, ilacınız yedikleriniz olsun" sözünü söylemiştir. </a:t>
            </a:r>
          </a:p>
          <a:p>
            <a:endParaRPr lang="tr-TR" dirty="0" smtClean="0"/>
          </a:p>
          <a:p>
            <a:r>
              <a:rPr lang="tr-TR" dirty="0" smtClean="0"/>
              <a:t>Aradan geçen onca zamana rağmen bugün içinde bulunduğumuz durum, </a:t>
            </a:r>
            <a:r>
              <a:rPr lang="tr-TR" dirty="0" err="1" smtClean="0"/>
              <a:t>Bartolomeo</a:t>
            </a:r>
            <a:r>
              <a:rPr lang="tr-TR" dirty="0" smtClean="0"/>
              <a:t> de </a:t>
            </a:r>
            <a:r>
              <a:rPr lang="tr-TR" dirty="0" err="1" smtClean="0"/>
              <a:t>Sacchi’nin</a:t>
            </a:r>
            <a:r>
              <a:rPr lang="tr-TR" dirty="0" smtClean="0"/>
              <a:t> (‘</a:t>
            </a:r>
            <a:r>
              <a:rPr lang="tr-TR" dirty="0" err="1" smtClean="0"/>
              <a:t>Platina</a:t>
            </a:r>
            <a:r>
              <a:rPr lang="tr-TR" dirty="0" smtClean="0"/>
              <a:t>’) gıda ve sağlık arasındaki ilişkiyi incelediği 15. yüzyıldan pek de farklı değildir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Gıda bilimlerinde kaydedilen pek çok ilerlemeye karşın </a:t>
            </a:r>
            <a:r>
              <a:rPr lang="tr-TR" dirty="0" err="1" smtClean="0"/>
              <a:t>Sacchi’nin</a:t>
            </a:r>
            <a:r>
              <a:rPr lang="tr-TR" dirty="0" smtClean="0"/>
              <a:t> kullandığı kulaktan dolma teorileri günümüzde de bilinçsizce kullanmaya ve irrasyonel bir şekilde beslenmeye devam ediyoruz. </a:t>
            </a:r>
          </a:p>
          <a:p>
            <a:endParaRPr lang="tr-TR" dirty="0" smtClean="0"/>
          </a:p>
          <a:p>
            <a:r>
              <a:rPr lang="tr-TR" dirty="0" smtClean="0"/>
              <a:t>Örneğin, mangalda pişirilen et endüstriyel ürünlerde yasal olarak izin verilenin yaklaşık 2000 katı kadar kanserojen benze piren ihtiva ettiği halde hemen hemen hiç birimiz güzel bir havada mangal keyfimizden vazgeçmek konusunda istekli davranmıyoruz.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Bu gözlemimiz bizi kaçınılmaz olarak “iyi gıda” (yemek) (</a:t>
            </a:r>
            <a:r>
              <a:rPr lang="tr-TR" dirty="0" err="1" smtClean="0"/>
              <a:t>good</a:t>
            </a:r>
            <a:r>
              <a:rPr lang="tr-TR" dirty="0" smtClean="0"/>
              <a:t> </a:t>
            </a:r>
            <a:r>
              <a:rPr lang="tr-TR" dirty="0" err="1" smtClean="0"/>
              <a:t>food</a:t>
            </a:r>
            <a:r>
              <a:rPr lang="tr-TR" dirty="0" smtClean="0"/>
              <a:t>) nedir? Sorusuna götürmekte.</a:t>
            </a:r>
          </a:p>
          <a:p>
            <a:r>
              <a:rPr lang="tr-TR" dirty="0" smtClean="0"/>
              <a:t>Gıdaların iyi ya da kötü olmasının çok büyük ölçüde kültür ve eğitimle alakalı olduğunu ve gıdalarla ilgili kanaatlerimizin çocukluk döneminde oluştuğunu söylemek mümkündür. </a:t>
            </a:r>
          </a:p>
          <a:p>
            <a:r>
              <a:rPr lang="tr-TR" dirty="0" smtClean="0"/>
              <a:t>Örneğin </a:t>
            </a:r>
            <a:r>
              <a:rPr lang="tr-TR" dirty="0" err="1" smtClean="0"/>
              <a:t>munster</a:t>
            </a:r>
            <a:r>
              <a:rPr lang="tr-TR" dirty="0" smtClean="0"/>
              <a:t> peyniri </a:t>
            </a:r>
            <a:r>
              <a:rPr lang="tr-TR" dirty="0" err="1" smtClean="0"/>
              <a:t>Alsatyalılar</a:t>
            </a:r>
            <a:r>
              <a:rPr lang="tr-TR" dirty="0" smtClean="0"/>
              <a:t> için güzel bir gıda iken başkaları için iğrenç olarak değerlendirilebilir. </a:t>
            </a:r>
          </a:p>
          <a:p>
            <a:r>
              <a:rPr lang="tr-TR" dirty="0" smtClean="0"/>
              <a:t>Aynı şekilde ızgarada pişirilmiş akrep Çinliler için son derece lezzetli bir yiyecekken pek çok batılı açısından yenilebilir bir şey değildir.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Moleküler Gastronominin Yarattığı En Son Gelişmeler </a:t>
            </a:r>
            <a:endParaRPr lang="tr-TR" dirty="0" smtClean="0"/>
          </a:p>
        </p:txBody>
      </p:sp>
      <p:sp>
        <p:nvSpPr>
          <p:cNvPr id="3" name="2 İçerik Yer Tutucusu"/>
          <p:cNvSpPr>
            <a:spLocks noGrp="1"/>
          </p:cNvSpPr>
          <p:nvPr>
            <p:ph idx="1"/>
          </p:nvPr>
        </p:nvSpPr>
        <p:spPr/>
        <p:txBody>
          <a:bodyPr/>
          <a:lstStyle/>
          <a:p>
            <a:r>
              <a:rPr lang="tr-TR" dirty="0" smtClean="0"/>
              <a:t>Örneğin </a:t>
            </a:r>
            <a:r>
              <a:rPr lang="tr-TR" dirty="0" err="1" smtClean="0"/>
              <a:t>munster</a:t>
            </a:r>
            <a:r>
              <a:rPr lang="tr-TR" dirty="0" smtClean="0"/>
              <a:t> peyniri </a:t>
            </a:r>
            <a:r>
              <a:rPr lang="tr-TR" dirty="0" err="1" smtClean="0"/>
              <a:t>Alsatyalılar</a:t>
            </a:r>
            <a:r>
              <a:rPr lang="tr-TR" dirty="0" smtClean="0"/>
              <a:t> için güzel bir gıda iken başkaları için iğrenç olarak değerlendirilebilir. </a:t>
            </a:r>
          </a:p>
          <a:p>
            <a:endParaRPr lang="tr-TR" dirty="0" smtClean="0"/>
          </a:p>
          <a:p>
            <a:r>
              <a:rPr lang="tr-TR" dirty="0" smtClean="0"/>
              <a:t>Aynı şekilde ızgarada pişirilmiş akrep Çinliler için son derece lezzetli bir yiyecekken pek çok batılı açısından yenilebilir bir şey değildir.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Moleküler Gastronominin Yarattığı En Son Gelişmeler </a:t>
            </a:r>
            <a:endParaRPr lang="tr-TR" dirty="0" smtClean="0"/>
          </a:p>
        </p:txBody>
      </p:sp>
      <p:sp>
        <p:nvSpPr>
          <p:cNvPr id="3" name="2 İçerik Yer Tutucusu"/>
          <p:cNvSpPr>
            <a:spLocks noGrp="1"/>
          </p:cNvSpPr>
          <p:nvPr>
            <p:ph idx="1"/>
          </p:nvPr>
        </p:nvSpPr>
        <p:spPr/>
        <p:txBody>
          <a:bodyPr/>
          <a:lstStyle/>
          <a:p>
            <a:r>
              <a:rPr lang="tr-TR" dirty="0" smtClean="0"/>
              <a:t>Bazı yiyecekler için söz konusu olan bir başka durum ise insanların bu yiyeceklerin potansiyel tehlikeleri hakkında bilgi sahibi olmak istememesi. </a:t>
            </a:r>
          </a:p>
          <a:p>
            <a:r>
              <a:rPr lang="tr-TR" dirty="0" smtClean="0"/>
              <a:t>Örneğin yağ asitleri hakkında pek çok bilim adamının yaptığı tartışmalara rağmen hiç kimse çikolatanın içinde hangi yağ asitlerinin olduğunu bilmek istemiyor. </a:t>
            </a:r>
          </a:p>
          <a:p>
            <a:r>
              <a:rPr lang="tr-TR" dirty="0" smtClean="0"/>
              <a:t>Benzer şekilde şekerden uzak durmak ve zayıflamak istediğimiz halde çikolatanın yaklaşık  % 50 sakaroz, %50 yağ ve yalnızca %0,01 magnezyumdan oluştuğunu görmezden gelerek içinde magnezyum olduğu için sağlığa yararlı olduğunu iddia edebiliyoruz.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Benzer şekilde, yapılan tüm uyarılara rağmen sağlığa zararlı pek çok </a:t>
            </a:r>
            <a:r>
              <a:rPr lang="tr-TR" dirty="0" err="1" smtClean="0"/>
              <a:t>toksik</a:t>
            </a:r>
            <a:r>
              <a:rPr lang="tr-TR" dirty="0" smtClean="0"/>
              <a:t> madde yaygın olarak kullanılmaya devam edilirken sağlığa hiç bir zararının olmadığı yapılan pek çok deneyle defalarca kanıtlanmış olmasına rağmen kimi katkı maddelerinin kullanımı konusunda çekinceler bulunabilmektedir.  </a:t>
            </a:r>
          </a:p>
          <a:p>
            <a:endParaRPr lang="tr-TR" dirty="0" smtClean="0"/>
          </a:p>
          <a:p>
            <a:r>
              <a:rPr lang="tr-TR" dirty="0" smtClean="0"/>
              <a:t>Öyle görünüyor ki bu durum insanların, moleküller, bileşikler ve kimyasal süreçlerin büyüleyici dünyası hakkında yeterince bilgi sahibi olmamasından kaynaklanmakta ki bu durumu  “</a:t>
            </a:r>
            <a:r>
              <a:rPr lang="tr-TR" dirty="0" err="1" smtClean="0"/>
              <a:t>ilchemistry</a:t>
            </a:r>
            <a:r>
              <a:rPr lang="tr-TR" dirty="0" smtClean="0"/>
              <a:t>” (kimya cehaleti) olarak da tanımlamak da mümkündür.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Bu durumun düzeltilmesi için yapılması gereken pek çok şey bulunmaktadır ve kimyacılar için bile net olmayan bazı hususların açıklığa kavuşturulması gerekmektedir. </a:t>
            </a:r>
          </a:p>
          <a:p>
            <a:r>
              <a:rPr lang="tr-TR" dirty="0" smtClean="0"/>
              <a:t>Örneğin “Kimya nedir?” sorusu. Fransız kimyacı </a:t>
            </a:r>
            <a:r>
              <a:rPr lang="tr-TR" dirty="0" err="1" smtClean="0"/>
              <a:t>Marcellin</a:t>
            </a:r>
            <a:r>
              <a:rPr lang="tr-TR" dirty="0" smtClean="0"/>
              <a:t> </a:t>
            </a:r>
            <a:r>
              <a:rPr lang="tr-TR" dirty="0" err="1" smtClean="0"/>
              <a:t>Berthelot’un</a:t>
            </a:r>
            <a:r>
              <a:rPr lang="tr-TR" dirty="0" smtClean="0"/>
              <a:t> “Kimya kendi nesnesini (</a:t>
            </a:r>
            <a:r>
              <a:rPr lang="tr-TR" dirty="0" err="1" smtClean="0"/>
              <a:t>object</a:t>
            </a:r>
            <a:r>
              <a:rPr lang="tr-TR" dirty="0" smtClean="0"/>
              <a:t>) yaratır” gibi sloganlara karşı olduğumu belirtmem gerekir. </a:t>
            </a:r>
            <a:endParaRPr lang="tr-TR" smtClean="0"/>
          </a:p>
          <a:p>
            <a:r>
              <a:rPr lang="tr-TR" smtClean="0"/>
              <a:t>Çünkü </a:t>
            </a:r>
            <a:r>
              <a:rPr lang="tr-TR" dirty="0" smtClean="0"/>
              <a:t>bu tür sloganlar kimyanın aynı zamanda hem bir bilim dalı hem de bir teknik olamayacağı gerçeğini anlamamızı güçleştirir.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a:t>
            </a:r>
            <a:br>
              <a:rPr lang="tr-TR" dirty="0" smtClean="0"/>
            </a:br>
            <a:endParaRPr lang="tr-TR" dirty="0"/>
          </a:p>
        </p:txBody>
      </p:sp>
      <p:sp>
        <p:nvSpPr>
          <p:cNvPr id="3" name="2 İçerik Yer Tutucusu"/>
          <p:cNvSpPr>
            <a:spLocks noGrp="1"/>
          </p:cNvSpPr>
          <p:nvPr>
            <p:ph idx="1"/>
          </p:nvPr>
        </p:nvSpPr>
        <p:spPr/>
        <p:txBody>
          <a:bodyPr/>
          <a:lstStyle/>
          <a:p>
            <a:r>
              <a:rPr lang="tr-TR" dirty="0" err="1" smtClean="0"/>
              <a:t>This</a:t>
            </a:r>
            <a:r>
              <a:rPr lang="tr-TR" dirty="0" smtClean="0"/>
              <a:t>, H. (2013),</a:t>
            </a:r>
            <a:r>
              <a:rPr lang="tr-TR" i="1" dirty="0" smtClean="0"/>
              <a:t> </a:t>
            </a:r>
            <a:r>
              <a:rPr lang="tr-TR" i="1" dirty="0" err="1" smtClean="0"/>
              <a:t>Celebrate</a:t>
            </a:r>
            <a:r>
              <a:rPr lang="tr-TR" i="1" dirty="0" smtClean="0"/>
              <a:t> </a:t>
            </a:r>
            <a:r>
              <a:rPr lang="tr-TR" i="1" dirty="0" err="1" smtClean="0"/>
              <a:t>Chemistry</a:t>
            </a:r>
            <a:r>
              <a:rPr lang="tr-TR" i="1" dirty="0" smtClean="0"/>
              <a:t>. </a:t>
            </a:r>
            <a:r>
              <a:rPr lang="tr-TR" i="1" dirty="0" err="1" smtClean="0"/>
              <a:t>Recent</a:t>
            </a:r>
            <a:r>
              <a:rPr lang="tr-TR" i="1" dirty="0" smtClean="0"/>
              <a:t> </a:t>
            </a:r>
            <a:r>
              <a:rPr lang="tr-TR" i="1" dirty="0" err="1" smtClean="0"/>
              <a:t>Results</a:t>
            </a:r>
            <a:r>
              <a:rPr lang="tr-TR" i="1" dirty="0" smtClean="0"/>
              <a:t> of </a:t>
            </a:r>
            <a:r>
              <a:rPr lang="tr-TR" i="1" dirty="0" err="1" smtClean="0"/>
              <a:t>Molecular</a:t>
            </a:r>
            <a:r>
              <a:rPr lang="tr-TR" i="1" dirty="0" smtClean="0"/>
              <a:t> </a:t>
            </a:r>
            <a:r>
              <a:rPr lang="tr-TR" i="1" dirty="0" err="1" smtClean="0"/>
              <a:t>Gastronomy</a:t>
            </a:r>
            <a:r>
              <a:rPr lang="tr-TR" dirty="0" smtClean="0"/>
              <a:t>,</a:t>
            </a:r>
            <a:r>
              <a:rPr lang="tr-TR" dirty="0" smtClean="0"/>
              <a:t> </a:t>
            </a:r>
            <a:r>
              <a:rPr lang="tr-TR" dirty="0" err="1" smtClean="0"/>
              <a:t>European</a:t>
            </a:r>
            <a:r>
              <a:rPr lang="tr-TR" dirty="0" smtClean="0"/>
              <a:t> </a:t>
            </a:r>
            <a:r>
              <a:rPr lang="tr-TR" dirty="0" err="1" smtClean="0"/>
              <a:t>Review</a:t>
            </a:r>
            <a:r>
              <a:rPr lang="tr-TR" dirty="0" smtClean="0"/>
              <a:t>.</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491</Words>
  <Application>Microsoft Office PowerPoint</Application>
  <PresentationFormat>Özel</PresentationFormat>
  <Paragraphs>35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MOLEKÜLER GASTRONOMİ</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Kaynak: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15</cp:revision>
  <dcterms:created xsi:type="dcterms:W3CDTF">2020-03-11T13:59:45Z</dcterms:created>
  <dcterms:modified xsi:type="dcterms:W3CDTF">2020-04-24T18:01:29Z</dcterms:modified>
</cp:coreProperties>
</file>