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2CD9745C-71B0-458C-BE39-8185C3ACF671}" type="datetimeFigureOut">
              <a:rPr lang="tr-TR" smtClean="0"/>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1D5FBAA-9299-4978-AFD9-DFB8F103533A}"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CD9745C-71B0-458C-BE39-8185C3ACF671}" type="datetimeFigureOut">
              <a:rPr lang="tr-TR" smtClean="0"/>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1D5FBAA-9299-4978-AFD9-DFB8F103533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CD9745C-71B0-458C-BE39-8185C3ACF671}" type="datetimeFigureOut">
              <a:rPr lang="tr-TR" smtClean="0"/>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1D5FBAA-9299-4978-AFD9-DFB8F103533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CD9745C-71B0-458C-BE39-8185C3ACF671}" type="datetimeFigureOut">
              <a:rPr lang="tr-TR" smtClean="0"/>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1D5FBAA-9299-4978-AFD9-DFB8F103533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2CD9745C-71B0-458C-BE39-8185C3ACF671}" type="datetimeFigureOut">
              <a:rPr lang="tr-TR" smtClean="0"/>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1D5FBAA-9299-4978-AFD9-DFB8F103533A}"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2CD9745C-71B0-458C-BE39-8185C3ACF671}" type="datetimeFigureOut">
              <a:rPr lang="tr-TR" smtClean="0"/>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1D5FBAA-9299-4978-AFD9-DFB8F103533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2CD9745C-71B0-458C-BE39-8185C3ACF671}" type="datetimeFigureOut">
              <a:rPr lang="tr-TR" smtClean="0"/>
              <a:t>13.11.2017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1D5FBAA-9299-4978-AFD9-DFB8F103533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CD9745C-71B0-458C-BE39-8185C3ACF671}" type="datetimeFigureOut">
              <a:rPr lang="tr-TR" smtClean="0"/>
              <a:t>13.11.2017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1D5FBAA-9299-4978-AFD9-DFB8F103533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CD9745C-71B0-458C-BE39-8185C3ACF671}" type="datetimeFigureOut">
              <a:rPr lang="tr-TR" smtClean="0"/>
              <a:t>13.11.2017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1D5FBAA-9299-4978-AFD9-DFB8F103533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CD9745C-71B0-458C-BE39-8185C3ACF671}" type="datetimeFigureOut">
              <a:rPr lang="tr-TR" smtClean="0"/>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1D5FBAA-9299-4978-AFD9-DFB8F103533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CD9745C-71B0-458C-BE39-8185C3ACF671}" type="datetimeFigureOut">
              <a:rPr lang="tr-TR" smtClean="0"/>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1D5FBAA-9299-4978-AFD9-DFB8F103533A}"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D9745C-71B0-458C-BE39-8185C3ACF671}" type="datetimeFigureOut">
              <a:rPr lang="tr-TR" smtClean="0"/>
              <a:t>13.11.2017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D5FBAA-9299-4978-AFD9-DFB8F103533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SOMUT OLMAYAN KÜLTÜREL MİRASIN KORUNMASI SÖZLEŞMESİ Paris, 17 Ekim 2003</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Madde 2: Tanımlar</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Bu Sözleşmenin amaçları bağlamında, </a:t>
            </a:r>
          </a:p>
          <a:p>
            <a:pPr>
              <a:buNone/>
            </a:pPr>
            <a:endParaRPr lang="tr-TR" dirty="0" smtClean="0"/>
          </a:p>
          <a:p>
            <a:pPr algn="just"/>
            <a:r>
              <a:rPr lang="tr-TR" dirty="0" smtClean="0"/>
              <a:t>1. “Somut olmayan kültürel miras” toplulukların, grupların ve kimi durumlarda bireylerin, kültürel miraslarının bir parçası olarak tanımladıkları uygulamalar, temsiller, anlatımlar, bilgiler, beceriler ve bunlara ilişkin araçlar, gereçler ve kültürel mekanlar- anlamına gelir. Kuşaktan kuşağa aktarılan bu somut olmayan kültürel miras, toplulukların ve grupların çevreleriyle, doğayla ve tarihleriyle etkileşimlerine bağlı olarak, sürekli biçimde yeniden yaratılır ve bu onlara kimlik ve devamlılık duygusu verir; böylece kültürel çeşitliliğe ve insan yaratıcılığına duyulan saygıya katkıda bulunur. İşbu Sözleşme bağlamında, sadece, uluslararası insan hakları belgeleri esaslarına uyan ve toplulukların, grupların ve bireylerin karşılıklı saygı gereklerine ve sürdürülebilir kalkınma ilkelerine uygun olan somut olmayan kültürel miras göz önünde tutulacaktır.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smtClean="0"/>
              <a:t>2. Yukarıda 1. fıkrada tanımlanan “somut olmayan kültürel miras”, özellikle aşağıdaki alanlarda belirir: </a:t>
            </a:r>
          </a:p>
          <a:p>
            <a:pPr lvl="1">
              <a:buNone/>
            </a:pPr>
            <a:r>
              <a:rPr lang="tr-TR" dirty="0" smtClean="0"/>
              <a:t>a) Somut olmayan kültürel mirasın aktarılmasında taşıyıcı işlevi gören dille birlikte sözlü gelenekler ve anlatımlar; </a:t>
            </a:r>
          </a:p>
          <a:p>
            <a:pPr lvl="1">
              <a:buNone/>
            </a:pPr>
            <a:r>
              <a:rPr lang="tr-TR" dirty="0" smtClean="0"/>
              <a:t>b) Gösteri sanatları; </a:t>
            </a:r>
          </a:p>
          <a:p>
            <a:pPr lvl="1">
              <a:buNone/>
            </a:pPr>
            <a:r>
              <a:rPr lang="tr-TR" dirty="0" smtClean="0"/>
              <a:t>c) Toplumsal uygulamalar, ritüeller ve şölenler; </a:t>
            </a:r>
          </a:p>
          <a:p>
            <a:pPr lvl="1">
              <a:buNone/>
            </a:pPr>
            <a:r>
              <a:rPr lang="tr-TR" dirty="0" smtClean="0"/>
              <a:t>d) Doğa ve evrenle ilgili bilgi ve uygulamalar; </a:t>
            </a:r>
          </a:p>
          <a:p>
            <a:pPr lvl="1">
              <a:buNone/>
            </a:pPr>
            <a:r>
              <a:rPr lang="tr-TR" dirty="0" smtClean="0"/>
              <a:t>e) El sanatları geleneği.</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3. “Koruma” terimi, </a:t>
            </a:r>
          </a:p>
          <a:p>
            <a:pPr algn="just">
              <a:buNone/>
            </a:pPr>
            <a:r>
              <a:rPr lang="tr-TR" dirty="0"/>
              <a:t>	</a:t>
            </a:r>
            <a:r>
              <a:rPr lang="tr-TR" dirty="0" smtClean="0"/>
              <a:t>somut olmayan kültürel mirasın yaşayabilirliğini güvence altına alma anlamına gelir; buna kimlik saptaması, belgeleme, araştırma, muhafaza, koruma, geliştirme, güçlendirme ve özellikle okul içi ya da okul dışı eğitim aracılığıyla kuşaktan kuşağa aktarma olduğu kadar, bu kültürel mirasın değişik yanlarının canlandırılması dahildir.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67544" y="2636912"/>
            <a:ext cx="8229600" cy="3556992"/>
          </a:xfrm>
        </p:spPr>
        <p:txBody>
          <a:bodyPr>
            <a:normAutofit/>
          </a:bodyPr>
          <a:lstStyle/>
          <a:p>
            <a:pPr algn="just"/>
            <a:r>
              <a:rPr lang="tr-TR" dirty="0" smtClean="0"/>
              <a:t>4. “Taraf Devletler” Sözleşmeyle bağlı olan ve Sözleşmenin yürürlükte bulunduğu devletlerdir.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5. Sözleşme 33. maddede gönderme yapılan ve işbu Sözleşmeye o maddede belirtilen koşullara uygun biçimde Taraf olan topraklara aynen uygulanır. Bu bağlamda “Taraf Devletler” terimi mezkur topraklara da atıfta bulunmaktadır.</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266</Words>
  <Application>Microsoft Office PowerPoint</Application>
  <PresentationFormat>Ekran Gösterisi (4:3)</PresentationFormat>
  <Paragraphs>15</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SOMUT OLMAYAN KÜLTÜREL MİRASIN KORUNMASI SÖZLEŞMESİ Paris, 17 Ekim 2003</vt:lpstr>
      <vt:lpstr>Madde 2: Tanımlar</vt:lpstr>
      <vt:lpstr>Slayt 3</vt:lpstr>
      <vt:lpstr>Slayt 4</vt:lpstr>
      <vt:lpstr>Slayt 5</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SOMUT OLMAYAN KÜLTÜREL MİRASIN KORUNMASI SÖZLEŞMESİ Paris, 17 Ekim 2003</dc:title>
  <dc:creator>pınarhoca</dc:creator>
  <cp:lastModifiedBy>pınarhoca</cp:lastModifiedBy>
  <cp:revision>5</cp:revision>
  <dcterms:created xsi:type="dcterms:W3CDTF">2017-11-13T12:39:26Z</dcterms:created>
  <dcterms:modified xsi:type="dcterms:W3CDTF">2017-11-13T12:46:25Z</dcterms:modified>
</cp:coreProperties>
</file>