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5" d="100"/>
          <a:sy n="45" d="100"/>
        </p:scale>
        <p:origin x="-1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DB4A-C057-344B-A24C-CF6F51DFD1D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B3CA1-8FDE-1E4C-8606-572A2DD37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257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DB4A-C057-344B-A24C-CF6F51DFD1D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B3CA1-8FDE-1E4C-8606-572A2DD37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577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DB4A-C057-344B-A24C-CF6F51DFD1D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B3CA1-8FDE-1E4C-8606-572A2DD37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529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DB4A-C057-344B-A24C-CF6F51DFD1D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B3CA1-8FDE-1E4C-8606-572A2DD37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81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DB4A-C057-344B-A24C-CF6F51DFD1D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B3CA1-8FDE-1E4C-8606-572A2DD37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81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DB4A-C057-344B-A24C-CF6F51DFD1D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B3CA1-8FDE-1E4C-8606-572A2DD37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537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DB4A-C057-344B-A24C-CF6F51DFD1D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B3CA1-8FDE-1E4C-8606-572A2DD37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07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DB4A-C057-344B-A24C-CF6F51DFD1D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B3CA1-8FDE-1E4C-8606-572A2DD37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49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DB4A-C057-344B-A24C-CF6F51DFD1D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B3CA1-8FDE-1E4C-8606-572A2DD37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399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DB4A-C057-344B-A24C-CF6F51DFD1D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B3CA1-8FDE-1E4C-8606-572A2DD37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482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FDB4A-C057-344B-A24C-CF6F51DFD1D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B3CA1-8FDE-1E4C-8606-572A2DD37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0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FDB4A-C057-344B-A24C-CF6F51DFD1D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B3CA1-8FDE-1E4C-8606-572A2DD37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406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CF49293-8F0E-CB4B-B1E0-DD3DB34F346E}" type="slidenum">
              <a:rPr lang="tr-TR"/>
              <a:pPr eaLnBrk="1" hangingPunct="1"/>
              <a:t>1</a:t>
            </a:fld>
            <a:endParaRPr lang="tr-TR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>
              <a:ea typeface="+mj-ea"/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tr-TR" b="1">
                <a:effectLst/>
                <a:latin typeface="Verdana" charset="0"/>
                <a:cs typeface="Arial" charset="0"/>
              </a:rPr>
              <a:t>Sürdürülebilir kalkınma, yaşam kalitesinin, çevredeki yaşamı destekleyici doğal sistemlerin taşıma kapasitesi içerisinde kalacak şekilde iyileştirilmesidir.</a:t>
            </a:r>
            <a:r>
              <a:rPr lang="ja-JP" altLang="tr-TR" b="1">
                <a:effectLst/>
                <a:latin typeface="Verdana" charset="0"/>
                <a:cs typeface="Arial" charset="0"/>
              </a:rPr>
              <a:t>”</a:t>
            </a:r>
            <a:endParaRPr lang="tr-TR" b="1">
              <a:effectLst/>
              <a:latin typeface="Verdana" charset="0"/>
              <a:cs typeface="Arial" charset="0"/>
            </a:endParaRPr>
          </a:p>
          <a:p>
            <a:pPr eaLnBrk="1" hangingPunct="1">
              <a:buFont typeface="Wingdings" charset="0"/>
              <a:buChar char="•"/>
            </a:pPr>
            <a:endParaRPr lang="tr-TR">
              <a:latin typeface="Verdan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262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13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83EA7F0A-FC4A-1E40-8F8A-06D101DF7448}" type="slidenum">
              <a:rPr lang="tr-TR"/>
              <a:pPr eaLnBrk="1" hangingPunct="1"/>
              <a:t>2</a:t>
            </a:fld>
            <a:endParaRPr lang="tr-TR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67818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tr-TR" sz="2800">
              <a:latin typeface="Verdana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tr-TR" sz="2800">
                <a:latin typeface="Verdana" charset="0"/>
                <a:cs typeface="Arial" charset="0"/>
              </a:rPr>
              <a:t>İnsanların refah düzeyini yükseltmek amacıyla;</a:t>
            </a:r>
            <a:endParaRPr lang="tr-TR" sz="2800">
              <a:latin typeface="Verdana" charset="0"/>
              <a:cs typeface="Arial" charset="0"/>
              <a:sym typeface="Wingdings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tr-TR" sz="2800">
                <a:latin typeface="Verdana" charset="0"/>
                <a:cs typeface="Arial" charset="0"/>
                <a:sym typeface="Wingdings" charset="0"/>
              </a:rPr>
              <a:t>	</a:t>
            </a:r>
            <a:r>
              <a:rPr lang="tr-TR" sz="2800">
                <a:latin typeface="Verdana" charset="0"/>
                <a:cs typeface="Arial" charset="0"/>
              </a:rPr>
              <a:t> Toplumsal Sermaye, </a:t>
            </a:r>
            <a:endParaRPr lang="tr-TR" sz="2800">
              <a:latin typeface="Verdana" charset="0"/>
              <a:cs typeface="Arial" charset="0"/>
              <a:sym typeface="Wingdings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tr-TR" sz="2800">
                <a:latin typeface="Verdana" charset="0"/>
                <a:cs typeface="Arial" charset="0"/>
                <a:sym typeface="Wingdings" charset="0"/>
              </a:rPr>
              <a:t>	</a:t>
            </a:r>
            <a:r>
              <a:rPr lang="tr-TR" sz="2800">
                <a:latin typeface="Verdana" charset="0"/>
                <a:cs typeface="Arial" charset="0"/>
              </a:rPr>
              <a:t> Ekonomik Sermaye, ve </a:t>
            </a:r>
            <a:endParaRPr lang="tr-TR" sz="2800">
              <a:latin typeface="Verdana" charset="0"/>
              <a:cs typeface="Arial" charset="0"/>
              <a:sym typeface="Wingdings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tr-TR" sz="2800">
                <a:latin typeface="Verdana" charset="0"/>
                <a:cs typeface="Arial" charset="0"/>
                <a:sym typeface="Wingdings" charset="0"/>
              </a:rPr>
              <a:t>	</a:t>
            </a:r>
            <a:r>
              <a:rPr lang="tr-TR" sz="2800">
                <a:latin typeface="Verdana" charset="0"/>
                <a:cs typeface="Arial" charset="0"/>
              </a:rPr>
              <a:t> Doğal Sermaye</a:t>
            </a:r>
            <a:r>
              <a:rPr lang="ja-JP" altLang="tr-TR" sz="2800">
                <a:latin typeface="Verdana" charset="0"/>
                <a:cs typeface="Arial" charset="0"/>
              </a:rPr>
              <a:t>’</a:t>
            </a:r>
            <a:r>
              <a:rPr lang="tr-TR" sz="2800">
                <a:latin typeface="Verdana" charset="0"/>
                <a:cs typeface="Arial" charset="0"/>
              </a:rPr>
              <a:t>nin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tr-TR" sz="2800">
                <a:latin typeface="Verdana" charset="0"/>
                <a:cs typeface="Arial" charset="0"/>
              </a:rPr>
              <a:t>birbirini destekleyici ve bütünleyici olacak şekilde, nesiller arasında dengeli olarak planlanması ve yönetilmesi sürecidir.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tr-TR" sz="2800">
              <a:latin typeface="Verdana" charset="0"/>
              <a:cs typeface="Arial" charset="0"/>
            </a:endParaRPr>
          </a:p>
        </p:txBody>
      </p:sp>
      <p:grpSp>
        <p:nvGrpSpPr>
          <p:cNvPr id="63493" name="Group 34"/>
          <p:cNvGrpSpPr>
            <a:grpSpLocks/>
          </p:cNvGrpSpPr>
          <p:nvPr/>
        </p:nvGrpSpPr>
        <p:grpSpPr bwMode="auto">
          <a:xfrm>
            <a:off x="5334000" y="1219200"/>
            <a:ext cx="3810000" cy="2362200"/>
            <a:chOff x="2290" y="1661"/>
            <a:chExt cx="3221" cy="1640"/>
          </a:xfrm>
        </p:grpSpPr>
        <p:grpSp>
          <p:nvGrpSpPr>
            <p:cNvPr id="63494" name="Group 18"/>
            <p:cNvGrpSpPr>
              <a:grpSpLocks/>
            </p:cNvGrpSpPr>
            <p:nvPr/>
          </p:nvGrpSpPr>
          <p:grpSpPr bwMode="auto">
            <a:xfrm>
              <a:off x="3771" y="1661"/>
              <a:ext cx="1740" cy="1640"/>
              <a:chOff x="4241" y="1298"/>
              <a:chExt cx="1066" cy="930"/>
            </a:xfrm>
          </p:grpSpPr>
          <p:sp>
            <p:nvSpPr>
              <p:cNvPr id="63498" name="Oval 19"/>
              <p:cNvSpPr>
                <a:spLocks noChangeArrowheads="1"/>
              </p:cNvSpPr>
              <p:nvPr/>
            </p:nvSpPr>
            <p:spPr bwMode="auto">
              <a:xfrm>
                <a:off x="4241" y="1344"/>
                <a:ext cx="567" cy="567"/>
              </a:xfrm>
              <a:prstGeom prst="ellipse">
                <a:avLst/>
              </a:prstGeom>
              <a:solidFill>
                <a:srgbClr val="000000">
                  <a:alpha val="70195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tr-TR" sz="1200" b="1">
                    <a:solidFill>
                      <a:schemeClr val="bg1"/>
                    </a:solidFill>
                    <a:latin typeface="Arial" charset="0"/>
                  </a:rPr>
                  <a:t>Ekonomi</a:t>
                </a:r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63499" name="Oval 20"/>
              <p:cNvSpPr>
                <a:spLocks noChangeArrowheads="1"/>
              </p:cNvSpPr>
              <p:nvPr/>
            </p:nvSpPr>
            <p:spPr bwMode="auto">
              <a:xfrm>
                <a:off x="4740" y="1298"/>
                <a:ext cx="567" cy="567"/>
              </a:xfrm>
              <a:prstGeom prst="ellipse">
                <a:avLst/>
              </a:prstGeom>
              <a:solidFill>
                <a:srgbClr val="3366FF">
                  <a:alpha val="70195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tr-TR" sz="1200" b="1">
                    <a:solidFill>
                      <a:schemeClr val="bg1"/>
                    </a:solidFill>
                    <a:latin typeface="Arial" charset="0"/>
                  </a:rPr>
                  <a:t>Çevre</a:t>
                </a:r>
                <a:endParaRPr lang="en-US" sz="1200">
                  <a:latin typeface="Times New Roman" charset="0"/>
                </a:endParaRPr>
              </a:p>
            </p:txBody>
          </p:sp>
          <p:sp>
            <p:nvSpPr>
              <p:cNvPr id="63500" name="Oval 21"/>
              <p:cNvSpPr>
                <a:spLocks noChangeArrowheads="1"/>
              </p:cNvSpPr>
              <p:nvPr/>
            </p:nvSpPr>
            <p:spPr bwMode="auto">
              <a:xfrm>
                <a:off x="4513" y="1661"/>
                <a:ext cx="567" cy="567"/>
              </a:xfrm>
              <a:prstGeom prst="ellipse">
                <a:avLst/>
              </a:prstGeom>
              <a:solidFill>
                <a:srgbClr val="FFFFFF">
                  <a:alpha val="70195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tr-TR" sz="1200" b="1">
                    <a:solidFill>
                      <a:schemeClr val="bg1"/>
                    </a:solidFill>
                    <a:latin typeface="Arial" charset="0"/>
                  </a:rPr>
                  <a:t>Toplum</a:t>
                </a:r>
                <a:endParaRPr lang="en-US" sz="1200" b="1">
                  <a:solidFill>
                    <a:schemeClr val="bg1"/>
                  </a:solidFill>
                  <a:latin typeface="Arial" charset="0"/>
                </a:endParaRPr>
              </a:p>
            </p:txBody>
          </p:sp>
        </p:grpSp>
        <p:sp>
          <p:nvSpPr>
            <p:cNvPr id="63495" name="Freeform 22"/>
            <p:cNvSpPr>
              <a:spLocks/>
            </p:cNvSpPr>
            <p:nvPr/>
          </p:nvSpPr>
          <p:spPr bwMode="auto">
            <a:xfrm>
              <a:off x="4598" y="2301"/>
              <a:ext cx="96" cy="131"/>
            </a:xfrm>
            <a:custGeom>
              <a:avLst/>
              <a:gdLst>
                <a:gd name="T0" fmla="*/ 0 w 192"/>
                <a:gd name="T1" fmla="*/ 0 h 272"/>
                <a:gd name="T2" fmla="*/ 1 w 192"/>
                <a:gd name="T3" fmla="*/ 0 h 272"/>
                <a:gd name="T4" fmla="*/ 1 w 192"/>
                <a:gd name="T5" fmla="*/ 0 h 272"/>
                <a:gd name="T6" fmla="*/ 0 w 192"/>
                <a:gd name="T7" fmla="*/ 0 h 2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2"/>
                <a:gd name="T13" fmla="*/ 0 h 272"/>
                <a:gd name="T14" fmla="*/ 192 w 192"/>
                <a:gd name="T15" fmla="*/ 272 h 2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2" h="272">
                  <a:moveTo>
                    <a:pt x="0" y="48"/>
                  </a:moveTo>
                  <a:lnTo>
                    <a:pt x="192" y="0"/>
                  </a:lnTo>
                  <a:lnTo>
                    <a:pt x="144" y="272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9900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anchor="ctr" anchorCtr="1"/>
            <a:lstStyle/>
            <a:p>
              <a:endParaRPr lang="en-US"/>
            </a:p>
          </p:txBody>
        </p:sp>
        <p:sp>
          <p:nvSpPr>
            <p:cNvPr id="63496" name="Line 23"/>
            <p:cNvSpPr>
              <a:spLocks noChangeShapeType="1"/>
            </p:cNvSpPr>
            <p:nvPr/>
          </p:nvSpPr>
          <p:spPr bwMode="auto">
            <a:xfrm flipV="1">
              <a:off x="4066" y="2380"/>
              <a:ext cx="554" cy="722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497" name="Text Box 24"/>
            <p:cNvSpPr txBox="1">
              <a:spLocks noChangeArrowheads="1"/>
            </p:cNvSpPr>
            <p:nvPr/>
          </p:nvSpPr>
          <p:spPr bwMode="auto">
            <a:xfrm>
              <a:off x="2290" y="3021"/>
              <a:ext cx="1851" cy="19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tr-TR" sz="1200" b="1">
                  <a:latin typeface="Arial" charset="0"/>
                </a:rPr>
                <a:t>Sürdürülebilir kalkınma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18472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DA9BD26-7576-4547-BEEE-7D3C0C4D34A8}" type="slidenum">
              <a:rPr lang="tr-TR"/>
              <a:pPr eaLnBrk="1" hangingPunct="1"/>
              <a:t>3</a:t>
            </a:fld>
            <a:endParaRPr lang="tr-TR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>
              <a:ea typeface="+mj-ea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spcBef>
                <a:spcPct val="50000"/>
              </a:spcBef>
              <a:buClrTx/>
              <a:buFontTx/>
              <a:buNone/>
            </a:pPr>
            <a:r>
              <a:rPr lang="tr-TR" b="1">
                <a:effectLst/>
                <a:latin typeface="Verdana" charset="0"/>
                <a:cs typeface="Arial" charset="0"/>
              </a:rPr>
              <a:t>	Ekonomik faaliyetler, toplum tarafından gerçekleştirilir. Topluma yaşama mekanı oluşturan da çevredir… </a:t>
            </a:r>
          </a:p>
          <a:p>
            <a:pPr eaLnBrk="1" hangingPunct="1">
              <a:buFont typeface="Wingdings" charset="0"/>
              <a:buChar char="•"/>
            </a:pPr>
            <a:endParaRPr lang="tr-TR">
              <a:latin typeface="Verdana" charset="0"/>
              <a:cs typeface="Arial" charset="0"/>
            </a:endParaRPr>
          </a:p>
        </p:txBody>
      </p:sp>
      <p:sp>
        <p:nvSpPr>
          <p:cNvPr id="64518" name="Oval 13"/>
          <p:cNvSpPr>
            <a:spLocks noChangeArrowheads="1"/>
          </p:cNvSpPr>
          <p:nvPr/>
        </p:nvSpPr>
        <p:spPr bwMode="auto">
          <a:xfrm>
            <a:off x="5181600" y="3733800"/>
            <a:ext cx="3457575" cy="1728788"/>
          </a:xfrm>
          <a:prstGeom prst="ellipse">
            <a:avLst/>
          </a:prstGeom>
          <a:solidFill>
            <a:srgbClr val="008000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tr-TR" sz="2000">
              <a:latin typeface="Arial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endParaRPr lang="tr-TR" sz="2000">
              <a:latin typeface="Arial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endParaRPr lang="tr-TR" sz="1200" b="1">
              <a:solidFill>
                <a:schemeClr val="bg1"/>
              </a:solidFill>
              <a:latin typeface="Arial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endParaRPr lang="tr-TR" sz="1200" b="1">
              <a:solidFill>
                <a:schemeClr val="bg1"/>
              </a:solidFill>
              <a:latin typeface="Arial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endParaRPr lang="tr-TR" sz="1200" b="1">
              <a:solidFill>
                <a:schemeClr val="bg1"/>
              </a:solidFill>
              <a:latin typeface="Arial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tr-TR" sz="1400" b="1">
                <a:solidFill>
                  <a:schemeClr val="bg1"/>
                </a:solidFill>
                <a:latin typeface="Arial" charset="0"/>
              </a:rPr>
              <a:t>Çevre</a:t>
            </a:r>
            <a:endParaRPr lang="en-US" sz="1400">
              <a:latin typeface="Arial" charset="0"/>
            </a:endParaRPr>
          </a:p>
        </p:txBody>
      </p:sp>
      <p:sp>
        <p:nvSpPr>
          <p:cNvPr id="64519" name="Oval 14"/>
          <p:cNvSpPr>
            <a:spLocks noChangeArrowheads="1"/>
          </p:cNvSpPr>
          <p:nvPr/>
        </p:nvSpPr>
        <p:spPr bwMode="auto">
          <a:xfrm>
            <a:off x="6019800" y="4038600"/>
            <a:ext cx="1906588" cy="9604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tr-TR" sz="2400">
              <a:latin typeface="Times New Roman" charset="0"/>
            </a:endParaRPr>
          </a:p>
          <a:p>
            <a:pPr algn="ctr"/>
            <a:endParaRPr lang="tr-TR" sz="1200" b="1">
              <a:solidFill>
                <a:schemeClr val="bg1"/>
              </a:solidFill>
              <a:latin typeface="Arial" charset="0"/>
            </a:endParaRPr>
          </a:p>
          <a:p>
            <a:pPr algn="ctr"/>
            <a:endParaRPr lang="tr-TR" sz="1200" b="1">
              <a:solidFill>
                <a:schemeClr val="bg1"/>
              </a:solidFill>
              <a:latin typeface="Arial" charset="0"/>
            </a:endParaRPr>
          </a:p>
          <a:p>
            <a:pPr algn="ctr"/>
            <a:r>
              <a:rPr lang="tr-TR" sz="1200" b="1">
                <a:solidFill>
                  <a:schemeClr val="bg1"/>
                </a:solidFill>
                <a:latin typeface="Arial" charset="0"/>
              </a:rPr>
              <a:t>Toplum</a:t>
            </a:r>
            <a:endParaRPr lang="en-US" sz="12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4520" name="Oval 15"/>
          <p:cNvSpPr>
            <a:spLocks noChangeArrowheads="1"/>
          </p:cNvSpPr>
          <p:nvPr/>
        </p:nvSpPr>
        <p:spPr bwMode="auto">
          <a:xfrm>
            <a:off x="6477000" y="4191000"/>
            <a:ext cx="925513" cy="5207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200" b="1">
                <a:solidFill>
                  <a:schemeClr val="bg1"/>
                </a:solidFill>
                <a:latin typeface="Arial" charset="0"/>
              </a:rPr>
              <a:t>Ekonomi</a:t>
            </a:r>
            <a:r>
              <a:rPr lang="tr-TR" sz="2400">
                <a:latin typeface="Times New Roman" charset="0"/>
              </a:rPr>
              <a:t> </a:t>
            </a:r>
            <a:endParaRPr lang="en-US" sz="240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052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84D00F74-04DF-BF40-B73B-D1E529FE002C}" type="slidenum">
              <a:rPr lang="tr-TR"/>
              <a:pPr eaLnBrk="1" hangingPunct="1"/>
              <a:t>4</a:t>
            </a:fld>
            <a:endParaRPr lang="tr-TR"/>
          </a:p>
        </p:txBody>
      </p:sp>
      <p:pic>
        <p:nvPicPr>
          <p:cNvPr id="655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7378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Macintosh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azade</dc:creator>
  <cp:lastModifiedBy>azade</cp:lastModifiedBy>
  <cp:revision>1</cp:revision>
  <dcterms:created xsi:type="dcterms:W3CDTF">2017-11-16T12:34:18Z</dcterms:created>
  <dcterms:modified xsi:type="dcterms:W3CDTF">2017-11-16T12:35:04Z</dcterms:modified>
</cp:coreProperties>
</file>