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85" r:id="rId13"/>
    <p:sldId id="286" r:id="rId14"/>
    <p:sldId id="287" r:id="rId15"/>
    <p:sldId id="288" r:id="rId16"/>
    <p:sldId id="289" r:id="rId17"/>
    <p:sldId id="269" r:id="rId18"/>
    <p:sldId id="292" r:id="rId19"/>
    <p:sldId id="293" r:id="rId20"/>
    <p:sldId id="271" r:id="rId21"/>
    <p:sldId id="29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1575" autoAdjust="0"/>
  </p:normalViewPr>
  <p:slideViewPr>
    <p:cSldViewPr showGuides="1">
      <p:cViewPr varScale="1">
        <p:scale>
          <a:sx n="75" d="100"/>
          <a:sy n="75" d="100"/>
        </p:scale>
        <p:origin x="91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8734C8-2390-4C31-B1D4-BFD4176EFC94}" type="datetimeFigureOut">
              <a:rPr lang="en-US" smtClean="0"/>
              <a:t>5/2/2020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5BEFE9-5F56-46FE-9F02-5C62B5640736}" type="slidenum">
              <a:rPr lang="en-US" smtClean="0"/>
              <a:t>‹#›</a:t>
            </a:fld>
            <a:endParaRPr lang="en-US"/>
          </a:p>
        </p:txBody>
      </p:sp>
    </p:spTree>
    <p:extLst>
      <p:ext uri="{BB962C8B-B14F-4D97-AF65-F5344CB8AC3E}">
        <p14:creationId xmlns:p14="http://schemas.microsoft.com/office/powerpoint/2010/main" val="3947042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smtClean="0"/>
          </a:p>
        </p:txBody>
      </p:sp>
      <p:sp>
        <p:nvSpPr>
          <p:cNvPr id="4" name="Slide Number Placeholder 3"/>
          <p:cNvSpPr>
            <a:spLocks noGrp="1"/>
          </p:cNvSpPr>
          <p:nvPr>
            <p:ph type="sldNum" sz="quarter" idx="10"/>
          </p:nvPr>
        </p:nvSpPr>
        <p:spPr/>
        <p:txBody>
          <a:bodyPr/>
          <a:lstStyle/>
          <a:p>
            <a:fld id="{9D18605C-6FF0-4909-92D7-A9C6F11DB555}" type="slidenum">
              <a:rPr lang="en-US" smtClean="0"/>
              <a:t>1</a:t>
            </a:fld>
            <a:endParaRPr lang="en-US"/>
          </a:p>
        </p:txBody>
      </p:sp>
    </p:spTree>
    <p:extLst>
      <p:ext uri="{BB962C8B-B14F-4D97-AF65-F5344CB8AC3E}">
        <p14:creationId xmlns:p14="http://schemas.microsoft.com/office/powerpoint/2010/main" val="2283462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22D926F0-EC2C-4430-9D15-D5FF664D35E9}" type="datetimeFigureOut">
              <a:rPr lang="en-US" smtClean="0"/>
              <a:t>5/2/2020</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A086C87-65DB-4043-9072-335CC7C491F5}"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59234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2D926F0-EC2C-4430-9D15-D5FF664D35E9}"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86C87-65DB-4043-9072-335CC7C491F5}" type="slidenum">
              <a:rPr lang="en-US" smtClean="0"/>
              <a:t>‹#›</a:t>
            </a:fld>
            <a:endParaRPr lang="en-US"/>
          </a:p>
        </p:txBody>
      </p:sp>
    </p:spTree>
    <p:extLst>
      <p:ext uri="{BB962C8B-B14F-4D97-AF65-F5344CB8AC3E}">
        <p14:creationId xmlns:p14="http://schemas.microsoft.com/office/powerpoint/2010/main" val="2927410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2D926F0-EC2C-4430-9D15-D5FF664D35E9}"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86C87-65DB-4043-9072-335CC7C491F5}" type="slidenum">
              <a:rPr lang="en-US" smtClean="0"/>
              <a:t>‹#›</a:t>
            </a:fld>
            <a:endParaRPr lang="en-US"/>
          </a:p>
        </p:txBody>
      </p:sp>
    </p:spTree>
    <p:extLst>
      <p:ext uri="{BB962C8B-B14F-4D97-AF65-F5344CB8AC3E}">
        <p14:creationId xmlns:p14="http://schemas.microsoft.com/office/powerpoint/2010/main" val="360662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2D926F0-EC2C-4430-9D15-D5FF664D35E9}"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86C87-65DB-4043-9072-335CC7C491F5}" type="slidenum">
              <a:rPr lang="en-US" smtClean="0"/>
              <a:t>‹#›</a:t>
            </a:fld>
            <a:endParaRPr lang="en-US"/>
          </a:p>
        </p:txBody>
      </p:sp>
    </p:spTree>
    <p:extLst>
      <p:ext uri="{BB962C8B-B14F-4D97-AF65-F5344CB8AC3E}">
        <p14:creationId xmlns:p14="http://schemas.microsoft.com/office/powerpoint/2010/main" val="178834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22D926F0-EC2C-4430-9D15-D5FF664D35E9}" type="datetimeFigureOut">
              <a:rPr lang="en-US" smtClean="0"/>
              <a:t>5/2/2020</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A086C87-65DB-4043-9072-335CC7C491F5}"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75470394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2D926F0-EC2C-4430-9D15-D5FF664D35E9}"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86C87-65DB-4043-9072-335CC7C491F5}" type="slidenum">
              <a:rPr lang="en-US" smtClean="0"/>
              <a:t>‹#›</a:t>
            </a:fld>
            <a:endParaRPr lang="en-US"/>
          </a:p>
        </p:txBody>
      </p:sp>
    </p:spTree>
    <p:extLst>
      <p:ext uri="{BB962C8B-B14F-4D97-AF65-F5344CB8AC3E}">
        <p14:creationId xmlns:p14="http://schemas.microsoft.com/office/powerpoint/2010/main" val="197482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2D926F0-EC2C-4430-9D15-D5FF664D35E9}" type="datetimeFigureOut">
              <a:rPr lang="en-US" smtClean="0"/>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086C87-65DB-4043-9072-335CC7C491F5}" type="slidenum">
              <a:rPr lang="en-US" smtClean="0"/>
              <a:t>‹#›</a:t>
            </a:fld>
            <a:endParaRPr lang="en-US"/>
          </a:p>
        </p:txBody>
      </p:sp>
    </p:spTree>
    <p:extLst>
      <p:ext uri="{BB962C8B-B14F-4D97-AF65-F5344CB8AC3E}">
        <p14:creationId xmlns:p14="http://schemas.microsoft.com/office/powerpoint/2010/main" val="4211591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2D926F0-EC2C-4430-9D15-D5FF664D35E9}" type="datetimeFigureOut">
              <a:rPr lang="en-US" smtClean="0"/>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086C87-65DB-4043-9072-335CC7C491F5}" type="slidenum">
              <a:rPr lang="en-US" smtClean="0"/>
              <a:t>‹#›</a:t>
            </a:fld>
            <a:endParaRPr lang="en-US"/>
          </a:p>
        </p:txBody>
      </p:sp>
    </p:spTree>
    <p:extLst>
      <p:ext uri="{BB962C8B-B14F-4D97-AF65-F5344CB8AC3E}">
        <p14:creationId xmlns:p14="http://schemas.microsoft.com/office/powerpoint/2010/main" val="141029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D926F0-EC2C-4430-9D15-D5FF664D35E9}" type="datetimeFigureOut">
              <a:rPr lang="en-US" smtClean="0"/>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086C87-65DB-4043-9072-335CC7C491F5}" type="slidenum">
              <a:rPr lang="en-US" smtClean="0"/>
              <a:t>‹#›</a:t>
            </a:fld>
            <a:endParaRPr lang="en-US"/>
          </a:p>
        </p:txBody>
      </p:sp>
    </p:spTree>
    <p:extLst>
      <p:ext uri="{BB962C8B-B14F-4D97-AF65-F5344CB8AC3E}">
        <p14:creationId xmlns:p14="http://schemas.microsoft.com/office/powerpoint/2010/main" val="326308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2D926F0-EC2C-4430-9D15-D5FF664D35E9}" type="datetimeFigureOut">
              <a:rPr lang="en-US" smtClean="0"/>
              <a:t>5/2/2020</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A086C87-65DB-4043-9072-335CC7C491F5}"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4751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2D926F0-EC2C-4430-9D15-D5FF664D35E9}" type="datetimeFigureOut">
              <a:rPr lang="en-US" smtClean="0"/>
              <a:t>5/2/2020</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A086C87-65DB-4043-9072-335CC7C491F5}"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2945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22D926F0-EC2C-4430-9D15-D5FF664D35E9}" type="datetimeFigureOut">
              <a:rPr lang="en-US" smtClean="0"/>
              <a:t>5/2/2020</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6A086C87-65DB-4043-9072-335CC7C491F5}"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5960066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etereshop.com/top-17-led-light-dresses-of-2019/" TargetMode="External"/><Relationship Id="rId2" Type="http://schemas.openxmlformats.org/officeDocument/2006/relationships/hyperlink" Target="https://www.youtube.com/watch?v=nY-Yg_Hl5n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a:spLocks/>
          </p:cNvSpPr>
          <p:nvPr/>
        </p:nvSpPr>
        <p:spPr>
          <a:xfrm>
            <a:off x="4274820" y="533400"/>
            <a:ext cx="594360" cy="594360"/>
          </a:xfrm>
          <a:prstGeom prst="ellipse">
            <a:avLst/>
          </a:prstGeom>
          <a:blipFill>
            <a:blip r:embed="rId3">
              <a:grayscl/>
              <a:extLst>
                <a:ext uri="{BEBA8EAE-BF5A-486C-A8C5-ECC9F3942E4B}">
                  <a14:imgProps xmlns:a14="http://schemas.microsoft.com/office/drawing/2010/main">
                    <a14:imgLayer r:embed="rId4">
                      <a14:imgEffect>
                        <a14:brightnessContrast contrast="20000"/>
                      </a14:imgEffect>
                    </a14:imgLayer>
                  </a14:imgProps>
                </a:ext>
              </a:extLst>
            </a:blip>
            <a:tile tx="0" ty="0" sx="100000" sy="100000" flip="none" algn="tl"/>
          </a:blipFill>
          <a:ln>
            <a:noFill/>
          </a:ln>
          <a:effectLst>
            <a:outerShdw blurRad="127000" dist="38100" dir="8100000" algn="tr" rotWithShape="0">
              <a:prstClr val="black">
                <a:alpha val="40000"/>
              </a:prstClr>
            </a:outerShdw>
          </a:effectLst>
          <a:scene3d>
            <a:camera prst="orthographicFront"/>
            <a:lightRig rig="sof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20240" y="777240"/>
            <a:ext cx="5303520" cy="5303520"/>
          </a:xfrm>
          <a:prstGeom prst="ellipse">
            <a:avLst/>
          </a:prstGeom>
        </p:spPr>
      </p:pic>
      <p:sp>
        <p:nvSpPr>
          <p:cNvPr id="1091" name="Oval 1090"/>
          <p:cNvSpPr>
            <a:spLocks noChangeAspect="1"/>
          </p:cNvSpPr>
          <p:nvPr/>
        </p:nvSpPr>
        <p:spPr>
          <a:xfrm>
            <a:off x="1115616" y="-28476"/>
            <a:ext cx="5486400" cy="5486400"/>
          </a:xfrm>
          <a:custGeom>
            <a:avLst/>
            <a:gdLst/>
            <a:ahLst/>
            <a:cxnLst/>
            <a:rect l="l" t="t" r="r" b="b"/>
            <a:pathLst>
              <a:path w="5486400" h="5486400">
                <a:moveTo>
                  <a:pt x="2745148" y="152401"/>
                </a:moveTo>
                <a:cubicBezTo>
                  <a:pt x="1825091" y="151709"/>
                  <a:pt x="973686" y="639022"/>
                  <a:pt x="508292" y="1432693"/>
                </a:cubicBezTo>
                <a:lnTo>
                  <a:pt x="2743200" y="2743200"/>
                </a:lnTo>
                <a:lnTo>
                  <a:pt x="4980077" y="1436054"/>
                </a:lnTo>
                <a:cubicBezTo>
                  <a:pt x="4515877" y="641684"/>
                  <a:pt x="3665205" y="153093"/>
                  <a:pt x="2745148" y="152401"/>
                </a:cubicBezTo>
                <a:close/>
                <a:moveTo>
                  <a:pt x="2743200" y="0"/>
                </a:moveTo>
                <a:cubicBezTo>
                  <a:pt x="4258228" y="0"/>
                  <a:pt x="5486400" y="1228172"/>
                  <a:pt x="5486400" y="2743200"/>
                </a:cubicBezTo>
                <a:cubicBezTo>
                  <a:pt x="5486400" y="4258228"/>
                  <a:pt x="4258228" y="5486400"/>
                  <a:pt x="2743200" y="5486400"/>
                </a:cubicBezTo>
                <a:cubicBezTo>
                  <a:pt x="1228172" y="5486400"/>
                  <a:pt x="0" y="4258228"/>
                  <a:pt x="0" y="2743200"/>
                </a:cubicBezTo>
                <a:cubicBezTo>
                  <a:pt x="0" y="1228172"/>
                  <a:pt x="1228172" y="0"/>
                  <a:pt x="2743200" y="0"/>
                </a:cubicBezTo>
                <a:close/>
              </a:path>
            </a:pathLst>
          </a:custGeom>
          <a:blipFill>
            <a:blip r:embed="rId3">
              <a:grayscl/>
              <a:extLst>
                <a:ext uri="{BEBA8EAE-BF5A-486C-A8C5-ECC9F3942E4B}">
                  <a14:imgProps xmlns:a14="http://schemas.microsoft.com/office/drawing/2010/main">
                    <a14:imgLayer r:embed="rId4">
                      <a14:imgEffect>
                        <a14:brightnessContrast contrast="20000"/>
                      </a14:imgEffect>
                    </a14:imgLayer>
                  </a14:imgProps>
                </a:ext>
              </a:extLst>
            </a:blip>
            <a:tile tx="0" ty="0" sx="100000" sy="100000" flip="none" algn="tl"/>
          </a:blipFill>
          <a:ln>
            <a:noFill/>
          </a:ln>
          <a:effectLst>
            <a:outerShdw blurRad="127000" dist="38100" dir="8100000" algn="tr" rotWithShape="0">
              <a:prstClr val="black">
                <a:alpha val="40000"/>
              </a:prstClr>
            </a:outerShdw>
          </a:effectLst>
          <a:scene3d>
            <a:camera prst="orthographicFront"/>
            <a:lightRig rig="sof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a:solidFill>
                  <a:schemeClr val="tx1"/>
                </a:solidFill>
              </a:rPr>
              <a:t>Deneysel Arayışlar </a:t>
            </a:r>
          </a:p>
        </p:txBody>
      </p:sp>
      <p:sp>
        <p:nvSpPr>
          <p:cNvPr id="7" name="Oval 6"/>
          <p:cNvSpPr/>
          <p:nvPr/>
        </p:nvSpPr>
        <p:spPr>
          <a:xfrm>
            <a:off x="4495800" y="3352800"/>
            <a:ext cx="152400" cy="1524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onut 5"/>
          <p:cNvSpPr>
            <a:spLocks noChangeAspect="1"/>
          </p:cNvSpPr>
          <p:nvPr/>
        </p:nvSpPr>
        <p:spPr>
          <a:xfrm>
            <a:off x="4457700" y="3314700"/>
            <a:ext cx="228600" cy="228600"/>
          </a:xfrm>
          <a:prstGeom prst="donut">
            <a:avLst/>
          </a:prstGeom>
          <a:gradFill>
            <a:gsLst>
              <a:gs pos="0">
                <a:srgbClr val="FFFFFF"/>
              </a:gs>
              <a:gs pos="7001">
                <a:srgbClr val="E6E6E6"/>
              </a:gs>
              <a:gs pos="32001">
                <a:srgbClr val="7D8496"/>
              </a:gs>
              <a:gs pos="47000">
                <a:srgbClr val="E6E6E6"/>
              </a:gs>
              <a:gs pos="85001">
                <a:srgbClr val="7D8496"/>
              </a:gs>
              <a:gs pos="100000">
                <a:srgbClr val="E6E6E6"/>
              </a:gs>
            </a:gsLst>
            <a:lin ang="2700000" scaled="0"/>
          </a:gradFill>
          <a:ln>
            <a:noFill/>
          </a:ln>
          <a:effectLst>
            <a:innerShdw blurRad="63500" dist="76200" dir="18900000">
              <a:prstClr val="black">
                <a:alpha val="44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59225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5000" decel="25000" fill="hold" nodeType="withEffect">
                                  <p:stCondLst>
                                    <p:cond delay="0"/>
                                  </p:stCondLst>
                                  <p:childTnLst>
                                    <p:animRot by="21600000">
                                      <p:cBhvr>
                                        <p:cTn id="6" dur="20000" fill="hold"/>
                                        <p:tgtEl>
                                          <p:spTgt spid="5"/>
                                        </p:tgtEl>
                                        <p:attrNameLst>
                                          <p:attrName>r</p:attrName>
                                        </p:attrNameLst>
                                      </p:cBhvr>
                                    </p:animRot>
                                  </p:childTnLst>
                                </p:cTn>
                              </p:par>
                              <p:par>
                                <p:cTn id="7" presetID="1" presetClass="path" presetSubtype="0" accel="25000" decel="25000" fill="hold" grpId="0" nodeType="withEffect">
                                  <p:stCondLst>
                                    <p:cond delay="0"/>
                                  </p:stCondLst>
                                  <p:childTnLst>
                                    <p:animMotion origin="layout" path="M 0 -2.82146E-6 C 0.15556 -2.82146E-6 0.28333 0.16813 0.28333 0.3772 C 0.28333 0.58603 0.15556 0.75602 0 0.75602 C -0.1566 0.75602 -0.28333 0.58603 -0.28333 0.3772 C -0.28333 0.16813 -0.1566 -2.82146E-6 0 -2.82146E-6 Z " pathEditMode="relative" rAng="0" ptsTypes="fffff">
                                      <p:cBhvr>
                                        <p:cTn id="8" dur="20000" fill="hold"/>
                                        <p:tgtEl>
                                          <p:spTgt spid="8"/>
                                        </p:tgtEl>
                                        <p:attrNameLst>
                                          <p:attrName>ppt_x</p:attrName>
                                          <p:attrName>ppt_y</p:attrName>
                                        </p:attrNameLst>
                                      </p:cBhvr>
                                      <p:rCtr x="0" y="377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83568" y="296652"/>
            <a:ext cx="8064895" cy="6264696"/>
          </a:xfrm>
          <a:prstGeom prst="rect">
            <a:avLst/>
          </a:prstGeom>
        </p:spPr>
      </p:pic>
    </p:spTree>
    <p:extLst>
      <p:ext uri="{BB962C8B-B14F-4D97-AF65-F5344CB8AC3E}">
        <p14:creationId xmlns:p14="http://schemas.microsoft.com/office/powerpoint/2010/main" val="3887122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762000" y="533400"/>
            <a:ext cx="7620000" cy="5791200"/>
          </a:xfrm>
          <a:prstGeom prst="rect">
            <a:avLst/>
          </a:prstGeom>
        </p:spPr>
      </p:pic>
    </p:spTree>
    <p:extLst>
      <p:ext uri="{BB962C8B-B14F-4D97-AF65-F5344CB8AC3E}">
        <p14:creationId xmlns:p14="http://schemas.microsoft.com/office/powerpoint/2010/main" val="3266025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62000" y="542925"/>
            <a:ext cx="7620000" cy="5772150"/>
          </a:xfrm>
          <a:prstGeom prst="rect">
            <a:avLst/>
          </a:prstGeom>
        </p:spPr>
      </p:pic>
    </p:spTree>
    <p:extLst>
      <p:ext uri="{BB962C8B-B14F-4D97-AF65-F5344CB8AC3E}">
        <p14:creationId xmlns:p14="http://schemas.microsoft.com/office/powerpoint/2010/main" val="2422190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62000" y="542925"/>
            <a:ext cx="7620000" cy="5772150"/>
          </a:xfrm>
          <a:prstGeom prst="rect">
            <a:avLst/>
          </a:prstGeom>
        </p:spPr>
      </p:pic>
    </p:spTree>
    <p:extLst>
      <p:ext uri="{BB962C8B-B14F-4D97-AF65-F5344CB8AC3E}">
        <p14:creationId xmlns:p14="http://schemas.microsoft.com/office/powerpoint/2010/main" val="52071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62000" y="576262"/>
            <a:ext cx="7620000" cy="5705475"/>
          </a:xfrm>
          <a:prstGeom prst="rect">
            <a:avLst/>
          </a:prstGeom>
        </p:spPr>
      </p:pic>
    </p:spTree>
    <p:extLst>
      <p:ext uri="{BB962C8B-B14F-4D97-AF65-F5344CB8AC3E}">
        <p14:creationId xmlns:p14="http://schemas.microsoft.com/office/powerpoint/2010/main" val="1132057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62000" y="581025"/>
            <a:ext cx="7620000" cy="5695950"/>
          </a:xfrm>
          <a:prstGeom prst="rect">
            <a:avLst/>
          </a:prstGeom>
        </p:spPr>
      </p:pic>
    </p:spTree>
    <p:extLst>
      <p:ext uri="{BB962C8B-B14F-4D97-AF65-F5344CB8AC3E}">
        <p14:creationId xmlns:p14="http://schemas.microsoft.com/office/powerpoint/2010/main" val="2211730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09825" y="1400175"/>
            <a:ext cx="4324350" cy="4057650"/>
          </a:xfrm>
          <a:prstGeom prst="rect">
            <a:avLst/>
          </a:prstGeom>
        </p:spPr>
      </p:pic>
    </p:spTree>
    <p:extLst>
      <p:ext uri="{BB962C8B-B14F-4D97-AF65-F5344CB8AC3E}">
        <p14:creationId xmlns:p14="http://schemas.microsoft.com/office/powerpoint/2010/main" val="648153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95337" y="1443037"/>
            <a:ext cx="7553325" cy="3971925"/>
          </a:xfrm>
          <a:prstGeom prst="rect">
            <a:avLst/>
          </a:prstGeom>
        </p:spPr>
      </p:pic>
    </p:spTree>
    <p:extLst>
      <p:ext uri="{BB962C8B-B14F-4D97-AF65-F5344CB8AC3E}">
        <p14:creationId xmlns:p14="http://schemas.microsoft.com/office/powerpoint/2010/main" val="2442311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65448" y="274340"/>
            <a:ext cx="7613104" cy="6309320"/>
          </a:xfrm>
          <a:prstGeom prst="rect">
            <a:avLst/>
          </a:prstGeom>
        </p:spPr>
      </p:pic>
      <p:sp>
        <p:nvSpPr>
          <p:cNvPr id="3" name="Dikdörtgen 2"/>
          <p:cNvSpPr/>
          <p:nvPr/>
        </p:nvSpPr>
        <p:spPr>
          <a:xfrm>
            <a:off x="5948040" y="3068960"/>
            <a:ext cx="3168352" cy="369332"/>
          </a:xfrm>
          <a:prstGeom prst="rect">
            <a:avLst/>
          </a:prstGeom>
        </p:spPr>
        <p:txBody>
          <a:bodyPr wrap="square">
            <a:spAutoFit/>
          </a:bodyPr>
          <a:lstStyle/>
          <a:p>
            <a:endParaRPr lang="tr-TR" dirty="0"/>
          </a:p>
        </p:txBody>
      </p:sp>
    </p:spTree>
    <p:extLst>
      <p:ext uri="{BB962C8B-B14F-4D97-AF65-F5344CB8AC3E}">
        <p14:creationId xmlns:p14="http://schemas.microsoft.com/office/powerpoint/2010/main" val="1819315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485900" y="476673"/>
            <a:ext cx="6614492" cy="5616624"/>
          </a:xfrm>
          <a:prstGeom prst="rect">
            <a:avLst/>
          </a:prstGeom>
        </p:spPr>
      </p:pic>
      <p:sp>
        <p:nvSpPr>
          <p:cNvPr id="2" name="Dikdörtgen 1"/>
          <p:cNvSpPr/>
          <p:nvPr/>
        </p:nvSpPr>
        <p:spPr>
          <a:xfrm>
            <a:off x="2123728" y="6211669"/>
            <a:ext cx="5328592" cy="369332"/>
          </a:xfrm>
          <a:prstGeom prst="rect">
            <a:avLst/>
          </a:prstGeom>
        </p:spPr>
        <p:txBody>
          <a:bodyPr wrap="square">
            <a:spAutoFit/>
          </a:bodyPr>
          <a:lstStyle/>
          <a:p>
            <a:r>
              <a:rPr lang="tr-TR" dirty="0"/>
              <a:t>https://www.instagram.com/p/B8es5uOhnFf/</a:t>
            </a:r>
          </a:p>
        </p:txBody>
      </p:sp>
    </p:spTree>
    <p:extLst>
      <p:ext uri="{BB962C8B-B14F-4D97-AF65-F5344CB8AC3E}">
        <p14:creationId xmlns:p14="http://schemas.microsoft.com/office/powerpoint/2010/main" val="1046356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35088" y="1767006"/>
            <a:ext cx="7741368" cy="3323987"/>
          </a:xfrm>
          <a:prstGeom prst="rect">
            <a:avLst/>
          </a:prstGeom>
        </p:spPr>
        <p:txBody>
          <a:bodyPr wrap="square">
            <a:spAutoFit/>
          </a:bodyPr>
          <a:lstStyle/>
          <a:p>
            <a:pPr algn="just">
              <a:lnSpc>
                <a:spcPct val="150000"/>
              </a:lnSpc>
            </a:pPr>
            <a:r>
              <a:rPr lang="tr-TR" sz="2800" dirty="0" smtClean="0"/>
              <a:t>        Giyim </a:t>
            </a:r>
            <a:r>
              <a:rPr lang="tr-TR" sz="2800" dirty="0"/>
              <a:t>tasarımı alanı, diğer tasarım dallarında olduğu gibi yaratıcılık, özgünlük, yenilik gibi kavramları içeren bir alan olması sebebiyle farklı olana ulaşabilmek için bilim dallarından yararlanmıştır</a:t>
            </a:r>
            <a:r>
              <a:rPr lang="tr-TR" sz="2800" dirty="0" smtClean="0"/>
              <a:t>.</a:t>
            </a:r>
            <a:endParaRPr lang="tr-TR" sz="2800" dirty="0"/>
          </a:p>
        </p:txBody>
      </p:sp>
    </p:spTree>
    <p:extLst>
      <p:ext uri="{BB962C8B-B14F-4D97-AF65-F5344CB8AC3E}">
        <p14:creationId xmlns:p14="http://schemas.microsoft.com/office/powerpoint/2010/main" val="258935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r>
            <a:br>
              <a:rPr lang="tr-TR" dirty="0" smtClean="0"/>
            </a:br>
            <a:r>
              <a:rPr lang="tr-TR" b="1" dirty="0" smtClean="0"/>
              <a:t>KAYNAKÇA</a:t>
            </a:r>
            <a:endParaRPr lang="tr-TR" dirty="0"/>
          </a:p>
        </p:txBody>
      </p:sp>
      <p:sp>
        <p:nvSpPr>
          <p:cNvPr id="3" name="İçerik Yer Tutucusu 2"/>
          <p:cNvSpPr>
            <a:spLocks noGrp="1"/>
          </p:cNvSpPr>
          <p:nvPr>
            <p:ph idx="1"/>
          </p:nvPr>
        </p:nvSpPr>
        <p:spPr>
          <a:xfrm>
            <a:off x="1028700" y="2286000"/>
            <a:ext cx="8871892" cy="3581400"/>
          </a:xfrm>
        </p:spPr>
        <p:txBody>
          <a:bodyPr/>
          <a:lstStyle/>
          <a:p>
            <a:r>
              <a:rPr lang="tr-TR" dirty="0">
                <a:hlinkClick r:id="rId2"/>
              </a:rPr>
              <a:t>20.YY.DAN GÜNÜMÜZE GİYİM TASARIMINDA DENEYSEL YAKLAŞIMLAR, İrem SABANUÇ GÖNÜL, Yeşim BAĞRIŞEN, idil, 2016, Cilt 6, Sayı 28, Volume 6, </a:t>
            </a:r>
            <a:r>
              <a:rPr lang="tr-TR" dirty="0" err="1">
                <a:hlinkClick r:id="rId2"/>
              </a:rPr>
              <a:t>Issue</a:t>
            </a:r>
            <a:r>
              <a:rPr lang="tr-TR" dirty="0">
                <a:hlinkClick r:id="rId2"/>
              </a:rPr>
              <a:t> </a:t>
            </a:r>
            <a:r>
              <a:rPr lang="tr-TR" dirty="0" smtClean="0">
                <a:hlinkClick r:id="rId2"/>
              </a:rPr>
              <a:t>28</a:t>
            </a:r>
          </a:p>
          <a:p>
            <a:r>
              <a:rPr lang="tr-TR" dirty="0" smtClean="0">
                <a:hlinkClick r:id="rId2"/>
              </a:rPr>
              <a:t>https</a:t>
            </a:r>
            <a:r>
              <a:rPr lang="tr-TR" dirty="0">
                <a:hlinkClick r:id="rId2"/>
              </a:rPr>
              <a:t>://</a:t>
            </a:r>
            <a:r>
              <a:rPr lang="tr-TR" dirty="0" smtClean="0">
                <a:hlinkClick r:id="rId2"/>
              </a:rPr>
              <a:t>www.youtube.com/watch?v=nY-Yg_Hl5nY</a:t>
            </a:r>
            <a:endParaRPr lang="tr-TR" dirty="0" smtClean="0"/>
          </a:p>
          <a:p>
            <a:r>
              <a:rPr lang="tr-TR" dirty="0"/>
              <a:t>https://www.instagram.com/p/B8es5uOhnFf/</a:t>
            </a:r>
          </a:p>
          <a:p>
            <a:r>
              <a:rPr lang="tr-TR" dirty="0">
                <a:hlinkClick r:id="rId3"/>
              </a:rPr>
              <a:t>https://www.etereshop.com/top-17-led-light-dresses-of-2019</a:t>
            </a:r>
            <a:r>
              <a:rPr lang="tr-TR" dirty="0" smtClean="0">
                <a:hlinkClick r:id="rId3"/>
              </a:rPr>
              <a:t>/</a:t>
            </a:r>
            <a:endParaRPr lang="tr-TR" dirty="0" smtClean="0"/>
          </a:p>
          <a:p>
            <a:r>
              <a:rPr lang="tr-TR" dirty="0"/>
              <a:t>https://www.instagram.com/p/B4sUPkhlV7N/</a:t>
            </a:r>
          </a:p>
        </p:txBody>
      </p:sp>
    </p:spTree>
    <p:extLst>
      <p:ext uri="{BB962C8B-B14F-4D97-AF65-F5344CB8AC3E}">
        <p14:creationId xmlns:p14="http://schemas.microsoft.com/office/powerpoint/2010/main" val="72390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474345"/>
            <a:ext cx="7848872" cy="5909310"/>
          </a:xfrm>
          <a:prstGeom prst="rect">
            <a:avLst/>
          </a:prstGeom>
        </p:spPr>
        <p:txBody>
          <a:bodyPr wrap="square">
            <a:spAutoFit/>
          </a:bodyPr>
          <a:lstStyle/>
          <a:p>
            <a:pPr algn="just">
              <a:lnSpc>
                <a:spcPct val="150000"/>
              </a:lnSpc>
            </a:pPr>
            <a:r>
              <a:rPr lang="tr-TR" sz="2800" dirty="0" smtClean="0"/>
              <a:t>                Disiplinlerarası </a:t>
            </a:r>
            <a:r>
              <a:rPr lang="tr-TR" sz="2800" dirty="0"/>
              <a:t>çalışmalar, tekstil dışı malzemelerin giyim tasarımında kullanılmasına olanak sağlaması, doğal ve doğal olmayan malzemeler ile ilgili buluşları içermesi bakımından önemli olmuştur.  Bilim, teknoloji ve tasarım birlikteliği, sanatsal yaratıyı destekleyen ve farklı anlatım dillerinin oluşması için etkili sonuçlar doğuran bir birliktelik olmuştur. </a:t>
            </a:r>
          </a:p>
        </p:txBody>
      </p:sp>
    </p:spTree>
    <p:extLst>
      <p:ext uri="{BB962C8B-B14F-4D97-AF65-F5344CB8AC3E}">
        <p14:creationId xmlns:p14="http://schemas.microsoft.com/office/powerpoint/2010/main" val="496494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96640" y="1988840"/>
            <a:ext cx="7951824" cy="2677656"/>
          </a:xfrm>
          <a:prstGeom prst="rect">
            <a:avLst/>
          </a:prstGeom>
        </p:spPr>
        <p:txBody>
          <a:bodyPr wrap="square">
            <a:spAutoFit/>
          </a:bodyPr>
          <a:lstStyle/>
          <a:p>
            <a:pPr algn="just">
              <a:lnSpc>
                <a:spcPct val="150000"/>
              </a:lnSpc>
            </a:pPr>
            <a:r>
              <a:rPr lang="tr-TR" sz="2800" dirty="0" smtClean="0"/>
              <a:t>        Giyim </a:t>
            </a:r>
            <a:r>
              <a:rPr lang="tr-TR" sz="2800" dirty="0"/>
              <a:t>tasarımcıları, tekstil alanı dahilinde düşünülmeyen farklı doğal malzemeleri özgün görsel etkiler yaratmak amacıyla giysi </a:t>
            </a:r>
            <a:r>
              <a:rPr lang="tr-TR" sz="2800" dirty="0" smtClean="0"/>
              <a:t>uygulamalarında kullanmışlardır</a:t>
            </a:r>
            <a:r>
              <a:rPr lang="tr-TR" sz="2800" dirty="0"/>
              <a:t>.  </a:t>
            </a:r>
          </a:p>
        </p:txBody>
      </p:sp>
    </p:spTree>
    <p:extLst>
      <p:ext uri="{BB962C8B-B14F-4D97-AF65-F5344CB8AC3E}">
        <p14:creationId xmlns:p14="http://schemas.microsoft.com/office/powerpoint/2010/main" val="887399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474345"/>
            <a:ext cx="7791772" cy="5909310"/>
          </a:xfrm>
          <a:prstGeom prst="rect">
            <a:avLst/>
          </a:prstGeom>
        </p:spPr>
        <p:txBody>
          <a:bodyPr wrap="square">
            <a:spAutoFit/>
          </a:bodyPr>
          <a:lstStyle/>
          <a:p>
            <a:pPr algn="just">
              <a:lnSpc>
                <a:spcPct val="150000"/>
              </a:lnSpc>
            </a:pPr>
            <a:r>
              <a:rPr lang="tr-TR" sz="2800" dirty="0" smtClean="0"/>
              <a:t>        Doğal </a:t>
            </a:r>
            <a:r>
              <a:rPr lang="tr-TR" sz="2800" dirty="0"/>
              <a:t>malzemelerin, olağan görünümleri ile giysi </a:t>
            </a:r>
            <a:r>
              <a:rPr lang="tr-TR" sz="2800" dirty="0" smtClean="0"/>
              <a:t>oluşturulmasının </a:t>
            </a:r>
            <a:r>
              <a:rPr lang="tr-TR" sz="2800" dirty="0"/>
              <a:t>yanı sıra, malzemeler buhar, kimyasal işlem ile dönüştürme, deforme etme gibi yöntemlerle bilindik görüntüsü değiştirilerek giysi yapımında kullanılmıştır. Diğer bir deyişle, doğal malzeme ile giysi oluşturma ve doğal ancak işlem görmüş yüzey ile giysi oluşturma olarak iki ayrı alanda çalışılmıştır. </a:t>
            </a:r>
          </a:p>
        </p:txBody>
      </p:sp>
    </p:spTree>
    <p:extLst>
      <p:ext uri="{BB962C8B-B14F-4D97-AF65-F5344CB8AC3E}">
        <p14:creationId xmlns:p14="http://schemas.microsoft.com/office/powerpoint/2010/main" val="3424169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9592" y="1556792"/>
            <a:ext cx="7739608" cy="3970318"/>
          </a:xfrm>
          <a:prstGeom prst="rect">
            <a:avLst/>
          </a:prstGeom>
        </p:spPr>
        <p:txBody>
          <a:bodyPr wrap="square">
            <a:spAutoFit/>
          </a:bodyPr>
          <a:lstStyle/>
          <a:p>
            <a:pPr algn="just">
              <a:lnSpc>
                <a:spcPct val="150000"/>
              </a:lnSpc>
            </a:pPr>
            <a:r>
              <a:rPr lang="tr-TR" sz="2800" dirty="0" smtClean="0"/>
              <a:t>       Pierre </a:t>
            </a:r>
            <a:r>
              <a:rPr lang="tr-TR" sz="2800" dirty="0" err="1"/>
              <a:t>Cardin</a:t>
            </a:r>
            <a:r>
              <a:rPr lang="tr-TR" sz="2800" dirty="0"/>
              <a:t>, 1968 yılında bu arayışa örnek gösterilebilecek bir denemede bulundu ve kağıt elbiseler tasarladı. Dönemin giysi anlayışı için yenilikçi olan bu elbiselerin, diğer tasarımcılar için de örnek teşkil ettiği ve benzer yeniliklerin önünü açtığı söylenebilir. </a:t>
            </a:r>
          </a:p>
        </p:txBody>
      </p:sp>
    </p:spTree>
    <p:extLst>
      <p:ext uri="{BB962C8B-B14F-4D97-AF65-F5344CB8AC3E}">
        <p14:creationId xmlns:p14="http://schemas.microsoft.com/office/powerpoint/2010/main" val="3293301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856926"/>
            <a:ext cx="8208911" cy="5078313"/>
          </a:xfrm>
          <a:prstGeom prst="rect">
            <a:avLst/>
          </a:prstGeom>
        </p:spPr>
        <p:txBody>
          <a:bodyPr wrap="square">
            <a:spAutoFit/>
          </a:bodyPr>
          <a:lstStyle/>
          <a:p>
            <a:pPr algn="just">
              <a:lnSpc>
                <a:spcPct val="150000"/>
              </a:lnSpc>
            </a:pPr>
            <a:r>
              <a:rPr lang="tr-TR" sz="2400" dirty="0" smtClean="0"/>
              <a:t>       Aynı </a:t>
            </a:r>
            <a:r>
              <a:rPr lang="tr-TR" sz="2400" dirty="0"/>
              <a:t>dönemde Paco </a:t>
            </a:r>
            <a:r>
              <a:rPr lang="tr-TR" sz="2400" dirty="0" err="1"/>
              <a:t>Rabanne</a:t>
            </a:r>
            <a:r>
              <a:rPr lang="tr-TR" sz="2400" dirty="0"/>
              <a:t>, doğal bir malzeme olan ancak daha önce bu alanda kullanılmamış olan metali giyim tasarımı alanına dahil etmiş,  metal plakalar ve pirinç teller kullanarak giyim nesneleri oluşturmuştur. Metal birimlerin birbirine tutturulmasıyla oluşturulan bu giysiler, yenilikçi yaklaşımı nedeniyle Paco </a:t>
            </a:r>
            <a:r>
              <a:rPr lang="tr-TR" sz="2400" dirty="0" err="1"/>
              <a:t>Rabanne</a:t>
            </a:r>
            <a:r>
              <a:rPr lang="tr-TR" sz="2400" dirty="0"/>
              <a:t> ile özdeşleşmiş, markanın simgesi haline gelmiştir. Marka günümüz koleksiyonlarında da bu giysinin çağdaş uyarlamalarına yer vermeye devam etmektedir. </a:t>
            </a:r>
          </a:p>
        </p:txBody>
      </p:sp>
    </p:spTree>
    <p:extLst>
      <p:ext uri="{BB962C8B-B14F-4D97-AF65-F5344CB8AC3E}">
        <p14:creationId xmlns:p14="http://schemas.microsoft.com/office/powerpoint/2010/main" val="4254709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79712" y="2167880"/>
            <a:ext cx="2362200" cy="3362325"/>
          </a:xfrm>
          <a:prstGeom prst="rect">
            <a:avLst/>
          </a:prstGeom>
        </p:spPr>
      </p:pic>
      <p:pic>
        <p:nvPicPr>
          <p:cNvPr id="4" name="Resim 3"/>
          <p:cNvPicPr>
            <a:picLocks noChangeAspect="1"/>
          </p:cNvPicPr>
          <p:nvPr/>
        </p:nvPicPr>
        <p:blipFill>
          <a:blip r:embed="rId3"/>
          <a:stretch>
            <a:fillRect/>
          </a:stretch>
        </p:blipFill>
        <p:spPr>
          <a:xfrm>
            <a:off x="5081588" y="1004899"/>
            <a:ext cx="4062412" cy="4848200"/>
          </a:xfrm>
          <a:prstGeom prst="rect">
            <a:avLst/>
          </a:prstGeom>
        </p:spPr>
      </p:pic>
    </p:spTree>
    <p:extLst>
      <p:ext uri="{BB962C8B-B14F-4D97-AF65-F5344CB8AC3E}">
        <p14:creationId xmlns:p14="http://schemas.microsoft.com/office/powerpoint/2010/main" val="1144108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474345"/>
            <a:ext cx="8208912" cy="5909310"/>
          </a:xfrm>
          <a:prstGeom prst="rect">
            <a:avLst/>
          </a:prstGeom>
        </p:spPr>
        <p:txBody>
          <a:bodyPr wrap="square">
            <a:spAutoFit/>
          </a:bodyPr>
          <a:lstStyle/>
          <a:p>
            <a:pPr algn="just">
              <a:lnSpc>
                <a:spcPct val="150000"/>
              </a:lnSpc>
            </a:pPr>
            <a:r>
              <a:rPr lang="tr-TR" sz="2800" dirty="0" smtClean="0"/>
              <a:t>Bu </a:t>
            </a:r>
            <a:r>
              <a:rPr lang="tr-TR" sz="2800" dirty="0"/>
              <a:t>çalışmalara örnek olarak Hüseyin Çağlayan’ın 1993 yılında yarattığı “Teğet Akışlar” konulu koleksiyonunda yer alan giysiler gösterilebilir. Çağlayan, oluşturduğu giysiyi demir tozu ile birlikte toprağın altına gömdükten sonra uzun süre bekletmiş, demir tozunun doğa koşulları ile etkileşiminden elde ettiği pas ve bunun gibi etkileri yaratım sürecine dahil ederek, estetik değere dönüştürmekte kullanmıştır.</a:t>
            </a:r>
          </a:p>
        </p:txBody>
      </p:sp>
    </p:spTree>
    <p:extLst>
      <p:ext uri="{BB962C8B-B14F-4D97-AF65-F5344CB8AC3E}">
        <p14:creationId xmlns:p14="http://schemas.microsoft.com/office/powerpoint/2010/main" val="192833540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3615452-87F7-43EC-AEB4-AF271FB52F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TM10001105[[fn=Kırpma]]</Template>
  <TotalTime>0</TotalTime>
  <Words>373</Words>
  <Application>Microsoft Office PowerPoint</Application>
  <PresentationFormat>Ekran Gösterisi (4:3)</PresentationFormat>
  <Paragraphs>16</Paragraphs>
  <Slides>20</Slides>
  <Notes>1</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20</vt:i4>
      </vt:variant>
    </vt:vector>
  </HeadingPairs>
  <TitlesOfParts>
    <vt:vector size="23" baseType="lpstr">
      <vt:lpstr>Calibri</vt:lpstr>
      <vt:lpstr>Franklin Gothic Book</vt:lpstr>
      <vt:lpstr>Crop</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KAYNAKÇA</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2020-03-31T19:33:01Z</dcterms:created>
  <dcterms:modified xsi:type="dcterms:W3CDTF">2020-05-01T22:19:51Z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TC018814179991</vt:lpwstr>
  </property>
</Properties>
</file>