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AE307A2-9C4B-433C-B3E4-B247FDB6F04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FD4CEA3-AD74-4C3B-AF64-23F8DEFB494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51520" y="620687"/>
            <a:ext cx="5902424" cy="576065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02060"/>
                </a:solidFill>
              </a:rPr>
              <a:t>İç Karışıklık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9512" y="1268760"/>
            <a:ext cx="6120680" cy="648072"/>
          </a:xfrm>
        </p:spPr>
        <p:txBody>
          <a:bodyPr/>
          <a:lstStyle/>
          <a:p>
            <a:pPr algn="ctr"/>
            <a:r>
              <a:rPr lang="tr-TR" dirty="0" err="1" smtClean="0">
                <a:solidFill>
                  <a:srgbClr val="0070C0"/>
                </a:solidFill>
                <a:latin typeface="Constantia" pitchFamily="18" charset="0"/>
              </a:rPr>
              <a:t>Alİ</a:t>
            </a:r>
            <a:r>
              <a:rPr lang="tr-TR" dirty="0" smtClean="0">
                <a:solidFill>
                  <a:srgbClr val="0070C0"/>
                </a:solidFill>
                <a:latin typeface="Constantia" pitchFamily="18" charset="0"/>
              </a:rPr>
              <a:t> Mirza-sultan </a:t>
            </a:r>
            <a:r>
              <a:rPr lang="tr-TR" dirty="0" err="1" smtClean="0">
                <a:solidFill>
                  <a:srgbClr val="0070C0"/>
                </a:solidFill>
                <a:latin typeface="Constantia" pitchFamily="18" charset="0"/>
              </a:rPr>
              <a:t>hamza</a:t>
            </a:r>
            <a:r>
              <a:rPr lang="tr-TR" dirty="0" smtClean="0">
                <a:solidFill>
                  <a:srgbClr val="0070C0"/>
                </a:solidFill>
                <a:latin typeface="Constantia" pitchFamily="18" charset="0"/>
              </a:rPr>
              <a:t>- </a:t>
            </a:r>
            <a:r>
              <a:rPr lang="tr-TR" dirty="0" err="1" smtClean="0">
                <a:solidFill>
                  <a:srgbClr val="0070C0"/>
                </a:solidFill>
                <a:latin typeface="Constantia" pitchFamily="18" charset="0"/>
              </a:rPr>
              <a:t>cİhangİr</a:t>
            </a:r>
            <a:r>
              <a:rPr lang="tr-TR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tr-TR" dirty="0" err="1" smtClean="0">
                <a:solidFill>
                  <a:srgbClr val="0070C0"/>
                </a:solidFill>
                <a:latin typeface="Constantia" pitchFamily="18" charset="0"/>
              </a:rPr>
              <a:t>Mİrza</a:t>
            </a:r>
            <a:endParaRPr lang="tr-TR" dirty="0">
              <a:solidFill>
                <a:srgbClr val="0070C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267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4419829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Kara Yülük Osman Bey, Karakoyunlularla yaptığı son savaşta ölünce oğulları arasında taht mücadelesi baş göstermiştir. 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Osman Bey’in yerine oğlu Ali Bey geçmiştir. Ali Bey tahta geçtikten sonra kardeşleri ve amca oğulları ile mücadeleye girmek zorunda kalmıştır.</a:t>
            </a:r>
          </a:p>
          <a:p>
            <a:pPr marL="457200" indent="-457200" algn="just">
              <a:buFont typeface="Wingdings" pitchFamily="2" charset="2"/>
              <a:buChar char="Ø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955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4104456"/>
          </a:xfrm>
        </p:spPr>
        <p:txBody>
          <a:bodyPr>
            <a:norm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Ali Bey saltanatında Mısır </a:t>
            </a:r>
            <a:r>
              <a:rPr lang="tr-TR" sz="3200" b="0" dirty="0" err="1" smtClean="0">
                <a:latin typeface="Constantia" pitchFamily="18" charset="0"/>
              </a:rPr>
              <a:t>Memlükleriyle</a:t>
            </a:r>
            <a:r>
              <a:rPr lang="tr-TR" sz="3200" b="0" dirty="0" smtClean="0">
                <a:latin typeface="Constantia" pitchFamily="18" charset="0"/>
              </a:rPr>
              <a:t> iyi geçinmek içi oğlu Hüseyin’i Mısır’a göndermiştir. Fakat </a:t>
            </a:r>
            <a:r>
              <a:rPr lang="tr-TR" sz="3200" b="0" dirty="0" err="1" smtClean="0">
                <a:latin typeface="Constantia" pitchFamily="18" charset="0"/>
              </a:rPr>
              <a:t>Memlükler</a:t>
            </a:r>
            <a:r>
              <a:rPr lang="tr-TR" sz="3200" b="0" dirty="0" smtClean="0">
                <a:latin typeface="Constantia" pitchFamily="18" charset="0"/>
              </a:rPr>
              <a:t>, Hüseyin’i hoş karşılamadıkları gibi birde </a:t>
            </a:r>
            <a:r>
              <a:rPr lang="tr-TR" sz="3200" b="0" dirty="0" err="1" smtClean="0">
                <a:latin typeface="Constantia" pitchFamily="18" charset="0"/>
              </a:rPr>
              <a:t>Diyarbekir</a:t>
            </a:r>
            <a:r>
              <a:rPr lang="tr-TR" sz="3200" b="0" dirty="0" smtClean="0">
                <a:latin typeface="Constantia" pitchFamily="18" charset="0"/>
              </a:rPr>
              <a:t> yöresine saldırdılar. Ali Bey’in </a:t>
            </a:r>
            <a:r>
              <a:rPr lang="tr-TR" sz="3200" b="0" dirty="0" err="1" smtClean="0">
                <a:latin typeface="Constantia" pitchFamily="18" charset="0"/>
              </a:rPr>
              <a:t>Diyarbekir’de</a:t>
            </a:r>
            <a:r>
              <a:rPr lang="tr-TR" sz="3200" b="0" dirty="0" smtClean="0">
                <a:latin typeface="Constantia" pitchFamily="18" charset="0"/>
              </a:rPr>
              <a:t> bulunan oğlu </a:t>
            </a:r>
            <a:r>
              <a:rPr lang="tr-TR" sz="3200" b="0" dirty="0" err="1" smtClean="0">
                <a:latin typeface="Constantia" pitchFamily="18" charset="0"/>
              </a:rPr>
              <a:t>Memlükler</a:t>
            </a:r>
            <a:r>
              <a:rPr lang="tr-TR" sz="3200" b="0" dirty="0" smtClean="0">
                <a:latin typeface="Constantia" pitchFamily="18" charset="0"/>
              </a:rPr>
              <a:t> karşısında yenilmiş ve esir olarak Mısır’a götürülmüştür.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610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548680"/>
            <a:ext cx="8424936" cy="4131797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Oğlunun esir alındığı sırada Ali Bey ise İskender </a:t>
            </a:r>
            <a:r>
              <a:rPr lang="tr-TR" sz="3200" b="0" dirty="0" err="1" smtClean="0">
                <a:latin typeface="Constantia" pitchFamily="18" charset="0"/>
              </a:rPr>
              <a:t>Mirza’ı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Harput’da</a:t>
            </a:r>
            <a:r>
              <a:rPr lang="tr-TR" sz="3200" b="0" dirty="0" smtClean="0">
                <a:latin typeface="Constantia" pitchFamily="18" charset="0"/>
              </a:rPr>
              <a:t> karşılayıp yenmek istese de başarılı olamamıştır. Böylece 1437 yılında  </a:t>
            </a:r>
            <a:r>
              <a:rPr lang="tr-TR" sz="3200" b="0" dirty="0" err="1" smtClean="0">
                <a:latin typeface="Constantia" pitchFamily="18" charset="0"/>
              </a:rPr>
              <a:t>Amid’e</a:t>
            </a:r>
            <a:r>
              <a:rPr lang="tr-TR" sz="3200" b="0" dirty="0" smtClean="0">
                <a:latin typeface="Constantia" pitchFamily="18" charset="0"/>
              </a:rPr>
              <a:t> dönmüştür. 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Kardeşi Hamza Bey </a:t>
            </a:r>
            <a:r>
              <a:rPr lang="tr-TR" sz="3200" b="0" dirty="0" err="1" smtClean="0">
                <a:latin typeface="Constantia" pitchFamily="18" charset="0"/>
              </a:rPr>
              <a:t>Amid’i</a:t>
            </a:r>
            <a:r>
              <a:rPr lang="tr-TR" sz="3200" b="0" dirty="0" smtClean="0">
                <a:latin typeface="Constantia" pitchFamily="18" charset="0"/>
              </a:rPr>
              <a:t> ele geçirince ise Ali Bey tahtan indirilmiştir.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532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404664"/>
            <a:ext cx="8568952" cy="4275813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err="1" smtClean="0">
                <a:latin typeface="Constantia" pitchFamily="18" charset="0"/>
              </a:rPr>
              <a:t>Amid’i</a:t>
            </a:r>
            <a:r>
              <a:rPr lang="tr-TR" sz="3200" b="0" dirty="0" smtClean="0">
                <a:latin typeface="Constantia" pitchFamily="18" charset="0"/>
              </a:rPr>
              <a:t> ele geçiren Hamza çoğu şehzade tarafından ulu bey olarak ilan edilmiştir. 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Tahtı elinden alınan Ali Bey ise Osmanlı padişahı II. Murad’a sığınmıştır. Bir süre İskilip’te kalan Ali Bey Halep’e geçip tahtı ele geçirmek için </a:t>
            </a:r>
            <a:r>
              <a:rPr lang="tr-TR" sz="3200" b="0" dirty="0" err="1" smtClean="0">
                <a:latin typeface="Constantia" pitchFamily="18" charset="0"/>
              </a:rPr>
              <a:t>Memlüklerden</a:t>
            </a:r>
            <a:r>
              <a:rPr lang="tr-TR" sz="3200" b="0" dirty="0" smtClean="0">
                <a:latin typeface="Constantia" pitchFamily="18" charset="0"/>
              </a:rPr>
              <a:t> yardım istemiştir. 1441 yılında </a:t>
            </a:r>
            <a:r>
              <a:rPr lang="tr-TR" sz="3200" b="0" dirty="0" err="1" smtClean="0">
                <a:latin typeface="Constantia" pitchFamily="18" charset="0"/>
              </a:rPr>
              <a:t>Haleb’de</a:t>
            </a:r>
            <a:r>
              <a:rPr lang="tr-TR" sz="3200" b="0" dirty="0" smtClean="0">
                <a:latin typeface="Constantia" pitchFamily="18" charset="0"/>
              </a:rPr>
              <a:t> ölmüştür.  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424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4392488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Hamza Bey’in saltanatı ise tıpkı kardeşi Ali Bey’in saltanatı gibi mücadeleler içinde geçmiştir. Özellikle kardeşi Ali Bey’in oğulları ile mücadele halinde olmuştur. 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Hamza Bey, </a:t>
            </a:r>
            <a:r>
              <a:rPr lang="tr-TR" sz="3200" b="0" dirty="0" err="1" smtClean="0">
                <a:latin typeface="Constantia" pitchFamily="18" charset="0"/>
              </a:rPr>
              <a:t>Yakub</a:t>
            </a:r>
            <a:r>
              <a:rPr lang="tr-TR" sz="3200" b="0" dirty="0" smtClean="0">
                <a:latin typeface="Constantia" pitchFamily="18" charset="0"/>
              </a:rPr>
              <a:t> Bey’in elinde bulunan Erzincan’ı ele geçirdikten sonra Urfa’daki </a:t>
            </a:r>
            <a:r>
              <a:rPr lang="tr-TR" sz="3200" b="0" dirty="0" err="1" smtClean="0">
                <a:latin typeface="Constantia" pitchFamily="18" charset="0"/>
              </a:rPr>
              <a:t>yiğeni</a:t>
            </a:r>
            <a:r>
              <a:rPr lang="tr-TR" sz="3200" b="0" dirty="0" smtClean="0">
                <a:latin typeface="Constantia" pitchFamily="18" charset="0"/>
              </a:rPr>
              <a:t> Cihangir üzerine yürüse de daha sonra bundan vaz geçmiş ve nihayet 1447 yılında </a:t>
            </a:r>
            <a:r>
              <a:rPr lang="tr-TR" sz="3200" b="0" dirty="0" err="1" smtClean="0">
                <a:latin typeface="Constantia" pitchFamily="18" charset="0"/>
              </a:rPr>
              <a:t>Amid’de</a:t>
            </a:r>
            <a:r>
              <a:rPr lang="tr-TR" sz="3200" b="0" dirty="0" smtClean="0">
                <a:latin typeface="Constantia" pitchFamily="18" charset="0"/>
              </a:rPr>
              <a:t> ölmüştür.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59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4608512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Hamid Bey’den sonra ise Akkoyunlu tahtına ali Bey’in oğlu Cihangir Mirza geçmiştir. 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Bu dönemde Ali ve Hamza Beylerin saltana süreci gibi isyanlar ile geçmiştir. 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İlk olarak Cihangir’in amcası Erzincan valisi Şeyh Hasan isyan ederek Kemah’ı zapt etmiştir. Cihangir Erzincan’ı almak istese de başarılı olamamıştır. </a:t>
            </a:r>
          </a:p>
        </p:txBody>
      </p:sp>
    </p:spTree>
    <p:extLst>
      <p:ext uri="{BB962C8B-B14F-4D97-AF65-F5344CB8AC3E}">
        <p14:creationId xmlns:p14="http://schemas.microsoft.com/office/powerpoint/2010/main" val="3527733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476672"/>
            <a:ext cx="8928992" cy="4392488"/>
          </a:xfrm>
        </p:spPr>
        <p:txBody>
          <a:bodyPr>
            <a:norm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tr-TR" sz="3200" b="0" dirty="0" smtClean="0">
                <a:latin typeface="Constantia" pitchFamily="18" charset="0"/>
              </a:rPr>
              <a:t>Karakoyunlu şehzadesi İskender’i koruduğu için Akkoyunlu Cihangir Mirza’ya savaş açmışlardır. Mirza bir türlü </a:t>
            </a:r>
            <a:r>
              <a:rPr lang="tr-TR" sz="3200" b="0" dirty="0" err="1" smtClean="0">
                <a:latin typeface="Constantia" pitchFamily="18" charset="0"/>
              </a:rPr>
              <a:t>İskenderi</a:t>
            </a:r>
            <a:r>
              <a:rPr lang="tr-TR" sz="3200" b="0" dirty="0" smtClean="0">
                <a:latin typeface="Constantia" pitchFamily="18" charset="0"/>
              </a:rPr>
              <a:t> vermeyi kabul etmemiştir.  İki kez yenilen Cihangir Mirza </a:t>
            </a:r>
            <a:r>
              <a:rPr lang="tr-TR" sz="3200" b="0" dirty="0" err="1" smtClean="0">
                <a:latin typeface="Constantia" pitchFamily="18" charset="0"/>
              </a:rPr>
              <a:t>Haleb’e</a:t>
            </a:r>
            <a:r>
              <a:rPr lang="tr-TR" sz="3200" b="0" dirty="0" smtClean="0">
                <a:latin typeface="Constantia" pitchFamily="18" charset="0"/>
              </a:rPr>
              <a:t> sığınmıştır (1450).Ancak Karakoyunlularla barış yaparak geri dönebilmiştir. Fakat bu barış ile </a:t>
            </a:r>
            <a:r>
              <a:rPr lang="tr-TR" sz="3200" b="0" dirty="0">
                <a:latin typeface="Constantia" pitchFamily="18" charset="0"/>
              </a:rPr>
              <a:t>A</a:t>
            </a:r>
            <a:r>
              <a:rPr lang="tr-TR" sz="3200" b="0" dirty="0" smtClean="0">
                <a:latin typeface="Constantia" pitchFamily="18" charset="0"/>
              </a:rPr>
              <a:t>kkoyunlular Karakoyunlulara tabi duruma gelmişlerdir.</a:t>
            </a:r>
          </a:p>
        </p:txBody>
      </p:sp>
    </p:spTree>
    <p:extLst>
      <p:ext uri="{BB962C8B-B14F-4D97-AF65-F5344CB8AC3E}">
        <p14:creationId xmlns:p14="http://schemas.microsoft.com/office/powerpoint/2010/main" val="32919803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46</TotalTime>
  <Words>315</Words>
  <Application>Microsoft Office PowerPoint</Application>
  <PresentationFormat>Ekran Gösterisi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İç Karışıklık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 Karışıklık</dc:title>
  <dc:creator>Güzide</dc:creator>
  <cp:lastModifiedBy>Güzide</cp:lastModifiedBy>
  <cp:revision>5</cp:revision>
  <dcterms:created xsi:type="dcterms:W3CDTF">2020-05-07T16:29:29Z</dcterms:created>
  <dcterms:modified xsi:type="dcterms:W3CDTF">2020-05-07T17:15:46Z</dcterms:modified>
</cp:coreProperties>
</file>