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94624" autoAdjust="0"/>
  </p:normalViewPr>
  <p:slideViewPr>
    <p:cSldViewPr>
      <p:cViewPr varScale="1">
        <p:scale>
          <a:sx n="109" d="100"/>
          <a:sy n="109" d="100"/>
        </p:scale>
        <p:origin x="169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04C852-C358-48F4-956F-E474A6B4DBC2}" type="datetimeFigureOut">
              <a:rPr lang="tr-TR" smtClean="0"/>
              <a:pPr/>
              <a:t>18.11.2019</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B112F7-94AC-4F00-9800-3630211B3F87}" type="slidenum">
              <a:rPr lang="tr-TR" smtClean="0"/>
              <a:pPr/>
              <a:t>‹#›</a:t>
            </a:fld>
            <a:endParaRPr lang="tr-TR"/>
          </a:p>
        </p:txBody>
      </p:sp>
    </p:spTree>
    <p:extLst>
      <p:ext uri="{BB962C8B-B14F-4D97-AF65-F5344CB8AC3E}">
        <p14:creationId xmlns:p14="http://schemas.microsoft.com/office/powerpoint/2010/main" val="1328358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CFBE92-F3B8-4C68-9F49-3081F8139553}" type="datetimeFigureOut">
              <a:rPr lang="tr-TR" smtClean="0"/>
              <a:pPr/>
              <a:t>18.11.2019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01D4E3-99B9-4F6A-851C-4BFD8E381B91}" type="slidenum">
              <a:rPr lang="tr-TR" smtClean="0"/>
              <a:pPr/>
              <a:t>‹#›</a:t>
            </a:fld>
            <a:endParaRPr lang="tr-TR"/>
          </a:p>
        </p:txBody>
      </p:sp>
    </p:spTree>
    <p:extLst>
      <p:ext uri="{BB962C8B-B14F-4D97-AF65-F5344CB8AC3E}">
        <p14:creationId xmlns:p14="http://schemas.microsoft.com/office/powerpoint/2010/main" val="3308754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A01D4E3-99B9-4F6A-851C-4BFD8E381B91}"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B531D-ADD3-4D46-B7B2-7324ED823087}" type="datetimeFigureOut">
              <a:rPr lang="tr-TR" smtClean="0"/>
              <a:pPr/>
              <a:t>18.11.2019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D909F-2E76-4DB0-9252-8E2C8C82C905}"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TOPLUMSAL HAREKET TEORİLERİ</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ransition advTm="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Toplumsal Hareket Teorilerimin Bağlamı</a:t>
            </a:r>
            <a:endParaRPr lang="tr-TR" dirty="0"/>
          </a:p>
        </p:txBody>
      </p:sp>
      <p:sp>
        <p:nvSpPr>
          <p:cNvPr id="3" name="2 İçerik Yer Tutucusu"/>
          <p:cNvSpPr>
            <a:spLocks noGrp="1"/>
          </p:cNvSpPr>
          <p:nvPr>
            <p:ph idx="1"/>
          </p:nvPr>
        </p:nvSpPr>
        <p:spPr/>
        <p:txBody>
          <a:bodyPr>
            <a:normAutofit/>
          </a:bodyPr>
          <a:lstStyle/>
          <a:p>
            <a:r>
              <a:rPr lang="en-CA" dirty="0" smtClean="0"/>
              <a:t>1960’lı </a:t>
            </a:r>
            <a:r>
              <a:rPr lang="en-CA" dirty="0" err="1"/>
              <a:t>yıllarda</a:t>
            </a:r>
            <a:r>
              <a:rPr lang="en-CA" dirty="0"/>
              <a:t> ABD </a:t>
            </a:r>
            <a:r>
              <a:rPr lang="en-CA" dirty="0" err="1"/>
              <a:t>ve</a:t>
            </a:r>
            <a:r>
              <a:rPr lang="en-CA" dirty="0"/>
              <a:t> </a:t>
            </a:r>
            <a:r>
              <a:rPr lang="en-CA" dirty="0" err="1"/>
              <a:t>Batı</a:t>
            </a:r>
            <a:r>
              <a:rPr lang="en-CA" dirty="0"/>
              <a:t> </a:t>
            </a:r>
            <a:r>
              <a:rPr lang="en-CA" dirty="0" err="1"/>
              <a:t>Avrupa’da</a:t>
            </a:r>
            <a:r>
              <a:rPr lang="en-CA" dirty="0"/>
              <a:t> </a:t>
            </a:r>
            <a:r>
              <a:rPr lang="en-CA" dirty="0" err="1"/>
              <a:t>yükselişe</a:t>
            </a:r>
            <a:r>
              <a:rPr lang="en-CA" dirty="0"/>
              <a:t> </a:t>
            </a:r>
            <a:r>
              <a:rPr lang="en-CA" dirty="0" err="1"/>
              <a:t>geçen</a:t>
            </a:r>
            <a:r>
              <a:rPr lang="en-CA" dirty="0"/>
              <a:t> </a:t>
            </a:r>
            <a:r>
              <a:rPr lang="en-CA" dirty="0" err="1"/>
              <a:t>sistem</a:t>
            </a:r>
            <a:r>
              <a:rPr lang="en-CA" dirty="0"/>
              <a:t> </a:t>
            </a:r>
            <a:r>
              <a:rPr lang="en-CA" dirty="0" err="1"/>
              <a:t>karşıtı</a:t>
            </a:r>
            <a:r>
              <a:rPr lang="en-CA" dirty="0"/>
              <a:t> </a:t>
            </a:r>
            <a:r>
              <a:rPr lang="en-CA" dirty="0" err="1" smtClean="0"/>
              <a:t>hareketler</a:t>
            </a:r>
            <a:endParaRPr lang="tr-TR" dirty="0"/>
          </a:p>
          <a:p>
            <a:pPr lvl="1"/>
            <a:r>
              <a:rPr lang="en-CA" dirty="0" smtClean="0"/>
              <a:t> </a:t>
            </a:r>
            <a:r>
              <a:rPr lang="en-CA" dirty="0" err="1"/>
              <a:t>ABD’deki</a:t>
            </a:r>
            <a:r>
              <a:rPr lang="en-CA" dirty="0"/>
              <a:t> Vietnam </a:t>
            </a:r>
            <a:r>
              <a:rPr lang="en-CA" dirty="0" err="1"/>
              <a:t>Savaşı’na</a:t>
            </a:r>
            <a:r>
              <a:rPr lang="en-CA" dirty="0"/>
              <a:t> </a:t>
            </a:r>
            <a:r>
              <a:rPr lang="en-CA" dirty="0" err="1"/>
              <a:t>karşı</a:t>
            </a:r>
            <a:r>
              <a:rPr lang="en-CA" dirty="0"/>
              <a:t> </a:t>
            </a:r>
            <a:r>
              <a:rPr lang="en-CA" dirty="0" err="1"/>
              <a:t>olarak</a:t>
            </a:r>
            <a:r>
              <a:rPr lang="en-CA" dirty="0"/>
              <a:t> </a:t>
            </a:r>
            <a:r>
              <a:rPr lang="en-CA" dirty="0" err="1"/>
              <a:t>gelişen</a:t>
            </a:r>
            <a:r>
              <a:rPr lang="en-CA" dirty="0"/>
              <a:t> </a:t>
            </a:r>
            <a:r>
              <a:rPr lang="en-CA" dirty="0" err="1"/>
              <a:t>savaş</a:t>
            </a:r>
            <a:r>
              <a:rPr lang="en-CA" dirty="0"/>
              <a:t> </a:t>
            </a:r>
            <a:r>
              <a:rPr lang="en-CA" dirty="0" err="1"/>
              <a:t>karşıtı</a:t>
            </a:r>
            <a:r>
              <a:rPr lang="en-CA" dirty="0"/>
              <a:t> </a:t>
            </a:r>
            <a:r>
              <a:rPr lang="en-CA" dirty="0" err="1" smtClean="0"/>
              <a:t>hareket</a:t>
            </a:r>
            <a:r>
              <a:rPr lang="en-CA" dirty="0" smtClean="0"/>
              <a:t> </a:t>
            </a:r>
            <a:r>
              <a:rPr lang="tr-TR" dirty="0"/>
              <a:t>	</a:t>
            </a:r>
            <a:endParaRPr lang="tr-TR" dirty="0" smtClean="0"/>
          </a:p>
          <a:p>
            <a:pPr lvl="1"/>
            <a:r>
              <a:rPr lang="tr-TR" dirty="0" smtClean="0"/>
              <a:t>I</a:t>
            </a:r>
            <a:r>
              <a:rPr lang="en-CA" dirty="0" err="1" smtClean="0"/>
              <a:t>rkçılık</a:t>
            </a:r>
            <a:r>
              <a:rPr lang="en-CA" dirty="0" smtClean="0"/>
              <a:t> </a:t>
            </a:r>
            <a:r>
              <a:rPr lang="en-CA" dirty="0" err="1"/>
              <a:t>karşıtı</a:t>
            </a:r>
            <a:r>
              <a:rPr lang="en-CA" dirty="0"/>
              <a:t> </a:t>
            </a:r>
            <a:r>
              <a:rPr lang="en-CA" dirty="0" err="1"/>
              <a:t>Sivil</a:t>
            </a:r>
            <a:r>
              <a:rPr lang="en-CA" dirty="0"/>
              <a:t> </a:t>
            </a:r>
            <a:r>
              <a:rPr lang="en-CA" dirty="0" err="1"/>
              <a:t>Haklar</a:t>
            </a:r>
            <a:r>
              <a:rPr lang="en-CA" dirty="0"/>
              <a:t> </a:t>
            </a:r>
            <a:r>
              <a:rPr lang="en-CA" dirty="0" err="1"/>
              <a:t>mücadelesinin</a:t>
            </a:r>
            <a:r>
              <a:rPr lang="en-CA" dirty="0"/>
              <a:t> </a:t>
            </a:r>
            <a:r>
              <a:rPr lang="en-CA" dirty="0" err="1"/>
              <a:t>yarattığı</a:t>
            </a:r>
            <a:r>
              <a:rPr lang="en-CA" dirty="0"/>
              <a:t> </a:t>
            </a:r>
            <a:r>
              <a:rPr lang="en-CA" dirty="0" err="1"/>
              <a:t>muhalefet</a:t>
            </a:r>
            <a:r>
              <a:rPr lang="en-CA" dirty="0"/>
              <a:t> </a:t>
            </a:r>
            <a:endParaRPr lang="tr-TR" dirty="0"/>
          </a:p>
          <a:p>
            <a:pPr lvl="1"/>
            <a:r>
              <a:rPr lang="en-CA" dirty="0" smtClean="0"/>
              <a:t> </a:t>
            </a:r>
            <a:r>
              <a:rPr lang="en-CA" dirty="0"/>
              <a:t>68’ </a:t>
            </a:r>
            <a:r>
              <a:rPr lang="en-CA" dirty="0" err="1"/>
              <a:t>hareketi</a:t>
            </a:r>
            <a:r>
              <a:rPr lang="en-CA" dirty="0"/>
              <a:t> </a:t>
            </a:r>
            <a:r>
              <a:rPr lang="en-CA" dirty="0" err="1"/>
              <a:t>olarak</a:t>
            </a:r>
            <a:r>
              <a:rPr lang="en-CA" dirty="0"/>
              <a:t> </a:t>
            </a:r>
            <a:r>
              <a:rPr lang="en-CA" dirty="0" err="1"/>
              <a:t>bilinen</a:t>
            </a:r>
            <a:r>
              <a:rPr lang="en-CA" dirty="0"/>
              <a:t> </a:t>
            </a:r>
            <a:r>
              <a:rPr lang="en-CA" dirty="0" err="1"/>
              <a:t>başta</a:t>
            </a:r>
            <a:r>
              <a:rPr lang="en-CA" dirty="0"/>
              <a:t> </a:t>
            </a:r>
            <a:r>
              <a:rPr lang="en-CA" dirty="0" err="1"/>
              <a:t>Fransa</a:t>
            </a:r>
            <a:r>
              <a:rPr lang="en-CA" dirty="0"/>
              <a:t> </a:t>
            </a:r>
            <a:r>
              <a:rPr lang="en-CA" dirty="0" err="1"/>
              <a:t>olmak</a:t>
            </a:r>
            <a:r>
              <a:rPr lang="en-CA" dirty="0"/>
              <a:t> </a:t>
            </a:r>
            <a:r>
              <a:rPr lang="en-CA" dirty="0" err="1"/>
              <a:t>üzere</a:t>
            </a:r>
            <a:r>
              <a:rPr lang="en-CA" dirty="0"/>
              <a:t> </a:t>
            </a:r>
            <a:r>
              <a:rPr lang="en-CA" dirty="0" err="1"/>
              <a:t>Batı</a:t>
            </a:r>
            <a:r>
              <a:rPr lang="en-CA" dirty="0"/>
              <a:t> </a:t>
            </a:r>
            <a:r>
              <a:rPr lang="en-CA" dirty="0" err="1"/>
              <a:t>Avrupa’nın</a:t>
            </a:r>
            <a:r>
              <a:rPr lang="en-CA" dirty="0"/>
              <a:t> </a:t>
            </a:r>
            <a:r>
              <a:rPr lang="en-CA" dirty="0" err="1"/>
              <a:t>çeşitli</a:t>
            </a:r>
            <a:r>
              <a:rPr lang="en-CA" dirty="0"/>
              <a:t> </a:t>
            </a:r>
            <a:r>
              <a:rPr lang="en-CA" dirty="0" err="1"/>
              <a:t>ülkelerinde</a:t>
            </a:r>
            <a:r>
              <a:rPr lang="en-CA" dirty="0"/>
              <a:t> </a:t>
            </a:r>
            <a:r>
              <a:rPr lang="en-CA" dirty="0" err="1"/>
              <a:t>ortaya</a:t>
            </a:r>
            <a:r>
              <a:rPr lang="en-CA" dirty="0"/>
              <a:t> </a:t>
            </a:r>
            <a:r>
              <a:rPr lang="en-CA" dirty="0" err="1"/>
              <a:t>çıkan</a:t>
            </a:r>
            <a:r>
              <a:rPr lang="en-CA" dirty="0"/>
              <a:t> </a:t>
            </a:r>
            <a:r>
              <a:rPr lang="en-CA" dirty="0" err="1"/>
              <a:t>protesto</a:t>
            </a:r>
            <a:r>
              <a:rPr lang="en-CA" dirty="0"/>
              <a:t> </a:t>
            </a:r>
            <a:r>
              <a:rPr lang="en-CA" dirty="0" err="1"/>
              <a:t>ve</a:t>
            </a:r>
            <a:r>
              <a:rPr lang="en-CA" dirty="0"/>
              <a:t> </a:t>
            </a:r>
            <a:r>
              <a:rPr lang="en-CA" dirty="0" err="1"/>
              <a:t>isyan</a:t>
            </a:r>
            <a:r>
              <a:rPr lang="en-CA" dirty="0"/>
              <a:t> </a:t>
            </a:r>
            <a:r>
              <a:rPr lang="en-CA" dirty="0" err="1" smtClean="0"/>
              <a:t>dalgası</a:t>
            </a:r>
            <a:endParaRPr lang="tr-TR" dirty="0" smtClean="0"/>
          </a:p>
          <a:p>
            <a:pPr lvl="0"/>
            <a:endParaRPr lang="tr-TR" dirty="0"/>
          </a:p>
        </p:txBody>
      </p:sp>
    </p:spTree>
  </p:cSld>
  <p:clrMapOvr>
    <a:masterClrMapping/>
  </p:clrMapOvr>
  <p:transition advTm="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Toplumsal Hareketler Teorilerinin Bağlamı</a:t>
            </a:r>
            <a:endParaRPr lang="tr-TR" dirty="0"/>
          </a:p>
        </p:txBody>
      </p:sp>
      <p:sp>
        <p:nvSpPr>
          <p:cNvPr id="3" name="2 İçerik Yer Tutucusu"/>
          <p:cNvSpPr>
            <a:spLocks noGrp="1"/>
          </p:cNvSpPr>
          <p:nvPr>
            <p:ph idx="1"/>
          </p:nvPr>
        </p:nvSpPr>
        <p:spPr/>
        <p:txBody>
          <a:bodyPr>
            <a:normAutofit/>
          </a:bodyPr>
          <a:lstStyle/>
          <a:p>
            <a:r>
              <a:rPr lang="en-CA" dirty="0"/>
              <a:t> </a:t>
            </a:r>
            <a:r>
              <a:rPr lang="tr-TR" dirty="0" smtClean="0"/>
              <a:t>Bu hareketlerin 19.yüzyıldaki sınıf hareketlerinden farkları:</a:t>
            </a:r>
          </a:p>
          <a:p>
            <a:pPr lvl="1"/>
            <a:r>
              <a:rPr lang="en-CA" dirty="0" err="1" smtClean="0"/>
              <a:t>öne</a:t>
            </a:r>
            <a:r>
              <a:rPr lang="en-CA" dirty="0" smtClean="0"/>
              <a:t> </a:t>
            </a:r>
            <a:r>
              <a:rPr lang="en-CA" dirty="0" err="1" smtClean="0"/>
              <a:t>çıkardı</a:t>
            </a:r>
            <a:r>
              <a:rPr lang="tr-TR" dirty="0" err="1" smtClean="0"/>
              <a:t>kları</a:t>
            </a:r>
            <a:r>
              <a:rPr lang="en-CA" dirty="0" smtClean="0"/>
              <a:t> </a:t>
            </a:r>
            <a:r>
              <a:rPr lang="en-CA" dirty="0" err="1"/>
              <a:t>temalar</a:t>
            </a:r>
            <a:r>
              <a:rPr lang="en-CA" dirty="0"/>
              <a:t>, </a:t>
            </a:r>
            <a:endParaRPr lang="tr-TR" dirty="0" smtClean="0"/>
          </a:p>
          <a:p>
            <a:pPr lvl="1"/>
            <a:r>
              <a:rPr lang="en-CA" dirty="0" err="1" smtClean="0"/>
              <a:t>eylem</a:t>
            </a:r>
            <a:r>
              <a:rPr lang="en-CA" dirty="0" smtClean="0"/>
              <a:t> </a:t>
            </a:r>
            <a:r>
              <a:rPr lang="en-CA" dirty="0" err="1" smtClean="0"/>
              <a:t>repertuar</a:t>
            </a:r>
            <a:r>
              <a:rPr lang="tr-TR" dirty="0" err="1" smtClean="0"/>
              <a:t>lar</a:t>
            </a:r>
            <a:r>
              <a:rPr lang="en-CA" dirty="0" err="1" smtClean="0"/>
              <a:t>ı</a:t>
            </a:r>
            <a:r>
              <a:rPr lang="en-CA" dirty="0" smtClean="0"/>
              <a:t> </a:t>
            </a:r>
            <a:endParaRPr lang="tr-TR" dirty="0"/>
          </a:p>
          <a:p>
            <a:pPr lvl="1"/>
            <a:r>
              <a:rPr lang="en-CA" dirty="0" err="1" smtClean="0"/>
              <a:t>katılımcılarının</a:t>
            </a:r>
            <a:r>
              <a:rPr lang="en-CA" dirty="0" smtClean="0"/>
              <a:t> </a:t>
            </a:r>
            <a:r>
              <a:rPr lang="en-CA" dirty="0" err="1" smtClean="0"/>
              <a:t>profili</a:t>
            </a:r>
            <a:endParaRPr lang="tr-TR" dirty="0"/>
          </a:p>
        </p:txBody>
      </p:sp>
    </p:spTree>
  </p:cSld>
  <p:clrMapOvr>
    <a:masterClrMapping/>
  </p:clrMapOvr>
  <p:transition advTm="39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Toplumsal Hareketler Teorilerinin Bağlamı</a:t>
            </a:r>
            <a:endParaRPr lang="tr-TR" dirty="0"/>
          </a:p>
        </p:txBody>
      </p:sp>
      <p:sp>
        <p:nvSpPr>
          <p:cNvPr id="3" name="2 İçerik Yer Tutucusu"/>
          <p:cNvSpPr>
            <a:spLocks noGrp="1"/>
          </p:cNvSpPr>
          <p:nvPr>
            <p:ph idx="1"/>
          </p:nvPr>
        </p:nvSpPr>
        <p:spPr/>
        <p:txBody>
          <a:bodyPr>
            <a:normAutofit fontScale="92500"/>
          </a:bodyPr>
          <a:lstStyle/>
          <a:p>
            <a:pPr>
              <a:buFontTx/>
              <a:buChar char="-"/>
            </a:pPr>
            <a:r>
              <a:rPr lang="tr-TR" dirty="0" smtClean="0"/>
              <a:t>Kolektif Davranış Teorileri</a:t>
            </a:r>
          </a:p>
          <a:p>
            <a:pPr lvl="1">
              <a:buFontTx/>
              <a:buChar char="-"/>
            </a:pPr>
            <a:r>
              <a:rPr lang="tr-TR" dirty="0" err="1"/>
              <a:t>Ö</a:t>
            </a:r>
            <a:r>
              <a:rPr lang="en-CA" dirty="0" err="1" smtClean="0"/>
              <a:t>nermelerinin</a:t>
            </a:r>
            <a:r>
              <a:rPr lang="en-CA" dirty="0" smtClean="0"/>
              <a:t> </a:t>
            </a:r>
            <a:r>
              <a:rPr lang="en-CA" dirty="0" err="1"/>
              <a:t>temelini</a:t>
            </a:r>
            <a:r>
              <a:rPr lang="en-CA" dirty="0"/>
              <a:t> </a:t>
            </a:r>
            <a:r>
              <a:rPr lang="en-CA" dirty="0" err="1"/>
              <a:t>Amerikan</a:t>
            </a:r>
            <a:r>
              <a:rPr lang="en-CA" dirty="0"/>
              <a:t> </a:t>
            </a:r>
            <a:r>
              <a:rPr lang="en-CA" dirty="0" err="1"/>
              <a:t>sosyolojisinin</a:t>
            </a:r>
            <a:r>
              <a:rPr lang="en-CA" dirty="0"/>
              <a:t> </a:t>
            </a:r>
            <a:r>
              <a:rPr lang="en-CA" dirty="0" err="1"/>
              <a:t>başat</a:t>
            </a:r>
            <a:r>
              <a:rPr lang="en-CA" dirty="0"/>
              <a:t> </a:t>
            </a:r>
            <a:r>
              <a:rPr lang="en-CA" dirty="0" err="1"/>
              <a:t>akımı</a:t>
            </a:r>
            <a:r>
              <a:rPr lang="en-CA" dirty="0"/>
              <a:t> </a:t>
            </a:r>
            <a:r>
              <a:rPr lang="en-CA" dirty="0" err="1"/>
              <a:t>olan</a:t>
            </a:r>
            <a:r>
              <a:rPr lang="en-CA" dirty="0"/>
              <a:t> Talcott </a:t>
            </a:r>
            <a:r>
              <a:rPr lang="en-CA" dirty="0" err="1"/>
              <a:t>Parsons’un</a:t>
            </a:r>
            <a:r>
              <a:rPr lang="en-CA" dirty="0"/>
              <a:t> “</a:t>
            </a:r>
            <a:r>
              <a:rPr lang="en-CA" dirty="0" err="1"/>
              <a:t>yapısal</a:t>
            </a:r>
            <a:r>
              <a:rPr lang="en-CA" dirty="0"/>
              <a:t> </a:t>
            </a:r>
            <a:r>
              <a:rPr lang="en-CA" dirty="0" err="1"/>
              <a:t>işlevselciliğin</a:t>
            </a:r>
            <a:r>
              <a:rPr lang="en-CA" dirty="0"/>
              <a:t>” </a:t>
            </a:r>
            <a:r>
              <a:rPr lang="en-CA" dirty="0" err="1"/>
              <a:t>oluşturduğu</a:t>
            </a:r>
            <a:r>
              <a:rPr lang="en-CA" dirty="0"/>
              <a:t> </a:t>
            </a:r>
            <a:r>
              <a:rPr lang="en-CA" dirty="0" err="1"/>
              <a:t>yaklaşımlardır</a:t>
            </a:r>
            <a:r>
              <a:rPr lang="en-CA" dirty="0"/>
              <a:t>. </a:t>
            </a:r>
            <a:endParaRPr lang="tr-TR" dirty="0" smtClean="0"/>
          </a:p>
          <a:p>
            <a:pPr lvl="1">
              <a:buFontTx/>
              <a:buChar char="-"/>
            </a:pPr>
            <a:r>
              <a:rPr lang="en-CA" dirty="0" smtClean="0"/>
              <a:t>Buna </a:t>
            </a:r>
            <a:r>
              <a:rPr lang="en-CA" dirty="0" err="1"/>
              <a:t>göre</a:t>
            </a:r>
            <a:r>
              <a:rPr lang="en-CA" dirty="0"/>
              <a:t>, “</a:t>
            </a:r>
            <a:r>
              <a:rPr lang="en-CA" dirty="0" err="1"/>
              <a:t>kolektif</a:t>
            </a:r>
            <a:r>
              <a:rPr lang="en-CA" dirty="0"/>
              <a:t> </a:t>
            </a:r>
            <a:r>
              <a:rPr lang="en-CA" dirty="0" err="1"/>
              <a:t>davranış</a:t>
            </a:r>
            <a:r>
              <a:rPr lang="en-CA" dirty="0"/>
              <a:t> </a:t>
            </a:r>
            <a:r>
              <a:rPr lang="en-CA" dirty="0" err="1"/>
              <a:t>kuramları</a:t>
            </a:r>
            <a:r>
              <a:rPr lang="en-CA" dirty="0"/>
              <a:t>” </a:t>
            </a:r>
            <a:r>
              <a:rPr lang="en-CA" dirty="0" err="1"/>
              <a:t>toplumu</a:t>
            </a:r>
            <a:r>
              <a:rPr lang="en-CA" dirty="0"/>
              <a:t>, </a:t>
            </a:r>
            <a:r>
              <a:rPr lang="en-CA" dirty="0" err="1"/>
              <a:t>kendisini</a:t>
            </a:r>
            <a:r>
              <a:rPr lang="en-CA" dirty="0"/>
              <a:t> </a:t>
            </a:r>
            <a:r>
              <a:rPr lang="en-CA" dirty="0" err="1"/>
              <a:t>oluşturan</a:t>
            </a:r>
            <a:r>
              <a:rPr lang="en-CA" dirty="0"/>
              <a:t> </a:t>
            </a:r>
            <a:r>
              <a:rPr lang="en-CA" dirty="0" err="1"/>
              <a:t>kurumların</a:t>
            </a:r>
            <a:r>
              <a:rPr lang="en-CA" dirty="0"/>
              <a:t> </a:t>
            </a:r>
            <a:r>
              <a:rPr lang="en-CA" dirty="0" err="1"/>
              <a:t>ve</a:t>
            </a:r>
            <a:r>
              <a:rPr lang="en-CA" dirty="0"/>
              <a:t> </a:t>
            </a:r>
            <a:r>
              <a:rPr lang="en-CA" dirty="0" err="1"/>
              <a:t>yapıların</a:t>
            </a:r>
            <a:r>
              <a:rPr lang="en-CA" dirty="0"/>
              <a:t> </a:t>
            </a:r>
            <a:r>
              <a:rPr lang="en-CA" dirty="0" err="1"/>
              <a:t>işlevlerini</a:t>
            </a:r>
            <a:r>
              <a:rPr lang="en-CA" dirty="0"/>
              <a:t> </a:t>
            </a:r>
            <a:r>
              <a:rPr lang="en-CA" dirty="0" err="1"/>
              <a:t>düzenli</a:t>
            </a:r>
            <a:r>
              <a:rPr lang="en-CA" dirty="0"/>
              <a:t> </a:t>
            </a:r>
            <a:r>
              <a:rPr lang="en-CA" dirty="0" err="1"/>
              <a:t>bir</a:t>
            </a:r>
            <a:r>
              <a:rPr lang="en-CA" dirty="0"/>
              <a:t> </a:t>
            </a:r>
            <a:r>
              <a:rPr lang="en-CA" dirty="0" err="1"/>
              <a:t>şekilde</a:t>
            </a:r>
            <a:r>
              <a:rPr lang="en-CA" dirty="0"/>
              <a:t> </a:t>
            </a:r>
            <a:r>
              <a:rPr lang="en-CA" dirty="0" err="1"/>
              <a:t>yerine</a:t>
            </a:r>
            <a:r>
              <a:rPr lang="en-CA" dirty="0"/>
              <a:t> </a:t>
            </a:r>
            <a:r>
              <a:rPr lang="en-CA" dirty="0" err="1"/>
              <a:t>getirdikleri</a:t>
            </a:r>
            <a:r>
              <a:rPr lang="en-CA" dirty="0"/>
              <a:t> </a:t>
            </a:r>
            <a:r>
              <a:rPr lang="en-CA" dirty="0" err="1"/>
              <a:t>müddetçe</a:t>
            </a:r>
            <a:r>
              <a:rPr lang="en-CA" dirty="0"/>
              <a:t> </a:t>
            </a:r>
            <a:r>
              <a:rPr lang="en-CA" dirty="0" err="1"/>
              <a:t>bir</a:t>
            </a:r>
            <a:r>
              <a:rPr lang="en-CA" dirty="0"/>
              <a:t> </a:t>
            </a:r>
            <a:r>
              <a:rPr lang="en-CA" dirty="0" err="1"/>
              <a:t>bütünlük</a:t>
            </a:r>
            <a:r>
              <a:rPr lang="en-CA" dirty="0"/>
              <a:t> </a:t>
            </a:r>
            <a:r>
              <a:rPr lang="en-CA" dirty="0" err="1"/>
              <a:t>ve</a:t>
            </a:r>
            <a:r>
              <a:rPr lang="en-CA" dirty="0"/>
              <a:t> </a:t>
            </a:r>
            <a:r>
              <a:rPr lang="en-CA" dirty="0" err="1"/>
              <a:t>düzen</a:t>
            </a:r>
            <a:r>
              <a:rPr lang="en-CA" dirty="0"/>
              <a:t> </a:t>
            </a:r>
            <a:r>
              <a:rPr lang="en-CA" dirty="0" err="1"/>
              <a:t>içerisinde</a:t>
            </a:r>
            <a:r>
              <a:rPr lang="en-CA" dirty="0"/>
              <a:t> (</a:t>
            </a:r>
            <a:r>
              <a:rPr lang="en-CA" dirty="0" err="1"/>
              <a:t>bir</a:t>
            </a:r>
            <a:r>
              <a:rPr lang="en-CA" dirty="0"/>
              <a:t> </a:t>
            </a:r>
            <a:r>
              <a:rPr lang="en-CA" dirty="0" err="1"/>
              <a:t>toplumsal</a:t>
            </a:r>
            <a:r>
              <a:rPr lang="en-CA" dirty="0"/>
              <a:t> </a:t>
            </a:r>
            <a:r>
              <a:rPr lang="en-CA" dirty="0" err="1"/>
              <a:t>sistem</a:t>
            </a:r>
            <a:r>
              <a:rPr lang="en-CA" dirty="0"/>
              <a:t> </a:t>
            </a:r>
            <a:r>
              <a:rPr lang="en-CA" dirty="0" err="1"/>
              <a:t>olarak</a:t>
            </a:r>
            <a:r>
              <a:rPr lang="en-CA" dirty="0"/>
              <a:t>) </a:t>
            </a:r>
            <a:r>
              <a:rPr lang="en-CA" dirty="0" err="1"/>
              <a:t>varlığına</a:t>
            </a:r>
            <a:r>
              <a:rPr lang="en-CA" dirty="0"/>
              <a:t> </a:t>
            </a:r>
            <a:r>
              <a:rPr lang="en-CA" dirty="0" err="1"/>
              <a:t>devam</a:t>
            </a:r>
            <a:r>
              <a:rPr lang="en-CA" dirty="0"/>
              <a:t> </a:t>
            </a:r>
            <a:r>
              <a:rPr lang="en-CA" dirty="0" err="1"/>
              <a:t>edebilecek</a:t>
            </a:r>
            <a:r>
              <a:rPr lang="en-CA" dirty="0"/>
              <a:t> </a:t>
            </a:r>
            <a:r>
              <a:rPr lang="en-CA" dirty="0" err="1"/>
              <a:t>bir</a:t>
            </a:r>
            <a:r>
              <a:rPr lang="en-CA" dirty="0"/>
              <a:t> </a:t>
            </a:r>
            <a:r>
              <a:rPr lang="en-CA" dirty="0" err="1"/>
              <a:t>kendilik</a:t>
            </a:r>
            <a:r>
              <a:rPr lang="en-CA" dirty="0"/>
              <a:t> </a:t>
            </a:r>
            <a:r>
              <a:rPr lang="en-CA" dirty="0" err="1"/>
              <a:t>olarak</a:t>
            </a:r>
            <a:r>
              <a:rPr lang="en-CA" dirty="0"/>
              <a:t> </a:t>
            </a:r>
            <a:r>
              <a:rPr lang="en-CA" dirty="0" err="1"/>
              <a:t>kavrayan</a:t>
            </a:r>
            <a:r>
              <a:rPr lang="en-CA" dirty="0"/>
              <a:t> </a:t>
            </a:r>
            <a:r>
              <a:rPr lang="en-CA" dirty="0" err="1"/>
              <a:t>genel</a:t>
            </a:r>
            <a:r>
              <a:rPr lang="en-CA" dirty="0"/>
              <a:t> </a:t>
            </a:r>
            <a:r>
              <a:rPr lang="en-CA" dirty="0" err="1"/>
              <a:t>bir</a:t>
            </a:r>
            <a:r>
              <a:rPr lang="en-CA" dirty="0"/>
              <a:t> </a:t>
            </a:r>
            <a:r>
              <a:rPr lang="en-CA" dirty="0" err="1"/>
              <a:t>sistem</a:t>
            </a:r>
            <a:r>
              <a:rPr lang="en-CA" dirty="0"/>
              <a:t> </a:t>
            </a:r>
            <a:r>
              <a:rPr lang="en-CA" dirty="0" err="1"/>
              <a:t>anlayışının</a:t>
            </a:r>
            <a:r>
              <a:rPr lang="en-CA" dirty="0"/>
              <a:t> </a:t>
            </a:r>
            <a:r>
              <a:rPr lang="en-CA" dirty="0" err="1"/>
              <a:t>uzantısıdır</a:t>
            </a:r>
            <a:r>
              <a:rPr lang="en-CA" dirty="0"/>
              <a:t>. </a:t>
            </a:r>
            <a:endParaRPr lang="tr-TR" dirty="0" smtClean="0"/>
          </a:p>
          <a:p>
            <a:pPr lvl="1">
              <a:buFontTx/>
              <a:buChar char="-"/>
            </a:pP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Kolektif Davranış Kuramları</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Bir </a:t>
            </a:r>
            <a:r>
              <a:rPr lang="tr-TR" dirty="0"/>
              <a:t>toplumdaki muhalif kolektif </a:t>
            </a:r>
            <a:r>
              <a:rPr lang="tr-TR" dirty="0" smtClean="0"/>
              <a:t>davranışların </a:t>
            </a:r>
            <a:r>
              <a:rPr lang="tr-TR" dirty="0"/>
              <a:t>ve isyanların varlığı bu açıdan toplumsal düzen ya da sistemin belirli bir alanında dönemsel ve müdahale gerektiren bir “arızanın” semptomlarından biridir. </a:t>
            </a:r>
            <a:endParaRPr lang="tr-TR" dirty="0" smtClean="0"/>
          </a:p>
          <a:p>
            <a:r>
              <a:rPr lang="tr-TR" dirty="0" smtClean="0"/>
              <a:t>Böylelikle </a:t>
            </a:r>
            <a:r>
              <a:rPr lang="tr-TR" dirty="0"/>
              <a:t>“kolektif davranış kuramları” bir toplumsal hareket ve isyanı değerlendirirken buna yol açan toplumsal/yapısal çelişkilere, isyancıların karşılarına aldıkları güç odaklarının karakterine ve siyasal hedeflerine </a:t>
            </a:r>
            <a:r>
              <a:rPr lang="tr-TR" dirty="0" smtClean="0"/>
              <a:t>odaklanmaz.</a:t>
            </a:r>
          </a:p>
          <a:p>
            <a:r>
              <a:rPr lang="tr-TR" dirty="0"/>
              <a:t>O</a:t>
            </a:r>
            <a:r>
              <a:rPr lang="tr-TR" dirty="0" smtClean="0"/>
              <a:t>nları </a:t>
            </a:r>
            <a:r>
              <a:rPr lang="tr-TR" dirty="0"/>
              <a:t>eyleme sürükleyen, toplumla çatışan bireysel özelliklerine odaklanır. Bu teorinin pek çok savunucusu için, bu bakımdan, toplumsal harekete katılanların bu tercihleri sistemde münferit ve </a:t>
            </a:r>
            <a:r>
              <a:rPr lang="tr-TR" dirty="0" err="1"/>
              <a:t>konjonktürel</a:t>
            </a:r>
            <a:r>
              <a:rPr lang="tr-TR" dirty="0"/>
              <a:t> olarak ortaya çıkan bir arızanın yarattığı mağduriyet algısına gösterilen bir </a:t>
            </a:r>
            <a:r>
              <a:rPr lang="tr-TR" dirty="0" smtClean="0"/>
              <a:t>reflekstir</a:t>
            </a:r>
            <a:r>
              <a:rPr lang="en-CA" dirty="0"/>
              <a:t> </a:t>
            </a:r>
            <a:endParaRPr lang="tr-TR" sz="2800" dirty="0"/>
          </a:p>
          <a:p>
            <a:pPr lvl="1"/>
            <a:endParaRPr lang="tr-TR" dirty="0" smtClean="0"/>
          </a:p>
          <a:p>
            <a:pPr marL="0" indent="0">
              <a:buNone/>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Kolektif Davranış Kuramları</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Bu yüzden toplumsal </a:t>
            </a:r>
            <a:r>
              <a:rPr lang="tr-TR" dirty="0" err="1" smtClean="0"/>
              <a:t>isyanlar“hesaplı</a:t>
            </a:r>
            <a:r>
              <a:rPr lang="tr-TR" dirty="0" smtClean="0"/>
              <a:t>-kitaplı</a:t>
            </a:r>
            <a:r>
              <a:rPr lang="tr-TR" dirty="0"/>
              <a:t>” değildir. </a:t>
            </a:r>
            <a:endParaRPr lang="tr-TR" dirty="0" smtClean="0"/>
          </a:p>
          <a:p>
            <a:r>
              <a:rPr lang="tr-TR" dirty="0" smtClean="0"/>
              <a:t>Bu </a:t>
            </a:r>
            <a:r>
              <a:rPr lang="tr-TR" dirty="0"/>
              <a:t>temel önermeler, bütün “kolektif davranış kuramcılarının” toplumsal hareket ve isyanları sistem için zararlı ve patolojik olgular olarak görmesine yol açmaz. </a:t>
            </a:r>
            <a:endParaRPr lang="tr-TR" dirty="0" smtClean="0"/>
          </a:p>
          <a:p>
            <a:r>
              <a:rPr lang="tr-TR" dirty="0" smtClean="0"/>
              <a:t>Özellikle </a:t>
            </a:r>
            <a:r>
              <a:rPr lang="tr-TR" dirty="0"/>
              <a:t>son otuz yılda, benzer çerçeveden yola çıkarak, toplumsal hareketleri sağlıklı bir toplumsal değişim açısından işlevsel görenler de olmuştur. </a:t>
            </a:r>
            <a:endParaRPr lang="tr-TR" dirty="0" smtClean="0"/>
          </a:p>
          <a:p>
            <a:r>
              <a:rPr lang="tr-TR" dirty="0" smtClean="0"/>
              <a:t>Buna göre </a:t>
            </a:r>
            <a:r>
              <a:rPr lang="tr-TR" dirty="0"/>
              <a:t>toplumsal hareketler çok hızlı değişim süreçlerinde ortaya çıkabilecek sistemsel işleyiş problemlerini ortaya sermek, bu problemleri gidermeye yönelik yönelik sistem içi bazı değişiklikleri teşvik etmek ve kimi dönemlerde ortaya çıkabilecek düzen eksikliği ve ortak değer/normlar karmaşasında bireylere bu durumla uyumla yeni dayanışma biçimleri ve ortak değerler silsilesi ve kimlikler yaratmak bakımından anlamlı ve üretken olgulardır. </a:t>
            </a:r>
            <a:r>
              <a:rPr lang="tr-TR" dirty="0" err="1"/>
              <a:t>Örn</a:t>
            </a:r>
            <a:r>
              <a:rPr lang="tr-TR" dirty="0"/>
              <a:t>. </a:t>
            </a:r>
            <a:r>
              <a:rPr lang="tr-TR" dirty="0" err="1"/>
              <a:t>Smelser</a:t>
            </a:r>
            <a:r>
              <a:rPr lang="tr-TR" dirty="0"/>
              <a:t>, </a:t>
            </a:r>
            <a:r>
              <a:rPr lang="tr-TR" dirty="0" err="1"/>
              <a:t>Neil</a:t>
            </a:r>
            <a:r>
              <a:rPr lang="tr-TR" dirty="0"/>
              <a:t> J. 1962: </a:t>
            </a:r>
            <a:r>
              <a:rPr lang="tr-TR" i="1" dirty="0" err="1"/>
              <a:t>Theory</a:t>
            </a:r>
            <a:r>
              <a:rPr lang="tr-TR" i="1" dirty="0"/>
              <a:t> of </a:t>
            </a:r>
            <a:r>
              <a:rPr lang="tr-TR" i="1" dirty="0" err="1"/>
              <a:t>Collective</a:t>
            </a:r>
            <a:r>
              <a:rPr lang="tr-TR" i="1" dirty="0"/>
              <a:t> </a:t>
            </a:r>
            <a:r>
              <a:rPr lang="tr-TR" i="1" dirty="0" err="1"/>
              <a:t>Behavior</a:t>
            </a:r>
            <a:r>
              <a:rPr lang="tr-TR" dirty="0"/>
              <a:t>. New York: </a:t>
            </a:r>
            <a:r>
              <a:rPr lang="tr-TR" dirty="0" err="1"/>
              <a:t>The</a:t>
            </a:r>
            <a:r>
              <a:rPr lang="tr-TR" dirty="0"/>
              <a:t> </a:t>
            </a:r>
            <a:r>
              <a:rPr lang="tr-TR" dirty="0" err="1"/>
              <a:t>Free</a:t>
            </a:r>
            <a:r>
              <a:rPr lang="tr-TR" dirty="0"/>
              <a:t> </a:t>
            </a:r>
            <a:r>
              <a:rPr lang="tr-TR" dirty="0" err="1"/>
              <a:t>Press</a:t>
            </a:r>
            <a:r>
              <a:rPr lang="tr-TR" dirty="0"/>
              <a:t>.</a:t>
            </a:r>
          </a:p>
          <a:p>
            <a:endParaRPr lang="tr-TR"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Kolektif Davranış Kuramları</a:t>
            </a:r>
            <a:endParaRPr lang="tr-TR" dirty="0"/>
          </a:p>
        </p:txBody>
      </p:sp>
      <p:sp>
        <p:nvSpPr>
          <p:cNvPr id="3" name="İçerik Yer Tutucusu 2"/>
          <p:cNvSpPr>
            <a:spLocks noGrp="1"/>
          </p:cNvSpPr>
          <p:nvPr>
            <p:ph idx="1"/>
          </p:nvPr>
        </p:nvSpPr>
        <p:spPr/>
        <p:txBody>
          <a:bodyPr>
            <a:normAutofit fontScale="77500" lnSpcReduction="20000"/>
          </a:bodyPr>
          <a:lstStyle/>
          <a:p>
            <a:r>
              <a:rPr lang="tr-TR" dirty="0"/>
              <a:t>B</a:t>
            </a:r>
            <a:r>
              <a:rPr lang="en-CA" dirty="0" smtClean="0"/>
              <a:t>u </a:t>
            </a:r>
            <a:r>
              <a:rPr lang="en-CA" dirty="0" err="1"/>
              <a:t>yaklaşımlar</a:t>
            </a:r>
            <a:r>
              <a:rPr lang="en-CA" dirty="0"/>
              <a:t> </a:t>
            </a:r>
            <a:r>
              <a:rPr lang="en-CA" dirty="0" err="1"/>
              <a:t>toplumsal</a:t>
            </a:r>
            <a:r>
              <a:rPr lang="en-CA" dirty="0"/>
              <a:t> </a:t>
            </a:r>
            <a:r>
              <a:rPr lang="en-CA" dirty="0" err="1"/>
              <a:t>hareketlerin</a:t>
            </a:r>
            <a:r>
              <a:rPr lang="en-CA" dirty="0"/>
              <a:t> </a:t>
            </a:r>
            <a:endParaRPr lang="tr-TR" dirty="0" smtClean="0"/>
          </a:p>
          <a:p>
            <a:pPr lvl="1"/>
            <a:r>
              <a:rPr lang="en-CA" dirty="0" err="1" smtClean="0"/>
              <a:t>sahneye</a:t>
            </a:r>
            <a:r>
              <a:rPr lang="en-CA" dirty="0" smtClean="0"/>
              <a:t> </a:t>
            </a:r>
            <a:r>
              <a:rPr lang="en-CA" dirty="0" err="1"/>
              <a:t>çıkma</a:t>
            </a:r>
            <a:r>
              <a:rPr lang="en-CA" dirty="0"/>
              <a:t> </a:t>
            </a:r>
            <a:r>
              <a:rPr lang="en-CA" dirty="0" err="1"/>
              <a:t>biçimlerine</a:t>
            </a:r>
            <a:r>
              <a:rPr lang="en-CA" dirty="0"/>
              <a:t> </a:t>
            </a:r>
            <a:r>
              <a:rPr lang="en-CA" dirty="0" err="1"/>
              <a:t>ve</a:t>
            </a:r>
            <a:r>
              <a:rPr lang="en-CA" dirty="0"/>
              <a:t> </a:t>
            </a:r>
            <a:r>
              <a:rPr lang="en-CA" dirty="0" err="1"/>
              <a:t>çıktıkları</a:t>
            </a:r>
            <a:r>
              <a:rPr lang="en-CA" dirty="0"/>
              <a:t> </a:t>
            </a:r>
            <a:r>
              <a:rPr lang="en-CA" dirty="0" err="1"/>
              <a:t>andaki</a:t>
            </a:r>
            <a:r>
              <a:rPr lang="en-CA" dirty="0"/>
              <a:t> </a:t>
            </a:r>
            <a:r>
              <a:rPr lang="en-CA" dirty="0" err="1"/>
              <a:t>görünümlerine</a:t>
            </a:r>
            <a:r>
              <a:rPr lang="en-CA" dirty="0"/>
              <a:t> </a:t>
            </a:r>
            <a:r>
              <a:rPr lang="en-CA" dirty="0" err="1" smtClean="0"/>
              <a:t>odaklan</a:t>
            </a:r>
            <a:r>
              <a:rPr lang="tr-TR" dirty="0" err="1" smtClean="0"/>
              <a:t>ır</a:t>
            </a:r>
            <a:r>
              <a:rPr lang="tr-TR" dirty="0" smtClean="0"/>
              <a:t>.</a:t>
            </a:r>
            <a:r>
              <a:rPr lang="en-CA" dirty="0" smtClean="0"/>
              <a:t> </a:t>
            </a:r>
            <a:endParaRPr lang="tr-TR" dirty="0" smtClean="0"/>
          </a:p>
          <a:p>
            <a:pPr lvl="1"/>
            <a:r>
              <a:rPr lang="tr-TR" dirty="0"/>
              <a:t>Y</a:t>
            </a:r>
            <a:r>
              <a:rPr lang="en-CA" dirty="0" err="1" smtClean="0"/>
              <a:t>ani</a:t>
            </a:r>
            <a:r>
              <a:rPr lang="en-CA" dirty="0" smtClean="0"/>
              <a:t> </a:t>
            </a:r>
            <a:r>
              <a:rPr lang="en-CA" dirty="0" err="1"/>
              <a:t>odak</a:t>
            </a:r>
            <a:r>
              <a:rPr lang="en-CA" dirty="0"/>
              <a:t> </a:t>
            </a:r>
            <a:r>
              <a:rPr lang="en-CA" dirty="0" err="1"/>
              <a:t>noktasına</a:t>
            </a:r>
            <a:r>
              <a:rPr lang="en-CA" dirty="0"/>
              <a:t> </a:t>
            </a:r>
            <a:r>
              <a:rPr lang="en-CA" dirty="0" err="1"/>
              <a:t>bu</a:t>
            </a:r>
            <a:r>
              <a:rPr lang="en-CA" dirty="0"/>
              <a:t> </a:t>
            </a:r>
            <a:r>
              <a:rPr lang="en-CA" dirty="0" err="1"/>
              <a:t>hareketlerin</a:t>
            </a:r>
            <a:r>
              <a:rPr lang="en-CA" dirty="0"/>
              <a:t> </a:t>
            </a:r>
            <a:r>
              <a:rPr lang="en-CA" dirty="0" err="1"/>
              <a:t>kendi</a:t>
            </a:r>
            <a:r>
              <a:rPr lang="en-CA" dirty="0"/>
              <a:t> </a:t>
            </a:r>
            <a:r>
              <a:rPr lang="en-CA" dirty="0" err="1"/>
              <a:t>iç</a:t>
            </a:r>
            <a:r>
              <a:rPr lang="en-CA" dirty="0"/>
              <a:t> </a:t>
            </a:r>
            <a:r>
              <a:rPr lang="en-CA" dirty="0" err="1"/>
              <a:t>mekanizmalarını</a:t>
            </a:r>
            <a:r>
              <a:rPr lang="en-CA" dirty="0"/>
              <a:t> </a:t>
            </a:r>
            <a:r>
              <a:rPr lang="en-CA" dirty="0" err="1"/>
              <a:t>ve</a:t>
            </a:r>
            <a:r>
              <a:rPr lang="en-CA" dirty="0"/>
              <a:t> </a:t>
            </a:r>
            <a:r>
              <a:rPr lang="en-CA" dirty="0" err="1"/>
              <a:t>toplumsal</a:t>
            </a:r>
            <a:r>
              <a:rPr lang="en-CA" dirty="0"/>
              <a:t>/</a:t>
            </a:r>
            <a:r>
              <a:rPr lang="en-CA" dirty="0" err="1"/>
              <a:t>demografik</a:t>
            </a:r>
            <a:r>
              <a:rPr lang="en-CA" dirty="0"/>
              <a:t> </a:t>
            </a:r>
            <a:r>
              <a:rPr lang="en-CA" dirty="0" err="1"/>
              <a:t>kompozisyonunu</a:t>
            </a:r>
            <a:r>
              <a:rPr lang="en-CA" dirty="0"/>
              <a:t> </a:t>
            </a:r>
            <a:r>
              <a:rPr lang="en-CA" dirty="0" err="1" smtClean="0"/>
              <a:t>yerleştir</a:t>
            </a:r>
            <a:r>
              <a:rPr lang="tr-TR" dirty="0" smtClean="0"/>
              <a:t>ir.</a:t>
            </a:r>
            <a:r>
              <a:rPr lang="en-CA" dirty="0" smtClean="0"/>
              <a:t> </a:t>
            </a:r>
            <a:endParaRPr lang="tr-TR" dirty="0" smtClean="0"/>
          </a:p>
          <a:p>
            <a:pPr lvl="1"/>
            <a:r>
              <a:rPr lang="en-CA" dirty="0" err="1" smtClean="0"/>
              <a:t>onlara</a:t>
            </a:r>
            <a:r>
              <a:rPr lang="en-CA" dirty="0" smtClean="0"/>
              <a:t> </a:t>
            </a:r>
            <a:r>
              <a:rPr lang="en-CA" dirty="0" err="1"/>
              <a:t>yol</a:t>
            </a:r>
            <a:r>
              <a:rPr lang="en-CA" dirty="0"/>
              <a:t> </a:t>
            </a:r>
            <a:r>
              <a:rPr lang="en-CA" dirty="0" err="1"/>
              <a:t>açan</a:t>
            </a:r>
            <a:r>
              <a:rPr lang="en-CA" dirty="0"/>
              <a:t> </a:t>
            </a:r>
            <a:r>
              <a:rPr lang="en-CA" dirty="0" err="1"/>
              <a:t>toplumsal</a:t>
            </a:r>
            <a:r>
              <a:rPr lang="en-CA" dirty="0"/>
              <a:t> </a:t>
            </a:r>
            <a:r>
              <a:rPr lang="en-CA" dirty="0" err="1"/>
              <a:t>çelişkilerin</a:t>
            </a:r>
            <a:r>
              <a:rPr lang="en-CA" dirty="0"/>
              <a:t> </a:t>
            </a:r>
            <a:r>
              <a:rPr lang="en-CA" dirty="0" err="1"/>
              <a:t>ve</a:t>
            </a:r>
            <a:r>
              <a:rPr lang="en-CA" dirty="0"/>
              <a:t> </a:t>
            </a:r>
            <a:r>
              <a:rPr lang="en-CA" dirty="0" err="1"/>
              <a:t>mücadelelerin</a:t>
            </a:r>
            <a:r>
              <a:rPr lang="en-CA" dirty="0"/>
              <a:t> </a:t>
            </a:r>
            <a:r>
              <a:rPr lang="en-CA" dirty="0" err="1"/>
              <a:t>ana</a:t>
            </a:r>
            <a:r>
              <a:rPr lang="en-CA" dirty="0"/>
              <a:t> </a:t>
            </a:r>
            <a:r>
              <a:rPr lang="en-CA" dirty="0" err="1"/>
              <a:t>kaynağı</a:t>
            </a:r>
            <a:r>
              <a:rPr lang="en-CA" dirty="0"/>
              <a:t> </a:t>
            </a:r>
            <a:r>
              <a:rPr lang="en-CA" dirty="0" err="1"/>
              <a:t>olan</a:t>
            </a:r>
            <a:r>
              <a:rPr lang="en-CA" dirty="0"/>
              <a:t> </a:t>
            </a:r>
            <a:r>
              <a:rPr lang="en-CA" dirty="0" err="1"/>
              <a:t>toplumsal</a:t>
            </a:r>
            <a:r>
              <a:rPr lang="en-CA" dirty="0"/>
              <a:t> </a:t>
            </a:r>
            <a:r>
              <a:rPr lang="en-CA" dirty="0" err="1"/>
              <a:t>düzenin</a:t>
            </a:r>
            <a:r>
              <a:rPr lang="en-CA" dirty="0"/>
              <a:t> </a:t>
            </a:r>
            <a:r>
              <a:rPr lang="en-CA" dirty="0" err="1"/>
              <a:t>kendisini</a:t>
            </a:r>
            <a:r>
              <a:rPr lang="en-CA" dirty="0"/>
              <a:t>, </a:t>
            </a:r>
            <a:r>
              <a:rPr lang="en-CA" dirty="0" err="1"/>
              <a:t>ya</a:t>
            </a:r>
            <a:r>
              <a:rPr lang="en-CA" dirty="0"/>
              <a:t> </a:t>
            </a:r>
            <a:r>
              <a:rPr lang="en-CA" dirty="0" err="1"/>
              <a:t>analiz</a:t>
            </a:r>
            <a:r>
              <a:rPr lang="en-CA" dirty="0"/>
              <a:t> </a:t>
            </a:r>
            <a:r>
              <a:rPr lang="en-CA" dirty="0" err="1"/>
              <a:t>dışı</a:t>
            </a:r>
            <a:r>
              <a:rPr lang="en-CA" dirty="0"/>
              <a:t> </a:t>
            </a:r>
            <a:r>
              <a:rPr lang="en-CA" dirty="0" err="1"/>
              <a:t>bırakırlar</a:t>
            </a:r>
            <a:r>
              <a:rPr lang="en-CA" dirty="0"/>
              <a:t> </a:t>
            </a:r>
            <a:r>
              <a:rPr lang="en-CA" dirty="0" err="1"/>
              <a:t>ya</a:t>
            </a:r>
            <a:r>
              <a:rPr lang="en-CA" dirty="0"/>
              <a:t> da </a:t>
            </a:r>
            <a:r>
              <a:rPr lang="en-CA" dirty="0" err="1"/>
              <a:t>önemsizleştirirler</a:t>
            </a:r>
            <a:r>
              <a:rPr lang="en-CA" dirty="0"/>
              <a:t>. </a:t>
            </a:r>
            <a:endParaRPr lang="tr-TR" dirty="0" smtClean="0"/>
          </a:p>
          <a:p>
            <a:pPr lvl="1"/>
            <a:r>
              <a:rPr lang="en-CA" dirty="0" err="1" smtClean="0"/>
              <a:t>Yani</a:t>
            </a:r>
            <a:r>
              <a:rPr lang="en-CA" dirty="0" smtClean="0"/>
              <a:t> </a:t>
            </a:r>
            <a:r>
              <a:rPr lang="en-CA" dirty="0" err="1"/>
              <a:t>toplumsal</a:t>
            </a:r>
            <a:r>
              <a:rPr lang="en-CA" dirty="0"/>
              <a:t> </a:t>
            </a:r>
            <a:r>
              <a:rPr lang="en-CA" dirty="0" err="1"/>
              <a:t>hareketlerin</a:t>
            </a:r>
            <a:r>
              <a:rPr lang="en-CA" dirty="0"/>
              <a:t> </a:t>
            </a:r>
            <a:r>
              <a:rPr lang="en-CA" dirty="0" err="1"/>
              <a:t>ortaya</a:t>
            </a:r>
            <a:r>
              <a:rPr lang="en-CA" dirty="0"/>
              <a:t> </a:t>
            </a:r>
            <a:r>
              <a:rPr lang="en-CA" dirty="0" err="1"/>
              <a:t>çıkış</a:t>
            </a:r>
            <a:r>
              <a:rPr lang="en-CA" dirty="0"/>
              <a:t> </a:t>
            </a:r>
            <a:r>
              <a:rPr lang="en-CA" dirty="0" err="1"/>
              <a:t>ve</a:t>
            </a:r>
            <a:r>
              <a:rPr lang="en-CA" dirty="0"/>
              <a:t> </a:t>
            </a:r>
            <a:r>
              <a:rPr lang="en-CA" dirty="0" err="1"/>
              <a:t>sürdürülme</a:t>
            </a:r>
            <a:r>
              <a:rPr lang="en-CA" dirty="0"/>
              <a:t> </a:t>
            </a:r>
            <a:r>
              <a:rPr lang="en-CA" dirty="0" err="1"/>
              <a:t>biçiminin</a:t>
            </a:r>
            <a:r>
              <a:rPr lang="en-CA" dirty="0"/>
              <a:t> </a:t>
            </a:r>
            <a:r>
              <a:rPr lang="en-CA" dirty="0" err="1"/>
              <a:t>tarifi</a:t>
            </a:r>
            <a:r>
              <a:rPr lang="en-CA" dirty="0"/>
              <a:t> </a:t>
            </a:r>
            <a:r>
              <a:rPr lang="en-CA" dirty="0" err="1"/>
              <a:t>karşısında</a:t>
            </a:r>
            <a:r>
              <a:rPr lang="en-CA" dirty="0"/>
              <a:t> </a:t>
            </a:r>
            <a:r>
              <a:rPr lang="en-CA" dirty="0" err="1"/>
              <a:t>bu</a:t>
            </a:r>
            <a:r>
              <a:rPr lang="en-CA" dirty="0"/>
              <a:t> </a:t>
            </a:r>
            <a:r>
              <a:rPr lang="en-CA" i="1" dirty="0" err="1"/>
              <a:t>biçimin</a:t>
            </a:r>
            <a:r>
              <a:rPr lang="en-CA" dirty="0"/>
              <a:t> </a:t>
            </a:r>
            <a:r>
              <a:rPr lang="en-CA" dirty="0" err="1"/>
              <a:t>ortaya</a:t>
            </a:r>
            <a:r>
              <a:rPr lang="en-CA" dirty="0"/>
              <a:t> </a:t>
            </a:r>
            <a:r>
              <a:rPr lang="en-CA" dirty="0" err="1"/>
              <a:t>çıkmasını</a:t>
            </a:r>
            <a:r>
              <a:rPr lang="en-CA" dirty="0"/>
              <a:t> </a:t>
            </a:r>
            <a:r>
              <a:rPr lang="en-CA" dirty="0" err="1"/>
              <a:t>koşullayan</a:t>
            </a:r>
            <a:r>
              <a:rPr lang="en-CA" dirty="0"/>
              <a:t> </a:t>
            </a:r>
            <a:r>
              <a:rPr lang="en-CA" dirty="0" err="1"/>
              <a:t>arka</a:t>
            </a:r>
            <a:r>
              <a:rPr lang="en-CA" dirty="0"/>
              <a:t> </a:t>
            </a:r>
            <a:r>
              <a:rPr lang="en-CA" dirty="0" err="1"/>
              <a:t>plandaki</a:t>
            </a:r>
            <a:r>
              <a:rPr lang="en-CA" dirty="0"/>
              <a:t>, </a:t>
            </a:r>
            <a:r>
              <a:rPr lang="en-CA" dirty="0" err="1"/>
              <a:t>ya</a:t>
            </a:r>
            <a:r>
              <a:rPr lang="en-CA" dirty="0"/>
              <a:t> da </a:t>
            </a:r>
            <a:r>
              <a:rPr lang="en-CA" dirty="0" err="1"/>
              <a:t>özdeki</a:t>
            </a:r>
            <a:r>
              <a:rPr lang="en-CA" dirty="0"/>
              <a:t> </a:t>
            </a:r>
            <a:r>
              <a:rPr lang="en-CA" dirty="0" err="1"/>
              <a:t>yapısal</a:t>
            </a:r>
            <a:r>
              <a:rPr lang="en-CA" dirty="0"/>
              <a:t> </a:t>
            </a:r>
            <a:r>
              <a:rPr lang="en-CA" dirty="0" err="1"/>
              <a:t>ve</a:t>
            </a:r>
            <a:r>
              <a:rPr lang="en-CA" dirty="0"/>
              <a:t> </a:t>
            </a:r>
            <a:r>
              <a:rPr lang="en-CA" dirty="0" err="1"/>
              <a:t>tarihsel</a:t>
            </a:r>
            <a:r>
              <a:rPr lang="en-CA" dirty="0"/>
              <a:t> </a:t>
            </a:r>
            <a:r>
              <a:rPr lang="en-CA" dirty="0" err="1"/>
              <a:t>süreçleri</a:t>
            </a:r>
            <a:r>
              <a:rPr lang="en-CA" dirty="0"/>
              <a:t> </a:t>
            </a:r>
            <a:r>
              <a:rPr lang="en-CA" dirty="0" err="1"/>
              <a:t>çözümlemekte</a:t>
            </a:r>
            <a:r>
              <a:rPr lang="en-CA" dirty="0"/>
              <a:t> </a:t>
            </a:r>
            <a:r>
              <a:rPr lang="en-CA" dirty="0" err="1"/>
              <a:t>yetersiz</a:t>
            </a:r>
            <a:r>
              <a:rPr lang="en-CA" dirty="0"/>
              <a:t> </a:t>
            </a:r>
            <a:r>
              <a:rPr lang="en-CA" dirty="0" err="1"/>
              <a:t>kalırlar</a:t>
            </a:r>
            <a:r>
              <a:rPr lang="tr-TR" dirty="0"/>
              <a:t> </a:t>
            </a:r>
            <a:endParaRPr lang="tr-TR" dirty="0" smtClean="0"/>
          </a:p>
          <a:p>
            <a:pPr marL="0" indent="0">
              <a:buNone/>
            </a:pPr>
            <a:r>
              <a:rPr lang="en-CA" dirty="0" smtClean="0"/>
              <a:t> </a:t>
            </a:r>
            <a:endParaRPr lang="tr-TR" dirty="0"/>
          </a:p>
          <a:p>
            <a:endParaRPr lang="tr-TR" dirty="0"/>
          </a:p>
        </p:txBody>
      </p:sp>
    </p:spTree>
    <p:extLst>
      <p:ext uri="{BB962C8B-B14F-4D97-AF65-F5344CB8AC3E}">
        <p14:creationId xmlns:p14="http://schemas.microsoft.com/office/powerpoint/2010/main" val="832332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Metni</a:t>
            </a:r>
            <a:endParaRPr lang="tr-TR" dirty="0"/>
          </a:p>
        </p:txBody>
      </p:sp>
      <p:sp>
        <p:nvSpPr>
          <p:cNvPr id="3" name="İçerik Yer Tutucusu 2"/>
          <p:cNvSpPr>
            <a:spLocks noGrp="1"/>
          </p:cNvSpPr>
          <p:nvPr>
            <p:ph idx="1"/>
          </p:nvPr>
        </p:nvSpPr>
        <p:spPr/>
        <p:txBody>
          <a:bodyPr>
            <a:normAutofit fontScale="92500"/>
          </a:bodyPr>
          <a:lstStyle/>
          <a:p>
            <a:r>
              <a:rPr lang="tr-TR" dirty="0"/>
              <a:t>(</a:t>
            </a:r>
            <a:r>
              <a:rPr lang="tr-TR" dirty="0" err="1"/>
              <a:t>Jeff</a:t>
            </a:r>
            <a:r>
              <a:rPr lang="tr-TR" dirty="0"/>
              <a:t> </a:t>
            </a:r>
            <a:r>
              <a:rPr lang="tr-TR" dirty="0" err="1"/>
              <a:t>Goodwin</a:t>
            </a:r>
            <a:r>
              <a:rPr lang="tr-TR" dirty="0"/>
              <a:t> ve James M. Sarper, “</a:t>
            </a:r>
            <a:r>
              <a:rPr lang="tr-TR" dirty="0" err="1"/>
              <a:t>When</a:t>
            </a:r>
            <a:r>
              <a:rPr lang="tr-TR" dirty="0"/>
              <a:t> </a:t>
            </a:r>
            <a:r>
              <a:rPr lang="tr-TR" dirty="0" err="1"/>
              <a:t>and</a:t>
            </a:r>
            <a:r>
              <a:rPr lang="tr-TR" dirty="0"/>
              <a:t> </a:t>
            </a:r>
            <a:r>
              <a:rPr lang="tr-TR" dirty="0" err="1"/>
              <a:t>Why</a:t>
            </a:r>
            <a:r>
              <a:rPr lang="tr-TR" dirty="0"/>
              <a:t> Do </a:t>
            </a:r>
            <a:r>
              <a:rPr lang="tr-TR" dirty="0" err="1"/>
              <a:t>Social</a:t>
            </a:r>
            <a:r>
              <a:rPr lang="tr-TR" dirty="0"/>
              <a:t> </a:t>
            </a:r>
            <a:r>
              <a:rPr lang="tr-TR" dirty="0" err="1"/>
              <a:t>Movements</a:t>
            </a:r>
            <a:r>
              <a:rPr lang="tr-TR" dirty="0"/>
              <a:t> </a:t>
            </a:r>
            <a:r>
              <a:rPr lang="tr-TR" dirty="0" err="1"/>
              <a:t>Occur</a:t>
            </a:r>
            <a:r>
              <a:rPr lang="tr-TR" dirty="0"/>
              <a:t>?”, </a:t>
            </a:r>
            <a:r>
              <a:rPr lang="tr-TR" i="1" dirty="0" err="1"/>
              <a:t>The</a:t>
            </a:r>
            <a:r>
              <a:rPr lang="tr-TR" i="1" dirty="0"/>
              <a:t> </a:t>
            </a:r>
            <a:r>
              <a:rPr lang="tr-TR" i="1" dirty="0" err="1"/>
              <a:t>Social</a:t>
            </a:r>
            <a:r>
              <a:rPr lang="tr-TR" i="1" dirty="0"/>
              <a:t> </a:t>
            </a:r>
            <a:r>
              <a:rPr lang="tr-TR" i="1" dirty="0" err="1"/>
              <a:t>Movements</a:t>
            </a:r>
            <a:r>
              <a:rPr lang="tr-TR" i="1" dirty="0"/>
              <a:t> Reader</a:t>
            </a:r>
            <a:r>
              <a:rPr lang="tr-TR" dirty="0"/>
              <a:t> içinde, (Londra, </a:t>
            </a:r>
            <a:r>
              <a:rPr lang="tr-TR" dirty="0" err="1"/>
              <a:t>Blackwell</a:t>
            </a:r>
            <a:r>
              <a:rPr lang="tr-TR" dirty="0"/>
              <a:t>, 2015), s. 9.  </a:t>
            </a:r>
          </a:p>
          <a:p>
            <a:r>
              <a:rPr lang="tr-TR" dirty="0" err="1"/>
              <a:t>Mancur</a:t>
            </a:r>
            <a:r>
              <a:rPr lang="tr-TR" dirty="0"/>
              <a:t> </a:t>
            </a:r>
            <a:r>
              <a:rPr lang="tr-TR" dirty="0" err="1"/>
              <a:t>Olson</a:t>
            </a:r>
            <a:r>
              <a:rPr lang="tr-TR" dirty="0"/>
              <a:t>, </a:t>
            </a:r>
            <a:r>
              <a:rPr lang="tr-TR" dirty="0" err="1"/>
              <a:t>The</a:t>
            </a:r>
            <a:r>
              <a:rPr lang="tr-TR" dirty="0"/>
              <a:t> </a:t>
            </a:r>
            <a:r>
              <a:rPr lang="tr-TR" dirty="0" err="1"/>
              <a:t>Logic</a:t>
            </a:r>
            <a:r>
              <a:rPr lang="tr-TR" dirty="0"/>
              <a:t> of </a:t>
            </a:r>
            <a:r>
              <a:rPr lang="tr-TR" dirty="0" err="1"/>
              <a:t>Collective</a:t>
            </a:r>
            <a:r>
              <a:rPr lang="tr-TR" dirty="0"/>
              <a:t> Action: </a:t>
            </a:r>
            <a:r>
              <a:rPr lang="tr-TR" dirty="0" err="1"/>
              <a:t>Public</a:t>
            </a:r>
            <a:r>
              <a:rPr lang="tr-TR" dirty="0"/>
              <a:t> </a:t>
            </a:r>
            <a:r>
              <a:rPr lang="tr-TR" dirty="0" err="1"/>
              <a:t>Goods</a:t>
            </a:r>
            <a:r>
              <a:rPr lang="tr-TR" dirty="0"/>
              <a:t> </a:t>
            </a:r>
            <a:r>
              <a:rPr lang="tr-TR" dirty="0" err="1"/>
              <a:t>and</a:t>
            </a:r>
            <a:r>
              <a:rPr lang="tr-TR" dirty="0"/>
              <a:t> </a:t>
            </a:r>
            <a:r>
              <a:rPr lang="tr-TR" dirty="0" err="1"/>
              <a:t>Theory</a:t>
            </a:r>
            <a:r>
              <a:rPr lang="tr-TR" dirty="0"/>
              <a:t> of </a:t>
            </a:r>
            <a:r>
              <a:rPr lang="tr-TR" dirty="0" err="1"/>
              <a:t>Groups</a:t>
            </a:r>
            <a:r>
              <a:rPr lang="tr-TR" dirty="0"/>
              <a:t>, </a:t>
            </a:r>
            <a:r>
              <a:rPr lang="en-CA" dirty="0"/>
              <a:t>Massachusetts</a:t>
            </a:r>
            <a:r>
              <a:rPr lang="tr-TR" dirty="0"/>
              <a:t>: Harvard </a:t>
            </a:r>
            <a:r>
              <a:rPr lang="tr-TR" dirty="0" err="1"/>
              <a:t>University</a:t>
            </a:r>
            <a:r>
              <a:rPr lang="tr-TR" dirty="0"/>
              <a:t> </a:t>
            </a:r>
            <a:r>
              <a:rPr lang="tr-TR" dirty="0" err="1"/>
              <a:t>Press</a:t>
            </a:r>
            <a:r>
              <a:rPr lang="tr-TR" dirty="0"/>
              <a:t>, 1965</a:t>
            </a:r>
            <a:r>
              <a:rPr lang="tr-TR" dirty="0" smtClean="0"/>
              <a:t>.</a:t>
            </a:r>
          </a:p>
          <a:p>
            <a:r>
              <a:rPr lang="tr-TR" dirty="0" err="1"/>
              <a:t>Smelser</a:t>
            </a:r>
            <a:r>
              <a:rPr lang="tr-TR" dirty="0"/>
              <a:t>, </a:t>
            </a:r>
            <a:r>
              <a:rPr lang="tr-TR" dirty="0" err="1"/>
              <a:t>Neil</a:t>
            </a:r>
            <a:r>
              <a:rPr lang="tr-TR" dirty="0"/>
              <a:t> J. 1962: </a:t>
            </a:r>
            <a:r>
              <a:rPr lang="tr-TR" i="1" dirty="0" err="1"/>
              <a:t>Theory</a:t>
            </a:r>
            <a:r>
              <a:rPr lang="tr-TR" i="1" dirty="0"/>
              <a:t> of </a:t>
            </a:r>
            <a:r>
              <a:rPr lang="tr-TR" i="1" dirty="0" err="1"/>
              <a:t>Collective</a:t>
            </a:r>
            <a:r>
              <a:rPr lang="tr-TR" i="1" dirty="0"/>
              <a:t> </a:t>
            </a:r>
            <a:r>
              <a:rPr lang="tr-TR" i="1" dirty="0" err="1"/>
              <a:t>Behavior</a:t>
            </a:r>
            <a:r>
              <a:rPr lang="tr-TR" dirty="0"/>
              <a:t>. New York: </a:t>
            </a:r>
            <a:r>
              <a:rPr lang="tr-TR" dirty="0" err="1"/>
              <a:t>The</a:t>
            </a:r>
            <a:r>
              <a:rPr lang="tr-TR" dirty="0"/>
              <a:t> </a:t>
            </a:r>
            <a:r>
              <a:rPr lang="tr-TR" dirty="0" err="1"/>
              <a:t>Free</a:t>
            </a:r>
            <a:r>
              <a:rPr lang="tr-TR" dirty="0"/>
              <a:t> </a:t>
            </a:r>
            <a:r>
              <a:rPr lang="tr-TR" dirty="0" err="1"/>
              <a:t>Press</a:t>
            </a:r>
            <a:r>
              <a:rPr lang="tr-TR" dirty="0"/>
              <a:t>.</a:t>
            </a:r>
            <a:endParaRPr lang="tr-TR" dirty="0"/>
          </a:p>
        </p:txBody>
      </p:sp>
    </p:spTree>
    <p:extLst>
      <p:ext uri="{BB962C8B-B14F-4D97-AF65-F5344CB8AC3E}">
        <p14:creationId xmlns:p14="http://schemas.microsoft.com/office/powerpoint/2010/main" val="120458784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1586</TotalTime>
  <Words>523</Words>
  <Application>Microsoft Office PowerPoint</Application>
  <PresentationFormat>Ekran Gösterisi (4:3)</PresentationFormat>
  <Paragraphs>36</Paragraphs>
  <Slides>8</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TOPLUMSAL HAREKET TEORİLERİ</vt:lpstr>
      <vt:lpstr>Toplumsal Hareket Teorilerimin Bağlamı</vt:lpstr>
      <vt:lpstr>Toplumsal Hareketler Teorilerinin Bağlamı</vt:lpstr>
      <vt:lpstr>Toplumsal Hareketler Teorilerinin Bağlamı</vt:lpstr>
      <vt:lpstr>Kolektif Davranış Kuramları</vt:lpstr>
      <vt:lpstr>Kolektif Davranış Kuramları</vt:lpstr>
      <vt:lpstr>Kolektif Davranış Kuramları</vt:lpstr>
      <vt:lpstr>Tartışma Metni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ULUSLARI İLİŞKİLER TEORİLERİ VE ÖRGÜTLER</dc:title>
  <dc:creator>Cenk</dc:creator>
  <cp:lastModifiedBy>CENK</cp:lastModifiedBy>
  <cp:revision>38</cp:revision>
  <dcterms:created xsi:type="dcterms:W3CDTF">2014-02-18T21:50:20Z</dcterms:created>
  <dcterms:modified xsi:type="dcterms:W3CDTF">2019-11-18T08:32:23Z</dcterms:modified>
</cp:coreProperties>
</file>