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8" r:id="rId2"/>
    <p:sldId id="341" r:id="rId3"/>
    <p:sldId id="351" r:id="rId4"/>
    <p:sldId id="353" r:id="rId5"/>
    <p:sldId id="352" r:id="rId6"/>
    <p:sldId id="354" r:id="rId7"/>
    <p:sldId id="342" r:id="rId8"/>
    <p:sldId id="343" r:id="rId9"/>
    <p:sldId id="344" r:id="rId10"/>
    <p:sldId id="345" r:id="rId11"/>
    <p:sldId id="346" r:id="rId12"/>
    <p:sldId id="347" r:id="rId13"/>
    <p:sldId id="348" r:id="rId14"/>
    <p:sldId id="349" r:id="rId15"/>
    <p:sldId id="350" r:id="rId16"/>
    <p:sldId id="260" r:id="rId17"/>
    <p:sldId id="261" r:id="rId18"/>
    <p:sldId id="270" r:id="rId19"/>
    <p:sldId id="263" r:id="rId20"/>
    <p:sldId id="285" r:id="rId21"/>
    <p:sldId id="284" r:id="rId22"/>
    <p:sldId id="283" r:id="rId23"/>
    <p:sldId id="289" r:id="rId24"/>
    <p:sldId id="286" r:id="rId25"/>
    <p:sldId id="288" r:id="rId26"/>
    <p:sldId id="294" r:id="rId27"/>
    <p:sldId id="293" r:id="rId28"/>
    <p:sldId id="292" r:id="rId29"/>
    <p:sldId id="291" r:id="rId30"/>
    <p:sldId id="297" r:id="rId31"/>
    <p:sldId id="296" r:id="rId32"/>
    <p:sldId id="295" r:id="rId33"/>
    <p:sldId id="287" r:id="rId34"/>
    <p:sldId id="307" r:id="rId35"/>
    <p:sldId id="318" r:id="rId36"/>
    <p:sldId id="317" r:id="rId37"/>
    <p:sldId id="316" r:id="rId38"/>
    <p:sldId id="315" r:id="rId39"/>
    <p:sldId id="314" r:id="rId40"/>
    <p:sldId id="313" r:id="rId41"/>
    <p:sldId id="312" r:id="rId42"/>
    <p:sldId id="311" r:id="rId43"/>
    <p:sldId id="326" r:id="rId44"/>
    <p:sldId id="325" r:id="rId45"/>
    <p:sldId id="324" r:id="rId46"/>
    <p:sldId id="323" r:id="rId47"/>
    <p:sldId id="332" r:id="rId48"/>
    <p:sldId id="338" r:id="rId49"/>
    <p:sldId id="339" r:id="rId50"/>
    <p:sldId id="337" r:id="rId51"/>
    <p:sldId id="340" r:id="rId52"/>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0" d="100"/>
          <a:sy n="80" d="100"/>
        </p:scale>
        <p:origin x="162" y="732"/>
      </p:cViewPr>
      <p:guideLst/>
    </p:cSldViewPr>
  </p:slideViewPr>
  <p:notesTextViewPr>
    <p:cViewPr>
      <p:scale>
        <a:sx n="1" d="1"/>
        <a:sy n="1" d="1"/>
      </p:scale>
      <p:origin x="0" y="0"/>
    </p:cViewPr>
  </p:notesTextViewPr>
  <p:notesViewPr>
    <p:cSldViewPr snapToGrid="0">
      <p:cViewPr varScale="1">
        <p:scale>
          <a:sx n="100" d="100"/>
          <a:sy n="100" d="100"/>
        </p:scale>
        <p:origin x="280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3E2DF99-ABA1-4B67-A69A-C92E10774CEC}" type="datetime1">
              <a:rPr lang="tr-TR" smtClean="0"/>
              <a:t>10.10.2018</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2977E94-A6AB-4E02-8E43-E89F9CF4757F}" type="slidenum">
              <a:rPr lang="tr-TR" smtClean="0"/>
              <a:t>‹#›</a:t>
            </a:fld>
            <a:endParaRPr lang="tr-TR" dirty="0"/>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6238F73-5F5A-4C97-9212-80B45EFF5D02}" type="datetime1">
              <a:rPr lang="tr-TR" smtClean="0"/>
              <a:t>10.10.2018</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dirty="0" smtClean="0"/>
              <a:t>Asıl metin stillerini düzenlemek için tıklayın</a:t>
            </a:r>
          </a:p>
          <a:p>
            <a:pPr lvl="1" rtl="0"/>
            <a:r>
              <a:rPr lang="tr-TR" dirty="0" smtClean="0"/>
              <a:t>İkinci düzey</a:t>
            </a:r>
          </a:p>
          <a:p>
            <a:pPr lvl="2" rtl="0"/>
            <a:r>
              <a:rPr lang="tr-TR" dirty="0" smtClean="0"/>
              <a:t>Üçüncü düzey</a:t>
            </a:r>
          </a:p>
          <a:p>
            <a:pPr lvl="3" rtl="0"/>
            <a:r>
              <a:rPr lang="tr-TR" dirty="0" smtClean="0"/>
              <a:t>Dördüncü düzey</a:t>
            </a:r>
          </a:p>
          <a:p>
            <a:pPr lvl="4" rtl="0"/>
            <a:r>
              <a:rPr lang="tr-TR" dirty="0" smtClean="0"/>
              <a:t>Beşinci düzey</a:t>
            </a:r>
            <a:endParaRPr lang="tr-TR" dirty="0"/>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ED491D0-8E1B-49C7-849B-A28568D94497}" type="slidenum">
              <a:rPr lang="tr-TR" smtClean="0"/>
              <a:t>‹#›</a:t>
            </a:fld>
            <a:endParaRPr lang="tr-TR"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DED491D0-8E1B-49C7-849B-A28568D94497}" type="slidenum">
              <a:rPr lang="tr-TR" smtClean="0"/>
              <a:t>1</a:t>
            </a:fld>
            <a:endParaRPr lang="tr-TR" dirty="0"/>
          </a:p>
        </p:txBody>
      </p:sp>
    </p:spTree>
    <p:extLst>
      <p:ext uri="{BB962C8B-B14F-4D97-AF65-F5344CB8AC3E}">
        <p14:creationId xmlns:p14="http://schemas.microsoft.com/office/powerpoint/2010/main" val="1877589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DED491D0-8E1B-49C7-849B-A28568D94497}" type="slidenum">
              <a:rPr lang="tr-TR" smtClean="0"/>
              <a:t>24</a:t>
            </a:fld>
            <a:endParaRPr lang="tr-TR" dirty="0"/>
          </a:p>
        </p:txBody>
      </p:sp>
    </p:spTree>
    <p:extLst>
      <p:ext uri="{BB962C8B-B14F-4D97-AF65-F5344CB8AC3E}">
        <p14:creationId xmlns:p14="http://schemas.microsoft.com/office/powerpoint/2010/main" val="1078731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DED491D0-8E1B-49C7-849B-A28568D94497}" type="slidenum">
              <a:rPr lang="tr-TR" smtClean="0"/>
              <a:t>25</a:t>
            </a:fld>
            <a:endParaRPr lang="tr-TR" dirty="0"/>
          </a:p>
        </p:txBody>
      </p:sp>
    </p:spTree>
    <p:extLst>
      <p:ext uri="{BB962C8B-B14F-4D97-AF65-F5344CB8AC3E}">
        <p14:creationId xmlns:p14="http://schemas.microsoft.com/office/powerpoint/2010/main" val="3275048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DED491D0-8E1B-49C7-849B-A28568D94497}" type="slidenum">
              <a:rPr lang="tr-TR" smtClean="0"/>
              <a:t>26</a:t>
            </a:fld>
            <a:endParaRPr lang="tr-TR" dirty="0"/>
          </a:p>
        </p:txBody>
      </p:sp>
    </p:spTree>
    <p:extLst>
      <p:ext uri="{BB962C8B-B14F-4D97-AF65-F5344CB8AC3E}">
        <p14:creationId xmlns:p14="http://schemas.microsoft.com/office/powerpoint/2010/main" val="4048107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DED491D0-8E1B-49C7-849B-A28568D94497}" type="slidenum">
              <a:rPr lang="tr-TR" smtClean="0"/>
              <a:t>27</a:t>
            </a:fld>
            <a:endParaRPr lang="tr-TR" dirty="0"/>
          </a:p>
        </p:txBody>
      </p:sp>
    </p:spTree>
    <p:extLst>
      <p:ext uri="{BB962C8B-B14F-4D97-AF65-F5344CB8AC3E}">
        <p14:creationId xmlns:p14="http://schemas.microsoft.com/office/powerpoint/2010/main" val="684890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DED491D0-8E1B-49C7-849B-A28568D94497}" type="slidenum">
              <a:rPr lang="tr-TR" smtClean="0"/>
              <a:t>28</a:t>
            </a:fld>
            <a:endParaRPr lang="tr-TR" dirty="0"/>
          </a:p>
        </p:txBody>
      </p:sp>
    </p:spTree>
    <p:extLst>
      <p:ext uri="{BB962C8B-B14F-4D97-AF65-F5344CB8AC3E}">
        <p14:creationId xmlns:p14="http://schemas.microsoft.com/office/powerpoint/2010/main" val="3282941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DED491D0-8E1B-49C7-849B-A28568D94497}" type="slidenum">
              <a:rPr lang="tr-TR" smtClean="0"/>
              <a:t>29</a:t>
            </a:fld>
            <a:endParaRPr lang="tr-TR" dirty="0"/>
          </a:p>
        </p:txBody>
      </p:sp>
    </p:spTree>
    <p:extLst>
      <p:ext uri="{BB962C8B-B14F-4D97-AF65-F5344CB8AC3E}">
        <p14:creationId xmlns:p14="http://schemas.microsoft.com/office/powerpoint/2010/main" val="3054470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DED491D0-8E1B-49C7-849B-A28568D94497}" type="slidenum">
              <a:rPr lang="tr-TR" smtClean="0"/>
              <a:t>30</a:t>
            </a:fld>
            <a:endParaRPr lang="tr-TR" dirty="0"/>
          </a:p>
        </p:txBody>
      </p:sp>
    </p:spTree>
    <p:extLst>
      <p:ext uri="{BB962C8B-B14F-4D97-AF65-F5344CB8AC3E}">
        <p14:creationId xmlns:p14="http://schemas.microsoft.com/office/powerpoint/2010/main" val="2523861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DED491D0-8E1B-49C7-849B-A28568D94497}" type="slidenum">
              <a:rPr lang="tr-TR" smtClean="0"/>
              <a:t>31</a:t>
            </a:fld>
            <a:endParaRPr lang="tr-TR" dirty="0"/>
          </a:p>
        </p:txBody>
      </p:sp>
    </p:spTree>
    <p:extLst>
      <p:ext uri="{BB962C8B-B14F-4D97-AF65-F5344CB8AC3E}">
        <p14:creationId xmlns:p14="http://schemas.microsoft.com/office/powerpoint/2010/main" val="3084335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DED491D0-8E1B-49C7-849B-A28568D94497}" type="slidenum">
              <a:rPr lang="tr-TR" smtClean="0"/>
              <a:t>32</a:t>
            </a:fld>
            <a:endParaRPr lang="tr-TR" dirty="0"/>
          </a:p>
        </p:txBody>
      </p:sp>
    </p:spTree>
    <p:extLst>
      <p:ext uri="{BB962C8B-B14F-4D97-AF65-F5344CB8AC3E}">
        <p14:creationId xmlns:p14="http://schemas.microsoft.com/office/powerpoint/2010/main" val="3516657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DED491D0-8E1B-49C7-849B-A28568D94497}" type="slidenum">
              <a:rPr lang="tr-TR" smtClean="0"/>
              <a:t>33</a:t>
            </a:fld>
            <a:endParaRPr lang="tr-TR" dirty="0"/>
          </a:p>
        </p:txBody>
      </p:sp>
    </p:spTree>
    <p:extLst>
      <p:ext uri="{BB962C8B-B14F-4D97-AF65-F5344CB8AC3E}">
        <p14:creationId xmlns:p14="http://schemas.microsoft.com/office/powerpoint/2010/main" val="2607945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DED491D0-8E1B-49C7-849B-A28568D94497}" type="slidenum">
              <a:rPr lang="tr-TR" smtClean="0"/>
              <a:t>16</a:t>
            </a:fld>
            <a:endParaRPr lang="tr-TR" dirty="0"/>
          </a:p>
        </p:txBody>
      </p:sp>
    </p:spTree>
    <p:extLst>
      <p:ext uri="{BB962C8B-B14F-4D97-AF65-F5344CB8AC3E}">
        <p14:creationId xmlns:p14="http://schemas.microsoft.com/office/powerpoint/2010/main" val="171455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DED491D0-8E1B-49C7-849B-A28568D94497}" type="slidenum">
              <a:rPr lang="tr-TR" smtClean="0"/>
              <a:t>17</a:t>
            </a:fld>
            <a:endParaRPr lang="tr-TR" dirty="0"/>
          </a:p>
        </p:txBody>
      </p:sp>
    </p:spTree>
    <p:extLst>
      <p:ext uri="{BB962C8B-B14F-4D97-AF65-F5344CB8AC3E}">
        <p14:creationId xmlns:p14="http://schemas.microsoft.com/office/powerpoint/2010/main" val="700593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DED491D0-8E1B-49C7-849B-A28568D94497}" type="slidenum">
              <a:rPr lang="tr-TR" smtClean="0"/>
              <a:t>18</a:t>
            </a:fld>
            <a:endParaRPr lang="tr-TR" dirty="0"/>
          </a:p>
        </p:txBody>
      </p:sp>
    </p:spTree>
    <p:extLst>
      <p:ext uri="{BB962C8B-B14F-4D97-AF65-F5344CB8AC3E}">
        <p14:creationId xmlns:p14="http://schemas.microsoft.com/office/powerpoint/2010/main" val="3374216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DED491D0-8E1B-49C7-849B-A28568D94497}" type="slidenum">
              <a:rPr lang="tr-TR" smtClean="0"/>
              <a:t>19</a:t>
            </a:fld>
            <a:endParaRPr lang="tr-TR" dirty="0"/>
          </a:p>
        </p:txBody>
      </p:sp>
    </p:spTree>
    <p:extLst>
      <p:ext uri="{BB962C8B-B14F-4D97-AF65-F5344CB8AC3E}">
        <p14:creationId xmlns:p14="http://schemas.microsoft.com/office/powerpoint/2010/main" val="1904729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DED491D0-8E1B-49C7-849B-A28568D94497}" type="slidenum">
              <a:rPr lang="tr-TR" smtClean="0"/>
              <a:t>20</a:t>
            </a:fld>
            <a:endParaRPr lang="tr-TR" dirty="0"/>
          </a:p>
        </p:txBody>
      </p:sp>
    </p:spTree>
    <p:extLst>
      <p:ext uri="{BB962C8B-B14F-4D97-AF65-F5344CB8AC3E}">
        <p14:creationId xmlns:p14="http://schemas.microsoft.com/office/powerpoint/2010/main" val="3837847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DED491D0-8E1B-49C7-849B-A28568D94497}" type="slidenum">
              <a:rPr lang="tr-TR" smtClean="0"/>
              <a:t>21</a:t>
            </a:fld>
            <a:endParaRPr lang="tr-TR" dirty="0"/>
          </a:p>
        </p:txBody>
      </p:sp>
    </p:spTree>
    <p:extLst>
      <p:ext uri="{BB962C8B-B14F-4D97-AF65-F5344CB8AC3E}">
        <p14:creationId xmlns:p14="http://schemas.microsoft.com/office/powerpoint/2010/main" val="588720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DED491D0-8E1B-49C7-849B-A28568D94497}" type="slidenum">
              <a:rPr lang="tr-TR" smtClean="0"/>
              <a:t>22</a:t>
            </a:fld>
            <a:endParaRPr lang="tr-TR" dirty="0"/>
          </a:p>
        </p:txBody>
      </p:sp>
    </p:spTree>
    <p:extLst>
      <p:ext uri="{BB962C8B-B14F-4D97-AF65-F5344CB8AC3E}">
        <p14:creationId xmlns:p14="http://schemas.microsoft.com/office/powerpoint/2010/main" val="621886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DED491D0-8E1B-49C7-849B-A28568D94497}" type="slidenum">
              <a:rPr lang="tr-TR" smtClean="0"/>
              <a:t>23</a:t>
            </a:fld>
            <a:endParaRPr lang="tr-TR" dirty="0"/>
          </a:p>
        </p:txBody>
      </p:sp>
    </p:spTree>
    <p:extLst>
      <p:ext uri="{BB962C8B-B14F-4D97-AF65-F5344CB8AC3E}">
        <p14:creationId xmlns:p14="http://schemas.microsoft.com/office/powerpoint/2010/main" val="9715389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Dikdörtgen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10" name="Dikdörtgen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2" name="Başlık 1"/>
          <p:cNvSpPr>
            <a:spLocks noGrp="1"/>
          </p:cNvSpPr>
          <p:nvPr>
            <p:ph type="ctrTitle"/>
          </p:nvPr>
        </p:nvSpPr>
        <p:spPr bwMode="black">
          <a:xfrm>
            <a:off x="3175199" y="1943842"/>
            <a:ext cx="8500062" cy="2387600"/>
          </a:xfrm>
        </p:spPr>
        <p:txBody>
          <a:bodyPr rtlCol="0" anchor="b"/>
          <a:lstStyle>
            <a:lvl1pPr algn="l">
              <a:lnSpc>
                <a:spcPct val="90000"/>
              </a:lnSpc>
              <a:defRPr sz="6000" b="1">
                <a:solidFill>
                  <a:schemeClr val="tx1"/>
                </a:solidFill>
              </a:defRPr>
            </a:lvl1pPr>
          </a:lstStyle>
          <a:p>
            <a:pPr rtl="0"/>
            <a:r>
              <a:rPr lang="tr-TR" smtClean="0"/>
              <a:t>Asıl başlık stili için tıklatın</a:t>
            </a:r>
            <a:endParaRPr lang="tr-TR" dirty="0"/>
          </a:p>
        </p:txBody>
      </p:sp>
      <p:sp>
        <p:nvSpPr>
          <p:cNvPr id="3" name="Alt Başlık 2"/>
          <p:cNvSpPr>
            <a:spLocks noGrp="1"/>
          </p:cNvSpPr>
          <p:nvPr>
            <p:ph type="subTitle" idx="1"/>
          </p:nvPr>
        </p:nvSpPr>
        <p:spPr>
          <a:xfrm>
            <a:off x="3175199" y="4538659"/>
            <a:ext cx="8500062" cy="865321"/>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smtClean="0"/>
              <a:t>Asıl alt başlık stilini düzenlemek için tıklatın</a:t>
            </a:r>
            <a:endParaRPr lang="tr-TR" dirty="0"/>
          </a:p>
        </p:txBody>
      </p:sp>
      <p:sp>
        <p:nvSpPr>
          <p:cNvPr id="11" name="Tarih Yer Tutucusu 3"/>
          <p:cNvSpPr>
            <a:spLocks noGrp="1"/>
          </p:cNvSpPr>
          <p:nvPr>
            <p:ph type="dt" sz="half" idx="10"/>
          </p:nvPr>
        </p:nvSpPr>
        <p:spPr/>
        <p:txBody>
          <a:bodyPr rtlCol="0"/>
          <a:lstStyle>
            <a:lvl1pPr>
              <a:defRPr>
                <a:solidFill>
                  <a:schemeClr val="bg2"/>
                </a:solidFill>
              </a:defRPr>
            </a:lvl1pPr>
          </a:lstStyle>
          <a:p>
            <a:pPr rtl="0"/>
            <a:fld id="{DFFBA00A-AD06-4EA1-84B1-7C3431D37A98}" type="datetime1">
              <a:rPr lang="tr-TR" smtClean="0"/>
              <a:t>10.10.2018</a:t>
            </a:fld>
            <a:endParaRPr lang="tr-TR" dirty="0"/>
          </a:p>
        </p:txBody>
      </p:sp>
      <p:sp>
        <p:nvSpPr>
          <p:cNvPr id="12" name="Alt Bilgi Yer Tutucusu 4"/>
          <p:cNvSpPr>
            <a:spLocks noGrp="1"/>
          </p:cNvSpPr>
          <p:nvPr>
            <p:ph type="ftr" sz="quarter" idx="11"/>
          </p:nvPr>
        </p:nvSpPr>
        <p:spPr/>
        <p:txBody>
          <a:bodyPr rtlCol="0"/>
          <a:lstStyle>
            <a:lvl1pPr>
              <a:defRPr>
                <a:solidFill>
                  <a:schemeClr val="bg2"/>
                </a:solidFill>
              </a:defRPr>
            </a:lvl1pPr>
          </a:lstStyle>
          <a:p>
            <a:pPr rtl="0"/>
            <a:endParaRPr lang="tr-TR" dirty="0"/>
          </a:p>
        </p:txBody>
      </p:sp>
      <p:sp>
        <p:nvSpPr>
          <p:cNvPr id="13" name="Slayt Numarası Yer Tutucusu 5"/>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tr-TR" smtClean="0"/>
              <a:pPr/>
              <a:t>‹#›</a:t>
            </a:fld>
            <a:endParaRPr lang="tr-TR" dirty="0"/>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rtlCol="0"/>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4" name="Tarih Yer Tutucusu 3"/>
          <p:cNvSpPr>
            <a:spLocks noGrp="1"/>
          </p:cNvSpPr>
          <p:nvPr>
            <p:ph type="dt" sz="half" idx="10"/>
          </p:nvPr>
        </p:nvSpPr>
        <p:spPr/>
        <p:txBody>
          <a:bodyPr rtlCol="0"/>
          <a:lstStyle/>
          <a:p>
            <a:pPr rtl="0"/>
            <a:fld id="{3646E5C5-19AB-4BDF-8220-4C82D8475DE7}" type="datetime1">
              <a:rPr lang="tr-TR" smtClean="0"/>
              <a:t>10.10.2018</a:t>
            </a:fld>
            <a:endParaRPr lang="tr-TR" dirty="0"/>
          </a:p>
        </p:txBody>
      </p:sp>
      <p:sp>
        <p:nvSpPr>
          <p:cNvPr id="5" name="Alt Bilgi Yer Tutucusu 4"/>
          <p:cNvSpPr>
            <a:spLocks noGrp="1"/>
          </p:cNvSpPr>
          <p:nvPr>
            <p:ph type="ftr" sz="quarter" idx="11"/>
          </p:nvPr>
        </p:nvSpPr>
        <p:spPr/>
        <p:txBody>
          <a:bodyPr rtlCol="0"/>
          <a:lstStyle/>
          <a:p>
            <a:pPr rtl="0"/>
            <a:endParaRPr lang="tr-TR" dirty="0"/>
          </a:p>
        </p:txBody>
      </p:sp>
      <p:sp>
        <p:nvSpPr>
          <p:cNvPr id="6" name="Slayt Numarası Yer Tutucusu 5"/>
          <p:cNvSpPr>
            <a:spLocks noGrp="1"/>
          </p:cNvSpPr>
          <p:nvPr>
            <p:ph type="sldNum" sz="quarter" idx="12"/>
          </p:nvPr>
        </p:nvSpPr>
        <p:spPr/>
        <p:txBody>
          <a:bodyPr rtlCol="0"/>
          <a:lstStyle/>
          <a:p>
            <a:pPr rtl="0"/>
            <a:fld id="{BD266BE7-899D-4075-917F-DBDE33B6B692}" type="slidenum">
              <a:rPr lang="tr-TR" smtClean="0"/>
              <a:t>‹#›</a:t>
            </a:fld>
            <a:endParaRPr lang="tr-TR" dirty="0"/>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10" name="Dikdörtgen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Dikey Başlık 1"/>
          <p:cNvSpPr>
            <a:spLocks noGrp="1"/>
          </p:cNvSpPr>
          <p:nvPr>
            <p:ph type="title" orient="vert"/>
          </p:nvPr>
        </p:nvSpPr>
        <p:spPr>
          <a:xfrm>
            <a:off x="10266348" y="462249"/>
            <a:ext cx="1370886" cy="5714714"/>
          </a:xfrm>
        </p:spPr>
        <p:txBody>
          <a:bodyPr vert="eaVert" rtlCol="0"/>
          <a:lstStyle/>
          <a:p>
            <a:pPr rtl="0"/>
            <a:r>
              <a:rPr lang="tr-TR" smtClean="0"/>
              <a:t>Asıl başlık stili için tıklatın</a:t>
            </a:r>
            <a:endParaRPr lang="tr-TR" dirty="0"/>
          </a:p>
        </p:txBody>
      </p:sp>
      <p:sp>
        <p:nvSpPr>
          <p:cNvPr id="3" name="Dikey Metin Yer Tutucusu 2"/>
          <p:cNvSpPr>
            <a:spLocks noGrp="1"/>
          </p:cNvSpPr>
          <p:nvPr>
            <p:ph type="body" orient="vert" idx="1"/>
          </p:nvPr>
        </p:nvSpPr>
        <p:spPr>
          <a:xfrm>
            <a:off x="378199" y="462249"/>
            <a:ext cx="9693088" cy="5714714"/>
          </a:xfrm>
        </p:spPr>
        <p:txBody>
          <a:bodyPr vert="eaVert" rtlCol="0"/>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4" name="Tarih Yer Tutucusu 3"/>
          <p:cNvSpPr>
            <a:spLocks noGrp="1"/>
          </p:cNvSpPr>
          <p:nvPr>
            <p:ph type="dt" sz="half" idx="10"/>
          </p:nvPr>
        </p:nvSpPr>
        <p:spPr>
          <a:xfrm>
            <a:off x="378199" y="6356350"/>
            <a:ext cx="1971947" cy="365125"/>
          </a:xfrm>
        </p:spPr>
        <p:txBody>
          <a:bodyPr rtlCol="0"/>
          <a:lstStyle/>
          <a:p>
            <a:pPr rtl="0"/>
            <a:fld id="{B743EFEE-F39A-4B15-A1F2-81EA4CA51E65}" type="datetime1">
              <a:rPr lang="tr-TR" smtClean="0"/>
              <a:t>10.10.2018</a:t>
            </a:fld>
            <a:endParaRPr lang="tr-TR" dirty="0"/>
          </a:p>
        </p:txBody>
      </p:sp>
      <p:sp>
        <p:nvSpPr>
          <p:cNvPr id="5" name="Alt Bilgi Yer Tutucusu 4"/>
          <p:cNvSpPr>
            <a:spLocks noGrp="1"/>
          </p:cNvSpPr>
          <p:nvPr>
            <p:ph type="ftr" sz="quarter" idx="11"/>
          </p:nvPr>
        </p:nvSpPr>
        <p:spPr>
          <a:xfrm>
            <a:off x="2382374" y="6356350"/>
            <a:ext cx="5687786" cy="365125"/>
          </a:xfrm>
        </p:spPr>
        <p:txBody>
          <a:bodyPr rtlCol="0"/>
          <a:lstStyle/>
          <a:p>
            <a:pPr rtl="0"/>
            <a:endParaRPr lang="tr-TR" dirty="0"/>
          </a:p>
        </p:txBody>
      </p:sp>
      <p:sp>
        <p:nvSpPr>
          <p:cNvPr id="6" name="Slayt Numarası Yer Tutucusu 5"/>
          <p:cNvSpPr>
            <a:spLocks noGrp="1"/>
          </p:cNvSpPr>
          <p:nvPr>
            <p:ph type="sldNum" sz="quarter" idx="12"/>
          </p:nvPr>
        </p:nvSpPr>
        <p:spPr>
          <a:xfrm>
            <a:off x="8102389" y="6356350"/>
            <a:ext cx="1968898" cy="365125"/>
          </a:xfrm>
        </p:spPr>
        <p:txBody>
          <a:bodyPr rtlCol="0"/>
          <a:lstStyle/>
          <a:p>
            <a:pPr rtl="0"/>
            <a:fld id="{BD266BE7-899D-4075-917F-DBDE33B6B692}" type="slidenum">
              <a:rPr lang="tr-TR" smtClean="0"/>
              <a:t>‹#›</a:t>
            </a:fld>
            <a:endParaRPr lang="tr-TR" dirty="0"/>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Başlık 1"/>
          <p:cNvSpPr>
            <a:spLocks noGrp="1"/>
          </p:cNvSpPr>
          <p:nvPr>
            <p:ph type="title"/>
          </p:nvPr>
        </p:nvSpPr>
        <p:spPr>
          <a:xfrm>
            <a:off x="914400" y="609600"/>
            <a:ext cx="103632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914400" y="1981200"/>
            <a:ext cx="508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Küçük Resim Yer Tutucusu 3"/>
          <p:cNvSpPr>
            <a:spLocks noGrp="1"/>
          </p:cNvSpPr>
          <p:nvPr>
            <p:ph type="clipArt" sz="half" idx="2"/>
          </p:nvPr>
        </p:nvSpPr>
        <p:spPr>
          <a:xfrm>
            <a:off x="6197600" y="1981200"/>
            <a:ext cx="5080000" cy="4114800"/>
          </a:xfrm>
        </p:spPr>
        <p:txBody>
          <a:bodyPr rtlCol="0">
            <a:normAutofit/>
          </a:bodyPr>
          <a:lstStyle/>
          <a:p>
            <a:pPr lvl="0"/>
            <a:endParaRPr lang="tr-TR" noProof="0"/>
          </a:p>
        </p:txBody>
      </p:sp>
      <p:sp>
        <p:nvSpPr>
          <p:cNvPr id="5" name="Veri Yer Tutucusu 4"/>
          <p:cNvSpPr>
            <a:spLocks noGrp="1"/>
          </p:cNvSpPr>
          <p:nvPr>
            <p:ph type="dt" sz="half" idx="10"/>
          </p:nvPr>
        </p:nvSpPr>
        <p:spPr>
          <a:xfrm>
            <a:off x="914400" y="6248400"/>
            <a:ext cx="2540000" cy="457200"/>
          </a:xfrm>
        </p:spPr>
        <p:txBody>
          <a:bodyPr/>
          <a:lstStyle>
            <a:lvl1pPr>
              <a:defRPr/>
            </a:lvl1pPr>
          </a:lstStyle>
          <a:p>
            <a:pPr>
              <a:defRPr/>
            </a:pPr>
            <a:endParaRPr lang="tr-TR" altLang="tr-TR"/>
          </a:p>
        </p:txBody>
      </p:sp>
      <p:sp>
        <p:nvSpPr>
          <p:cNvPr id="6" name="Altbilgi Yer Tutucusu 5"/>
          <p:cNvSpPr>
            <a:spLocks noGrp="1"/>
          </p:cNvSpPr>
          <p:nvPr>
            <p:ph type="ftr" sz="quarter" idx="11"/>
          </p:nvPr>
        </p:nvSpPr>
        <p:spPr>
          <a:xfrm>
            <a:off x="4165600" y="6248400"/>
            <a:ext cx="3860800" cy="457200"/>
          </a:xfrm>
        </p:spPr>
        <p:txBody>
          <a:bodyPr/>
          <a:lstStyle>
            <a:lvl1pPr>
              <a:defRPr/>
            </a:lvl1pPr>
          </a:lstStyle>
          <a:p>
            <a:pPr>
              <a:defRPr/>
            </a:pPr>
            <a:endParaRPr lang="tr-TR" altLang="tr-TR"/>
          </a:p>
        </p:txBody>
      </p:sp>
      <p:sp>
        <p:nvSpPr>
          <p:cNvPr id="7" name="Slayt Numarası Yer Tutucusu 6"/>
          <p:cNvSpPr>
            <a:spLocks noGrp="1"/>
          </p:cNvSpPr>
          <p:nvPr>
            <p:ph type="sldNum" sz="quarter" idx="12"/>
          </p:nvPr>
        </p:nvSpPr>
        <p:spPr>
          <a:xfrm>
            <a:off x="8737600" y="6248400"/>
            <a:ext cx="2540000" cy="457200"/>
          </a:xfrm>
        </p:spPr>
        <p:txBody>
          <a:bodyPr/>
          <a:lstStyle>
            <a:lvl1pPr>
              <a:defRPr smtClean="0"/>
            </a:lvl1pPr>
          </a:lstStyle>
          <a:p>
            <a:pPr>
              <a:defRPr/>
            </a:pPr>
            <a:fld id="{291EF66F-79F0-44AA-9369-CCED621CEC3E}" type="slidenum">
              <a:rPr lang="tr-TR" altLang="tr-TR"/>
              <a:pPr>
                <a:defRPr/>
              </a:pPr>
              <a:t>‹#›</a:t>
            </a:fld>
            <a:endParaRPr lang="tr-TR" altLang="tr-TR"/>
          </a:p>
        </p:txBody>
      </p:sp>
    </p:spTree>
    <p:extLst>
      <p:ext uri="{BB962C8B-B14F-4D97-AF65-F5344CB8AC3E}">
        <p14:creationId xmlns:p14="http://schemas.microsoft.com/office/powerpoint/2010/main" val="2371590886"/>
      </p:ext>
    </p:extLst>
  </p:cSld>
  <p:clrMapOvr>
    <a:masterClrMapping/>
  </p:clrMapOvr>
  <p:transition spd="med" advClick="0">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lang="tr-TR" dirty="0"/>
          </a:p>
        </p:txBody>
      </p:sp>
      <p:sp>
        <p:nvSpPr>
          <p:cNvPr id="3" name="İçerik Yer Tutucusu 2"/>
          <p:cNvSpPr>
            <a:spLocks noGrp="1"/>
          </p:cNvSpPr>
          <p:nvPr>
            <p:ph idx="1"/>
          </p:nvPr>
        </p:nvSpPr>
        <p:spPr/>
        <p:txBody>
          <a:bodyPr rtlCol="0"/>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4" name="Tarih Yer Tutucusu 3"/>
          <p:cNvSpPr>
            <a:spLocks noGrp="1"/>
          </p:cNvSpPr>
          <p:nvPr>
            <p:ph type="dt" sz="half" idx="10"/>
          </p:nvPr>
        </p:nvSpPr>
        <p:spPr/>
        <p:txBody>
          <a:bodyPr rtlCol="0"/>
          <a:lstStyle/>
          <a:p>
            <a:pPr rtl="0"/>
            <a:fld id="{25FD9E7B-8DA6-451A-8055-981E55AE9133}" type="datetime1">
              <a:rPr lang="tr-TR" smtClean="0"/>
              <a:t>10.10.2018</a:t>
            </a:fld>
            <a:endParaRPr lang="tr-TR" dirty="0"/>
          </a:p>
        </p:txBody>
      </p:sp>
      <p:sp>
        <p:nvSpPr>
          <p:cNvPr id="5" name="Alt Bilgi Yer Tutucusu 4"/>
          <p:cNvSpPr>
            <a:spLocks noGrp="1"/>
          </p:cNvSpPr>
          <p:nvPr>
            <p:ph type="ftr" sz="quarter" idx="11"/>
          </p:nvPr>
        </p:nvSpPr>
        <p:spPr/>
        <p:txBody>
          <a:bodyPr rtlCol="0"/>
          <a:lstStyle/>
          <a:p>
            <a:pPr rtl="0"/>
            <a:endParaRPr lang="tr-TR" dirty="0"/>
          </a:p>
        </p:txBody>
      </p:sp>
      <p:sp>
        <p:nvSpPr>
          <p:cNvPr id="6" name="Slayt Numarası Yer Tutucusu 5"/>
          <p:cNvSpPr>
            <a:spLocks noGrp="1"/>
          </p:cNvSpPr>
          <p:nvPr>
            <p:ph type="sldNum" sz="quarter" idx="12"/>
          </p:nvPr>
        </p:nvSpPr>
        <p:spPr/>
        <p:txBody>
          <a:bodyPr rtlCol="0"/>
          <a:lstStyle/>
          <a:p>
            <a:pPr rtl="0"/>
            <a:fld id="{BD266BE7-899D-4075-917F-DBDE33B6B692}" type="slidenum">
              <a:rPr lang="tr-TR" smtClean="0"/>
              <a:t>‹#›</a:t>
            </a:fld>
            <a:endParaRPr lang="tr-T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ikdörtgen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9" name="Dikdörtgen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2" name="Başlık 1"/>
          <p:cNvSpPr>
            <a:spLocks noGrp="1"/>
          </p:cNvSpPr>
          <p:nvPr>
            <p:ph type="title"/>
          </p:nvPr>
        </p:nvSpPr>
        <p:spPr bwMode="black">
          <a:xfrm>
            <a:off x="3838015" y="658346"/>
            <a:ext cx="6597464" cy="3664417"/>
          </a:xfrm>
        </p:spPr>
        <p:txBody>
          <a:bodyPr rtlCol="0" anchor="b">
            <a:normAutofit/>
          </a:bodyPr>
          <a:lstStyle>
            <a:lvl1pPr>
              <a:lnSpc>
                <a:spcPct val="90000"/>
              </a:lnSpc>
              <a:defRPr sz="5000" b="1">
                <a:solidFill>
                  <a:schemeClr val="tx1"/>
                </a:solidFill>
              </a:defRPr>
            </a:lvl1pPr>
          </a:lstStyle>
          <a:p>
            <a:pPr rtl="0"/>
            <a:r>
              <a:rPr lang="tr-TR" smtClean="0"/>
              <a:t>Asıl başlık stili için tıklatın</a:t>
            </a:r>
            <a:endParaRPr lang="tr-TR" dirty="0"/>
          </a:p>
        </p:txBody>
      </p:sp>
      <p:sp>
        <p:nvSpPr>
          <p:cNvPr id="3" name="Metin Yer Tutucusu 2"/>
          <p:cNvSpPr>
            <a:spLocks noGrp="1"/>
          </p:cNvSpPr>
          <p:nvPr>
            <p:ph type="body" idx="1"/>
          </p:nvPr>
        </p:nvSpPr>
        <p:spPr>
          <a:xfrm>
            <a:off x="3838014" y="4589463"/>
            <a:ext cx="6597465" cy="1500187"/>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smtClean="0"/>
              <a:t>Asıl metin stillerini düzenlemek için tıklatın</a:t>
            </a:r>
          </a:p>
        </p:txBody>
      </p:sp>
      <p:sp>
        <p:nvSpPr>
          <p:cNvPr id="4" name="Tarih Yer Tutucusu 3"/>
          <p:cNvSpPr>
            <a:spLocks noGrp="1"/>
          </p:cNvSpPr>
          <p:nvPr>
            <p:ph type="dt" sz="half" idx="10"/>
          </p:nvPr>
        </p:nvSpPr>
        <p:spPr/>
        <p:txBody>
          <a:bodyPr rtlCol="0"/>
          <a:lstStyle>
            <a:lvl1pPr>
              <a:defRPr>
                <a:solidFill>
                  <a:schemeClr val="bg2"/>
                </a:solidFill>
              </a:defRPr>
            </a:lvl1pPr>
          </a:lstStyle>
          <a:p>
            <a:pPr rtl="0"/>
            <a:fld id="{696733D6-1F76-4DCA-B098-26C668967E84}" type="datetime1">
              <a:rPr lang="tr-TR" smtClean="0"/>
              <a:t>10.10.2018</a:t>
            </a:fld>
            <a:endParaRPr lang="tr-TR" dirty="0"/>
          </a:p>
        </p:txBody>
      </p:sp>
      <p:sp>
        <p:nvSpPr>
          <p:cNvPr id="5" name="Alt Bilgi Yer Tutucusu 4"/>
          <p:cNvSpPr>
            <a:spLocks noGrp="1"/>
          </p:cNvSpPr>
          <p:nvPr>
            <p:ph type="ftr" sz="quarter" idx="11"/>
          </p:nvPr>
        </p:nvSpPr>
        <p:spPr/>
        <p:txBody>
          <a:bodyPr rtlCol="0"/>
          <a:lstStyle>
            <a:lvl1pPr>
              <a:defRPr>
                <a:solidFill>
                  <a:schemeClr val="bg2"/>
                </a:solidFill>
              </a:defRPr>
            </a:lvl1pPr>
          </a:lstStyle>
          <a:p>
            <a:pPr rtl="0"/>
            <a:endParaRPr lang="tr-TR" dirty="0"/>
          </a:p>
        </p:txBody>
      </p:sp>
      <p:sp>
        <p:nvSpPr>
          <p:cNvPr id="6" name="Slayt Numarası Yer Tutucusu 5"/>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tr-TR" smtClean="0"/>
              <a:pPr/>
              <a:t>‹#›</a:t>
            </a:fld>
            <a:endParaRPr lang="tr-TR" dirty="0"/>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lang="tr-TR" dirty="0"/>
          </a:p>
        </p:txBody>
      </p:sp>
      <p:sp>
        <p:nvSpPr>
          <p:cNvPr id="3" name="İçerik Yer Tutucusu 2"/>
          <p:cNvSpPr>
            <a:spLocks noGrp="1"/>
          </p:cNvSpPr>
          <p:nvPr>
            <p:ph sz="half" idx="1"/>
          </p:nvPr>
        </p:nvSpPr>
        <p:spPr>
          <a:xfrm>
            <a:off x="1280160" y="2194560"/>
            <a:ext cx="4489704" cy="3986784"/>
          </a:xfrm>
        </p:spPr>
        <p:txBody>
          <a:bodyPr rtlCol="0"/>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4" name="İçerik Yer Tutucusu 3"/>
          <p:cNvSpPr>
            <a:spLocks noGrp="1"/>
          </p:cNvSpPr>
          <p:nvPr>
            <p:ph sz="half" idx="2"/>
          </p:nvPr>
        </p:nvSpPr>
        <p:spPr>
          <a:xfrm>
            <a:off x="6415368" y="2194560"/>
            <a:ext cx="4493424" cy="3986784"/>
          </a:xfrm>
        </p:spPr>
        <p:txBody>
          <a:bodyPr rtlCol="0"/>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5" name="Tarih Yer Tutucusu 4"/>
          <p:cNvSpPr>
            <a:spLocks noGrp="1"/>
          </p:cNvSpPr>
          <p:nvPr>
            <p:ph type="dt" sz="half" idx="10"/>
          </p:nvPr>
        </p:nvSpPr>
        <p:spPr/>
        <p:txBody>
          <a:bodyPr rtlCol="0"/>
          <a:lstStyle/>
          <a:p>
            <a:pPr rtl="0"/>
            <a:fld id="{C11D0E82-9113-4B82-90C4-7C1489FBC59E}" type="datetime1">
              <a:rPr lang="tr-TR" smtClean="0"/>
              <a:t>10.10.2018</a:t>
            </a:fld>
            <a:endParaRPr lang="tr-TR" dirty="0"/>
          </a:p>
        </p:txBody>
      </p:sp>
      <p:sp>
        <p:nvSpPr>
          <p:cNvPr id="6" name="Alt Bilgi Yer Tutucusu 5"/>
          <p:cNvSpPr>
            <a:spLocks noGrp="1"/>
          </p:cNvSpPr>
          <p:nvPr>
            <p:ph type="ftr" sz="quarter" idx="11"/>
          </p:nvPr>
        </p:nvSpPr>
        <p:spPr/>
        <p:txBody>
          <a:bodyPr rtlCol="0"/>
          <a:lstStyle/>
          <a:p>
            <a:pPr rtl="0"/>
            <a:endParaRPr lang="tr-TR" dirty="0"/>
          </a:p>
        </p:txBody>
      </p:sp>
      <p:sp>
        <p:nvSpPr>
          <p:cNvPr id="7" name="Slayt Numarası Yer Tutucusu 6"/>
          <p:cNvSpPr>
            <a:spLocks noGrp="1"/>
          </p:cNvSpPr>
          <p:nvPr>
            <p:ph type="sldNum" sz="quarter" idx="12"/>
          </p:nvPr>
        </p:nvSpPr>
        <p:spPr/>
        <p:txBody>
          <a:bodyPr rtlCol="0"/>
          <a:lstStyle/>
          <a:p>
            <a:pPr rtl="0"/>
            <a:fld id="{BD266BE7-899D-4075-917F-DBDE33B6B692}" type="slidenum">
              <a:rPr lang="tr-TR" smtClean="0"/>
              <a:t>‹#›</a:t>
            </a:fld>
            <a:endParaRPr lang="tr-T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lang="tr-TR" dirty="0"/>
          </a:p>
        </p:txBody>
      </p:sp>
      <p:sp>
        <p:nvSpPr>
          <p:cNvPr id="3" name="Metin Yer Tutucusu 2"/>
          <p:cNvSpPr>
            <a:spLocks noGrp="1"/>
          </p:cNvSpPr>
          <p:nvPr>
            <p:ph type="body" idx="1"/>
          </p:nvPr>
        </p:nvSpPr>
        <p:spPr>
          <a:xfrm>
            <a:off x="1280160"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smtClean="0"/>
              <a:t>Asıl metin stillerini düzenlemek için tıklatın</a:t>
            </a:r>
          </a:p>
        </p:txBody>
      </p:sp>
      <p:sp>
        <p:nvSpPr>
          <p:cNvPr id="4" name="İçerik Yer Tutucusu 3"/>
          <p:cNvSpPr>
            <a:spLocks noGrp="1"/>
          </p:cNvSpPr>
          <p:nvPr>
            <p:ph sz="half" idx="2"/>
          </p:nvPr>
        </p:nvSpPr>
        <p:spPr>
          <a:xfrm>
            <a:off x="1280160" y="2743194"/>
            <a:ext cx="4489704" cy="3433769"/>
          </a:xfrm>
        </p:spPr>
        <p:txBody>
          <a:bodyPr rtlCol="0"/>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5" name="Metin Yer Tutucusu 4"/>
          <p:cNvSpPr>
            <a:spLocks noGrp="1"/>
          </p:cNvSpPr>
          <p:nvPr>
            <p:ph type="body" sz="quarter" idx="3"/>
          </p:nvPr>
        </p:nvSpPr>
        <p:spPr>
          <a:xfrm>
            <a:off x="6419088"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smtClean="0"/>
              <a:t>Asıl metin stillerini düzenlemek için tıklatın</a:t>
            </a:r>
          </a:p>
        </p:txBody>
      </p:sp>
      <p:sp>
        <p:nvSpPr>
          <p:cNvPr id="6" name="İçerik Yer Tutucusu 5"/>
          <p:cNvSpPr>
            <a:spLocks noGrp="1"/>
          </p:cNvSpPr>
          <p:nvPr>
            <p:ph sz="quarter" idx="4"/>
          </p:nvPr>
        </p:nvSpPr>
        <p:spPr>
          <a:xfrm>
            <a:off x="6419088" y="2743194"/>
            <a:ext cx="4489704" cy="3433769"/>
          </a:xfrm>
        </p:spPr>
        <p:txBody>
          <a:bodyPr rtlCol="0"/>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7" name="Tarih Yer Tutucusu 6"/>
          <p:cNvSpPr>
            <a:spLocks noGrp="1"/>
          </p:cNvSpPr>
          <p:nvPr>
            <p:ph type="dt" sz="half" idx="10"/>
          </p:nvPr>
        </p:nvSpPr>
        <p:spPr/>
        <p:txBody>
          <a:bodyPr rtlCol="0"/>
          <a:lstStyle/>
          <a:p>
            <a:pPr rtl="0"/>
            <a:fld id="{FC3D9337-CB75-4070-8150-B8A4FDCCAACE}" type="datetime1">
              <a:rPr lang="tr-TR" smtClean="0"/>
              <a:t>10.10.2018</a:t>
            </a:fld>
            <a:endParaRPr lang="tr-TR" dirty="0"/>
          </a:p>
        </p:txBody>
      </p:sp>
      <p:sp>
        <p:nvSpPr>
          <p:cNvPr id="8" name="Alt Bilgi Yer Tutucusu 7"/>
          <p:cNvSpPr>
            <a:spLocks noGrp="1"/>
          </p:cNvSpPr>
          <p:nvPr>
            <p:ph type="ftr" sz="quarter" idx="11"/>
          </p:nvPr>
        </p:nvSpPr>
        <p:spPr/>
        <p:txBody>
          <a:bodyPr rtlCol="0"/>
          <a:lstStyle/>
          <a:p>
            <a:pPr rtl="0"/>
            <a:endParaRPr lang="tr-TR" dirty="0"/>
          </a:p>
        </p:txBody>
      </p:sp>
      <p:sp>
        <p:nvSpPr>
          <p:cNvPr id="9" name="Slayt Numarası Yer Tutucusu 8"/>
          <p:cNvSpPr>
            <a:spLocks noGrp="1"/>
          </p:cNvSpPr>
          <p:nvPr>
            <p:ph type="sldNum" sz="quarter" idx="12"/>
          </p:nvPr>
        </p:nvSpPr>
        <p:spPr/>
        <p:txBody>
          <a:bodyPr rtlCol="0"/>
          <a:lstStyle/>
          <a:p>
            <a:pPr rtl="0"/>
            <a:fld id="{BD266BE7-899D-4075-917F-DBDE33B6B692}" type="slidenum">
              <a:rPr lang="tr-TR" smtClean="0"/>
              <a:t>‹#›</a:t>
            </a:fld>
            <a:endParaRPr lang="tr-TR" dirty="0"/>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lang="tr-TR" dirty="0"/>
          </a:p>
        </p:txBody>
      </p:sp>
      <p:sp>
        <p:nvSpPr>
          <p:cNvPr id="3" name="Tarih Yer Tutucusu 2"/>
          <p:cNvSpPr>
            <a:spLocks noGrp="1"/>
          </p:cNvSpPr>
          <p:nvPr>
            <p:ph type="dt" sz="half" idx="10"/>
          </p:nvPr>
        </p:nvSpPr>
        <p:spPr/>
        <p:txBody>
          <a:bodyPr rtlCol="0"/>
          <a:lstStyle/>
          <a:p>
            <a:pPr rtl="0"/>
            <a:fld id="{35DFEC4D-1850-4737-A25B-88E01F55364F}" type="datetime1">
              <a:rPr lang="tr-TR" smtClean="0"/>
              <a:t>10.10.2018</a:t>
            </a:fld>
            <a:endParaRPr lang="tr-TR" dirty="0"/>
          </a:p>
        </p:txBody>
      </p:sp>
      <p:sp>
        <p:nvSpPr>
          <p:cNvPr id="4" name="Alt Bilgi Yer Tutucusu 3"/>
          <p:cNvSpPr>
            <a:spLocks noGrp="1"/>
          </p:cNvSpPr>
          <p:nvPr>
            <p:ph type="ftr" sz="quarter" idx="11"/>
          </p:nvPr>
        </p:nvSpPr>
        <p:spPr/>
        <p:txBody>
          <a:bodyPr rtlCol="0"/>
          <a:lstStyle/>
          <a:p>
            <a:pPr rtl="0"/>
            <a:endParaRPr lang="tr-TR" dirty="0"/>
          </a:p>
        </p:txBody>
      </p:sp>
      <p:sp>
        <p:nvSpPr>
          <p:cNvPr id="5" name="Slayt Numarası Yer Tutucusu 4"/>
          <p:cNvSpPr>
            <a:spLocks noGrp="1"/>
          </p:cNvSpPr>
          <p:nvPr>
            <p:ph type="sldNum" sz="quarter" idx="12"/>
          </p:nvPr>
        </p:nvSpPr>
        <p:spPr/>
        <p:txBody>
          <a:bodyPr rtlCol="0"/>
          <a:lstStyle/>
          <a:p>
            <a:pPr rtl="0"/>
            <a:fld id="{BD266BE7-899D-4075-917F-DBDE33B6B692}" type="slidenum">
              <a:rPr lang="tr-TR" smtClean="0"/>
              <a:t>‹#›</a:t>
            </a:fld>
            <a:endParaRPr lang="tr-T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p>
            <a:pPr rtl="0"/>
            <a:fld id="{0D70E2B0-6716-4F02-9334-FF52A815F5DF}" type="datetime1">
              <a:rPr lang="tr-TR" smtClean="0"/>
              <a:t>10.10.2018</a:t>
            </a:fld>
            <a:endParaRPr lang="tr-TR" dirty="0"/>
          </a:p>
        </p:txBody>
      </p:sp>
      <p:sp>
        <p:nvSpPr>
          <p:cNvPr id="3" name="Alt Bilgi Yer Tutucusu 2"/>
          <p:cNvSpPr>
            <a:spLocks noGrp="1"/>
          </p:cNvSpPr>
          <p:nvPr>
            <p:ph type="ftr" sz="quarter" idx="11"/>
          </p:nvPr>
        </p:nvSpPr>
        <p:spPr/>
        <p:txBody>
          <a:bodyPr rtlCol="0"/>
          <a:lstStyle/>
          <a:p>
            <a:pPr rtl="0"/>
            <a:endParaRPr lang="tr-TR" dirty="0"/>
          </a:p>
        </p:txBody>
      </p:sp>
      <p:sp>
        <p:nvSpPr>
          <p:cNvPr id="4" name="Slayt Numarası Yer Tutucusu 3"/>
          <p:cNvSpPr>
            <a:spLocks noGrp="1"/>
          </p:cNvSpPr>
          <p:nvPr>
            <p:ph type="sldNum" sz="quarter" idx="12"/>
          </p:nvPr>
        </p:nvSpPr>
        <p:spPr/>
        <p:txBody>
          <a:bodyPr rtlCol="0"/>
          <a:lstStyle/>
          <a:p>
            <a:pPr rtl="0"/>
            <a:fld id="{BD266BE7-899D-4075-917F-DBDE33B6B692}" type="slidenum">
              <a:rPr lang="tr-TR" smtClean="0"/>
              <a:t>‹#›</a:t>
            </a:fld>
            <a:endParaRPr lang="tr-TR" dirty="0"/>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ctr">
            <a:normAutofit/>
          </a:bodyPr>
          <a:lstStyle>
            <a:lvl1pPr>
              <a:defRPr sz="3000"/>
            </a:lvl1pPr>
          </a:lstStyle>
          <a:p>
            <a:pPr rtl="0"/>
            <a:r>
              <a:rPr lang="tr-TR" smtClean="0"/>
              <a:t>Asıl başlık stili için tıklatın</a:t>
            </a:r>
            <a:endParaRPr lang="tr-TR" dirty="0"/>
          </a:p>
        </p:txBody>
      </p:sp>
      <p:sp>
        <p:nvSpPr>
          <p:cNvPr id="4" name="Metin Yer Tutucusu 2"/>
          <p:cNvSpPr>
            <a:spLocks noGrp="1"/>
          </p:cNvSpPr>
          <p:nvPr>
            <p:ph type="body" sz="half" idx="2"/>
          </p:nvPr>
        </p:nvSpPr>
        <p:spPr>
          <a:xfrm>
            <a:off x="1291818" y="2465294"/>
            <a:ext cx="3834874" cy="3711669"/>
          </a:xfrm>
        </p:spPr>
        <p:txBody>
          <a:bodyPr rtlCol="0">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smtClean="0"/>
              <a:t>Asıl metin stillerini düzenlemek için tıklatın</a:t>
            </a:r>
          </a:p>
        </p:txBody>
      </p:sp>
      <p:sp>
        <p:nvSpPr>
          <p:cNvPr id="3" name="İçerik Yer Tutucusu 3"/>
          <p:cNvSpPr>
            <a:spLocks noGrp="1"/>
          </p:cNvSpPr>
          <p:nvPr>
            <p:ph idx="1"/>
          </p:nvPr>
        </p:nvSpPr>
        <p:spPr>
          <a:xfrm>
            <a:off x="5518897" y="2465294"/>
            <a:ext cx="5174504" cy="3711669"/>
          </a:xfrm>
        </p:spPr>
        <p:txBody>
          <a:bodyPr rtlCol="0">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5" name="Tarih Yer Tutucusu 4"/>
          <p:cNvSpPr>
            <a:spLocks noGrp="1"/>
          </p:cNvSpPr>
          <p:nvPr>
            <p:ph type="dt" sz="half" idx="10"/>
          </p:nvPr>
        </p:nvSpPr>
        <p:spPr/>
        <p:txBody>
          <a:bodyPr rtlCol="0"/>
          <a:lstStyle/>
          <a:p>
            <a:pPr rtl="0"/>
            <a:fld id="{947224D0-8A0E-48F7-9877-D861B8AF989D}" type="datetime1">
              <a:rPr lang="tr-TR" smtClean="0"/>
              <a:t>10.10.2018</a:t>
            </a:fld>
            <a:endParaRPr lang="tr-TR" dirty="0"/>
          </a:p>
        </p:txBody>
      </p:sp>
      <p:sp>
        <p:nvSpPr>
          <p:cNvPr id="6" name="Alt Bilgi Yer Tutucusu 5"/>
          <p:cNvSpPr>
            <a:spLocks noGrp="1"/>
          </p:cNvSpPr>
          <p:nvPr>
            <p:ph type="ftr" sz="quarter" idx="11"/>
          </p:nvPr>
        </p:nvSpPr>
        <p:spPr/>
        <p:txBody>
          <a:bodyPr rtlCol="0"/>
          <a:lstStyle/>
          <a:p>
            <a:pPr rtl="0"/>
            <a:endParaRPr lang="tr-TR" dirty="0"/>
          </a:p>
        </p:txBody>
      </p:sp>
      <p:sp>
        <p:nvSpPr>
          <p:cNvPr id="7" name="Slayt Numarası Yer Tutucusu 6"/>
          <p:cNvSpPr>
            <a:spLocks noGrp="1"/>
          </p:cNvSpPr>
          <p:nvPr>
            <p:ph type="sldNum" sz="quarter" idx="12"/>
          </p:nvPr>
        </p:nvSpPr>
        <p:spPr/>
        <p:txBody>
          <a:bodyPr rtlCol="0"/>
          <a:lstStyle/>
          <a:p>
            <a:pPr rtl="0"/>
            <a:fld id="{BD266BE7-899D-4075-917F-DBDE33B6B692}" type="slidenum">
              <a:rPr lang="tr-TR" smtClean="0"/>
              <a:t>‹#›</a:t>
            </a:fld>
            <a:endParaRPr lang="tr-TR"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sı İçeren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ctr">
            <a:normAutofit/>
          </a:bodyPr>
          <a:lstStyle>
            <a:lvl1pPr>
              <a:defRPr sz="3000"/>
            </a:lvl1pPr>
          </a:lstStyle>
          <a:p>
            <a:pPr rtl="0"/>
            <a:r>
              <a:rPr lang="tr-TR" smtClean="0"/>
              <a:t>Asıl başlık stili için tıklatın</a:t>
            </a:r>
            <a:endParaRPr lang="tr-TR" dirty="0"/>
          </a:p>
        </p:txBody>
      </p:sp>
      <p:sp>
        <p:nvSpPr>
          <p:cNvPr id="4" name="Metin Yer Tutucusu 3"/>
          <p:cNvSpPr>
            <a:spLocks noGrp="1"/>
          </p:cNvSpPr>
          <p:nvPr>
            <p:ph type="body" sz="half" idx="2"/>
          </p:nvPr>
        </p:nvSpPr>
        <p:spPr>
          <a:xfrm>
            <a:off x="1291819" y="2465293"/>
            <a:ext cx="3834874" cy="3711669"/>
          </a:xfrm>
        </p:spPr>
        <p:txBody>
          <a:bodyPr rtlCol="0">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smtClean="0"/>
              <a:t>Asıl metin stillerini düzenlemek için tıklatın</a:t>
            </a:r>
          </a:p>
        </p:txBody>
      </p:sp>
      <p:sp>
        <p:nvSpPr>
          <p:cNvPr id="3" name="Resim Yer Tutucusu 2" descr="Resim eklemek için boş yer tutucu. Yer tutucuya tıklayın ve eklemek istediğiniz resmi seçin"/>
          <p:cNvSpPr>
            <a:spLocks noGrp="1"/>
          </p:cNvSpPr>
          <p:nvPr>
            <p:ph type="pic" idx="1"/>
          </p:nvPr>
        </p:nvSpPr>
        <p:spPr>
          <a:xfrm>
            <a:off x="5518896" y="1828456"/>
            <a:ext cx="5389895" cy="5029544"/>
          </a:xfrm>
        </p:spPr>
        <p:txBody>
          <a:bodyPr tIns="13716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smtClean="0"/>
              <a:t>Resim eklemek için simgeyi tıklatın</a:t>
            </a:r>
            <a:endParaRPr lang="tr-TR" dirty="0"/>
          </a:p>
        </p:txBody>
      </p:sp>
      <p:sp>
        <p:nvSpPr>
          <p:cNvPr id="5" name="Tarih Yer Tutucusu 4"/>
          <p:cNvSpPr>
            <a:spLocks noGrp="1"/>
          </p:cNvSpPr>
          <p:nvPr>
            <p:ph type="dt" sz="half" idx="10"/>
          </p:nvPr>
        </p:nvSpPr>
        <p:spPr/>
        <p:txBody>
          <a:bodyPr rtlCol="0"/>
          <a:lstStyle/>
          <a:p>
            <a:pPr rtl="0"/>
            <a:fld id="{BABFE397-9824-4C3E-B256-C6F148CE29C6}" type="datetime1">
              <a:rPr lang="tr-TR" smtClean="0"/>
              <a:t>10.10.2018</a:t>
            </a:fld>
            <a:endParaRPr lang="tr-TR" dirty="0"/>
          </a:p>
        </p:txBody>
      </p:sp>
      <p:sp>
        <p:nvSpPr>
          <p:cNvPr id="6" name="Alt Bilgi Yer Tutucusu 5"/>
          <p:cNvSpPr>
            <a:spLocks noGrp="1"/>
          </p:cNvSpPr>
          <p:nvPr>
            <p:ph type="ftr" sz="quarter" idx="11"/>
          </p:nvPr>
        </p:nvSpPr>
        <p:spPr/>
        <p:txBody>
          <a:bodyPr rtlCol="0"/>
          <a:lstStyle/>
          <a:p>
            <a:pPr rtl="0"/>
            <a:endParaRPr lang="tr-TR" dirty="0"/>
          </a:p>
        </p:txBody>
      </p:sp>
      <p:sp>
        <p:nvSpPr>
          <p:cNvPr id="7" name="Slayt Numarası Yer Tutucusu 6"/>
          <p:cNvSpPr>
            <a:spLocks noGrp="1"/>
          </p:cNvSpPr>
          <p:nvPr>
            <p:ph type="sldNum" sz="quarter" idx="12"/>
          </p:nvPr>
        </p:nvSpPr>
        <p:spPr/>
        <p:txBody>
          <a:bodyPr rtlCol="0"/>
          <a:lstStyle/>
          <a:p>
            <a:pPr rtl="0"/>
            <a:fld id="{BD266BE7-899D-4075-917F-DBDE33B6B692}" type="slidenum">
              <a:rPr lang="tr-TR" smtClean="0"/>
              <a:t>‹#›</a:t>
            </a:fld>
            <a:endParaRPr lang="tr-TR" dirty="0"/>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pic>
        <p:nvPicPr>
          <p:cNvPr id="8" name="Resim 7"/>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Başlık Yer Tutucusu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pPr rtl="0"/>
            <a:r>
              <a:rPr lang="tr-TR" dirty="0" smtClean="0"/>
              <a:t>Asıl başlık stili için tıklatın</a:t>
            </a:r>
            <a:endParaRPr lang="tr-TR" dirty="0"/>
          </a:p>
        </p:txBody>
      </p:sp>
      <p:sp>
        <p:nvSpPr>
          <p:cNvPr id="3" name="Metin Yer Tutucusu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rtl="0"/>
            <a:r>
              <a:rPr lang="tr-TR" dirty="0" smtClean="0"/>
              <a:t>Asıl metin stillerini düzenlemek için tıklayın</a:t>
            </a:r>
          </a:p>
          <a:p>
            <a:pPr lvl="1" rtl="0"/>
            <a:r>
              <a:rPr lang="tr-TR" dirty="0" smtClean="0"/>
              <a:t>İkinci düzey</a:t>
            </a:r>
          </a:p>
          <a:p>
            <a:pPr lvl="2" rtl="0"/>
            <a:r>
              <a:rPr lang="tr-TR" dirty="0" smtClean="0"/>
              <a:t>Üçüncü düzey</a:t>
            </a:r>
          </a:p>
          <a:p>
            <a:pPr lvl="3" rtl="0"/>
            <a:r>
              <a:rPr lang="tr-TR" dirty="0" smtClean="0"/>
              <a:t>Dördüncü düzey</a:t>
            </a:r>
          </a:p>
          <a:p>
            <a:pPr lvl="4" rtl="0"/>
            <a:r>
              <a:rPr lang="tr-TR" dirty="0" smtClean="0"/>
              <a:t>Beşinci düzey</a:t>
            </a:r>
          </a:p>
          <a:p>
            <a:pPr lvl="5" rtl="0"/>
            <a:r>
              <a:rPr lang="tr-TR" dirty="0" smtClean="0"/>
              <a:t>Altıncı</a:t>
            </a:r>
          </a:p>
          <a:p>
            <a:pPr lvl="6" rtl="0"/>
            <a:r>
              <a:rPr lang="tr-TR" dirty="0" smtClean="0"/>
              <a:t>Yedinci</a:t>
            </a:r>
          </a:p>
          <a:p>
            <a:pPr lvl="7" rtl="0"/>
            <a:r>
              <a:rPr lang="tr-TR" dirty="0" smtClean="0"/>
              <a:t>Sekizinci</a:t>
            </a:r>
          </a:p>
          <a:p>
            <a:pPr lvl="8" rtl="0"/>
            <a:r>
              <a:rPr lang="tr-TR" dirty="0" smtClean="0"/>
              <a:t>Dokuzuncu</a:t>
            </a:r>
            <a:endParaRPr lang="tr-TR" dirty="0"/>
          </a:p>
        </p:txBody>
      </p:sp>
      <p:sp>
        <p:nvSpPr>
          <p:cNvPr id="4" name="Tarih Yer Tutucusu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pPr rtl="0"/>
            <a:fld id="{CCA0A13F-F1E4-4DC9-96AA-548982DE48D2}" type="datetime1">
              <a:rPr lang="tr-TR" smtClean="0"/>
              <a:t>10.10.2018</a:t>
            </a:fld>
            <a:endParaRPr lang="tr-TR" dirty="0"/>
          </a:p>
        </p:txBody>
      </p:sp>
      <p:sp>
        <p:nvSpPr>
          <p:cNvPr id="5" name="Alt Bilgi Yer Tutucusu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pPr rtl="0"/>
            <a:endParaRPr lang="tr-TR" dirty="0"/>
          </a:p>
        </p:txBody>
      </p:sp>
      <p:sp>
        <p:nvSpPr>
          <p:cNvPr id="6" name="Slayt Numarası Yer Tutucusu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pPr rtl="0"/>
            <a:fld id="{BD266BE7-899D-4075-917F-DBDE33B6B692}" type="slidenum">
              <a:rPr lang="tr-TR" smtClean="0"/>
              <a:pPr/>
              <a:t>‹#›</a:t>
            </a:fld>
            <a:endParaRPr lang="tr-TR" dirty="0"/>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175199" y="1496291"/>
            <a:ext cx="8500062" cy="2345754"/>
          </a:xfrm>
        </p:spPr>
        <p:txBody>
          <a:bodyPr rtlCol="0">
            <a:noAutofit/>
          </a:bodyPr>
          <a:lstStyle/>
          <a:p>
            <a:pPr algn="ctr" rtl="0"/>
            <a:r>
              <a:rPr lang="tr-TR" sz="4400" i="1" dirty="0" smtClean="0">
                <a:latin typeface="Georgia" panose="02040502050405020303" pitchFamily="18" charset="0"/>
              </a:rPr>
              <a:t>ARAMA</a:t>
            </a:r>
            <a:br>
              <a:rPr lang="tr-TR" sz="4400" i="1" dirty="0" smtClean="0">
                <a:latin typeface="Georgia" panose="02040502050405020303" pitchFamily="18" charset="0"/>
              </a:rPr>
            </a:br>
            <a:r>
              <a:rPr lang="tr-TR" sz="4400" i="1" dirty="0" smtClean="0">
                <a:latin typeface="Georgia" panose="02040502050405020303" pitchFamily="18" charset="0"/>
              </a:rPr>
              <a:t>VE </a:t>
            </a:r>
            <a:br>
              <a:rPr lang="tr-TR" sz="4400" i="1" dirty="0" smtClean="0">
                <a:latin typeface="Georgia" panose="02040502050405020303" pitchFamily="18" charset="0"/>
              </a:rPr>
            </a:br>
            <a:r>
              <a:rPr lang="tr-TR" sz="4400" i="1" dirty="0" smtClean="0">
                <a:latin typeface="Georgia" panose="02040502050405020303" pitchFamily="18" charset="0"/>
              </a:rPr>
              <a:t>KURTARMA TEKNİKLERİ</a:t>
            </a:r>
            <a:endParaRPr lang="tr-TR" sz="4400" i="1" dirty="0">
              <a:latin typeface="Georgia" panose="02040502050405020303" pitchFamily="18" charset="0"/>
            </a:endParaRPr>
          </a:p>
        </p:txBody>
      </p:sp>
      <p:sp>
        <p:nvSpPr>
          <p:cNvPr id="3" name="Alt Başlık 2"/>
          <p:cNvSpPr>
            <a:spLocks noGrp="1"/>
          </p:cNvSpPr>
          <p:nvPr>
            <p:ph type="subTitle" idx="1"/>
          </p:nvPr>
        </p:nvSpPr>
        <p:spPr>
          <a:xfrm>
            <a:off x="8752114" y="4577297"/>
            <a:ext cx="3439886" cy="831830"/>
          </a:xfrm>
        </p:spPr>
        <p:txBody>
          <a:bodyPr rtlCol="0">
            <a:normAutofit/>
          </a:bodyPr>
          <a:lstStyle/>
          <a:p>
            <a:pPr rtl="0"/>
            <a:r>
              <a:rPr lang="tr-TR" i="1" dirty="0" err="1" smtClean="0">
                <a:latin typeface="Georgia" panose="02040502050405020303" pitchFamily="18" charset="0"/>
              </a:rPr>
              <a:t>Öğr</a:t>
            </a:r>
            <a:r>
              <a:rPr lang="tr-TR" i="1" dirty="0" smtClean="0">
                <a:latin typeface="Georgia" panose="02040502050405020303" pitchFamily="18" charset="0"/>
              </a:rPr>
              <a:t>. Gör. Sadi UYMAZ</a:t>
            </a:r>
          </a:p>
          <a:p>
            <a:pPr rtl="0"/>
            <a:r>
              <a:rPr lang="tr-TR" i="1" dirty="0" smtClean="0">
                <a:solidFill>
                  <a:srgbClr val="0070C0"/>
                </a:solidFill>
                <a:latin typeface="Georgia" panose="02040502050405020303" pitchFamily="18" charset="0"/>
              </a:rPr>
              <a:t>      uymazs@gmail.com</a:t>
            </a:r>
            <a:endParaRPr lang="tr-TR" i="1" dirty="0">
              <a:solidFill>
                <a:srgbClr val="0070C0"/>
              </a:solidFill>
              <a:latin typeface="Georgia" panose="02040502050405020303" pitchFamily="18" charset="0"/>
            </a:endParaRP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İçerik Yer Tutucusu 1"/>
          <p:cNvSpPr>
            <a:spLocks noGrp="1"/>
          </p:cNvSpPr>
          <p:nvPr>
            <p:ph idx="1"/>
          </p:nvPr>
        </p:nvSpPr>
        <p:spPr>
          <a:xfrm>
            <a:off x="1195458" y="2779295"/>
            <a:ext cx="9628632" cy="3626267"/>
          </a:xfrm>
        </p:spPr>
        <p:txBody>
          <a:bodyPr>
            <a:normAutofit/>
          </a:bodyPr>
          <a:lstStyle/>
          <a:p>
            <a:pPr marL="0" indent="0" algn="just" eaLnBrk="1" hangingPunct="1">
              <a:buNone/>
            </a:pPr>
            <a:r>
              <a:rPr lang="tr-TR" altLang="tr-TR" sz="3000" dirty="0" smtClean="0">
                <a:latin typeface="Georgia" panose="02040502050405020303" pitchFamily="18" charset="0"/>
              </a:rPr>
              <a:t>Arama kurtarma çalışmalarında kullanılan malzemeler, bilgiler, deneyimler ve personelin niteliği bir halka oluştururlar. Arama kurtarma zinciri denilen bu yapının gücü en zayıf halkanın gücü kadardır. Arama kurtarma çalışmaları öncesinde sürekli yapılan eğitimlerle zayıf halkanın yok edilmesi gerekir</a:t>
            </a:r>
            <a:r>
              <a:rPr lang="tr-TR" altLang="tr-TR" sz="3000" dirty="0" smtClean="0">
                <a:latin typeface="Georgia" panose="02040502050405020303" pitchFamily="18" charset="0"/>
              </a:rPr>
              <a:t>.</a:t>
            </a:r>
            <a:endParaRPr lang="tr-TR" altLang="tr-TR" sz="3000" dirty="0" smtClean="0">
              <a:latin typeface="Georgia" panose="02040502050405020303" pitchFamily="18" charset="0"/>
            </a:endParaRPr>
          </a:p>
        </p:txBody>
      </p:sp>
      <p:sp>
        <p:nvSpPr>
          <p:cNvPr id="18435" name="Başlık 1"/>
          <p:cNvSpPr>
            <a:spLocks noGrp="1"/>
          </p:cNvSpPr>
          <p:nvPr>
            <p:ph type="title"/>
          </p:nvPr>
        </p:nvSpPr>
        <p:spPr>
          <a:xfrm>
            <a:off x="0" y="529389"/>
            <a:ext cx="12019548" cy="1275348"/>
          </a:xfrm>
        </p:spPr>
        <p:txBody>
          <a:bodyPr>
            <a:normAutofit/>
          </a:bodyPr>
          <a:lstStyle/>
          <a:p>
            <a:pPr algn="ctr" eaLnBrk="1" hangingPunct="1"/>
            <a:r>
              <a:rPr lang="tr-TR" altLang="tr-TR" sz="3200" b="1" i="1" dirty="0">
                <a:latin typeface="Georgia" panose="02040502050405020303" pitchFamily="18" charset="0"/>
              </a:rPr>
              <a:t>ARAMA - KURTARMADA </a:t>
            </a:r>
            <a:r>
              <a:rPr lang="tr-TR" altLang="tr-TR" sz="3200" b="1" i="1" dirty="0" smtClean="0">
                <a:latin typeface="Georgia" panose="02040502050405020303" pitchFamily="18" charset="0"/>
              </a:rPr>
              <a:t>ZAYIF </a:t>
            </a:r>
            <a:r>
              <a:rPr lang="tr-TR" altLang="tr-TR" sz="3200" b="1" i="1" dirty="0">
                <a:latin typeface="Georgia" panose="02040502050405020303" pitchFamily="18" charset="0"/>
              </a:rPr>
              <a:t>HALKA TEORİSİ  </a:t>
            </a:r>
          </a:p>
        </p:txBody>
      </p:sp>
    </p:spTree>
    <p:extLst>
      <p:ext uri="{BB962C8B-B14F-4D97-AF65-F5344CB8AC3E}">
        <p14:creationId xmlns:p14="http://schemas.microsoft.com/office/powerpoint/2010/main" val="169876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rtlCol="0">
            <a:normAutofit/>
          </a:bodyPr>
          <a:lstStyle/>
          <a:p>
            <a:pPr marL="0" indent="0">
              <a:buNone/>
              <a:defRPr/>
            </a:pPr>
            <a:r>
              <a:rPr lang="tr-TR" sz="3200" dirty="0">
                <a:solidFill>
                  <a:schemeClr val="tx1">
                    <a:lumMod val="85000"/>
                    <a:lumOff val="15000"/>
                  </a:schemeClr>
                </a:solidFill>
                <a:latin typeface="Georgia" panose="02040502050405020303" pitchFamily="18" charset="0"/>
              </a:rPr>
              <a:t> </a:t>
            </a:r>
          </a:p>
          <a:p>
            <a:pPr marL="365760" indent="-365760">
              <a:defRPr/>
            </a:pPr>
            <a:r>
              <a:rPr lang="tr-TR" sz="3200" dirty="0" smtClean="0">
                <a:solidFill>
                  <a:schemeClr val="tx1">
                    <a:lumMod val="85000"/>
                    <a:lumOff val="15000"/>
                  </a:schemeClr>
                </a:solidFill>
                <a:latin typeface="Georgia" panose="02040502050405020303" pitchFamily="18" charset="0"/>
              </a:rPr>
              <a:t>YER </a:t>
            </a:r>
            <a:r>
              <a:rPr lang="tr-TR" sz="3200" dirty="0">
                <a:solidFill>
                  <a:schemeClr val="tx1">
                    <a:lumMod val="85000"/>
                    <a:lumOff val="15000"/>
                  </a:schemeClr>
                </a:solidFill>
                <a:latin typeface="Georgia" panose="02040502050405020303" pitchFamily="18" charset="0"/>
              </a:rPr>
              <a:t>TESPİTİ (ARAMA)</a:t>
            </a:r>
          </a:p>
          <a:p>
            <a:pPr marL="365760" indent="-365760">
              <a:defRPr/>
            </a:pPr>
            <a:r>
              <a:rPr lang="tr-TR" sz="3200" dirty="0" smtClean="0">
                <a:solidFill>
                  <a:schemeClr val="tx1">
                    <a:lumMod val="85000"/>
                    <a:lumOff val="15000"/>
                  </a:schemeClr>
                </a:solidFill>
                <a:latin typeface="Georgia" panose="02040502050405020303" pitchFamily="18" charset="0"/>
              </a:rPr>
              <a:t>ULAŞMA</a:t>
            </a:r>
            <a:endParaRPr lang="tr-TR" sz="3200" dirty="0">
              <a:solidFill>
                <a:schemeClr val="tx1">
                  <a:lumMod val="85000"/>
                  <a:lumOff val="15000"/>
                </a:schemeClr>
              </a:solidFill>
              <a:latin typeface="Georgia" panose="02040502050405020303" pitchFamily="18" charset="0"/>
            </a:endParaRPr>
          </a:p>
          <a:p>
            <a:pPr marL="365760" indent="-365760">
              <a:defRPr/>
            </a:pPr>
            <a:r>
              <a:rPr lang="tr-TR" sz="3200" dirty="0" smtClean="0">
                <a:solidFill>
                  <a:schemeClr val="tx1">
                    <a:lumMod val="85000"/>
                    <a:lumOff val="15000"/>
                  </a:schemeClr>
                </a:solidFill>
                <a:latin typeface="Georgia" panose="02040502050405020303" pitchFamily="18" charset="0"/>
              </a:rPr>
              <a:t>İLK </a:t>
            </a:r>
            <a:r>
              <a:rPr lang="tr-TR" sz="3200" dirty="0">
                <a:solidFill>
                  <a:schemeClr val="tx1">
                    <a:lumMod val="85000"/>
                    <a:lumOff val="15000"/>
                  </a:schemeClr>
                </a:solidFill>
                <a:latin typeface="Georgia" panose="02040502050405020303" pitchFamily="18" charset="0"/>
              </a:rPr>
              <a:t>YARDIM VE SABİTLEME</a:t>
            </a:r>
          </a:p>
          <a:p>
            <a:pPr marL="365760" indent="-365760">
              <a:defRPr/>
            </a:pPr>
            <a:r>
              <a:rPr lang="tr-TR" sz="3200" dirty="0" smtClean="0">
                <a:solidFill>
                  <a:schemeClr val="tx1">
                    <a:lumMod val="85000"/>
                    <a:lumOff val="15000"/>
                  </a:schemeClr>
                </a:solidFill>
                <a:latin typeface="Georgia" panose="02040502050405020303" pitchFamily="18" charset="0"/>
              </a:rPr>
              <a:t>NAKİL </a:t>
            </a:r>
            <a:r>
              <a:rPr lang="tr-TR" sz="3200" dirty="0">
                <a:solidFill>
                  <a:schemeClr val="tx1">
                    <a:lumMod val="85000"/>
                    <a:lumOff val="15000"/>
                  </a:schemeClr>
                </a:solidFill>
                <a:latin typeface="Georgia" panose="02040502050405020303" pitchFamily="18" charset="0"/>
              </a:rPr>
              <a:t>(KURTARMA</a:t>
            </a:r>
            <a:r>
              <a:rPr lang="tr-TR" sz="3200" dirty="0" smtClean="0">
                <a:solidFill>
                  <a:schemeClr val="tx1">
                    <a:lumMod val="85000"/>
                    <a:lumOff val="15000"/>
                  </a:schemeClr>
                </a:solidFill>
                <a:latin typeface="Georgia" panose="02040502050405020303" pitchFamily="18" charset="0"/>
              </a:rPr>
              <a:t>)</a:t>
            </a:r>
            <a:endParaRPr lang="tr-TR" sz="3200" dirty="0">
              <a:solidFill>
                <a:schemeClr val="tx1">
                  <a:lumMod val="85000"/>
                  <a:lumOff val="15000"/>
                </a:schemeClr>
              </a:solidFill>
              <a:latin typeface="Georgia" panose="02040502050405020303" pitchFamily="18" charset="0"/>
            </a:endParaRPr>
          </a:p>
        </p:txBody>
      </p:sp>
      <p:sp>
        <p:nvSpPr>
          <p:cNvPr id="19459" name="Başlık 2"/>
          <p:cNvSpPr>
            <a:spLocks noGrp="1"/>
          </p:cNvSpPr>
          <p:nvPr>
            <p:ph type="title"/>
          </p:nvPr>
        </p:nvSpPr>
        <p:spPr>
          <a:xfrm>
            <a:off x="1612232" y="573255"/>
            <a:ext cx="9296560" cy="1054100"/>
          </a:xfrm>
        </p:spPr>
        <p:txBody>
          <a:bodyPr>
            <a:normAutofit fontScale="90000"/>
          </a:bodyPr>
          <a:lstStyle/>
          <a:p>
            <a:pPr eaLnBrk="1" hangingPunct="1"/>
            <a:r>
              <a:rPr lang="tr-TR" altLang="tr-TR" sz="3600" b="1" i="1" dirty="0">
                <a:latin typeface="Georgia" panose="02040502050405020303" pitchFamily="18" charset="0"/>
              </a:rPr>
              <a:t/>
            </a:r>
            <a:br>
              <a:rPr lang="tr-TR" altLang="tr-TR" sz="3600" b="1" i="1" dirty="0">
                <a:latin typeface="Georgia" panose="02040502050405020303" pitchFamily="18" charset="0"/>
              </a:rPr>
            </a:br>
            <a:r>
              <a:rPr lang="tr-TR" altLang="tr-TR" sz="3600" b="1" i="1" dirty="0">
                <a:latin typeface="Georgia" panose="02040502050405020303" pitchFamily="18" charset="0"/>
              </a:rPr>
              <a:t>ARAMA KURTARMANIN </a:t>
            </a:r>
            <a:r>
              <a:rPr lang="tr-TR" altLang="tr-TR" sz="3600" b="1" i="1" dirty="0" smtClean="0">
                <a:latin typeface="Georgia" panose="02040502050405020303" pitchFamily="18" charset="0"/>
              </a:rPr>
              <a:t>YAPI </a:t>
            </a:r>
            <a:r>
              <a:rPr lang="tr-TR" altLang="tr-TR" sz="3600" b="1" i="1" dirty="0">
                <a:latin typeface="Georgia" panose="02040502050405020303" pitchFamily="18" charset="0"/>
              </a:rPr>
              <a:t>TAŞLARI</a:t>
            </a:r>
            <a:br>
              <a:rPr lang="tr-TR" altLang="tr-TR" sz="3600" b="1" i="1" dirty="0">
                <a:latin typeface="Georgia" panose="02040502050405020303" pitchFamily="18" charset="0"/>
              </a:rPr>
            </a:br>
            <a:endParaRPr lang="tr-TR" altLang="tr-TR" sz="3600" i="1" dirty="0">
              <a:latin typeface="Georgia" panose="02040502050405020303" pitchFamily="18" charset="0"/>
            </a:endParaRPr>
          </a:p>
        </p:txBody>
      </p:sp>
    </p:spTree>
    <p:extLst>
      <p:ext uri="{BB962C8B-B14F-4D97-AF65-F5344CB8AC3E}">
        <p14:creationId xmlns:p14="http://schemas.microsoft.com/office/powerpoint/2010/main" val="139274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rtlCol="0">
            <a:normAutofit/>
          </a:bodyPr>
          <a:lstStyle/>
          <a:p>
            <a:pPr marL="0" indent="0" algn="just">
              <a:buNone/>
              <a:defRPr/>
            </a:pPr>
            <a:endParaRPr lang="tr-TR" sz="3200" dirty="0" smtClean="0">
              <a:solidFill>
                <a:schemeClr val="tx1">
                  <a:lumMod val="85000"/>
                  <a:lumOff val="15000"/>
                </a:schemeClr>
              </a:solidFill>
              <a:latin typeface="Georgia" panose="02040502050405020303" pitchFamily="18" charset="0"/>
            </a:endParaRPr>
          </a:p>
          <a:p>
            <a:pPr marL="365760" indent="-365760" algn="just">
              <a:defRPr/>
            </a:pPr>
            <a:r>
              <a:rPr lang="tr-TR" sz="3200" dirty="0" smtClean="0">
                <a:solidFill>
                  <a:schemeClr val="tx1">
                    <a:lumMod val="85000"/>
                    <a:lumOff val="15000"/>
                  </a:schemeClr>
                </a:solidFill>
                <a:latin typeface="Georgia" panose="02040502050405020303" pitchFamily="18" charset="0"/>
              </a:rPr>
              <a:t>Öncelikli </a:t>
            </a:r>
            <a:r>
              <a:rPr lang="tr-TR" sz="3200" dirty="0">
                <a:solidFill>
                  <a:schemeClr val="tx1">
                    <a:lumMod val="85000"/>
                    <a:lumOff val="15000"/>
                  </a:schemeClr>
                </a:solidFill>
                <a:latin typeface="Georgia" panose="02040502050405020303" pitchFamily="18" charset="0"/>
              </a:rPr>
              <a:t>olarak kurtarmayı yapacak kişi veya kişilerin </a:t>
            </a:r>
            <a:r>
              <a:rPr lang="tr-TR" sz="3200" dirty="0" smtClean="0">
                <a:solidFill>
                  <a:schemeClr val="tx1">
                    <a:lumMod val="85000"/>
                    <a:lumOff val="15000"/>
                  </a:schemeClr>
                </a:solidFill>
                <a:latin typeface="Georgia" panose="02040502050405020303" pitchFamily="18" charset="0"/>
              </a:rPr>
              <a:t>emniyeti,</a:t>
            </a:r>
            <a:endParaRPr lang="tr-TR" sz="3200" dirty="0">
              <a:solidFill>
                <a:schemeClr val="tx1">
                  <a:lumMod val="85000"/>
                  <a:lumOff val="15000"/>
                </a:schemeClr>
              </a:solidFill>
              <a:latin typeface="Georgia" panose="02040502050405020303" pitchFamily="18" charset="0"/>
            </a:endParaRPr>
          </a:p>
          <a:p>
            <a:pPr marL="365760" indent="-365760" algn="just">
              <a:defRPr/>
            </a:pPr>
            <a:r>
              <a:rPr lang="tr-TR" sz="3200" dirty="0">
                <a:solidFill>
                  <a:schemeClr val="tx1">
                    <a:lumMod val="85000"/>
                    <a:lumOff val="15000"/>
                  </a:schemeClr>
                </a:solidFill>
                <a:latin typeface="Georgia" panose="02040502050405020303" pitchFamily="18" charset="0"/>
              </a:rPr>
              <a:t>Sonra </a:t>
            </a:r>
            <a:r>
              <a:rPr lang="tr-TR" sz="3200" dirty="0" smtClean="0">
                <a:solidFill>
                  <a:schemeClr val="tx1">
                    <a:lumMod val="85000"/>
                    <a:lumOff val="15000"/>
                  </a:schemeClr>
                </a:solidFill>
                <a:latin typeface="Georgia" panose="02040502050405020303" pitchFamily="18" charset="0"/>
              </a:rPr>
              <a:t>kurtarma </a:t>
            </a:r>
            <a:r>
              <a:rPr lang="tr-TR" sz="3200" dirty="0">
                <a:solidFill>
                  <a:schemeClr val="tx1">
                    <a:lumMod val="85000"/>
                    <a:lumOff val="15000"/>
                  </a:schemeClr>
                </a:solidFill>
                <a:latin typeface="Georgia" panose="02040502050405020303" pitchFamily="18" charset="0"/>
              </a:rPr>
              <a:t>çalışması yapacak ekibe destek veren ekiplerin </a:t>
            </a:r>
            <a:r>
              <a:rPr lang="tr-TR" sz="3200" dirty="0" smtClean="0">
                <a:solidFill>
                  <a:schemeClr val="tx1">
                    <a:lumMod val="85000"/>
                    <a:lumOff val="15000"/>
                  </a:schemeClr>
                </a:solidFill>
                <a:latin typeface="Georgia" panose="02040502050405020303" pitchFamily="18" charset="0"/>
              </a:rPr>
              <a:t>emniyeti,</a:t>
            </a:r>
            <a:endParaRPr lang="tr-TR" sz="3200" dirty="0">
              <a:solidFill>
                <a:schemeClr val="tx1">
                  <a:lumMod val="85000"/>
                  <a:lumOff val="15000"/>
                </a:schemeClr>
              </a:solidFill>
              <a:latin typeface="Georgia" panose="02040502050405020303" pitchFamily="18" charset="0"/>
            </a:endParaRPr>
          </a:p>
          <a:p>
            <a:pPr marL="365760" indent="-365760" algn="just">
              <a:defRPr/>
            </a:pPr>
            <a:r>
              <a:rPr lang="tr-TR" sz="3200" dirty="0">
                <a:solidFill>
                  <a:schemeClr val="tx1">
                    <a:lumMod val="85000"/>
                    <a:lumOff val="15000"/>
                  </a:schemeClr>
                </a:solidFill>
                <a:latin typeface="Georgia" panose="02040502050405020303" pitchFamily="18" charset="0"/>
              </a:rPr>
              <a:t>En sonunda da kurtarılacak kişinin </a:t>
            </a:r>
            <a:r>
              <a:rPr lang="tr-TR" sz="3200" dirty="0" smtClean="0">
                <a:solidFill>
                  <a:schemeClr val="tx1">
                    <a:lumMod val="85000"/>
                    <a:lumOff val="15000"/>
                  </a:schemeClr>
                </a:solidFill>
                <a:latin typeface="Georgia" panose="02040502050405020303" pitchFamily="18" charset="0"/>
              </a:rPr>
              <a:t>emniyeti</a:t>
            </a:r>
            <a:r>
              <a:rPr lang="tr-TR" sz="3200" dirty="0" smtClean="0">
                <a:solidFill>
                  <a:schemeClr val="tx1">
                    <a:lumMod val="85000"/>
                    <a:lumOff val="15000"/>
                  </a:schemeClr>
                </a:solidFill>
                <a:latin typeface="Georgia" panose="02040502050405020303" pitchFamily="18" charset="0"/>
              </a:rPr>
              <a:t>.</a:t>
            </a:r>
            <a:endParaRPr lang="tr-TR" sz="3200" dirty="0">
              <a:solidFill>
                <a:schemeClr val="tx1">
                  <a:lumMod val="85000"/>
                  <a:lumOff val="15000"/>
                </a:schemeClr>
              </a:solidFill>
              <a:latin typeface="Georgia" panose="02040502050405020303" pitchFamily="18" charset="0"/>
            </a:endParaRPr>
          </a:p>
        </p:txBody>
      </p:sp>
      <p:sp>
        <p:nvSpPr>
          <p:cNvPr id="20483" name="Başlık 2"/>
          <p:cNvSpPr>
            <a:spLocks noGrp="1"/>
          </p:cNvSpPr>
          <p:nvPr>
            <p:ph type="title"/>
          </p:nvPr>
        </p:nvSpPr>
        <p:spPr>
          <a:xfrm>
            <a:off x="995012" y="611438"/>
            <a:ext cx="10198928" cy="1054100"/>
          </a:xfrm>
        </p:spPr>
        <p:txBody>
          <a:bodyPr>
            <a:normAutofit fontScale="90000"/>
          </a:bodyPr>
          <a:lstStyle/>
          <a:p>
            <a:pPr algn="ctr" eaLnBrk="1" hangingPunct="1"/>
            <a:r>
              <a:rPr lang="tr-TR" altLang="tr-TR" sz="3600" b="1" i="1" dirty="0">
                <a:latin typeface="Georgia" panose="02040502050405020303" pitchFamily="18" charset="0"/>
              </a:rPr>
              <a:t>ARAMA KURTARMADA </a:t>
            </a:r>
            <a:r>
              <a:rPr lang="tr-TR" altLang="tr-TR" sz="3600" b="1" i="1" dirty="0" smtClean="0">
                <a:latin typeface="Georgia" panose="02040502050405020303" pitchFamily="18" charset="0"/>
              </a:rPr>
              <a:t>EMNİYET </a:t>
            </a:r>
            <a:r>
              <a:rPr lang="tr-TR" altLang="tr-TR" sz="3600" b="1" i="1" dirty="0">
                <a:latin typeface="Georgia" panose="02040502050405020303" pitchFamily="18" charset="0"/>
              </a:rPr>
              <a:t>ANLAYIŞI </a:t>
            </a:r>
          </a:p>
        </p:txBody>
      </p:sp>
    </p:spTree>
    <p:extLst>
      <p:ext uri="{BB962C8B-B14F-4D97-AF65-F5344CB8AC3E}">
        <p14:creationId xmlns:p14="http://schemas.microsoft.com/office/powerpoint/2010/main" val="98153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1444208" y="2334127"/>
            <a:ext cx="8386010" cy="4259178"/>
          </a:xfrm>
        </p:spPr>
        <p:txBody>
          <a:bodyPr>
            <a:noAutofit/>
          </a:bodyPr>
          <a:lstStyle/>
          <a:p>
            <a:pPr algn="just" eaLnBrk="1" hangingPunct="1">
              <a:buClr>
                <a:schemeClr val="tx1"/>
              </a:buClr>
              <a:buSzPct val="110000"/>
              <a:buFontTx/>
              <a:buChar char="•"/>
            </a:pPr>
            <a:r>
              <a:rPr lang="tr-TR" altLang="tr-TR" sz="2800" b="1" dirty="0" smtClean="0">
                <a:latin typeface="Georgia" panose="02040502050405020303" pitchFamily="18" charset="0"/>
              </a:rPr>
              <a:t>Planlama</a:t>
            </a:r>
            <a:endParaRPr lang="en-US" altLang="tr-TR" sz="2800" b="1" dirty="0" smtClean="0">
              <a:latin typeface="Georgia" panose="02040502050405020303" pitchFamily="18" charset="0"/>
            </a:endParaRPr>
          </a:p>
          <a:p>
            <a:pPr algn="just" eaLnBrk="1" hangingPunct="1">
              <a:buClr>
                <a:schemeClr val="tx1"/>
              </a:buClr>
              <a:buSzPct val="110000"/>
              <a:buFontTx/>
              <a:buChar char="•"/>
            </a:pPr>
            <a:r>
              <a:rPr lang="tr-TR" altLang="tr-TR" sz="2800" b="1" dirty="0" smtClean="0">
                <a:latin typeface="Georgia" panose="02040502050405020303" pitchFamily="18" charset="0"/>
              </a:rPr>
              <a:t>Durumu Ölçüp Değerlendirme </a:t>
            </a:r>
            <a:endParaRPr lang="en-US" altLang="tr-TR" sz="2800" b="1" dirty="0" smtClean="0">
              <a:latin typeface="Georgia" panose="02040502050405020303" pitchFamily="18" charset="0"/>
            </a:endParaRPr>
          </a:p>
          <a:p>
            <a:pPr algn="just" eaLnBrk="1" hangingPunct="1">
              <a:buClr>
                <a:schemeClr val="tx1"/>
              </a:buClr>
              <a:buSzPct val="110000"/>
              <a:buFontTx/>
              <a:buChar char="•"/>
            </a:pPr>
            <a:r>
              <a:rPr lang="tr-TR" altLang="tr-TR" sz="2800" b="1" dirty="0" smtClean="0">
                <a:latin typeface="Georgia" panose="02040502050405020303" pitchFamily="18" charset="0"/>
              </a:rPr>
              <a:t>Güvenlik</a:t>
            </a:r>
          </a:p>
          <a:p>
            <a:pPr lvl="2" algn="just" eaLnBrk="1" hangingPunct="1">
              <a:buClr>
                <a:schemeClr val="tx1"/>
              </a:buClr>
              <a:buSzPct val="110000"/>
              <a:buFontTx/>
              <a:buChar char="•"/>
            </a:pPr>
            <a:r>
              <a:rPr lang="tr-TR" altLang="tr-TR" sz="2800" dirty="0" smtClean="0">
                <a:latin typeface="Georgia" panose="02040502050405020303" pitchFamily="18" charset="0"/>
              </a:rPr>
              <a:t>Kurtarıcı güvenliği,</a:t>
            </a:r>
          </a:p>
          <a:p>
            <a:pPr lvl="2" algn="just" eaLnBrk="1" hangingPunct="1">
              <a:buClr>
                <a:schemeClr val="tx1"/>
              </a:buClr>
              <a:buSzPct val="110000"/>
              <a:buFontTx/>
              <a:buChar char="•"/>
            </a:pPr>
            <a:r>
              <a:rPr lang="tr-TR" altLang="tr-TR" sz="2800" dirty="0" smtClean="0">
                <a:latin typeface="Georgia" panose="02040502050405020303" pitchFamily="18" charset="0"/>
              </a:rPr>
              <a:t>Kurtarılacak kişinin güvenliği,</a:t>
            </a:r>
          </a:p>
          <a:p>
            <a:pPr lvl="2" algn="just" eaLnBrk="1" hangingPunct="1">
              <a:buClr>
                <a:schemeClr val="tx1"/>
              </a:buClr>
              <a:buSzPct val="110000"/>
              <a:buFontTx/>
              <a:buChar char="•"/>
            </a:pPr>
            <a:r>
              <a:rPr lang="tr-TR" altLang="tr-TR" sz="2800" dirty="0" smtClean="0">
                <a:latin typeface="Georgia" panose="02040502050405020303" pitchFamily="18" charset="0"/>
              </a:rPr>
              <a:t>Alet ve ekipmanın güvenliği.</a:t>
            </a:r>
            <a:endParaRPr lang="en-US" altLang="tr-TR" sz="2800" dirty="0" smtClean="0">
              <a:latin typeface="Georgia" panose="02040502050405020303" pitchFamily="18" charset="0"/>
            </a:endParaRPr>
          </a:p>
        </p:txBody>
      </p:sp>
      <p:sp>
        <p:nvSpPr>
          <p:cNvPr id="53250" name="Rectangle 2"/>
          <p:cNvSpPr>
            <a:spLocks noGrp="1" noChangeArrowheads="1"/>
          </p:cNvSpPr>
          <p:nvPr>
            <p:ph type="title"/>
          </p:nvPr>
        </p:nvSpPr>
        <p:spPr>
          <a:xfrm>
            <a:off x="289176" y="510507"/>
            <a:ext cx="10696074" cy="1143000"/>
          </a:xfrm>
          <a:extLst>
            <a:ext uri="{91240B29-F687-4F45-9708-019B960494DF}">
              <a14:hiddenLine xmlns:a14="http://schemas.microsoft.com/office/drawing/2010/main" w="9525">
                <a:solidFill>
                  <a:schemeClr val="tx2"/>
                </a:solidFill>
                <a:miter lim="800000"/>
                <a:headEnd/>
                <a:tailEnd/>
              </a14:hiddenLine>
            </a:ext>
          </a:extLst>
        </p:spPr>
        <p:txBody>
          <a:bodyPr rtlCol="0">
            <a:normAutofit/>
          </a:bodyPr>
          <a:lstStyle/>
          <a:p>
            <a:pPr algn="ctr">
              <a:defRPr/>
            </a:pPr>
            <a:r>
              <a:rPr lang="tr-TR" altLang="tr-TR" sz="3200" b="1" i="1" dirty="0">
                <a:solidFill>
                  <a:schemeClr val="bg2"/>
                </a:solidFill>
                <a:latin typeface="Georgia" panose="02040502050405020303" pitchFamily="18" charset="0"/>
              </a:rPr>
              <a:t>ARAMA </a:t>
            </a:r>
            <a:r>
              <a:rPr lang="tr-TR" altLang="tr-TR" sz="3200" b="1" i="1" dirty="0" smtClean="0">
                <a:solidFill>
                  <a:schemeClr val="bg2"/>
                </a:solidFill>
                <a:latin typeface="Georgia" panose="02040502050405020303" pitchFamily="18" charset="0"/>
              </a:rPr>
              <a:t>KURTARMADA TEMEL </a:t>
            </a:r>
            <a:r>
              <a:rPr lang="tr-TR" altLang="tr-TR" sz="3200" b="1" i="1" dirty="0">
                <a:solidFill>
                  <a:schemeClr val="bg2"/>
                </a:solidFill>
                <a:latin typeface="Georgia" panose="02040502050405020303" pitchFamily="18" charset="0"/>
                <a:cs typeface="Times New Roman" pitchFamily="18" charset="0"/>
              </a:rPr>
              <a:t>UNSURLAR</a:t>
            </a:r>
            <a:r>
              <a:rPr lang="en-US" altLang="tr-TR" sz="3200" b="1" i="1" dirty="0">
                <a:solidFill>
                  <a:schemeClr val="bg2"/>
                </a:solidFill>
                <a:latin typeface="Georgia" panose="02040502050405020303" pitchFamily="18" charset="0"/>
              </a:rPr>
              <a:t> </a:t>
            </a:r>
          </a:p>
        </p:txBody>
      </p:sp>
    </p:spTree>
    <p:extLst>
      <p:ext uri="{BB962C8B-B14F-4D97-AF65-F5344CB8AC3E}">
        <p14:creationId xmlns:p14="http://schemas.microsoft.com/office/powerpoint/2010/main" val="116795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 fill="hold"/>
                                        <p:tgtEl>
                                          <p:spTgt spid="532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32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 calcmode="lin" valueType="num">
                                      <p:cBhvr additive="base">
                                        <p:cTn id="19" dur="500" fill="hold"/>
                                        <p:tgtEl>
                                          <p:spTgt spid="532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3251">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3251">
                                            <p:txEl>
                                              <p:pRg st="3" end="3"/>
                                            </p:txEl>
                                          </p:spTgt>
                                        </p:tgtEl>
                                        <p:attrNameLst>
                                          <p:attrName>style.visibility</p:attrName>
                                        </p:attrNameLst>
                                      </p:cBhvr>
                                      <p:to>
                                        <p:strVal val="visible"/>
                                      </p:to>
                                    </p:set>
                                    <p:anim calcmode="lin" valueType="num">
                                      <p:cBhvr additive="base">
                                        <p:cTn id="23" dur="500" fill="hold"/>
                                        <p:tgtEl>
                                          <p:spTgt spid="53251">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3251">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3251">
                                            <p:txEl>
                                              <p:pRg st="4" end="4"/>
                                            </p:txEl>
                                          </p:spTgt>
                                        </p:tgtEl>
                                        <p:attrNameLst>
                                          <p:attrName>style.visibility</p:attrName>
                                        </p:attrNameLst>
                                      </p:cBhvr>
                                      <p:to>
                                        <p:strVal val="visible"/>
                                      </p:to>
                                    </p:set>
                                    <p:anim calcmode="lin" valueType="num">
                                      <p:cBhvr additive="base">
                                        <p:cTn id="27" dur="500" fill="hold"/>
                                        <p:tgtEl>
                                          <p:spTgt spid="5325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3251">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3251">
                                            <p:txEl>
                                              <p:pRg st="5" end="5"/>
                                            </p:txEl>
                                          </p:spTgt>
                                        </p:tgtEl>
                                        <p:attrNameLst>
                                          <p:attrName>style.visibility</p:attrName>
                                        </p:attrNameLst>
                                      </p:cBhvr>
                                      <p:to>
                                        <p:strVal val="visible"/>
                                      </p:to>
                                    </p:set>
                                    <p:anim calcmode="lin" valueType="num">
                                      <p:cBhvr additive="base">
                                        <p:cTn id="31" dur="500" fill="hold"/>
                                        <p:tgtEl>
                                          <p:spTgt spid="5325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325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68116" y="393451"/>
            <a:ext cx="9099884" cy="1182687"/>
          </a:xfrm>
          <a:extLst>
            <a:ext uri="{91240B29-F687-4F45-9708-019B960494DF}">
              <a14:hiddenLine xmlns:a14="http://schemas.microsoft.com/office/drawing/2010/main" w="9525">
                <a:solidFill>
                  <a:schemeClr val="tx2"/>
                </a:solidFill>
                <a:miter lim="800000"/>
                <a:headEnd/>
                <a:tailEnd/>
              </a14:hiddenLine>
            </a:ext>
          </a:extLst>
        </p:spPr>
        <p:txBody>
          <a:bodyPr>
            <a:normAutofit fontScale="90000"/>
          </a:bodyPr>
          <a:lstStyle/>
          <a:p>
            <a:pPr eaLnBrk="1" hangingPunct="1"/>
            <a:r>
              <a:rPr lang="tr-TR" altLang="tr-TR" sz="3600" b="1" i="1" dirty="0">
                <a:latin typeface="Georgia" panose="02040502050405020303" pitchFamily="18" charset="0"/>
              </a:rPr>
              <a:t/>
            </a:r>
            <a:br>
              <a:rPr lang="tr-TR" altLang="tr-TR" sz="3600" b="1" i="1" dirty="0">
                <a:latin typeface="Georgia" panose="02040502050405020303" pitchFamily="18" charset="0"/>
              </a:rPr>
            </a:br>
            <a:r>
              <a:rPr lang="tr-TR" altLang="tr-TR" sz="3600" b="1" i="1" dirty="0">
                <a:latin typeface="Georgia" panose="02040502050405020303" pitchFamily="18" charset="0"/>
              </a:rPr>
              <a:t>ARAMA KURTARMADA İNSAN KAYNAĞI</a:t>
            </a:r>
            <a:endParaRPr lang="en-US" altLang="tr-TR" i="1" dirty="0" smtClean="0">
              <a:solidFill>
                <a:schemeClr val="tx1"/>
              </a:solidFill>
              <a:latin typeface="Georgia" panose="02040502050405020303" pitchFamily="18" charset="0"/>
            </a:endParaRPr>
          </a:p>
        </p:txBody>
      </p:sp>
      <p:sp>
        <p:nvSpPr>
          <p:cNvPr id="54275" name="Rectangle 3"/>
          <p:cNvSpPr>
            <a:spLocks noGrp="1" noChangeArrowheads="1"/>
          </p:cNvSpPr>
          <p:nvPr>
            <p:ph type="body" sz="half" idx="1"/>
          </p:nvPr>
        </p:nvSpPr>
        <p:spPr>
          <a:xfrm>
            <a:off x="1106905" y="2645528"/>
            <a:ext cx="10022306" cy="3418387"/>
          </a:xfrm>
        </p:spPr>
        <p:txBody>
          <a:bodyPr rtlCol="0">
            <a:normAutofit/>
          </a:bodyPr>
          <a:lstStyle/>
          <a:p>
            <a:pPr marL="365760" indent="-365760" algn="just">
              <a:spcBef>
                <a:spcPct val="50000"/>
              </a:spcBef>
              <a:buNone/>
              <a:defRPr/>
            </a:pPr>
            <a:r>
              <a:rPr lang="en-US" altLang="tr-TR" sz="3200" dirty="0" smtClean="0">
                <a:solidFill>
                  <a:schemeClr val="tx1">
                    <a:lumMod val="85000"/>
                    <a:lumOff val="15000"/>
                  </a:schemeClr>
                </a:solidFill>
                <a:latin typeface="Georgia" panose="02040502050405020303" pitchFamily="18" charset="0"/>
              </a:rPr>
              <a:t>   </a:t>
            </a:r>
            <a:r>
              <a:rPr lang="tr-TR" altLang="tr-TR" sz="3200" dirty="0" smtClean="0">
                <a:solidFill>
                  <a:schemeClr val="tx1">
                    <a:lumMod val="85000"/>
                    <a:lumOff val="15000"/>
                  </a:schemeClr>
                </a:solidFill>
                <a:latin typeface="Georgia" panose="02040502050405020303" pitchFamily="18" charset="0"/>
              </a:rPr>
              <a:t> </a:t>
            </a:r>
            <a:r>
              <a:rPr lang="en-US" altLang="tr-TR" sz="3000" dirty="0" err="1" smtClean="0">
                <a:solidFill>
                  <a:schemeClr val="tx1">
                    <a:lumMod val="85000"/>
                    <a:lumOff val="15000"/>
                  </a:schemeClr>
                </a:solidFill>
                <a:latin typeface="Georgia" panose="02040502050405020303" pitchFamily="18" charset="0"/>
              </a:rPr>
              <a:t>Arama</a:t>
            </a:r>
            <a:r>
              <a:rPr lang="en-US" altLang="tr-TR" sz="3000" dirty="0" smtClean="0">
                <a:solidFill>
                  <a:schemeClr val="tx1">
                    <a:lumMod val="85000"/>
                    <a:lumOff val="15000"/>
                  </a:schemeClr>
                </a:solidFill>
                <a:latin typeface="Georgia" panose="02040502050405020303" pitchFamily="18" charset="0"/>
              </a:rPr>
              <a:t> </a:t>
            </a:r>
            <a:r>
              <a:rPr lang="tr-TR" altLang="tr-TR" sz="3000" dirty="0" smtClean="0">
                <a:solidFill>
                  <a:schemeClr val="tx1">
                    <a:lumMod val="85000"/>
                    <a:lumOff val="15000"/>
                  </a:schemeClr>
                </a:solidFill>
                <a:latin typeface="Georgia" panose="02040502050405020303" pitchFamily="18" charset="0"/>
              </a:rPr>
              <a:t>- k</a:t>
            </a:r>
            <a:r>
              <a:rPr lang="en-US" altLang="tr-TR" sz="3000" dirty="0" err="1" smtClean="0">
                <a:solidFill>
                  <a:schemeClr val="tx1">
                    <a:lumMod val="85000"/>
                    <a:lumOff val="15000"/>
                  </a:schemeClr>
                </a:solidFill>
                <a:latin typeface="Georgia" panose="02040502050405020303" pitchFamily="18" charset="0"/>
              </a:rPr>
              <a:t>urtarma</a:t>
            </a:r>
            <a:r>
              <a:rPr lang="tr-TR" altLang="tr-TR" sz="3000" dirty="0" smtClean="0">
                <a:solidFill>
                  <a:schemeClr val="tx1">
                    <a:lumMod val="85000"/>
                    <a:lumOff val="15000"/>
                  </a:schemeClr>
                </a:solidFill>
                <a:latin typeface="Georgia" panose="02040502050405020303" pitchFamily="18" charset="0"/>
              </a:rPr>
              <a:t> çalışmalarının ilk adımı nitelikli  </a:t>
            </a:r>
            <a:r>
              <a:rPr lang="tr-TR" altLang="tr-TR" sz="3000" dirty="0" smtClean="0">
                <a:solidFill>
                  <a:schemeClr val="tx1">
                    <a:lumMod val="85000"/>
                    <a:lumOff val="15000"/>
                  </a:schemeClr>
                </a:solidFill>
                <a:latin typeface="Georgia" panose="02040502050405020303" pitchFamily="18" charset="0"/>
              </a:rPr>
              <a:t>bir eğitimden </a:t>
            </a:r>
            <a:r>
              <a:rPr lang="tr-TR" altLang="tr-TR" sz="3000" dirty="0" smtClean="0">
                <a:solidFill>
                  <a:schemeClr val="tx1">
                    <a:lumMod val="85000"/>
                    <a:lumOff val="15000"/>
                  </a:schemeClr>
                </a:solidFill>
                <a:latin typeface="Georgia" panose="02040502050405020303" pitchFamily="18" charset="0"/>
              </a:rPr>
              <a:t>geçen ve arama kurtarma disiplinine uyabilecek insan kaynağını oluşturmaktır. </a:t>
            </a:r>
            <a:r>
              <a:rPr lang="tr-TR" altLang="tr-TR" sz="3000" dirty="0" smtClean="0">
                <a:solidFill>
                  <a:schemeClr val="tx1">
                    <a:lumMod val="85000"/>
                    <a:lumOff val="15000"/>
                  </a:schemeClr>
                </a:solidFill>
                <a:latin typeface="Georgia" panose="02040502050405020303" pitchFamily="18" charset="0"/>
              </a:rPr>
              <a:t>Tüm ekibin gücünün en zayıf ekip üyesi kadar olduğu asla unutulmamalı ve personel sürekli olarak eğitimlerden geçirilmelidir.</a:t>
            </a:r>
            <a:endParaRPr lang="en-US" altLang="tr-TR" sz="3000" dirty="0">
              <a:solidFill>
                <a:schemeClr val="tx1">
                  <a:lumMod val="85000"/>
                  <a:lumOff val="15000"/>
                </a:schemeClr>
              </a:solidFill>
              <a:latin typeface="Georgia" panose="02040502050405020303" pitchFamily="18" charset="0"/>
            </a:endParaRPr>
          </a:p>
        </p:txBody>
      </p:sp>
    </p:spTree>
    <p:extLst>
      <p:ext uri="{BB962C8B-B14F-4D97-AF65-F5344CB8AC3E}">
        <p14:creationId xmlns:p14="http://schemas.microsoft.com/office/powerpoint/2010/main" val="507547648"/>
      </p:ext>
    </p:extLst>
  </p:cSld>
  <p:clrMapOvr>
    <a:masterClrMapping/>
  </p:clrMapOvr>
  <p:transition spd="med" advClick="0">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608" name="Group 32"/>
          <p:cNvGrpSpPr>
            <a:grpSpLocks/>
          </p:cNvGrpSpPr>
          <p:nvPr/>
        </p:nvGrpSpPr>
        <p:grpSpPr bwMode="auto">
          <a:xfrm>
            <a:off x="2958274" y="1834233"/>
            <a:ext cx="5962650" cy="4835525"/>
            <a:chOff x="1776" y="1632"/>
            <a:chExt cx="2160" cy="1752"/>
          </a:xfrm>
        </p:grpSpPr>
        <p:sp>
          <p:nvSpPr>
            <p:cNvPr id="23556" name="Line 24"/>
            <p:cNvSpPr>
              <a:spLocks noChangeShapeType="1"/>
            </p:cNvSpPr>
            <p:nvPr/>
          </p:nvSpPr>
          <p:spPr bwMode="auto">
            <a:xfrm>
              <a:off x="1776" y="3384"/>
              <a:ext cx="21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nvGrpSpPr>
            <p:cNvPr id="23557" name="Group 31"/>
            <p:cNvGrpSpPr>
              <a:grpSpLocks/>
            </p:cNvGrpSpPr>
            <p:nvPr/>
          </p:nvGrpSpPr>
          <p:grpSpPr bwMode="auto">
            <a:xfrm>
              <a:off x="1776" y="1632"/>
              <a:ext cx="2160" cy="1752"/>
              <a:chOff x="1776" y="1632"/>
              <a:chExt cx="2160" cy="1752"/>
            </a:xfrm>
          </p:grpSpPr>
          <p:grpSp>
            <p:nvGrpSpPr>
              <p:cNvPr id="23558" name="Group 18"/>
              <p:cNvGrpSpPr>
                <a:grpSpLocks/>
              </p:cNvGrpSpPr>
              <p:nvPr/>
            </p:nvGrpSpPr>
            <p:grpSpPr bwMode="auto">
              <a:xfrm>
                <a:off x="2208" y="2029"/>
                <a:ext cx="1296" cy="1100"/>
                <a:chOff x="4297" y="8797"/>
                <a:chExt cx="3240" cy="2160"/>
              </a:xfrm>
            </p:grpSpPr>
            <p:sp>
              <p:nvSpPr>
                <p:cNvPr id="23565" name="Line 19"/>
                <p:cNvSpPr>
                  <a:spLocks noChangeShapeType="1"/>
                </p:cNvSpPr>
                <p:nvPr/>
              </p:nvSpPr>
              <p:spPr bwMode="auto">
                <a:xfrm flipH="1" flipV="1">
                  <a:off x="5917" y="8797"/>
                  <a:ext cx="1620" cy="21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3566" name="Line 20"/>
                <p:cNvSpPr>
                  <a:spLocks noChangeShapeType="1"/>
                </p:cNvSpPr>
                <p:nvPr/>
              </p:nvSpPr>
              <p:spPr bwMode="auto">
                <a:xfrm flipV="1">
                  <a:off x="4297" y="8797"/>
                  <a:ext cx="1620" cy="21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3567" name="Line 21"/>
                <p:cNvSpPr>
                  <a:spLocks noChangeShapeType="1"/>
                </p:cNvSpPr>
                <p:nvPr/>
              </p:nvSpPr>
              <p:spPr bwMode="auto">
                <a:xfrm>
                  <a:off x="4297" y="10957"/>
                  <a:ext cx="3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sp>
            <p:nvSpPr>
              <p:cNvPr id="23559" name="Line 22"/>
              <p:cNvSpPr>
                <a:spLocks noChangeShapeType="1"/>
              </p:cNvSpPr>
              <p:nvPr/>
            </p:nvSpPr>
            <p:spPr bwMode="auto">
              <a:xfrm flipH="1" flipV="1">
                <a:off x="2856" y="1632"/>
                <a:ext cx="1080" cy="17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3560" name="Line 23"/>
              <p:cNvSpPr>
                <a:spLocks noChangeShapeType="1"/>
              </p:cNvSpPr>
              <p:nvPr/>
            </p:nvSpPr>
            <p:spPr bwMode="auto">
              <a:xfrm flipV="1">
                <a:off x="1776" y="1632"/>
                <a:ext cx="1080" cy="17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3561" name="WordArt 26"/>
              <p:cNvSpPr>
                <a:spLocks noChangeArrowheads="1" noChangeShapeType="1" noTextEdit="1"/>
              </p:cNvSpPr>
              <p:nvPr/>
            </p:nvSpPr>
            <p:spPr bwMode="auto">
              <a:xfrm rot="-3608932">
                <a:off x="1889" y="2478"/>
                <a:ext cx="1077" cy="144"/>
              </a:xfrm>
              <a:prstGeom prst="rect">
                <a:avLst/>
              </a:prstGeom>
            </p:spPr>
            <p:txBody>
              <a:bodyPr wrap="none" fromWordArt="1">
                <a:prstTxWarp prst="textPlain">
                  <a:avLst>
                    <a:gd name="adj" fmla="val 50000"/>
                  </a:avLst>
                </a:prstTxWarp>
              </a:bodyPr>
              <a:lstStyle/>
              <a:p>
                <a:pPr algn="ctr"/>
                <a:r>
                  <a:rPr lang="tr-TR" sz="3600" i="1" kern="10" dirty="0">
                    <a:ln w="9525">
                      <a:solidFill>
                        <a:schemeClr val="tx1"/>
                      </a:solidFill>
                      <a:round/>
                      <a:headEnd/>
                      <a:tailEnd/>
                    </a:ln>
                    <a:solidFill>
                      <a:srgbClr val="FF0000"/>
                    </a:solidFill>
                    <a:effectLst>
                      <a:outerShdw dist="35921" dir="2700000" algn="ctr" rotWithShape="0">
                        <a:srgbClr val="808080"/>
                      </a:outerShdw>
                    </a:effectLst>
                    <a:latin typeface="Arial Black" panose="020B0A04020102020204" pitchFamily="34" charset="0"/>
                  </a:rPr>
                  <a:t>MALZEME</a:t>
                </a:r>
              </a:p>
            </p:txBody>
          </p:sp>
          <p:sp>
            <p:nvSpPr>
              <p:cNvPr id="23562" name="WordArt 27"/>
              <p:cNvSpPr>
                <a:spLocks noChangeArrowheads="1" noChangeShapeType="1" noTextEdit="1"/>
              </p:cNvSpPr>
              <p:nvPr/>
            </p:nvSpPr>
            <p:spPr bwMode="auto">
              <a:xfrm rot="3493423">
                <a:off x="2749" y="2483"/>
                <a:ext cx="1077" cy="144"/>
              </a:xfrm>
              <a:prstGeom prst="rect">
                <a:avLst/>
              </a:prstGeom>
            </p:spPr>
            <p:txBody>
              <a:bodyPr wrap="none" fromWordArt="1">
                <a:prstTxWarp prst="textPlain">
                  <a:avLst>
                    <a:gd name="adj" fmla="val 50000"/>
                  </a:avLst>
                </a:prstTxWarp>
              </a:bodyPr>
              <a:lstStyle/>
              <a:p>
                <a:pPr algn="ctr"/>
                <a:r>
                  <a:rPr lang="tr-TR" sz="3600" i="1" kern="10" dirty="0">
                    <a:ln w="9525">
                      <a:solidFill>
                        <a:schemeClr val="tx1"/>
                      </a:solidFill>
                      <a:round/>
                      <a:headEnd/>
                      <a:tailEnd/>
                    </a:ln>
                    <a:solidFill>
                      <a:srgbClr val="FF0000"/>
                    </a:solidFill>
                    <a:effectLst>
                      <a:outerShdw dist="35921" dir="2700000" algn="ctr" rotWithShape="0">
                        <a:srgbClr val="808080"/>
                      </a:outerShdw>
                    </a:effectLst>
                    <a:latin typeface="Arial Black" panose="020B0A04020102020204" pitchFamily="34" charset="0"/>
                  </a:rPr>
                  <a:t>ZAMAN</a:t>
                </a:r>
              </a:p>
            </p:txBody>
          </p:sp>
          <p:sp>
            <p:nvSpPr>
              <p:cNvPr id="23563" name="WordArt 28"/>
              <p:cNvSpPr>
                <a:spLocks noChangeArrowheads="1" noChangeShapeType="1" noTextEdit="1"/>
              </p:cNvSpPr>
              <p:nvPr/>
            </p:nvSpPr>
            <p:spPr bwMode="auto">
              <a:xfrm rot="51409">
                <a:off x="2355" y="3168"/>
                <a:ext cx="1077" cy="144"/>
              </a:xfrm>
              <a:prstGeom prst="rect">
                <a:avLst/>
              </a:prstGeom>
            </p:spPr>
            <p:txBody>
              <a:bodyPr wrap="none" fromWordArt="1">
                <a:prstTxWarp prst="textPlain">
                  <a:avLst>
                    <a:gd name="adj" fmla="val 50000"/>
                  </a:avLst>
                </a:prstTxWarp>
              </a:bodyPr>
              <a:lstStyle/>
              <a:p>
                <a:pPr algn="ctr"/>
                <a:r>
                  <a:rPr lang="tr-TR" sz="3600" i="1" kern="10" dirty="0">
                    <a:ln w="9525">
                      <a:solidFill>
                        <a:schemeClr val="tx1"/>
                      </a:solidFill>
                      <a:round/>
                      <a:headEnd/>
                      <a:tailEnd/>
                    </a:ln>
                    <a:solidFill>
                      <a:srgbClr val="FF0000"/>
                    </a:solidFill>
                    <a:effectLst>
                      <a:outerShdw dist="35921" dir="2700000" algn="ctr" rotWithShape="0">
                        <a:srgbClr val="808080"/>
                      </a:outerShdw>
                    </a:effectLst>
                    <a:latin typeface="Arial Black" panose="020B0A04020102020204" pitchFamily="34" charset="0"/>
                  </a:rPr>
                  <a:t>KURTARMA PERSONELİ </a:t>
                </a:r>
              </a:p>
            </p:txBody>
          </p:sp>
          <p:sp>
            <p:nvSpPr>
              <p:cNvPr id="23564" name="WordArt 29"/>
              <p:cNvSpPr>
                <a:spLocks noChangeArrowheads="1" noChangeShapeType="1" noTextEdit="1"/>
              </p:cNvSpPr>
              <p:nvPr/>
            </p:nvSpPr>
            <p:spPr bwMode="auto">
              <a:xfrm>
                <a:off x="2496" y="2679"/>
                <a:ext cx="764" cy="216"/>
              </a:xfrm>
              <a:prstGeom prst="rect">
                <a:avLst/>
              </a:prstGeom>
            </p:spPr>
            <p:txBody>
              <a:bodyPr wrap="none" fromWordArt="1">
                <a:prstTxWarp prst="textPlain">
                  <a:avLst>
                    <a:gd name="adj" fmla="val 50000"/>
                  </a:avLst>
                </a:prstTxWarp>
              </a:bodyPr>
              <a:lstStyle/>
              <a:p>
                <a:pPr algn="ctr"/>
                <a:r>
                  <a:rPr lang="tr-TR" sz="3600" kern="10" dirty="0">
                    <a:ln w="9525">
                      <a:solidFill>
                        <a:schemeClr val="tx1"/>
                      </a:solidFill>
                      <a:round/>
                      <a:headEnd/>
                      <a:tailEnd/>
                    </a:ln>
                    <a:solidFill>
                      <a:schemeClr val="accent1">
                        <a:lumMod val="75000"/>
                      </a:schemeClr>
                    </a:solidFill>
                    <a:effectLst>
                      <a:outerShdw dist="35921" dir="2700000" algn="ctr" rotWithShape="0">
                        <a:srgbClr val="C0C0C0"/>
                      </a:outerShdw>
                    </a:effectLst>
                    <a:latin typeface="Impact" panose="020B0806030902050204" pitchFamily="34" charset="0"/>
                  </a:rPr>
                  <a:t>MAĞDUR</a:t>
                </a:r>
              </a:p>
            </p:txBody>
          </p:sp>
        </p:grpSp>
      </p:grpSp>
      <p:sp>
        <p:nvSpPr>
          <p:cNvPr id="23555" name="Rectangle 2"/>
          <p:cNvSpPr>
            <a:spLocks noGrp="1" noChangeArrowheads="1"/>
          </p:cNvSpPr>
          <p:nvPr>
            <p:ph type="title"/>
          </p:nvPr>
        </p:nvSpPr>
        <p:spPr>
          <a:xfrm>
            <a:off x="2062131" y="475307"/>
            <a:ext cx="7754937" cy="1054100"/>
          </a:xfrm>
          <a:extLst>
            <a:ext uri="{91240B29-F687-4F45-9708-019B960494DF}">
              <a14:hiddenLine xmlns:a14="http://schemas.microsoft.com/office/drawing/2010/main" w="9525">
                <a:solidFill>
                  <a:schemeClr val="tx2"/>
                </a:solidFill>
                <a:miter lim="800000"/>
                <a:headEnd/>
                <a:tailEnd/>
              </a14:hiddenLine>
            </a:ext>
          </a:extLst>
        </p:spPr>
        <p:txBody>
          <a:bodyPr>
            <a:normAutofit/>
          </a:bodyPr>
          <a:lstStyle/>
          <a:p>
            <a:pPr eaLnBrk="1" hangingPunct="1"/>
            <a:r>
              <a:rPr lang="tr-TR" altLang="tr-TR" sz="2800" b="1" i="1" dirty="0">
                <a:latin typeface="Georgia" panose="02040502050405020303" pitchFamily="18" charset="0"/>
              </a:rPr>
              <a:t>ARAMA KURTARMANIN BİLEŞENLERİ</a:t>
            </a:r>
            <a:endParaRPr lang="en-US" altLang="tr-TR" sz="2400" i="1" dirty="0" smtClean="0">
              <a:solidFill>
                <a:schemeClr val="tx1"/>
              </a:solidFill>
              <a:latin typeface="Georgia" panose="02040502050405020303" pitchFamily="18" charset="0"/>
            </a:endParaRPr>
          </a:p>
        </p:txBody>
      </p:sp>
    </p:spTree>
    <p:extLst>
      <p:ext uri="{BB962C8B-B14F-4D97-AF65-F5344CB8AC3E}">
        <p14:creationId xmlns:p14="http://schemas.microsoft.com/office/powerpoint/2010/main" val="332607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4608"/>
                                        </p:tgtEl>
                                        <p:attrNameLst>
                                          <p:attrName>style.visibility</p:attrName>
                                        </p:attrNameLst>
                                      </p:cBhvr>
                                      <p:to>
                                        <p:strVal val="visible"/>
                                      </p:to>
                                    </p:set>
                                    <p:anim calcmode="lin" valueType="num">
                                      <p:cBhvr>
                                        <p:cTn id="7" dur="1000" fill="hold"/>
                                        <p:tgtEl>
                                          <p:spTgt spid="24608"/>
                                        </p:tgtEl>
                                        <p:attrNameLst>
                                          <p:attrName>ppt_w</p:attrName>
                                        </p:attrNameLst>
                                      </p:cBhvr>
                                      <p:tavLst>
                                        <p:tav tm="0">
                                          <p:val>
                                            <p:fltVal val="0"/>
                                          </p:val>
                                        </p:tav>
                                        <p:tav tm="100000">
                                          <p:val>
                                            <p:strVal val="#ppt_w"/>
                                          </p:val>
                                        </p:tav>
                                      </p:tavLst>
                                    </p:anim>
                                    <p:anim calcmode="lin" valueType="num">
                                      <p:cBhvr>
                                        <p:cTn id="8" dur="1000" fill="hold"/>
                                        <p:tgtEl>
                                          <p:spTgt spid="24608"/>
                                        </p:tgtEl>
                                        <p:attrNameLst>
                                          <p:attrName>ppt_h</p:attrName>
                                        </p:attrNameLst>
                                      </p:cBhvr>
                                      <p:tavLst>
                                        <p:tav tm="0">
                                          <p:val>
                                            <p:fltVal val="0"/>
                                          </p:val>
                                        </p:tav>
                                        <p:tav tm="100000">
                                          <p:val>
                                            <p:strVal val="#ppt_h"/>
                                          </p:val>
                                        </p:tav>
                                      </p:tavLst>
                                    </p:anim>
                                    <p:anim calcmode="lin" valueType="num">
                                      <p:cBhvr>
                                        <p:cTn id="9" dur="1000" fill="hold"/>
                                        <p:tgtEl>
                                          <p:spTgt spid="2460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460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
          <p:cNvSpPr>
            <a:spLocks noGrp="1"/>
          </p:cNvSpPr>
          <p:nvPr>
            <p:ph type="title"/>
          </p:nvPr>
        </p:nvSpPr>
        <p:spPr>
          <a:xfrm>
            <a:off x="3455384" y="417838"/>
            <a:ext cx="5854535" cy="1362113"/>
          </a:xfrm>
        </p:spPr>
        <p:txBody>
          <a:bodyPr rtlCol="0">
            <a:normAutofit/>
          </a:bodyPr>
          <a:lstStyle/>
          <a:p>
            <a:pPr rtl="0"/>
            <a:r>
              <a:rPr lang="tr-TR" sz="3600" b="1" i="1" dirty="0" smtClean="0">
                <a:latin typeface="Georgia" panose="02040502050405020303" pitchFamily="18" charset="0"/>
              </a:rPr>
              <a:t>OLAY YERİ YÖNETİMİ</a:t>
            </a:r>
            <a:endParaRPr lang="tr-TR" sz="3600" b="1" i="1" dirty="0">
              <a:latin typeface="Georgia" panose="02040502050405020303" pitchFamily="18" charset="0"/>
            </a:endParaRPr>
          </a:p>
        </p:txBody>
      </p:sp>
      <p:sp>
        <p:nvSpPr>
          <p:cNvPr id="14" name="İçerik Yer Tutucusu 2"/>
          <p:cNvSpPr>
            <a:spLocks noGrp="1"/>
          </p:cNvSpPr>
          <p:nvPr>
            <p:ph idx="1"/>
          </p:nvPr>
        </p:nvSpPr>
        <p:spPr>
          <a:xfrm>
            <a:off x="1496291" y="2529444"/>
            <a:ext cx="9772723" cy="3536505"/>
          </a:xfrm>
        </p:spPr>
        <p:txBody>
          <a:bodyPr rtlCol="0">
            <a:normAutofit/>
          </a:bodyPr>
          <a:lstStyle/>
          <a:p>
            <a:pPr marL="0" indent="0" algn="just">
              <a:buNone/>
            </a:pPr>
            <a:r>
              <a:rPr lang="tr-TR" sz="2400" dirty="0"/>
              <a:t>Çeşitli afetler sonucunda birçok can kaybı ve mal kaybı yaşanmaktadır. Olaylar başlangıçtan bitişe kadar sistematik bir çerçeve içerisinde yürütülmelidir.  Öncelikli olarak olayların niteliği bilinmeli ve olay yeri güvenliği sağlanmalıdır. Güvenliği sağlanmamış olay yerine giriş sizlerin de can güvenliğini tehlikeye düşürecektir.  </a:t>
            </a:r>
            <a:endParaRPr lang="tr-TR" sz="2400" dirty="0" smtClean="0"/>
          </a:p>
          <a:p>
            <a:pPr marL="0" indent="0" algn="just">
              <a:buNone/>
            </a:pPr>
            <a:r>
              <a:rPr lang="tr-TR" sz="2400" dirty="0" smtClean="0"/>
              <a:t>Bir </a:t>
            </a:r>
            <a:r>
              <a:rPr lang="tr-TR" sz="2400" dirty="0"/>
              <a:t>olay yeri değerlendirilirken hangi parametreler göz önünde bulundurulmalıdır?</a:t>
            </a:r>
          </a:p>
          <a:p>
            <a:pPr marL="0" indent="0" algn="just" rtl="0">
              <a:buNone/>
            </a:pPr>
            <a:endParaRPr lang="tr-TR" sz="2400" i="1" dirty="0">
              <a:latin typeface="Georgia" panose="02040502050405020303" pitchFamily="18" charset="0"/>
            </a:endParaRPr>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http://www.ayayder.org/Images/Thumbs/Editor/654-olay-yeri.jpe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36915" y="1802699"/>
            <a:ext cx="9334004" cy="5055301"/>
          </a:xfrm>
          <a:prstGeom prst="rect">
            <a:avLst/>
          </a:prstGeom>
          <a:noFill/>
          <a:ln>
            <a:noFill/>
          </a:ln>
        </p:spPr>
      </p:pic>
      <p:sp>
        <p:nvSpPr>
          <p:cNvPr id="5" name="Başlık 1"/>
          <p:cNvSpPr>
            <a:spLocks noGrp="1"/>
          </p:cNvSpPr>
          <p:nvPr>
            <p:ph type="title"/>
          </p:nvPr>
        </p:nvSpPr>
        <p:spPr>
          <a:xfrm>
            <a:off x="3455384" y="417838"/>
            <a:ext cx="5854535" cy="1362113"/>
          </a:xfrm>
        </p:spPr>
        <p:txBody>
          <a:bodyPr rtlCol="0">
            <a:normAutofit/>
          </a:bodyPr>
          <a:lstStyle/>
          <a:p>
            <a:pPr rtl="0"/>
            <a:r>
              <a:rPr lang="tr-TR" sz="3600" b="1" i="1" dirty="0" smtClean="0">
                <a:latin typeface="Georgia" panose="02040502050405020303" pitchFamily="18" charset="0"/>
              </a:rPr>
              <a:t>OLAY YERİ YÖNETİMİ</a:t>
            </a:r>
            <a:endParaRPr lang="tr-TR" sz="3600" b="1" i="1" dirty="0">
              <a:latin typeface="Georgia" panose="02040502050405020303" pitchFamily="18" charset="0"/>
            </a:endParaRPr>
          </a:p>
        </p:txBody>
      </p:sp>
    </p:spTree>
    <p:extLst>
      <p:ext uri="{BB962C8B-B14F-4D97-AF65-F5344CB8AC3E}">
        <p14:creationId xmlns:p14="http://schemas.microsoft.com/office/powerpoint/2010/main" val="184825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51412" y="2606386"/>
            <a:ext cx="9628632" cy="4008170"/>
          </a:xfrm>
        </p:spPr>
        <p:txBody>
          <a:bodyPr>
            <a:normAutofit/>
          </a:bodyPr>
          <a:lstStyle/>
          <a:p>
            <a:pPr marL="0" indent="0" algn="just">
              <a:buNone/>
            </a:pPr>
            <a:r>
              <a:rPr lang="tr-TR" sz="2000" dirty="0"/>
              <a:t>Olay yeri güvenliğinin sağlanması kurtarma ekiplerinin güvenli bir şekilde görev yapmasını sağladığı gibi kazazedelerinde etkin ve güvenli şekilde tahliye edilmesi için büyük önem arz etmektedir. Bu alana görevi olmayanların girmesi yasaklanarak ikincil kazalara davetiye çıkarımı önlenmelidir. Sesli ve ışıklı cihazlarla duyarlılık eşiği artırılır ve reaksiyon süresi kısalmış olur. </a:t>
            </a:r>
            <a:endParaRPr lang="tr-TR" sz="2000" dirty="0" smtClean="0"/>
          </a:p>
          <a:p>
            <a:pPr marL="0" indent="0" algn="just">
              <a:buNone/>
            </a:pPr>
            <a:r>
              <a:rPr lang="tr-TR" sz="2000" dirty="0" smtClean="0"/>
              <a:t>Tıbbi </a:t>
            </a:r>
            <a:r>
              <a:rPr lang="tr-TR" sz="2000" dirty="0"/>
              <a:t>açıdan yaklaşıma bakıldığında olay yerine ulaşan sağlık ekibinin lideri aynı zamanda olay yeri yöneticisi pozisyonunu üstlenir.  Olay yerinde bulunan kişilerden bilgi edinerek süreç hızlandırılmış olur ve atılması gereken adımlar sistematik bir şekilde ivedilikle atılmaya başlanır. Olay bir afet boyutuna ulaşmış ise hızlı bir şekilde ayırma yani </a:t>
            </a:r>
            <a:r>
              <a:rPr lang="tr-TR" sz="2000" dirty="0" err="1"/>
              <a:t>triaj</a:t>
            </a:r>
            <a:r>
              <a:rPr lang="tr-TR" sz="2000" dirty="0"/>
              <a:t> işlemi devreye sokulmalıdır</a:t>
            </a:r>
            <a:r>
              <a:rPr lang="tr-TR" sz="2000" dirty="0" smtClean="0"/>
              <a:t>. </a:t>
            </a:r>
            <a:r>
              <a:rPr lang="tr-TR" sz="2000" dirty="0" err="1"/>
              <a:t>Triaj</a:t>
            </a:r>
            <a:r>
              <a:rPr lang="tr-TR" sz="2000" dirty="0"/>
              <a:t> işlemi standart bir algoritma üzerinden yürütülerek en kısa zamanda değerlendirme işleminin ilk basamağı tamamlanmış olmalıdır.</a:t>
            </a:r>
            <a:endParaRPr lang="tr-TR" sz="2000" i="1" dirty="0">
              <a:latin typeface="Georgia" panose="02040502050405020303" pitchFamily="18" charset="0"/>
            </a:endParaRPr>
          </a:p>
        </p:txBody>
      </p:sp>
      <p:sp>
        <p:nvSpPr>
          <p:cNvPr id="5" name="Başlık 1"/>
          <p:cNvSpPr txBox="1">
            <a:spLocks/>
          </p:cNvSpPr>
          <p:nvPr/>
        </p:nvSpPr>
        <p:spPr bwMode="black">
          <a:xfrm>
            <a:off x="3455384" y="417838"/>
            <a:ext cx="5854535" cy="1362113"/>
          </a:xfrm>
          <a:prstGeom prst="rect">
            <a:avLst/>
          </a:prstGeom>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r>
              <a:rPr lang="tr-TR" sz="3600" b="1" i="1" dirty="0" smtClean="0">
                <a:latin typeface="Georgia" panose="02040502050405020303" pitchFamily="18" charset="0"/>
              </a:rPr>
              <a:t>OLAY YERİ YÖNETİMİ</a:t>
            </a:r>
            <a:endParaRPr lang="tr-TR" sz="3600" b="1" i="1" dirty="0">
              <a:latin typeface="Georgia" panose="02040502050405020303" pitchFamily="18" charset="0"/>
            </a:endParaRPr>
          </a:p>
        </p:txBody>
      </p:sp>
    </p:spTree>
    <p:extLst>
      <p:ext uri="{BB962C8B-B14F-4D97-AF65-F5344CB8AC3E}">
        <p14:creationId xmlns:p14="http://schemas.microsoft.com/office/powerpoint/2010/main" val="271090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0160" y="2190749"/>
            <a:ext cx="9628632" cy="4293178"/>
          </a:xfrm>
        </p:spPr>
        <p:txBody>
          <a:bodyPr/>
          <a:lstStyle/>
          <a:p>
            <a:pPr algn="just">
              <a:buFont typeface="Wingdings" panose="05000000000000000000" pitchFamily="2" charset="2"/>
              <a:buChar char="Ø"/>
            </a:pPr>
            <a:endParaRPr lang="tr-TR" b="1" dirty="0" smtClean="0"/>
          </a:p>
          <a:p>
            <a:pPr algn="just">
              <a:buFont typeface="Wingdings" panose="05000000000000000000" pitchFamily="2" charset="2"/>
              <a:buChar char="Ø"/>
            </a:pPr>
            <a:r>
              <a:rPr lang="tr-TR" b="1" dirty="0" err="1" smtClean="0"/>
              <a:t>Triaj</a:t>
            </a:r>
            <a:r>
              <a:rPr lang="tr-TR" b="1" dirty="0"/>
              <a:t>: </a:t>
            </a:r>
            <a:r>
              <a:rPr lang="tr-TR" dirty="0"/>
              <a:t>Hasta veya yaralıların yaşamlarını tehdit eden yaralanma derecelerine göre sınıflanması, ayrılması anlamına gelir.</a:t>
            </a:r>
          </a:p>
          <a:p>
            <a:pPr algn="just">
              <a:buFont typeface="Wingdings" panose="05000000000000000000" pitchFamily="2" charset="2"/>
              <a:buChar char="Ø"/>
            </a:pPr>
            <a:r>
              <a:rPr lang="tr-TR" b="1" dirty="0" err="1"/>
              <a:t>Triajın</a:t>
            </a:r>
            <a:r>
              <a:rPr lang="tr-TR" b="1" dirty="0"/>
              <a:t> amacı: </a:t>
            </a:r>
            <a:r>
              <a:rPr lang="tr-TR" dirty="0"/>
              <a:t>Çok sayıda yaralının olduğu durumda eldeki kısıtlı olanaklarla </a:t>
            </a:r>
            <a:r>
              <a:rPr lang="tr-TR" dirty="0" err="1"/>
              <a:t>maximum</a:t>
            </a:r>
            <a:r>
              <a:rPr lang="tr-TR" dirty="0"/>
              <a:t> düzeyde yaşamı kurtarmaktır.  Kısaca çok sayıda yaralı için kısa sürede en iyisini yapmaktır.</a:t>
            </a:r>
          </a:p>
          <a:p>
            <a:pPr algn="just">
              <a:buFont typeface="Wingdings" panose="05000000000000000000" pitchFamily="2" charset="2"/>
              <a:buChar char="Ø"/>
            </a:pPr>
            <a:r>
              <a:rPr lang="tr-TR" b="1" dirty="0" err="1"/>
              <a:t>Triaj</a:t>
            </a:r>
            <a:r>
              <a:rPr lang="tr-TR" b="1" dirty="0"/>
              <a:t> Görevlisi: </a:t>
            </a:r>
            <a:r>
              <a:rPr lang="tr-TR" dirty="0"/>
              <a:t>Olay yerine ulaşan ekibin lideri veya görevlendirdiği kişidir.</a:t>
            </a:r>
          </a:p>
        </p:txBody>
      </p:sp>
      <p:sp>
        <p:nvSpPr>
          <p:cNvPr id="6" name="Başlık 1"/>
          <p:cNvSpPr txBox="1">
            <a:spLocks/>
          </p:cNvSpPr>
          <p:nvPr/>
        </p:nvSpPr>
        <p:spPr bwMode="black">
          <a:xfrm>
            <a:off x="3455384" y="417838"/>
            <a:ext cx="5854535" cy="1362113"/>
          </a:xfrm>
          <a:prstGeom prst="rect">
            <a:avLst/>
          </a:prstGeom>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r>
              <a:rPr lang="tr-TR" sz="3600" b="1" i="1" dirty="0" smtClean="0">
                <a:latin typeface="Georgia" panose="02040502050405020303" pitchFamily="18" charset="0"/>
              </a:rPr>
              <a:t>OLAY YERİ YÖNETİMİ</a:t>
            </a:r>
            <a:endParaRPr lang="tr-TR" sz="3600" b="1" i="1" dirty="0">
              <a:latin typeface="Georgia" panose="02040502050405020303" pitchFamily="18" charset="0"/>
            </a:endParaRPr>
          </a:p>
        </p:txBody>
      </p:sp>
    </p:spTree>
    <p:extLst>
      <p:ext uri="{BB962C8B-B14F-4D97-AF65-F5344CB8AC3E}">
        <p14:creationId xmlns:p14="http://schemas.microsoft.com/office/powerpoint/2010/main" val="224969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İçerik Yer Tutucusu 2"/>
          <p:cNvSpPr>
            <a:spLocks noGrp="1"/>
          </p:cNvSpPr>
          <p:nvPr>
            <p:ph idx="1"/>
          </p:nvPr>
        </p:nvSpPr>
        <p:spPr>
          <a:xfrm>
            <a:off x="1280160" y="2731168"/>
            <a:ext cx="9628632" cy="3465094"/>
          </a:xfrm>
        </p:spPr>
        <p:txBody>
          <a:bodyPr>
            <a:noAutofit/>
          </a:bodyPr>
          <a:lstStyle/>
          <a:p>
            <a:pPr marL="0" indent="0" algn="just">
              <a:buNone/>
            </a:pPr>
            <a:r>
              <a:rPr lang="tr-TR" altLang="tr-TR" sz="3000" dirty="0">
                <a:latin typeface="Georgia" panose="02040502050405020303" pitchFamily="18" charset="0"/>
              </a:rPr>
              <a:t>Birleşmiş Milletlerin kabul ettiği ve en genel tanımıyla “insanlar için fiziksel, ekonomik ve sosyal kayıplara neden olan, normal yaşamı durdurarak veya kesintiye uğratarak toplumları etkileyen ve yerel imkânlar ile baş edilemeyen her türlü doğal, teknolojik veya insan kaynaklı olayların sonuçlarına” </a:t>
            </a:r>
            <a:r>
              <a:rPr lang="tr-TR" altLang="tr-TR" sz="3000" b="1" dirty="0">
                <a:latin typeface="Georgia" panose="02040502050405020303" pitchFamily="18" charset="0"/>
              </a:rPr>
              <a:t>AFET</a:t>
            </a:r>
            <a:r>
              <a:rPr lang="tr-TR" altLang="tr-TR" sz="3000" dirty="0">
                <a:latin typeface="Georgia" panose="02040502050405020303" pitchFamily="18" charset="0"/>
              </a:rPr>
              <a:t> denilmektedir.</a:t>
            </a:r>
            <a:endParaRPr lang="tr-TR" altLang="tr-TR" sz="3000" dirty="0" smtClean="0">
              <a:latin typeface="Georgia" panose="02040502050405020303" pitchFamily="18" charset="0"/>
            </a:endParaRPr>
          </a:p>
        </p:txBody>
      </p:sp>
      <p:sp>
        <p:nvSpPr>
          <p:cNvPr id="14339" name="Başlık 1"/>
          <p:cNvSpPr>
            <a:spLocks noGrp="1"/>
          </p:cNvSpPr>
          <p:nvPr>
            <p:ph type="title"/>
          </p:nvPr>
        </p:nvSpPr>
        <p:spPr/>
        <p:txBody>
          <a:bodyPr/>
          <a:lstStyle/>
          <a:p>
            <a:pPr algn="ctr" eaLnBrk="1" hangingPunct="1"/>
            <a:r>
              <a:rPr lang="tr-TR" altLang="tr-TR" sz="3600" b="1" i="1" dirty="0">
                <a:latin typeface="Georgia" panose="02040502050405020303" pitchFamily="18" charset="0"/>
              </a:rPr>
              <a:t>ARAMA - KURTARMA</a:t>
            </a:r>
          </a:p>
        </p:txBody>
      </p:sp>
    </p:spTree>
    <p:extLst>
      <p:ext uri="{BB962C8B-B14F-4D97-AF65-F5344CB8AC3E}">
        <p14:creationId xmlns:p14="http://schemas.microsoft.com/office/powerpoint/2010/main" val="49658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0160" y="2190749"/>
            <a:ext cx="9628632" cy="4293178"/>
          </a:xfrm>
        </p:spPr>
        <p:txBody>
          <a:bodyPr/>
          <a:lstStyle/>
          <a:p>
            <a:pPr marL="0" indent="0" algn="ctr">
              <a:buNone/>
            </a:pPr>
            <a:r>
              <a:rPr lang="tr-TR" b="1" dirty="0" err="1"/>
              <a:t>Triaj</a:t>
            </a:r>
            <a:r>
              <a:rPr lang="tr-TR" b="1" dirty="0"/>
              <a:t> görevlisinin sorumlulukları;</a:t>
            </a:r>
          </a:p>
          <a:p>
            <a:pPr>
              <a:buFont typeface="Wingdings" panose="05000000000000000000" pitchFamily="2" charset="2"/>
              <a:buChar char="Ø"/>
            </a:pPr>
            <a:r>
              <a:rPr lang="tr-TR" dirty="0" err="1"/>
              <a:t>Triaj</a:t>
            </a:r>
            <a:r>
              <a:rPr lang="tr-TR" dirty="0"/>
              <a:t> uygulamasını organize etmek.</a:t>
            </a:r>
          </a:p>
          <a:p>
            <a:pPr>
              <a:buFont typeface="Wingdings" panose="05000000000000000000" pitchFamily="2" charset="2"/>
              <a:buChar char="Ø"/>
            </a:pPr>
            <a:r>
              <a:rPr lang="tr-TR" dirty="0" err="1"/>
              <a:t>Triaj</a:t>
            </a:r>
            <a:r>
              <a:rPr lang="tr-TR" dirty="0"/>
              <a:t> işlemini döngüsel olarak revize etmek.</a:t>
            </a:r>
          </a:p>
          <a:p>
            <a:pPr>
              <a:buFont typeface="Wingdings" panose="05000000000000000000" pitchFamily="2" charset="2"/>
              <a:buChar char="Ø"/>
            </a:pPr>
            <a:r>
              <a:rPr lang="tr-TR" dirty="0"/>
              <a:t>Personel ve genel lojistik ihtiyacını belirlemek.</a:t>
            </a:r>
          </a:p>
          <a:p>
            <a:pPr>
              <a:buFont typeface="Wingdings" panose="05000000000000000000" pitchFamily="2" charset="2"/>
              <a:buChar char="Ø"/>
            </a:pPr>
            <a:r>
              <a:rPr lang="tr-TR" dirty="0"/>
              <a:t>Olay sonlanıncaya </a:t>
            </a:r>
            <a:r>
              <a:rPr lang="tr-TR" dirty="0" smtClean="0"/>
              <a:t>kadar </a:t>
            </a:r>
            <a:r>
              <a:rPr lang="tr-TR" dirty="0" err="1"/>
              <a:t>triaj</a:t>
            </a:r>
            <a:r>
              <a:rPr lang="tr-TR" dirty="0"/>
              <a:t> alanını terk etmemek</a:t>
            </a:r>
            <a:r>
              <a:rPr lang="tr-TR" dirty="0" smtClean="0"/>
              <a:t>.</a:t>
            </a:r>
          </a:p>
          <a:p>
            <a:pPr>
              <a:buFont typeface="Wingdings" panose="05000000000000000000" pitchFamily="2" charset="2"/>
              <a:buChar char="Ø"/>
            </a:pPr>
            <a:r>
              <a:rPr lang="tr-TR" dirty="0"/>
              <a:t>Olay yeri güvenliği sağlandıktan sonra </a:t>
            </a:r>
            <a:r>
              <a:rPr lang="tr-TR" dirty="0" err="1"/>
              <a:t>triaj</a:t>
            </a:r>
            <a:r>
              <a:rPr lang="tr-TR" dirty="0"/>
              <a:t> işlemine başlanması gerekir.</a:t>
            </a:r>
          </a:p>
        </p:txBody>
      </p:sp>
      <p:sp>
        <p:nvSpPr>
          <p:cNvPr id="6" name="Başlık 1"/>
          <p:cNvSpPr txBox="1">
            <a:spLocks/>
          </p:cNvSpPr>
          <p:nvPr/>
        </p:nvSpPr>
        <p:spPr bwMode="black">
          <a:xfrm>
            <a:off x="3455384" y="417838"/>
            <a:ext cx="5854535" cy="1362113"/>
          </a:xfrm>
          <a:prstGeom prst="rect">
            <a:avLst/>
          </a:prstGeom>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r>
              <a:rPr lang="tr-TR" sz="3600" b="1" i="1" dirty="0" smtClean="0">
                <a:latin typeface="Georgia" panose="02040502050405020303" pitchFamily="18" charset="0"/>
              </a:rPr>
              <a:t>OLAY YERİ YÖNETİMİ</a:t>
            </a:r>
            <a:endParaRPr lang="tr-TR" sz="3600" b="1" i="1" dirty="0">
              <a:latin typeface="Georgia" panose="02040502050405020303" pitchFamily="18" charset="0"/>
            </a:endParaRPr>
          </a:p>
        </p:txBody>
      </p:sp>
    </p:spTree>
    <p:extLst>
      <p:ext uri="{BB962C8B-B14F-4D97-AF65-F5344CB8AC3E}">
        <p14:creationId xmlns:p14="http://schemas.microsoft.com/office/powerpoint/2010/main" val="224645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0160" y="2190749"/>
            <a:ext cx="9628632" cy="4293178"/>
          </a:xfrm>
        </p:spPr>
        <p:txBody>
          <a:bodyPr/>
          <a:lstStyle/>
          <a:p>
            <a:pPr marL="0" indent="0" algn="just">
              <a:buNone/>
            </a:pPr>
            <a:endParaRPr lang="tr-TR" dirty="0" smtClean="0"/>
          </a:p>
          <a:p>
            <a:pPr marL="0" indent="0" algn="just">
              <a:buNone/>
            </a:pPr>
            <a:r>
              <a:rPr lang="tr-TR" dirty="0" err="1" smtClean="0"/>
              <a:t>Triaj</a:t>
            </a:r>
            <a:r>
              <a:rPr lang="tr-TR" dirty="0" smtClean="0"/>
              <a:t> </a:t>
            </a:r>
            <a:r>
              <a:rPr lang="tr-TR" dirty="0"/>
              <a:t>işlemine bize en yakın hasta ve yaralılardan başlamalıyız. Kendimizi tanıtıp yürüyebilenlerin kendimize doğru yürümesini isteyerek </a:t>
            </a:r>
            <a:r>
              <a:rPr lang="tr-TR" dirty="0" err="1"/>
              <a:t>triaj</a:t>
            </a:r>
            <a:r>
              <a:rPr lang="tr-TR" dirty="0"/>
              <a:t> işlemine başlamış oluruz. Sesli komutlarımıza cevap verip bize doğru yürüyen hasta ve yaralıları yeşil kodlayarak güvenlikli alana </a:t>
            </a:r>
            <a:r>
              <a:rPr lang="tr-TR" dirty="0" smtClean="0"/>
              <a:t>yönlendirmeliyiz. Gerekli </a:t>
            </a:r>
            <a:r>
              <a:rPr lang="tr-TR" dirty="0"/>
              <a:t>görüldüğü durumda yeşil kodlu yaralılardan yardım istenerek işleme dahil edilmeleri sağlanabilir. Kitlesel olaylarda başlatmış olduğumuz </a:t>
            </a:r>
            <a:r>
              <a:rPr lang="tr-TR" dirty="0" err="1"/>
              <a:t>triaj</a:t>
            </a:r>
            <a:r>
              <a:rPr lang="tr-TR" dirty="0"/>
              <a:t> işleminde fazla zaman kaybetmeden bütün yaralıların değerlendirilmesi gerekmektedir. Bu durumda bakı süresi 1 dakikayı aşmamalıdır.</a:t>
            </a:r>
          </a:p>
        </p:txBody>
      </p:sp>
      <p:sp>
        <p:nvSpPr>
          <p:cNvPr id="6" name="Başlık 1"/>
          <p:cNvSpPr txBox="1">
            <a:spLocks/>
          </p:cNvSpPr>
          <p:nvPr/>
        </p:nvSpPr>
        <p:spPr bwMode="black">
          <a:xfrm>
            <a:off x="3455384" y="417838"/>
            <a:ext cx="5854535" cy="1362113"/>
          </a:xfrm>
          <a:prstGeom prst="rect">
            <a:avLst/>
          </a:prstGeom>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r>
              <a:rPr lang="tr-TR" sz="3600" b="1" i="1" dirty="0" smtClean="0">
                <a:latin typeface="Georgia" panose="02040502050405020303" pitchFamily="18" charset="0"/>
              </a:rPr>
              <a:t>OLAY YERİ YÖNETİMİ</a:t>
            </a:r>
            <a:endParaRPr lang="tr-TR" sz="3600" b="1" i="1" dirty="0">
              <a:latin typeface="Georgia" panose="02040502050405020303" pitchFamily="18" charset="0"/>
            </a:endParaRPr>
          </a:p>
        </p:txBody>
      </p:sp>
    </p:spTree>
    <p:extLst>
      <p:ext uri="{BB962C8B-B14F-4D97-AF65-F5344CB8AC3E}">
        <p14:creationId xmlns:p14="http://schemas.microsoft.com/office/powerpoint/2010/main" val="295147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0160" y="2190749"/>
            <a:ext cx="9628632" cy="4293178"/>
          </a:xfrm>
        </p:spPr>
        <p:txBody>
          <a:bodyPr/>
          <a:lstStyle/>
          <a:p>
            <a:pPr marL="0" indent="0" algn="just">
              <a:buNone/>
            </a:pPr>
            <a:endParaRPr lang="tr-TR" dirty="0" smtClean="0"/>
          </a:p>
          <a:p>
            <a:pPr marL="0" indent="0" algn="just">
              <a:buNone/>
            </a:pPr>
            <a:r>
              <a:rPr lang="tr-TR" dirty="0" smtClean="0"/>
              <a:t>Hasta </a:t>
            </a:r>
            <a:r>
              <a:rPr lang="tr-TR" dirty="0"/>
              <a:t>veya yaralıların ayırma işlemleri </a:t>
            </a:r>
            <a:r>
              <a:rPr lang="tr-TR" dirty="0" err="1"/>
              <a:t>aciliyet</a:t>
            </a:r>
            <a:r>
              <a:rPr lang="tr-TR" dirty="0"/>
              <a:t> durumlarına göre gerçekleştirilirken her hasta veya yaralıya bir renk kodlaması yapılır ve işaretler hastanın üzerine görülebilecek bir alana yerleştirilir. Bu aşamada hasta veya yaralıların ileri tedavisi için zaman kaybedilmez genel değerlendirme bittikten sonra gerekli zaman kalmış ise en acil olan hastadan başlanmak üzere ileri uygulamalara geçilebilir veya ikincil </a:t>
            </a:r>
            <a:r>
              <a:rPr lang="tr-TR" dirty="0" err="1"/>
              <a:t>triaj</a:t>
            </a:r>
            <a:r>
              <a:rPr lang="tr-TR" dirty="0"/>
              <a:t> işlemine başlanabilir. Yapılan bu sınıflandırma ve kodlamalar olay yerine sonradan dahil olacak kurtarma ekiplerinin zaman kaybetmeden acil kodlu hastalara yönlenmesi sağlayacak ve kurtarma işlemelerinin kontrollü bir şekilde yürütülmesine imkan verecektir.</a:t>
            </a:r>
          </a:p>
          <a:p>
            <a:pPr marL="0" indent="0" algn="just">
              <a:buNone/>
            </a:pPr>
            <a:endParaRPr lang="tr-TR" dirty="0"/>
          </a:p>
        </p:txBody>
      </p:sp>
      <p:sp>
        <p:nvSpPr>
          <p:cNvPr id="6" name="Başlık 1"/>
          <p:cNvSpPr txBox="1">
            <a:spLocks/>
          </p:cNvSpPr>
          <p:nvPr/>
        </p:nvSpPr>
        <p:spPr bwMode="black">
          <a:xfrm>
            <a:off x="3455384" y="417838"/>
            <a:ext cx="5854535" cy="1362113"/>
          </a:xfrm>
          <a:prstGeom prst="rect">
            <a:avLst/>
          </a:prstGeom>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r>
              <a:rPr lang="tr-TR" sz="3600" b="1" i="1" dirty="0" smtClean="0">
                <a:latin typeface="Georgia" panose="02040502050405020303" pitchFamily="18" charset="0"/>
              </a:rPr>
              <a:t>OLAY YERİ YÖNETİMİ</a:t>
            </a:r>
            <a:endParaRPr lang="tr-TR" sz="3600" b="1" i="1" dirty="0">
              <a:latin typeface="Georgia" panose="02040502050405020303" pitchFamily="18" charset="0"/>
            </a:endParaRPr>
          </a:p>
        </p:txBody>
      </p:sp>
    </p:spTree>
    <p:extLst>
      <p:ext uri="{BB962C8B-B14F-4D97-AF65-F5344CB8AC3E}">
        <p14:creationId xmlns:p14="http://schemas.microsoft.com/office/powerpoint/2010/main" val="217779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bwMode="black">
          <a:xfrm>
            <a:off x="3455384" y="417838"/>
            <a:ext cx="5854535" cy="1362113"/>
          </a:xfrm>
          <a:prstGeom prst="rect">
            <a:avLst/>
          </a:prstGeom>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r>
              <a:rPr lang="tr-TR" sz="3600" b="1" i="1" dirty="0" smtClean="0">
                <a:latin typeface="Georgia" panose="02040502050405020303" pitchFamily="18" charset="0"/>
              </a:rPr>
              <a:t>OLAY YERİ YÖNETİMİ</a:t>
            </a:r>
            <a:endParaRPr lang="tr-TR" sz="3600" b="1" i="1" dirty="0">
              <a:latin typeface="Georgia" panose="02040502050405020303" pitchFamily="18" charset="0"/>
            </a:endParaRPr>
          </a:p>
        </p:txBody>
      </p:sp>
      <p:pic>
        <p:nvPicPr>
          <p:cNvPr id="4" name="İçerik Yer Tutucusu 3" descr="http://www.ayayder.org/Images/Thumbs/Editor/655-triaj.jpe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3174" y="1876301"/>
            <a:ext cx="8728364" cy="4981699"/>
          </a:xfrm>
          <a:prstGeom prst="rect">
            <a:avLst/>
          </a:prstGeom>
          <a:noFill/>
          <a:ln>
            <a:noFill/>
          </a:ln>
        </p:spPr>
      </p:pic>
    </p:spTree>
    <p:extLst>
      <p:ext uri="{BB962C8B-B14F-4D97-AF65-F5344CB8AC3E}">
        <p14:creationId xmlns:p14="http://schemas.microsoft.com/office/powerpoint/2010/main" val="289467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0160" y="2190749"/>
            <a:ext cx="9628632" cy="4293178"/>
          </a:xfrm>
        </p:spPr>
        <p:txBody>
          <a:bodyPr/>
          <a:lstStyle/>
          <a:p>
            <a:pPr marL="0" indent="0" algn="just">
              <a:buNone/>
            </a:pPr>
            <a:endParaRPr lang="tr-TR" dirty="0" smtClean="0"/>
          </a:p>
          <a:p>
            <a:pPr marL="0" indent="0" algn="just">
              <a:buNone/>
            </a:pPr>
            <a:r>
              <a:rPr lang="tr-TR" dirty="0" smtClean="0"/>
              <a:t>Mevzuatta </a:t>
            </a:r>
            <a:r>
              <a:rPr lang="tr-TR" dirty="0"/>
              <a:t>acil durum ekipleri, “Yangın, deprem ve benzeri afetlerde binada bulunanların tahliyesini sağlayan, olaya ilk müdahaleyi yapan, arama-kurtarma ve söndürme olaylarına katılan ekip” olarak tanımlanmıştır. </a:t>
            </a:r>
            <a:r>
              <a:rPr lang="tr-TR" dirty="0" smtClean="0"/>
              <a:t> </a:t>
            </a:r>
          </a:p>
          <a:p>
            <a:pPr marL="0" indent="0" algn="just">
              <a:buNone/>
            </a:pPr>
            <a:r>
              <a:rPr lang="tr-TR" dirty="0" smtClean="0"/>
              <a:t>Buna </a:t>
            </a:r>
            <a:r>
              <a:rPr lang="tr-TR" dirty="0"/>
              <a:t>göre; Yapı, bina, tesis ve işletmelerden; 10 bağımsız bölümü olan konutlar ile 50 kişiden fazla insan bulunan her türlü yapı, bina, tesis ve işletmelerde aşağıdaki ekipler oluşturulur. </a:t>
            </a:r>
          </a:p>
        </p:txBody>
      </p:sp>
      <p:sp>
        <p:nvSpPr>
          <p:cNvPr id="6" name="Başlık 1"/>
          <p:cNvSpPr txBox="1">
            <a:spLocks/>
          </p:cNvSpPr>
          <p:nvPr/>
        </p:nvSpPr>
        <p:spPr bwMode="black">
          <a:xfrm>
            <a:off x="3455384" y="417838"/>
            <a:ext cx="5854535" cy="1362113"/>
          </a:xfrm>
          <a:prstGeom prst="rect">
            <a:avLst/>
          </a:prstGeom>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endParaRPr lang="tr-TR" sz="3600" b="1" i="1" dirty="0">
              <a:latin typeface="Georgia" panose="02040502050405020303" pitchFamily="18" charset="0"/>
            </a:endParaRPr>
          </a:p>
        </p:txBody>
      </p:sp>
      <p:sp>
        <p:nvSpPr>
          <p:cNvPr id="4" name="Başlık 1"/>
          <p:cNvSpPr txBox="1">
            <a:spLocks/>
          </p:cNvSpPr>
          <p:nvPr/>
        </p:nvSpPr>
        <p:spPr bwMode="black">
          <a:xfrm>
            <a:off x="3030810" y="429713"/>
            <a:ext cx="6127332" cy="1362113"/>
          </a:xfrm>
          <a:prstGeom prst="rect">
            <a:avLst/>
          </a:prstGeom>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r>
              <a:rPr lang="tr-TR" sz="3600" b="1" i="1" dirty="0" smtClean="0">
                <a:latin typeface="Georgia" panose="02040502050405020303" pitchFamily="18" charset="0"/>
              </a:rPr>
              <a:t>ACİL DURUM EKİPLERİ</a:t>
            </a:r>
            <a:endParaRPr lang="tr-TR" sz="3600" b="1" i="1" dirty="0">
              <a:latin typeface="Georgia" panose="02040502050405020303" pitchFamily="18" charset="0"/>
            </a:endParaRPr>
          </a:p>
        </p:txBody>
      </p:sp>
    </p:spTree>
    <p:extLst>
      <p:ext uri="{BB962C8B-B14F-4D97-AF65-F5344CB8AC3E}">
        <p14:creationId xmlns:p14="http://schemas.microsoft.com/office/powerpoint/2010/main" val="54953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0160" y="2190749"/>
            <a:ext cx="9628632" cy="4293178"/>
          </a:xfrm>
        </p:spPr>
        <p:txBody>
          <a:bodyPr>
            <a:normAutofit/>
          </a:bodyPr>
          <a:lstStyle/>
          <a:p>
            <a:pPr marL="0" indent="0">
              <a:buNone/>
            </a:pPr>
            <a:r>
              <a:rPr lang="tr-TR" sz="2400" b="1" dirty="0"/>
              <a:t>Söndürme Ekibi, </a:t>
            </a:r>
            <a:endParaRPr lang="tr-TR" sz="2400" b="1" dirty="0" smtClean="0"/>
          </a:p>
          <a:p>
            <a:pPr marL="0" indent="0">
              <a:buNone/>
            </a:pPr>
            <a:r>
              <a:rPr lang="tr-TR" sz="2400" b="1" dirty="0" smtClean="0"/>
              <a:t> 	</a:t>
            </a:r>
          </a:p>
          <a:p>
            <a:pPr marL="0" indent="0">
              <a:buNone/>
            </a:pPr>
            <a:r>
              <a:rPr lang="tr-TR" sz="2400" b="1" dirty="0" smtClean="0"/>
              <a:t>		Kurtarma </a:t>
            </a:r>
            <a:r>
              <a:rPr lang="tr-TR" sz="2400" b="1" dirty="0"/>
              <a:t>Ekibi, </a:t>
            </a:r>
            <a:endParaRPr lang="tr-TR" sz="2400" b="1" dirty="0" smtClean="0"/>
          </a:p>
          <a:p>
            <a:pPr marL="0" indent="0">
              <a:buNone/>
            </a:pPr>
            <a:r>
              <a:rPr lang="tr-TR" sz="2400" b="1" dirty="0" smtClean="0"/>
              <a:t> 		</a:t>
            </a:r>
          </a:p>
          <a:p>
            <a:pPr marL="0" indent="0">
              <a:buNone/>
            </a:pPr>
            <a:r>
              <a:rPr lang="tr-TR" sz="2400" b="1" dirty="0"/>
              <a:t>	</a:t>
            </a:r>
            <a:r>
              <a:rPr lang="tr-TR" sz="2400" b="1" dirty="0" smtClean="0"/>
              <a:t>			Koruma </a:t>
            </a:r>
            <a:r>
              <a:rPr lang="tr-TR" sz="2400" b="1" dirty="0"/>
              <a:t>Ekibi, </a:t>
            </a:r>
            <a:endParaRPr lang="tr-TR" sz="2400" b="1" dirty="0" smtClean="0"/>
          </a:p>
          <a:p>
            <a:pPr marL="0" indent="0">
              <a:buNone/>
            </a:pPr>
            <a:r>
              <a:rPr lang="tr-TR" sz="2400" b="1" dirty="0" smtClean="0"/>
              <a:t> 		</a:t>
            </a:r>
          </a:p>
          <a:p>
            <a:pPr marL="0" indent="0">
              <a:buNone/>
            </a:pPr>
            <a:r>
              <a:rPr lang="tr-TR" sz="2400" b="1" dirty="0"/>
              <a:t>	</a:t>
            </a:r>
            <a:r>
              <a:rPr lang="tr-TR" sz="2400" b="1" dirty="0" smtClean="0"/>
              <a:t>					İlkyardım </a:t>
            </a:r>
            <a:r>
              <a:rPr lang="tr-TR" sz="2400" b="1" dirty="0"/>
              <a:t>Ekibi, </a:t>
            </a:r>
          </a:p>
        </p:txBody>
      </p:sp>
      <p:sp>
        <p:nvSpPr>
          <p:cNvPr id="6" name="Başlık 1"/>
          <p:cNvSpPr txBox="1">
            <a:spLocks/>
          </p:cNvSpPr>
          <p:nvPr/>
        </p:nvSpPr>
        <p:spPr bwMode="black">
          <a:xfrm>
            <a:off x="3030810" y="429713"/>
            <a:ext cx="6127332" cy="1362113"/>
          </a:xfrm>
          <a:prstGeom prst="rect">
            <a:avLst/>
          </a:prstGeom>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r>
              <a:rPr lang="tr-TR" sz="3600" b="1" i="1" dirty="0" smtClean="0">
                <a:latin typeface="Georgia" panose="02040502050405020303" pitchFamily="18" charset="0"/>
              </a:rPr>
              <a:t>ACİL DURUM EKİPLERİ</a:t>
            </a:r>
            <a:endParaRPr lang="tr-TR" sz="3600" b="1" i="1" dirty="0">
              <a:latin typeface="Georgia" panose="02040502050405020303" pitchFamily="18" charset="0"/>
            </a:endParaRPr>
          </a:p>
        </p:txBody>
      </p:sp>
    </p:spTree>
    <p:extLst>
      <p:ext uri="{BB962C8B-B14F-4D97-AF65-F5344CB8AC3E}">
        <p14:creationId xmlns:p14="http://schemas.microsoft.com/office/powerpoint/2010/main" val="87493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0160" y="2190749"/>
            <a:ext cx="9628632" cy="4293178"/>
          </a:xfrm>
        </p:spPr>
        <p:txBody>
          <a:bodyPr/>
          <a:lstStyle/>
          <a:p>
            <a:pPr marL="0" indent="0" algn="just">
              <a:buNone/>
            </a:pPr>
            <a:r>
              <a:rPr lang="tr-TR" dirty="0"/>
              <a:t>Söndürme ve kurtarma ekipleri en az 3'er, koruma ve ilk yardım ekipleri ise en az 2'şer kişiden oluşur. </a:t>
            </a:r>
            <a:r>
              <a:rPr lang="tr-TR" dirty="0" smtClean="0"/>
              <a:t> </a:t>
            </a:r>
          </a:p>
          <a:p>
            <a:pPr marL="0" indent="0" algn="just">
              <a:buNone/>
            </a:pPr>
            <a:r>
              <a:rPr lang="tr-TR" dirty="0" smtClean="0"/>
              <a:t>Kurumda </a:t>
            </a:r>
            <a:r>
              <a:rPr lang="tr-TR" dirty="0"/>
              <a:t>sivil savunma servisleri kurulmuşsa; söz konusu ekiplerin görevleri, bu servislerce yürütülür. </a:t>
            </a:r>
            <a:r>
              <a:rPr lang="tr-TR" dirty="0" smtClean="0"/>
              <a:t> </a:t>
            </a:r>
          </a:p>
          <a:p>
            <a:pPr marL="0" indent="0" algn="just">
              <a:buNone/>
            </a:pPr>
            <a:r>
              <a:rPr lang="tr-TR" dirty="0" smtClean="0"/>
              <a:t>Her </a:t>
            </a:r>
            <a:r>
              <a:rPr lang="tr-TR" dirty="0"/>
              <a:t>ekipte bir ekip başı bulunur. Ekip başı, aynı zamanda yönergeyi uygulamakla görevli amirin yardımcısıdır. </a:t>
            </a:r>
          </a:p>
        </p:txBody>
      </p:sp>
      <p:sp>
        <p:nvSpPr>
          <p:cNvPr id="4" name="Başlık 1"/>
          <p:cNvSpPr txBox="1">
            <a:spLocks/>
          </p:cNvSpPr>
          <p:nvPr/>
        </p:nvSpPr>
        <p:spPr bwMode="black">
          <a:xfrm>
            <a:off x="3030810" y="429713"/>
            <a:ext cx="6127332" cy="1362113"/>
          </a:xfrm>
          <a:prstGeom prst="rect">
            <a:avLst/>
          </a:prstGeom>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r>
              <a:rPr lang="tr-TR" sz="3600" b="1" i="1" dirty="0" smtClean="0">
                <a:latin typeface="Georgia" panose="02040502050405020303" pitchFamily="18" charset="0"/>
              </a:rPr>
              <a:t>ACİL DURUM EKİPLERİ</a:t>
            </a:r>
            <a:endParaRPr lang="tr-TR" sz="3600" b="1" i="1" dirty="0">
              <a:latin typeface="Georgia" panose="02040502050405020303" pitchFamily="18" charset="0"/>
            </a:endParaRPr>
          </a:p>
        </p:txBody>
      </p:sp>
    </p:spTree>
    <p:extLst>
      <p:ext uri="{BB962C8B-B14F-4D97-AF65-F5344CB8AC3E}">
        <p14:creationId xmlns:p14="http://schemas.microsoft.com/office/powerpoint/2010/main" val="89662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0160" y="2190749"/>
            <a:ext cx="9628632" cy="4293178"/>
          </a:xfrm>
        </p:spPr>
        <p:txBody>
          <a:bodyPr/>
          <a:lstStyle/>
          <a:p>
            <a:pPr marL="0" indent="0" algn="ctr">
              <a:buNone/>
            </a:pPr>
            <a:endParaRPr lang="tr-TR" b="1" dirty="0" smtClean="0"/>
          </a:p>
          <a:p>
            <a:pPr marL="0" indent="0" algn="ctr">
              <a:buNone/>
            </a:pPr>
            <a:r>
              <a:rPr lang="tr-TR" b="1" dirty="0" smtClean="0"/>
              <a:t>SÖNDÜRME </a:t>
            </a:r>
            <a:r>
              <a:rPr lang="tr-TR" b="1" dirty="0"/>
              <a:t>EKİBİNİN </a:t>
            </a:r>
            <a:r>
              <a:rPr lang="tr-TR" b="1" dirty="0" smtClean="0"/>
              <a:t>GÖREVLERİ</a:t>
            </a:r>
            <a:endParaRPr lang="tr-TR" b="1" dirty="0"/>
          </a:p>
          <a:p>
            <a:pPr marL="0" indent="0" algn="just">
              <a:buNone/>
            </a:pPr>
            <a:r>
              <a:rPr lang="tr-TR" dirty="0" smtClean="0"/>
              <a:t>Yangın </a:t>
            </a:r>
            <a:r>
              <a:rPr lang="tr-TR" dirty="0"/>
              <a:t>haberi ulaştığında, yangın yerine gelerek yangının ne tür yangın olduğunu belirleyerek iş yerindeki yangın söndürme malzemelerini kullanarak yangını söndürmeye ve kontrol altına almaya çalışmak </a:t>
            </a:r>
            <a:r>
              <a:rPr lang="tr-TR" dirty="0" smtClean="0"/>
              <a:t> </a:t>
            </a:r>
          </a:p>
          <a:p>
            <a:pPr marL="0" indent="0" algn="just">
              <a:buNone/>
            </a:pPr>
            <a:r>
              <a:rPr lang="tr-TR" dirty="0" smtClean="0"/>
              <a:t>Yangın </a:t>
            </a:r>
            <a:r>
              <a:rPr lang="tr-TR" dirty="0"/>
              <a:t>içerisinde kalmış herhangi bir canlı belirlediklerinde kurtarma ve tahliye ekibine bildirerek kurtarılmasını sağlamak. </a:t>
            </a:r>
          </a:p>
          <a:p>
            <a:pPr marL="0" indent="0" algn="just">
              <a:buNone/>
            </a:pPr>
            <a:r>
              <a:rPr lang="tr-TR" dirty="0" smtClean="0"/>
              <a:t>Yangın </a:t>
            </a:r>
            <a:r>
              <a:rPr lang="tr-TR" dirty="0"/>
              <a:t>çeşidine göre uygun söndürücüleri kullanmak. </a:t>
            </a:r>
            <a:r>
              <a:rPr lang="tr-TR" dirty="0" smtClean="0"/>
              <a:t> </a:t>
            </a:r>
          </a:p>
        </p:txBody>
      </p:sp>
      <p:sp>
        <p:nvSpPr>
          <p:cNvPr id="4" name="Başlık 1"/>
          <p:cNvSpPr txBox="1">
            <a:spLocks/>
          </p:cNvSpPr>
          <p:nvPr/>
        </p:nvSpPr>
        <p:spPr bwMode="black">
          <a:xfrm>
            <a:off x="3030810" y="429713"/>
            <a:ext cx="6127332" cy="1362113"/>
          </a:xfrm>
          <a:prstGeom prst="rect">
            <a:avLst/>
          </a:prstGeom>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r>
              <a:rPr lang="tr-TR" sz="3600" b="1" i="1" dirty="0" smtClean="0">
                <a:latin typeface="Georgia" panose="02040502050405020303" pitchFamily="18" charset="0"/>
              </a:rPr>
              <a:t>ACİL DURUM EKİPLERİ</a:t>
            </a:r>
            <a:endParaRPr lang="tr-TR" sz="3600" b="1" i="1" dirty="0">
              <a:latin typeface="Georgia" panose="02040502050405020303" pitchFamily="18" charset="0"/>
            </a:endParaRPr>
          </a:p>
        </p:txBody>
      </p:sp>
    </p:spTree>
    <p:extLst>
      <p:ext uri="{BB962C8B-B14F-4D97-AF65-F5344CB8AC3E}">
        <p14:creationId xmlns:p14="http://schemas.microsoft.com/office/powerpoint/2010/main" val="33697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0160" y="2190749"/>
            <a:ext cx="9628632" cy="4293178"/>
          </a:xfrm>
        </p:spPr>
        <p:txBody>
          <a:bodyPr/>
          <a:lstStyle/>
          <a:p>
            <a:pPr marL="0" indent="0" algn="just">
              <a:buNone/>
            </a:pPr>
            <a:endParaRPr lang="tr-TR" dirty="0" smtClean="0"/>
          </a:p>
          <a:p>
            <a:pPr marL="0" indent="0" algn="just">
              <a:buNone/>
            </a:pPr>
            <a:endParaRPr lang="tr-TR" dirty="0"/>
          </a:p>
          <a:p>
            <a:pPr marL="0" indent="0" algn="just">
              <a:buNone/>
            </a:pPr>
            <a:r>
              <a:rPr lang="tr-TR" dirty="0" smtClean="0"/>
              <a:t>İtfaiye </a:t>
            </a:r>
            <a:r>
              <a:rPr lang="tr-TR" dirty="0"/>
              <a:t>ekibi geldikten sonra söndürme çalışmaları itfaiye ekibine bırakılır, yalnızca yardım istendiği durumlarda itfaiye ekibine yardımcı olunur. </a:t>
            </a:r>
          </a:p>
          <a:p>
            <a:pPr marL="0" indent="0" algn="just">
              <a:buNone/>
            </a:pPr>
            <a:r>
              <a:rPr lang="tr-TR" dirty="0" smtClean="0"/>
              <a:t>Yangın </a:t>
            </a:r>
            <a:r>
              <a:rPr lang="tr-TR" dirty="0"/>
              <a:t>söndürüldükten sonra kullanılan yangın söndürme malzeme ve teçhizat düzenli bir şekilde toplanır, boşalan söndürme cihazları ve eksilen teçhizat belirlenerek operasyon sorumlusuna bildirilir. </a:t>
            </a:r>
          </a:p>
        </p:txBody>
      </p:sp>
      <p:sp>
        <p:nvSpPr>
          <p:cNvPr id="4" name="Başlık 1"/>
          <p:cNvSpPr txBox="1">
            <a:spLocks/>
          </p:cNvSpPr>
          <p:nvPr/>
        </p:nvSpPr>
        <p:spPr bwMode="black">
          <a:xfrm>
            <a:off x="3030810" y="429713"/>
            <a:ext cx="6127332" cy="1362113"/>
          </a:xfrm>
          <a:prstGeom prst="rect">
            <a:avLst/>
          </a:prstGeom>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r>
              <a:rPr lang="tr-TR" sz="3600" b="1" i="1" dirty="0" smtClean="0">
                <a:latin typeface="Georgia" panose="02040502050405020303" pitchFamily="18" charset="0"/>
              </a:rPr>
              <a:t>ACİL DURUM EKİPLERİ</a:t>
            </a:r>
            <a:endParaRPr lang="tr-TR" sz="3600" b="1" i="1" dirty="0">
              <a:latin typeface="Georgia" panose="02040502050405020303" pitchFamily="18" charset="0"/>
            </a:endParaRPr>
          </a:p>
        </p:txBody>
      </p:sp>
    </p:spTree>
    <p:extLst>
      <p:ext uri="{BB962C8B-B14F-4D97-AF65-F5344CB8AC3E}">
        <p14:creationId xmlns:p14="http://schemas.microsoft.com/office/powerpoint/2010/main" val="31331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0160" y="2190749"/>
            <a:ext cx="9628632" cy="4293178"/>
          </a:xfrm>
        </p:spPr>
        <p:txBody>
          <a:bodyPr/>
          <a:lstStyle/>
          <a:p>
            <a:pPr marL="0" indent="0" algn="ctr">
              <a:buNone/>
            </a:pPr>
            <a:endParaRPr lang="tr-TR" b="1" dirty="0" smtClean="0"/>
          </a:p>
          <a:p>
            <a:pPr marL="0" indent="0" algn="ctr">
              <a:buNone/>
            </a:pPr>
            <a:r>
              <a:rPr lang="tr-TR" b="1" dirty="0" smtClean="0"/>
              <a:t>KURTARMA </a:t>
            </a:r>
            <a:r>
              <a:rPr lang="tr-TR" b="1" dirty="0"/>
              <a:t>EKİBİNİN GÖREVLERİ </a:t>
            </a:r>
          </a:p>
          <a:p>
            <a:pPr marL="0" indent="0" algn="just">
              <a:buNone/>
            </a:pPr>
            <a:r>
              <a:rPr lang="tr-TR" dirty="0" smtClean="0"/>
              <a:t>En </a:t>
            </a:r>
            <a:r>
              <a:rPr lang="tr-TR" dirty="0"/>
              <a:t>hızlı şekilde teçhizatları ile birlikte yangın yerine ulaşır ve yangın söndürme ekibinden alınacak bilgiler ışığında kurtarma ve tahliye çalışmalarına başlarlar. </a:t>
            </a:r>
            <a:endParaRPr lang="tr-TR" dirty="0" smtClean="0"/>
          </a:p>
          <a:p>
            <a:pPr marL="0" indent="0" algn="just">
              <a:buNone/>
            </a:pPr>
            <a:r>
              <a:rPr lang="tr-TR" dirty="0" smtClean="0"/>
              <a:t>Kendi </a:t>
            </a:r>
            <a:r>
              <a:rPr lang="tr-TR" dirty="0"/>
              <a:t>can güvenliklerini tehlikeye atmadan yangın içerisinde kalan canlılara gerekli teçhizatını kullanarak ulaşmaya çalışırlar. </a:t>
            </a:r>
            <a:endParaRPr lang="tr-TR" dirty="0" smtClean="0"/>
          </a:p>
          <a:p>
            <a:pPr marL="0" indent="0" algn="just">
              <a:buNone/>
            </a:pPr>
            <a:r>
              <a:rPr lang="tr-TR" dirty="0"/>
              <a:t>Kurtardıkları canlıların ilk yardımı için ilk yardım müdahale bölgesine taşınması sağlarlar. </a:t>
            </a:r>
          </a:p>
        </p:txBody>
      </p:sp>
      <p:sp>
        <p:nvSpPr>
          <p:cNvPr id="4" name="Başlık 1"/>
          <p:cNvSpPr txBox="1">
            <a:spLocks/>
          </p:cNvSpPr>
          <p:nvPr/>
        </p:nvSpPr>
        <p:spPr bwMode="black">
          <a:xfrm>
            <a:off x="3030810" y="429713"/>
            <a:ext cx="6127332" cy="1362113"/>
          </a:xfrm>
          <a:prstGeom prst="rect">
            <a:avLst/>
          </a:prstGeom>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r>
              <a:rPr lang="tr-TR" sz="3600" b="1" i="1" dirty="0" smtClean="0">
                <a:latin typeface="Georgia" panose="02040502050405020303" pitchFamily="18" charset="0"/>
              </a:rPr>
              <a:t>ACİL DURUM EKİPLERİ</a:t>
            </a:r>
            <a:endParaRPr lang="tr-TR" sz="3600" b="1" i="1" dirty="0">
              <a:latin typeface="Georgia" panose="02040502050405020303" pitchFamily="18" charset="0"/>
            </a:endParaRPr>
          </a:p>
        </p:txBody>
      </p:sp>
    </p:spTree>
    <p:extLst>
      <p:ext uri="{BB962C8B-B14F-4D97-AF65-F5344CB8AC3E}">
        <p14:creationId xmlns:p14="http://schemas.microsoft.com/office/powerpoint/2010/main" val="415631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İçerik Yer Tutucusu 2"/>
          <p:cNvSpPr>
            <a:spLocks noGrp="1"/>
          </p:cNvSpPr>
          <p:nvPr>
            <p:ph idx="1"/>
          </p:nvPr>
        </p:nvSpPr>
        <p:spPr>
          <a:xfrm>
            <a:off x="1280160" y="2166687"/>
            <a:ext cx="9628632" cy="4318334"/>
          </a:xfrm>
        </p:spPr>
        <p:txBody>
          <a:bodyPr>
            <a:noAutofit/>
          </a:bodyPr>
          <a:lstStyle/>
          <a:p>
            <a:pPr marL="0" indent="0" algn="just">
              <a:buNone/>
            </a:pPr>
            <a:r>
              <a:rPr lang="tr-TR" altLang="tr-TR" sz="2800" b="1" dirty="0">
                <a:latin typeface="Georgia" panose="02040502050405020303" pitchFamily="18" charset="0"/>
              </a:rPr>
              <a:t>Tehlike: </a:t>
            </a:r>
            <a:r>
              <a:rPr lang="tr-TR" altLang="tr-TR" sz="2800" dirty="0">
                <a:latin typeface="Georgia" panose="02040502050405020303" pitchFamily="18" charset="0"/>
              </a:rPr>
              <a:t>Can kaybına veya yaralanmalara, maddi zararlara, sosyal ve ekonomik hayatın kesintiye uğramasına veya çevresel bozulmalara neden olabilecek, zarar verme ihtimali olan, fiziki olay, veya insan aktiviteleridir. </a:t>
            </a:r>
          </a:p>
          <a:p>
            <a:pPr marL="0" indent="0" algn="just">
              <a:buNone/>
            </a:pPr>
            <a:r>
              <a:rPr lang="tr-TR" altLang="tr-TR" sz="2800" b="1" dirty="0">
                <a:latin typeface="Georgia" panose="02040502050405020303" pitchFamily="18" charset="0"/>
              </a:rPr>
              <a:t>Risk: </a:t>
            </a:r>
            <a:r>
              <a:rPr lang="tr-TR" altLang="tr-TR" sz="2800" dirty="0">
                <a:latin typeface="Georgia" panose="02040502050405020303" pitchFamily="18" charset="0"/>
              </a:rPr>
              <a:t>Belirli bir tehlikeden dolayı hasarın meydana gelmesi olasılığı ve boyutu </a:t>
            </a:r>
          </a:p>
          <a:p>
            <a:pPr marL="0" indent="0" algn="just">
              <a:buNone/>
            </a:pPr>
            <a:r>
              <a:rPr lang="tr-TR" altLang="tr-TR" sz="2800" dirty="0">
                <a:latin typeface="Georgia" panose="02040502050405020303" pitchFamily="18" charset="0"/>
              </a:rPr>
              <a:t>Belirli bir tehlikeli olayın meydana gelmesi durumunda cana, mala veya çevreye gelebilecek hasarların tahmini olasılığı .</a:t>
            </a:r>
          </a:p>
        </p:txBody>
      </p:sp>
      <p:sp>
        <p:nvSpPr>
          <p:cNvPr id="14339" name="Başlık 1"/>
          <p:cNvSpPr>
            <a:spLocks noGrp="1"/>
          </p:cNvSpPr>
          <p:nvPr>
            <p:ph type="title"/>
          </p:nvPr>
        </p:nvSpPr>
        <p:spPr/>
        <p:txBody>
          <a:bodyPr/>
          <a:lstStyle/>
          <a:p>
            <a:pPr algn="ctr" eaLnBrk="1" hangingPunct="1"/>
            <a:r>
              <a:rPr lang="tr-TR" altLang="tr-TR" sz="3600" b="1" i="1" dirty="0">
                <a:latin typeface="Georgia" panose="02040502050405020303" pitchFamily="18" charset="0"/>
              </a:rPr>
              <a:t>ARAMA - KURTARMA</a:t>
            </a:r>
          </a:p>
        </p:txBody>
      </p:sp>
    </p:spTree>
    <p:extLst>
      <p:ext uri="{BB962C8B-B14F-4D97-AF65-F5344CB8AC3E}">
        <p14:creationId xmlns:p14="http://schemas.microsoft.com/office/powerpoint/2010/main" val="76550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0160" y="2190749"/>
            <a:ext cx="9628632" cy="4293178"/>
          </a:xfrm>
        </p:spPr>
        <p:txBody>
          <a:bodyPr/>
          <a:lstStyle/>
          <a:p>
            <a:pPr marL="0" indent="0" algn="just">
              <a:buNone/>
            </a:pPr>
            <a:endParaRPr lang="tr-TR" dirty="0" smtClean="0"/>
          </a:p>
          <a:p>
            <a:pPr marL="0" indent="0" algn="just">
              <a:buNone/>
            </a:pPr>
            <a:r>
              <a:rPr lang="tr-TR" dirty="0" smtClean="0"/>
              <a:t>Yangın </a:t>
            </a:r>
            <a:r>
              <a:rPr lang="tr-TR" dirty="0"/>
              <a:t>içerisinde kurtarılması öncelikli (1. Derece) malzemeler ve eşyalar varsa bunların yangın dışına çıkarılması çalışmalarını yaparlar. </a:t>
            </a:r>
            <a:endParaRPr lang="tr-TR" dirty="0" smtClean="0"/>
          </a:p>
          <a:p>
            <a:pPr marL="0" indent="0" algn="just">
              <a:buNone/>
            </a:pPr>
            <a:r>
              <a:rPr lang="tr-TR" dirty="0" smtClean="0"/>
              <a:t>İtfaiye </a:t>
            </a:r>
            <a:r>
              <a:rPr lang="tr-TR" dirty="0"/>
              <a:t>ekibi geldikten sonra itfaiye ekibine tahliye kurtarma çalışmalarında yardımcı olurlar. </a:t>
            </a:r>
            <a:endParaRPr lang="tr-TR" dirty="0" smtClean="0"/>
          </a:p>
          <a:p>
            <a:pPr marL="0" indent="0" algn="just">
              <a:buNone/>
            </a:pPr>
            <a:r>
              <a:rPr lang="tr-TR" dirty="0" smtClean="0"/>
              <a:t>“</a:t>
            </a:r>
            <a:r>
              <a:rPr lang="tr-TR" dirty="0"/>
              <a:t>Ekipte olanlar kendi can güvenliklerini kesinlikle tehlikeye atmamalıdırlar.”</a:t>
            </a:r>
          </a:p>
        </p:txBody>
      </p:sp>
      <p:sp>
        <p:nvSpPr>
          <p:cNvPr id="4" name="Başlık 1"/>
          <p:cNvSpPr txBox="1">
            <a:spLocks/>
          </p:cNvSpPr>
          <p:nvPr/>
        </p:nvSpPr>
        <p:spPr bwMode="black">
          <a:xfrm>
            <a:off x="3030810" y="429713"/>
            <a:ext cx="6127332" cy="1362113"/>
          </a:xfrm>
          <a:prstGeom prst="rect">
            <a:avLst/>
          </a:prstGeom>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r>
              <a:rPr lang="tr-TR" sz="3600" b="1" i="1" dirty="0" smtClean="0">
                <a:latin typeface="Georgia" panose="02040502050405020303" pitchFamily="18" charset="0"/>
              </a:rPr>
              <a:t>ACİL DURUM EKİPLERİ</a:t>
            </a:r>
            <a:endParaRPr lang="tr-TR" sz="3600" b="1" i="1" dirty="0">
              <a:latin typeface="Georgia" panose="02040502050405020303" pitchFamily="18" charset="0"/>
            </a:endParaRPr>
          </a:p>
        </p:txBody>
      </p:sp>
    </p:spTree>
    <p:extLst>
      <p:ext uri="{BB962C8B-B14F-4D97-AF65-F5344CB8AC3E}">
        <p14:creationId xmlns:p14="http://schemas.microsoft.com/office/powerpoint/2010/main" val="367602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0160" y="2190749"/>
            <a:ext cx="9628632" cy="4293178"/>
          </a:xfrm>
        </p:spPr>
        <p:txBody>
          <a:bodyPr/>
          <a:lstStyle/>
          <a:p>
            <a:pPr marL="0" indent="0" algn="ctr">
              <a:buNone/>
            </a:pPr>
            <a:endParaRPr lang="tr-TR" b="1" dirty="0" smtClean="0"/>
          </a:p>
          <a:p>
            <a:pPr marL="0" indent="0" algn="ctr">
              <a:buNone/>
            </a:pPr>
            <a:r>
              <a:rPr lang="tr-TR" b="1" dirty="0" smtClean="0"/>
              <a:t>İLK </a:t>
            </a:r>
            <a:r>
              <a:rPr lang="tr-TR" b="1" dirty="0"/>
              <a:t>YARDIM EKİBİNİN </a:t>
            </a:r>
            <a:r>
              <a:rPr lang="tr-TR" b="1" dirty="0" smtClean="0"/>
              <a:t>GÖREVLERİ </a:t>
            </a:r>
          </a:p>
          <a:p>
            <a:pPr marL="0" indent="0" algn="just">
              <a:buNone/>
            </a:pPr>
            <a:r>
              <a:rPr lang="tr-TR" dirty="0" smtClean="0"/>
              <a:t>Kurtarma </a:t>
            </a:r>
            <a:r>
              <a:rPr lang="tr-TR" dirty="0"/>
              <a:t>ve tahliye ekibi tarafından yangından zarar görmüş olarak kurtarılan insanlara gereken ilk yardım müdahalesini yaparak durumuna göre en seri şekilde en yakın sağlık merkezine gönderilmelerini sağlar. </a:t>
            </a:r>
            <a:endParaRPr lang="tr-TR" dirty="0" smtClean="0"/>
          </a:p>
          <a:p>
            <a:pPr marL="0" indent="0" algn="just">
              <a:buNone/>
            </a:pPr>
            <a:r>
              <a:rPr lang="tr-TR" dirty="0" smtClean="0"/>
              <a:t>Yangın </a:t>
            </a:r>
            <a:r>
              <a:rPr lang="tr-TR" dirty="0"/>
              <a:t>yerine gelecek olan ambulansa, ilkyardım ekibi yardımcı olur. </a:t>
            </a:r>
            <a:endParaRPr lang="tr-TR" dirty="0" smtClean="0"/>
          </a:p>
          <a:p>
            <a:pPr marL="0" indent="0" algn="just">
              <a:buNone/>
            </a:pPr>
            <a:endParaRPr lang="tr-TR" dirty="0"/>
          </a:p>
        </p:txBody>
      </p:sp>
      <p:sp>
        <p:nvSpPr>
          <p:cNvPr id="4" name="Başlık 1"/>
          <p:cNvSpPr txBox="1">
            <a:spLocks/>
          </p:cNvSpPr>
          <p:nvPr/>
        </p:nvSpPr>
        <p:spPr bwMode="black">
          <a:xfrm>
            <a:off x="3030810" y="429713"/>
            <a:ext cx="6127332" cy="1362113"/>
          </a:xfrm>
          <a:prstGeom prst="rect">
            <a:avLst/>
          </a:prstGeom>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r>
              <a:rPr lang="tr-TR" sz="3600" b="1" i="1" dirty="0" smtClean="0">
                <a:latin typeface="Georgia" panose="02040502050405020303" pitchFamily="18" charset="0"/>
              </a:rPr>
              <a:t>ACİL DURUM EKİPLERİ</a:t>
            </a:r>
            <a:endParaRPr lang="tr-TR" sz="3600" b="1" i="1" dirty="0">
              <a:latin typeface="Georgia" panose="02040502050405020303" pitchFamily="18" charset="0"/>
            </a:endParaRPr>
          </a:p>
        </p:txBody>
      </p:sp>
    </p:spTree>
    <p:extLst>
      <p:ext uri="{BB962C8B-B14F-4D97-AF65-F5344CB8AC3E}">
        <p14:creationId xmlns:p14="http://schemas.microsoft.com/office/powerpoint/2010/main" val="262186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0160" y="2190749"/>
            <a:ext cx="9628632" cy="4293178"/>
          </a:xfrm>
        </p:spPr>
        <p:txBody>
          <a:bodyPr/>
          <a:lstStyle/>
          <a:p>
            <a:pPr marL="0" indent="0" algn="ctr">
              <a:buNone/>
            </a:pPr>
            <a:endParaRPr lang="tr-TR" b="1" dirty="0" smtClean="0"/>
          </a:p>
          <a:p>
            <a:pPr marL="0" indent="0" algn="ctr">
              <a:buNone/>
            </a:pPr>
            <a:r>
              <a:rPr lang="tr-TR" b="1" dirty="0" smtClean="0"/>
              <a:t>KORUMA </a:t>
            </a:r>
            <a:r>
              <a:rPr lang="tr-TR" b="1" dirty="0"/>
              <a:t>EKİBİNİN </a:t>
            </a:r>
            <a:r>
              <a:rPr lang="tr-TR" b="1" dirty="0" smtClean="0"/>
              <a:t>GÖREVLERİ</a:t>
            </a:r>
          </a:p>
          <a:p>
            <a:pPr marL="0" indent="0" algn="just">
              <a:buNone/>
            </a:pPr>
            <a:r>
              <a:rPr lang="tr-TR" dirty="0" smtClean="0"/>
              <a:t>Yangın </a:t>
            </a:r>
            <a:r>
              <a:rPr lang="tr-TR" dirty="0"/>
              <a:t>çıktığını öğrenir öğrenmez ekip komutanı yangını itfaiyeye ve ilgili kişilere en kısa zamanda telefonla haber verecektir. İtfaiyeye yangın yerini tam adresini çıkış saatini ve yangının türünü bildirecektir. </a:t>
            </a:r>
          </a:p>
          <a:p>
            <a:pPr marL="0" indent="0" algn="just">
              <a:buNone/>
            </a:pPr>
            <a:r>
              <a:rPr lang="tr-TR" dirty="0" smtClean="0"/>
              <a:t>Yangın </a:t>
            </a:r>
            <a:r>
              <a:rPr lang="tr-TR" dirty="0"/>
              <a:t>bölgesinin çevresini güvenlik şeritleriyle çevirecek ve ilgisiz şahısların yangın bölgesine girmesini </a:t>
            </a:r>
            <a:r>
              <a:rPr lang="tr-TR" dirty="0" smtClean="0"/>
              <a:t>engelleyecektir</a:t>
            </a:r>
            <a:r>
              <a:rPr lang="tr-TR" dirty="0"/>
              <a:t>. Bu şahıslar kötü niyetli olabilirler, ya da bilgisizlikleri ve tecrübesizlikleri nedeniyle yangından zarar görebilirler.</a:t>
            </a:r>
          </a:p>
        </p:txBody>
      </p:sp>
      <p:sp>
        <p:nvSpPr>
          <p:cNvPr id="4" name="Başlık 1"/>
          <p:cNvSpPr txBox="1">
            <a:spLocks/>
          </p:cNvSpPr>
          <p:nvPr/>
        </p:nvSpPr>
        <p:spPr bwMode="black">
          <a:xfrm>
            <a:off x="3030810" y="429713"/>
            <a:ext cx="6127332" cy="1362113"/>
          </a:xfrm>
          <a:prstGeom prst="rect">
            <a:avLst/>
          </a:prstGeom>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r>
              <a:rPr lang="tr-TR" sz="3600" b="1" i="1" dirty="0" smtClean="0">
                <a:latin typeface="Georgia" panose="02040502050405020303" pitchFamily="18" charset="0"/>
              </a:rPr>
              <a:t>ACİL DURUM EKİPLERİ</a:t>
            </a:r>
            <a:endParaRPr lang="tr-TR" sz="3600" b="1" i="1" dirty="0">
              <a:latin typeface="Georgia" panose="02040502050405020303" pitchFamily="18" charset="0"/>
            </a:endParaRPr>
          </a:p>
        </p:txBody>
      </p:sp>
    </p:spTree>
    <p:extLst>
      <p:ext uri="{BB962C8B-B14F-4D97-AF65-F5344CB8AC3E}">
        <p14:creationId xmlns:p14="http://schemas.microsoft.com/office/powerpoint/2010/main" val="250570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0160" y="2416380"/>
            <a:ext cx="9628632" cy="3485656"/>
          </a:xfrm>
        </p:spPr>
        <p:txBody>
          <a:bodyPr/>
          <a:lstStyle/>
          <a:p>
            <a:pPr marL="0" indent="0" algn="just">
              <a:buNone/>
            </a:pPr>
            <a:endParaRPr lang="tr-TR" dirty="0" smtClean="0"/>
          </a:p>
          <a:p>
            <a:pPr marL="0" indent="0" algn="just">
              <a:buNone/>
            </a:pPr>
            <a:r>
              <a:rPr lang="tr-TR" dirty="0" smtClean="0"/>
              <a:t>Gelecek </a:t>
            </a:r>
            <a:r>
              <a:rPr lang="tr-TR" dirty="0"/>
              <a:t>itfaiye ve ambulans araçlarına yardımcı olmak amacıyla güzergah üzerindeki araçların ve diğer engellerin kaldırılmasını sağlayarak yol gösterirler. </a:t>
            </a:r>
          </a:p>
          <a:p>
            <a:pPr marL="0" indent="0" algn="just">
              <a:buNone/>
            </a:pPr>
            <a:r>
              <a:rPr lang="tr-TR" dirty="0" smtClean="0"/>
              <a:t>Yangın </a:t>
            </a:r>
            <a:r>
              <a:rPr lang="tr-TR" dirty="0"/>
              <a:t>söndürüldükten sonra da çevre güvenlik önlemlerini sürdürerek yangın yerinin temizlenmesini sağlarlar ve diğer ekiplerle birlikte yangının çıktığı yer, çıkış nedeni, yangın söndürme çalışmaları, yangın sonrası maddi hasar ve diğer kayıplarla ilgili bir rapor hazırlar. </a:t>
            </a:r>
          </a:p>
        </p:txBody>
      </p:sp>
      <p:sp>
        <p:nvSpPr>
          <p:cNvPr id="4" name="Başlık 1"/>
          <p:cNvSpPr txBox="1">
            <a:spLocks/>
          </p:cNvSpPr>
          <p:nvPr/>
        </p:nvSpPr>
        <p:spPr bwMode="black">
          <a:xfrm>
            <a:off x="3030810" y="429713"/>
            <a:ext cx="6127332" cy="1362113"/>
          </a:xfrm>
          <a:prstGeom prst="rect">
            <a:avLst/>
          </a:prstGeom>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r>
              <a:rPr lang="tr-TR" sz="3600" b="1" i="1" dirty="0" smtClean="0">
                <a:latin typeface="Georgia" panose="02040502050405020303" pitchFamily="18" charset="0"/>
              </a:rPr>
              <a:t>ACİL DURUM EKİPLERİ</a:t>
            </a:r>
            <a:endParaRPr lang="tr-TR" sz="3600" b="1" i="1" dirty="0">
              <a:latin typeface="Georgia" panose="02040502050405020303" pitchFamily="18" charset="0"/>
            </a:endParaRPr>
          </a:p>
        </p:txBody>
      </p:sp>
    </p:spTree>
    <p:extLst>
      <p:ext uri="{BB962C8B-B14F-4D97-AF65-F5344CB8AC3E}">
        <p14:creationId xmlns:p14="http://schemas.microsoft.com/office/powerpoint/2010/main" val="362229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55577" y="454467"/>
            <a:ext cx="10877798" cy="1362113"/>
          </a:xfrm>
        </p:spPr>
        <p:txBody>
          <a:bodyPr/>
          <a:lstStyle/>
          <a:p>
            <a:r>
              <a:rPr lang="tr-TR" b="1" i="1" dirty="0">
                <a:latin typeface="Georgia" panose="02040502050405020303" pitchFamily="18" charset="0"/>
              </a:rPr>
              <a:t>Acil Durum Veya Afette Kazazede Arama Çalışmaları</a:t>
            </a:r>
          </a:p>
        </p:txBody>
      </p:sp>
      <p:sp>
        <p:nvSpPr>
          <p:cNvPr id="3" name="İçerik Yer Tutucusu 2"/>
          <p:cNvSpPr>
            <a:spLocks noGrp="1"/>
          </p:cNvSpPr>
          <p:nvPr>
            <p:ph idx="1"/>
          </p:nvPr>
        </p:nvSpPr>
        <p:spPr/>
        <p:txBody>
          <a:bodyPr/>
          <a:lstStyle/>
          <a:p>
            <a:pPr marL="0" indent="0" algn="just">
              <a:buNone/>
            </a:pPr>
            <a:r>
              <a:rPr lang="tr-TR" dirty="0" smtClean="0"/>
              <a:t>Acil durum ve afetlerde olay </a:t>
            </a:r>
            <a:r>
              <a:rPr lang="tr-TR" dirty="0"/>
              <a:t>yerine gelen ekip amiri görgü tanıkları ve sağlığı uygun afetzedelerden aldığı bilgiler doğrultusunda gerekli keşif ve incelemeleri yapıp arama-kurtarma operasyonlarında izlenilecek yolu tespit ederek enkaz altında kalan afetzedelerin kurtarılabilmesi için arama çalışmalarını başlatır. Arama çalışmaları 4 aşamada gerçekleştirilir</a:t>
            </a:r>
            <a:r>
              <a:rPr lang="tr-TR" dirty="0" smtClean="0"/>
              <a:t>:</a:t>
            </a:r>
          </a:p>
          <a:p>
            <a:pPr algn="just">
              <a:buFont typeface="Wingdings" panose="05000000000000000000" pitchFamily="2" charset="2"/>
              <a:buChar char="Ø"/>
            </a:pPr>
            <a:r>
              <a:rPr lang="tr-TR" dirty="0"/>
              <a:t>Birinci Aşama: Fiziksel </a:t>
            </a:r>
            <a:r>
              <a:rPr lang="tr-TR" dirty="0" smtClean="0"/>
              <a:t>arama</a:t>
            </a:r>
          </a:p>
          <a:p>
            <a:pPr algn="just">
              <a:buFont typeface="Wingdings" panose="05000000000000000000" pitchFamily="2" charset="2"/>
              <a:buChar char="Ø"/>
            </a:pPr>
            <a:r>
              <a:rPr lang="tr-TR" dirty="0" smtClean="0"/>
              <a:t>İkinci </a:t>
            </a:r>
            <a:r>
              <a:rPr lang="tr-TR" dirty="0"/>
              <a:t>Aşama: Köpeklerle arama </a:t>
            </a:r>
            <a:endParaRPr lang="tr-TR" dirty="0" smtClean="0"/>
          </a:p>
          <a:p>
            <a:pPr algn="just">
              <a:buFont typeface="Wingdings" panose="05000000000000000000" pitchFamily="2" charset="2"/>
              <a:buChar char="Ø"/>
            </a:pPr>
            <a:r>
              <a:rPr lang="tr-TR" dirty="0" smtClean="0"/>
              <a:t>Üçüncü </a:t>
            </a:r>
            <a:r>
              <a:rPr lang="tr-TR" dirty="0"/>
              <a:t>Aşama: Dinleme cihazları ile </a:t>
            </a:r>
            <a:r>
              <a:rPr lang="tr-TR" dirty="0" smtClean="0"/>
              <a:t>arama</a:t>
            </a:r>
          </a:p>
          <a:p>
            <a:pPr algn="just">
              <a:buFont typeface="Wingdings" panose="05000000000000000000" pitchFamily="2" charset="2"/>
              <a:buChar char="Ø"/>
            </a:pPr>
            <a:r>
              <a:rPr lang="tr-TR" dirty="0" smtClean="0"/>
              <a:t>Dördüncü </a:t>
            </a:r>
            <a:r>
              <a:rPr lang="tr-TR" dirty="0"/>
              <a:t>Aşama: Görüntülü arama cihazları ile arama</a:t>
            </a:r>
          </a:p>
        </p:txBody>
      </p:sp>
    </p:spTree>
    <p:extLst>
      <p:ext uri="{BB962C8B-B14F-4D97-AF65-F5344CB8AC3E}">
        <p14:creationId xmlns:p14="http://schemas.microsoft.com/office/powerpoint/2010/main" val="77888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55577" y="454467"/>
            <a:ext cx="10877798" cy="1362113"/>
          </a:xfrm>
        </p:spPr>
        <p:txBody>
          <a:bodyPr/>
          <a:lstStyle/>
          <a:p>
            <a:r>
              <a:rPr lang="tr-TR" b="1" i="1" dirty="0">
                <a:latin typeface="Georgia" panose="02040502050405020303" pitchFamily="18" charset="0"/>
              </a:rPr>
              <a:t>Acil Durum Veya Afette Kazazede Arama Çalışmaları</a:t>
            </a:r>
          </a:p>
        </p:txBody>
      </p:sp>
      <p:sp>
        <p:nvSpPr>
          <p:cNvPr id="3" name="İçerik Yer Tutucusu 2"/>
          <p:cNvSpPr>
            <a:spLocks noGrp="1"/>
          </p:cNvSpPr>
          <p:nvPr>
            <p:ph idx="1"/>
          </p:nvPr>
        </p:nvSpPr>
        <p:spPr/>
        <p:txBody>
          <a:bodyPr>
            <a:normAutofit lnSpcReduction="10000"/>
          </a:bodyPr>
          <a:lstStyle/>
          <a:p>
            <a:pPr marL="0" indent="0" algn="just">
              <a:buNone/>
            </a:pPr>
            <a:r>
              <a:rPr lang="tr-TR" b="1" i="1" dirty="0">
                <a:latin typeface="Georgia" panose="02040502050405020303" pitchFamily="18" charset="0"/>
              </a:rPr>
              <a:t>Birinci Aşama: Fiziksel Arama </a:t>
            </a:r>
            <a:endParaRPr lang="tr-TR" b="1" i="1" dirty="0" smtClean="0">
              <a:latin typeface="Georgia" panose="02040502050405020303" pitchFamily="18" charset="0"/>
            </a:endParaRPr>
          </a:p>
          <a:p>
            <a:pPr marL="0" indent="0" algn="just">
              <a:buNone/>
            </a:pPr>
            <a:r>
              <a:rPr lang="tr-TR" dirty="0" smtClean="0"/>
              <a:t>Arama-kurtarma </a:t>
            </a:r>
            <a:r>
              <a:rPr lang="tr-TR" dirty="0"/>
              <a:t>ekibi olay yerinde arama çalışmalarını belli bir sistemle yapmak zorundadır. Ekip üyeleri arama yaptıkları bölgeleri işaretlemeli ve o bölgenin temiz olduğunu belirlemelidir. Arama yaparken tüm enkaz bölgesinin herhangi bir işlem yapılmadan taranması gereklidir. Bu taramayı yaparken 2 şekilde hareket edebilir: </a:t>
            </a:r>
          </a:p>
          <a:p>
            <a:pPr algn="just">
              <a:buFont typeface="Wingdings" panose="05000000000000000000" pitchFamily="2" charset="2"/>
              <a:buChar char="Ø"/>
            </a:pPr>
            <a:r>
              <a:rPr lang="tr-TR" dirty="0" smtClean="0"/>
              <a:t>Yatay </a:t>
            </a:r>
            <a:r>
              <a:rPr lang="tr-TR" dirty="0"/>
              <a:t>ve düşey yönde dairesel arama </a:t>
            </a:r>
          </a:p>
          <a:p>
            <a:pPr algn="just">
              <a:buFont typeface="Wingdings" panose="05000000000000000000" pitchFamily="2" charset="2"/>
              <a:buChar char="Ø"/>
            </a:pPr>
            <a:r>
              <a:rPr lang="tr-TR" dirty="0" smtClean="0"/>
              <a:t>Yatay </a:t>
            </a:r>
            <a:r>
              <a:rPr lang="tr-TR" dirty="0"/>
              <a:t>ve düşey yönde paralel arama </a:t>
            </a:r>
            <a:endParaRPr lang="tr-TR" dirty="0" smtClean="0"/>
          </a:p>
          <a:p>
            <a:pPr marL="0" indent="0" algn="just">
              <a:buNone/>
            </a:pPr>
            <a:r>
              <a:rPr lang="tr-TR" dirty="0" smtClean="0"/>
              <a:t>Her </a:t>
            </a:r>
            <a:r>
              <a:rPr lang="tr-TR" dirty="0"/>
              <a:t>iki arama yönteminde de arama-kurtarma ekip personeli enkazın yüzeyinden başlayarak daha alt katlara doğru veya alt bölgeden yukarıya doğru mevcut girilebilecek tüm boşluklara girmelidir.</a:t>
            </a:r>
          </a:p>
        </p:txBody>
      </p:sp>
    </p:spTree>
    <p:extLst>
      <p:ext uri="{BB962C8B-B14F-4D97-AF65-F5344CB8AC3E}">
        <p14:creationId xmlns:p14="http://schemas.microsoft.com/office/powerpoint/2010/main" val="304127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55577" y="454467"/>
            <a:ext cx="10877798" cy="1362113"/>
          </a:xfrm>
        </p:spPr>
        <p:txBody>
          <a:bodyPr/>
          <a:lstStyle/>
          <a:p>
            <a:r>
              <a:rPr lang="tr-TR" b="1" i="1" dirty="0">
                <a:latin typeface="Georgia" panose="02040502050405020303" pitchFamily="18" charset="0"/>
              </a:rPr>
              <a:t>Acil Durum Veya Afette Kazazede Arama Çalışmaları</a:t>
            </a:r>
          </a:p>
        </p:txBody>
      </p:sp>
      <p:sp>
        <p:nvSpPr>
          <p:cNvPr id="3" name="İçerik Yer Tutucusu 2"/>
          <p:cNvSpPr>
            <a:spLocks noGrp="1"/>
          </p:cNvSpPr>
          <p:nvPr>
            <p:ph idx="1"/>
          </p:nvPr>
        </p:nvSpPr>
        <p:spPr/>
        <p:txBody>
          <a:bodyPr/>
          <a:lstStyle/>
          <a:p>
            <a:pPr marL="0" indent="0" algn="just">
              <a:buNone/>
            </a:pPr>
            <a:r>
              <a:rPr lang="tr-TR" dirty="0"/>
              <a:t>Ekip elemanları arama esnasında: </a:t>
            </a:r>
          </a:p>
          <a:p>
            <a:pPr algn="just">
              <a:buFont typeface="Courier New" panose="02070309020205020404" pitchFamily="49" charset="0"/>
              <a:buChar char="o"/>
            </a:pPr>
            <a:r>
              <a:rPr lang="tr-TR" dirty="0" smtClean="0"/>
              <a:t>Gözlemleyerek </a:t>
            </a:r>
          </a:p>
          <a:p>
            <a:pPr algn="just">
              <a:buFont typeface="Courier New" panose="02070309020205020404" pitchFamily="49" charset="0"/>
              <a:buChar char="o"/>
            </a:pPr>
            <a:r>
              <a:rPr lang="tr-TR" dirty="0" smtClean="0"/>
              <a:t>Seslenerek </a:t>
            </a:r>
          </a:p>
          <a:p>
            <a:pPr algn="just">
              <a:buFont typeface="Courier New" panose="02070309020205020404" pitchFamily="49" charset="0"/>
              <a:buChar char="o"/>
            </a:pPr>
            <a:r>
              <a:rPr lang="tr-TR" dirty="0" smtClean="0"/>
              <a:t>Dinleyerek </a:t>
            </a:r>
          </a:p>
          <a:p>
            <a:pPr marL="0" indent="0" algn="just">
              <a:buNone/>
            </a:pPr>
            <a:r>
              <a:rPr lang="tr-TR" dirty="0" smtClean="0"/>
              <a:t>afetzedenin </a:t>
            </a:r>
            <a:r>
              <a:rPr lang="tr-TR" dirty="0"/>
              <a:t>varlığından haberdar olur. Afetzedeye ulaşabilmek ve onunla iletişim kurabilmek için enkaz üzerinde arama personelleri dışında hiç kimsenin olmamasına ve sessizlik sağlanmasına özen gösterilmelidir.</a:t>
            </a:r>
          </a:p>
        </p:txBody>
      </p:sp>
    </p:spTree>
    <p:extLst>
      <p:ext uri="{BB962C8B-B14F-4D97-AF65-F5344CB8AC3E}">
        <p14:creationId xmlns:p14="http://schemas.microsoft.com/office/powerpoint/2010/main" val="335708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55577" y="454467"/>
            <a:ext cx="10877798" cy="1362113"/>
          </a:xfrm>
        </p:spPr>
        <p:txBody>
          <a:bodyPr/>
          <a:lstStyle/>
          <a:p>
            <a:r>
              <a:rPr lang="tr-TR" b="1" i="1" dirty="0">
                <a:latin typeface="Georgia" panose="02040502050405020303" pitchFamily="18" charset="0"/>
              </a:rPr>
              <a:t>Acil Durum Veya Afette Kazazede Arama Çalışmaları</a:t>
            </a:r>
          </a:p>
        </p:txBody>
      </p:sp>
      <p:sp>
        <p:nvSpPr>
          <p:cNvPr id="3" name="İçerik Yer Tutucusu 2"/>
          <p:cNvSpPr>
            <a:spLocks noGrp="1"/>
          </p:cNvSpPr>
          <p:nvPr>
            <p:ph idx="1"/>
          </p:nvPr>
        </p:nvSpPr>
        <p:spPr/>
        <p:txBody>
          <a:bodyPr>
            <a:normAutofit lnSpcReduction="10000"/>
          </a:bodyPr>
          <a:lstStyle/>
          <a:p>
            <a:pPr marL="0" indent="0" algn="just">
              <a:buNone/>
            </a:pPr>
            <a:r>
              <a:rPr lang="tr-TR" b="1" i="1" dirty="0">
                <a:latin typeface="Georgia" panose="02040502050405020303" pitchFamily="18" charset="0"/>
              </a:rPr>
              <a:t>İkinci Aşama: Köpek Kullanarak Arama </a:t>
            </a:r>
            <a:endParaRPr lang="tr-TR" b="1" i="1" dirty="0" smtClean="0">
              <a:latin typeface="Georgia" panose="02040502050405020303" pitchFamily="18" charset="0"/>
            </a:endParaRPr>
          </a:p>
          <a:p>
            <a:pPr marL="0" indent="0" algn="just">
              <a:buNone/>
            </a:pPr>
            <a:r>
              <a:rPr lang="tr-TR" dirty="0" smtClean="0"/>
              <a:t>Fiziksel </a:t>
            </a:r>
            <a:r>
              <a:rPr lang="tr-TR" dirty="0"/>
              <a:t>arama ile yerleri tespit edilen kazazedelerin kurtarılması ile daha zor şartlardaki afetzedelerin bulunup yerlerinin tespit edilmesi çalışmalarında özel eğitimli köpekler bize büyük bir avantaj sağlar</a:t>
            </a:r>
            <a:r>
              <a:rPr lang="tr-TR" dirty="0" smtClean="0"/>
              <a:t>.</a:t>
            </a:r>
          </a:p>
          <a:p>
            <a:pPr marL="0" indent="0" algn="just">
              <a:buNone/>
            </a:pPr>
            <a:r>
              <a:rPr lang="tr-TR" dirty="0"/>
              <a:t>Köpekler çok süratli bir şekilde tüm göçük alanını araştırarak canlı, şuuru kapalı veya ölü afetzedelerin yerlerini tespit edebilir. Ayrıca köpekler güvenli olmayan veya kurtarma ekip elemanlarının giremeyeceği yerlere girebilir. </a:t>
            </a:r>
            <a:endParaRPr lang="tr-TR" dirty="0" smtClean="0"/>
          </a:p>
          <a:p>
            <a:pPr marL="0" indent="0" algn="just">
              <a:buNone/>
            </a:pPr>
            <a:r>
              <a:rPr lang="tr-TR" dirty="0"/>
              <a:t>Köpekli arama timi tarafından yapılan aramada eğer köpek tarafından uyarı alınmış ise bu bölge işaretlenir ve dinleme cihazlarıyla dinlenerek daha net bilgilere ulaşılmaya çalışılır.</a:t>
            </a:r>
          </a:p>
        </p:txBody>
      </p:sp>
    </p:spTree>
    <p:extLst>
      <p:ext uri="{BB962C8B-B14F-4D97-AF65-F5344CB8AC3E}">
        <p14:creationId xmlns:p14="http://schemas.microsoft.com/office/powerpoint/2010/main" val="85872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55577" y="454467"/>
            <a:ext cx="10877798" cy="1362113"/>
          </a:xfrm>
        </p:spPr>
        <p:txBody>
          <a:bodyPr/>
          <a:lstStyle/>
          <a:p>
            <a:r>
              <a:rPr lang="tr-TR" b="1" i="1" dirty="0">
                <a:latin typeface="Georgia" panose="02040502050405020303" pitchFamily="18" charset="0"/>
              </a:rPr>
              <a:t>Acil Durum Veya Afette Kazazede Arama Çalışmaları</a:t>
            </a:r>
          </a:p>
        </p:txBody>
      </p:sp>
      <p:sp>
        <p:nvSpPr>
          <p:cNvPr id="3" name="İçerik Yer Tutucusu 2"/>
          <p:cNvSpPr>
            <a:spLocks noGrp="1"/>
          </p:cNvSpPr>
          <p:nvPr>
            <p:ph idx="1"/>
          </p:nvPr>
        </p:nvSpPr>
        <p:spPr/>
        <p:txBody>
          <a:bodyPr/>
          <a:lstStyle/>
          <a:p>
            <a:pPr marL="0" indent="0" algn="just">
              <a:buNone/>
            </a:pPr>
            <a:r>
              <a:rPr lang="tr-TR" dirty="0"/>
              <a:t>Köpeklerin arama operasyonlarında kullanılmasında karşılaşılan en ciddi sorun rüzgâr, beton katmanları, asansör boşlukları gibi aralıkların koklama yönlerini değiştirmesi ve köpeklerin afetzedelerin yeri konusunda kesin olmayan yorumlara neden olmasıdır. </a:t>
            </a:r>
            <a:endParaRPr lang="tr-TR" dirty="0" smtClean="0"/>
          </a:p>
          <a:p>
            <a:pPr marL="0" indent="0" algn="just">
              <a:buNone/>
            </a:pPr>
            <a:r>
              <a:rPr lang="tr-TR" dirty="0" smtClean="0"/>
              <a:t>Diğer </a:t>
            </a:r>
            <a:r>
              <a:rPr lang="tr-TR" dirty="0"/>
              <a:t>bir sorun ise köpeklerin yeni ölmüş bir afetzedeye, yaşayanlara verdiği tepkinin aynısını vermesidir. Enkazda yangın durumu varsa ve enkaz hâlâ sıcaksa köpeklerin patilerine zarar vereceğinden yeterli soğuma sağlanmadan köpekler kullanılmamalıdır. </a:t>
            </a:r>
            <a:endParaRPr lang="tr-TR" dirty="0" smtClean="0"/>
          </a:p>
          <a:p>
            <a:pPr marL="0" indent="0" algn="just">
              <a:buNone/>
            </a:pPr>
            <a:r>
              <a:rPr lang="tr-TR" dirty="0" smtClean="0"/>
              <a:t>Bu </a:t>
            </a:r>
            <a:r>
              <a:rPr lang="tr-TR" dirty="0"/>
              <a:t>ve buna benzer sebeplerden ötürü köpeklerle dinleme cihazları birlikte kullanılmalıdır</a:t>
            </a:r>
          </a:p>
        </p:txBody>
      </p:sp>
    </p:spTree>
    <p:extLst>
      <p:ext uri="{BB962C8B-B14F-4D97-AF65-F5344CB8AC3E}">
        <p14:creationId xmlns:p14="http://schemas.microsoft.com/office/powerpoint/2010/main" val="353944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55577" y="454467"/>
            <a:ext cx="10877798" cy="1362113"/>
          </a:xfrm>
        </p:spPr>
        <p:txBody>
          <a:bodyPr/>
          <a:lstStyle/>
          <a:p>
            <a:r>
              <a:rPr lang="tr-TR" b="1" i="1" dirty="0">
                <a:latin typeface="Georgia" panose="02040502050405020303" pitchFamily="18" charset="0"/>
              </a:rPr>
              <a:t>Acil Durum Veya Afette Kazazede Arama Çalışmaları</a:t>
            </a:r>
          </a:p>
        </p:txBody>
      </p:sp>
      <p:sp>
        <p:nvSpPr>
          <p:cNvPr id="3" name="İçerik Yer Tutucusu 2"/>
          <p:cNvSpPr>
            <a:spLocks noGrp="1"/>
          </p:cNvSpPr>
          <p:nvPr>
            <p:ph idx="1"/>
          </p:nvPr>
        </p:nvSpPr>
        <p:spPr/>
        <p:txBody>
          <a:bodyPr/>
          <a:lstStyle/>
          <a:p>
            <a:pPr marL="0" indent="0" algn="just">
              <a:buNone/>
            </a:pPr>
            <a:r>
              <a:rPr lang="tr-TR" dirty="0"/>
              <a:t>Günümüzde üretilen sismik/akustik dinleme cihazları çok ileri teknolojik özelliklere sahiptir. Bu cihazlar ile göçük altındaki boşluklarda, şaftlarda ve aralıklarda kalmış yaşayan kişilerin ürettiği sinyaller görüntülü ve sesli olarak algılamak mümkün olmaktadır. </a:t>
            </a:r>
            <a:endParaRPr lang="tr-TR" dirty="0" smtClean="0"/>
          </a:p>
          <a:p>
            <a:pPr marL="0" indent="0" algn="just">
              <a:buNone/>
            </a:pPr>
            <a:r>
              <a:rPr lang="tr-TR" dirty="0" smtClean="0"/>
              <a:t>4 </a:t>
            </a:r>
            <a:r>
              <a:rPr lang="tr-TR" dirty="0"/>
              <a:t>veya daha fazla </a:t>
            </a:r>
            <a:r>
              <a:rPr lang="tr-TR" dirty="0" err="1"/>
              <a:t>sensör</a:t>
            </a:r>
            <a:r>
              <a:rPr lang="tr-TR" dirty="0"/>
              <a:t> ile geniş alanlarda ses altı/sismik frekanslardan duyulabilen seslere kadar (1 Hz ile 3000 Hz arası) bütün frekans yelpazesi algılanabilmektedir.</a:t>
            </a:r>
          </a:p>
        </p:txBody>
      </p:sp>
    </p:spTree>
    <p:extLst>
      <p:ext uri="{BB962C8B-B14F-4D97-AF65-F5344CB8AC3E}">
        <p14:creationId xmlns:p14="http://schemas.microsoft.com/office/powerpoint/2010/main" val="51692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İçerik Yer Tutucusu 2"/>
          <p:cNvSpPr>
            <a:spLocks noGrp="1"/>
          </p:cNvSpPr>
          <p:nvPr>
            <p:ph idx="1"/>
          </p:nvPr>
        </p:nvSpPr>
        <p:spPr>
          <a:xfrm>
            <a:off x="1280160" y="2634915"/>
            <a:ext cx="9628632" cy="3729789"/>
          </a:xfrm>
        </p:spPr>
        <p:txBody>
          <a:bodyPr>
            <a:noAutofit/>
          </a:bodyPr>
          <a:lstStyle/>
          <a:p>
            <a:pPr marL="0" indent="0" algn="just">
              <a:buNone/>
            </a:pPr>
            <a:r>
              <a:rPr lang="tr-TR" sz="3000" b="1" dirty="0">
                <a:latin typeface="Georgia" panose="02040502050405020303" pitchFamily="18" charset="0"/>
              </a:rPr>
              <a:t>Acil Yardım: </a:t>
            </a:r>
            <a:r>
              <a:rPr lang="tr-TR" sz="3000" dirty="0">
                <a:latin typeface="Georgia" panose="02040502050405020303" pitchFamily="18" charset="0"/>
              </a:rPr>
              <a:t>Afetzedeleri tespit etme, enkaz kaldırma, enkaz altından kurtarma, acil ve ilk yardım yapma, tahliye etme, temel ihtiyaç malzemelerinin yardım ve takviyesinde bulunma, kargaşa ve düzensizliğe karşı güvenliğin sağlanmasına yardımcı olma, idari ve teknik hizmet desteği sağlama gibi görevlerin yerine getirilmesine yönelik faaliyetleridir.</a:t>
            </a:r>
            <a:endParaRPr lang="tr-TR" altLang="tr-TR" sz="3000" dirty="0" smtClean="0">
              <a:latin typeface="Georgia" panose="02040502050405020303" pitchFamily="18" charset="0"/>
            </a:endParaRPr>
          </a:p>
        </p:txBody>
      </p:sp>
      <p:sp>
        <p:nvSpPr>
          <p:cNvPr id="14339" name="Başlık 1"/>
          <p:cNvSpPr>
            <a:spLocks noGrp="1"/>
          </p:cNvSpPr>
          <p:nvPr>
            <p:ph type="title"/>
          </p:nvPr>
        </p:nvSpPr>
        <p:spPr/>
        <p:txBody>
          <a:bodyPr/>
          <a:lstStyle/>
          <a:p>
            <a:pPr algn="ctr" eaLnBrk="1" hangingPunct="1"/>
            <a:r>
              <a:rPr lang="tr-TR" altLang="tr-TR" sz="3600" b="1" i="1" dirty="0">
                <a:latin typeface="Georgia" panose="02040502050405020303" pitchFamily="18" charset="0"/>
              </a:rPr>
              <a:t>ARAMA - KURTARMA</a:t>
            </a:r>
          </a:p>
        </p:txBody>
      </p:sp>
    </p:spTree>
    <p:extLst>
      <p:ext uri="{BB962C8B-B14F-4D97-AF65-F5344CB8AC3E}">
        <p14:creationId xmlns:p14="http://schemas.microsoft.com/office/powerpoint/2010/main" val="160284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55577" y="454467"/>
            <a:ext cx="10877798" cy="1362113"/>
          </a:xfrm>
        </p:spPr>
        <p:txBody>
          <a:bodyPr/>
          <a:lstStyle/>
          <a:p>
            <a:r>
              <a:rPr lang="tr-TR" b="1" i="1" dirty="0">
                <a:latin typeface="Georgia" panose="02040502050405020303" pitchFamily="18" charset="0"/>
              </a:rPr>
              <a:t>Acil Durum Veya Afette Kazazede Arama Çalışmaları</a:t>
            </a:r>
          </a:p>
        </p:txBody>
      </p:sp>
      <p:sp>
        <p:nvSpPr>
          <p:cNvPr id="3" name="İçerik Yer Tutucusu 2"/>
          <p:cNvSpPr>
            <a:spLocks noGrp="1"/>
          </p:cNvSpPr>
          <p:nvPr>
            <p:ph idx="1"/>
          </p:nvPr>
        </p:nvSpPr>
        <p:spPr/>
        <p:txBody>
          <a:bodyPr>
            <a:normAutofit fontScale="92500"/>
          </a:bodyPr>
          <a:lstStyle/>
          <a:p>
            <a:pPr marL="0" indent="0" algn="just">
              <a:buNone/>
            </a:pPr>
            <a:r>
              <a:rPr lang="tr-TR" b="1" i="1" dirty="0">
                <a:latin typeface="Georgia" panose="02040502050405020303" pitchFamily="18" charset="0"/>
              </a:rPr>
              <a:t>Dördüncü Aşama: Görüntülü Arama </a:t>
            </a:r>
            <a:endParaRPr lang="tr-TR" b="1" i="1" dirty="0" smtClean="0">
              <a:latin typeface="Georgia" panose="02040502050405020303" pitchFamily="18" charset="0"/>
            </a:endParaRPr>
          </a:p>
          <a:p>
            <a:pPr marL="0" indent="0" algn="just">
              <a:buNone/>
            </a:pPr>
            <a:r>
              <a:rPr lang="tr-TR" dirty="0" smtClean="0"/>
              <a:t>Arama </a:t>
            </a:r>
            <a:r>
              <a:rPr lang="tr-TR" dirty="0"/>
              <a:t>faaliyetleri neticesinde enkaz altında afetzedenin bulunduğu tespit edildikten sonra afetzedenin tam olarak yerinin tespit edilmesi ve enkaz altındaki pozisyonunun anlaşılabilmesi için görüntülü arama cihazları kullanılır. Görüntülü arama cihazını kullanmak suretiyle kurtarma ekipleri aşama </a:t>
            </a:r>
            <a:r>
              <a:rPr lang="tr-TR" dirty="0" err="1"/>
              <a:t>aşama</a:t>
            </a:r>
            <a:r>
              <a:rPr lang="tr-TR" dirty="0"/>
              <a:t> afetzedeye yaklaşır ve onu en uygun bir şekilde enkazdan çıkarmak için bir sonraki aşamada yapacağı çalışmaları uygulamaya geçirir. </a:t>
            </a:r>
            <a:endParaRPr lang="tr-TR" dirty="0" smtClean="0"/>
          </a:p>
          <a:p>
            <a:pPr marL="0" indent="0" algn="just">
              <a:buNone/>
            </a:pPr>
            <a:r>
              <a:rPr lang="tr-TR" dirty="0" smtClean="0"/>
              <a:t>Görüntülü </a:t>
            </a:r>
            <a:r>
              <a:rPr lang="tr-TR" dirty="0"/>
              <a:t>arama cihazları ile çalışma yaparken afetzede ile sesli iletişim kurma imkânı da vardır. Bu özelliği sayesinde enkaz altındaki kişiden daha sağlıklı bilgiler almak sureti ile işimize yarayacak farklı bilgiler elde edebiliriz. Enkaz bölgesinde çalışmaların her aşamasında gerçekleştirilecek arama faaliyetleri, enkazın kısmi olarak kaldırıldığı her noktada tekrarlanmalıdır.</a:t>
            </a:r>
          </a:p>
        </p:txBody>
      </p:sp>
    </p:spTree>
    <p:extLst>
      <p:ext uri="{BB962C8B-B14F-4D97-AF65-F5344CB8AC3E}">
        <p14:creationId xmlns:p14="http://schemas.microsoft.com/office/powerpoint/2010/main" val="369356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30275" y="478218"/>
            <a:ext cx="7728402" cy="1362113"/>
          </a:xfrm>
        </p:spPr>
        <p:txBody>
          <a:bodyPr/>
          <a:lstStyle/>
          <a:p>
            <a:r>
              <a:rPr lang="tr-TR" b="1" i="1" dirty="0">
                <a:latin typeface="Georgia" panose="02040502050405020303" pitchFamily="18" charset="0"/>
              </a:rPr>
              <a:t>Kazazedeyi Kurtarma Operasyonları</a:t>
            </a:r>
          </a:p>
        </p:txBody>
      </p:sp>
      <p:sp>
        <p:nvSpPr>
          <p:cNvPr id="3" name="İçerik Yer Tutucusu 2"/>
          <p:cNvSpPr>
            <a:spLocks noGrp="1"/>
          </p:cNvSpPr>
          <p:nvPr>
            <p:ph idx="1"/>
          </p:nvPr>
        </p:nvSpPr>
        <p:spPr/>
        <p:txBody>
          <a:bodyPr/>
          <a:lstStyle/>
          <a:p>
            <a:pPr marL="0" indent="0">
              <a:buNone/>
            </a:pPr>
            <a:r>
              <a:rPr lang="tr-TR" dirty="0"/>
              <a:t>Kurtarma operasyonlarını 4 aşamada gerçekleştirebiliriz: </a:t>
            </a:r>
            <a:endParaRPr lang="tr-TR" dirty="0" smtClean="0"/>
          </a:p>
          <a:p>
            <a:pPr>
              <a:buFont typeface="Wingdings" panose="05000000000000000000" pitchFamily="2" charset="2"/>
              <a:buChar char="Ø"/>
            </a:pPr>
            <a:r>
              <a:rPr lang="tr-TR" dirty="0" smtClean="0"/>
              <a:t>Enkaz </a:t>
            </a:r>
            <a:r>
              <a:rPr lang="tr-TR" dirty="0"/>
              <a:t>altında kalmamış afetzedelerin kurtarılması </a:t>
            </a:r>
            <a:endParaRPr lang="tr-TR" dirty="0" smtClean="0"/>
          </a:p>
          <a:p>
            <a:pPr>
              <a:buFont typeface="Wingdings" panose="05000000000000000000" pitchFamily="2" charset="2"/>
              <a:buChar char="Ø"/>
            </a:pPr>
            <a:r>
              <a:rPr lang="tr-TR" dirty="0" smtClean="0"/>
              <a:t>Enkaz </a:t>
            </a:r>
            <a:r>
              <a:rPr lang="tr-TR" dirty="0"/>
              <a:t>altında fakat görünen afetzedelerin kurtarılması </a:t>
            </a:r>
            <a:endParaRPr lang="tr-TR" dirty="0" smtClean="0"/>
          </a:p>
          <a:p>
            <a:pPr>
              <a:buFont typeface="Wingdings" panose="05000000000000000000" pitchFamily="2" charset="2"/>
              <a:buChar char="Ø"/>
            </a:pPr>
            <a:r>
              <a:rPr lang="tr-TR" dirty="0" smtClean="0"/>
              <a:t>Canlı </a:t>
            </a:r>
            <a:r>
              <a:rPr lang="tr-TR" dirty="0"/>
              <a:t>olmayan afetzedelerin </a:t>
            </a:r>
            <a:r>
              <a:rPr lang="tr-TR" dirty="0" smtClean="0"/>
              <a:t>kurtarılması</a:t>
            </a:r>
          </a:p>
          <a:p>
            <a:pPr>
              <a:buFont typeface="Wingdings" panose="05000000000000000000" pitchFamily="2" charset="2"/>
              <a:buChar char="Ø"/>
            </a:pPr>
            <a:r>
              <a:rPr lang="tr-TR" dirty="0" smtClean="0"/>
              <a:t>Enkaz </a:t>
            </a:r>
            <a:r>
              <a:rPr lang="tr-TR" dirty="0"/>
              <a:t>altında yerleri belli olmayan afetzedeleri kurtarılması</a:t>
            </a:r>
          </a:p>
        </p:txBody>
      </p:sp>
    </p:spTree>
    <p:extLst>
      <p:ext uri="{BB962C8B-B14F-4D97-AF65-F5344CB8AC3E}">
        <p14:creationId xmlns:p14="http://schemas.microsoft.com/office/powerpoint/2010/main" val="45157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0160" y="2558884"/>
            <a:ext cx="9628632" cy="3117521"/>
          </a:xfrm>
        </p:spPr>
        <p:txBody>
          <a:bodyPr>
            <a:normAutofit lnSpcReduction="10000"/>
          </a:bodyPr>
          <a:lstStyle/>
          <a:p>
            <a:pPr marL="0" indent="0" algn="ctr">
              <a:buNone/>
            </a:pPr>
            <a:r>
              <a:rPr lang="tr-TR" b="1" i="1" dirty="0">
                <a:latin typeface="Georgia" panose="02040502050405020303" pitchFamily="18" charset="0"/>
              </a:rPr>
              <a:t>Enkaz Altında Kalmamış Afetzedelerin Kurtarılması</a:t>
            </a:r>
          </a:p>
          <a:p>
            <a:pPr marL="0" indent="0" algn="just">
              <a:buNone/>
            </a:pPr>
            <a:r>
              <a:rPr lang="tr-TR" dirty="0" smtClean="0"/>
              <a:t>Enkaz </a:t>
            </a:r>
            <a:r>
              <a:rPr lang="tr-TR" dirty="0"/>
              <a:t>bölgesi değerlendirme çalışmalarıyla birlikte yapılan araştırmalarda yıkıntı altında kalmamış veya basit operasyonlarla kısa sürede kurtarılabilecek afetzedelerin gerekli ilk yardım desteğiyle birlikte derhâl enkaz bölgesinden uzaklaştırılıp sağlık merkezine sevk edilmesi gerekir. Enkaz altında kalmamış afetzedeler genellikle çevrede bulunanlar ve yıkılan binadan yaralanmadan kurtulan bina sakinlerince kurtarılmaktadır. Afetzedenin kendini iyi hissetmesi ve sağlık yardımı talep etmemesi durumunda kendisinden bina ve binada bulunanlar hakkında bilgi ve operasyon süresince yardım alınabilir.</a:t>
            </a:r>
          </a:p>
        </p:txBody>
      </p:sp>
      <p:sp>
        <p:nvSpPr>
          <p:cNvPr id="5" name="Unvan 1"/>
          <p:cNvSpPr txBox="1">
            <a:spLocks/>
          </p:cNvSpPr>
          <p:nvPr/>
        </p:nvSpPr>
        <p:spPr bwMode="black">
          <a:xfrm>
            <a:off x="2230275" y="478218"/>
            <a:ext cx="7728402" cy="1362113"/>
          </a:xfrm>
          <a:prstGeom prst="rect">
            <a:avLst/>
          </a:prstGeom>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r>
              <a:rPr lang="tr-TR" b="1" i="1" smtClean="0">
                <a:latin typeface="Georgia" panose="02040502050405020303" pitchFamily="18" charset="0"/>
              </a:rPr>
              <a:t>Kazazedeyi Kurtarma Operasyonları</a:t>
            </a:r>
            <a:endParaRPr lang="tr-TR" b="1" i="1" dirty="0">
              <a:latin typeface="Georgia" panose="02040502050405020303" pitchFamily="18" charset="0"/>
            </a:endParaRPr>
          </a:p>
        </p:txBody>
      </p:sp>
    </p:spTree>
    <p:extLst>
      <p:ext uri="{BB962C8B-B14F-4D97-AF65-F5344CB8AC3E}">
        <p14:creationId xmlns:p14="http://schemas.microsoft.com/office/powerpoint/2010/main" val="408761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0160" y="2618261"/>
            <a:ext cx="9628632" cy="3473781"/>
          </a:xfrm>
        </p:spPr>
        <p:txBody>
          <a:bodyPr/>
          <a:lstStyle/>
          <a:p>
            <a:pPr marL="0" indent="0" algn="ctr">
              <a:buNone/>
            </a:pPr>
            <a:r>
              <a:rPr lang="tr-TR" b="1" i="1" dirty="0">
                <a:latin typeface="Georgia" panose="02040502050405020303" pitchFamily="18" charset="0"/>
              </a:rPr>
              <a:t>Enkaz Altında Fakat Görünen Afetzedelerin Kurtarılması </a:t>
            </a:r>
            <a:endParaRPr lang="tr-TR" b="1" i="1" dirty="0" smtClean="0">
              <a:latin typeface="Georgia" panose="02040502050405020303" pitchFamily="18" charset="0"/>
            </a:endParaRPr>
          </a:p>
          <a:p>
            <a:pPr marL="0" indent="0" algn="just">
              <a:buNone/>
            </a:pPr>
            <a:r>
              <a:rPr lang="tr-TR" dirty="0" smtClean="0"/>
              <a:t>Fiziki </a:t>
            </a:r>
            <a:r>
              <a:rPr lang="tr-TR" dirty="0"/>
              <a:t>arama çalışmalarında enkazın yüzey kısımları ile bu bölgelere yakın yerlerde görünen afetzedelere derhâl ilk yardım ve gerekiyorsa ileri yaşam desteği uygulamaları ile birlikte bulunduğu ortamdan kurtarılmasına yönelik operasyonlar başlamalıdır. Tıpkı enkaz altında kalmayan afetzedeler gibi enkaz altında kalan afetzedelerden görünecek şekilde sıkışan ya da mahsur kalanlar olayın meydana geldiği ilk anlarda çevrede bulunanlar tarafından ortamdaki imkânlar kullanılarak kurtarılmaktadır.</a:t>
            </a:r>
          </a:p>
        </p:txBody>
      </p:sp>
      <p:sp>
        <p:nvSpPr>
          <p:cNvPr id="5" name="Unvan 1"/>
          <p:cNvSpPr txBox="1">
            <a:spLocks/>
          </p:cNvSpPr>
          <p:nvPr/>
        </p:nvSpPr>
        <p:spPr bwMode="black">
          <a:xfrm>
            <a:off x="2230275" y="478218"/>
            <a:ext cx="7728402" cy="1362113"/>
          </a:xfrm>
          <a:prstGeom prst="rect">
            <a:avLst/>
          </a:prstGeom>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r>
              <a:rPr lang="tr-TR" b="1" i="1" smtClean="0">
                <a:latin typeface="Georgia" panose="02040502050405020303" pitchFamily="18" charset="0"/>
              </a:rPr>
              <a:t>Kazazedeyi Kurtarma Operasyonları</a:t>
            </a:r>
            <a:endParaRPr lang="tr-TR" b="1" i="1" dirty="0">
              <a:latin typeface="Georgia" panose="02040502050405020303" pitchFamily="18" charset="0"/>
            </a:endParaRPr>
          </a:p>
        </p:txBody>
      </p:sp>
    </p:spTree>
    <p:extLst>
      <p:ext uri="{BB962C8B-B14F-4D97-AF65-F5344CB8AC3E}">
        <p14:creationId xmlns:p14="http://schemas.microsoft.com/office/powerpoint/2010/main" val="303974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0160" y="2630136"/>
            <a:ext cx="9628632" cy="2725635"/>
          </a:xfrm>
        </p:spPr>
        <p:txBody>
          <a:bodyPr/>
          <a:lstStyle/>
          <a:p>
            <a:pPr marL="0" indent="0" algn="ctr">
              <a:buNone/>
            </a:pPr>
            <a:r>
              <a:rPr lang="tr-TR" b="1" i="1" dirty="0" smtClean="0">
                <a:latin typeface="Georgia" panose="02040502050405020303" pitchFamily="18" charset="0"/>
              </a:rPr>
              <a:t>Canlı Olmayan Afetzedelerin Kurtarılması</a:t>
            </a:r>
          </a:p>
          <a:p>
            <a:pPr marL="0" indent="0" algn="just">
              <a:buNone/>
            </a:pPr>
            <a:r>
              <a:rPr lang="tr-TR" dirty="0" smtClean="0"/>
              <a:t>Enkazın </a:t>
            </a:r>
            <a:r>
              <a:rPr lang="tr-TR" dirty="0"/>
              <a:t>üst kısımlarında kolayca alınabilecek olan cesetler derhâl olay mahallinden kaldırılır. Uzun süreli operasyon gerektirecek olanların yerleri belirlenerek işaretlenir. Canlı arama ve kurtarma faaliyetlerinin tamamlanması veya yardımcı birliklerin fazla olması durumunda yedek ekiplerden herhangi biri tarafından cesetler alınır.</a:t>
            </a:r>
          </a:p>
        </p:txBody>
      </p:sp>
      <p:sp>
        <p:nvSpPr>
          <p:cNvPr id="5" name="Unvan 1"/>
          <p:cNvSpPr txBox="1">
            <a:spLocks/>
          </p:cNvSpPr>
          <p:nvPr/>
        </p:nvSpPr>
        <p:spPr bwMode="black">
          <a:xfrm>
            <a:off x="2230275" y="478218"/>
            <a:ext cx="7728402" cy="1362113"/>
          </a:xfrm>
          <a:prstGeom prst="rect">
            <a:avLst/>
          </a:prstGeom>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r>
              <a:rPr lang="tr-TR" b="1" i="1" smtClean="0">
                <a:latin typeface="Georgia" panose="02040502050405020303" pitchFamily="18" charset="0"/>
              </a:rPr>
              <a:t>Kazazedeyi Kurtarma Operasyonları</a:t>
            </a:r>
            <a:endParaRPr lang="tr-TR" b="1" i="1" dirty="0">
              <a:latin typeface="Georgia" panose="02040502050405020303" pitchFamily="18" charset="0"/>
            </a:endParaRPr>
          </a:p>
        </p:txBody>
      </p:sp>
    </p:spTree>
    <p:extLst>
      <p:ext uri="{BB962C8B-B14F-4D97-AF65-F5344CB8AC3E}">
        <p14:creationId xmlns:p14="http://schemas.microsoft.com/office/powerpoint/2010/main" val="119707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0160" y="2582635"/>
            <a:ext cx="9628632" cy="3331277"/>
          </a:xfrm>
        </p:spPr>
        <p:txBody>
          <a:bodyPr/>
          <a:lstStyle/>
          <a:p>
            <a:pPr marL="0" indent="0" algn="ctr">
              <a:buNone/>
            </a:pPr>
            <a:r>
              <a:rPr lang="tr-TR" b="1" i="1" dirty="0">
                <a:latin typeface="Georgia" panose="02040502050405020303" pitchFamily="18" charset="0"/>
              </a:rPr>
              <a:t>Enkaz altında yerleri belli olmayan afetzedeleri </a:t>
            </a:r>
            <a:r>
              <a:rPr lang="tr-TR" b="1" i="1" dirty="0" smtClean="0">
                <a:latin typeface="Georgia" panose="02040502050405020303" pitchFamily="18" charset="0"/>
              </a:rPr>
              <a:t>kurtarılması</a:t>
            </a:r>
          </a:p>
          <a:p>
            <a:pPr marL="0" indent="0" algn="just">
              <a:buNone/>
            </a:pPr>
            <a:r>
              <a:rPr lang="tr-TR" dirty="0" smtClean="0"/>
              <a:t>Enkazın </a:t>
            </a:r>
            <a:r>
              <a:rPr lang="tr-TR" dirty="0"/>
              <a:t>üst ve görünen kısımları ile birlikte herhangi bir işlem yapmadan ulaşılabilen tüm yaşam boşluklarının fiziki olarak araştırılıp kurtarma operasyonlarının tamamlanması ile birlikte enkazın diğer bölümlerine yönelik olarak yapılan arama ve kurtarma operasyonlarıdır. Bu aşamadaki çalışmalar en uzun süre devam eden çalışmalardır. Afetzedelerin yerlerinin tespit edilebilmesi için arama çalışmalarına ağırlık verilirken, dayanak ve destek çalışmaları ile kısmi olarak enkaz kaldırma çalışmaları çok zaman alan uygulamalardır.</a:t>
            </a:r>
          </a:p>
        </p:txBody>
      </p:sp>
      <p:sp>
        <p:nvSpPr>
          <p:cNvPr id="5" name="Unvan 1"/>
          <p:cNvSpPr txBox="1">
            <a:spLocks/>
          </p:cNvSpPr>
          <p:nvPr/>
        </p:nvSpPr>
        <p:spPr bwMode="black">
          <a:xfrm>
            <a:off x="2230275" y="478218"/>
            <a:ext cx="7728402" cy="1362113"/>
          </a:xfrm>
          <a:prstGeom prst="rect">
            <a:avLst/>
          </a:prstGeom>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r>
              <a:rPr lang="tr-TR" b="1" i="1" smtClean="0">
                <a:latin typeface="Georgia" panose="02040502050405020303" pitchFamily="18" charset="0"/>
              </a:rPr>
              <a:t>Kazazedeyi Kurtarma Operasyonları</a:t>
            </a:r>
            <a:endParaRPr lang="tr-TR" b="1" i="1" dirty="0">
              <a:latin typeface="Georgia" panose="02040502050405020303" pitchFamily="18" charset="0"/>
            </a:endParaRPr>
          </a:p>
        </p:txBody>
      </p:sp>
    </p:spTree>
    <p:extLst>
      <p:ext uri="{BB962C8B-B14F-4D97-AF65-F5344CB8AC3E}">
        <p14:creationId xmlns:p14="http://schemas.microsoft.com/office/powerpoint/2010/main" val="1021525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buNone/>
            </a:pPr>
            <a:r>
              <a:rPr lang="tr-TR" dirty="0" err="1"/>
              <a:t>Search</a:t>
            </a:r>
            <a:r>
              <a:rPr lang="tr-TR" dirty="0"/>
              <a:t> </a:t>
            </a:r>
            <a:r>
              <a:rPr lang="tr-TR" dirty="0" err="1"/>
              <a:t>and</a:t>
            </a:r>
            <a:r>
              <a:rPr lang="tr-TR" dirty="0"/>
              <a:t> </a:t>
            </a:r>
            <a:r>
              <a:rPr lang="tr-TR" dirty="0" err="1"/>
              <a:t>rescue</a:t>
            </a:r>
            <a:r>
              <a:rPr lang="tr-TR" dirty="0"/>
              <a:t> ifadesinin Türkçe karşılığı olan arama ve kurtarma (AK) objektif veya sübjektif olaylar sonucu kişilerin; </a:t>
            </a:r>
          </a:p>
          <a:p>
            <a:pPr marL="0" indent="0" algn="just">
              <a:buNone/>
            </a:pPr>
            <a:r>
              <a:rPr lang="tr-TR" dirty="0"/>
              <a:t>Planlanan yere planlanan zamanda ulaşamaması durumunda kaybolan, yaralanan, kazaya uğrayan veya ölen kişilerin bulunması çalışmalarına </a:t>
            </a:r>
            <a:r>
              <a:rPr lang="tr-TR" b="1" dirty="0"/>
              <a:t>Arama</a:t>
            </a:r>
            <a:r>
              <a:rPr lang="tr-TR" dirty="0"/>
              <a:t>; </a:t>
            </a:r>
          </a:p>
          <a:p>
            <a:pPr marL="0" indent="0" algn="just">
              <a:buNone/>
            </a:pPr>
            <a:r>
              <a:rPr lang="tr-TR" dirty="0"/>
              <a:t>Bulunan kişilerin alınıp emniyetli bölgelere taşınmasına </a:t>
            </a:r>
            <a:r>
              <a:rPr lang="tr-TR" b="1" dirty="0"/>
              <a:t>Kurtarma</a:t>
            </a:r>
            <a:r>
              <a:rPr lang="tr-TR" dirty="0"/>
              <a:t>; </a:t>
            </a:r>
          </a:p>
          <a:p>
            <a:pPr marL="0" indent="0" algn="just">
              <a:buNone/>
            </a:pPr>
            <a:r>
              <a:rPr lang="tr-TR" dirty="0"/>
              <a:t>Her iki hareketin ortak yapılmasına </a:t>
            </a:r>
            <a:r>
              <a:rPr lang="tr-TR" b="1" dirty="0"/>
              <a:t>Arama Ve Kurtarma (AK) </a:t>
            </a:r>
            <a:r>
              <a:rPr lang="tr-TR" dirty="0"/>
              <a:t>denir. </a:t>
            </a:r>
          </a:p>
          <a:p>
            <a:pPr marL="0" indent="0" algn="just">
              <a:buNone/>
            </a:pPr>
            <a:r>
              <a:rPr lang="tr-TR" dirty="0"/>
              <a:t>Arama ve kurtarmanın asıl gayesi hayat kurtarmaktır. Hayatta kalanların en iyi durumda ve mümkün olan en kısa zamanda kurtarılmaları için mevcut imkânların en kısa zamanda harekete geçirilmesi esastır.</a:t>
            </a:r>
          </a:p>
          <a:p>
            <a:pPr marL="0" indent="0">
              <a:buNone/>
            </a:pPr>
            <a:endParaRPr lang="tr-TR" dirty="0"/>
          </a:p>
        </p:txBody>
      </p:sp>
      <p:sp>
        <p:nvSpPr>
          <p:cNvPr id="5" name="Unvan 1"/>
          <p:cNvSpPr txBox="1">
            <a:spLocks/>
          </p:cNvSpPr>
          <p:nvPr/>
        </p:nvSpPr>
        <p:spPr bwMode="black">
          <a:xfrm>
            <a:off x="608076" y="478218"/>
            <a:ext cx="10972800" cy="1362113"/>
          </a:xfrm>
          <a:prstGeom prst="rect">
            <a:avLst/>
          </a:prstGeom>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pPr algn="ctr"/>
            <a:r>
              <a:rPr lang="tr-TR" b="1" i="1" dirty="0" smtClean="0">
                <a:latin typeface="Georgia" panose="02040502050405020303" pitchFamily="18" charset="0"/>
              </a:rPr>
              <a:t>Kazazedenin Bulunması Ve Kurtarılmasına Yönelik Arama Ve Kurtarma Yöntemleri</a:t>
            </a:r>
            <a:endParaRPr lang="tr-TR" b="1" i="1" dirty="0">
              <a:latin typeface="Georgia" panose="02040502050405020303" pitchFamily="18" charset="0"/>
            </a:endParaRPr>
          </a:p>
        </p:txBody>
      </p:sp>
    </p:spTree>
    <p:extLst>
      <p:ext uri="{BB962C8B-B14F-4D97-AF65-F5344CB8AC3E}">
        <p14:creationId xmlns:p14="http://schemas.microsoft.com/office/powerpoint/2010/main" val="405466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0160" y="2843892"/>
            <a:ext cx="9628632" cy="2654384"/>
          </a:xfrm>
        </p:spPr>
        <p:txBody>
          <a:bodyPr/>
          <a:lstStyle/>
          <a:p>
            <a:pPr marL="0" indent="0" algn="just">
              <a:buNone/>
            </a:pPr>
            <a:r>
              <a:rPr lang="tr-TR" dirty="0"/>
              <a:t>Uluslararası Arama ve Kurtarma sistemlerine göre üç safha üzerinde değerlendirme yapılmaktadır. Bunlar</a:t>
            </a:r>
            <a:r>
              <a:rPr lang="tr-TR" dirty="0" smtClean="0"/>
              <a:t>;</a:t>
            </a:r>
          </a:p>
          <a:p>
            <a:pPr algn="just">
              <a:buFont typeface="Wingdings" panose="05000000000000000000" pitchFamily="2" charset="2"/>
              <a:buChar char="Ø"/>
            </a:pPr>
            <a:r>
              <a:rPr lang="tr-TR" dirty="0" smtClean="0"/>
              <a:t>Şüphe Safhası</a:t>
            </a:r>
          </a:p>
          <a:p>
            <a:pPr algn="just">
              <a:buFont typeface="Wingdings" panose="05000000000000000000" pitchFamily="2" charset="2"/>
              <a:buChar char="Ø"/>
            </a:pPr>
            <a:r>
              <a:rPr lang="tr-TR" dirty="0" smtClean="0"/>
              <a:t>Alarm Safhası</a:t>
            </a:r>
          </a:p>
          <a:p>
            <a:pPr algn="just">
              <a:buFont typeface="Wingdings" panose="05000000000000000000" pitchFamily="2" charset="2"/>
              <a:buChar char="Ø"/>
            </a:pPr>
            <a:r>
              <a:rPr lang="tr-TR" dirty="0" smtClean="0"/>
              <a:t>Tehlike Safhası</a:t>
            </a:r>
            <a:endParaRPr lang="tr-TR" dirty="0"/>
          </a:p>
        </p:txBody>
      </p:sp>
      <p:sp>
        <p:nvSpPr>
          <p:cNvPr id="5" name="Unvan 1"/>
          <p:cNvSpPr txBox="1">
            <a:spLocks/>
          </p:cNvSpPr>
          <p:nvPr/>
        </p:nvSpPr>
        <p:spPr bwMode="black">
          <a:xfrm>
            <a:off x="608076" y="478218"/>
            <a:ext cx="10972800" cy="1362113"/>
          </a:xfrm>
          <a:prstGeom prst="rect">
            <a:avLst/>
          </a:prstGeom>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pPr algn="ctr"/>
            <a:r>
              <a:rPr lang="tr-TR" b="1" i="1" dirty="0" smtClean="0">
                <a:latin typeface="Georgia" panose="02040502050405020303" pitchFamily="18" charset="0"/>
              </a:rPr>
              <a:t>Kazazedenin Bulunması Ve Kurtarılmasına Yönelik Arama Ve Kurtarma Yöntemleri</a:t>
            </a:r>
            <a:endParaRPr lang="tr-TR" b="1" i="1" dirty="0">
              <a:latin typeface="Georgia" panose="02040502050405020303" pitchFamily="18" charset="0"/>
            </a:endParaRPr>
          </a:p>
        </p:txBody>
      </p:sp>
    </p:spTree>
    <p:extLst>
      <p:ext uri="{BB962C8B-B14F-4D97-AF65-F5344CB8AC3E}">
        <p14:creationId xmlns:p14="http://schemas.microsoft.com/office/powerpoint/2010/main" val="196642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buFont typeface="Wingdings" panose="05000000000000000000" pitchFamily="2" charset="2"/>
              <a:buChar char="q"/>
            </a:pPr>
            <a:r>
              <a:rPr lang="tr-TR" b="1" i="1" dirty="0" smtClean="0">
                <a:latin typeface="Georgia" panose="02040502050405020303" pitchFamily="18" charset="0"/>
              </a:rPr>
              <a:t>  Şüphe Safhası </a:t>
            </a:r>
          </a:p>
          <a:p>
            <a:pPr marL="0" indent="0" algn="just">
              <a:buNone/>
            </a:pPr>
            <a:r>
              <a:rPr lang="tr-TR" dirty="0" smtClean="0"/>
              <a:t>Ekibin </a:t>
            </a:r>
            <a:r>
              <a:rPr lang="tr-TR" dirty="0"/>
              <a:t>planlanan ve etkinliğe giderken verdiği bilgilere göre aradan 1 gün (24 saat) geçmesine rağmen varması gereken bölgeye varamaması ve hiç kimseye bilgi verilememesi durumunda anılan ekibin emniyetinden şüphe edilmesidir. İlgili arama ve kurtarma birliğine haber verilerek ekibin dönüş rotasının bittiği noktalar araştırılarak dönüp dönmediği bilgilerinin teyit edilmesidir.</a:t>
            </a:r>
          </a:p>
        </p:txBody>
      </p:sp>
      <p:sp>
        <p:nvSpPr>
          <p:cNvPr id="5" name="Unvan 1"/>
          <p:cNvSpPr txBox="1">
            <a:spLocks/>
          </p:cNvSpPr>
          <p:nvPr/>
        </p:nvSpPr>
        <p:spPr bwMode="black">
          <a:xfrm>
            <a:off x="608076" y="478218"/>
            <a:ext cx="10972800" cy="1362113"/>
          </a:xfrm>
          <a:prstGeom prst="rect">
            <a:avLst/>
          </a:prstGeom>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pPr algn="ctr"/>
            <a:r>
              <a:rPr lang="tr-TR" b="1" i="1" dirty="0" smtClean="0">
                <a:latin typeface="Georgia" panose="02040502050405020303" pitchFamily="18" charset="0"/>
              </a:rPr>
              <a:t>Kazazedenin Bulunması Ve Kurtarılmasına Yönelik Arama Ve Kurtarma Yöntemleri</a:t>
            </a:r>
            <a:endParaRPr lang="tr-TR" b="1" i="1" dirty="0">
              <a:latin typeface="Georgia" panose="02040502050405020303" pitchFamily="18" charset="0"/>
            </a:endParaRPr>
          </a:p>
        </p:txBody>
      </p:sp>
    </p:spTree>
    <p:extLst>
      <p:ext uri="{BB962C8B-B14F-4D97-AF65-F5344CB8AC3E}">
        <p14:creationId xmlns:p14="http://schemas.microsoft.com/office/powerpoint/2010/main" val="226677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buFont typeface="Wingdings" panose="05000000000000000000" pitchFamily="2" charset="2"/>
              <a:buChar char="q"/>
            </a:pPr>
            <a:r>
              <a:rPr lang="tr-TR" b="1" i="1" dirty="0" smtClean="0">
                <a:latin typeface="Georgia" panose="02040502050405020303" pitchFamily="18" charset="0"/>
              </a:rPr>
              <a:t>  Alarm Safhası </a:t>
            </a:r>
          </a:p>
          <a:p>
            <a:pPr marL="0" indent="0" algn="just">
              <a:buNone/>
            </a:pPr>
            <a:r>
              <a:rPr lang="tr-TR" dirty="0" smtClean="0"/>
              <a:t>Ekibin </a:t>
            </a:r>
            <a:r>
              <a:rPr lang="tr-TR" dirty="0"/>
              <a:t>planlanan ve etkinliğe giderken verdiği bilgilere göre aradan 2 gün (48 saat) geçmesine rağmen varması gereken bölgeye varamaması ve hiç kimseye bilgi verilememesi durumunda oluşur. Anılan ekibin kaza geçirmesi ihtimalinin yüksek olduğunun değerlendirilmesi arama ve kurtarma biriminin dönüş rotasından girerek ekibin takip edeceği rotayı aksi yönden araştırmaya başlar.</a:t>
            </a:r>
          </a:p>
        </p:txBody>
      </p:sp>
      <p:sp>
        <p:nvSpPr>
          <p:cNvPr id="5" name="Unvan 1"/>
          <p:cNvSpPr txBox="1">
            <a:spLocks/>
          </p:cNvSpPr>
          <p:nvPr/>
        </p:nvSpPr>
        <p:spPr bwMode="black">
          <a:xfrm>
            <a:off x="608076" y="478218"/>
            <a:ext cx="10972800" cy="1362113"/>
          </a:xfrm>
          <a:prstGeom prst="rect">
            <a:avLst/>
          </a:prstGeom>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pPr algn="ctr"/>
            <a:r>
              <a:rPr lang="tr-TR" b="1" i="1" dirty="0" smtClean="0">
                <a:latin typeface="Georgia" panose="02040502050405020303" pitchFamily="18" charset="0"/>
              </a:rPr>
              <a:t>Kazazedenin Bulunması Ve Kurtarılmasına Yönelik Arama Ve Kurtarma Yöntemleri</a:t>
            </a:r>
            <a:endParaRPr lang="tr-TR" b="1" i="1" dirty="0">
              <a:latin typeface="Georgia" panose="02040502050405020303" pitchFamily="18" charset="0"/>
            </a:endParaRPr>
          </a:p>
        </p:txBody>
      </p:sp>
    </p:spTree>
    <p:extLst>
      <p:ext uri="{BB962C8B-B14F-4D97-AF65-F5344CB8AC3E}">
        <p14:creationId xmlns:p14="http://schemas.microsoft.com/office/powerpoint/2010/main" val="30265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İçerik Yer Tutucusu 2"/>
          <p:cNvSpPr>
            <a:spLocks noGrp="1"/>
          </p:cNvSpPr>
          <p:nvPr>
            <p:ph idx="1"/>
          </p:nvPr>
        </p:nvSpPr>
        <p:spPr>
          <a:xfrm>
            <a:off x="1280160" y="2887579"/>
            <a:ext cx="9628632" cy="3477126"/>
          </a:xfrm>
        </p:spPr>
        <p:txBody>
          <a:bodyPr>
            <a:noAutofit/>
          </a:bodyPr>
          <a:lstStyle/>
          <a:p>
            <a:pPr marL="0" indent="0" algn="just">
              <a:buNone/>
            </a:pPr>
            <a:r>
              <a:rPr lang="tr-TR" sz="3000" b="1" dirty="0" smtClean="0">
                <a:latin typeface="Georgia" panose="02040502050405020303" pitchFamily="18" charset="0"/>
              </a:rPr>
              <a:t>İlk </a:t>
            </a:r>
            <a:r>
              <a:rPr lang="tr-TR" sz="3000" b="1" dirty="0">
                <a:latin typeface="Georgia" panose="02040502050405020303" pitchFamily="18" charset="0"/>
              </a:rPr>
              <a:t>Yardım: </a:t>
            </a:r>
            <a:r>
              <a:rPr lang="tr-TR" sz="3000" dirty="0" smtClean="0">
                <a:latin typeface="Georgia" panose="02040502050405020303" pitchFamily="18" charset="0"/>
              </a:rPr>
              <a:t>Herhangi </a:t>
            </a:r>
            <a:r>
              <a:rPr lang="tr-TR" sz="3000" dirty="0">
                <a:latin typeface="Georgia" panose="02040502050405020303" pitchFamily="18" charset="0"/>
              </a:rPr>
              <a:t>bir kaza ya da yaşamı tehlikeye düşüren bir durumda, sağlık görevlilerinin tıbbi yardımı </a:t>
            </a:r>
            <a:r>
              <a:rPr lang="tr-TR" sz="3000" dirty="0" smtClean="0">
                <a:latin typeface="Georgia" panose="02040502050405020303" pitchFamily="18" charset="0"/>
              </a:rPr>
              <a:t>sağlayıncaya </a:t>
            </a:r>
            <a:r>
              <a:rPr lang="tr-TR" sz="3000" dirty="0">
                <a:latin typeface="Georgia" panose="02040502050405020303" pitchFamily="18" charset="0"/>
              </a:rPr>
              <a:t>kadar, hayatın kurtarılması ya da durumun daha kötüye gitmesini önleyebilmek amacıyla olay yerinde, tıbbi araç gereç </a:t>
            </a:r>
            <a:r>
              <a:rPr lang="tr-TR" sz="3000" dirty="0" smtClean="0">
                <a:latin typeface="Georgia" panose="02040502050405020303" pitchFamily="18" charset="0"/>
              </a:rPr>
              <a:t>kullanılmadan </a:t>
            </a:r>
            <a:r>
              <a:rPr lang="tr-TR" sz="3000" dirty="0">
                <a:latin typeface="Georgia" panose="02040502050405020303" pitchFamily="18" charset="0"/>
              </a:rPr>
              <a:t>yapılan ilaçsız uygulamalardır.</a:t>
            </a:r>
            <a:endParaRPr lang="tr-TR" altLang="tr-TR" sz="3000" dirty="0" smtClean="0">
              <a:latin typeface="Georgia" panose="02040502050405020303" pitchFamily="18" charset="0"/>
            </a:endParaRPr>
          </a:p>
        </p:txBody>
      </p:sp>
      <p:sp>
        <p:nvSpPr>
          <p:cNvPr id="14339" name="Başlık 1"/>
          <p:cNvSpPr>
            <a:spLocks noGrp="1"/>
          </p:cNvSpPr>
          <p:nvPr>
            <p:ph type="title"/>
          </p:nvPr>
        </p:nvSpPr>
        <p:spPr/>
        <p:txBody>
          <a:bodyPr/>
          <a:lstStyle/>
          <a:p>
            <a:pPr algn="ctr" eaLnBrk="1" hangingPunct="1"/>
            <a:r>
              <a:rPr lang="tr-TR" altLang="tr-TR" sz="3600" b="1" i="1" dirty="0">
                <a:latin typeface="Georgia" panose="02040502050405020303" pitchFamily="18" charset="0"/>
              </a:rPr>
              <a:t>ARAMA - KURTARMA</a:t>
            </a:r>
          </a:p>
        </p:txBody>
      </p:sp>
    </p:spTree>
    <p:extLst>
      <p:ext uri="{BB962C8B-B14F-4D97-AF65-F5344CB8AC3E}">
        <p14:creationId xmlns:p14="http://schemas.microsoft.com/office/powerpoint/2010/main" val="263207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buFont typeface="Wingdings" panose="05000000000000000000" pitchFamily="2" charset="2"/>
              <a:buChar char="q"/>
            </a:pPr>
            <a:r>
              <a:rPr lang="tr-TR" b="1" i="1" dirty="0" smtClean="0">
                <a:latin typeface="Georgia" panose="02040502050405020303" pitchFamily="18" charset="0"/>
              </a:rPr>
              <a:t>  Tehlike Safhası </a:t>
            </a:r>
          </a:p>
          <a:p>
            <a:pPr marL="0" indent="0" algn="just">
              <a:buNone/>
            </a:pPr>
            <a:r>
              <a:rPr lang="tr-TR" dirty="0" smtClean="0"/>
              <a:t>Ekibin </a:t>
            </a:r>
            <a:r>
              <a:rPr lang="tr-TR" dirty="0"/>
              <a:t>kazaya uğradığı kesinleşmiştir. Arama ve kurtarma birimi derhâl arama ve kurtarma faaliyetlerine başlar. Arama ve kurtarma merkezlerine haber verilir ve ihtiyaç duyulma ihtimaline karşı yedek ekipler hazırlanır. Bekler durumuna getirilir.</a:t>
            </a:r>
          </a:p>
        </p:txBody>
      </p:sp>
      <p:sp>
        <p:nvSpPr>
          <p:cNvPr id="5" name="Unvan 1"/>
          <p:cNvSpPr txBox="1">
            <a:spLocks/>
          </p:cNvSpPr>
          <p:nvPr/>
        </p:nvSpPr>
        <p:spPr bwMode="black">
          <a:xfrm>
            <a:off x="608076" y="478218"/>
            <a:ext cx="10972800" cy="1362113"/>
          </a:xfrm>
          <a:prstGeom prst="rect">
            <a:avLst/>
          </a:prstGeom>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pPr algn="ctr"/>
            <a:r>
              <a:rPr lang="tr-TR" b="1" i="1" dirty="0" smtClean="0">
                <a:latin typeface="Georgia" panose="02040502050405020303" pitchFamily="18" charset="0"/>
              </a:rPr>
              <a:t>Kazazedenin Bulunması Ve Kurtarılmasına Yönelik Arama Ve Kurtarma Yöntemleri</a:t>
            </a:r>
            <a:endParaRPr lang="tr-TR" b="1" i="1" dirty="0">
              <a:latin typeface="Georgia" panose="02040502050405020303" pitchFamily="18" charset="0"/>
            </a:endParaRPr>
          </a:p>
        </p:txBody>
      </p:sp>
    </p:spTree>
    <p:extLst>
      <p:ext uri="{BB962C8B-B14F-4D97-AF65-F5344CB8AC3E}">
        <p14:creationId xmlns:p14="http://schemas.microsoft.com/office/powerpoint/2010/main" val="23457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buFont typeface="Wingdings" panose="05000000000000000000" pitchFamily="2" charset="2"/>
              <a:buChar char="Ø"/>
            </a:pPr>
            <a:r>
              <a:rPr lang="tr-TR" b="1" i="1" dirty="0" smtClean="0">
                <a:latin typeface="Georgia" panose="02040502050405020303" pitchFamily="18" charset="0"/>
              </a:rPr>
              <a:t>Havadan arama ve kurtarma yöntemleri</a:t>
            </a:r>
          </a:p>
          <a:p>
            <a:pPr marL="0" indent="0">
              <a:buNone/>
            </a:pPr>
            <a:endParaRPr lang="tr-TR" b="1" i="1" dirty="0" smtClean="0">
              <a:latin typeface="Georgia" panose="02040502050405020303" pitchFamily="18" charset="0"/>
            </a:endParaRPr>
          </a:p>
          <a:p>
            <a:pPr>
              <a:buFont typeface="Wingdings" panose="05000000000000000000" pitchFamily="2" charset="2"/>
              <a:buChar char="Ø"/>
            </a:pPr>
            <a:r>
              <a:rPr lang="tr-TR" b="1" i="1" dirty="0" smtClean="0">
                <a:latin typeface="Georgia" panose="02040502050405020303" pitchFamily="18" charset="0"/>
              </a:rPr>
              <a:t>Karadan </a:t>
            </a:r>
            <a:r>
              <a:rPr lang="tr-TR" b="1" i="1" dirty="0">
                <a:latin typeface="Georgia" panose="02040502050405020303" pitchFamily="18" charset="0"/>
              </a:rPr>
              <a:t>arama ve kurtarma </a:t>
            </a:r>
            <a:r>
              <a:rPr lang="tr-TR" b="1" i="1" dirty="0" smtClean="0">
                <a:latin typeface="Georgia" panose="02040502050405020303" pitchFamily="18" charset="0"/>
              </a:rPr>
              <a:t>yöntemleri</a:t>
            </a:r>
          </a:p>
          <a:p>
            <a:pPr marL="0" indent="0">
              <a:buNone/>
            </a:pPr>
            <a:endParaRPr lang="tr-TR" b="1" i="1" dirty="0">
              <a:latin typeface="Georgia" panose="02040502050405020303" pitchFamily="18" charset="0"/>
            </a:endParaRPr>
          </a:p>
          <a:p>
            <a:pPr>
              <a:buFont typeface="Wingdings" panose="05000000000000000000" pitchFamily="2" charset="2"/>
              <a:buChar char="Ø"/>
            </a:pPr>
            <a:r>
              <a:rPr lang="tr-TR" b="1" i="1" dirty="0" smtClean="0">
                <a:latin typeface="Georgia" panose="02040502050405020303" pitchFamily="18" charset="0"/>
              </a:rPr>
              <a:t>Suda </a:t>
            </a:r>
            <a:r>
              <a:rPr lang="tr-TR" b="1" i="1" dirty="0">
                <a:latin typeface="Georgia" panose="02040502050405020303" pitchFamily="18" charset="0"/>
              </a:rPr>
              <a:t>arama ve kurtarma </a:t>
            </a:r>
            <a:r>
              <a:rPr lang="tr-TR" b="1" i="1" dirty="0" smtClean="0">
                <a:latin typeface="Georgia" panose="02040502050405020303" pitchFamily="18" charset="0"/>
              </a:rPr>
              <a:t>yöntemleri</a:t>
            </a:r>
            <a:endParaRPr lang="tr-TR" b="1" i="1" dirty="0">
              <a:latin typeface="Georgia" panose="02040502050405020303" pitchFamily="18" charset="0"/>
            </a:endParaRPr>
          </a:p>
        </p:txBody>
      </p:sp>
    </p:spTree>
    <p:extLst>
      <p:ext uri="{BB962C8B-B14F-4D97-AF65-F5344CB8AC3E}">
        <p14:creationId xmlns:p14="http://schemas.microsoft.com/office/powerpoint/2010/main" val="287109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İçerik Yer Tutucusu 2"/>
          <p:cNvSpPr>
            <a:spLocks noGrp="1"/>
          </p:cNvSpPr>
          <p:nvPr>
            <p:ph idx="1"/>
          </p:nvPr>
        </p:nvSpPr>
        <p:spPr>
          <a:xfrm>
            <a:off x="1280160" y="2911641"/>
            <a:ext cx="9628632" cy="3453063"/>
          </a:xfrm>
        </p:spPr>
        <p:txBody>
          <a:bodyPr>
            <a:noAutofit/>
          </a:bodyPr>
          <a:lstStyle/>
          <a:p>
            <a:pPr marL="0" indent="0" algn="just" eaLnBrk="1" hangingPunct="1">
              <a:buNone/>
            </a:pPr>
            <a:r>
              <a:rPr lang="tr-TR" altLang="tr-TR" sz="3000" b="1" dirty="0" smtClean="0">
                <a:latin typeface="Georgia" panose="02040502050405020303" pitchFamily="18" charset="0"/>
              </a:rPr>
              <a:t>Arama (</a:t>
            </a:r>
            <a:r>
              <a:rPr lang="tr-TR" altLang="tr-TR" sz="3000" b="1" dirty="0" err="1" smtClean="0">
                <a:latin typeface="Georgia" panose="02040502050405020303" pitchFamily="18" charset="0"/>
              </a:rPr>
              <a:t>Search</a:t>
            </a:r>
            <a:r>
              <a:rPr lang="tr-TR" altLang="tr-TR" sz="3000" b="1" dirty="0" smtClean="0">
                <a:latin typeface="Georgia" panose="02040502050405020303" pitchFamily="18" charset="0"/>
              </a:rPr>
              <a:t>): </a:t>
            </a:r>
            <a:r>
              <a:rPr lang="tr-TR" altLang="tr-TR" sz="3000" dirty="0" smtClean="0">
                <a:latin typeface="Georgia" panose="02040502050405020303" pitchFamily="18" charset="0"/>
              </a:rPr>
              <a:t>Doğal ve insan kaynaklı olaylarda meydana gelen kayıplar ile sosyal yaşamını farklı alanlarda sürdüren insanların/hayvanların kaybolmaları ile bulunmaları arasındaki süreyi kapsar. Bir objenin aramaya başlanmasıyla başlar, o objenin kurtarılması için çalışmaların başlaması ile sona erer. </a:t>
            </a:r>
          </a:p>
        </p:txBody>
      </p:sp>
      <p:sp>
        <p:nvSpPr>
          <p:cNvPr id="14339" name="Başlık 1"/>
          <p:cNvSpPr>
            <a:spLocks noGrp="1"/>
          </p:cNvSpPr>
          <p:nvPr>
            <p:ph type="title"/>
          </p:nvPr>
        </p:nvSpPr>
        <p:spPr/>
        <p:txBody>
          <a:bodyPr/>
          <a:lstStyle/>
          <a:p>
            <a:pPr algn="ctr" eaLnBrk="1" hangingPunct="1"/>
            <a:r>
              <a:rPr lang="tr-TR" altLang="tr-TR" sz="3600" b="1" i="1" dirty="0">
                <a:latin typeface="Georgia" panose="02040502050405020303" pitchFamily="18" charset="0"/>
              </a:rPr>
              <a:t>ARAMA - KURTARMA</a:t>
            </a:r>
          </a:p>
        </p:txBody>
      </p:sp>
    </p:spTree>
    <p:extLst>
      <p:ext uri="{BB962C8B-B14F-4D97-AF65-F5344CB8AC3E}">
        <p14:creationId xmlns:p14="http://schemas.microsoft.com/office/powerpoint/2010/main" val="137852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İçerik Yer Tutucusu 2"/>
          <p:cNvSpPr>
            <a:spLocks noGrp="1"/>
          </p:cNvSpPr>
          <p:nvPr>
            <p:ph idx="1"/>
          </p:nvPr>
        </p:nvSpPr>
        <p:spPr>
          <a:xfrm>
            <a:off x="1280160" y="2827421"/>
            <a:ext cx="9628632" cy="3092115"/>
          </a:xfrm>
        </p:spPr>
        <p:txBody>
          <a:bodyPr>
            <a:noAutofit/>
          </a:bodyPr>
          <a:lstStyle/>
          <a:p>
            <a:pPr marL="0" indent="0" algn="just" eaLnBrk="1" hangingPunct="1">
              <a:buNone/>
            </a:pPr>
            <a:r>
              <a:rPr lang="tr-TR" altLang="tr-TR" sz="3000" b="1" dirty="0" smtClean="0">
                <a:latin typeface="Georgia" panose="02040502050405020303" pitchFamily="18" charset="0"/>
              </a:rPr>
              <a:t>Kurtarma (</a:t>
            </a:r>
            <a:r>
              <a:rPr lang="tr-TR" altLang="tr-TR" sz="3000" b="1" dirty="0" err="1" smtClean="0">
                <a:latin typeface="Georgia" panose="02040502050405020303" pitchFamily="18" charset="0"/>
              </a:rPr>
              <a:t>Rescue</a:t>
            </a:r>
            <a:r>
              <a:rPr lang="tr-TR" altLang="tr-TR" sz="3000" b="1" dirty="0" smtClean="0">
                <a:latin typeface="Georgia" panose="02040502050405020303" pitchFamily="18" charset="0"/>
              </a:rPr>
              <a:t>):</a:t>
            </a:r>
            <a:r>
              <a:rPr lang="tr-TR" altLang="tr-TR" sz="3000" dirty="0" smtClean="0">
                <a:latin typeface="Georgia" panose="02040502050405020303" pitchFamily="18" charset="0"/>
              </a:rPr>
              <a:t> </a:t>
            </a:r>
            <a:r>
              <a:rPr lang="tr-TR" altLang="tr-TR" sz="3000" dirty="0" smtClean="0">
                <a:latin typeface="Georgia" panose="02040502050405020303" pitchFamily="18" charset="0"/>
              </a:rPr>
              <a:t>Doğal ve insan kaynaklı olaylarda meydana gelen kayıplar ile sosyal yaşamını farklı alanlarda sürdüren insanların/hayvanların </a:t>
            </a:r>
            <a:r>
              <a:rPr lang="tr-TR" altLang="tr-TR" sz="3000" dirty="0" smtClean="0">
                <a:latin typeface="Georgia" panose="02040502050405020303" pitchFamily="18" charset="0"/>
              </a:rPr>
              <a:t>bulunmalarından, </a:t>
            </a:r>
            <a:r>
              <a:rPr lang="tr-TR" altLang="tr-TR" sz="3000" dirty="0" smtClean="0">
                <a:latin typeface="Georgia" panose="02040502050405020303" pitchFamily="18" charset="0"/>
              </a:rPr>
              <a:t>güvenli bir yere nakledilmelerine kadar geçen bir süreyi kapsar. Objenin nakledilmesiyle sona erer.</a:t>
            </a:r>
          </a:p>
        </p:txBody>
      </p:sp>
      <p:sp>
        <p:nvSpPr>
          <p:cNvPr id="15363" name="Başlık 1"/>
          <p:cNvSpPr>
            <a:spLocks noGrp="1"/>
          </p:cNvSpPr>
          <p:nvPr>
            <p:ph type="title"/>
          </p:nvPr>
        </p:nvSpPr>
        <p:spPr/>
        <p:txBody>
          <a:bodyPr/>
          <a:lstStyle/>
          <a:p>
            <a:pPr algn="ctr" eaLnBrk="1" hangingPunct="1"/>
            <a:r>
              <a:rPr lang="tr-TR" altLang="tr-TR" sz="3600" b="1" i="1" dirty="0">
                <a:latin typeface="Georgia" panose="02040502050405020303" pitchFamily="18" charset="0"/>
              </a:rPr>
              <a:t>ARAMA - KURTARMA</a:t>
            </a:r>
          </a:p>
        </p:txBody>
      </p:sp>
    </p:spTree>
    <p:extLst>
      <p:ext uri="{BB962C8B-B14F-4D97-AF65-F5344CB8AC3E}">
        <p14:creationId xmlns:p14="http://schemas.microsoft.com/office/powerpoint/2010/main" val="152788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İçerik Yer Tutucusu 1"/>
          <p:cNvSpPr>
            <a:spLocks noGrp="1"/>
          </p:cNvSpPr>
          <p:nvPr>
            <p:ph idx="1"/>
          </p:nvPr>
        </p:nvSpPr>
        <p:spPr>
          <a:xfrm>
            <a:off x="1280160" y="3019926"/>
            <a:ext cx="9628632" cy="3157036"/>
          </a:xfrm>
        </p:spPr>
        <p:txBody>
          <a:bodyPr>
            <a:normAutofit/>
          </a:bodyPr>
          <a:lstStyle/>
          <a:p>
            <a:pPr marL="0" indent="0" algn="just" eaLnBrk="1" hangingPunct="1">
              <a:buNone/>
            </a:pPr>
            <a:r>
              <a:rPr lang="tr-TR" altLang="tr-TR" sz="3000" dirty="0" smtClean="0">
                <a:latin typeface="Georgia" panose="02040502050405020303" pitchFamily="18" charset="0"/>
              </a:rPr>
              <a:t>Herhangi bir Arama - Kurtarma çalışmasının ana amacı kayıp olduğu düşünülen kişiyi eldeki verilere göre arayarak bulmak ve her türlü olanağı (ambulans, helikopter veya taşımak gibi) kullanarak  kazazedeyi sağ salim güvenli bir </a:t>
            </a:r>
            <a:r>
              <a:rPr lang="tr-TR" altLang="tr-TR" sz="3000" dirty="0" smtClean="0">
                <a:latin typeface="Georgia" panose="02040502050405020303" pitchFamily="18" charset="0"/>
              </a:rPr>
              <a:t>yere </a:t>
            </a:r>
            <a:r>
              <a:rPr lang="tr-TR" altLang="tr-TR" sz="3000" dirty="0" smtClean="0">
                <a:latin typeface="Georgia" panose="02040502050405020303" pitchFamily="18" charset="0"/>
              </a:rPr>
              <a:t>taşımaktır.</a:t>
            </a:r>
          </a:p>
        </p:txBody>
      </p:sp>
      <p:sp>
        <p:nvSpPr>
          <p:cNvPr id="16387" name="Başlık 2"/>
          <p:cNvSpPr>
            <a:spLocks noGrp="1"/>
          </p:cNvSpPr>
          <p:nvPr>
            <p:ph type="title"/>
          </p:nvPr>
        </p:nvSpPr>
        <p:spPr/>
        <p:txBody>
          <a:bodyPr/>
          <a:lstStyle/>
          <a:p>
            <a:pPr algn="ctr" eaLnBrk="1" hangingPunct="1"/>
            <a:r>
              <a:rPr lang="tr-TR" altLang="tr-TR" sz="3200" b="1" i="1" dirty="0">
                <a:latin typeface="Georgia" panose="02040502050405020303" pitchFamily="18" charset="0"/>
              </a:rPr>
              <a:t>AMAÇ </a:t>
            </a:r>
          </a:p>
        </p:txBody>
      </p:sp>
    </p:spTree>
    <p:extLst>
      <p:ext uri="{BB962C8B-B14F-4D97-AF65-F5344CB8AC3E}">
        <p14:creationId xmlns:p14="http://schemas.microsoft.com/office/powerpoint/2010/main" val="321436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353122" y="2395287"/>
            <a:ext cx="9628632" cy="3608472"/>
          </a:xfrm>
        </p:spPr>
        <p:txBody>
          <a:bodyPr rtlCol="0">
            <a:normAutofit/>
          </a:bodyPr>
          <a:lstStyle/>
          <a:p>
            <a:pPr marL="0" indent="0">
              <a:buNone/>
              <a:defRPr/>
            </a:pPr>
            <a:r>
              <a:rPr lang="tr-TR" sz="2800" dirty="0" smtClean="0">
                <a:solidFill>
                  <a:schemeClr val="tx1">
                    <a:lumMod val="85000"/>
                    <a:lumOff val="15000"/>
                  </a:schemeClr>
                </a:solidFill>
                <a:latin typeface="Georgia" panose="02040502050405020303" pitchFamily="18" charset="0"/>
              </a:rPr>
              <a:t>* </a:t>
            </a:r>
            <a:r>
              <a:rPr lang="tr-TR" sz="2800" dirty="0">
                <a:solidFill>
                  <a:schemeClr val="tx1">
                    <a:lumMod val="85000"/>
                    <a:lumOff val="15000"/>
                  </a:schemeClr>
                </a:solidFill>
                <a:latin typeface="Georgia" panose="02040502050405020303" pitchFamily="18" charset="0"/>
              </a:rPr>
              <a:t>İş yapabilecek güce ve kapasiteye sahip </a:t>
            </a:r>
            <a:r>
              <a:rPr lang="tr-TR" sz="2800" dirty="0" smtClean="0">
                <a:solidFill>
                  <a:schemeClr val="tx1">
                    <a:lumMod val="85000"/>
                    <a:lumOff val="15000"/>
                  </a:schemeClr>
                </a:solidFill>
                <a:latin typeface="Georgia" panose="02040502050405020303" pitchFamily="18" charset="0"/>
              </a:rPr>
              <a:t>olmalı,</a:t>
            </a:r>
            <a:r>
              <a:rPr lang="tr-TR" sz="2800" dirty="0">
                <a:solidFill>
                  <a:schemeClr val="tx1">
                    <a:lumMod val="85000"/>
                    <a:lumOff val="15000"/>
                  </a:schemeClr>
                </a:solidFill>
                <a:latin typeface="Georgia" panose="02040502050405020303" pitchFamily="18" charset="0"/>
              </a:rPr>
              <a:t/>
            </a:r>
            <a:br>
              <a:rPr lang="tr-TR" sz="2800" dirty="0">
                <a:solidFill>
                  <a:schemeClr val="tx1">
                    <a:lumMod val="85000"/>
                    <a:lumOff val="15000"/>
                  </a:schemeClr>
                </a:solidFill>
                <a:latin typeface="Georgia" panose="02040502050405020303" pitchFamily="18" charset="0"/>
              </a:rPr>
            </a:br>
            <a:r>
              <a:rPr lang="tr-TR" sz="2800" dirty="0">
                <a:solidFill>
                  <a:schemeClr val="tx1">
                    <a:lumMod val="85000"/>
                    <a:lumOff val="15000"/>
                  </a:schemeClr>
                </a:solidFill>
                <a:latin typeface="Georgia" panose="02040502050405020303" pitchFamily="18" charset="0"/>
              </a:rPr>
              <a:t>* Yaptığı işi iyi bilmeli ve sürekli </a:t>
            </a:r>
            <a:r>
              <a:rPr lang="tr-TR" sz="2800" dirty="0" smtClean="0">
                <a:solidFill>
                  <a:schemeClr val="tx1">
                    <a:lumMod val="85000"/>
                    <a:lumOff val="15000"/>
                  </a:schemeClr>
                </a:solidFill>
                <a:latin typeface="Georgia" panose="02040502050405020303" pitchFamily="18" charset="0"/>
              </a:rPr>
              <a:t>araştırmalı,</a:t>
            </a:r>
            <a:r>
              <a:rPr lang="tr-TR" sz="2800" dirty="0">
                <a:solidFill>
                  <a:schemeClr val="tx1">
                    <a:lumMod val="85000"/>
                    <a:lumOff val="15000"/>
                  </a:schemeClr>
                </a:solidFill>
                <a:latin typeface="Georgia" panose="02040502050405020303" pitchFamily="18" charset="0"/>
              </a:rPr>
              <a:t/>
            </a:r>
            <a:br>
              <a:rPr lang="tr-TR" sz="2800" dirty="0">
                <a:solidFill>
                  <a:schemeClr val="tx1">
                    <a:lumMod val="85000"/>
                    <a:lumOff val="15000"/>
                  </a:schemeClr>
                </a:solidFill>
                <a:latin typeface="Georgia" panose="02040502050405020303" pitchFamily="18" charset="0"/>
              </a:rPr>
            </a:br>
            <a:r>
              <a:rPr lang="tr-TR" sz="2800" dirty="0">
                <a:solidFill>
                  <a:schemeClr val="tx1">
                    <a:lumMod val="85000"/>
                    <a:lumOff val="15000"/>
                  </a:schemeClr>
                </a:solidFill>
                <a:latin typeface="Georgia" panose="02040502050405020303" pitchFamily="18" charset="0"/>
              </a:rPr>
              <a:t>* </a:t>
            </a:r>
            <a:r>
              <a:rPr lang="tr-TR" sz="2800" dirty="0" err="1">
                <a:solidFill>
                  <a:schemeClr val="tx1">
                    <a:lumMod val="85000"/>
                    <a:lumOff val="15000"/>
                  </a:schemeClr>
                </a:solidFill>
                <a:latin typeface="Georgia" panose="02040502050405020303" pitchFamily="18" charset="0"/>
              </a:rPr>
              <a:t>İnsiyatif</a:t>
            </a:r>
            <a:r>
              <a:rPr lang="tr-TR" sz="2800" dirty="0">
                <a:solidFill>
                  <a:schemeClr val="tx1">
                    <a:lumMod val="85000"/>
                    <a:lumOff val="15000"/>
                  </a:schemeClr>
                </a:solidFill>
                <a:latin typeface="Georgia" panose="02040502050405020303" pitchFamily="18" charset="0"/>
              </a:rPr>
              <a:t> </a:t>
            </a:r>
            <a:r>
              <a:rPr lang="tr-TR" sz="2800" dirty="0" smtClean="0">
                <a:solidFill>
                  <a:schemeClr val="tx1">
                    <a:lumMod val="85000"/>
                    <a:lumOff val="15000"/>
                  </a:schemeClr>
                </a:solidFill>
                <a:latin typeface="Georgia" panose="02040502050405020303" pitchFamily="18" charset="0"/>
              </a:rPr>
              <a:t>kullanabilmeli,</a:t>
            </a:r>
            <a:r>
              <a:rPr lang="tr-TR" sz="2800" dirty="0">
                <a:solidFill>
                  <a:schemeClr val="tx1">
                    <a:lumMod val="85000"/>
                    <a:lumOff val="15000"/>
                  </a:schemeClr>
                </a:solidFill>
                <a:latin typeface="Georgia" panose="02040502050405020303" pitchFamily="18" charset="0"/>
              </a:rPr>
              <a:t/>
            </a:r>
            <a:br>
              <a:rPr lang="tr-TR" sz="2800" dirty="0">
                <a:solidFill>
                  <a:schemeClr val="tx1">
                    <a:lumMod val="85000"/>
                    <a:lumOff val="15000"/>
                  </a:schemeClr>
                </a:solidFill>
                <a:latin typeface="Georgia" panose="02040502050405020303" pitchFamily="18" charset="0"/>
              </a:rPr>
            </a:br>
            <a:r>
              <a:rPr lang="tr-TR" sz="2800" dirty="0">
                <a:solidFill>
                  <a:schemeClr val="tx1">
                    <a:lumMod val="85000"/>
                    <a:lumOff val="15000"/>
                  </a:schemeClr>
                </a:solidFill>
                <a:latin typeface="Georgia" panose="02040502050405020303" pitchFamily="18" charset="0"/>
              </a:rPr>
              <a:t>* Sınırlarını çok iyi </a:t>
            </a:r>
            <a:r>
              <a:rPr lang="tr-TR" sz="2800" dirty="0" smtClean="0">
                <a:solidFill>
                  <a:schemeClr val="tx1">
                    <a:lumMod val="85000"/>
                    <a:lumOff val="15000"/>
                  </a:schemeClr>
                </a:solidFill>
                <a:latin typeface="Georgia" panose="02040502050405020303" pitchFamily="18" charset="0"/>
              </a:rPr>
              <a:t>bilmeli,</a:t>
            </a:r>
            <a:r>
              <a:rPr lang="tr-TR" sz="2800" dirty="0">
                <a:solidFill>
                  <a:schemeClr val="tx1">
                    <a:lumMod val="85000"/>
                    <a:lumOff val="15000"/>
                  </a:schemeClr>
                </a:solidFill>
                <a:latin typeface="Georgia" panose="02040502050405020303" pitchFamily="18" charset="0"/>
              </a:rPr>
              <a:t/>
            </a:r>
            <a:br>
              <a:rPr lang="tr-TR" sz="2800" dirty="0">
                <a:solidFill>
                  <a:schemeClr val="tx1">
                    <a:lumMod val="85000"/>
                    <a:lumOff val="15000"/>
                  </a:schemeClr>
                </a:solidFill>
                <a:latin typeface="Georgia" panose="02040502050405020303" pitchFamily="18" charset="0"/>
              </a:rPr>
            </a:br>
            <a:r>
              <a:rPr lang="tr-TR" sz="2800" dirty="0">
                <a:solidFill>
                  <a:schemeClr val="tx1">
                    <a:lumMod val="85000"/>
                    <a:lumOff val="15000"/>
                  </a:schemeClr>
                </a:solidFill>
                <a:latin typeface="Georgia" panose="02040502050405020303" pitchFamily="18" charset="0"/>
              </a:rPr>
              <a:t>* Kendi branşında uzmanlaşmış </a:t>
            </a:r>
            <a:r>
              <a:rPr lang="tr-TR" sz="2800" dirty="0" smtClean="0">
                <a:solidFill>
                  <a:schemeClr val="tx1">
                    <a:lumMod val="85000"/>
                    <a:lumOff val="15000"/>
                  </a:schemeClr>
                </a:solidFill>
                <a:latin typeface="Georgia" panose="02040502050405020303" pitchFamily="18" charset="0"/>
              </a:rPr>
              <a:t>olmalı,</a:t>
            </a:r>
            <a:r>
              <a:rPr lang="tr-TR" sz="2800" dirty="0">
                <a:solidFill>
                  <a:schemeClr val="tx1">
                    <a:lumMod val="85000"/>
                    <a:lumOff val="15000"/>
                  </a:schemeClr>
                </a:solidFill>
                <a:latin typeface="Georgia" panose="02040502050405020303" pitchFamily="18" charset="0"/>
              </a:rPr>
              <a:t/>
            </a:r>
            <a:br>
              <a:rPr lang="tr-TR" sz="2800" dirty="0">
                <a:solidFill>
                  <a:schemeClr val="tx1">
                    <a:lumMod val="85000"/>
                    <a:lumOff val="15000"/>
                  </a:schemeClr>
                </a:solidFill>
                <a:latin typeface="Georgia" panose="02040502050405020303" pitchFamily="18" charset="0"/>
              </a:rPr>
            </a:br>
            <a:r>
              <a:rPr lang="tr-TR" sz="2800" dirty="0">
                <a:solidFill>
                  <a:schemeClr val="tx1">
                    <a:lumMod val="85000"/>
                    <a:lumOff val="15000"/>
                  </a:schemeClr>
                </a:solidFill>
                <a:latin typeface="Georgia" panose="02040502050405020303" pitchFamily="18" charset="0"/>
              </a:rPr>
              <a:t>* Bir otoritenin altında çalışmayı kabul </a:t>
            </a:r>
            <a:r>
              <a:rPr lang="tr-TR" sz="2800" dirty="0" smtClean="0">
                <a:solidFill>
                  <a:schemeClr val="tx1">
                    <a:lumMod val="85000"/>
                    <a:lumOff val="15000"/>
                  </a:schemeClr>
                </a:solidFill>
                <a:latin typeface="Georgia" panose="02040502050405020303" pitchFamily="18" charset="0"/>
              </a:rPr>
              <a:t>etmeli,</a:t>
            </a:r>
            <a:r>
              <a:rPr lang="tr-TR" sz="2800" dirty="0">
                <a:solidFill>
                  <a:schemeClr val="tx1">
                    <a:lumMod val="85000"/>
                    <a:lumOff val="15000"/>
                  </a:schemeClr>
                </a:solidFill>
                <a:latin typeface="Georgia" panose="02040502050405020303" pitchFamily="18" charset="0"/>
              </a:rPr>
              <a:t/>
            </a:r>
            <a:br>
              <a:rPr lang="tr-TR" sz="2800" dirty="0">
                <a:solidFill>
                  <a:schemeClr val="tx1">
                    <a:lumMod val="85000"/>
                    <a:lumOff val="15000"/>
                  </a:schemeClr>
                </a:solidFill>
                <a:latin typeface="Georgia" panose="02040502050405020303" pitchFamily="18" charset="0"/>
              </a:rPr>
            </a:br>
            <a:r>
              <a:rPr lang="tr-TR" sz="2800" dirty="0">
                <a:solidFill>
                  <a:schemeClr val="tx1">
                    <a:lumMod val="85000"/>
                    <a:lumOff val="15000"/>
                  </a:schemeClr>
                </a:solidFill>
                <a:latin typeface="Georgia" panose="02040502050405020303" pitchFamily="18" charset="0"/>
              </a:rPr>
              <a:t>* Farklı görüşlere açık </a:t>
            </a:r>
            <a:r>
              <a:rPr lang="tr-TR" sz="2800" dirty="0" smtClean="0">
                <a:solidFill>
                  <a:schemeClr val="tx1">
                    <a:lumMod val="85000"/>
                    <a:lumOff val="15000"/>
                  </a:schemeClr>
                </a:solidFill>
                <a:latin typeface="Georgia" panose="02040502050405020303" pitchFamily="18" charset="0"/>
              </a:rPr>
              <a:t>olmalı,</a:t>
            </a:r>
            <a:r>
              <a:rPr lang="tr-TR" sz="2800" dirty="0">
                <a:solidFill>
                  <a:schemeClr val="tx1">
                    <a:lumMod val="85000"/>
                    <a:lumOff val="15000"/>
                  </a:schemeClr>
                </a:solidFill>
                <a:latin typeface="Georgia" panose="02040502050405020303" pitchFamily="18" charset="0"/>
              </a:rPr>
              <a:t/>
            </a:r>
            <a:br>
              <a:rPr lang="tr-TR" sz="2800" dirty="0">
                <a:solidFill>
                  <a:schemeClr val="tx1">
                    <a:lumMod val="85000"/>
                    <a:lumOff val="15000"/>
                  </a:schemeClr>
                </a:solidFill>
                <a:latin typeface="Georgia" panose="02040502050405020303" pitchFamily="18" charset="0"/>
              </a:rPr>
            </a:br>
            <a:r>
              <a:rPr lang="tr-TR" sz="2800" dirty="0">
                <a:solidFill>
                  <a:schemeClr val="tx1">
                    <a:lumMod val="85000"/>
                    <a:lumOff val="15000"/>
                  </a:schemeClr>
                </a:solidFill>
                <a:latin typeface="Georgia" panose="02040502050405020303" pitchFamily="18" charset="0"/>
              </a:rPr>
              <a:t>* Ekip çalışmasından </a:t>
            </a:r>
            <a:r>
              <a:rPr lang="tr-TR" sz="2800" dirty="0" smtClean="0">
                <a:solidFill>
                  <a:schemeClr val="tx1">
                    <a:lumMod val="85000"/>
                    <a:lumOff val="15000"/>
                  </a:schemeClr>
                </a:solidFill>
                <a:latin typeface="Georgia" panose="02040502050405020303" pitchFamily="18" charset="0"/>
              </a:rPr>
              <a:t>kaçmamalı. </a:t>
            </a:r>
            <a:endParaRPr lang="tr-TR" sz="2800" dirty="0">
              <a:solidFill>
                <a:schemeClr val="tx1">
                  <a:lumMod val="85000"/>
                  <a:lumOff val="15000"/>
                </a:schemeClr>
              </a:solidFill>
              <a:latin typeface="Georgia" panose="02040502050405020303" pitchFamily="18" charset="0"/>
            </a:endParaRPr>
          </a:p>
        </p:txBody>
      </p:sp>
      <p:sp>
        <p:nvSpPr>
          <p:cNvPr id="17411" name="Başlık 1"/>
          <p:cNvSpPr>
            <a:spLocks noGrp="1"/>
          </p:cNvSpPr>
          <p:nvPr>
            <p:ph type="title"/>
          </p:nvPr>
        </p:nvSpPr>
        <p:spPr>
          <a:xfrm>
            <a:off x="2135188" y="569913"/>
            <a:ext cx="8064500" cy="1054100"/>
          </a:xfrm>
        </p:spPr>
        <p:txBody>
          <a:bodyPr>
            <a:normAutofit fontScale="90000"/>
          </a:bodyPr>
          <a:lstStyle/>
          <a:p>
            <a:pPr algn="ctr" eaLnBrk="1" hangingPunct="1"/>
            <a:r>
              <a:rPr lang="tr-TR" altLang="tr-TR" sz="3600" b="1" i="1" dirty="0">
                <a:latin typeface="Georgia" panose="02040502050405020303" pitchFamily="18" charset="0"/>
              </a:rPr>
              <a:t>ARAMA - KURTARMA PERSONELİ </a:t>
            </a:r>
          </a:p>
        </p:txBody>
      </p:sp>
    </p:spTree>
    <p:extLst>
      <p:ext uri="{BB962C8B-B14F-4D97-AF65-F5344CB8AC3E}">
        <p14:creationId xmlns:p14="http://schemas.microsoft.com/office/powerpoint/2010/main" val="140759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ğitim konuları 16 x 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525625_TF03462902_TF03462902" id="{D745D2DB-44A3-4D51-B6A1-6AA56E6C1B34}" vid="{5E65DCF7-CC1F-424B-B649-D0AA11AA6B51}"/>
    </a:ext>
  </a:extLst>
</a:theme>
</file>

<file path=ppt/theme/theme2.xml><?xml version="1.0" encoding="utf-8"?>
<a:theme xmlns:a="http://schemas.openxmlformats.org/drawingml/2006/main" name="Ofis Teması">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tf03462902</Template>
  <TotalTime>247</TotalTime>
  <Words>2558</Words>
  <Application>Microsoft Office PowerPoint</Application>
  <PresentationFormat>Geniş ekran</PresentationFormat>
  <Paragraphs>222</Paragraphs>
  <Slides>51</Slides>
  <Notes>19</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51</vt:i4>
      </vt:variant>
    </vt:vector>
  </HeadingPairs>
  <TitlesOfParts>
    <vt:vector size="59" baseType="lpstr">
      <vt:lpstr>Arial Black</vt:lpstr>
      <vt:lpstr>Calibri</vt:lpstr>
      <vt:lpstr>Courier New</vt:lpstr>
      <vt:lpstr>Georgia</vt:lpstr>
      <vt:lpstr>Impact</vt:lpstr>
      <vt:lpstr>Times New Roman</vt:lpstr>
      <vt:lpstr>Wingdings</vt:lpstr>
      <vt:lpstr>Eğitim konuları 16 x 9</vt:lpstr>
      <vt:lpstr>ARAMA VE  KURTARMA TEKNİKLERİ</vt:lpstr>
      <vt:lpstr>ARAMA - KURTARMA</vt:lpstr>
      <vt:lpstr>ARAMA - KURTARMA</vt:lpstr>
      <vt:lpstr>ARAMA - KURTARMA</vt:lpstr>
      <vt:lpstr>ARAMA - KURTARMA</vt:lpstr>
      <vt:lpstr>ARAMA - KURTARMA</vt:lpstr>
      <vt:lpstr>ARAMA - KURTARMA</vt:lpstr>
      <vt:lpstr>AMAÇ </vt:lpstr>
      <vt:lpstr>ARAMA - KURTARMA PERSONELİ </vt:lpstr>
      <vt:lpstr>ARAMA - KURTARMADA ZAYIF HALKA TEORİSİ  </vt:lpstr>
      <vt:lpstr> ARAMA KURTARMANIN YAPI TAŞLARI </vt:lpstr>
      <vt:lpstr>ARAMA KURTARMADA EMNİYET ANLAYIŞI </vt:lpstr>
      <vt:lpstr>ARAMA KURTARMADA TEMEL UNSURLAR </vt:lpstr>
      <vt:lpstr> ARAMA KURTARMADA İNSAN KAYNAĞI</vt:lpstr>
      <vt:lpstr>ARAMA KURTARMANIN BİLEŞENLERİ</vt:lpstr>
      <vt:lpstr>OLAY YERİ YÖNETİMİ</vt:lpstr>
      <vt:lpstr>OLAY YERİ YÖNETİMİ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Acil Durum Veya Afette Kazazede Arama Çalışmaları</vt:lpstr>
      <vt:lpstr>Acil Durum Veya Afette Kazazede Arama Çalışmaları</vt:lpstr>
      <vt:lpstr>Acil Durum Veya Afette Kazazede Arama Çalışmaları</vt:lpstr>
      <vt:lpstr>Acil Durum Veya Afette Kazazede Arama Çalışmaları</vt:lpstr>
      <vt:lpstr>Acil Durum Veya Afette Kazazede Arama Çalışmaları</vt:lpstr>
      <vt:lpstr>Acil Durum Veya Afette Kazazede Arama Çalışmaları</vt:lpstr>
      <vt:lpstr>Acil Durum Veya Afette Kazazede Arama Çalışmaları</vt:lpstr>
      <vt:lpstr>Kazazedeyi Kurtarma Operasyonları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ACİL DURUM VE AFET YÖNETİMİ</dc:title>
  <dc:creator>sadi</dc:creator>
  <cp:lastModifiedBy>a</cp:lastModifiedBy>
  <cp:revision>24</cp:revision>
  <dcterms:created xsi:type="dcterms:W3CDTF">2017-09-11T21:52:33Z</dcterms:created>
  <dcterms:modified xsi:type="dcterms:W3CDTF">2018-10-10T08:28:12Z</dcterms:modified>
</cp:coreProperties>
</file>