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74" r:id="rId3"/>
    <p:sldId id="275" r:id="rId4"/>
    <p:sldId id="282" r:id="rId5"/>
    <p:sldId id="284" r:id="rId6"/>
    <p:sldId id="312" r:id="rId7"/>
    <p:sldId id="317" r:id="rId8"/>
    <p:sldId id="304" r:id="rId9"/>
    <p:sldId id="268" r:id="rId1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127" autoAdjust="0"/>
    <p:restoredTop sz="94660"/>
  </p:normalViewPr>
  <p:slideViewPr>
    <p:cSldViewPr snapToGrid="0">
      <p:cViewPr varScale="1">
        <p:scale>
          <a:sx n="62" d="100"/>
          <a:sy n="62" d="100"/>
        </p:scale>
        <p:origin x="600" y="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tr-TR"/>
          </a:p>
        </p:txBody>
      </p:sp>
      <p:sp>
        <p:nvSpPr>
          <p:cNvPr id="4" name="Veri Yer Tutucusu 3"/>
          <p:cNvSpPr>
            <a:spLocks noGrp="1"/>
          </p:cNvSpPr>
          <p:nvPr>
            <p:ph type="dt" sz="half" idx="10"/>
          </p:nvPr>
        </p:nvSpPr>
        <p:spPr/>
        <p:txBody>
          <a:bodyPr/>
          <a:lstStyle/>
          <a:p>
            <a:fld id="{B3C735C5-1EB7-4E25-B5A8-567FA28C3355}"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2801370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C735C5-1EB7-4E25-B5A8-567FA28C3355}"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2577086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C735C5-1EB7-4E25-B5A8-567FA28C3355}"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13788007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3C735C5-1EB7-4E25-B5A8-567FA28C3355}"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2453097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Veri Yer Tutucusu 3"/>
          <p:cNvSpPr>
            <a:spLocks noGrp="1"/>
          </p:cNvSpPr>
          <p:nvPr>
            <p:ph type="dt" sz="half" idx="10"/>
          </p:nvPr>
        </p:nvSpPr>
        <p:spPr/>
        <p:txBody>
          <a:bodyPr/>
          <a:lstStyle/>
          <a:p>
            <a:fld id="{B3C735C5-1EB7-4E25-B5A8-567FA28C3355}" type="datetimeFigureOut">
              <a:rPr lang="tr-TR" smtClean="0"/>
              <a:t>23.01.2018</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34116227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B3C735C5-1EB7-4E25-B5A8-567FA28C3355}"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11105537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B3C735C5-1EB7-4E25-B5A8-567FA28C3355}" type="datetimeFigureOut">
              <a:rPr lang="tr-TR" smtClean="0"/>
              <a:t>23.01.2018</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157788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B3C735C5-1EB7-4E25-B5A8-567FA28C3355}" type="datetimeFigureOut">
              <a:rPr lang="tr-TR" smtClean="0"/>
              <a:t>23.01.2018</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30633460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B3C735C5-1EB7-4E25-B5A8-567FA28C3355}" type="datetimeFigureOut">
              <a:rPr lang="tr-TR" smtClean="0"/>
              <a:t>23.01.2018</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21738554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3C735C5-1EB7-4E25-B5A8-567FA28C3355}"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3628517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Veri Yer Tutucusu 4"/>
          <p:cNvSpPr>
            <a:spLocks noGrp="1"/>
          </p:cNvSpPr>
          <p:nvPr>
            <p:ph type="dt" sz="half" idx="10"/>
          </p:nvPr>
        </p:nvSpPr>
        <p:spPr/>
        <p:txBody>
          <a:bodyPr/>
          <a:lstStyle/>
          <a:p>
            <a:fld id="{B3C735C5-1EB7-4E25-B5A8-567FA28C3355}" type="datetimeFigureOut">
              <a:rPr lang="tr-TR" smtClean="0"/>
              <a:t>23.01.2018</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77ECB83-E954-4FC5-B702-C082ECC94A99}" type="slidenum">
              <a:rPr lang="tr-TR" smtClean="0"/>
              <a:t>‹#›</a:t>
            </a:fld>
            <a:endParaRPr lang="tr-TR"/>
          </a:p>
        </p:txBody>
      </p:sp>
    </p:spTree>
    <p:extLst>
      <p:ext uri="{BB962C8B-B14F-4D97-AF65-F5344CB8AC3E}">
        <p14:creationId xmlns:p14="http://schemas.microsoft.com/office/powerpoint/2010/main" val="25297063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C735C5-1EB7-4E25-B5A8-567FA28C3355}" type="datetimeFigureOut">
              <a:rPr lang="tr-TR" smtClean="0"/>
              <a:t>23.01.2018</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7ECB83-E954-4FC5-B702-C082ECC94A99}" type="slidenum">
              <a:rPr lang="tr-TR" smtClean="0"/>
              <a:t>‹#›</a:t>
            </a:fld>
            <a:endParaRPr lang="tr-TR"/>
          </a:p>
        </p:txBody>
      </p:sp>
    </p:spTree>
    <p:extLst>
      <p:ext uri="{BB962C8B-B14F-4D97-AF65-F5344CB8AC3E}">
        <p14:creationId xmlns:p14="http://schemas.microsoft.com/office/powerpoint/2010/main" val="4375170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smtClean="0"/>
              <a:t>Kent Planlaması Süreci</a:t>
            </a:r>
            <a:endParaRPr lang="tr-TR" b="1" dirty="0"/>
          </a:p>
        </p:txBody>
      </p:sp>
      <p:sp>
        <p:nvSpPr>
          <p:cNvPr id="3" name="İçerik Yer Tutucusu 2"/>
          <p:cNvSpPr>
            <a:spLocks noGrp="1"/>
          </p:cNvSpPr>
          <p:nvPr>
            <p:ph idx="1"/>
          </p:nvPr>
        </p:nvSpPr>
        <p:spPr>
          <a:noFill/>
        </p:spPr>
        <p:txBody>
          <a:bodyPr/>
          <a:lstStyle/>
          <a:p>
            <a:pPr marL="0" indent="0" algn="ctr">
              <a:buNone/>
            </a:pPr>
            <a:r>
              <a:rPr lang="tr-TR" b="1" dirty="0" smtClean="0"/>
              <a:t>8. </a:t>
            </a:r>
            <a:r>
              <a:rPr lang="tr-TR" b="1" dirty="0"/>
              <a:t>Hafta Ders İçeriğinin Başlıkları</a:t>
            </a:r>
          </a:p>
          <a:p>
            <a:endParaRPr lang="tr-TR" b="1" dirty="0" smtClean="0"/>
          </a:p>
          <a:p>
            <a:r>
              <a:rPr lang="tr-TR" b="1" dirty="0" smtClean="0"/>
              <a:t>Planların Genel Ayrımı</a:t>
            </a:r>
          </a:p>
          <a:p>
            <a:r>
              <a:rPr lang="tr-TR" b="1" dirty="0" smtClean="0"/>
              <a:t>Plan Yapmaya ve Yaptırmaya Yetkili Kuruluşlar</a:t>
            </a:r>
          </a:p>
          <a:p>
            <a:pPr marL="0" indent="0">
              <a:buNone/>
            </a:pPr>
            <a:endParaRPr lang="tr-TR" dirty="0"/>
          </a:p>
        </p:txBody>
      </p:sp>
    </p:spTree>
    <p:extLst>
      <p:ext uri="{BB962C8B-B14F-4D97-AF65-F5344CB8AC3E}">
        <p14:creationId xmlns:p14="http://schemas.microsoft.com/office/powerpoint/2010/main" val="697255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r>
              <a:rPr lang="tr-TR" b="1" dirty="0" smtClean="0"/>
              <a:t>Planların </a:t>
            </a:r>
            <a:r>
              <a:rPr lang="tr-TR" b="1" dirty="0"/>
              <a:t>Genel Ayrımı</a:t>
            </a:r>
          </a:p>
        </p:txBody>
      </p:sp>
      <p:sp>
        <p:nvSpPr>
          <p:cNvPr id="3" name="2 İçerik Yer Tutucusu"/>
          <p:cNvSpPr>
            <a:spLocks noGrp="1"/>
          </p:cNvSpPr>
          <p:nvPr>
            <p:ph idx="1"/>
          </p:nvPr>
        </p:nvSpPr>
        <p:spPr/>
        <p:txBody>
          <a:bodyPr/>
          <a:lstStyle/>
          <a:p>
            <a:pPr algn="just"/>
            <a:r>
              <a:rPr lang="tr-TR" dirty="0" err="1" smtClean="0"/>
              <a:t>Sosyo</a:t>
            </a:r>
            <a:r>
              <a:rPr lang="tr-TR" dirty="0" smtClean="0"/>
              <a:t>-Ekonomik Planlar </a:t>
            </a:r>
          </a:p>
          <a:p>
            <a:pPr algn="just">
              <a:buNone/>
            </a:pPr>
            <a:r>
              <a:rPr lang="tr-TR" dirty="0" smtClean="0"/>
              <a:t>	a. Ülke Kalkınma Planı</a:t>
            </a:r>
          </a:p>
          <a:p>
            <a:pPr algn="just">
              <a:buNone/>
            </a:pPr>
            <a:r>
              <a:rPr lang="tr-TR" dirty="0" smtClean="0"/>
              <a:t>	b. Bölge Planı</a:t>
            </a:r>
          </a:p>
          <a:p>
            <a:pPr lvl="0" algn="just"/>
            <a:r>
              <a:rPr lang="tr-TR" dirty="0" smtClean="0">
                <a:solidFill>
                  <a:prstClr val="black"/>
                </a:solidFill>
              </a:rPr>
              <a:t>Mekansal Planlar</a:t>
            </a:r>
          </a:p>
          <a:p>
            <a:pPr lvl="0" algn="just">
              <a:buNone/>
            </a:pPr>
            <a:r>
              <a:rPr lang="tr-TR" dirty="0" smtClean="0">
                <a:solidFill>
                  <a:prstClr val="black"/>
                </a:solidFill>
              </a:rPr>
              <a:t>	a. </a:t>
            </a:r>
            <a:r>
              <a:rPr lang="tr-TR" dirty="0" err="1" smtClean="0">
                <a:solidFill>
                  <a:prstClr val="black"/>
                </a:solidFill>
              </a:rPr>
              <a:t>Mekansal</a:t>
            </a:r>
            <a:r>
              <a:rPr lang="tr-TR" dirty="0" smtClean="0">
                <a:solidFill>
                  <a:prstClr val="black"/>
                </a:solidFill>
              </a:rPr>
              <a:t> Strateji Planları</a:t>
            </a:r>
          </a:p>
          <a:p>
            <a:pPr lvl="0" algn="just">
              <a:buNone/>
            </a:pPr>
            <a:r>
              <a:rPr lang="tr-TR" dirty="0" smtClean="0">
                <a:solidFill>
                  <a:prstClr val="black"/>
                </a:solidFill>
              </a:rPr>
              <a:t>	b. Çevre Düzeni Planları</a:t>
            </a:r>
          </a:p>
          <a:p>
            <a:pPr lvl="0" algn="just">
              <a:buNone/>
            </a:pPr>
            <a:r>
              <a:rPr lang="tr-TR" dirty="0" smtClean="0">
                <a:solidFill>
                  <a:prstClr val="black"/>
                </a:solidFill>
              </a:rPr>
              <a:t>	c. İmar Planları</a:t>
            </a:r>
          </a:p>
        </p:txBody>
      </p:sp>
    </p:spTree>
    <p:extLst>
      <p:ext uri="{BB962C8B-B14F-4D97-AF65-F5344CB8AC3E}">
        <p14:creationId xmlns:p14="http://schemas.microsoft.com/office/powerpoint/2010/main" val="9847965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err="1" smtClean="0"/>
              <a:t>Sosyo</a:t>
            </a:r>
            <a:r>
              <a:rPr lang="tr-TR" b="1" dirty="0" smtClean="0"/>
              <a:t>-Ekonomik </a:t>
            </a:r>
            <a:r>
              <a:rPr lang="tr-TR" b="1" dirty="0" smtClean="0"/>
              <a:t>Planlar ve </a:t>
            </a:r>
            <a:r>
              <a:rPr lang="tr-TR" b="1" dirty="0" err="1" smtClean="0"/>
              <a:t>Mekansal</a:t>
            </a:r>
            <a:r>
              <a:rPr lang="tr-TR" b="1" dirty="0" smtClean="0"/>
              <a:t> Planlar</a:t>
            </a:r>
            <a:endParaRPr lang="tr-TR" b="1" dirty="0"/>
          </a:p>
        </p:txBody>
      </p:sp>
      <p:sp>
        <p:nvSpPr>
          <p:cNvPr id="3" name="2 İçerik Yer Tutucusu"/>
          <p:cNvSpPr>
            <a:spLocks noGrp="1"/>
          </p:cNvSpPr>
          <p:nvPr>
            <p:ph idx="1"/>
          </p:nvPr>
        </p:nvSpPr>
        <p:spPr/>
        <p:txBody>
          <a:bodyPr>
            <a:normAutofit lnSpcReduction="10000"/>
          </a:bodyPr>
          <a:lstStyle/>
          <a:p>
            <a:pPr algn="just"/>
            <a:r>
              <a:rPr lang="tr-TR" b="1" dirty="0" err="1" smtClean="0"/>
              <a:t>Sosyo</a:t>
            </a:r>
            <a:r>
              <a:rPr lang="tr-TR" b="1" dirty="0" smtClean="0"/>
              <a:t>-ekonomik planlar; </a:t>
            </a:r>
            <a:r>
              <a:rPr lang="tr-TR" dirty="0" smtClean="0"/>
              <a:t>ülke kalkınma planı ve bölge planları olarak ayrılırlar. </a:t>
            </a:r>
            <a:r>
              <a:rPr lang="tr-TR" dirty="0" smtClean="0"/>
              <a:t>Ülke </a:t>
            </a:r>
            <a:r>
              <a:rPr lang="tr-TR" dirty="0" smtClean="0"/>
              <a:t>Kalkınma </a:t>
            </a:r>
            <a:r>
              <a:rPr lang="tr-TR" dirty="0" smtClean="0"/>
              <a:t>Planının </a:t>
            </a:r>
            <a:r>
              <a:rPr lang="tr-TR" dirty="0" smtClean="0"/>
              <a:t>mekansal boyutu bulunmamaktadır</a:t>
            </a:r>
            <a:r>
              <a:rPr lang="tr-TR" dirty="0" smtClean="0"/>
              <a:t>. Bölge Planı, </a:t>
            </a:r>
            <a:r>
              <a:rPr lang="tr-TR" dirty="0" err="1" smtClean="0"/>
              <a:t>sosyo</a:t>
            </a:r>
            <a:r>
              <a:rPr lang="tr-TR" dirty="0" smtClean="0"/>
              <a:t>-ekonomik gelişme eğilimlerini, yerleşmelerin gelişme potansiyelini, </a:t>
            </a:r>
            <a:r>
              <a:rPr lang="tr-TR" dirty="0" err="1" smtClean="0"/>
              <a:t>sektörel</a:t>
            </a:r>
            <a:r>
              <a:rPr lang="tr-TR" dirty="0" smtClean="0"/>
              <a:t> hedefleri, faaliyetlerin ve alt yapıların dağılımını belirlemek üzere hazırlanır. </a:t>
            </a:r>
            <a:r>
              <a:rPr lang="tr-TR" dirty="0" smtClean="0"/>
              <a:t>Bölge </a:t>
            </a:r>
            <a:r>
              <a:rPr lang="tr-TR" dirty="0"/>
              <a:t>planı, plan hiyerarşisinde üst ölçekli bir plan türüdür. </a:t>
            </a:r>
            <a:endParaRPr lang="tr-TR" dirty="0" smtClean="0"/>
          </a:p>
          <a:p>
            <a:pPr algn="just"/>
            <a:r>
              <a:rPr lang="tr-TR" b="1" dirty="0" err="1"/>
              <a:t>Mekansal</a:t>
            </a:r>
            <a:r>
              <a:rPr lang="tr-TR" b="1" dirty="0"/>
              <a:t> </a:t>
            </a:r>
            <a:r>
              <a:rPr lang="tr-TR" b="1" dirty="0" smtClean="0"/>
              <a:t>planlar; </a:t>
            </a:r>
            <a:r>
              <a:rPr lang="tr-TR" dirty="0"/>
              <a:t>kapsadıkları alan ve amaçları açısından </a:t>
            </a:r>
            <a:r>
              <a:rPr lang="tr-TR" dirty="0" err="1"/>
              <a:t>Mekansal</a:t>
            </a:r>
            <a:r>
              <a:rPr lang="tr-TR" dirty="0"/>
              <a:t> Strateji Planları, Çevre Düzeni Planları ve İmar Planları olarak hazırlanır. Buna göre planlama kademeleri, üst kademeden alt kademeye doğru sırasıyla; </a:t>
            </a:r>
            <a:r>
              <a:rPr lang="tr-TR" dirty="0" err="1"/>
              <a:t>Mekansal</a:t>
            </a:r>
            <a:r>
              <a:rPr lang="tr-TR" dirty="0"/>
              <a:t> Strateji Planı, Çevre Düzeni Planı, </a:t>
            </a:r>
            <a:r>
              <a:rPr lang="tr-TR" dirty="0" smtClean="0"/>
              <a:t>İmar Planından </a:t>
            </a:r>
            <a:r>
              <a:rPr lang="tr-TR" dirty="0"/>
              <a:t>oluşur. </a:t>
            </a:r>
          </a:p>
          <a:p>
            <a:pPr algn="just"/>
            <a:endParaRPr lang="tr-TR" dirty="0" smtClean="0"/>
          </a:p>
          <a:p>
            <a:pPr algn="just"/>
            <a:endParaRPr lang="tr-TR" dirty="0"/>
          </a:p>
        </p:txBody>
      </p:sp>
    </p:spTree>
    <p:extLst>
      <p:ext uri="{BB962C8B-B14F-4D97-AF65-F5344CB8AC3E}">
        <p14:creationId xmlns:p14="http://schemas.microsoft.com/office/powerpoint/2010/main" val="2009517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Mekansal Strateji Planı</a:t>
            </a:r>
            <a:endParaRPr lang="tr-TR" dirty="0"/>
          </a:p>
        </p:txBody>
      </p:sp>
      <p:sp>
        <p:nvSpPr>
          <p:cNvPr id="3" name="2 İçerik Yer Tutucusu"/>
          <p:cNvSpPr>
            <a:spLocks noGrp="1"/>
          </p:cNvSpPr>
          <p:nvPr>
            <p:ph idx="1"/>
          </p:nvPr>
        </p:nvSpPr>
        <p:spPr/>
        <p:txBody>
          <a:bodyPr>
            <a:normAutofit lnSpcReduction="10000"/>
          </a:bodyPr>
          <a:lstStyle/>
          <a:p>
            <a:pPr algn="just"/>
            <a:r>
              <a:rPr lang="tr-TR" dirty="0" smtClean="0"/>
              <a:t>Mekansal Strateji Planı; Ülke Mekansal Strateji Planı </a:t>
            </a:r>
            <a:r>
              <a:rPr lang="tr-TR" dirty="0" smtClean="0"/>
              <a:t>ve </a:t>
            </a:r>
            <a:r>
              <a:rPr lang="tr-TR" dirty="0" smtClean="0"/>
              <a:t>Bölge Mekansal Strateji Planları </a:t>
            </a:r>
            <a:r>
              <a:rPr lang="tr-TR" dirty="0" smtClean="0"/>
              <a:t>olmak </a:t>
            </a:r>
            <a:r>
              <a:rPr lang="tr-TR" dirty="0" smtClean="0"/>
              <a:t>üzere ikiye ayrılır. Her iki Mekansal Strateji Planını da Çevre ve Şehircilik Bakanlığı hazırlar</a:t>
            </a:r>
            <a:r>
              <a:rPr lang="tr-TR" dirty="0" smtClean="0"/>
              <a:t>.</a:t>
            </a:r>
          </a:p>
          <a:p>
            <a:pPr algn="just"/>
            <a:r>
              <a:rPr lang="tr-TR" dirty="0"/>
              <a:t>Ülke </a:t>
            </a:r>
            <a:r>
              <a:rPr lang="tr-TR" dirty="0" err="1"/>
              <a:t>Mekansal</a:t>
            </a:r>
            <a:r>
              <a:rPr lang="tr-TR" dirty="0"/>
              <a:t> Strateji Planı ülke bütünü ile karasuları ve münhasır ekonomik bölgeleri kapsayacak şekilde ülke düzeyinde hazırlanır.  </a:t>
            </a:r>
          </a:p>
          <a:p>
            <a:pPr algn="just"/>
            <a:r>
              <a:rPr lang="tr-TR" dirty="0"/>
              <a:t>Bölge </a:t>
            </a:r>
            <a:r>
              <a:rPr lang="tr-TR" dirty="0" err="1"/>
              <a:t>Mekansal</a:t>
            </a:r>
            <a:r>
              <a:rPr lang="tr-TR" dirty="0"/>
              <a:t> Strateji Planları metropoliten bölgeler, gelişme odakları, yeni kentler, gelişme koridorları, üretim, arz ve tüketim akımları ve ilişkileri, kentsel ve bölgesel ağlar, yerleşmelerin yoğunluğu, ulaşım ilişkileri ve fiziksel eşikler gibi etkenler dikkate alınarak Bakanlık tarafından belirlenen havza ya da bölgeleri kapsayacak şekilde bölge düzeyinde hazırlanır.  </a:t>
            </a:r>
          </a:p>
          <a:p>
            <a:pPr algn="just"/>
            <a:endParaRPr lang="tr-TR" dirty="0" smtClean="0"/>
          </a:p>
          <a:p>
            <a:endParaRPr lang="tr-TR" dirty="0"/>
          </a:p>
        </p:txBody>
      </p:sp>
    </p:spTree>
    <p:extLst>
      <p:ext uri="{BB962C8B-B14F-4D97-AF65-F5344CB8AC3E}">
        <p14:creationId xmlns:p14="http://schemas.microsoft.com/office/powerpoint/2010/main" val="18515301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a:t>Çevre Düzeni Planı</a:t>
            </a:r>
            <a:endParaRPr lang="tr-TR" dirty="0"/>
          </a:p>
        </p:txBody>
      </p:sp>
      <p:sp>
        <p:nvSpPr>
          <p:cNvPr id="3" name="2 İçerik Yer Tutucusu"/>
          <p:cNvSpPr>
            <a:spLocks noGrp="1"/>
          </p:cNvSpPr>
          <p:nvPr>
            <p:ph idx="1"/>
          </p:nvPr>
        </p:nvSpPr>
        <p:spPr/>
        <p:txBody>
          <a:bodyPr>
            <a:normAutofit fontScale="92500" lnSpcReduction="20000"/>
          </a:bodyPr>
          <a:lstStyle/>
          <a:p>
            <a:pPr algn="just"/>
            <a:r>
              <a:rPr lang="tr-TR" dirty="0"/>
              <a:t>3194 sayılı İmar Yasası'nda çevre düzeni planı şu şekilde tanımlanmıştır:</a:t>
            </a:r>
          </a:p>
          <a:p>
            <a:pPr algn="just"/>
            <a:r>
              <a:rPr lang="tr-TR" dirty="0" smtClean="0"/>
              <a:t>«Çevre </a:t>
            </a:r>
            <a:r>
              <a:rPr lang="tr-TR" dirty="0"/>
              <a:t>düzeni planı; ülke ve bölge plan kararlarına uygun olarak konut, sanayi, tarım, turizm, ulaşım gibi yerleşme ve arazi kullanılması kararlarını belirleyen plandır</a:t>
            </a:r>
            <a:r>
              <a:rPr lang="tr-TR" dirty="0" smtClean="0"/>
              <a:t>.»</a:t>
            </a:r>
          </a:p>
          <a:p>
            <a:pPr algn="just"/>
            <a:r>
              <a:rPr lang="tr-TR" dirty="0"/>
              <a:t>Yönetmelikte çevre düzeni planı, </a:t>
            </a:r>
            <a:r>
              <a:rPr lang="tr-TR" dirty="0" smtClean="0"/>
              <a:t>«varsa </a:t>
            </a:r>
            <a:r>
              <a:rPr lang="tr-TR" dirty="0"/>
              <a:t>mekânsal strateji planlarının hedef ve strateji kararlarına uygun olarak orman, akarsu, göl ve tarım arazileri gibi temel coğrafi verilerin gösterildiği, kentsel ve kırsal yerleşim, gelişme alanları, sanayi, tarım, turizm, ulaşım, enerji gibi sektörlere ilişkin genel arazi kullanım kararlarını belirleyen, yerleşme ve sektörler arasında ilişkiler ile koruma-kullanma dengesini sağlayan 1/50.000 veya 1/100.000 ölçekteki haritalar üzerinde ölçeğine uygun gösterim kullanılarak bölge, havza veya il düzeyinde hazırlanabilen, plan notları ve raporuyla bir bütün olarak yapılan </a:t>
            </a:r>
            <a:r>
              <a:rPr lang="tr-TR" dirty="0" smtClean="0"/>
              <a:t>plan» </a:t>
            </a:r>
            <a:r>
              <a:rPr lang="tr-TR" dirty="0"/>
              <a:t>olarak tanımlanmıştır.  </a:t>
            </a:r>
          </a:p>
          <a:p>
            <a:pPr algn="just"/>
            <a:endParaRPr lang="tr-TR" dirty="0"/>
          </a:p>
          <a:p>
            <a:pPr algn="just"/>
            <a:endParaRPr lang="tr-TR" dirty="0"/>
          </a:p>
        </p:txBody>
      </p:sp>
    </p:spTree>
    <p:extLst>
      <p:ext uri="{BB962C8B-B14F-4D97-AF65-F5344CB8AC3E}">
        <p14:creationId xmlns:p14="http://schemas.microsoft.com/office/powerpoint/2010/main" val="60530991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İmar Planı</a:t>
            </a:r>
            <a:endParaRPr lang="tr-TR" dirty="0"/>
          </a:p>
        </p:txBody>
      </p:sp>
      <p:sp>
        <p:nvSpPr>
          <p:cNvPr id="3" name="İçerik Yer Tutucusu 2"/>
          <p:cNvSpPr>
            <a:spLocks noGrp="1"/>
          </p:cNvSpPr>
          <p:nvPr>
            <p:ph idx="1"/>
          </p:nvPr>
        </p:nvSpPr>
        <p:spPr/>
        <p:txBody>
          <a:bodyPr>
            <a:normAutofit lnSpcReduction="10000"/>
          </a:bodyPr>
          <a:lstStyle/>
          <a:p>
            <a:pPr algn="just"/>
            <a:r>
              <a:rPr lang="tr-TR" dirty="0" smtClean="0"/>
              <a:t>İmar </a:t>
            </a:r>
            <a:r>
              <a:rPr lang="tr-TR" dirty="0"/>
              <a:t>Planları; Nazım İmar Planı ve Uygulama İmar Planından meydana gelir. </a:t>
            </a:r>
            <a:endParaRPr lang="tr-TR" dirty="0" smtClean="0"/>
          </a:p>
          <a:p>
            <a:pPr algn="just"/>
            <a:r>
              <a:rPr lang="tr-TR" dirty="0" smtClean="0"/>
              <a:t>Nazım </a:t>
            </a:r>
            <a:r>
              <a:rPr lang="tr-TR" dirty="0"/>
              <a:t>İmar Planı; varsa bölge veya çevre düzeni planlarına uygun </a:t>
            </a:r>
            <a:r>
              <a:rPr lang="tr-TR" dirty="0" smtClean="0"/>
              <a:t>olarak, halihazır </a:t>
            </a:r>
            <a:r>
              <a:rPr lang="tr-TR" dirty="0"/>
              <a:t>haritalar üzerine, yine varsa </a:t>
            </a:r>
            <a:r>
              <a:rPr lang="tr-TR" dirty="0" err="1"/>
              <a:t>kadastral</a:t>
            </a:r>
            <a:r>
              <a:rPr lang="tr-TR" dirty="0"/>
              <a:t> durumu işlenmiş olarak çizilen ve arazi </a:t>
            </a:r>
            <a:r>
              <a:rPr lang="tr-TR" dirty="0" smtClean="0"/>
              <a:t>parçalarının </a:t>
            </a:r>
            <a:r>
              <a:rPr lang="tr-TR" dirty="0"/>
              <a:t>kullanış </a:t>
            </a:r>
            <a:r>
              <a:rPr lang="tr-TR" dirty="0" smtClean="0"/>
              <a:t>biçimlerini ve başlıca </a:t>
            </a:r>
            <a:r>
              <a:rPr lang="tr-TR" dirty="0"/>
              <a:t>bölge </a:t>
            </a:r>
            <a:r>
              <a:rPr lang="tr-TR" dirty="0" smtClean="0"/>
              <a:t>tiplerini gösteren plandır. Nazım İmar Planı Uygulama İmar Planının hazırlanmasına temel oluşturur.</a:t>
            </a:r>
          </a:p>
          <a:p>
            <a:pPr algn="just"/>
            <a:r>
              <a:rPr lang="tr-TR" dirty="0" smtClean="0"/>
              <a:t>Uygulama İmar Planı; </a:t>
            </a:r>
            <a:r>
              <a:rPr lang="tr-TR" dirty="0"/>
              <a:t>tasdikli halihazır haritalar üzerine varsa </a:t>
            </a:r>
            <a:r>
              <a:rPr lang="tr-TR" dirty="0" err="1"/>
              <a:t>kadastral</a:t>
            </a:r>
            <a:r>
              <a:rPr lang="tr-TR" dirty="0"/>
              <a:t> durumu işlenmiş </a:t>
            </a:r>
            <a:r>
              <a:rPr lang="tr-TR" dirty="0" smtClean="0"/>
              <a:t>olan ve plan uygulaması için gerekli bütün ayrıntıları gösteren plandır. Nazım İmar Planına uygun olarak hazırlanmak zorundadır.</a:t>
            </a:r>
          </a:p>
          <a:p>
            <a:pPr algn="just"/>
            <a:endParaRPr lang="tr-TR" dirty="0"/>
          </a:p>
          <a:p>
            <a:pPr algn="just"/>
            <a:endParaRPr lang="tr-TR" dirty="0"/>
          </a:p>
          <a:p>
            <a:pPr algn="just"/>
            <a:endParaRPr lang="tr-TR" dirty="0"/>
          </a:p>
        </p:txBody>
      </p:sp>
    </p:spTree>
    <p:extLst>
      <p:ext uri="{BB962C8B-B14F-4D97-AF65-F5344CB8AC3E}">
        <p14:creationId xmlns:p14="http://schemas.microsoft.com/office/powerpoint/2010/main" val="3400311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just"/>
            <a:r>
              <a:rPr lang="tr-TR" b="1" dirty="0" err="1"/>
              <a:t>Mekansal</a:t>
            </a:r>
            <a:r>
              <a:rPr lang="tr-TR" b="1" dirty="0"/>
              <a:t> Planlama Kademelenmesinde Yer Almayan Planlar</a:t>
            </a:r>
            <a:endParaRPr lang="tr-TR" dirty="0"/>
          </a:p>
        </p:txBody>
      </p:sp>
      <p:sp>
        <p:nvSpPr>
          <p:cNvPr id="3" name="İçerik Yer Tutucusu 2"/>
          <p:cNvSpPr>
            <a:spLocks noGrp="1"/>
          </p:cNvSpPr>
          <p:nvPr>
            <p:ph idx="1"/>
          </p:nvPr>
        </p:nvSpPr>
        <p:spPr>
          <a:xfrm>
            <a:off x="791110" y="2183259"/>
            <a:ext cx="10562689" cy="3154166"/>
          </a:xfrm>
        </p:spPr>
        <p:txBody>
          <a:bodyPr>
            <a:normAutofit/>
          </a:bodyPr>
          <a:lstStyle/>
          <a:p>
            <a:pPr algn="just"/>
            <a:r>
              <a:rPr lang="tr-TR" dirty="0"/>
              <a:t>Özel Amaçlı Planlar (Bütünleşik Kıyı Alanı Planları, Uzun Devreli Gelişme Planları, Sakınım Planları, Eylem Planları, Yenileme Planları, Kurumsal Strateji Planları, Ulaşım Ana Planı, Yönetim Planları)</a:t>
            </a:r>
          </a:p>
          <a:p>
            <a:pPr algn="just"/>
            <a:r>
              <a:rPr lang="tr-TR" dirty="0"/>
              <a:t>Ortak </a:t>
            </a:r>
            <a:r>
              <a:rPr lang="tr-TR" dirty="0" smtClean="0"/>
              <a:t>Özellikleri; </a:t>
            </a:r>
            <a:r>
              <a:rPr lang="tr-TR" dirty="0" err="1" smtClean="0"/>
              <a:t>Mekansal</a:t>
            </a:r>
            <a:r>
              <a:rPr lang="tr-TR" dirty="0" smtClean="0"/>
              <a:t> </a:t>
            </a:r>
            <a:r>
              <a:rPr lang="tr-TR" dirty="0"/>
              <a:t>Plan Niteliğinde </a:t>
            </a:r>
            <a:r>
              <a:rPr lang="tr-TR" dirty="0" smtClean="0"/>
              <a:t>Değildirler; Plan </a:t>
            </a:r>
            <a:r>
              <a:rPr lang="tr-TR" dirty="0"/>
              <a:t>Kademelenmesinde Yer </a:t>
            </a:r>
            <a:r>
              <a:rPr lang="tr-TR" dirty="0" smtClean="0"/>
              <a:t>Almazlar; </a:t>
            </a:r>
            <a:r>
              <a:rPr lang="tr-TR" dirty="0" err="1" smtClean="0"/>
              <a:t>Mekansal</a:t>
            </a:r>
            <a:r>
              <a:rPr lang="tr-TR" dirty="0" smtClean="0"/>
              <a:t> </a:t>
            </a:r>
            <a:r>
              <a:rPr lang="tr-TR" dirty="0"/>
              <a:t>Planlara Veri </a:t>
            </a:r>
            <a:r>
              <a:rPr lang="tr-TR" dirty="0" smtClean="0"/>
              <a:t>Sağlarlar;  </a:t>
            </a:r>
            <a:r>
              <a:rPr lang="tr-TR" dirty="0" err="1" smtClean="0"/>
              <a:t>Mekansal</a:t>
            </a:r>
            <a:r>
              <a:rPr lang="tr-TR" dirty="0" smtClean="0"/>
              <a:t> </a:t>
            </a:r>
            <a:r>
              <a:rPr lang="tr-TR" dirty="0"/>
              <a:t>Planların Uygulanmasına Yol Gösterirler.</a:t>
            </a:r>
          </a:p>
          <a:p>
            <a:pPr algn="just"/>
            <a:endParaRPr lang="tr-TR" dirty="0"/>
          </a:p>
        </p:txBody>
      </p:sp>
    </p:spTree>
    <p:extLst>
      <p:ext uri="{BB962C8B-B14F-4D97-AF65-F5344CB8AC3E}">
        <p14:creationId xmlns:p14="http://schemas.microsoft.com/office/powerpoint/2010/main" val="15789234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b="1" dirty="0" smtClean="0"/>
              <a:t>Özel Alanlarda </a:t>
            </a:r>
            <a:r>
              <a:rPr lang="tr-TR" b="1" dirty="0" smtClean="0"/>
              <a:t>Planlar ve Tamamlayıcı Planlar</a:t>
            </a:r>
            <a:endParaRPr lang="tr-TR" b="1" dirty="0"/>
          </a:p>
        </p:txBody>
      </p:sp>
      <p:sp>
        <p:nvSpPr>
          <p:cNvPr id="3" name="2 İçerik Yer Tutucusu"/>
          <p:cNvSpPr>
            <a:spLocks noGrp="1"/>
          </p:cNvSpPr>
          <p:nvPr>
            <p:ph idx="1"/>
          </p:nvPr>
        </p:nvSpPr>
        <p:spPr/>
        <p:txBody>
          <a:bodyPr>
            <a:normAutofit fontScale="85000" lnSpcReduction="20000"/>
          </a:bodyPr>
          <a:lstStyle/>
          <a:p>
            <a:pPr algn="just"/>
            <a:r>
              <a:rPr lang="tr-TR" dirty="0" smtClean="0"/>
              <a:t>Özel Alanlarda </a:t>
            </a:r>
            <a:r>
              <a:rPr lang="tr-TR" dirty="0" smtClean="0"/>
              <a:t>Planlar, </a:t>
            </a:r>
            <a:r>
              <a:rPr lang="tr-TR" dirty="0" smtClean="0"/>
              <a:t>Çevre </a:t>
            </a:r>
            <a:r>
              <a:rPr lang="tr-TR" dirty="0"/>
              <a:t>Düzeni Planı </a:t>
            </a:r>
            <a:r>
              <a:rPr lang="tr-TR" dirty="0" smtClean="0"/>
              <a:t>ve </a:t>
            </a:r>
            <a:r>
              <a:rPr lang="tr-TR" dirty="0"/>
              <a:t>İmar Planı niteliğinde olanlar </a:t>
            </a:r>
            <a:r>
              <a:rPr lang="tr-TR" dirty="0" smtClean="0"/>
              <a:t>olarak ikiye </a:t>
            </a:r>
            <a:r>
              <a:rPr lang="tr-TR" dirty="0"/>
              <a:t>ayrılırlar</a:t>
            </a:r>
            <a:r>
              <a:rPr lang="tr-TR" dirty="0" smtClean="0"/>
              <a:t>.</a:t>
            </a:r>
          </a:p>
          <a:p>
            <a:pPr algn="just"/>
            <a:r>
              <a:rPr lang="tr-TR" dirty="0"/>
              <a:t>Çevre Düzeni Planı </a:t>
            </a:r>
            <a:r>
              <a:rPr lang="tr-TR" dirty="0" smtClean="0"/>
              <a:t>niteliğinde olanlara </a:t>
            </a:r>
            <a:r>
              <a:rPr lang="tr-TR" dirty="0"/>
              <a:t>ö</a:t>
            </a:r>
            <a:r>
              <a:rPr lang="tr-TR" dirty="0" smtClean="0"/>
              <a:t>rnek olarak Kültür </a:t>
            </a:r>
            <a:r>
              <a:rPr lang="tr-TR" dirty="0"/>
              <a:t>ve Turizm Koruma ve </a:t>
            </a:r>
            <a:r>
              <a:rPr lang="tr-TR" dirty="0" smtClean="0"/>
              <a:t>Gelişim </a:t>
            </a:r>
            <a:r>
              <a:rPr lang="tr-TR" dirty="0"/>
              <a:t>Planı </a:t>
            </a:r>
            <a:r>
              <a:rPr lang="tr-TR" dirty="0" smtClean="0"/>
              <a:t>ile her tür ve ölçekte Koruma </a:t>
            </a:r>
            <a:r>
              <a:rPr lang="tr-TR" dirty="0"/>
              <a:t>Alan </a:t>
            </a:r>
            <a:r>
              <a:rPr lang="tr-TR" dirty="0" smtClean="0"/>
              <a:t>Planları </a:t>
            </a:r>
            <a:r>
              <a:rPr lang="tr-TR" dirty="0" smtClean="0"/>
              <a:t>verilebilir.</a:t>
            </a:r>
          </a:p>
          <a:p>
            <a:pPr algn="just"/>
            <a:r>
              <a:rPr lang="tr-TR" dirty="0" smtClean="0"/>
              <a:t>İmar Planı niteliğinde olanlara örnek olarak ise Koruma </a:t>
            </a:r>
            <a:r>
              <a:rPr lang="tr-TR" dirty="0"/>
              <a:t>Amaçlı İmar Planı; Turizm Merkezi İmar Planı; Özel Çevre Koruma Bölgesi İmar Planı; Köy Yerleşme Planı; Organize Sanayi Bölgelerinde İmar Planları; Endüstri Bölgelerinde İmar Planları; Teknoloji Geliştirme Bölgesinde İmar Planları; Boğaziçi Alanında İmar Planları; Özelleştirme Alanlarında İmar Planları; Özel Orman Alanlarında İmar Planları; Kıyı Alanlarında İmar Planları; Toplu Konut Alanlarında İmar Planları; Su Havzalarında İmar Planları; Tarım Alanlarında İmar Planları; Afet Riski Altındaki Alanlarda İmar Planları; Yenileme Alanlarında İmar Planları; Kentsel Dönüşüm ve Gelişim Alanlarında İmar Planları; Gecekondu Islah Bölgesi İmar </a:t>
            </a:r>
            <a:r>
              <a:rPr lang="tr-TR" dirty="0" smtClean="0"/>
              <a:t>Planları verilebilir.</a:t>
            </a:r>
          </a:p>
          <a:p>
            <a:pPr algn="just"/>
            <a:r>
              <a:rPr lang="tr-TR" dirty="0" smtClean="0"/>
              <a:t>Tamamlayıcı planlar revizyon planı, ilave plan ve mevzi imar planıdır.</a:t>
            </a:r>
            <a:endParaRPr lang="tr-TR" dirty="0"/>
          </a:p>
          <a:p>
            <a:pPr algn="just"/>
            <a:endParaRPr lang="tr-TR" dirty="0"/>
          </a:p>
          <a:p>
            <a:pPr algn="just"/>
            <a:endParaRPr lang="tr-TR" dirty="0" smtClean="0"/>
          </a:p>
        </p:txBody>
      </p:sp>
    </p:spTree>
    <p:extLst>
      <p:ext uri="{BB962C8B-B14F-4D97-AF65-F5344CB8AC3E}">
        <p14:creationId xmlns:p14="http://schemas.microsoft.com/office/powerpoint/2010/main" val="4738555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a:t>Plan Yapmaya ve Yaptırmaya Yetkili Kuruluşlar</a:t>
            </a:r>
            <a:endParaRPr lang="tr-TR" dirty="0"/>
          </a:p>
        </p:txBody>
      </p:sp>
      <p:sp>
        <p:nvSpPr>
          <p:cNvPr id="3" name="İçerik Yer Tutucusu 2"/>
          <p:cNvSpPr>
            <a:spLocks noGrp="1"/>
          </p:cNvSpPr>
          <p:nvPr>
            <p:ph idx="1"/>
          </p:nvPr>
        </p:nvSpPr>
        <p:spPr/>
        <p:txBody>
          <a:bodyPr>
            <a:normAutofit fontScale="85000" lnSpcReduction="20000"/>
          </a:bodyPr>
          <a:lstStyle/>
          <a:p>
            <a:pPr marL="0" lvl="0" indent="0">
              <a:buNone/>
            </a:pPr>
            <a:r>
              <a:rPr lang="tr-TR" b="1" dirty="0" smtClean="0"/>
              <a:t>Yerel Yönetimler</a:t>
            </a:r>
            <a:endParaRPr lang="tr-TR" dirty="0"/>
          </a:p>
          <a:p>
            <a:pPr algn="just"/>
            <a:r>
              <a:rPr lang="tr-TR" dirty="0" smtClean="0"/>
              <a:t>Belediyeler; 3194 </a:t>
            </a:r>
            <a:r>
              <a:rPr lang="tr-TR" dirty="0"/>
              <a:t>sayılı </a:t>
            </a:r>
            <a:r>
              <a:rPr lang="tr-TR" dirty="0" smtClean="0"/>
              <a:t>imar yasasında </a:t>
            </a:r>
            <a:r>
              <a:rPr lang="tr-TR" dirty="0"/>
              <a:t>plan yaptırma zorunluluğu olan belediyeler nüfusu 10.000'i aşmış olan belediyelerdir. Nüfusu daha az olan yerlerde plan yaptırma yetkisi belediye meclisinindir. </a:t>
            </a:r>
            <a:endParaRPr lang="tr-TR" dirty="0" smtClean="0"/>
          </a:p>
          <a:p>
            <a:pPr marL="0" indent="0">
              <a:buNone/>
            </a:pPr>
            <a:r>
              <a:rPr lang="tr-TR" b="1" dirty="0" smtClean="0"/>
              <a:t>Merkezi Yönetim Kuruluşları</a:t>
            </a:r>
          </a:p>
          <a:p>
            <a:pPr algn="just"/>
            <a:r>
              <a:rPr lang="tr-TR" dirty="0" smtClean="0"/>
              <a:t>Türkiye’de imar mevzuatında Bayındırlık ve İskan Bakanlığı’na plan yapma konusunda önemli </a:t>
            </a:r>
            <a:r>
              <a:rPr lang="tr-TR" dirty="0"/>
              <a:t>yetkiler </a:t>
            </a:r>
            <a:r>
              <a:rPr lang="tr-TR" dirty="0" smtClean="0"/>
              <a:t>verilmiştir. 2011 </a:t>
            </a:r>
            <a:r>
              <a:rPr lang="tr-TR" dirty="0"/>
              <a:t>yılında Bayındırlık ve İskan Bakanlığı yeni bir düzenlemeye konu olmuş ve adı Çevre ve Şehircilik Bakanlığı olarak değiştirilmiştir. Ancak söz konusu kararname ile sadece Bakanlığın ismi değiştirilmemiş; Bakanlığın imara ve </a:t>
            </a:r>
            <a:r>
              <a:rPr lang="tr-TR" dirty="0" err="1"/>
              <a:t>mekansal</a:t>
            </a:r>
            <a:r>
              <a:rPr lang="tr-TR" dirty="0"/>
              <a:t> planlamaya ilişkin yetkileri daha da </a:t>
            </a:r>
            <a:r>
              <a:rPr lang="tr-TR" dirty="0" smtClean="0"/>
              <a:t>genişletilmiştir. Plan yapma ve yaptırma konusunda merkezi yönetim kuruluşları kapsamında </a:t>
            </a:r>
            <a:r>
              <a:rPr lang="tr-TR" dirty="0" err="1" smtClean="0"/>
              <a:t>İlbank</a:t>
            </a:r>
            <a:r>
              <a:rPr lang="tr-TR" dirty="0" smtClean="0"/>
              <a:t> A.Ş., Kültür ve Turizm Bakanlığı, Orman ve Su İşleri Bakanlığı, Özelleştirme İdaresi, Bilim Sanayi ve Teknoloji Bakanlığı, TOKİ ve Devlet Demiryolları Genel Müdürlüğü’nün önemli yetkileri bulunmaktadır.</a:t>
            </a:r>
            <a:endParaRPr lang="tr-TR" dirty="0"/>
          </a:p>
          <a:p>
            <a:pPr algn="just"/>
            <a:endParaRPr lang="tr-TR" dirty="0"/>
          </a:p>
          <a:p>
            <a:endParaRPr lang="tr-TR" dirty="0"/>
          </a:p>
        </p:txBody>
      </p:sp>
    </p:spTree>
    <p:extLst>
      <p:ext uri="{BB962C8B-B14F-4D97-AF65-F5344CB8AC3E}">
        <p14:creationId xmlns:p14="http://schemas.microsoft.com/office/powerpoint/2010/main" val="185006645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141</TotalTime>
  <Words>831</Words>
  <Application>Microsoft Office PowerPoint</Application>
  <PresentationFormat>Geniş ekran</PresentationFormat>
  <Paragraphs>42</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Calibri</vt:lpstr>
      <vt:lpstr>Calibri Light</vt:lpstr>
      <vt:lpstr>Office Teması</vt:lpstr>
      <vt:lpstr>Kent Planlaması Süreci</vt:lpstr>
      <vt:lpstr>Planların Genel Ayrımı</vt:lpstr>
      <vt:lpstr>Sosyo-Ekonomik Planlar ve Mekansal Planlar</vt:lpstr>
      <vt:lpstr>Mekansal Strateji Planı</vt:lpstr>
      <vt:lpstr>Çevre Düzeni Planı</vt:lpstr>
      <vt:lpstr>İmar Planı</vt:lpstr>
      <vt:lpstr>Mekansal Planlama Kademelenmesinde Yer Almayan Planlar</vt:lpstr>
      <vt:lpstr>Özel Alanlarda Planlar ve Tamamlayıcı Planlar</vt:lpstr>
      <vt:lpstr>Plan Yapmaya ve Yaptırmaya Yetkili Kuruluşlar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Kent Planlaması Süreci</dc:title>
  <dc:creator>Windows User</dc:creator>
  <cp:lastModifiedBy>Windows User</cp:lastModifiedBy>
  <cp:revision>22</cp:revision>
  <dcterms:created xsi:type="dcterms:W3CDTF">2018-01-20T17:14:43Z</dcterms:created>
  <dcterms:modified xsi:type="dcterms:W3CDTF">2018-01-23T18:06:31Z</dcterms:modified>
</cp:coreProperties>
</file>