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95668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562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0013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035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9433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644187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17662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7038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761439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05268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426709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17656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73546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821402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464548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862277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7785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7550222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p:cNvSpPr>
            <a:spLocks noGrp="1"/>
          </p:cNvSpPr>
          <p:nvPr>
            <p:ph type="ctrTitle" idx="4294967295"/>
          </p:nvPr>
        </p:nvSpPr>
        <p:spPr>
          <a:xfrm>
            <a:off x="1905000" y="1600200"/>
            <a:ext cx="7772400" cy="1470025"/>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SATIŞ YERİ – DAĞITIM KANALLARI</a:t>
            </a:r>
            <a:br>
              <a:rPr lang="tr-TR" altLang="tr-TR" sz="3200" dirty="0">
                <a:solidFill>
                  <a:schemeClr val="tx1">
                    <a:lumMod val="85000"/>
                    <a:lumOff val="15000"/>
                  </a:schemeClr>
                </a:solidFill>
                <a:latin typeface="+mn-lt"/>
              </a:rPr>
            </a:br>
            <a:r>
              <a:rPr lang="tr-TR" altLang="tr-TR" sz="3200" dirty="0">
                <a:solidFill>
                  <a:schemeClr val="tx1">
                    <a:lumMod val="85000"/>
                    <a:lumOff val="15000"/>
                  </a:schemeClr>
                </a:solidFill>
                <a:latin typeface="+mn-lt"/>
              </a:rPr>
              <a:t>( PLACE)</a:t>
            </a:r>
          </a:p>
        </p:txBody>
      </p:sp>
      <p:sp>
        <p:nvSpPr>
          <p:cNvPr id="3" name="Alt Başlık 2"/>
          <p:cNvSpPr>
            <a:spLocks noGrp="1"/>
          </p:cNvSpPr>
          <p:nvPr>
            <p:ph type="subTitle" idx="4294967295"/>
          </p:nvPr>
        </p:nvSpPr>
        <p:spPr>
          <a:xfrm>
            <a:off x="2590800" y="3505200"/>
            <a:ext cx="6400800" cy="1752600"/>
          </a:xfrm>
        </p:spPr>
        <p:txBody>
          <a:bodyPr rtlCol="0">
            <a:normAutofit fontScale="85000" lnSpcReduction="20000"/>
          </a:bodyPr>
          <a:lstStyle/>
          <a:p>
            <a:pPr marL="0" indent="0" algn="ctr" eaLnBrk="1" fontAlgn="auto" hangingPunct="1">
              <a:buFont typeface="Arial"/>
              <a:buNone/>
              <a:defRPr/>
            </a:pPr>
            <a:r>
              <a:rPr lang="tr-TR" sz="3200" dirty="0">
                <a:solidFill>
                  <a:srgbClr val="898989"/>
                </a:solidFill>
              </a:rPr>
              <a:t>TANIMI VE ÖNEMİ</a:t>
            </a:r>
          </a:p>
          <a:p>
            <a:pPr marL="0" indent="0" algn="ctr" eaLnBrk="1" fontAlgn="auto" hangingPunct="1">
              <a:buFont typeface="Arial"/>
              <a:buNone/>
              <a:defRPr/>
            </a:pPr>
            <a:r>
              <a:rPr lang="tr-TR" sz="3200" dirty="0">
                <a:solidFill>
                  <a:srgbClr val="898989"/>
                </a:solidFill>
              </a:rPr>
              <a:t>DAĞITIM KANALINDA YER ALAN ARACILAR</a:t>
            </a:r>
          </a:p>
          <a:p>
            <a:pPr marL="0" indent="0" algn="ctr" eaLnBrk="1" fontAlgn="auto" hangingPunct="1">
              <a:buFont typeface="Arial"/>
              <a:buNone/>
              <a:defRPr/>
            </a:pPr>
            <a:r>
              <a:rPr lang="tr-TR" sz="3200" dirty="0">
                <a:solidFill>
                  <a:srgbClr val="898989"/>
                </a:solidFill>
              </a:rPr>
              <a:t>DAĞITIM AŞAMALARI</a:t>
            </a:r>
          </a:p>
        </p:txBody>
      </p:sp>
    </p:spTree>
    <p:extLst>
      <p:ext uri="{BB962C8B-B14F-4D97-AF65-F5344CB8AC3E}">
        <p14:creationId xmlns:p14="http://schemas.microsoft.com/office/powerpoint/2010/main" val="382785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p:cNvSpPr>
            <a:spLocks noGrp="1"/>
          </p:cNvSpPr>
          <p:nvPr>
            <p:ph type="title" idx="4294967295"/>
          </p:nvPr>
        </p:nvSpPr>
        <p:spPr>
          <a:xfrm>
            <a:off x="1905000" y="990600"/>
            <a:ext cx="8229600" cy="1143000"/>
          </a:xfrm>
        </p:spPr>
        <p:txBody>
          <a:bodyPr rtlCol="0">
            <a:normAutofit/>
          </a:bodyPr>
          <a:lstStyle/>
          <a:p>
            <a:pPr eaLnBrk="1" fontAlgn="auto" hangingPunct="1">
              <a:spcAft>
                <a:spcPts val="0"/>
              </a:spcAft>
              <a:defRPr/>
            </a:pPr>
            <a:r>
              <a:rPr lang="tr-TR" altLang="tr-TR" sz="3600" dirty="0">
                <a:solidFill>
                  <a:schemeClr val="tx1">
                    <a:lumMod val="85000"/>
                    <a:lumOff val="15000"/>
                  </a:schemeClr>
                </a:solidFill>
                <a:latin typeface="+mn-lt"/>
              </a:rPr>
              <a:t>TANIMI VE ÖNEMİ</a:t>
            </a:r>
          </a:p>
        </p:txBody>
      </p:sp>
      <p:sp>
        <p:nvSpPr>
          <p:cNvPr id="58371" name="İçerik Yer Tutucusu 2"/>
          <p:cNvSpPr>
            <a:spLocks noGrp="1"/>
          </p:cNvSpPr>
          <p:nvPr>
            <p:ph idx="4294967295"/>
          </p:nvPr>
        </p:nvSpPr>
        <p:spPr>
          <a:xfrm>
            <a:off x="1371600" y="1905000"/>
            <a:ext cx="9296400" cy="3886200"/>
          </a:xfrm>
        </p:spPr>
        <p:txBody>
          <a:bodyPr rtlCol="0">
            <a:noAutofit/>
          </a:bodyPr>
          <a:lstStyle/>
          <a:p>
            <a:pPr marL="0" indent="0" algn="just" eaLnBrk="1" fontAlgn="auto" hangingPunct="1">
              <a:lnSpc>
                <a:spcPct val="80000"/>
              </a:lnSpc>
              <a:buFont typeface="Arial"/>
              <a:buNone/>
              <a:defRPr/>
            </a:pPr>
            <a:r>
              <a:rPr lang="tr-TR" altLang="tr-TR" sz="3600" dirty="0">
                <a:solidFill>
                  <a:schemeClr val="tx1">
                    <a:lumMod val="85000"/>
                    <a:lumOff val="15000"/>
                  </a:schemeClr>
                </a:solidFill>
              </a:rPr>
              <a:t>	</a:t>
            </a:r>
            <a:endParaRPr lang="tr-TR" altLang="tr-TR" sz="3600" dirty="0" smtClean="0">
              <a:solidFill>
                <a:schemeClr val="tx1">
                  <a:lumMod val="85000"/>
                  <a:lumOff val="15000"/>
                </a:schemeClr>
              </a:solidFill>
            </a:endParaRPr>
          </a:p>
          <a:p>
            <a:pPr marL="0" indent="0" algn="just" eaLnBrk="1" fontAlgn="auto" hangingPunct="1">
              <a:lnSpc>
                <a:spcPct val="80000"/>
              </a:lnSpc>
              <a:buFont typeface="Arial"/>
              <a:buNone/>
              <a:defRPr/>
            </a:pPr>
            <a:endParaRPr lang="tr-TR" altLang="tr-TR" sz="3600" dirty="0">
              <a:solidFill>
                <a:schemeClr val="tx1">
                  <a:lumMod val="85000"/>
                  <a:lumOff val="15000"/>
                </a:schemeClr>
              </a:solidFill>
            </a:endParaRPr>
          </a:p>
          <a:p>
            <a:pPr marL="0" indent="0" algn="just" eaLnBrk="1" fontAlgn="auto" hangingPunct="1">
              <a:lnSpc>
                <a:spcPct val="80000"/>
              </a:lnSpc>
              <a:buFont typeface="Arial"/>
              <a:buNone/>
              <a:defRPr/>
            </a:pPr>
            <a:r>
              <a:rPr lang="tr-TR" altLang="tr-TR" sz="3600" dirty="0" smtClean="0">
                <a:solidFill>
                  <a:schemeClr val="tx1">
                    <a:lumMod val="85000"/>
                    <a:lumOff val="15000"/>
                  </a:schemeClr>
                </a:solidFill>
              </a:rPr>
              <a:t>«Dağıtım</a:t>
            </a:r>
            <a:r>
              <a:rPr lang="tr-TR" altLang="tr-TR" sz="3600" dirty="0">
                <a:solidFill>
                  <a:schemeClr val="tx1">
                    <a:lumMod val="85000"/>
                    <a:lumOff val="15000"/>
                  </a:schemeClr>
                </a:solidFill>
              </a:rPr>
              <a:t>, üreticiyle tüketici arasındaki </a:t>
            </a:r>
            <a:r>
              <a:rPr lang="tr-TR" altLang="tr-TR" sz="3600" dirty="0" smtClean="0">
                <a:solidFill>
                  <a:schemeClr val="tx1">
                    <a:lumMod val="85000"/>
                    <a:lumOff val="15000"/>
                  </a:schemeClr>
                </a:solidFill>
              </a:rPr>
              <a:t>bağlantının sağlanarak ürünün tüketiciye ulaşması için gerekli işlemlerin </a:t>
            </a:r>
            <a:r>
              <a:rPr lang="tr-TR" altLang="tr-TR" sz="3600" dirty="0">
                <a:solidFill>
                  <a:schemeClr val="tx1">
                    <a:lumMod val="85000"/>
                    <a:lumOff val="15000"/>
                  </a:schemeClr>
                </a:solidFill>
              </a:rPr>
              <a:t>tümü </a:t>
            </a:r>
            <a:r>
              <a:rPr lang="tr-TR" altLang="tr-TR" sz="3600" dirty="0" smtClean="0">
                <a:solidFill>
                  <a:schemeClr val="tx1">
                    <a:lumMod val="85000"/>
                    <a:lumOff val="15000"/>
                  </a:schemeClr>
                </a:solidFill>
              </a:rPr>
              <a:t>olarak» </a:t>
            </a:r>
            <a:r>
              <a:rPr lang="tr-TR" altLang="tr-TR" sz="3600" dirty="0">
                <a:solidFill>
                  <a:schemeClr val="tx1">
                    <a:lumMod val="85000"/>
                    <a:lumOff val="15000"/>
                  </a:schemeClr>
                </a:solidFill>
              </a:rPr>
              <a:t>tanımlanmaktadır.</a:t>
            </a:r>
          </a:p>
          <a:p>
            <a:pPr marL="0" indent="0" algn="just" eaLnBrk="1" fontAlgn="auto" hangingPunct="1">
              <a:lnSpc>
                <a:spcPct val="80000"/>
              </a:lnSpc>
              <a:buFont typeface="Arial"/>
              <a:buNone/>
              <a:defRPr/>
            </a:pPr>
            <a:r>
              <a:rPr lang="tr-TR" altLang="tr-TR" sz="3200" dirty="0">
                <a:solidFill>
                  <a:schemeClr val="tx1">
                    <a:lumMod val="85000"/>
                    <a:lumOff val="15000"/>
                  </a:schemeClr>
                </a:solidFill>
              </a:rPr>
              <a:t>	</a:t>
            </a:r>
          </a:p>
          <a:p>
            <a:pPr marL="0" indent="0" algn="just" eaLnBrk="1" fontAlgn="auto" hangingPunct="1">
              <a:lnSpc>
                <a:spcPct val="80000"/>
              </a:lnSpc>
              <a:buFont typeface="Arial"/>
              <a:buNone/>
              <a:defRPr/>
            </a:pPr>
            <a:r>
              <a:rPr lang="tr-TR" altLang="tr-TR" sz="3200" dirty="0">
                <a:solidFill>
                  <a:schemeClr val="tx1">
                    <a:lumMod val="85000"/>
                    <a:lumOff val="15000"/>
                  </a:schemeClr>
                </a:solidFill>
              </a:rPr>
              <a:t>	</a:t>
            </a:r>
            <a:r>
              <a:rPr lang="tr-TR" altLang="tr-TR" sz="3200" dirty="0" smtClean="0">
                <a:solidFill>
                  <a:schemeClr val="tx1">
                    <a:lumMod val="85000"/>
                    <a:lumOff val="15000"/>
                  </a:schemeClr>
                </a:solidFill>
              </a:rPr>
              <a:t>. </a:t>
            </a: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2312592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14400" y="990600"/>
            <a:ext cx="10058400" cy="4524375"/>
          </a:xfrm>
          <a:prstGeom prst="rect">
            <a:avLst/>
          </a:prstGeom>
        </p:spPr>
        <p:txBody>
          <a:bodyPr>
            <a:spAutoFit/>
          </a:bodyPr>
          <a:lstStyle/>
          <a:p>
            <a:pPr algn="ctr" eaLnBrk="0" fontAlgn="base" hangingPunct="0">
              <a:spcBef>
                <a:spcPct val="0"/>
              </a:spcBef>
              <a:spcAft>
                <a:spcPct val="0"/>
              </a:spcAft>
              <a:defRPr/>
            </a:pPr>
            <a:r>
              <a:rPr lang="tr-TR" altLang="tr-TR" sz="4000" b="1" dirty="0">
                <a:ln w="3175" cmpd="sng">
                  <a:noFill/>
                </a:ln>
                <a:solidFill>
                  <a:prstClr val="black">
                    <a:lumMod val="85000"/>
                    <a:lumOff val="15000"/>
                  </a:prstClr>
                </a:solidFill>
                <a:cs typeface="Arial" panose="020B0604020202020204" pitchFamily="34" charset="0"/>
              </a:rPr>
              <a:t>SATIŞ YERİ – DAĞITIM KANALLARI</a:t>
            </a:r>
            <a:br>
              <a:rPr lang="tr-TR" altLang="tr-TR" sz="4000" b="1" dirty="0">
                <a:ln w="3175" cmpd="sng">
                  <a:noFill/>
                </a:ln>
                <a:solidFill>
                  <a:prstClr val="black">
                    <a:lumMod val="85000"/>
                    <a:lumOff val="15000"/>
                  </a:prstClr>
                </a:solidFill>
                <a:cs typeface="Arial" panose="020B0604020202020204" pitchFamily="34" charset="0"/>
              </a:rPr>
            </a:br>
            <a:r>
              <a:rPr lang="tr-TR" altLang="tr-TR" sz="4000" b="1" dirty="0">
                <a:ln w="3175" cmpd="sng">
                  <a:noFill/>
                </a:ln>
                <a:solidFill>
                  <a:prstClr val="black">
                    <a:lumMod val="85000"/>
                    <a:lumOff val="15000"/>
                  </a:prstClr>
                </a:solidFill>
                <a:cs typeface="Arial" panose="020B0604020202020204" pitchFamily="34" charset="0"/>
              </a:rPr>
              <a:t>( PLACE)</a:t>
            </a:r>
          </a:p>
          <a:p>
            <a:pPr algn="ctr" eaLnBrk="0" fontAlgn="base" hangingPunct="0">
              <a:spcBef>
                <a:spcPct val="0"/>
              </a:spcBef>
              <a:spcAft>
                <a:spcPct val="0"/>
              </a:spcAft>
              <a:defRPr/>
            </a:pPr>
            <a:endParaRPr lang="tr-TR" altLang="tr-TR" sz="4000" b="1" dirty="0">
              <a:ln w="3175" cmpd="sng">
                <a:noFill/>
              </a:ln>
              <a:solidFill>
                <a:prstClr val="black">
                  <a:lumMod val="85000"/>
                  <a:lumOff val="15000"/>
                </a:prstClr>
              </a:solidFill>
              <a:cs typeface="Arial" panose="020B0604020202020204" pitchFamily="34" charset="0"/>
            </a:endParaRPr>
          </a:p>
          <a:p>
            <a:pPr algn="ctr" eaLnBrk="0" fontAlgn="base" hangingPunct="0">
              <a:spcBef>
                <a:spcPct val="0"/>
              </a:spcBef>
              <a:spcAft>
                <a:spcPct val="0"/>
              </a:spcAft>
              <a:defRPr/>
            </a:pPr>
            <a:endParaRPr lang="tr-TR" altLang="tr-TR" sz="4000" b="1" dirty="0">
              <a:solidFill>
                <a:prstClr val="black">
                  <a:lumMod val="85000"/>
                  <a:lumOff val="15000"/>
                </a:prstClr>
              </a:solidFill>
              <a:cs typeface="Arial" panose="020B0604020202020204" pitchFamily="34" charset="0"/>
            </a:endParaRPr>
          </a:p>
          <a:p>
            <a:pPr algn="just" eaLnBrk="0" fontAlgn="base" hangingPunct="0">
              <a:spcBef>
                <a:spcPct val="0"/>
              </a:spcBef>
              <a:spcAft>
                <a:spcPct val="0"/>
              </a:spcAft>
              <a:defRPr/>
            </a:pPr>
            <a:r>
              <a:rPr lang="tr-TR" altLang="tr-TR" sz="3200" dirty="0">
                <a:solidFill>
                  <a:prstClr val="black">
                    <a:lumMod val="85000"/>
                    <a:lumOff val="15000"/>
                  </a:prstClr>
                </a:solidFill>
                <a:cs typeface="Arial" panose="020B0604020202020204" pitchFamily="34" charset="0"/>
              </a:rPr>
              <a:t>Ürün pazarlamasında, malların taşınması söz konusudur. İşletme malların tüketiciye ulaşmasında, gerek kendi kaynaklarını kullanarak gerekse aracı bir işletmeden yardım alarak, dağıtımı koordine etmektedir. </a:t>
            </a:r>
            <a:endParaRPr lang="tr-TR" sz="3200" dirty="0">
              <a:solidFill>
                <a:prstClr val="black"/>
              </a:solidFill>
              <a:cs typeface="Arial" panose="020B0604020202020204" pitchFamily="34" charset="0"/>
            </a:endParaRPr>
          </a:p>
        </p:txBody>
      </p:sp>
    </p:spTree>
    <p:extLst>
      <p:ext uri="{BB962C8B-B14F-4D97-AF65-F5344CB8AC3E}">
        <p14:creationId xmlns:p14="http://schemas.microsoft.com/office/powerpoint/2010/main" val="432564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4000" y="1066800"/>
            <a:ext cx="9677400" cy="4154488"/>
          </a:xfrm>
          <a:prstGeom prst="rect">
            <a:avLst/>
          </a:prstGeom>
        </p:spPr>
        <p:txBody>
          <a:bodyPr>
            <a:spAutoFit/>
          </a:bodyPr>
          <a:lstStyle/>
          <a:p>
            <a:pPr algn="ctr" eaLnBrk="0" fontAlgn="base" hangingPunct="0">
              <a:spcBef>
                <a:spcPct val="0"/>
              </a:spcBef>
              <a:spcAft>
                <a:spcPct val="0"/>
              </a:spcAft>
              <a:defRPr/>
            </a:pPr>
            <a:r>
              <a:rPr lang="tr-TR" altLang="tr-TR" sz="3600" b="1" dirty="0">
                <a:ln w="3175" cmpd="sng">
                  <a:noFill/>
                </a:ln>
                <a:solidFill>
                  <a:prstClr val="black">
                    <a:lumMod val="85000"/>
                    <a:lumOff val="15000"/>
                  </a:prstClr>
                </a:solidFill>
                <a:cs typeface="Arial" panose="020B0604020202020204" pitchFamily="34" charset="0"/>
              </a:rPr>
              <a:t>SATIŞ YERİ – DAĞITIM KANALLARI</a:t>
            </a:r>
            <a:br>
              <a:rPr lang="tr-TR" altLang="tr-TR" sz="3600" b="1" dirty="0">
                <a:ln w="3175" cmpd="sng">
                  <a:noFill/>
                </a:ln>
                <a:solidFill>
                  <a:prstClr val="black">
                    <a:lumMod val="85000"/>
                    <a:lumOff val="15000"/>
                  </a:prstClr>
                </a:solidFill>
                <a:cs typeface="Arial" panose="020B0604020202020204" pitchFamily="34" charset="0"/>
              </a:rPr>
            </a:br>
            <a:r>
              <a:rPr lang="tr-TR" altLang="tr-TR" sz="3600" b="1" dirty="0">
                <a:ln w="3175" cmpd="sng">
                  <a:noFill/>
                </a:ln>
                <a:solidFill>
                  <a:prstClr val="black">
                    <a:lumMod val="85000"/>
                    <a:lumOff val="15000"/>
                  </a:prstClr>
                </a:solidFill>
                <a:cs typeface="Arial" panose="020B0604020202020204" pitchFamily="34" charset="0"/>
              </a:rPr>
              <a:t>( PLACE)</a:t>
            </a:r>
          </a:p>
          <a:p>
            <a:pPr algn="just" eaLnBrk="0" fontAlgn="base" hangingPunct="0">
              <a:spcBef>
                <a:spcPct val="0"/>
              </a:spcBef>
              <a:spcAft>
                <a:spcPct val="0"/>
              </a:spcAft>
              <a:defRPr/>
            </a:pPr>
            <a:endParaRPr lang="tr-TR" altLang="tr-TR" sz="3200" dirty="0">
              <a:solidFill>
                <a:prstClr val="black">
                  <a:lumMod val="85000"/>
                  <a:lumOff val="15000"/>
                </a:prstClr>
              </a:solidFill>
              <a:cs typeface="Arial" panose="020B0604020202020204" pitchFamily="34" charset="0"/>
            </a:endParaRPr>
          </a:p>
          <a:p>
            <a:pPr algn="just" eaLnBrk="0" fontAlgn="base" hangingPunct="0">
              <a:spcBef>
                <a:spcPct val="0"/>
              </a:spcBef>
              <a:spcAft>
                <a:spcPct val="0"/>
              </a:spcAft>
              <a:defRPr/>
            </a:pPr>
            <a:endParaRPr lang="tr-TR" altLang="tr-TR" sz="3200" dirty="0">
              <a:solidFill>
                <a:prstClr val="black">
                  <a:lumMod val="85000"/>
                  <a:lumOff val="15000"/>
                </a:prstClr>
              </a:solidFill>
              <a:cs typeface="Arial" panose="020B0604020202020204" pitchFamily="34" charset="0"/>
            </a:endParaRPr>
          </a:p>
          <a:p>
            <a:pPr algn="just" eaLnBrk="0" fontAlgn="base" hangingPunct="0">
              <a:spcBef>
                <a:spcPct val="0"/>
              </a:spcBef>
              <a:spcAft>
                <a:spcPct val="0"/>
              </a:spcAft>
              <a:defRPr/>
            </a:pPr>
            <a:r>
              <a:rPr lang="tr-TR" altLang="tr-TR" sz="3200" dirty="0">
                <a:solidFill>
                  <a:prstClr val="black">
                    <a:lumMod val="85000"/>
                    <a:lumOff val="15000"/>
                  </a:prstClr>
                </a:solidFill>
                <a:cs typeface="Arial" panose="020B0604020202020204" pitchFamily="34" charset="0"/>
              </a:rPr>
              <a:t>Bir hizmet sektörü olan turizm sektöründe ise dağıtım sistemi, ürün dağıtımından farklı özellikler taşımaktadır. Bu farklılık turizm pazarlamasının taşıdığı bir takım özelliklerden kaynaklanmaktadır</a:t>
            </a:r>
            <a:endParaRPr lang="tr-TR" sz="3200" dirty="0">
              <a:solidFill>
                <a:prstClr val="black"/>
              </a:solidFill>
              <a:cs typeface="Arial" panose="020B0604020202020204" pitchFamily="34" charset="0"/>
            </a:endParaRPr>
          </a:p>
        </p:txBody>
      </p:sp>
    </p:spTree>
    <p:extLst>
      <p:ext uri="{BB962C8B-B14F-4D97-AF65-F5344CB8AC3E}">
        <p14:creationId xmlns:p14="http://schemas.microsoft.com/office/powerpoint/2010/main" val="40896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Başlık 1"/>
          <p:cNvSpPr>
            <a:spLocks noGrp="1"/>
          </p:cNvSpPr>
          <p:nvPr>
            <p:ph type="title" idx="4294967295"/>
          </p:nvPr>
        </p:nvSpPr>
        <p:spPr>
          <a:xfrm>
            <a:off x="1295400" y="646113"/>
            <a:ext cx="8229600" cy="993775"/>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Bu özellikleri ise şu şekilde sıralamak mümkündür </a:t>
            </a:r>
          </a:p>
        </p:txBody>
      </p:sp>
      <p:sp>
        <p:nvSpPr>
          <p:cNvPr id="3" name="İçerik Yer Tutucusu 2"/>
          <p:cNvSpPr>
            <a:spLocks noGrp="1"/>
          </p:cNvSpPr>
          <p:nvPr>
            <p:ph idx="4294967295"/>
          </p:nvPr>
        </p:nvSpPr>
        <p:spPr>
          <a:xfrm>
            <a:off x="1066800" y="1752600"/>
            <a:ext cx="8229600" cy="4678363"/>
          </a:xfrm>
        </p:spPr>
        <p:txBody>
          <a:bodyPr rtlCol="0">
            <a:normAutofit/>
          </a:bodyPr>
          <a:lstStyle/>
          <a:p>
            <a:pPr marL="0" indent="0" eaLnBrk="1" fontAlgn="auto" hangingPunct="1">
              <a:lnSpc>
                <a:spcPct val="110000"/>
              </a:lnSpc>
              <a:buFont typeface="Arial"/>
              <a:buNone/>
              <a:defRPr/>
            </a:pPr>
            <a:r>
              <a:rPr lang="tr-TR" sz="3200" dirty="0">
                <a:solidFill>
                  <a:schemeClr val="tx1">
                    <a:lumMod val="85000"/>
                    <a:lumOff val="15000"/>
                  </a:schemeClr>
                </a:solidFill>
              </a:rPr>
              <a:t>•Turizm ürününün ağırlıklı olarak hizmet olması,</a:t>
            </a:r>
          </a:p>
          <a:p>
            <a:pPr marL="0" indent="0" eaLnBrk="1" fontAlgn="auto" hangingPunct="1">
              <a:lnSpc>
                <a:spcPct val="110000"/>
              </a:lnSpc>
              <a:buFont typeface="Arial"/>
              <a:buNone/>
              <a:defRPr/>
            </a:pPr>
            <a:r>
              <a:rPr lang="tr-TR" sz="3200" dirty="0">
                <a:solidFill>
                  <a:schemeClr val="tx1">
                    <a:lumMod val="85000"/>
                    <a:lumOff val="15000"/>
                  </a:schemeClr>
                </a:solidFill>
              </a:rPr>
              <a:t>•Dağıtım kanallarının tersine işlemesi,</a:t>
            </a:r>
          </a:p>
          <a:p>
            <a:pPr marL="0" indent="0" eaLnBrk="1" fontAlgn="auto" hangingPunct="1">
              <a:lnSpc>
                <a:spcPct val="110000"/>
              </a:lnSpc>
              <a:buFont typeface="Arial"/>
              <a:buNone/>
              <a:defRPr/>
            </a:pPr>
            <a:r>
              <a:rPr lang="tr-TR" sz="3200" dirty="0" smtClean="0">
                <a:solidFill>
                  <a:schemeClr val="tx1">
                    <a:lumMod val="85000"/>
                    <a:lumOff val="15000"/>
                  </a:schemeClr>
                </a:solidFill>
              </a:rPr>
              <a:t>•</a:t>
            </a:r>
            <a:r>
              <a:rPr lang="tr-TR" sz="3200" dirty="0">
                <a:solidFill>
                  <a:schemeClr val="tx1">
                    <a:lumMod val="85000"/>
                    <a:lumOff val="15000"/>
                  </a:schemeClr>
                </a:solidFill>
              </a:rPr>
              <a:t>Mevsimlik dalgalanmalar gösterebilmesi,</a:t>
            </a:r>
          </a:p>
          <a:p>
            <a:pPr marL="0" indent="0" eaLnBrk="1" fontAlgn="auto" hangingPunct="1">
              <a:lnSpc>
                <a:spcPct val="110000"/>
              </a:lnSpc>
              <a:buFont typeface="Arial"/>
              <a:buNone/>
              <a:defRPr/>
            </a:pPr>
            <a:r>
              <a:rPr lang="tr-TR" sz="3200" dirty="0">
                <a:solidFill>
                  <a:schemeClr val="tx1">
                    <a:lumMod val="85000"/>
                    <a:lumOff val="15000"/>
                  </a:schemeClr>
                </a:solidFill>
              </a:rPr>
              <a:t>•Ürünleri depolama imkanı bulunmaması,</a:t>
            </a:r>
          </a:p>
          <a:p>
            <a:pPr marL="0" indent="0" eaLnBrk="1" fontAlgn="auto" hangingPunct="1">
              <a:lnSpc>
                <a:spcPct val="110000"/>
              </a:lnSpc>
              <a:buFont typeface="Arial"/>
              <a:buNone/>
              <a:defRPr/>
            </a:pPr>
            <a:r>
              <a:rPr lang="tr-TR" sz="3200" dirty="0">
                <a:solidFill>
                  <a:schemeClr val="tx1">
                    <a:lumMod val="85000"/>
                    <a:lumOff val="15000"/>
                  </a:schemeClr>
                </a:solidFill>
              </a:rPr>
              <a:t>•İnsan unsurunun hem müşteri hem de iş gören düzeyinde önem teşkil etmesi,</a:t>
            </a:r>
          </a:p>
          <a:p>
            <a:pPr marL="0" indent="0" eaLnBrk="1" fontAlgn="auto" hangingPunct="1">
              <a:lnSpc>
                <a:spcPct val="90000"/>
              </a:lnSpc>
              <a:buFont typeface="Arial"/>
              <a:buNone/>
              <a:defRPr/>
            </a:pPr>
            <a:endParaRPr lang="tr-TR" sz="3200" dirty="0">
              <a:solidFill>
                <a:schemeClr val="tx1">
                  <a:lumMod val="85000"/>
                  <a:lumOff val="15000"/>
                </a:schemeClr>
              </a:solidFill>
            </a:endParaRPr>
          </a:p>
        </p:txBody>
      </p:sp>
    </p:spTree>
    <p:extLst>
      <p:ext uri="{BB962C8B-B14F-4D97-AF65-F5344CB8AC3E}">
        <p14:creationId xmlns:p14="http://schemas.microsoft.com/office/powerpoint/2010/main" val="566709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İçerik Yer Tutucusu 2"/>
          <p:cNvSpPr>
            <a:spLocks noGrp="1"/>
          </p:cNvSpPr>
          <p:nvPr>
            <p:ph idx="4294967295"/>
          </p:nvPr>
        </p:nvSpPr>
        <p:spPr>
          <a:xfrm>
            <a:off x="838200" y="1219200"/>
            <a:ext cx="10363200" cy="5484813"/>
          </a:xfrm>
        </p:spPr>
        <p:txBody>
          <a:bodyPr rtlCol="0">
            <a:normAutofit fontScale="92500"/>
          </a:bodyPr>
          <a:lstStyle/>
          <a:p>
            <a:pPr eaLnBrk="1" fontAlgn="auto" hangingPunct="1">
              <a:lnSpc>
                <a:spcPct val="90000"/>
              </a:lnSpc>
              <a:buFont typeface="Arial"/>
              <a:buChar char="•"/>
              <a:defRPr/>
            </a:pPr>
            <a:r>
              <a:rPr lang="tr-TR" altLang="tr-TR" sz="3600" dirty="0">
                <a:solidFill>
                  <a:schemeClr val="tx1">
                    <a:lumMod val="85000"/>
                    <a:lumOff val="15000"/>
                  </a:schemeClr>
                </a:solidFill>
              </a:rPr>
              <a:t>Turizm ürününün bulunduğu çevreden bağımsız olarak düşünülememesi, </a:t>
            </a:r>
          </a:p>
          <a:p>
            <a:pPr eaLnBrk="1" fontAlgn="auto" hangingPunct="1">
              <a:lnSpc>
                <a:spcPct val="90000"/>
              </a:lnSpc>
              <a:buFontTx/>
              <a:buNone/>
              <a:defRPr/>
            </a:pPr>
            <a:r>
              <a:rPr lang="tr-TR" altLang="tr-TR" sz="3600" dirty="0">
                <a:solidFill>
                  <a:schemeClr val="tx1">
                    <a:lumMod val="85000"/>
                    <a:lumOff val="15000"/>
                  </a:schemeClr>
                </a:solidFill>
              </a:rPr>
              <a:t>•	Turizm ürününün garantisi ve satış sonrası desteği olmaması, </a:t>
            </a:r>
          </a:p>
          <a:p>
            <a:pPr eaLnBrk="1" fontAlgn="auto" hangingPunct="1">
              <a:lnSpc>
                <a:spcPct val="90000"/>
              </a:lnSpc>
              <a:buFontTx/>
              <a:buNone/>
              <a:defRPr/>
            </a:pPr>
            <a:r>
              <a:rPr lang="tr-TR" altLang="tr-TR" sz="3600" dirty="0">
                <a:solidFill>
                  <a:schemeClr val="tx1">
                    <a:lumMod val="85000"/>
                    <a:lumOff val="15000"/>
                  </a:schemeClr>
                </a:solidFill>
              </a:rPr>
              <a:t>•	Her bir pazar için esnek olmaması, </a:t>
            </a:r>
          </a:p>
          <a:p>
            <a:pPr eaLnBrk="1" fontAlgn="auto" hangingPunct="1">
              <a:lnSpc>
                <a:spcPct val="90000"/>
              </a:lnSpc>
              <a:buFontTx/>
              <a:buNone/>
              <a:defRPr/>
            </a:pPr>
            <a:r>
              <a:rPr lang="tr-TR" altLang="tr-TR" sz="3600" dirty="0">
                <a:solidFill>
                  <a:schemeClr val="tx1">
                    <a:lumMod val="85000"/>
                    <a:lumOff val="15000"/>
                  </a:schemeClr>
                </a:solidFill>
              </a:rPr>
              <a:t>•	Çevre değerleri ve kültürün önem teşkil etmesi</a:t>
            </a:r>
            <a:r>
              <a:rPr lang="tr-TR" altLang="tr-TR" sz="3600" dirty="0" smtClean="0">
                <a:solidFill>
                  <a:schemeClr val="tx1">
                    <a:lumMod val="85000"/>
                    <a:lumOff val="15000"/>
                  </a:schemeClr>
                </a:solidFill>
              </a:rPr>
              <a:t>,</a:t>
            </a:r>
            <a:endParaRPr lang="tr-TR" altLang="tr-TR" sz="3600" dirty="0">
              <a:solidFill>
                <a:schemeClr val="tx1">
                  <a:lumMod val="85000"/>
                  <a:lumOff val="15000"/>
                </a:schemeClr>
              </a:solidFill>
            </a:endParaRPr>
          </a:p>
          <a:p>
            <a:pPr eaLnBrk="1" fontAlgn="auto" hangingPunct="1">
              <a:lnSpc>
                <a:spcPct val="90000"/>
              </a:lnSpc>
              <a:buFontTx/>
              <a:buNone/>
              <a:defRPr/>
            </a:pPr>
            <a:r>
              <a:rPr lang="tr-TR" altLang="tr-TR" sz="3600" dirty="0">
                <a:solidFill>
                  <a:schemeClr val="tx1">
                    <a:lumMod val="85000"/>
                    <a:lumOff val="15000"/>
                  </a:schemeClr>
                </a:solidFill>
              </a:rPr>
              <a:t>•	Kalite anlayışının kişiden kişiye değişiklik gösterebilmesi</a:t>
            </a:r>
            <a:r>
              <a:rPr lang="tr-TR" altLang="tr-TR" sz="3600" dirty="0" smtClean="0">
                <a:solidFill>
                  <a:schemeClr val="tx1">
                    <a:lumMod val="85000"/>
                    <a:lumOff val="15000"/>
                  </a:schemeClr>
                </a:solidFill>
              </a:rPr>
              <a:t>,</a:t>
            </a:r>
            <a:endParaRPr lang="tr-TR" altLang="tr-TR" sz="3600" dirty="0">
              <a:solidFill>
                <a:schemeClr val="tx1">
                  <a:lumMod val="85000"/>
                  <a:lumOff val="15000"/>
                </a:schemeClr>
              </a:solidFill>
            </a:endParaRPr>
          </a:p>
          <a:p>
            <a:pPr eaLnBrk="1" fontAlgn="auto" hangingPunct="1">
              <a:lnSpc>
                <a:spcPct val="90000"/>
              </a:lnSpc>
              <a:buFontTx/>
              <a:buNone/>
              <a:defRPr/>
            </a:pPr>
            <a:r>
              <a:rPr lang="tr-TR" altLang="tr-TR" sz="3600" dirty="0">
                <a:solidFill>
                  <a:schemeClr val="tx1">
                    <a:lumMod val="85000"/>
                    <a:lumOff val="15000"/>
                  </a:schemeClr>
                </a:solidFill>
              </a:rPr>
              <a:t>•	Tatminin satın alınan tüm ürünlerden tatmine bağlı olması.</a:t>
            </a:r>
          </a:p>
          <a:p>
            <a:pPr eaLnBrk="1" fontAlgn="auto" hangingPunct="1">
              <a:lnSpc>
                <a:spcPct val="90000"/>
              </a:lnSpc>
              <a:buFont typeface="Arial"/>
              <a:buChar char="•"/>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1861535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Başlık 1"/>
          <p:cNvSpPr>
            <a:spLocks noGrp="1"/>
          </p:cNvSpPr>
          <p:nvPr>
            <p:ph type="title" idx="4294967295"/>
          </p:nvPr>
        </p:nvSpPr>
        <p:spPr>
          <a:xfrm>
            <a:off x="1981200" y="661988"/>
            <a:ext cx="8229600" cy="657225"/>
          </a:xfrm>
        </p:spPr>
        <p:txBody>
          <a:bodyPr rtlCol="0">
            <a:normAutofit fontScale="90000"/>
          </a:bodyPr>
          <a:lstStyle/>
          <a:p>
            <a:pPr eaLnBrk="1" fontAlgn="auto" hangingPunct="1">
              <a:spcAft>
                <a:spcPts val="0"/>
              </a:spcAft>
              <a:defRPr/>
            </a:pPr>
            <a:r>
              <a:rPr lang="tr-TR" altLang="tr-TR" sz="3200" b="1" dirty="0">
                <a:solidFill>
                  <a:schemeClr val="tx1">
                    <a:lumMod val="85000"/>
                    <a:lumOff val="15000"/>
                  </a:schemeClr>
                </a:solidFill>
                <a:latin typeface="+mn-lt"/>
              </a:rPr>
              <a:t>DAĞITIM KANALINDA YER ALAN ARACILAR</a:t>
            </a:r>
          </a:p>
        </p:txBody>
      </p:sp>
      <p:pic>
        <p:nvPicPr>
          <p:cNvPr id="147459" name="Picture 4" descr="dağıt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457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Başlık 1"/>
          <p:cNvSpPr>
            <a:spLocks noGrp="1"/>
          </p:cNvSpPr>
          <p:nvPr>
            <p:ph type="title" idx="4294967295"/>
          </p:nvPr>
        </p:nvSpPr>
        <p:spPr>
          <a:xfrm>
            <a:off x="1752600" y="5334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DAĞITIM AŞAMALARI</a:t>
            </a:r>
          </a:p>
        </p:txBody>
      </p:sp>
      <p:sp>
        <p:nvSpPr>
          <p:cNvPr id="62467" name="İçerik Yer Tutucusu 2"/>
          <p:cNvSpPr>
            <a:spLocks noGrp="1"/>
          </p:cNvSpPr>
          <p:nvPr>
            <p:ph idx="4294967295"/>
          </p:nvPr>
        </p:nvSpPr>
        <p:spPr>
          <a:xfrm>
            <a:off x="1219200" y="1417638"/>
            <a:ext cx="8229600" cy="4525962"/>
          </a:xfrm>
        </p:spPr>
        <p:txBody>
          <a:bodyPr rtlCol="0">
            <a:normAutofit lnSpcReduction="10000"/>
          </a:bodyPr>
          <a:lstStyle/>
          <a:p>
            <a:pPr marL="0" indent="0" algn="just" eaLnBrk="1" fontAlgn="auto" hangingPunct="1">
              <a:buFont typeface="Arial"/>
              <a:buNone/>
              <a:defRPr/>
            </a:pPr>
            <a:r>
              <a:rPr lang="tr-TR" altLang="tr-TR" sz="3200" dirty="0">
                <a:solidFill>
                  <a:schemeClr val="tx1">
                    <a:lumMod val="85000"/>
                    <a:lumOff val="15000"/>
                  </a:schemeClr>
                </a:solidFill>
              </a:rPr>
              <a:t>	Turizm işletmelerinde dağıtım aşamaları dağıtım sisteminde bulunan aracı sayısına göre belirlenmektedir. Bu anlamda dağıtım aşamalarını:</a:t>
            </a:r>
          </a:p>
          <a:p>
            <a:pPr marL="0" indent="0" algn="just" eaLnBrk="1" fontAlgn="auto" hangingPunct="1">
              <a:buFont typeface="Arial"/>
              <a:buNone/>
              <a:defRPr/>
            </a:pPr>
            <a:endParaRPr lang="tr-TR" altLang="tr-TR" sz="3200" dirty="0">
              <a:solidFill>
                <a:schemeClr val="tx1">
                  <a:lumMod val="85000"/>
                  <a:lumOff val="15000"/>
                </a:schemeClr>
              </a:solidFill>
            </a:endParaRPr>
          </a:p>
          <a:p>
            <a:pPr marL="0" indent="0" algn="just" eaLnBrk="1" fontAlgn="auto" hangingPunct="1">
              <a:buFont typeface="Arial"/>
              <a:buChar char="•"/>
              <a:defRPr/>
            </a:pPr>
            <a:r>
              <a:rPr lang="tr-TR" altLang="tr-TR" sz="3200" dirty="0">
                <a:solidFill>
                  <a:schemeClr val="tx1">
                    <a:lumMod val="85000"/>
                    <a:lumOff val="15000"/>
                  </a:schemeClr>
                </a:solidFill>
              </a:rPr>
              <a:t>Tek aşamalı sistem</a:t>
            </a:r>
          </a:p>
          <a:p>
            <a:pPr marL="0" indent="0" algn="just" eaLnBrk="1" fontAlgn="auto" hangingPunct="1">
              <a:buFont typeface="Arial"/>
              <a:buChar char="•"/>
              <a:defRPr/>
            </a:pPr>
            <a:r>
              <a:rPr lang="tr-TR" altLang="tr-TR" sz="3200" dirty="0">
                <a:solidFill>
                  <a:schemeClr val="tx1">
                    <a:lumMod val="85000"/>
                    <a:lumOff val="15000"/>
                  </a:schemeClr>
                </a:solidFill>
              </a:rPr>
              <a:t>İki aşamalı sistem</a:t>
            </a:r>
          </a:p>
          <a:p>
            <a:pPr marL="0" indent="0" algn="just" eaLnBrk="1" fontAlgn="auto" hangingPunct="1">
              <a:buFont typeface="Arial"/>
              <a:buChar char="•"/>
              <a:defRPr/>
            </a:pPr>
            <a:r>
              <a:rPr lang="tr-TR" altLang="tr-TR" sz="3200" dirty="0">
                <a:solidFill>
                  <a:schemeClr val="tx1">
                    <a:lumMod val="85000"/>
                    <a:lumOff val="15000"/>
                  </a:schemeClr>
                </a:solidFill>
              </a:rPr>
              <a:t>Üç aşamalı </a:t>
            </a:r>
            <a:r>
              <a:rPr lang="tr-TR" altLang="tr-TR" sz="3200" dirty="0" smtClean="0">
                <a:solidFill>
                  <a:schemeClr val="tx1">
                    <a:lumMod val="85000"/>
                    <a:lumOff val="15000"/>
                  </a:schemeClr>
                </a:solidFill>
              </a:rPr>
              <a:t>sistem ve Dört </a:t>
            </a:r>
            <a:r>
              <a:rPr lang="tr-TR" altLang="tr-TR" sz="3200" dirty="0">
                <a:solidFill>
                  <a:schemeClr val="tx1">
                    <a:lumMod val="85000"/>
                    <a:lumOff val="15000"/>
                  </a:schemeClr>
                </a:solidFill>
              </a:rPr>
              <a:t>aşamalı sistem şeklinde inceleyebiliriz.</a:t>
            </a:r>
          </a:p>
        </p:txBody>
      </p:sp>
    </p:spTree>
    <p:extLst>
      <p:ext uri="{BB962C8B-B14F-4D97-AF65-F5344CB8AC3E}">
        <p14:creationId xmlns:p14="http://schemas.microsoft.com/office/powerpoint/2010/main" val="157815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Başlık 1"/>
          <p:cNvSpPr>
            <a:spLocks noGrp="1"/>
          </p:cNvSpPr>
          <p:nvPr>
            <p:ph type="title" idx="4294967295"/>
          </p:nvPr>
        </p:nvSpPr>
        <p:spPr>
          <a:xfrm>
            <a:off x="1790700" y="6096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TEK AŞAMALI SİSTEM</a:t>
            </a:r>
          </a:p>
        </p:txBody>
      </p:sp>
      <p:sp>
        <p:nvSpPr>
          <p:cNvPr id="63491" name="İçerik Yer Tutucusu 2"/>
          <p:cNvSpPr>
            <a:spLocks noGrp="1"/>
          </p:cNvSpPr>
          <p:nvPr>
            <p:ph idx="4294967295"/>
          </p:nvPr>
        </p:nvSpPr>
        <p:spPr>
          <a:xfrm>
            <a:off x="914400" y="1524000"/>
            <a:ext cx="9982200" cy="4525963"/>
          </a:xfrm>
        </p:spPr>
        <p:txBody>
          <a:bodyPr rtlCol="0">
            <a:normAutofit/>
          </a:bodyPr>
          <a:lstStyle/>
          <a:p>
            <a:pPr marL="0" indent="0" algn="just" eaLnBrk="1" fontAlgn="auto" hangingPunct="1">
              <a:lnSpc>
                <a:spcPct val="90000"/>
              </a:lnSpc>
              <a:buFont typeface="Arial"/>
              <a:buNone/>
              <a:defRPr/>
            </a:pPr>
            <a:r>
              <a:rPr lang="tr-TR" altLang="tr-TR" sz="3200" dirty="0">
                <a:solidFill>
                  <a:schemeClr val="tx1">
                    <a:lumMod val="85000"/>
                    <a:lumOff val="15000"/>
                  </a:schemeClr>
                </a:solidFill>
              </a:rPr>
              <a:t>	Bu sistemde tüketici, turistik mal ve hizmetlerden herhangi bir aracı olmaksızın yararlanmakta, direk tüketicinin kendisi ürün talebinde bulunmaktadır.  </a:t>
            </a:r>
          </a:p>
          <a:p>
            <a:pPr marL="0" indent="0" algn="just" eaLnBrk="1" fontAlgn="auto" hangingPunct="1">
              <a:lnSpc>
                <a:spcPct val="90000"/>
              </a:lnSpc>
              <a:buFont typeface="Arial"/>
              <a:buNone/>
              <a:defRPr/>
            </a:pPr>
            <a:r>
              <a:rPr lang="tr-TR" altLang="tr-TR" sz="3200" dirty="0">
                <a:solidFill>
                  <a:schemeClr val="tx1">
                    <a:lumMod val="85000"/>
                    <a:lumOff val="15000"/>
                  </a:schemeClr>
                </a:solidFill>
              </a:rPr>
              <a:t>	Turistin, otel rezervasyonunu bizzat kendisinin otele başvurarak yapması tek aşamalı sistem için iyi bir örnektir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0" indent="0" algn="just" eaLnBrk="1" fontAlgn="auto" hangingPunct="1">
              <a:lnSpc>
                <a:spcPct val="90000"/>
              </a:lnSpc>
              <a:buFont typeface="Arial"/>
              <a:buNone/>
              <a:defRPr/>
            </a:pPr>
            <a:r>
              <a:rPr lang="tr-TR" altLang="tr-TR" sz="3200" dirty="0">
                <a:solidFill>
                  <a:schemeClr val="tx1">
                    <a:lumMod val="85000"/>
                    <a:lumOff val="15000"/>
                  </a:schemeClr>
                </a:solidFill>
              </a:rPr>
              <a:t>	Bir çok restoran, yazlık kamp tesisleri ve küçük ölçekli turistik gezi hizmetleri sunan işletmeler bu sistemi kullanmaktadır.</a:t>
            </a:r>
          </a:p>
        </p:txBody>
      </p:sp>
    </p:spTree>
    <p:extLst>
      <p:ext uri="{BB962C8B-B14F-4D97-AF65-F5344CB8AC3E}">
        <p14:creationId xmlns:p14="http://schemas.microsoft.com/office/powerpoint/2010/main" val="3090938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Başlık 1"/>
          <p:cNvSpPr>
            <a:spLocks noGrp="1"/>
          </p:cNvSpPr>
          <p:nvPr>
            <p:ph type="title" idx="4294967295"/>
          </p:nvPr>
        </p:nvSpPr>
        <p:spPr>
          <a:xfrm>
            <a:off x="1600200" y="685800"/>
            <a:ext cx="8229600" cy="1143000"/>
          </a:xfrm>
        </p:spPr>
        <p:txBody>
          <a:bodyPr rtlCol="0">
            <a:normAutofit/>
          </a:bodyPr>
          <a:lstStyle/>
          <a:p>
            <a:pPr eaLnBrk="1" fontAlgn="auto" hangingPunct="1">
              <a:spcAft>
                <a:spcPts val="0"/>
              </a:spcAft>
              <a:defRPr/>
            </a:pPr>
            <a:r>
              <a:rPr lang="tr-TR" altLang="tr-TR" sz="3200">
                <a:solidFill>
                  <a:schemeClr val="tx1">
                    <a:lumMod val="85000"/>
                    <a:lumOff val="15000"/>
                  </a:schemeClr>
                </a:solidFill>
                <a:latin typeface="+mn-lt"/>
              </a:rPr>
              <a:t>İKİ AŞAMALI SİSTEM</a:t>
            </a:r>
          </a:p>
        </p:txBody>
      </p:sp>
      <p:sp>
        <p:nvSpPr>
          <p:cNvPr id="64515" name="İçerik Yer Tutucusu 2"/>
          <p:cNvSpPr>
            <a:spLocks noGrp="1"/>
          </p:cNvSpPr>
          <p:nvPr>
            <p:ph idx="4294967295"/>
          </p:nvPr>
        </p:nvSpPr>
        <p:spPr>
          <a:xfrm>
            <a:off x="1295400" y="1600200"/>
            <a:ext cx="8991600" cy="4525963"/>
          </a:xfrm>
        </p:spPr>
        <p:txBody>
          <a:bodyPr rtlCol="0">
            <a:normAutofit/>
          </a:bodyPr>
          <a:lstStyle/>
          <a:p>
            <a:pPr marL="0" indent="0" algn="just" eaLnBrk="1" fontAlgn="auto" hangingPunct="1">
              <a:buFont typeface="Arial"/>
              <a:buNone/>
              <a:defRPr/>
            </a:pPr>
            <a:r>
              <a:rPr lang="tr-TR" altLang="tr-TR" sz="3200" dirty="0">
                <a:solidFill>
                  <a:schemeClr val="tx1">
                    <a:lumMod val="85000"/>
                    <a:lumOff val="15000"/>
                  </a:schemeClr>
                </a:solidFill>
              </a:rPr>
              <a:t>	Tüketicinin turistik mal veya hizmeti satın alırken bir aracıdan yaralanmasıdır. Bu aracı genellikle bir perakendecidir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Turistin bir uçak bileti için seyahat acentesine başvurması iki aşamalı bir </a:t>
            </a:r>
            <a:r>
              <a:rPr lang="tr-TR" altLang="tr-TR" sz="3200" dirty="0" smtClean="0">
                <a:solidFill>
                  <a:schemeClr val="tx1">
                    <a:lumMod val="85000"/>
                    <a:lumOff val="15000"/>
                  </a:schemeClr>
                </a:solidFill>
              </a:rPr>
              <a:t>sistemdir</a:t>
            </a:r>
            <a:r>
              <a:rPr lang="tr-TR" altLang="tr-TR" sz="3200" dirty="0">
                <a:solidFill>
                  <a:schemeClr val="tx1">
                    <a:lumMod val="85000"/>
                    <a:lumOff val="15000"/>
                  </a:schemeClr>
                </a:solidFill>
              </a:rPr>
              <a:t>. Burada aracı olan perakendeci kurum seyahat acentesidir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Denizyolu gezi işletmeleri, temalı park tesisleri ve otel işletmeleri bu sistemi kullanmaktadır.</a:t>
            </a:r>
          </a:p>
        </p:txBody>
      </p:sp>
    </p:spTree>
    <p:extLst>
      <p:ext uri="{BB962C8B-B14F-4D97-AF65-F5344CB8AC3E}">
        <p14:creationId xmlns:p14="http://schemas.microsoft.com/office/powerpoint/2010/main" val="314818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p:cNvSpPr>
            <a:spLocks noGrp="1"/>
          </p:cNvSpPr>
          <p:nvPr>
            <p:ph type="ctrTitle" idx="4294967295"/>
          </p:nvPr>
        </p:nvSpPr>
        <p:spPr>
          <a:xfrm>
            <a:off x="2209800" y="685800"/>
            <a:ext cx="7772400" cy="1439863"/>
          </a:xfrm>
        </p:spPr>
        <p:txBody>
          <a:bodyPr rtlCol="0">
            <a:normAutofit/>
          </a:bodyPr>
          <a:lstStyle/>
          <a:p>
            <a:pPr eaLnBrk="1" fontAlgn="auto" hangingPunct="1">
              <a:spcAft>
                <a:spcPts val="0"/>
              </a:spcAft>
              <a:defRPr/>
            </a:pPr>
            <a:r>
              <a:rPr lang="tr-TR" altLang="tr-TR" sz="4800" b="1" dirty="0">
                <a:solidFill>
                  <a:schemeClr val="tx1">
                    <a:lumMod val="85000"/>
                    <a:lumOff val="15000"/>
                  </a:schemeClr>
                </a:solidFill>
                <a:latin typeface="+mn-lt"/>
              </a:rPr>
              <a:t>FİYAT (PRICE)</a:t>
            </a:r>
          </a:p>
        </p:txBody>
      </p:sp>
      <p:sp>
        <p:nvSpPr>
          <p:cNvPr id="50179" name="Alt Başlık 2"/>
          <p:cNvSpPr>
            <a:spLocks noGrp="1"/>
          </p:cNvSpPr>
          <p:nvPr>
            <p:ph type="subTitle" idx="4294967295"/>
          </p:nvPr>
        </p:nvSpPr>
        <p:spPr>
          <a:xfrm>
            <a:off x="2438400" y="2590800"/>
            <a:ext cx="6934200" cy="3505200"/>
          </a:xfrm>
        </p:spPr>
        <p:txBody>
          <a:bodyPr rtlCol="0">
            <a:normAutofit lnSpcReduction="10000"/>
          </a:bodyPr>
          <a:lstStyle/>
          <a:p>
            <a:pPr marL="0" indent="0" algn="ctr" eaLnBrk="1" fontAlgn="auto" hangingPunct="1">
              <a:buFont typeface="Arial"/>
              <a:buNone/>
              <a:defRPr/>
            </a:pPr>
            <a:r>
              <a:rPr lang="tr-TR" altLang="tr-TR" sz="3200" dirty="0">
                <a:solidFill>
                  <a:schemeClr val="tx1"/>
                </a:solidFill>
              </a:rPr>
              <a:t>TANIMI VE ÖNEMİ</a:t>
            </a:r>
          </a:p>
          <a:p>
            <a:pPr marL="0" indent="0" algn="ctr" eaLnBrk="1" fontAlgn="auto" hangingPunct="1">
              <a:buFont typeface="Arial"/>
              <a:buNone/>
              <a:defRPr/>
            </a:pPr>
            <a:r>
              <a:rPr lang="tr-TR" altLang="tr-TR" sz="3200" dirty="0">
                <a:solidFill>
                  <a:schemeClr val="tx1"/>
                </a:solidFill>
              </a:rPr>
              <a:t>TURİZM İŞLETMELERİNDE FİYATLANDIRMA AMAÇLARI</a:t>
            </a:r>
          </a:p>
          <a:p>
            <a:pPr marL="0" indent="0" algn="ctr" eaLnBrk="1" fontAlgn="auto" hangingPunct="1">
              <a:buFont typeface="Arial"/>
              <a:buNone/>
              <a:defRPr/>
            </a:pPr>
            <a:r>
              <a:rPr lang="tr-TR" altLang="tr-TR" sz="3200" dirty="0">
                <a:solidFill>
                  <a:schemeClr val="tx1"/>
                </a:solidFill>
              </a:rPr>
              <a:t>FİYAT BELİRLEME SÜREÇLERİ</a:t>
            </a:r>
          </a:p>
          <a:p>
            <a:pPr marL="0" indent="0" algn="ctr" eaLnBrk="1" fontAlgn="auto" hangingPunct="1">
              <a:buFont typeface="Arial"/>
              <a:buNone/>
              <a:defRPr/>
            </a:pPr>
            <a:r>
              <a:rPr lang="tr-TR" altLang="tr-TR" sz="3200" dirty="0">
                <a:solidFill>
                  <a:schemeClr val="tx1"/>
                </a:solidFill>
              </a:rPr>
              <a:t>FİYATLANDIRMAYI ETKİLEYEN FAKTÖRLER</a:t>
            </a:r>
          </a:p>
        </p:txBody>
      </p:sp>
    </p:spTree>
    <p:extLst>
      <p:ext uri="{BB962C8B-B14F-4D97-AF65-F5344CB8AC3E}">
        <p14:creationId xmlns:p14="http://schemas.microsoft.com/office/powerpoint/2010/main" val="1956910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1"/>
          <p:cNvSpPr>
            <a:spLocks noGrp="1"/>
          </p:cNvSpPr>
          <p:nvPr>
            <p:ph type="title" idx="4294967295"/>
          </p:nvPr>
        </p:nvSpPr>
        <p:spPr>
          <a:xfrm>
            <a:off x="1981200" y="914400"/>
            <a:ext cx="8229600" cy="706438"/>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TANIMI VE ÖNEMİ</a:t>
            </a:r>
          </a:p>
        </p:txBody>
      </p:sp>
      <p:sp>
        <p:nvSpPr>
          <p:cNvPr id="51203" name="İçerik Yer Tutucusu 2"/>
          <p:cNvSpPr>
            <a:spLocks noGrp="1"/>
          </p:cNvSpPr>
          <p:nvPr>
            <p:ph idx="4294967295"/>
          </p:nvPr>
        </p:nvSpPr>
        <p:spPr>
          <a:xfrm>
            <a:off x="838200" y="1905000"/>
            <a:ext cx="10287000" cy="4222750"/>
          </a:xfrm>
        </p:spPr>
        <p:txBody>
          <a:bodyPr rtlCol="0">
            <a:normAutofit/>
          </a:bodyPr>
          <a:lstStyle/>
          <a:p>
            <a:pPr marL="0" indent="0" algn="just" eaLnBrk="1" fontAlgn="auto" hangingPunct="1">
              <a:buFont typeface="Arial"/>
              <a:buNone/>
              <a:defRPr/>
            </a:pPr>
            <a:r>
              <a:rPr lang="tr-TR" altLang="tr-TR" sz="3200" dirty="0">
                <a:solidFill>
                  <a:schemeClr val="tx1">
                    <a:lumMod val="85000"/>
                    <a:lumOff val="15000"/>
                  </a:schemeClr>
                </a:solidFill>
              </a:rPr>
              <a:t>	Fiyat, basit olarak alıcıların bir mal veya hizmeti elde etmek için ödemeleri gereken paradır</a:t>
            </a:r>
            <a:r>
              <a:rPr lang="tr-TR" altLang="tr-TR" sz="3200" dirty="0" smtClean="0">
                <a:solidFill>
                  <a:schemeClr val="tx1">
                    <a:lumMod val="85000"/>
                    <a:lumOff val="15000"/>
                  </a:schemeClr>
                </a:solidFill>
              </a:rPr>
              <a:t>.</a:t>
            </a:r>
          </a:p>
          <a:p>
            <a:pPr marL="0" indent="0" algn="just" eaLnBrk="1" fontAlgn="auto" hangingPunct="1">
              <a:buFont typeface="Arial"/>
              <a:buNone/>
              <a:defRPr/>
            </a:pPr>
            <a:r>
              <a:rPr lang="tr-TR" altLang="tr-TR" sz="3200" dirty="0" smtClean="0">
                <a:solidFill>
                  <a:schemeClr val="tx1">
                    <a:lumMod val="85000"/>
                    <a:lumOff val="15000"/>
                  </a:schemeClr>
                </a:solidFill>
              </a:rPr>
              <a:t> </a:t>
            </a:r>
            <a:r>
              <a:rPr lang="tr-TR" altLang="tr-TR" sz="3200" dirty="0">
                <a:solidFill>
                  <a:schemeClr val="tx1">
                    <a:lumMod val="85000"/>
                    <a:lumOff val="15000"/>
                  </a:schemeClr>
                </a:solidFill>
              </a:rPr>
              <a:t>İşletme açısından ise fiyat, söz konusu işletmenin </a:t>
            </a:r>
            <a:r>
              <a:rPr lang="tr-TR" altLang="tr-TR" sz="3200" dirty="0" smtClean="0">
                <a:solidFill>
                  <a:schemeClr val="tx1">
                    <a:lumMod val="85000"/>
                    <a:lumOff val="15000"/>
                  </a:schemeClr>
                </a:solidFill>
              </a:rPr>
              <a:t>ürünü </a:t>
            </a:r>
            <a:r>
              <a:rPr lang="tr-TR" altLang="tr-TR" sz="3200" dirty="0">
                <a:solidFill>
                  <a:schemeClr val="tx1">
                    <a:lumMod val="85000"/>
                    <a:lumOff val="15000"/>
                  </a:schemeClr>
                </a:solidFill>
              </a:rPr>
              <a:t>için belirlediği değerdir. </a:t>
            </a:r>
            <a:endParaRPr lang="tr-TR" altLang="tr-TR" sz="3200" dirty="0" smtClean="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a:t>
            </a:r>
            <a:r>
              <a:rPr lang="tr-TR" altLang="tr-TR" sz="3200" dirty="0" smtClean="0">
                <a:solidFill>
                  <a:schemeClr val="tx1">
                    <a:lumMod val="85000"/>
                    <a:lumOff val="15000"/>
                  </a:schemeClr>
                </a:solidFill>
              </a:rPr>
              <a:t>FİYAT= MALİYE+KAR</a:t>
            </a:r>
            <a:endParaRPr lang="tr-TR" altLang="tr-TR" sz="3200" dirty="0">
              <a:solidFill>
                <a:schemeClr val="tx1">
                  <a:lumMod val="85000"/>
                  <a:lumOff val="15000"/>
                </a:schemeClr>
              </a:solidFill>
            </a:endParaRPr>
          </a:p>
          <a:p>
            <a:pPr marL="0" indent="0" algn="just" eaLnBrk="1" fontAlgn="auto" hangingPunct="1">
              <a:buFont typeface="Arial"/>
              <a:buNone/>
              <a:defRPr/>
            </a:pP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a:t>
            </a:r>
          </a:p>
        </p:txBody>
      </p:sp>
    </p:spTree>
    <p:extLst>
      <p:ext uri="{BB962C8B-B14F-4D97-AF65-F5344CB8AC3E}">
        <p14:creationId xmlns:p14="http://schemas.microsoft.com/office/powerpoint/2010/main" val="81252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a:solidFill>
                  <a:schemeClr val="tx1">
                    <a:lumMod val="85000"/>
                    <a:lumOff val="15000"/>
                  </a:schemeClr>
                </a:solidFill>
              </a:rPr>
              <a:t>FİYAT (PRICE)</a:t>
            </a:r>
            <a:endParaRPr lang="tr-TR" dirty="0"/>
          </a:p>
        </p:txBody>
      </p:sp>
      <p:sp>
        <p:nvSpPr>
          <p:cNvPr id="3" name="İçerik Yer Tutucusu 2"/>
          <p:cNvSpPr>
            <a:spLocks noGrp="1"/>
          </p:cNvSpPr>
          <p:nvPr>
            <p:ph idx="1"/>
          </p:nvPr>
        </p:nvSpPr>
        <p:spPr/>
        <p:txBody>
          <a:bodyPr/>
          <a:lstStyle/>
          <a:p>
            <a:pPr marL="0" indent="0" algn="just" eaLnBrk="1" fontAlgn="auto" hangingPunct="1">
              <a:buClr>
                <a:srgbClr val="B15E28"/>
              </a:buClr>
              <a:buFont typeface="Arial" panose="020B0604020202020204" pitchFamily="34" charset="0"/>
              <a:buNone/>
              <a:defRPr/>
            </a:pPr>
            <a:r>
              <a:rPr lang="tr-TR" altLang="tr-TR" sz="3000" dirty="0">
                <a:solidFill>
                  <a:prstClr val="black">
                    <a:lumMod val="85000"/>
                    <a:lumOff val="15000"/>
                  </a:prstClr>
                </a:solidFill>
              </a:rPr>
              <a:t>Fiyat farklı zamanlarda ve farklı şartlar altında, farklı insanlar için birbirinden farklı anlamlar ifade eden bir kavramdır. Ürünün değeri ile ilgili satış elemanına, müşteriye ve firmaya ayrı ayrı şeyler ifade eden karmaşık bir yapıya sahiptir. </a:t>
            </a:r>
          </a:p>
          <a:p>
            <a:pPr eaLnBrk="1" hangingPunct="1">
              <a:defRPr/>
            </a:pPr>
            <a:endParaRPr lang="tr-TR" dirty="0"/>
          </a:p>
        </p:txBody>
      </p:sp>
    </p:spTree>
    <p:extLst>
      <p:ext uri="{BB962C8B-B14F-4D97-AF65-F5344CB8AC3E}">
        <p14:creationId xmlns:p14="http://schemas.microsoft.com/office/powerpoint/2010/main" val="242190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38200" y="1219200"/>
            <a:ext cx="10591800" cy="4572000"/>
          </a:xfrm>
        </p:spPr>
        <p:txBody>
          <a:bodyPr rtlCol="0">
            <a:normAutofit lnSpcReduction="10000"/>
          </a:bodyPr>
          <a:lstStyle/>
          <a:p>
            <a:pPr marL="0" indent="0" algn="ctr" eaLnBrk="1" fontAlgn="auto" hangingPunct="1">
              <a:buFont typeface="Arial"/>
              <a:buNone/>
              <a:defRPr/>
            </a:pPr>
            <a:r>
              <a:rPr lang="tr-TR" altLang="tr-TR" sz="3200" b="1" dirty="0">
                <a:solidFill>
                  <a:schemeClr val="tx1">
                    <a:lumMod val="85000"/>
                    <a:lumOff val="15000"/>
                  </a:schemeClr>
                </a:solidFill>
              </a:rPr>
              <a:t>FİYAT (PRICE</a:t>
            </a:r>
            <a:r>
              <a:rPr lang="tr-TR" altLang="tr-TR" sz="3200" b="1" dirty="0" smtClean="0">
                <a:solidFill>
                  <a:schemeClr val="tx1">
                    <a:lumMod val="85000"/>
                    <a:lumOff val="15000"/>
                  </a:schemeClr>
                </a:solidFill>
              </a:rPr>
              <a:t>)</a:t>
            </a:r>
          </a:p>
          <a:p>
            <a:pPr marL="0" indent="0" algn="ctr" eaLnBrk="1" fontAlgn="auto" hangingPunct="1">
              <a:buFont typeface="Arial"/>
              <a:buNone/>
              <a:defRPr/>
            </a:pPr>
            <a:endParaRPr lang="tr-TR" sz="3200" dirty="0">
              <a:solidFill>
                <a:schemeClr val="tx1">
                  <a:lumMod val="85000"/>
                  <a:lumOff val="15000"/>
                </a:schemeClr>
              </a:solidFill>
            </a:endParaRPr>
          </a:p>
          <a:p>
            <a:pPr algn="just" eaLnBrk="1" fontAlgn="auto" hangingPunct="1">
              <a:defRPr/>
            </a:pPr>
            <a:r>
              <a:rPr lang="tr-TR" sz="3200" dirty="0" smtClean="0">
                <a:solidFill>
                  <a:schemeClr val="tx1">
                    <a:lumMod val="85000"/>
                    <a:lumOff val="15000"/>
                  </a:schemeClr>
                </a:solidFill>
              </a:rPr>
              <a:t>Bir </a:t>
            </a:r>
            <a:r>
              <a:rPr lang="tr-TR" sz="3200" dirty="0">
                <a:solidFill>
                  <a:schemeClr val="tx1">
                    <a:lumMod val="85000"/>
                    <a:lumOff val="15000"/>
                  </a:schemeClr>
                </a:solidFill>
              </a:rPr>
              <a:t>turizm işletmesinin sunduğu mal ve hizmetlerin karlılığını belirleyen en önemli faktör o ürünün fiyatıdır. </a:t>
            </a:r>
            <a:endParaRPr lang="tr-TR" sz="3200" dirty="0" smtClean="0">
              <a:solidFill>
                <a:schemeClr val="tx1">
                  <a:lumMod val="85000"/>
                  <a:lumOff val="15000"/>
                </a:schemeClr>
              </a:solidFill>
            </a:endParaRPr>
          </a:p>
          <a:p>
            <a:pPr algn="just" eaLnBrk="1" fontAlgn="auto" hangingPunct="1">
              <a:defRPr/>
            </a:pPr>
            <a:r>
              <a:rPr lang="tr-TR" sz="3200" dirty="0" smtClean="0">
                <a:solidFill>
                  <a:schemeClr val="tx1">
                    <a:lumMod val="85000"/>
                    <a:lumOff val="15000"/>
                  </a:schemeClr>
                </a:solidFill>
              </a:rPr>
              <a:t>Özellikle </a:t>
            </a:r>
            <a:r>
              <a:rPr lang="tr-TR" sz="3200" dirty="0">
                <a:solidFill>
                  <a:schemeClr val="tx1">
                    <a:lumMod val="85000"/>
                    <a:lumOff val="15000"/>
                  </a:schemeClr>
                </a:solidFill>
              </a:rPr>
              <a:t>yüksek enflasyon ve yoğun rekabet ortamında mal ve özellikle hizmetlerin fiyatlandırılması turizm işletmeleri için önemli bir pazarlama kararıdır. </a:t>
            </a:r>
          </a:p>
          <a:p>
            <a:pPr marL="0" indent="0" algn="just" eaLnBrk="1" fontAlgn="auto" hangingPunct="1">
              <a:buFont typeface="Arial"/>
              <a:buNone/>
              <a:defRPr/>
            </a:pPr>
            <a:r>
              <a:rPr lang="tr-TR" sz="3200" dirty="0">
                <a:solidFill>
                  <a:schemeClr val="tx1">
                    <a:lumMod val="85000"/>
                    <a:lumOff val="15000"/>
                  </a:schemeClr>
                </a:solidFill>
              </a:rPr>
              <a:t>	</a:t>
            </a:r>
          </a:p>
        </p:txBody>
      </p:sp>
    </p:spTree>
    <p:extLst>
      <p:ext uri="{BB962C8B-B14F-4D97-AF65-F5344CB8AC3E}">
        <p14:creationId xmlns:p14="http://schemas.microsoft.com/office/powerpoint/2010/main" val="426146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İçerik Yer Tutucusu 2"/>
          <p:cNvSpPr>
            <a:spLocks noGrp="1"/>
          </p:cNvSpPr>
          <p:nvPr>
            <p:ph idx="4294967295"/>
          </p:nvPr>
        </p:nvSpPr>
        <p:spPr>
          <a:xfrm>
            <a:off x="762000" y="914400"/>
            <a:ext cx="10515600" cy="5287963"/>
          </a:xfrm>
        </p:spPr>
        <p:txBody>
          <a:bodyPr rtlCol="0">
            <a:normAutofit/>
          </a:bodyPr>
          <a:lstStyle/>
          <a:p>
            <a:pPr algn="just" eaLnBrk="1" fontAlgn="auto" hangingPunct="1">
              <a:lnSpc>
                <a:spcPct val="90000"/>
              </a:lnSpc>
              <a:defRPr/>
            </a:pPr>
            <a:r>
              <a:rPr lang="tr-TR" altLang="tr-TR" sz="3200" dirty="0">
                <a:solidFill>
                  <a:schemeClr val="tx1">
                    <a:lumMod val="85000"/>
                    <a:lumOff val="15000"/>
                  </a:schemeClr>
                </a:solidFill>
              </a:rPr>
              <a:t>	Müşteriler fiyata bir kalite işareti olarak bağlı oldukları ve fiyatın kalite beklentilerine yön verir konumda olması nedeniyle fiyatın işletme tarafından dikkatli belirlenmesi gerekir. </a:t>
            </a:r>
          </a:p>
          <a:p>
            <a:pPr algn="just" eaLnBrk="1" fontAlgn="auto" hangingPunct="1">
              <a:lnSpc>
                <a:spcPct val="90000"/>
              </a:lnSpc>
              <a:defRPr/>
            </a:pPr>
            <a:r>
              <a:rPr lang="tr-TR" altLang="tr-TR" sz="3200" dirty="0">
                <a:solidFill>
                  <a:schemeClr val="tx1">
                    <a:lumMod val="85000"/>
                    <a:lumOff val="15000"/>
                  </a:schemeClr>
                </a:solidFill>
              </a:rPr>
              <a:t>	Yüksek fiyatlandırma müşteri kaybına yol açabileceği gibi, düşük fiyatlandırma da bazen hizmet kalitesi hakkında doğru olmayan çıkarımlara neden olacağından yine müşteri kayıplarına yol açabilecek özelliktedir. </a:t>
            </a:r>
          </a:p>
          <a:p>
            <a:pPr algn="just" eaLnBrk="1" fontAlgn="auto" hangingPunct="1">
              <a:lnSpc>
                <a:spcPct val="90000"/>
              </a:lnSpc>
              <a:defRPr/>
            </a:pPr>
            <a:r>
              <a:rPr lang="tr-TR" altLang="tr-TR" sz="3200" dirty="0">
                <a:solidFill>
                  <a:schemeClr val="tx1">
                    <a:lumMod val="85000"/>
                    <a:lumOff val="15000"/>
                  </a:schemeClr>
                </a:solidFill>
              </a:rPr>
              <a:t>	İşte bu nedenler fiyat unsurunu diğer pazarlama karması elemanlarına göre çok daha önemli bir unsur haline getirmektedir.</a:t>
            </a:r>
          </a:p>
        </p:txBody>
      </p:sp>
    </p:spTree>
    <p:extLst>
      <p:ext uri="{BB962C8B-B14F-4D97-AF65-F5344CB8AC3E}">
        <p14:creationId xmlns:p14="http://schemas.microsoft.com/office/powerpoint/2010/main" val="92982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Başlık 1"/>
          <p:cNvSpPr>
            <a:spLocks noGrp="1"/>
          </p:cNvSpPr>
          <p:nvPr>
            <p:ph type="title" idx="4294967295"/>
          </p:nvPr>
        </p:nvSpPr>
        <p:spPr>
          <a:xfrm>
            <a:off x="0" y="152400"/>
            <a:ext cx="8229600" cy="457200"/>
          </a:xfrm>
        </p:spPr>
        <p:txBody>
          <a:bodyPr rtlCol="0">
            <a:normAutofit fontScale="90000"/>
          </a:bodyPr>
          <a:lstStyle/>
          <a:p>
            <a:pPr eaLnBrk="1" fontAlgn="auto" hangingPunct="1">
              <a:spcAft>
                <a:spcPts val="0"/>
              </a:spcAft>
              <a:defRPr/>
            </a:pPr>
            <a:r>
              <a:rPr lang="tr-TR" altLang="tr-TR" sz="3200">
                <a:solidFill>
                  <a:schemeClr val="tx1">
                    <a:lumMod val="85000"/>
                    <a:lumOff val="15000"/>
                  </a:schemeClr>
                </a:solidFill>
                <a:latin typeface="+mn-lt"/>
              </a:rPr>
              <a:t>FİYAT BELİRLEME SÜRECİ</a:t>
            </a:r>
          </a:p>
        </p:txBody>
      </p:sp>
      <p:pic>
        <p:nvPicPr>
          <p:cNvPr id="138243" name="Picture 4" descr="C:\Users\serpil\Desktop\Fiyat Belirl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533400"/>
            <a:ext cx="8696325"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76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p:cNvSpPr>
            <a:spLocks noGrp="1"/>
          </p:cNvSpPr>
          <p:nvPr>
            <p:ph type="title" idx="4294967295"/>
          </p:nvPr>
        </p:nvSpPr>
        <p:spPr>
          <a:xfrm>
            <a:off x="1295400" y="685800"/>
            <a:ext cx="8229600" cy="1143000"/>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FİYATLANDIRMAYI ETKİLEYEN FAKTÖRLER</a:t>
            </a:r>
          </a:p>
        </p:txBody>
      </p:sp>
      <p:sp>
        <p:nvSpPr>
          <p:cNvPr id="56323" name="İçerik Yer Tutucusu 2"/>
          <p:cNvSpPr>
            <a:spLocks noGrp="1"/>
          </p:cNvSpPr>
          <p:nvPr>
            <p:ph idx="4294967295"/>
          </p:nvPr>
        </p:nvSpPr>
        <p:spPr>
          <a:xfrm>
            <a:off x="1066800" y="1828800"/>
            <a:ext cx="8229600" cy="4525963"/>
          </a:xfrm>
        </p:spPr>
        <p:txBody>
          <a:bodyPr rtlCol="0">
            <a:normAutofit fontScale="92500" lnSpcReduction="10000"/>
          </a:bodyPr>
          <a:lstStyle/>
          <a:p>
            <a:pPr eaLnBrk="1" fontAlgn="auto" hangingPunct="1">
              <a:lnSpc>
                <a:spcPct val="135000"/>
              </a:lnSpc>
              <a:buFont typeface="Arial"/>
              <a:buChar char="•"/>
              <a:defRPr/>
            </a:pPr>
            <a:r>
              <a:rPr lang="tr-TR" altLang="tr-TR" sz="3200" b="1" u="sng" dirty="0" smtClean="0">
                <a:solidFill>
                  <a:schemeClr val="tx1"/>
                </a:solidFill>
              </a:rPr>
              <a:t>Mal </a:t>
            </a:r>
            <a:r>
              <a:rPr lang="tr-TR" altLang="tr-TR" sz="3200" b="1" u="sng" dirty="0">
                <a:solidFill>
                  <a:schemeClr val="tx1"/>
                </a:solidFill>
              </a:rPr>
              <a:t>ve hizmetlerin üretim veya alım </a:t>
            </a:r>
            <a:r>
              <a:rPr lang="tr-TR" altLang="tr-TR" sz="3200" b="1" u="sng" dirty="0" smtClean="0">
                <a:solidFill>
                  <a:schemeClr val="tx1"/>
                </a:solidFill>
              </a:rPr>
              <a:t>maliyeti</a:t>
            </a:r>
          </a:p>
          <a:p>
            <a:pPr eaLnBrk="1" fontAlgn="auto" hangingPunct="1">
              <a:lnSpc>
                <a:spcPct val="135000"/>
              </a:lnSpc>
              <a:buClr>
                <a:srgbClr val="B15E28"/>
              </a:buClr>
              <a:buFont typeface="Arial"/>
              <a:buChar char="•"/>
              <a:defRPr/>
            </a:pPr>
            <a:r>
              <a:rPr lang="tr-TR" altLang="tr-TR" sz="3200" b="1" u="sng" dirty="0" smtClean="0">
                <a:solidFill>
                  <a:schemeClr val="tx1"/>
                </a:solidFill>
              </a:rPr>
              <a:t>Piyasadaki rakiplerin fiyatlandırma stratejileri </a:t>
            </a:r>
            <a:endParaRPr lang="tr-TR" altLang="tr-TR" sz="3200" b="1" u="sng" dirty="0">
              <a:solidFill>
                <a:schemeClr val="tx1"/>
              </a:solidFill>
            </a:endParaRPr>
          </a:p>
          <a:p>
            <a:pPr eaLnBrk="1" fontAlgn="auto" hangingPunct="1">
              <a:lnSpc>
                <a:spcPct val="135000"/>
              </a:lnSpc>
              <a:buFont typeface="Arial"/>
              <a:buChar char="•"/>
              <a:defRPr/>
            </a:pPr>
            <a:r>
              <a:rPr lang="tr-TR" altLang="tr-TR" sz="3200" b="1" u="sng" dirty="0" smtClean="0">
                <a:solidFill>
                  <a:schemeClr val="tx1"/>
                </a:solidFill>
              </a:rPr>
              <a:t>Tüketicinin talebi</a:t>
            </a:r>
            <a:endParaRPr lang="tr-TR" altLang="tr-TR" sz="3200" b="1" u="sng" dirty="0">
              <a:solidFill>
                <a:schemeClr val="tx1"/>
              </a:solidFill>
            </a:endParaRPr>
          </a:p>
          <a:p>
            <a:pPr eaLnBrk="1" fontAlgn="auto" hangingPunct="1">
              <a:lnSpc>
                <a:spcPct val="135000"/>
              </a:lnSpc>
              <a:buFont typeface="Arial"/>
              <a:buChar char="•"/>
              <a:defRPr/>
            </a:pPr>
            <a:r>
              <a:rPr lang="tr-TR" altLang="tr-TR" sz="3200" dirty="0">
                <a:solidFill>
                  <a:schemeClr val="tx1">
                    <a:lumMod val="85000"/>
                    <a:lumOff val="15000"/>
                  </a:schemeClr>
                </a:solidFill>
              </a:rPr>
              <a:t>İşletmenin yeri</a:t>
            </a:r>
          </a:p>
          <a:p>
            <a:pPr eaLnBrk="1" fontAlgn="auto" hangingPunct="1">
              <a:lnSpc>
                <a:spcPct val="135000"/>
              </a:lnSpc>
              <a:buFont typeface="Arial"/>
              <a:buChar char="•"/>
              <a:defRPr/>
            </a:pPr>
            <a:r>
              <a:rPr lang="tr-TR" altLang="tr-TR" sz="3200" dirty="0" smtClean="0">
                <a:solidFill>
                  <a:schemeClr val="tx1">
                    <a:lumMod val="85000"/>
                    <a:lumOff val="15000"/>
                  </a:schemeClr>
                </a:solidFill>
              </a:rPr>
              <a:t>Pazarlama </a:t>
            </a:r>
            <a:r>
              <a:rPr lang="tr-TR" altLang="tr-TR" sz="3200" dirty="0">
                <a:solidFill>
                  <a:schemeClr val="tx1">
                    <a:lumMod val="85000"/>
                    <a:lumOff val="15000"/>
                  </a:schemeClr>
                </a:solidFill>
              </a:rPr>
              <a:t>karması </a:t>
            </a:r>
            <a:r>
              <a:rPr lang="tr-TR" altLang="tr-TR" sz="3200" dirty="0" smtClean="0">
                <a:solidFill>
                  <a:schemeClr val="tx1">
                    <a:lumMod val="85000"/>
                    <a:lumOff val="15000"/>
                  </a:schemeClr>
                </a:solidFill>
              </a:rPr>
              <a:t>stratejisi</a:t>
            </a:r>
          </a:p>
          <a:p>
            <a:pPr eaLnBrk="1" fontAlgn="auto" hangingPunct="1">
              <a:lnSpc>
                <a:spcPct val="135000"/>
              </a:lnSpc>
              <a:buClr>
                <a:srgbClr val="B15E28"/>
              </a:buClr>
              <a:buFont typeface="Arial"/>
              <a:buChar char="•"/>
              <a:defRPr/>
            </a:pPr>
            <a:r>
              <a:rPr lang="tr-TR" altLang="tr-TR" sz="3200" dirty="0">
                <a:solidFill>
                  <a:prstClr val="black">
                    <a:lumMod val="85000"/>
                    <a:lumOff val="15000"/>
                  </a:prstClr>
                </a:solidFill>
              </a:rPr>
              <a:t>Mal veya hizmetlerin </a:t>
            </a:r>
            <a:r>
              <a:rPr lang="tr-TR" altLang="tr-TR" sz="3200" dirty="0" smtClean="0">
                <a:solidFill>
                  <a:prstClr val="black">
                    <a:lumMod val="85000"/>
                    <a:lumOff val="15000"/>
                  </a:prstClr>
                </a:solidFill>
              </a:rPr>
              <a:t>niteliği</a:t>
            </a: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254440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ikdörtgen 1"/>
          <p:cNvSpPr>
            <a:spLocks noChangeArrowheads="1"/>
          </p:cNvSpPr>
          <p:nvPr/>
        </p:nvSpPr>
        <p:spPr bwMode="auto">
          <a:xfrm>
            <a:off x="685800" y="609600"/>
            <a:ext cx="107442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tr-TR" altLang="tr-TR" sz="4000" b="1">
                <a:solidFill>
                  <a:prstClr val="black"/>
                </a:solidFill>
                <a:latin typeface="Garamond" panose="02020404030301010803" pitchFamily="18" charset="0"/>
              </a:rPr>
              <a:t>Fiyatlandırma Yöntemleri</a:t>
            </a:r>
            <a:endParaRPr lang="tr-TR" altLang="tr-TR" sz="3600">
              <a:solidFill>
                <a:prstClr val="black"/>
              </a:solidFill>
              <a:latin typeface="Garamond" panose="02020404030301010803" pitchFamily="18" charset="0"/>
            </a:endParaRPr>
          </a:p>
          <a:p>
            <a:pPr fontAlgn="base">
              <a:lnSpc>
                <a:spcPct val="135000"/>
              </a:lnSpc>
              <a:spcBef>
                <a:spcPct val="20000"/>
              </a:spcBef>
              <a:spcAft>
                <a:spcPts val="600"/>
              </a:spcAft>
              <a:buClr>
                <a:srgbClr val="B15E28"/>
              </a:buClr>
              <a:buSzPct val="115000"/>
              <a:buFont typeface="Arial" panose="020B0604020202020204" pitchFamily="34" charset="0"/>
              <a:buChar char="•"/>
            </a:pPr>
            <a:r>
              <a:rPr lang="tr-TR" altLang="tr-TR" sz="3200" b="1">
                <a:solidFill>
                  <a:prstClr val="black"/>
                </a:solidFill>
                <a:latin typeface="Garamond" panose="02020404030301010803" pitchFamily="18" charset="0"/>
              </a:rPr>
              <a:t>Maliyete dayalı fiyatlandırma: </a:t>
            </a:r>
            <a:r>
              <a:rPr lang="tr-TR" altLang="tr-TR" sz="3000">
                <a:solidFill>
                  <a:srgbClr val="000000"/>
                </a:solidFill>
                <a:latin typeface="Garamond" panose="02020404030301010803" pitchFamily="18" charset="0"/>
              </a:rPr>
              <a:t>Mal ve hizmetlerin üretim veya alım maliyeti</a:t>
            </a:r>
            <a:endParaRPr lang="tr-TR" altLang="tr-TR" sz="3200">
              <a:solidFill>
                <a:prstClr val="black"/>
              </a:solidFill>
              <a:latin typeface="Garamond" panose="02020404030301010803" pitchFamily="18" charset="0"/>
            </a:endParaRPr>
          </a:p>
          <a:p>
            <a:pPr fontAlgn="base">
              <a:lnSpc>
                <a:spcPct val="135000"/>
              </a:lnSpc>
              <a:spcBef>
                <a:spcPct val="20000"/>
              </a:spcBef>
              <a:spcAft>
                <a:spcPts val="600"/>
              </a:spcAft>
              <a:buClr>
                <a:srgbClr val="B15E28"/>
              </a:buClr>
              <a:buSzPct val="115000"/>
              <a:buFont typeface="Arial" panose="020B0604020202020204" pitchFamily="34" charset="0"/>
              <a:buChar char="•"/>
            </a:pPr>
            <a:r>
              <a:rPr lang="tr-TR" altLang="tr-TR" sz="3200" b="1">
                <a:solidFill>
                  <a:srgbClr val="000000"/>
                </a:solidFill>
                <a:latin typeface="Garamond" panose="02020404030301010803" pitchFamily="18" charset="0"/>
              </a:rPr>
              <a:t>Rekabete dayalı fiyatlandırma: </a:t>
            </a:r>
            <a:r>
              <a:rPr lang="tr-TR" altLang="tr-TR" sz="3200">
                <a:solidFill>
                  <a:srgbClr val="000000"/>
                </a:solidFill>
                <a:latin typeface="Garamond" panose="02020404030301010803" pitchFamily="18" charset="0"/>
              </a:rPr>
              <a:t>Piyasadaki</a:t>
            </a:r>
            <a:r>
              <a:rPr lang="tr-TR" altLang="tr-TR" sz="3000">
                <a:solidFill>
                  <a:srgbClr val="000000"/>
                </a:solidFill>
                <a:latin typeface="Garamond" panose="02020404030301010803" pitchFamily="18" charset="0"/>
              </a:rPr>
              <a:t> rakiplerin fiyatlandırma stratejileri </a:t>
            </a:r>
          </a:p>
          <a:p>
            <a:pPr fontAlgn="base">
              <a:lnSpc>
                <a:spcPct val="135000"/>
              </a:lnSpc>
              <a:spcBef>
                <a:spcPct val="20000"/>
              </a:spcBef>
              <a:spcAft>
                <a:spcPts val="600"/>
              </a:spcAft>
              <a:buClr>
                <a:srgbClr val="B15E28"/>
              </a:buClr>
              <a:buSzPct val="115000"/>
              <a:buFont typeface="Arial" panose="020B0604020202020204" pitchFamily="34" charset="0"/>
              <a:buChar char="•"/>
            </a:pPr>
            <a:r>
              <a:rPr lang="tr-TR" altLang="tr-TR" sz="3200" b="1">
                <a:solidFill>
                  <a:prstClr val="black"/>
                </a:solidFill>
                <a:latin typeface="Garamond" panose="02020404030301010803" pitchFamily="18" charset="0"/>
              </a:rPr>
              <a:t>Talebe dayalı fiyatlandırma: </a:t>
            </a:r>
            <a:r>
              <a:rPr lang="tr-TR" altLang="tr-TR" sz="3200">
                <a:solidFill>
                  <a:prstClr val="black"/>
                </a:solidFill>
                <a:latin typeface="Garamond" panose="02020404030301010803" pitchFamily="18" charset="0"/>
              </a:rPr>
              <a:t>Tüketicinin</a:t>
            </a:r>
            <a:r>
              <a:rPr lang="tr-TR" altLang="tr-TR" sz="3000">
                <a:solidFill>
                  <a:srgbClr val="000000"/>
                </a:solidFill>
                <a:latin typeface="Garamond" panose="02020404030301010803" pitchFamily="18" charset="0"/>
              </a:rPr>
              <a:t> talebi</a:t>
            </a:r>
          </a:p>
          <a:p>
            <a:pPr fontAlgn="base">
              <a:lnSpc>
                <a:spcPct val="135000"/>
              </a:lnSpc>
              <a:spcBef>
                <a:spcPct val="20000"/>
              </a:spcBef>
              <a:spcAft>
                <a:spcPts val="600"/>
              </a:spcAft>
              <a:buClr>
                <a:srgbClr val="B15E28"/>
              </a:buClr>
              <a:buSzPct val="115000"/>
            </a:pPr>
            <a:r>
              <a:rPr lang="tr-TR" altLang="tr-TR" sz="3000">
                <a:solidFill>
                  <a:srgbClr val="000000"/>
                </a:solidFill>
                <a:latin typeface="Garamond" panose="02020404030301010803" pitchFamily="18" charset="0"/>
              </a:rPr>
              <a:t>	Fiyatlandırma bu yöntemlerden biri ya da birkaçı göz önünde bulundurularak yapılabilir</a:t>
            </a:r>
          </a:p>
          <a:p>
            <a:pPr lvl="1" eaLnBrk="0" fontAlgn="base" hangingPunct="0">
              <a:spcBef>
                <a:spcPct val="0"/>
              </a:spcBef>
              <a:spcAft>
                <a:spcPct val="0"/>
              </a:spcAft>
              <a:buFont typeface="Arial" panose="020B0604020202020204" pitchFamily="34" charset="0"/>
              <a:buChar char="•"/>
            </a:pPr>
            <a:endParaRPr lang="tr-TR" altLang="tr-TR" sz="3200">
              <a:solidFill>
                <a:prstClr val="black"/>
              </a:solidFill>
              <a:latin typeface="Garamond" panose="02020404030301010803" pitchFamily="18" charset="0"/>
            </a:endParaRPr>
          </a:p>
        </p:txBody>
      </p:sp>
    </p:spTree>
    <p:extLst>
      <p:ext uri="{BB962C8B-B14F-4D97-AF65-F5344CB8AC3E}">
        <p14:creationId xmlns:p14="http://schemas.microsoft.com/office/powerpoint/2010/main" val="1986198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261</Words>
  <Application>Microsoft Office PowerPoint</Application>
  <PresentationFormat>Geniş ekran</PresentationFormat>
  <Paragraphs>81</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19</vt:i4>
      </vt:variant>
    </vt:vector>
  </HeadingPairs>
  <TitlesOfParts>
    <vt:vector size="24" baseType="lpstr">
      <vt:lpstr>Arial</vt:lpstr>
      <vt:lpstr>Calibri</vt:lpstr>
      <vt:lpstr>Garamond</vt:lpstr>
      <vt:lpstr>Organik</vt:lpstr>
      <vt:lpstr>1_Organik</vt:lpstr>
      <vt:lpstr>TURİZM PAZARLAMASINDA GÜNCEL YALAŞIMLAR</vt:lpstr>
      <vt:lpstr>FİYAT (PRICE)</vt:lpstr>
      <vt:lpstr>TANIMI VE ÖNEMİ</vt:lpstr>
      <vt:lpstr>FİYAT (PRICE)</vt:lpstr>
      <vt:lpstr>PowerPoint Sunusu</vt:lpstr>
      <vt:lpstr>PowerPoint Sunusu</vt:lpstr>
      <vt:lpstr>FİYAT BELİRLEME SÜRECİ</vt:lpstr>
      <vt:lpstr>FİYATLANDIRMAYI ETKİLEYEN FAKTÖRLER</vt:lpstr>
      <vt:lpstr>PowerPoint Sunusu</vt:lpstr>
      <vt:lpstr>SATIŞ YERİ – DAĞITIM KANALLARI ( PLACE)</vt:lpstr>
      <vt:lpstr>TANIMI VE ÖNEMİ</vt:lpstr>
      <vt:lpstr>PowerPoint Sunusu</vt:lpstr>
      <vt:lpstr>PowerPoint Sunusu</vt:lpstr>
      <vt:lpstr>Bu özellikleri ise şu şekilde sıralamak mümkündür </vt:lpstr>
      <vt:lpstr>PowerPoint Sunusu</vt:lpstr>
      <vt:lpstr>DAĞITIM KANALINDA YER ALAN ARACILAR</vt:lpstr>
      <vt:lpstr>DAĞITIM AŞAMALARI</vt:lpstr>
      <vt:lpstr>TEK AŞAMALI SİSTEM</vt:lpstr>
      <vt:lpstr>İKİ AŞAMALI SİSTEM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13</cp:revision>
  <dcterms:created xsi:type="dcterms:W3CDTF">2017-10-29T11:58:33Z</dcterms:created>
  <dcterms:modified xsi:type="dcterms:W3CDTF">2017-10-29T12:13:20Z</dcterms:modified>
</cp:coreProperties>
</file>