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8" r:id="rId3"/>
    <p:sldId id="329" r:id="rId4"/>
    <p:sldId id="339" r:id="rId5"/>
    <p:sldId id="336" r:id="rId6"/>
    <p:sldId id="340" r:id="rId7"/>
    <p:sldId id="330" r:id="rId8"/>
    <p:sldId id="337" r:id="rId9"/>
    <p:sldId id="333" r:id="rId10"/>
    <p:sldId id="334" r:id="rId11"/>
    <p:sldId id="335" r:id="rId12"/>
    <p:sldId id="33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Ekonomi ve Girişimcilik Dersi </a:t>
            </a:r>
            <a:r>
              <a:rPr lang="tr-TR" sz="2200" b="1" smtClean="0"/>
              <a:t>Notları – 6</a:t>
            </a:r>
            <a:endParaRPr lang="tr-TR" sz="2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i="1" dirty="0">
                <a:solidFill>
                  <a:srgbClr val="FF0000"/>
                </a:solidFill>
              </a:rPr>
              <a:t>Girişimci kişinin 10 önemli özelliği </a:t>
            </a:r>
            <a:r>
              <a:rPr lang="tr-TR" i="1" dirty="0" smtClean="0">
                <a:solidFill>
                  <a:srgbClr val="FF0000"/>
                </a:solidFill>
              </a:rPr>
              <a:t>şöyle sıralanmıştır (Bayraktaroğlu, 2018, s.5):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 smtClean="0"/>
              <a:t> </a:t>
            </a:r>
            <a:r>
              <a:rPr lang="tr-TR" dirty="0"/>
              <a:t>Kendini tanıma </a:t>
            </a:r>
          </a:p>
          <a:p>
            <a:r>
              <a:rPr lang="tr-TR" dirty="0" smtClean="0"/>
              <a:t> </a:t>
            </a:r>
            <a:r>
              <a:rPr lang="tr-TR" dirty="0"/>
              <a:t>Kendini motive etme </a:t>
            </a:r>
          </a:p>
          <a:p>
            <a:r>
              <a:rPr lang="tr-TR" dirty="0" smtClean="0"/>
              <a:t> </a:t>
            </a:r>
            <a:r>
              <a:rPr lang="tr-TR" dirty="0"/>
              <a:t>Cesaret </a:t>
            </a:r>
          </a:p>
          <a:p>
            <a:r>
              <a:rPr lang="tr-TR" dirty="0" smtClean="0"/>
              <a:t>Özgüven </a:t>
            </a:r>
            <a:endParaRPr lang="tr-TR" dirty="0"/>
          </a:p>
          <a:p>
            <a:r>
              <a:rPr lang="tr-TR" dirty="0" smtClean="0"/>
              <a:t>Sabır 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Hızlı karar verme </a:t>
            </a:r>
          </a:p>
          <a:p>
            <a:r>
              <a:rPr lang="tr-TR" dirty="0" smtClean="0"/>
              <a:t>Tecrübe 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Bilgi </a:t>
            </a:r>
          </a:p>
          <a:p>
            <a:r>
              <a:rPr lang="tr-TR" dirty="0" smtClean="0"/>
              <a:t> </a:t>
            </a:r>
            <a:r>
              <a:rPr lang="tr-TR" dirty="0"/>
              <a:t>Azim </a:t>
            </a:r>
          </a:p>
          <a:p>
            <a:r>
              <a:rPr lang="tr-TR" dirty="0"/>
              <a:t>İ</a:t>
            </a:r>
            <a:r>
              <a:rPr lang="tr-TR" dirty="0" smtClean="0"/>
              <a:t>stek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0895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Kişi neden girişimci olmak ister? </a:t>
            </a:r>
            <a:r>
              <a:rPr lang="tr-TR" sz="2400" dirty="0"/>
              <a:t>(Bayraktaroğlu, </a:t>
            </a:r>
            <a:r>
              <a:rPr lang="tr-TR" sz="2400" dirty="0" smtClean="0"/>
              <a:t>2018).</a:t>
            </a:r>
            <a:endParaRPr lang="tr-TR" sz="2400" dirty="0"/>
          </a:p>
          <a:p>
            <a:pPr marL="0" indent="0">
              <a:buNone/>
            </a:pPr>
            <a:r>
              <a:rPr lang="tr-TR" dirty="0" smtClean="0"/>
              <a:t>       -  Kar </a:t>
            </a:r>
            <a:r>
              <a:rPr lang="tr-TR" dirty="0"/>
              <a:t>elde etme isteği, </a:t>
            </a:r>
          </a:p>
          <a:p>
            <a:pPr marL="0" indent="0">
              <a:buNone/>
            </a:pPr>
            <a:r>
              <a:rPr lang="tr-TR" dirty="0" smtClean="0"/>
              <a:t>        - Bağımsız çalışma </a:t>
            </a:r>
            <a:r>
              <a:rPr lang="tr-TR" dirty="0"/>
              <a:t>isteği, </a:t>
            </a:r>
          </a:p>
          <a:p>
            <a:pPr marL="0" indent="0">
              <a:buNone/>
            </a:pPr>
            <a:r>
              <a:rPr lang="tr-TR" dirty="0" smtClean="0"/>
              <a:t>        - Kişisel tatmin </a:t>
            </a:r>
            <a:r>
              <a:rPr lang="tr-TR" dirty="0"/>
              <a:t>sağlama </a:t>
            </a:r>
            <a:r>
              <a:rPr lang="tr-TR" dirty="0" smtClean="0"/>
              <a:t>isteği.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53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Kişileri girişimciliğe yönelten faktörler neler olabilir? </a:t>
            </a:r>
            <a:r>
              <a:rPr lang="tr-TR" i="1" dirty="0">
                <a:solidFill>
                  <a:srgbClr val="FF0000"/>
                </a:solidFill>
              </a:rPr>
              <a:t>(Bayraktaroğlu, </a:t>
            </a:r>
            <a:r>
              <a:rPr lang="tr-TR" i="1" dirty="0" smtClean="0">
                <a:solidFill>
                  <a:srgbClr val="FF0000"/>
                </a:solidFill>
              </a:rPr>
              <a:t>2018, s.9).</a:t>
            </a:r>
            <a:endParaRPr lang="tr-TR" dirty="0"/>
          </a:p>
          <a:p>
            <a:pPr algn="just"/>
            <a:r>
              <a:rPr lang="tr-TR" dirty="0"/>
              <a:t>Kendi </a:t>
            </a:r>
            <a:r>
              <a:rPr lang="tr-TR" dirty="0" smtClean="0"/>
              <a:t>işinin </a:t>
            </a:r>
            <a:r>
              <a:rPr lang="tr-TR" dirty="0"/>
              <a:t>patronu olmak, </a:t>
            </a:r>
            <a:r>
              <a:rPr lang="tr-TR" dirty="0" smtClean="0"/>
              <a:t>başkalarından </a:t>
            </a:r>
            <a:r>
              <a:rPr lang="tr-TR" dirty="0"/>
              <a:t>emir almamak, yeteneklerini </a:t>
            </a:r>
            <a:r>
              <a:rPr lang="tr-TR" dirty="0" smtClean="0"/>
              <a:t>özgürce kullanabilmek</a:t>
            </a:r>
            <a:r>
              <a:rPr lang="tr-TR" dirty="0"/>
              <a:t>, </a:t>
            </a:r>
          </a:p>
          <a:p>
            <a:pPr algn="just"/>
            <a:r>
              <a:rPr lang="tr-TR" dirty="0" smtClean="0"/>
              <a:t>Bir </a:t>
            </a:r>
            <a:r>
              <a:rPr lang="tr-TR" dirty="0"/>
              <a:t>fikri ya da </a:t>
            </a:r>
            <a:r>
              <a:rPr lang="tr-TR" dirty="0" smtClean="0"/>
              <a:t>düşünceyi </a:t>
            </a:r>
            <a:r>
              <a:rPr lang="tr-TR" dirty="0"/>
              <a:t>kendi </a:t>
            </a:r>
            <a:r>
              <a:rPr lang="tr-TR" dirty="0" smtClean="0"/>
              <a:t>işini </a:t>
            </a:r>
            <a:r>
              <a:rPr lang="tr-TR" dirty="0"/>
              <a:t>kurarak </a:t>
            </a:r>
            <a:r>
              <a:rPr lang="tr-TR" dirty="0" smtClean="0"/>
              <a:t>gerçekleştirmek</a:t>
            </a:r>
            <a:r>
              <a:rPr lang="tr-TR" dirty="0"/>
              <a:t>, </a:t>
            </a:r>
          </a:p>
          <a:p>
            <a:r>
              <a:rPr lang="tr-TR" dirty="0"/>
              <a:t>İ</a:t>
            </a:r>
            <a:r>
              <a:rPr lang="tr-TR" dirty="0" smtClean="0"/>
              <a:t>stediği </a:t>
            </a:r>
            <a:r>
              <a:rPr lang="tr-TR" dirty="0"/>
              <a:t>bir </a:t>
            </a:r>
            <a:r>
              <a:rPr lang="tr-TR" dirty="0" smtClean="0"/>
              <a:t>işte çalışabilmek</a:t>
            </a:r>
            <a:r>
              <a:rPr lang="tr-TR" dirty="0"/>
              <a:t>, </a:t>
            </a:r>
          </a:p>
          <a:p>
            <a:r>
              <a:rPr lang="tr-TR" dirty="0" smtClean="0"/>
              <a:t>Tanınmak </a:t>
            </a:r>
            <a:r>
              <a:rPr lang="tr-TR" dirty="0"/>
              <a:t>ve prestij </a:t>
            </a:r>
            <a:r>
              <a:rPr lang="tr-TR" dirty="0" smtClean="0"/>
              <a:t>kazanmak, </a:t>
            </a:r>
            <a:endParaRPr lang="tr-TR" dirty="0"/>
          </a:p>
          <a:p>
            <a:r>
              <a:rPr lang="tr-TR" dirty="0" smtClean="0"/>
              <a:t>Para kazanmak </a:t>
            </a:r>
            <a:r>
              <a:rPr lang="tr-TR" dirty="0"/>
              <a:t>ve refah </a:t>
            </a:r>
            <a:r>
              <a:rPr lang="tr-TR"/>
              <a:t>içinde </a:t>
            </a:r>
            <a:r>
              <a:rPr lang="tr-TR" smtClean="0"/>
              <a:t>yaşamak.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433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</a:rPr>
              <a:t>Derse hazırlık tartışması</a:t>
            </a:r>
            <a:endParaRPr lang="tr-TR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Servet </a:t>
            </a:r>
            <a:r>
              <a:rPr lang="tr-TR" sz="2400" b="1" dirty="0">
                <a:solidFill>
                  <a:srgbClr val="FF0000"/>
                </a:solidFill>
              </a:rPr>
              <a:t>ve Gelir</a:t>
            </a:r>
            <a:endParaRPr lang="tr-TR" b="1" dirty="0"/>
          </a:p>
          <a:p>
            <a:r>
              <a:rPr lang="tr-TR" dirty="0" smtClean="0"/>
              <a:t>Gelir </a:t>
            </a:r>
            <a:r>
              <a:rPr lang="tr-TR" dirty="0"/>
              <a:t>ile servet arasında en önemli fark, gelirin bir </a:t>
            </a:r>
            <a:r>
              <a:rPr lang="tr-TR" u="sng" dirty="0">
                <a:solidFill>
                  <a:srgbClr val="0070C0"/>
                </a:solidFill>
              </a:rPr>
              <a:t>akım</a:t>
            </a:r>
            <a:r>
              <a:rPr lang="tr-TR" dirty="0"/>
              <a:t>, servetin ise bir </a:t>
            </a:r>
            <a:r>
              <a:rPr lang="tr-TR" u="sng" dirty="0">
                <a:solidFill>
                  <a:srgbClr val="0070C0"/>
                </a:solidFill>
              </a:rPr>
              <a:t>stok</a:t>
            </a:r>
            <a:r>
              <a:rPr lang="tr-TR" u="sng" dirty="0"/>
              <a:t> </a:t>
            </a:r>
            <a:r>
              <a:rPr lang="tr-TR" dirty="0"/>
              <a:t>kavramı olmasıdır. Servet, kişilerin ya da hane halklarının sahip oldukları kişisel mal </a:t>
            </a:r>
            <a:r>
              <a:rPr lang="tr-TR" dirty="0" err="1"/>
              <a:t>stoğudur</a:t>
            </a:r>
            <a:r>
              <a:rPr lang="tr-TR" dirty="0"/>
              <a:t>. Bu stok finansal varlıkların (parasal tasarruflar, hisse senetleri ve devlet bonoları) ve fiziksel varlıkları (emlak ve dayanıklı tüketim malları) içerir. </a:t>
            </a:r>
            <a:endParaRPr lang="tr-TR" dirty="0" smtClean="0"/>
          </a:p>
          <a:p>
            <a:r>
              <a:rPr lang="tr-TR" dirty="0" smtClean="0"/>
              <a:t>Gelir, üretim </a:t>
            </a:r>
            <a:r>
              <a:rPr lang="tr-TR" dirty="0"/>
              <a:t>etkinliklerine katılan üretim faktörlerinin yaratılan hasıladan bölüşüm sonunda aldıkları </a:t>
            </a:r>
            <a:r>
              <a:rPr lang="tr-TR" dirty="0" smtClean="0"/>
              <a:t>paydır (ücret, faiz, rant, </a:t>
            </a:r>
            <a:r>
              <a:rPr lang="tr-TR" sz="2800" dirty="0"/>
              <a:t>kâr</a:t>
            </a:r>
            <a:r>
              <a:rPr lang="tr-TR" dirty="0" smtClean="0"/>
              <a:t>).</a:t>
            </a:r>
          </a:p>
          <a:p>
            <a:r>
              <a:rPr lang="tr-TR" dirty="0"/>
              <a:t>Gelir Vergisi Kanunu'na göre  </a:t>
            </a:r>
            <a:r>
              <a:rPr lang="tr-TR" dirty="0" smtClean="0"/>
              <a:t>gelir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/>
              <a:t>bir kişinin, bir takvim yılı içerisinde elde ettiği kazanç ve </a:t>
            </a:r>
            <a:r>
              <a:rPr lang="tr-TR" dirty="0" smtClean="0"/>
              <a:t>iratların(taşınmaz gelirleri) </a:t>
            </a:r>
            <a:r>
              <a:rPr lang="tr-TR" dirty="0"/>
              <a:t>safi (net) tutarıdır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329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1688" y="1447800"/>
            <a:ext cx="473782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7851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ttps://www.kosgebdestekler.com/wp-content/uploads/2017/11/KOSGEB-giri%C5%9Fimcilik-a%C5%9Famalar%C4%B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1633537"/>
            <a:ext cx="5848350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7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+mn-lt"/>
              </a:rPr>
              <a:t>Girişimcilik</a:t>
            </a:r>
            <a:endParaRPr lang="tr-TR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Girişimci ve girişimcilik denildiğinde aklınıza neler geliyor?</a:t>
            </a:r>
          </a:p>
          <a:p>
            <a:pPr marL="0" indent="0">
              <a:buNone/>
            </a:pPr>
            <a:r>
              <a:rPr lang="tr-TR" dirty="0" smtClean="0"/>
              <a:t>Yaşamınızda girişimci bir etkinlikte bulundunuz mu?</a:t>
            </a:r>
          </a:p>
          <a:p>
            <a:pPr marL="0" indent="0">
              <a:buNone/>
            </a:pPr>
            <a:r>
              <a:rPr lang="tr-TR" dirty="0" smtClean="0"/>
              <a:t>Bulunduysanız, sizi bu etkinlikte bulunmaya iten etmenler nelerdi?</a:t>
            </a:r>
          </a:p>
          <a:p>
            <a:pPr marL="0" indent="0">
              <a:buNone/>
            </a:pPr>
            <a:r>
              <a:rPr lang="tr-TR" dirty="0" smtClean="0"/>
              <a:t>Başarılı oldunuz mu?</a:t>
            </a:r>
          </a:p>
          <a:p>
            <a:pPr marL="0" indent="0">
              <a:buNone/>
            </a:pPr>
            <a:r>
              <a:rPr lang="tr-TR" dirty="0" smtClean="0"/>
              <a:t>Başarılı olduysanız, sizce başarılı olmanızı sağlayan etmenler nelerdi?</a:t>
            </a:r>
          </a:p>
          <a:p>
            <a:pPr marL="0" indent="0">
              <a:buNone/>
            </a:pPr>
            <a:r>
              <a:rPr lang="tr-TR" dirty="0" smtClean="0"/>
              <a:t>Başarısız olduysanız, sizce başarısız olmanıza neden olan etmenler nelerdi?</a:t>
            </a:r>
          </a:p>
        </p:txBody>
      </p:sp>
    </p:spTree>
    <p:extLst>
      <p:ext uri="{BB962C8B-B14F-4D97-AF65-F5344CB8AC3E}">
        <p14:creationId xmlns:p14="http://schemas.microsoft.com/office/powerpoint/2010/main" val="207318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https://miro.medium.com/max/728/1*L_Auh0pl6CzR3grkS5RLxA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6934200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72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Girişimcilik uzun yıllardır İşletme Yönetimi disiplini içinde kullanılan bir kavramdır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Kavram, bugünün dünyasında farklı disiplinlerde ve gündelik hayatta sıklıkla kullanılan bir kavram haline gelmiştir.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Girişimci,</a:t>
            </a:r>
            <a:r>
              <a:rPr lang="tr-TR" dirty="0" smtClean="0"/>
              <a:t> tarihte ilk olarak, 18.yüz yılın başında, İrlandalı </a:t>
            </a:r>
            <a:r>
              <a:rPr lang="tr-TR" dirty="0"/>
              <a:t>ekonomist Richard </a:t>
            </a:r>
            <a:r>
              <a:rPr lang="tr-TR" dirty="0" err="1"/>
              <a:t>Cantillon</a:t>
            </a:r>
            <a:r>
              <a:rPr lang="tr-TR" dirty="0"/>
              <a:t> </a:t>
            </a:r>
            <a:r>
              <a:rPr lang="tr-TR" dirty="0" smtClean="0"/>
              <a:t>tarafından, </a:t>
            </a:r>
            <a:r>
              <a:rPr lang="tr-TR" u="sng" dirty="0"/>
              <a:t>“henüz </a:t>
            </a:r>
            <a:r>
              <a:rPr lang="tr-TR" u="sng" dirty="0" smtClean="0"/>
              <a:t>belli olmayan bir </a:t>
            </a:r>
            <a:r>
              <a:rPr lang="tr-TR" u="sng" dirty="0"/>
              <a:t>bedelle satmak üzere üretimin girdilerini ve hizmetlerini bugünden satın alan ve üreten </a:t>
            </a:r>
            <a:r>
              <a:rPr lang="tr-TR" u="sng" dirty="0" smtClean="0"/>
              <a:t>kişi</a:t>
            </a:r>
            <a:r>
              <a:rPr lang="tr-TR" u="sng" dirty="0"/>
              <a:t>” </a:t>
            </a:r>
            <a:r>
              <a:rPr lang="tr-TR" dirty="0"/>
              <a:t>olarak </a:t>
            </a:r>
            <a:r>
              <a:rPr lang="tr-TR" dirty="0" smtClean="0"/>
              <a:t>tanımlanmıştır.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En genel anlamda girişimcilik</a:t>
            </a:r>
            <a:r>
              <a:rPr lang="tr-TR" dirty="0" smtClean="0"/>
              <a:t>, fırsatlardan </a:t>
            </a:r>
            <a:r>
              <a:rPr lang="tr-TR" dirty="0"/>
              <a:t>yararlanma ya da yeni fırsatlar </a:t>
            </a:r>
            <a:r>
              <a:rPr lang="tr-TR" dirty="0" smtClean="0"/>
              <a:t>yaratabilme, kendini ve koşulları organize edebilme, risk alma ve </a:t>
            </a:r>
            <a:r>
              <a:rPr lang="tr-TR" dirty="0" err="1" smtClean="0"/>
              <a:t>vizyoner</a:t>
            </a:r>
            <a:r>
              <a:rPr lang="tr-TR" dirty="0" smtClean="0"/>
              <a:t> olma gibi öğelerle birlikte 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156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endParaRPr lang="tr-TR" dirty="0" smtClean="0"/>
          </a:p>
          <a:p>
            <a:r>
              <a:rPr lang="tr-TR" sz="4400" dirty="0" err="1" smtClean="0">
                <a:solidFill>
                  <a:srgbClr val="FF0000"/>
                </a:solidFill>
              </a:rPr>
              <a:t>Girişimciğin</a:t>
            </a:r>
            <a:r>
              <a:rPr lang="tr-TR" sz="4400" dirty="0" smtClean="0">
                <a:solidFill>
                  <a:srgbClr val="FF0000"/>
                </a:solidFill>
              </a:rPr>
              <a:t> </a:t>
            </a:r>
            <a:r>
              <a:rPr lang="tr-TR" sz="4400" dirty="0">
                <a:solidFill>
                  <a:srgbClr val="FF0000"/>
                </a:solidFill>
              </a:rPr>
              <a:t>özünde kapitalist ekonominin tipik birey ve toplum </a:t>
            </a:r>
            <a:r>
              <a:rPr lang="tr-TR" sz="4400" dirty="0" smtClean="0">
                <a:solidFill>
                  <a:srgbClr val="FF0000"/>
                </a:solidFill>
              </a:rPr>
              <a:t>algısı/kavrayışı bulunmaktadır. Buna göre:</a:t>
            </a:r>
          </a:p>
          <a:p>
            <a:pPr marL="0" indent="0">
              <a:buNone/>
            </a:pPr>
            <a:r>
              <a:rPr lang="tr-TR" sz="4400" dirty="0"/>
              <a:t> </a:t>
            </a:r>
            <a:r>
              <a:rPr lang="tr-TR" sz="4400" dirty="0" smtClean="0"/>
              <a:t> - </a:t>
            </a:r>
            <a:r>
              <a:rPr lang="tr-TR" sz="4400" dirty="0"/>
              <a:t>Kişilerin ve firmaların hareket ettikleri toplumsal zeminde </a:t>
            </a:r>
            <a:r>
              <a:rPr lang="tr-TR" sz="4400" u="sng" dirty="0"/>
              <a:t>fırsat eşitliği </a:t>
            </a:r>
            <a:r>
              <a:rPr lang="tr-TR" sz="4400" dirty="0"/>
              <a:t>vardır. </a:t>
            </a:r>
            <a:r>
              <a:rPr lang="tr-TR" sz="4400" u="sng" dirty="0"/>
              <a:t>Piyasa mekanizması </a:t>
            </a:r>
            <a:r>
              <a:rPr lang="tr-TR" sz="4400" dirty="0"/>
              <a:t>farklı aktörlerin eşit fırsatlara sahip olmasını sağlayan kurumsal temeli oluşturmaktadır</a:t>
            </a:r>
            <a:r>
              <a:rPr lang="tr-TR" sz="4400" dirty="0" smtClean="0"/>
              <a:t>.</a:t>
            </a:r>
          </a:p>
          <a:p>
            <a:pPr marL="0" indent="0">
              <a:buNone/>
            </a:pPr>
            <a:r>
              <a:rPr lang="tr-TR" sz="4400" dirty="0"/>
              <a:t> </a:t>
            </a:r>
            <a:r>
              <a:rPr lang="tr-TR" sz="4400" dirty="0" smtClean="0"/>
              <a:t>  - Gerek bireyler gerekse firmalar (şirketler) içinde bulundukları koşulları doğru bir şekilde (tam </a:t>
            </a:r>
            <a:r>
              <a:rPr lang="tr-TR" sz="4400" dirty="0" err="1" smtClean="0"/>
              <a:t>haberlilik</a:t>
            </a:r>
            <a:r>
              <a:rPr lang="tr-TR" sz="4400" dirty="0" smtClean="0"/>
              <a:t>) kavrayabilir ve  bu koşulları, çıkarlarını </a:t>
            </a:r>
            <a:r>
              <a:rPr lang="tr-TR" sz="4400" dirty="0" err="1" smtClean="0"/>
              <a:t>ençoklaştırmaya</a:t>
            </a:r>
            <a:r>
              <a:rPr lang="tr-TR" sz="4400" dirty="0" smtClean="0"/>
              <a:t> (maksimize etmeye) dönük olarak akılcı (rasyonel) bir şekilde kullanabilirler.</a:t>
            </a:r>
          </a:p>
          <a:p>
            <a:pPr marL="0" indent="0">
              <a:buNone/>
            </a:pPr>
            <a:r>
              <a:rPr lang="tr-TR" sz="4400" dirty="0" smtClean="0"/>
              <a:t>    - Kişilerin ve firmaların kendi çıkarlarını </a:t>
            </a:r>
            <a:r>
              <a:rPr lang="tr-TR" sz="4400" dirty="0" err="1" smtClean="0"/>
              <a:t>ençoklaştırmak</a:t>
            </a:r>
            <a:r>
              <a:rPr lang="tr-TR" sz="4400" dirty="0" smtClean="0"/>
              <a:t> için verdikleri uğraş, kişiler için gelir, firmalar için </a:t>
            </a:r>
            <a:r>
              <a:rPr lang="tr-TR" sz="5100" dirty="0" smtClean="0"/>
              <a:t>k</a:t>
            </a:r>
            <a:r>
              <a:rPr lang="tr-TR" sz="5100" dirty="0"/>
              <a:t>â</a:t>
            </a:r>
            <a:r>
              <a:rPr lang="tr-TR" sz="5100" dirty="0" smtClean="0"/>
              <a:t>r</a:t>
            </a:r>
            <a:r>
              <a:rPr lang="tr-TR" sz="4400" dirty="0" smtClean="0"/>
              <a:t> anlamına geldiği gibi toplam ekonomi için gelişme, toplum için de refah anlamına gelir.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297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Girişimci</a:t>
            </a:r>
            <a:r>
              <a:rPr lang="tr-TR" dirty="0"/>
              <a:t>, </a:t>
            </a:r>
            <a:r>
              <a:rPr lang="tr-TR" dirty="0" smtClean="0"/>
              <a:t>toplumda gereksinim duyulan ya da duyulabilecek bir mal ya da hizmeti üretmeye girişen, bunun için üretim faktörlerini bir araya getirme yeterliği taşıyan ve risk alma cüreti gösteren kişidir. Amacı </a:t>
            </a:r>
            <a:r>
              <a:rPr lang="tr-TR" sz="2800" dirty="0" smtClean="0"/>
              <a:t>kâr etmektir.</a:t>
            </a:r>
          </a:p>
          <a:p>
            <a:pPr algn="just"/>
            <a:r>
              <a:rPr lang="tr-TR" sz="2800" dirty="0" smtClean="0"/>
              <a:t>Bir yaklaşıma göre girişimcilik iki kategoride değerlendirilebilir:</a:t>
            </a:r>
          </a:p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u="sng" dirty="0" smtClean="0"/>
              <a:t>1. Fırsat Girişimciliği</a:t>
            </a:r>
            <a:r>
              <a:rPr lang="tr-TR" dirty="0" smtClean="0"/>
              <a:t>: Hali hazırda pazarda bulunan fırsatları görerek </a:t>
            </a:r>
            <a:r>
              <a:rPr lang="tr-TR" dirty="0"/>
              <a:t>ya da potansiyel fırsatları </a:t>
            </a:r>
            <a:r>
              <a:rPr lang="tr-TR" dirty="0" smtClean="0"/>
              <a:t>sezerek bir mal ya da hizmeti pazara sunmaktır.</a:t>
            </a:r>
          </a:p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u="sng" dirty="0" smtClean="0"/>
              <a:t>2. </a:t>
            </a:r>
            <a:r>
              <a:rPr lang="tr-TR" u="sng" dirty="0"/>
              <a:t>Yaratıcı </a:t>
            </a:r>
            <a:r>
              <a:rPr lang="tr-TR" u="sng" dirty="0" smtClean="0"/>
              <a:t>girişimcilik: </a:t>
            </a:r>
            <a:r>
              <a:rPr lang="tr-TR" dirty="0"/>
              <a:t>Y</a:t>
            </a:r>
            <a:r>
              <a:rPr lang="tr-TR" dirty="0" smtClean="0"/>
              <a:t>eni </a:t>
            </a:r>
            <a:r>
              <a:rPr lang="tr-TR" dirty="0"/>
              <a:t>bir fikir </a:t>
            </a:r>
            <a:r>
              <a:rPr lang="tr-TR" dirty="0" smtClean="0"/>
              <a:t>veya buluşun üretim sürecine uyarlanması </a:t>
            </a:r>
            <a:r>
              <a:rPr lang="tr-TR" dirty="0"/>
              <a:t>ya da mevcut olan bir mal </a:t>
            </a:r>
            <a:r>
              <a:rPr lang="tr-TR" dirty="0" smtClean="0"/>
              <a:t>ya da hizmetin </a:t>
            </a:r>
            <a:r>
              <a:rPr lang="tr-TR" dirty="0"/>
              <a:t>tasarım, fiyat, kalite gibi yönlerden </a:t>
            </a:r>
            <a:r>
              <a:rPr lang="tr-TR" dirty="0" smtClean="0"/>
              <a:t>iyileştirilerek </a:t>
            </a:r>
            <a:r>
              <a:rPr lang="tr-TR" dirty="0"/>
              <a:t>pazara </a:t>
            </a:r>
            <a:r>
              <a:rPr lang="tr-TR" dirty="0" smtClean="0"/>
              <a:t>sunulmasıdır.</a:t>
            </a:r>
          </a:p>
        </p:txBody>
      </p:sp>
    </p:spTree>
    <p:extLst>
      <p:ext uri="{BB962C8B-B14F-4D97-AF65-F5344CB8AC3E}">
        <p14:creationId xmlns:p14="http://schemas.microsoft.com/office/powerpoint/2010/main" val="3251151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1064</TotalTime>
  <Words>591</Words>
  <Application>Microsoft Office PowerPoint</Application>
  <PresentationFormat>Ekran Gösterisi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Franklin Gothic Book</vt:lpstr>
      <vt:lpstr>Perpetua</vt:lpstr>
      <vt:lpstr>Wingdings 2</vt:lpstr>
      <vt:lpstr>Hisse Senedi</vt:lpstr>
      <vt:lpstr>Ekonomi ve Girişimcilik Dersi Notları – 6</vt:lpstr>
      <vt:lpstr>Derse hazırlık tartışması</vt:lpstr>
      <vt:lpstr>PowerPoint Sunusu</vt:lpstr>
      <vt:lpstr>PowerPoint Sunusu</vt:lpstr>
      <vt:lpstr>Girişimcilik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Eğitim Alanında Performans Değerlendirme Sistemine İlişkin Okul Yöneticilerinin  Görüşleri </dc:title>
  <dc:creator>TARIKSOYDAN</dc:creator>
  <cp:lastModifiedBy>Tarik soydan</cp:lastModifiedBy>
  <cp:revision>285</cp:revision>
  <dcterms:created xsi:type="dcterms:W3CDTF">2014-05-05T08:01:07Z</dcterms:created>
  <dcterms:modified xsi:type="dcterms:W3CDTF">2019-11-19T06:42:00Z</dcterms:modified>
</cp:coreProperties>
</file>