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8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2" autoAdjust="0"/>
    <p:restoredTop sz="94660"/>
  </p:normalViewPr>
  <p:slideViewPr>
    <p:cSldViewPr snapToGrid="0">
      <p:cViewPr varScale="1">
        <p:scale>
          <a:sx n="68" d="100"/>
          <a:sy n="68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5675-FBF8-4862-A031-F9616C2D528B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4644351-D1D4-41C6-A923-04DB427707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138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5675-FBF8-4862-A031-F9616C2D528B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4644351-D1D4-41C6-A923-04DB427707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4370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5675-FBF8-4862-A031-F9616C2D528B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4644351-D1D4-41C6-A923-04DB42770734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774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5675-FBF8-4862-A031-F9616C2D528B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4644351-D1D4-41C6-A923-04DB427707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648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5675-FBF8-4862-A031-F9616C2D528B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4644351-D1D4-41C6-A923-04DB42770734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0422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5675-FBF8-4862-A031-F9616C2D528B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4644351-D1D4-41C6-A923-04DB427707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79786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5675-FBF8-4862-A031-F9616C2D528B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44351-D1D4-41C6-A923-04DB427707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636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5675-FBF8-4862-A031-F9616C2D528B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44351-D1D4-41C6-A923-04DB427707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624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5675-FBF8-4862-A031-F9616C2D528B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44351-D1D4-41C6-A923-04DB427707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40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5675-FBF8-4862-A031-F9616C2D528B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4644351-D1D4-41C6-A923-04DB427707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4507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5675-FBF8-4862-A031-F9616C2D528B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4644351-D1D4-41C6-A923-04DB427707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0845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5675-FBF8-4862-A031-F9616C2D528B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4644351-D1D4-41C6-A923-04DB427707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402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5675-FBF8-4862-A031-F9616C2D528B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44351-D1D4-41C6-A923-04DB427707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091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5675-FBF8-4862-A031-F9616C2D528B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44351-D1D4-41C6-A923-04DB427707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6698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5675-FBF8-4862-A031-F9616C2D528B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44351-D1D4-41C6-A923-04DB427707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29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5675-FBF8-4862-A031-F9616C2D528B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4644351-D1D4-41C6-A923-04DB427707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85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05675-FBF8-4862-A031-F9616C2D528B}" type="datetimeFigureOut">
              <a:rPr lang="tr-TR" smtClean="0"/>
              <a:t>20.5.2020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4644351-D1D4-41C6-A923-04DB427707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951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240DF1-785C-4D71-807E-3BA2D57BF3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Sosyal  </a:t>
            </a:r>
            <a:r>
              <a:rPr lang="tr-TR" dirty="0" err="1"/>
              <a:t>Tabakalaşma</a:t>
            </a:r>
            <a:r>
              <a:rPr lang="tr-TR" dirty="0"/>
              <a:t>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71B11A6-CAE8-490A-8450-C820E53CC8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394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2E58A2-D803-4D1F-9C52-0D11E157D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Gelir Eşitsizliği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B38BDC-0201-42DC-A9A4-2256A5634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b="1" dirty="0"/>
          </a:p>
          <a:p>
            <a:r>
              <a:rPr lang="tr-TR" sz="2800" b="1" dirty="0"/>
              <a:t>Daha önceki haftalarda gördüğümüz gibi toplumlarda bir </a:t>
            </a:r>
            <a:r>
              <a:rPr lang="tr-TR" sz="2800" b="1" dirty="0" err="1"/>
              <a:t>tabakalaşma</a:t>
            </a:r>
            <a:r>
              <a:rPr lang="tr-TR" sz="2800" b="1" dirty="0"/>
              <a:t> sistemi ve eşitsizlikler bulunmaktadır. Bu derste ülkemizdeki gelir dağılımı ve </a:t>
            </a:r>
            <a:r>
              <a:rPr lang="tr-TR" sz="2800" b="1" dirty="0" err="1"/>
              <a:t>tabakalaşma</a:t>
            </a:r>
            <a:r>
              <a:rPr lang="tr-TR" sz="2800" b="1" dirty="0"/>
              <a:t> ile ilgili konular tartışılacaktır.</a:t>
            </a:r>
          </a:p>
        </p:txBody>
      </p:sp>
    </p:spTree>
    <p:extLst>
      <p:ext uri="{BB962C8B-B14F-4D97-AF65-F5344CB8AC3E}">
        <p14:creationId xmlns:p14="http://schemas.microsoft.com/office/powerpoint/2010/main" val="3460848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430383-50FB-4AAA-9A40-DFFAE5114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Gelir Eşitsizliği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145D2E-F7BA-478D-9ECA-584F596AE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2400" b="1" dirty="0"/>
              <a:t>Gelir dağılımı ülkedeki eşitsizliklerinin nasıl olduğu hakkında bilgi verdiği kabul edilen gerçeklerden biridir.  </a:t>
            </a:r>
          </a:p>
          <a:p>
            <a:pPr algn="just"/>
            <a:r>
              <a:rPr lang="tr-TR" sz="2400" b="1" dirty="0"/>
              <a:t> Sosyologlar, toplumlarda var olan eşitsizlikleri açıklamada gelir dağılımlı tek başına yeterli olmayacağını belirtmektedirler. Ancak toplumdaki ekonomik eşitsizlikler ve bunun ne kadar adaletli olduğu hakkında fikir verir. </a:t>
            </a:r>
          </a:p>
          <a:p>
            <a:r>
              <a:rPr lang="tr-TR" sz="2400" b="1" dirty="0"/>
              <a:t>Günümüz modern toplumlarında gelir insanların temel ihtiyaçlarını karşılamada en önemli kaynağı oluşturmaktadır ve bu nedenle gelir dağılımını anlamak önemlidir. </a:t>
            </a:r>
          </a:p>
        </p:txBody>
      </p:sp>
    </p:spTree>
    <p:extLst>
      <p:ext uri="{BB962C8B-B14F-4D97-AF65-F5344CB8AC3E}">
        <p14:creationId xmlns:p14="http://schemas.microsoft.com/office/powerpoint/2010/main" val="3564408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44B1B1-3BF4-443F-ABB7-03059747C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Türkiye’de Gelir Eşitsizliği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2291B8-853A-4D35-8F93-EED9F1BE6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 </a:t>
            </a:r>
            <a:r>
              <a:rPr lang="tr-TR" sz="3200" b="1" dirty="0"/>
              <a:t>Bu durum ülkemiz için de geçerlidir. Türkiye’de özellikle 1980 sonrası uygulanan ekonomik politikalar sonucu ekonomik anlamda eşitsizliklerin arttığı kabul edilen gerçeklerden biridir. </a:t>
            </a:r>
          </a:p>
        </p:txBody>
      </p:sp>
    </p:spTree>
    <p:extLst>
      <p:ext uri="{BB962C8B-B14F-4D97-AF65-F5344CB8AC3E}">
        <p14:creationId xmlns:p14="http://schemas.microsoft.com/office/powerpoint/2010/main" val="3395266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0C607B-A6E9-4E8B-B46F-5C6D300CC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Türkiye’de Gelir Eşitsizliği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2E0DFD-4F98-4D5E-A28C-727C7331B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sz="2400" b="1" dirty="0"/>
          </a:p>
          <a:p>
            <a:r>
              <a:rPr lang="tr-TR" sz="2400" b="1" dirty="0" err="1"/>
              <a:t>TÜİK’in</a:t>
            </a:r>
            <a:r>
              <a:rPr lang="tr-TR" sz="2400" b="1" dirty="0"/>
              <a:t> Gelir ve Yaşam Koşulları Araştırması 2018 sonuçlarına göre, en yüksek eşdeğer </a:t>
            </a:r>
            <a:r>
              <a:rPr lang="tr-TR" sz="2400" b="1" dirty="0" err="1"/>
              <a:t>hanehalkı</a:t>
            </a:r>
            <a:r>
              <a:rPr lang="tr-TR" sz="2400" b="1" dirty="0"/>
              <a:t> kullanılabilir fert gelirine sahip yüzde 20’lik grubun toplam gelirden aldığı pay bir önceki yıla göre 0,2 puan artarak %47,6'ya yükselirken, en düşük gelire sahip yüzde 20'lik grubun aldığı pay 0,2 puan azalarak %6,1'e düştü. Toplumun en zengin %20'sinin gelirinin en yoksul %20'sinin gelirine oranı şeklinde hesaplanan P80/P20 oranı ise 7,5’den 7,8'e yükseldi.</a:t>
            </a:r>
          </a:p>
        </p:txBody>
      </p:sp>
    </p:spTree>
    <p:extLst>
      <p:ext uri="{BB962C8B-B14F-4D97-AF65-F5344CB8AC3E}">
        <p14:creationId xmlns:p14="http://schemas.microsoft.com/office/powerpoint/2010/main" val="286469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9994BB-21A6-4B1F-A41E-F2F27EFC5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Türkiye’de Gelir Eşitsizliği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CC9CF9-B03C-4412-B700-83D15D9DDA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b="1" dirty="0" err="1"/>
              <a:t>TÜİK’in</a:t>
            </a:r>
            <a:r>
              <a:rPr lang="tr-TR" sz="2800" b="1" dirty="0"/>
              <a:t> Gelir ve Yaşam Koşulları Araştırması 2018 sonuçlarına göre, eşdeğer </a:t>
            </a:r>
            <a:r>
              <a:rPr lang="tr-TR" sz="2800" b="1" dirty="0" err="1"/>
              <a:t>hanehalkı</a:t>
            </a:r>
            <a:r>
              <a:rPr lang="tr-TR" sz="2800" b="1" dirty="0"/>
              <a:t> kullanılabilir fert medyan gelirinin %50'si dikkate alınarak belirlenen yoksulluk sınırına göre, yoksulluk oranı bir önceki yıla göre 0,4 puanlık artış ile %13,9 oldu. Medyan gelirin %60'ı dikkate alınarak belirlenen yoksulluk sınırına göre ise yoksulluk oranı bir önceki yıla göre </a:t>
            </a:r>
            <a:r>
              <a:rPr lang="nn-NO" sz="2800" b="1" dirty="0"/>
              <a:t>1,1 puan artarak %21,2 olarak gerçekleşti.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660388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66BF9EE-F7AC-4FA5-AC7E-001B3A642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3B48D182-44E3-4D8B-ACEF-F1A900BE4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355A535A-A489-477F-A314-593AA8CAF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954C2D4C-FD83-4EF4-9312-04442ABD6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C20701C2-CD9A-4698-BC97-E1085820C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62575C35-466F-42AE-87A1-D691849AB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58236F37-6119-45AC-80A0-CD2C311B5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F3FDD799-39FE-4D6F-9A64-2F472B215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9820D241-1D49-442C-A95A-00BC1BF9E2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EBC2197C-B383-4866-8ABD-74222400B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404B06AA-FC93-4471-9DE4-56A401E70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E580600C-013F-4FAF-8FB7-4CC0FA80A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9BFCF199-64B2-4AEE-88C4-E954ABF36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312DBA5-56D8-42B2-BA94-28168C2A6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AD46C74-3117-46B0-B267-0F61B57CA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8C13B810-9664-45D8-8510-D6ED0ADD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10306E52-A922-4458-BCCE-C3C840CC7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B578819-B7E7-4250-932F-52AE2A2A9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454B9C91-B623-424A-B16E-F764F189D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EFD03C4A-8484-41E6-B458-032F1DCA7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DDC2F3C3-1D4E-4913-9C5C-F9A65B47E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1E15BCA2-2420-4C53-ADE9-40FBAC238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3D5FBF4-7129-4C51-B603-E3BC33419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0165B164-CE2A-494C-88FC-507232B37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87F127E5-B10B-4D18-BCF0-E7C3C7F4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FC692D59-F28D-4E42-B435-225F2C6CF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1996130F-9AB5-4DE9-8574-3AF891C5C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3" name="Freeform 11">
            <a:extLst>
              <a:ext uri="{FF2B5EF4-FFF2-40B4-BE49-F238E27FC236}">
                <a16:creationId xmlns:a16="http://schemas.microsoft.com/office/drawing/2014/main" id="{7326F4E6-9131-42DA-97B2-0BA8D1E25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3F4C104D-5F30-4811-9376-566B26E4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A396C2F-68B3-4AAD-8352-D3D28EB74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3650279" cy="12598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Türkiye’de Gelir Eşitsizliği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815E34B-5D02-4E01-A936-E8E1C0AB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EED415-8D31-49C6-BF03-798EA71C33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9225" y="2133600"/>
            <a:ext cx="3838467" cy="375925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1" dirty="0" err="1"/>
              <a:t>TÜİK’in</a:t>
            </a:r>
            <a:r>
              <a:rPr lang="en-US" sz="2400" b="1" dirty="0"/>
              <a:t> </a:t>
            </a:r>
            <a:r>
              <a:rPr lang="en-US" sz="2400" b="1" dirty="0" err="1"/>
              <a:t>Gelir</a:t>
            </a:r>
            <a:r>
              <a:rPr lang="en-US" sz="2400" b="1" dirty="0"/>
              <a:t> </a:t>
            </a:r>
            <a:r>
              <a:rPr lang="en-US" sz="2400" b="1" dirty="0" err="1"/>
              <a:t>ve</a:t>
            </a:r>
            <a:r>
              <a:rPr lang="en-US" sz="2400" b="1" dirty="0"/>
              <a:t> </a:t>
            </a:r>
            <a:r>
              <a:rPr lang="en-US" sz="2400" b="1" dirty="0" err="1"/>
              <a:t>Yaşam</a:t>
            </a:r>
            <a:r>
              <a:rPr lang="en-US" sz="2400" b="1" dirty="0"/>
              <a:t> </a:t>
            </a:r>
            <a:r>
              <a:rPr lang="en-US" sz="2400" b="1" dirty="0" err="1"/>
              <a:t>Koşulları</a:t>
            </a:r>
            <a:r>
              <a:rPr lang="en-US" sz="2400" b="1" dirty="0"/>
              <a:t> </a:t>
            </a:r>
            <a:r>
              <a:rPr lang="en-US" sz="2400" b="1" dirty="0" err="1"/>
              <a:t>Araştırması</a:t>
            </a:r>
            <a:r>
              <a:rPr lang="en-US" sz="2400" b="1" dirty="0"/>
              <a:t> 2018 </a:t>
            </a:r>
            <a:r>
              <a:rPr lang="en-US" sz="2400" b="1" dirty="0" err="1"/>
              <a:t>sonuçlarına</a:t>
            </a:r>
            <a:r>
              <a:rPr lang="en-US" sz="2400" b="1" dirty="0"/>
              <a:t> </a:t>
            </a:r>
            <a:r>
              <a:rPr lang="en-US" sz="2400" b="1" dirty="0" err="1"/>
              <a:t>göre</a:t>
            </a:r>
            <a:r>
              <a:rPr lang="en-US" sz="2400" b="1" dirty="0"/>
              <a:t>, Gini </a:t>
            </a:r>
            <a:r>
              <a:rPr lang="en-US" sz="2400" b="1" dirty="0" err="1"/>
              <a:t>katsayısı</a:t>
            </a:r>
            <a:r>
              <a:rPr lang="en-US" sz="2400" b="1" dirty="0"/>
              <a:t> </a:t>
            </a:r>
            <a:r>
              <a:rPr lang="en-US" sz="2400" b="1" dirty="0" err="1"/>
              <a:t>bir</a:t>
            </a:r>
            <a:r>
              <a:rPr lang="en-US" sz="2400" b="1" dirty="0"/>
              <a:t> </a:t>
            </a:r>
            <a:r>
              <a:rPr lang="en-US" sz="2400" b="1" dirty="0" err="1"/>
              <a:t>önceki</a:t>
            </a:r>
            <a:r>
              <a:rPr lang="en-US" sz="2400" b="1" dirty="0"/>
              <a:t> </a:t>
            </a:r>
            <a:r>
              <a:rPr lang="en-US" sz="2400" b="1" dirty="0" err="1"/>
              <a:t>yıla</a:t>
            </a:r>
            <a:r>
              <a:rPr lang="en-US" sz="2400" b="1" dirty="0"/>
              <a:t> </a:t>
            </a:r>
            <a:r>
              <a:rPr lang="en-US" sz="2400" b="1" dirty="0" err="1"/>
              <a:t>göre</a:t>
            </a:r>
            <a:r>
              <a:rPr lang="en-US" sz="2400" b="1" dirty="0"/>
              <a:t> 0,003 </a:t>
            </a:r>
            <a:r>
              <a:rPr lang="en-US" sz="2400" b="1" dirty="0" err="1"/>
              <a:t>puan</a:t>
            </a:r>
            <a:r>
              <a:rPr lang="en-US" sz="2400" b="1" dirty="0"/>
              <a:t> </a:t>
            </a:r>
            <a:r>
              <a:rPr lang="en-US" sz="2400" b="1" dirty="0" err="1"/>
              <a:t>artış</a:t>
            </a:r>
            <a:r>
              <a:rPr lang="en-US" sz="2400" b="1" dirty="0"/>
              <a:t> </a:t>
            </a:r>
            <a:r>
              <a:rPr lang="en-US" sz="2400" b="1" dirty="0" err="1"/>
              <a:t>ile</a:t>
            </a:r>
            <a:r>
              <a:rPr lang="en-US" sz="2400" b="1" dirty="0"/>
              <a:t> 0,408 </a:t>
            </a:r>
            <a:r>
              <a:rPr lang="en-US" sz="2400" b="1" dirty="0" err="1"/>
              <a:t>olarak</a:t>
            </a:r>
            <a:r>
              <a:rPr lang="en-US" sz="2400" b="1" dirty="0"/>
              <a:t> </a:t>
            </a:r>
            <a:r>
              <a:rPr lang="en-US" sz="2400" b="1" dirty="0" err="1"/>
              <a:t>tahmin</a:t>
            </a:r>
            <a:r>
              <a:rPr lang="en-US" sz="2400" b="1" dirty="0"/>
              <a:t> </a:t>
            </a:r>
            <a:r>
              <a:rPr lang="en-US" sz="2400" b="1" dirty="0" err="1"/>
              <a:t>edildi</a:t>
            </a:r>
            <a:r>
              <a:rPr lang="en-US" sz="2400" b="1" dirty="0"/>
              <a:t>.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71A15A88-F5EA-4F63-BABA-FE3EE930115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06572" y="1399027"/>
            <a:ext cx="6466548" cy="3960436"/>
          </a:xfrm>
          <a:prstGeom prst="rect">
            <a:avLst/>
          </a:prstGeom>
        </p:spPr>
      </p:pic>
      <p:sp>
        <p:nvSpPr>
          <p:cNvPr id="49" name="Freeform 11">
            <a:extLst>
              <a:ext uri="{FF2B5EF4-FFF2-40B4-BE49-F238E27FC236}">
                <a16:creationId xmlns:a16="http://schemas.microsoft.com/office/drawing/2014/main" id="{7DE3414B-B032-4710-A468-D3285E38C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612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522183-8F1E-4EA1-8406-DB9D55CA7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439745-AB70-4E52-A067-481536D528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z="3200" b="1" dirty="0"/>
          </a:p>
          <a:p>
            <a:endParaRPr lang="tr-TR" sz="3200" b="1" dirty="0"/>
          </a:p>
          <a:p>
            <a:r>
              <a:rPr lang="tr-TR" sz="3200" b="1" dirty="0"/>
              <a:t>TÜİK (2019) Gelir ve Yaşam Koşulları Araştırması 2018, Haber Bülteni, Ankara.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304499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313</Words>
  <Application>Microsoft Office PowerPoint</Application>
  <PresentationFormat>Geniş ekran</PresentationFormat>
  <Paragraphs>23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Duman</vt:lpstr>
      <vt:lpstr>Sosyal  Tabakalaşma </vt:lpstr>
      <vt:lpstr>Gelir Eşitsizliği</vt:lpstr>
      <vt:lpstr>Gelir Eşitsizliği</vt:lpstr>
      <vt:lpstr>Türkiye’de Gelir Eşitsizliği</vt:lpstr>
      <vt:lpstr>Türkiye’de Gelir Eşitsizliği</vt:lpstr>
      <vt:lpstr>Türkiye’de Gelir Eşitsizliği</vt:lpstr>
      <vt:lpstr>Türkiye’de Gelir Eşitsizliği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 Tabakalaşma </dc:title>
  <dc:creator>Mavis</dc:creator>
  <cp:lastModifiedBy>Mavis</cp:lastModifiedBy>
  <cp:revision>3</cp:revision>
  <dcterms:created xsi:type="dcterms:W3CDTF">2020-05-18T16:02:17Z</dcterms:created>
  <dcterms:modified xsi:type="dcterms:W3CDTF">2020-05-20T10:48:14Z</dcterms:modified>
</cp:coreProperties>
</file>