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8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 snapToGrid="0">
      <p:cViewPr varScale="1">
        <p:scale>
          <a:sx n="68" d="100"/>
          <a:sy n="68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38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37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774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64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042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978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36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62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4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50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084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40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09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698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2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85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05675-FBF8-4862-A031-F9616C2D528B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644351-D1D4-41C6-A923-04DB427707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517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240DF1-785C-4D71-807E-3BA2D57BF3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  </a:t>
            </a:r>
            <a:r>
              <a:rPr lang="tr-TR" dirty="0" err="1"/>
              <a:t>Tabakalaşma</a:t>
            </a:r>
            <a:r>
              <a:rPr lang="tr-TR" dirty="0"/>
              <a:t>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71B11A6-CAE8-490A-8450-C820E53CC8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39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2E58A2-D803-4D1F-9C52-0D11E157D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Gelir Eşitsizliği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B38BDC-0201-42DC-A9A4-2256A5634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b="1" dirty="0"/>
          </a:p>
          <a:p>
            <a:r>
              <a:rPr lang="tr-TR" sz="2800" b="1" dirty="0"/>
              <a:t>Daha önceki haftalarda gördüğümüz gibi toplumlarda bir </a:t>
            </a:r>
            <a:r>
              <a:rPr lang="tr-TR" sz="2800" b="1" dirty="0" err="1"/>
              <a:t>tabakalaşma</a:t>
            </a:r>
            <a:r>
              <a:rPr lang="tr-TR" sz="2800" b="1" dirty="0"/>
              <a:t> sistemi ve eşitsizlikler bulunmaktadır. Bu derste ülkemizdeki gelir dağılımı ve </a:t>
            </a:r>
            <a:r>
              <a:rPr lang="tr-TR" sz="2800" b="1" dirty="0" err="1"/>
              <a:t>tabakalaşma</a:t>
            </a:r>
            <a:r>
              <a:rPr lang="tr-TR" sz="2800" b="1" dirty="0"/>
              <a:t> ile ilgili konular tartışılacaktır.</a:t>
            </a:r>
          </a:p>
        </p:txBody>
      </p:sp>
    </p:spTree>
    <p:extLst>
      <p:ext uri="{BB962C8B-B14F-4D97-AF65-F5344CB8AC3E}">
        <p14:creationId xmlns:p14="http://schemas.microsoft.com/office/powerpoint/2010/main" val="346084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430383-50FB-4AAA-9A40-DFFAE5114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Gelir Eşitsizliği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145D2E-F7BA-478D-9ECA-584F596AE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b="1" dirty="0"/>
              <a:t>Gelir dağılımı ülkedeki eşitsizliklerinin nasıl olduğu hakkında bilgi verdiği kabul edilen gerçeklerden biridir.  </a:t>
            </a:r>
          </a:p>
          <a:p>
            <a:pPr algn="just"/>
            <a:r>
              <a:rPr lang="tr-TR" sz="2400" b="1" dirty="0"/>
              <a:t> Sosyologlar, toplumlarda var olan eşitsizlikleri açıklamada gelir dağılımlı tek başına yeterli olmayacağını belirtmektedirler. Ancak toplumdaki ekonomik eşitsizlikler ve bunun ne kadar adaletli olduğu hakkında fikir verir. </a:t>
            </a:r>
          </a:p>
          <a:p>
            <a:r>
              <a:rPr lang="tr-TR" sz="2400" b="1" dirty="0"/>
              <a:t>Günümüz modern toplumlarında gelir insanların temel ihtiyaçlarını karşılamada en önemli kaynağı oluşturmaktadır ve bu nedenle gelir dağılımını anlamak önemlidir. </a:t>
            </a:r>
          </a:p>
        </p:txBody>
      </p:sp>
    </p:spTree>
    <p:extLst>
      <p:ext uri="{BB962C8B-B14F-4D97-AF65-F5344CB8AC3E}">
        <p14:creationId xmlns:p14="http://schemas.microsoft.com/office/powerpoint/2010/main" val="356440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44B1B1-3BF4-443F-ABB7-03059747C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Türkiye’de Gelir Eşitsizliği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2291B8-853A-4D35-8F93-EED9F1BE6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 </a:t>
            </a:r>
            <a:r>
              <a:rPr lang="tr-TR" sz="3200" b="1" dirty="0"/>
              <a:t>Bu durum ülkemiz için de geçerlidir. Türkiye’de özellikle 1980 sonrası uygulanan ekonomik politikalar sonucu ekonomik anlamda eşitsizliklerin arttığı kabul edilen gerçeklerden biridir. </a:t>
            </a:r>
          </a:p>
        </p:txBody>
      </p:sp>
    </p:spTree>
    <p:extLst>
      <p:ext uri="{BB962C8B-B14F-4D97-AF65-F5344CB8AC3E}">
        <p14:creationId xmlns:p14="http://schemas.microsoft.com/office/powerpoint/2010/main" val="3395266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0C607B-A6E9-4E8B-B46F-5C6D300CC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Türkiye’de Gelir Eşitsizliği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2E0DFD-4F98-4D5E-A28C-727C7331B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sz="2400" b="1" dirty="0"/>
          </a:p>
          <a:p>
            <a:r>
              <a:rPr lang="tr-TR" sz="2400" b="1" dirty="0" err="1"/>
              <a:t>TÜİK’in</a:t>
            </a:r>
            <a:r>
              <a:rPr lang="tr-TR" sz="2400" b="1" dirty="0"/>
              <a:t> Gelir ve Yaşam Koşulları Araştırması 2018 sonuçlarına göre, en yüksek eşdeğer </a:t>
            </a:r>
            <a:r>
              <a:rPr lang="tr-TR" sz="2400" b="1" dirty="0" err="1"/>
              <a:t>hanehalkı</a:t>
            </a:r>
            <a:r>
              <a:rPr lang="tr-TR" sz="2400" b="1" dirty="0"/>
              <a:t> kullanılabilir fert gelirine sahip yüzde 20’lik grubun toplam gelirden aldığı pay bir önceki yıla göre 0,2 puan artarak %47,6'ya yükselirken, en düşük gelire sahip yüzde 20'lik grubun aldığı pay 0,2 puan azalarak %6,1'e düştü. Toplumun en zengin %20'sinin gelirinin en yoksul %20'sinin gelirine oranı şeklinde hesaplanan P80/P20 oranı ise 7,5’den 7,8'e yükseldi.</a:t>
            </a:r>
          </a:p>
        </p:txBody>
      </p:sp>
    </p:spTree>
    <p:extLst>
      <p:ext uri="{BB962C8B-B14F-4D97-AF65-F5344CB8AC3E}">
        <p14:creationId xmlns:p14="http://schemas.microsoft.com/office/powerpoint/2010/main" val="286469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9994BB-21A6-4B1F-A41E-F2F27EFC5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Türkiye’de Gelir Eşitsizliği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CC9CF9-B03C-4412-B700-83D15D9DD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b="1" dirty="0" err="1"/>
              <a:t>TÜİK’in</a:t>
            </a:r>
            <a:r>
              <a:rPr lang="tr-TR" sz="2800" b="1" dirty="0"/>
              <a:t> Gelir ve Yaşam Koşulları Araştırması 2018 sonuçlarına göre, eşdeğer </a:t>
            </a:r>
            <a:r>
              <a:rPr lang="tr-TR" sz="2800" b="1" dirty="0" err="1"/>
              <a:t>hanehalkı</a:t>
            </a:r>
            <a:r>
              <a:rPr lang="tr-TR" sz="2800" b="1" dirty="0"/>
              <a:t> kullanılabilir fert medyan gelirinin %50'si dikkate alınarak belirlenen yoksulluk sınırına göre, yoksulluk oranı bir önceki yıla göre 0,4 puanlık artış ile %13,9 oldu. Medyan gelirin %60'ı dikkate alınarak belirlenen yoksulluk sınırına göre ise yoksulluk oranı bir önceki yıla göre </a:t>
            </a:r>
            <a:r>
              <a:rPr lang="nn-NO" sz="2800" b="1" dirty="0"/>
              <a:t>1,1 puan artarak %21,2 olarak gerçekleşti.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660388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A396C2F-68B3-4AAD-8352-D3D28EB74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Türkiye’de Gelir Eşitsizliği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EED415-8D31-49C6-BF03-798EA71C33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225" y="2133600"/>
            <a:ext cx="3838467" cy="375925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b="1" dirty="0" err="1"/>
              <a:t>TÜİK’in</a:t>
            </a:r>
            <a:r>
              <a:rPr lang="en-US" sz="2400" b="1" dirty="0"/>
              <a:t> </a:t>
            </a:r>
            <a:r>
              <a:rPr lang="en-US" sz="2400" b="1" dirty="0" err="1"/>
              <a:t>Gelir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Yaşam</a:t>
            </a:r>
            <a:r>
              <a:rPr lang="en-US" sz="2400" b="1" dirty="0"/>
              <a:t> </a:t>
            </a:r>
            <a:r>
              <a:rPr lang="en-US" sz="2400" b="1" dirty="0" err="1"/>
              <a:t>Koşulları</a:t>
            </a:r>
            <a:r>
              <a:rPr lang="en-US" sz="2400" b="1" dirty="0"/>
              <a:t> </a:t>
            </a:r>
            <a:r>
              <a:rPr lang="en-US" sz="2400" b="1" dirty="0" err="1"/>
              <a:t>Araştırması</a:t>
            </a:r>
            <a:r>
              <a:rPr lang="en-US" sz="2400" b="1" dirty="0"/>
              <a:t> 2018 </a:t>
            </a:r>
            <a:r>
              <a:rPr lang="en-US" sz="2400" b="1" dirty="0" err="1"/>
              <a:t>sonuçlarına</a:t>
            </a:r>
            <a:r>
              <a:rPr lang="en-US" sz="2400" b="1" dirty="0"/>
              <a:t> </a:t>
            </a:r>
            <a:r>
              <a:rPr lang="en-US" sz="2400" b="1" dirty="0" err="1"/>
              <a:t>göre</a:t>
            </a:r>
            <a:r>
              <a:rPr lang="en-US" sz="2400" b="1" dirty="0"/>
              <a:t>, Gini </a:t>
            </a:r>
            <a:r>
              <a:rPr lang="en-US" sz="2400" b="1" dirty="0" err="1"/>
              <a:t>katsayısı</a:t>
            </a:r>
            <a:r>
              <a:rPr lang="en-US" sz="2400" b="1" dirty="0"/>
              <a:t> </a:t>
            </a:r>
            <a:r>
              <a:rPr lang="en-US" sz="2400" b="1" dirty="0" err="1"/>
              <a:t>bir</a:t>
            </a:r>
            <a:r>
              <a:rPr lang="en-US" sz="2400" b="1" dirty="0"/>
              <a:t> </a:t>
            </a:r>
            <a:r>
              <a:rPr lang="en-US" sz="2400" b="1" dirty="0" err="1"/>
              <a:t>önceki</a:t>
            </a:r>
            <a:r>
              <a:rPr lang="en-US" sz="2400" b="1" dirty="0"/>
              <a:t> </a:t>
            </a:r>
            <a:r>
              <a:rPr lang="en-US" sz="2400" b="1" dirty="0" err="1"/>
              <a:t>yıla</a:t>
            </a:r>
            <a:r>
              <a:rPr lang="en-US" sz="2400" b="1" dirty="0"/>
              <a:t> </a:t>
            </a:r>
            <a:r>
              <a:rPr lang="en-US" sz="2400" b="1" dirty="0" err="1"/>
              <a:t>göre</a:t>
            </a:r>
            <a:r>
              <a:rPr lang="en-US" sz="2400" b="1" dirty="0"/>
              <a:t> 0,003 </a:t>
            </a:r>
            <a:r>
              <a:rPr lang="en-US" sz="2400" b="1" dirty="0" err="1"/>
              <a:t>puan</a:t>
            </a:r>
            <a:r>
              <a:rPr lang="en-US" sz="2400" b="1" dirty="0"/>
              <a:t> </a:t>
            </a:r>
            <a:r>
              <a:rPr lang="en-US" sz="2400" b="1" dirty="0" err="1"/>
              <a:t>artış</a:t>
            </a:r>
            <a:r>
              <a:rPr lang="en-US" sz="2400" b="1" dirty="0"/>
              <a:t> </a:t>
            </a:r>
            <a:r>
              <a:rPr lang="en-US" sz="2400" b="1" dirty="0" err="1"/>
              <a:t>ile</a:t>
            </a:r>
            <a:r>
              <a:rPr lang="en-US" sz="2400" b="1" dirty="0"/>
              <a:t> 0,408 </a:t>
            </a:r>
            <a:r>
              <a:rPr lang="en-US" sz="2400" b="1" dirty="0" err="1"/>
              <a:t>olarak</a:t>
            </a:r>
            <a:r>
              <a:rPr lang="en-US" sz="2400" b="1" dirty="0"/>
              <a:t> </a:t>
            </a:r>
            <a:r>
              <a:rPr lang="en-US" sz="2400" b="1" dirty="0" err="1"/>
              <a:t>tahmin</a:t>
            </a:r>
            <a:r>
              <a:rPr lang="en-US" sz="2400" b="1" dirty="0"/>
              <a:t> </a:t>
            </a:r>
            <a:r>
              <a:rPr lang="en-US" sz="2400" b="1" dirty="0" err="1"/>
              <a:t>edildi</a:t>
            </a:r>
            <a:r>
              <a:rPr lang="en-US" sz="2400" b="1" dirty="0"/>
              <a:t>.</a:t>
            </a: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71A15A88-F5EA-4F63-BABA-FE3EE93011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06572" y="1399027"/>
            <a:ext cx="6466548" cy="3960436"/>
          </a:xfrm>
          <a:prstGeom prst="rect">
            <a:avLst/>
          </a:prstGeom>
        </p:spPr>
      </p:pic>
      <p:sp>
        <p:nvSpPr>
          <p:cNvPr id="49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12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522183-8F1E-4EA1-8406-DB9D55CA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439745-AB70-4E52-A067-481536D52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3200" b="1" dirty="0"/>
          </a:p>
          <a:p>
            <a:endParaRPr lang="tr-TR" sz="3200" b="1" dirty="0"/>
          </a:p>
          <a:p>
            <a:r>
              <a:rPr lang="tr-TR" sz="3200" b="1" dirty="0"/>
              <a:t>TÜİK (2019) Gelir ve Yaşam Koşulları Araştırması 2018, Haber Bülteni, Ankara.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304499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313</Words>
  <Application>Microsoft Office PowerPoint</Application>
  <PresentationFormat>Geniş ekran</PresentationFormat>
  <Paragraphs>23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Sosyal  Tabakalaşma </vt:lpstr>
      <vt:lpstr>Gelir Eşitsizliği</vt:lpstr>
      <vt:lpstr>Gelir Eşitsizliği</vt:lpstr>
      <vt:lpstr>Türkiye’de Gelir Eşitsizliği</vt:lpstr>
      <vt:lpstr>Türkiye’de Gelir Eşitsizliği</vt:lpstr>
      <vt:lpstr>Türkiye’de Gelir Eşitsizliği</vt:lpstr>
      <vt:lpstr>Türkiye’de Gelir Eşitsizliği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 Tabakalaşma </dc:title>
  <dc:creator>Mavis</dc:creator>
  <cp:lastModifiedBy>Mavis</cp:lastModifiedBy>
  <cp:revision>3</cp:revision>
  <dcterms:created xsi:type="dcterms:W3CDTF">2020-05-18T16:02:17Z</dcterms:created>
  <dcterms:modified xsi:type="dcterms:W3CDTF">2020-05-20T10:48:14Z</dcterms:modified>
</cp:coreProperties>
</file>