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7" r:id="rId3"/>
    <p:sldId id="257" r:id="rId4"/>
    <p:sldId id="260" r:id="rId5"/>
    <p:sldId id="258" r:id="rId6"/>
    <p:sldId id="262" r:id="rId7"/>
    <p:sldId id="261" r:id="rId8"/>
    <p:sldId id="266" r:id="rId9"/>
    <p:sldId id="264" r:id="rId10"/>
    <p:sldId id="259"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8ACE464-BA9C-4731-B3F2-3F2F2CD0370F}" type="datetimeFigureOut">
              <a:rPr lang="tr-TR" smtClean="0"/>
              <a:t>29.01.2018</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D6F0F3-D244-4BFB-AE04-3DE1290EC25C}" type="slidenum">
              <a:rPr lang="tr-TR" smtClean="0"/>
              <a:t>‹#›</a:t>
            </a:fld>
            <a:endParaRPr lang="tr-TR"/>
          </a:p>
        </p:txBody>
      </p:sp>
    </p:spTree>
    <p:extLst>
      <p:ext uri="{BB962C8B-B14F-4D97-AF65-F5344CB8AC3E}">
        <p14:creationId xmlns:p14="http://schemas.microsoft.com/office/powerpoint/2010/main" val="1814442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ABD6F0F3-D244-4BFB-AE04-3DE1290EC25C}" type="slidenum">
              <a:rPr lang="tr-TR" smtClean="0"/>
              <a:t>10</a:t>
            </a:fld>
            <a:endParaRPr lang="tr-TR"/>
          </a:p>
        </p:txBody>
      </p:sp>
    </p:spTree>
    <p:extLst>
      <p:ext uri="{BB962C8B-B14F-4D97-AF65-F5344CB8AC3E}">
        <p14:creationId xmlns:p14="http://schemas.microsoft.com/office/powerpoint/2010/main" val="38712730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D11100F-1126-49F9-8870-C9E46EFB4C54}"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8FF24F-1DC2-470E-BDB1-82C7BCD54DF9}" type="slidenum">
              <a:rPr lang="tr-TR" smtClean="0"/>
              <a:t>‹#›</a:t>
            </a:fld>
            <a:endParaRPr lang="tr-TR"/>
          </a:p>
        </p:txBody>
      </p:sp>
    </p:spTree>
    <p:extLst>
      <p:ext uri="{BB962C8B-B14F-4D97-AF65-F5344CB8AC3E}">
        <p14:creationId xmlns:p14="http://schemas.microsoft.com/office/powerpoint/2010/main" val="3071249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D11100F-1126-49F9-8870-C9E46EFB4C54}"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8FF24F-1DC2-470E-BDB1-82C7BCD54DF9}" type="slidenum">
              <a:rPr lang="tr-TR" smtClean="0"/>
              <a:t>‹#›</a:t>
            </a:fld>
            <a:endParaRPr lang="tr-TR"/>
          </a:p>
        </p:txBody>
      </p:sp>
    </p:spTree>
    <p:extLst>
      <p:ext uri="{BB962C8B-B14F-4D97-AF65-F5344CB8AC3E}">
        <p14:creationId xmlns:p14="http://schemas.microsoft.com/office/powerpoint/2010/main" val="489940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D11100F-1126-49F9-8870-C9E46EFB4C54}"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8FF24F-1DC2-470E-BDB1-82C7BCD54DF9}" type="slidenum">
              <a:rPr lang="tr-TR" smtClean="0"/>
              <a:t>‹#›</a:t>
            </a:fld>
            <a:endParaRPr lang="tr-TR"/>
          </a:p>
        </p:txBody>
      </p:sp>
    </p:spTree>
    <p:extLst>
      <p:ext uri="{BB962C8B-B14F-4D97-AF65-F5344CB8AC3E}">
        <p14:creationId xmlns:p14="http://schemas.microsoft.com/office/powerpoint/2010/main" val="1109900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D11100F-1126-49F9-8870-C9E46EFB4C54}"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8FF24F-1DC2-470E-BDB1-82C7BCD54DF9}" type="slidenum">
              <a:rPr lang="tr-TR" smtClean="0"/>
              <a:t>‹#›</a:t>
            </a:fld>
            <a:endParaRPr lang="tr-TR"/>
          </a:p>
        </p:txBody>
      </p:sp>
    </p:spTree>
    <p:extLst>
      <p:ext uri="{BB962C8B-B14F-4D97-AF65-F5344CB8AC3E}">
        <p14:creationId xmlns:p14="http://schemas.microsoft.com/office/powerpoint/2010/main" val="1678500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D11100F-1126-49F9-8870-C9E46EFB4C54}" type="datetimeFigureOut">
              <a:rPr lang="tr-TR" smtClean="0"/>
              <a:t>29.01.2018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8FF24F-1DC2-470E-BDB1-82C7BCD54DF9}" type="slidenum">
              <a:rPr lang="tr-TR" smtClean="0"/>
              <a:t>‹#›</a:t>
            </a:fld>
            <a:endParaRPr lang="tr-TR"/>
          </a:p>
        </p:txBody>
      </p:sp>
    </p:spTree>
    <p:extLst>
      <p:ext uri="{BB962C8B-B14F-4D97-AF65-F5344CB8AC3E}">
        <p14:creationId xmlns:p14="http://schemas.microsoft.com/office/powerpoint/2010/main" val="2217459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D11100F-1126-49F9-8870-C9E46EFB4C54}"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38FF24F-1DC2-470E-BDB1-82C7BCD54DF9}" type="slidenum">
              <a:rPr lang="tr-TR" smtClean="0"/>
              <a:t>‹#›</a:t>
            </a:fld>
            <a:endParaRPr lang="tr-TR"/>
          </a:p>
        </p:txBody>
      </p:sp>
    </p:spTree>
    <p:extLst>
      <p:ext uri="{BB962C8B-B14F-4D97-AF65-F5344CB8AC3E}">
        <p14:creationId xmlns:p14="http://schemas.microsoft.com/office/powerpoint/2010/main" val="40272895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D11100F-1126-49F9-8870-C9E46EFB4C54}" type="datetimeFigureOut">
              <a:rPr lang="tr-TR" smtClean="0"/>
              <a:t>29.01.2018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38FF24F-1DC2-470E-BDB1-82C7BCD54DF9}" type="slidenum">
              <a:rPr lang="tr-TR" smtClean="0"/>
              <a:t>‹#›</a:t>
            </a:fld>
            <a:endParaRPr lang="tr-TR"/>
          </a:p>
        </p:txBody>
      </p:sp>
    </p:spTree>
    <p:extLst>
      <p:ext uri="{BB962C8B-B14F-4D97-AF65-F5344CB8AC3E}">
        <p14:creationId xmlns:p14="http://schemas.microsoft.com/office/powerpoint/2010/main" val="3305271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D11100F-1126-49F9-8870-C9E46EFB4C54}" type="datetimeFigureOut">
              <a:rPr lang="tr-TR" smtClean="0"/>
              <a:t>29.01.2018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38FF24F-1DC2-470E-BDB1-82C7BCD54DF9}" type="slidenum">
              <a:rPr lang="tr-TR" smtClean="0"/>
              <a:t>‹#›</a:t>
            </a:fld>
            <a:endParaRPr lang="tr-TR"/>
          </a:p>
        </p:txBody>
      </p:sp>
    </p:spTree>
    <p:extLst>
      <p:ext uri="{BB962C8B-B14F-4D97-AF65-F5344CB8AC3E}">
        <p14:creationId xmlns:p14="http://schemas.microsoft.com/office/powerpoint/2010/main" val="32655635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D11100F-1126-49F9-8870-C9E46EFB4C54}" type="datetimeFigureOut">
              <a:rPr lang="tr-TR" smtClean="0"/>
              <a:t>29.01.2018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38FF24F-1DC2-470E-BDB1-82C7BCD54DF9}" type="slidenum">
              <a:rPr lang="tr-TR" smtClean="0"/>
              <a:t>‹#›</a:t>
            </a:fld>
            <a:endParaRPr lang="tr-TR"/>
          </a:p>
        </p:txBody>
      </p:sp>
    </p:spTree>
    <p:extLst>
      <p:ext uri="{BB962C8B-B14F-4D97-AF65-F5344CB8AC3E}">
        <p14:creationId xmlns:p14="http://schemas.microsoft.com/office/powerpoint/2010/main" val="34456968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D11100F-1126-49F9-8870-C9E46EFB4C54}"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38FF24F-1DC2-470E-BDB1-82C7BCD54DF9}" type="slidenum">
              <a:rPr lang="tr-TR" smtClean="0"/>
              <a:t>‹#›</a:t>
            </a:fld>
            <a:endParaRPr lang="tr-TR"/>
          </a:p>
        </p:txBody>
      </p:sp>
    </p:spTree>
    <p:extLst>
      <p:ext uri="{BB962C8B-B14F-4D97-AF65-F5344CB8AC3E}">
        <p14:creationId xmlns:p14="http://schemas.microsoft.com/office/powerpoint/2010/main" val="1469858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D11100F-1126-49F9-8870-C9E46EFB4C54}" type="datetimeFigureOut">
              <a:rPr lang="tr-TR" smtClean="0"/>
              <a:t>29.01.2018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38FF24F-1DC2-470E-BDB1-82C7BCD54DF9}" type="slidenum">
              <a:rPr lang="tr-TR" smtClean="0"/>
              <a:t>‹#›</a:t>
            </a:fld>
            <a:endParaRPr lang="tr-TR"/>
          </a:p>
        </p:txBody>
      </p:sp>
    </p:spTree>
    <p:extLst>
      <p:ext uri="{BB962C8B-B14F-4D97-AF65-F5344CB8AC3E}">
        <p14:creationId xmlns:p14="http://schemas.microsoft.com/office/powerpoint/2010/main" val="39879221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D11100F-1126-49F9-8870-C9E46EFB4C54}" type="datetimeFigureOut">
              <a:rPr lang="tr-TR" smtClean="0"/>
              <a:t>29.01.2018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8FF24F-1DC2-470E-BDB1-82C7BCD54DF9}" type="slidenum">
              <a:rPr lang="tr-TR" smtClean="0"/>
              <a:t>‹#›</a:t>
            </a:fld>
            <a:endParaRPr lang="tr-TR"/>
          </a:p>
        </p:txBody>
      </p:sp>
    </p:spTree>
    <p:extLst>
      <p:ext uri="{BB962C8B-B14F-4D97-AF65-F5344CB8AC3E}">
        <p14:creationId xmlns:p14="http://schemas.microsoft.com/office/powerpoint/2010/main" val="420017466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eacea.ec.europa.eu/education/eurydice/documents/thematic_reports/109EN.%09pdf"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Geniş Ölçekli Testler</a:t>
            </a:r>
            <a:endParaRPr lang="tr-TR" dirty="0"/>
          </a:p>
        </p:txBody>
      </p:sp>
      <p:sp>
        <p:nvSpPr>
          <p:cNvPr id="3" name="Alt Başlık 2"/>
          <p:cNvSpPr>
            <a:spLocks noGrp="1"/>
          </p:cNvSpPr>
          <p:nvPr>
            <p:ph type="subTitle" idx="1"/>
          </p:nvPr>
        </p:nvSpPr>
        <p:spPr/>
        <p:txBody>
          <a:bodyPr/>
          <a:lstStyle/>
          <a:p>
            <a:endParaRPr lang="tr-TR" dirty="0" smtClean="0"/>
          </a:p>
          <a:p>
            <a:endParaRPr lang="tr-TR" dirty="0"/>
          </a:p>
          <a:p>
            <a:r>
              <a:rPr lang="tr-TR" dirty="0" smtClean="0"/>
              <a:t>Yrd. Doç. </a:t>
            </a:r>
            <a:r>
              <a:rPr lang="tr-TR" dirty="0" err="1" smtClean="0"/>
              <a:t>Dr</a:t>
            </a:r>
            <a:r>
              <a:rPr lang="tr-TR" dirty="0" smtClean="0"/>
              <a:t> .Ömer Kutlu</a:t>
            </a:r>
            <a:endParaRPr lang="tr-TR" dirty="0"/>
          </a:p>
        </p:txBody>
      </p:sp>
    </p:spTree>
    <p:extLst>
      <p:ext uri="{BB962C8B-B14F-4D97-AF65-F5344CB8AC3E}">
        <p14:creationId xmlns:p14="http://schemas.microsoft.com/office/powerpoint/2010/main" val="10465966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KAYNAKLAR</a:t>
            </a:r>
            <a:endParaRPr lang="tr-TR" b="1" dirty="0"/>
          </a:p>
        </p:txBody>
      </p:sp>
      <p:sp>
        <p:nvSpPr>
          <p:cNvPr id="3" name="İçerik Yer Tutucusu 2"/>
          <p:cNvSpPr>
            <a:spLocks noGrp="1"/>
          </p:cNvSpPr>
          <p:nvPr>
            <p:ph idx="1"/>
          </p:nvPr>
        </p:nvSpPr>
        <p:spPr>
          <a:xfrm>
            <a:off x="838200" y="1474643"/>
            <a:ext cx="10515600" cy="4351338"/>
          </a:xfrm>
        </p:spPr>
        <p:txBody>
          <a:bodyPr>
            <a:noAutofit/>
          </a:bodyPr>
          <a:lstStyle/>
          <a:p>
            <a:pPr marL="0" lvl="0" indent="0" algn="just">
              <a:buNone/>
            </a:pPr>
            <a:r>
              <a:rPr lang="tr-TR" sz="2400" dirty="0"/>
              <a:t>Çakan, M. (2003). Geniş ölçekli başarı testlerinin eğitimindeki yeri ve </a:t>
            </a:r>
            <a:r>
              <a:rPr lang="tr-TR" sz="2400" dirty="0" smtClean="0"/>
              <a:t>	önemi</a:t>
            </a:r>
            <a:r>
              <a:rPr lang="tr-TR" sz="2400" dirty="0"/>
              <a:t>. </a:t>
            </a:r>
            <a:r>
              <a:rPr lang="tr-TR" sz="2400" i="1" dirty="0"/>
              <a:t>Eğitim ve </a:t>
            </a:r>
            <a:r>
              <a:rPr lang="tr-TR" sz="2400" i="1" dirty="0" smtClean="0"/>
              <a:t>Bilim</a:t>
            </a:r>
            <a:r>
              <a:rPr lang="tr-TR" sz="2400" dirty="0"/>
              <a:t>, 28(128</a:t>
            </a:r>
            <a:r>
              <a:rPr lang="tr-TR" sz="2400" dirty="0" smtClean="0"/>
              <a:t>), 19-26.</a:t>
            </a:r>
          </a:p>
          <a:p>
            <a:pPr marL="0" indent="0" algn="just">
              <a:buNone/>
            </a:pPr>
            <a:r>
              <a:rPr lang="tr-TR" sz="2400" dirty="0" err="1"/>
              <a:t>Euryice</a:t>
            </a:r>
            <a:r>
              <a:rPr lang="tr-TR" sz="2400" dirty="0"/>
              <a:t> (2009). </a:t>
            </a:r>
            <a:r>
              <a:rPr lang="tr-TR" sz="2400" i="1" dirty="0" smtClean="0"/>
              <a:t>Avrupa’da Öğrencilerin Ulusal Ölçümü: Hedefler, Organizasyonu ve 	Sonuçların </a:t>
            </a:r>
            <a:r>
              <a:rPr lang="tr-TR" sz="2400" dirty="0" smtClean="0"/>
              <a:t>Kullanımı</a:t>
            </a:r>
            <a:r>
              <a:rPr lang="tr-TR" sz="2400" dirty="0"/>
              <a:t>. 	</a:t>
            </a:r>
            <a:r>
              <a:rPr lang="tr-TR" sz="2400" u="sng" dirty="0">
                <a:hlinkClick r:id="rId3"/>
              </a:rPr>
              <a:t>http://</a:t>
            </a:r>
            <a:r>
              <a:rPr lang="tr-TR" sz="2400" u="sng" dirty="0" smtClean="0">
                <a:hlinkClick r:id="rId3"/>
              </a:rPr>
              <a:t>eacea.ec.europa.eu/education/eurydice/documents/thematic_repor	</a:t>
            </a:r>
            <a:r>
              <a:rPr lang="tr-TR" sz="2400" u="sng" dirty="0" err="1" smtClean="0">
                <a:hlinkClick r:id="rId3"/>
              </a:rPr>
              <a:t>ts</a:t>
            </a:r>
            <a:r>
              <a:rPr lang="tr-TR" sz="2400" u="sng" dirty="0" smtClean="0">
                <a:hlinkClick r:id="rId3"/>
              </a:rPr>
              <a:t>/109EN.pdf</a:t>
            </a:r>
            <a:r>
              <a:rPr lang="tr-TR" sz="2400" dirty="0" smtClean="0"/>
              <a:t> </a:t>
            </a:r>
            <a:r>
              <a:rPr lang="tr-TR" sz="2400" dirty="0"/>
              <a:t>adresinden 14 kasım 2014 tarihinde alınmıştır.</a:t>
            </a:r>
          </a:p>
          <a:p>
            <a:pPr marL="0" lvl="0" indent="0" algn="just">
              <a:buNone/>
            </a:pPr>
            <a:r>
              <a:rPr lang="tr-TR" sz="2400" dirty="0" smtClean="0"/>
              <a:t>Milli </a:t>
            </a:r>
            <a:r>
              <a:rPr lang="tr-TR" sz="2400" dirty="0"/>
              <a:t>Eğitim Bakanlığı, Eğitimi Araştırma ve Geliştirme Dairesi Başkanlığı. </a:t>
            </a:r>
            <a:r>
              <a:rPr lang="tr-TR" sz="2400" dirty="0"/>
              <a:t>(1997). </a:t>
            </a:r>
            <a:r>
              <a:rPr lang="tr-TR" sz="2400" dirty="0" smtClean="0"/>
              <a:t>	</a:t>
            </a:r>
            <a:r>
              <a:rPr lang="tr-TR" sz="2400" i="1" dirty="0" smtClean="0"/>
              <a:t>Durum Tespit Raporu: Fen Bilgisi Ve Matematik</a:t>
            </a:r>
            <a:r>
              <a:rPr lang="tr-TR" sz="2400" dirty="0" smtClean="0"/>
              <a:t>. MEB </a:t>
            </a:r>
            <a:r>
              <a:rPr lang="tr-TR" sz="2400" dirty="0" smtClean="0"/>
              <a:t>Basım </a:t>
            </a:r>
            <a:r>
              <a:rPr lang="tr-TR" sz="2400" dirty="0" smtClean="0"/>
              <a:t>Evi</a:t>
            </a:r>
            <a:r>
              <a:rPr lang="tr-TR" sz="2400" dirty="0" smtClean="0"/>
              <a:t>: Ankara.</a:t>
            </a:r>
          </a:p>
          <a:p>
            <a:pPr marL="0" lvl="0" indent="0" algn="just">
              <a:buNone/>
            </a:pPr>
            <a:r>
              <a:rPr lang="tr-TR" sz="2400" dirty="0"/>
              <a:t>Milli Eğitim Bakanlığı, Eğitimi Araştırma ve Geliştirme Dairesi Başkanlığı. </a:t>
            </a:r>
            <a:r>
              <a:rPr lang="tr-TR" sz="2400" dirty="0"/>
              <a:t>(1999</a:t>
            </a:r>
            <a:r>
              <a:rPr lang="tr-TR" sz="2400" dirty="0" smtClean="0"/>
              <a:t>). 	</a:t>
            </a:r>
            <a:r>
              <a:rPr lang="tr-TR" sz="2400" i="1" dirty="0" smtClean="0"/>
              <a:t>Nihai </a:t>
            </a:r>
            <a:r>
              <a:rPr lang="tr-TR" sz="2400" i="1" dirty="0"/>
              <a:t>test uygulamaları dökümü</a:t>
            </a:r>
            <a:r>
              <a:rPr lang="tr-TR" sz="2400" dirty="0"/>
              <a:t>. </a:t>
            </a:r>
            <a:r>
              <a:rPr lang="tr-TR" sz="2400" dirty="0" smtClean="0"/>
              <a:t>MEB Basım Evi: </a:t>
            </a:r>
            <a:r>
              <a:rPr lang="tr-TR" sz="2400" dirty="0" smtClean="0"/>
              <a:t>Ankara</a:t>
            </a:r>
            <a:endParaRPr lang="tr-TR" sz="2400" dirty="0" smtClean="0"/>
          </a:p>
          <a:p>
            <a:pPr marL="0" lvl="0" indent="0" algn="just">
              <a:buNone/>
            </a:pPr>
            <a:r>
              <a:rPr lang="tr-TR" sz="2400" dirty="0" smtClean="0"/>
              <a:t>Milli </a:t>
            </a:r>
            <a:r>
              <a:rPr lang="tr-TR" sz="2400" dirty="0"/>
              <a:t>Eğitim Bakanlığı, Eğitimi Araştırma ve Geliştirme Dairesi Başkanlığı </a:t>
            </a:r>
            <a:r>
              <a:rPr lang="tr-TR" sz="2400" dirty="0" smtClean="0"/>
              <a:t>(</a:t>
            </a:r>
            <a:r>
              <a:rPr lang="tr-TR" sz="2400" dirty="0"/>
              <a:t>2010). </a:t>
            </a:r>
            <a:r>
              <a:rPr lang="tr-TR" sz="2400" dirty="0"/>
              <a:t>	</a:t>
            </a:r>
            <a:r>
              <a:rPr lang="tr-TR" sz="2400" i="1" dirty="0" smtClean="0"/>
              <a:t>Öğrenci </a:t>
            </a:r>
            <a:r>
              <a:rPr lang="tr-TR" sz="2400" i="1" dirty="0"/>
              <a:t>Başarılarının Belirlenmesi Sınavı Durum Belirleme </a:t>
            </a:r>
            <a:r>
              <a:rPr lang="tr-TR" sz="2400" i="1" dirty="0" smtClean="0"/>
              <a:t>Raporu: Türk 	Edebiyatı</a:t>
            </a:r>
            <a:r>
              <a:rPr lang="tr-TR" sz="2400" i="1" dirty="0"/>
              <a:t>, Dil ve Anlatım, Matematik, Geometri, Fizik, </a:t>
            </a:r>
            <a:r>
              <a:rPr lang="tr-TR" sz="2400" i="1" dirty="0" smtClean="0"/>
              <a:t>Kimya, Biyoloji</a:t>
            </a:r>
            <a:r>
              <a:rPr lang="tr-TR" sz="2400" i="1" dirty="0"/>
              <a:t>, </a:t>
            </a:r>
            <a:r>
              <a:rPr lang="tr-TR" sz="2400" i="1" dirty="0" smtClean="0"/>
              <a:t>	Tarih</a:t>
            </a:r>
            <a:r>
              <a:rPr lang="tr-TR" sz="2400" i="1" dirty="0"/>
              <a:t>, Coğrafya, İngilizce. </a:t>
            </a:r>
            <a:r>
              <a:rPr lang="tr-TR" sz="2400" dirty="0"/>
              <a:t>Eğitimi Araştırma ve </a:t>
            </a:r>
            <a:r>
              <a:rPr lang="tr-TR" sz="2400" dirty="0" smtClean="0"/>
              <a:t>Geliştirme </a:t>
            </a:r>
            <a:r>
              <a:rPr lang="tr-TR" sz="2400" dirty="0"/>
              <a:t>Dairesi Yayınları.</a:t>
            </a:r>
          </a:p>
          <a:p>
            <a:endParaRPr lang="tr-TR" sz="2400" dirty="0"/>
          </a:p>
        </p:txBody>
      </p:sp>
    </p:spTree>
    <p:extLst>
      <p:ext uri="{BB962C8B-B14F-4D97-AF65-F5344CB8AC3E}">
        <p14:creationId xmlns:p14="http://schemas.microsoft.com/office/powerpoint/2010/main" val="2383834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Geniş Ölçekli Testlerin Doğuşunda Etkili Olan Faktörler</a:t>
            </a:r>
            <a:endParaRPr lang="tr-TR" b="1" dirty="0"/>
          </a:p>
        </p:txBody>
      </p:sp>
      <p:sp>
        <p:nvSpPr>
          <p:cNvPr id="3" name="İçerik Yer Tutucusu 2"/>
          <p:cNvSpPr>
            <a:spLocks noGrp="1"/>
          </p:cNvSpPr>
          <p:nvPr>
            <p:ph idx="1"/>
          </p:nvPr>
        </p:nvSpPr>
        <p:spPr>
          <a:xfrm>
            <a:off x="838200" y="1825624"/>
            <a:ext cx="10651836" cy="4870739"/>
          </a:xfrm>
        </p:spPr>
        <p:txBody>
          <a:bodyPr>
            <a:normAutofit/>
          </a:bodyPr>
          <a:lstStyle/>
          <a:p>
            <a:pPr algn="just"/>
            <a:r>
              <a:rPr lang="tr-TR" dirty="0"/>
              <a:t>Geniş ölçekli </a:t>
            </a:r>
            <a:r>
              <a:rPr lang="tr-TR" dirty="0" smtClean="0"/>
              <a:t>testler, </a:t>
            </a:r>
            <a:r>
              <a:rPr lang="tr-TR" dirty="0"/>
              <a:t>1980’lerdeki “No Child </a:t>
            </a:r>
            <a:r>
              <a:rPr lang="tr-TR" dirty="0" err="1"/>
              <a:t>Left</a:t>
            </a:r>
            <a:r>
              <a:rPr lang="tr-TR" dirty="0"/>
              <a:t> </a:t>
            </a:r>
            <a:r>
              <a:rPr lang="tr-TR" dirty="0" err="1"/>
              <a:t>Behind</a:t>
            </a:r>
            <a:r>
              <a:rPr lang="tr-TR" dirty="0"/>
              <a:t>” görüşünün </a:t>
            </a:r>
            <a:r>
              <a:rPr lang="tr-TR" dirty="0" smtClean="0"/>
              <a:t>yaygınlaşması ile </a:t>
            </a:r>
            <a:r>
              <a:rPr lang="tr-TR" dirty="0"/>
              <a:t>daha güvenilir ve geçerli ölçümler yapabilme </a:t>
            </a:r>
            <a:r>
              <a:rPr lang="tr-TR" dirty="0" smtClean="0"/>
              <a:t>ihtiyacı  </a:t>
            </a:r>
            <a:r>
              <a:rPr lang="tr-TR" dirty="0"/>
              <a:t>sonucu olarak giderek yaygınlaşmıştır. </a:t>
            </a:r>
            <a:endParaRPr lang="tr-TR" dirty="0" smtClean="0"/>
          </a:p>
          <a:p>
            <a:pPr algn="just"/>
            <a:endParaRPr lang="tr-TR" dirty="0" smtClean="0"/>
          </a:p>
          <a:p>
            <a:pPr algn="just"/>
            <a:r>
              <a:rPr lang="tr-TR" dirty="0" smtClean="0"/>
              <a:t>Teknolojideki </a:t>
            </a:r>
            <a:r>
              <a:rPr lang="tr-TR" dirty="0"/>
              <a:t>gelişmeler de daha kısa uygulama süresinde, daha az maliyetle makinelerle puanlanabilen ve tek </a:t>
            </a:r>
            <a:r>
              <a:rPr lang="tr-TR" dirty="0" err="1"/>
              <a:t>tiplikten</a:t>
            </a:r>
            <a:r>
              <a:rPr lang="tr-TR" dirty="0"/>
              <a:t> uzak </a:t>
            </a:r>
            <a:r>
              <a:rPr lang="tr-TR" dirty="0" smtClean="0"/>
              <a:t>sınavların uygulanmasına olanak vermiştir.</a:t>
            </a:r>
          </a:p>
          <a:p>
            <a:pPr algn="just"/>
            <a:endParaRPr lang="tr-TR" dirty="0" smtClean="0"/>
          </a:p>
          <a:p>
            <a:pPr marL="0" indent="0" algn="r">
              <a:buNone/>
            </a:pPr>
            <a:endParaRPr lang="tr-TR" dirty="0" smtClean="0"/>
          </a:p>
          <a:p>
            <a:pPr marL="0" indent="0" algn="r">
              <a:buNone/>
            </a:pPr>
            <a:r>
              <a:rPr lang="tr-TR" dirty="0" err="1" smtClean="0"/>
              <a:t>DePascale</a:t>
            </a:r>
            <a:r>
              <a:rPr lang="tr-TR" dirty="0" smtClean="0"/>
              <a:t>(2011</a:t>
            </a:r>
            <a:r>
              <a:rPr lang="tr-TR" dirty="0"/>
              <a:t>) </a:t>
            </a:r>
          </a:p>
        </p:txBody>
      </p:sp>
    </p:spTree>
    <p:extLst>
      <p:ext uri="{BB962C8B-B14F-4D97-AF65-F5344CB8AC3E}">
        <p14:creationId xmlns:p14="http://schemas.microsoft.com/office/powerpoint/2010/main" val="14647391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Geniş Ölçekli Testlerin Doğuşunda Etkili Olan Faktörler</a:t>
            </a:r>
            <a:endParaRPr lang="tr-TR" b="1" dirty="0"/>
          </a:p>
        </p:txBody>
      </p:sp>
      <p:sp>
        <p:nvSpPr>
          <p:cNvPr id="3" name="İçerik Yer Tutucusu 2"/>
          <p:cNvSpPr>
            <a:spLocks noGrp="1"/>
          </p:cNvSpPr>
          <p:nvPr>
            <p:ph idx="1"/>
          </p:nvPr>
        </p:nvSpPr>
        <p:spPr/>
        <p:txBody>
          <a:bodyPr>
            <a:normAutofit fontScale="92500"/>
          </a:bodyPr>
          <a:lstStyle/>
          <a:p>
            <a:pPr algn="just"/>
            <a:r>
              <a:rPr lang="tr-TR" dirty="0" smtClean="0"/>
              <a:t>Küreselleşmeyle birlikte ülkeler </a:t>
            </a:r>
            <a:r>
              <a:rPr lang="tr-TR" dirty="0"/>
              <a:t>arasındaki </a:t>
            </a:r>
            <a:r>
              <a:rPr lang="tr-TR" dirty="0" smtClean="0"/>
              <a:t>uzaklıkların azalışı, insanlar arası etkileşimi; bu da ülkeler arası işbirliğini ve bilgi paylaşımını artırmıştır. </a:t>
            </a:r>
          </a:p>
          <a:p>
            <a:pPr algn="just"/>
            <a:endParaRPr lang="tr-TR" dirty="0"/>
          </a:p>
          <a:p>
            <a:pPr algn="just"/>
            <a:r>
              <a:rPr lang="tr-TR" dirty="0" smtClean="0"/>
              <a:t>Bu yakınlaşmalar, ticaret</a:t>
            </a:r>
            <a:r>
              <a:rPr lang="tr-TR" dirty="0"/>
              <a:t>, teknoloji, </a:t>
            </a:r>
            <a:r>
              <a:rPr lang="tr-TR" dirty="0" smtClean="0"/>
              <a:t>turizmin yanı sıra sosyal </a:t>
            </a:r>
            <a:r>
              <a:rPr lang="tr-TR" dirty="0"/>
              <a:t>bilimlerin psikoloji ve eğitim gibi alanlarında da görülebilmektedir</a:t>
            </a:r>
            <a:r>
              <a:rPr lang="tr-TR" dirty="0" smtClean="0"/>
              <a:t>. Bu etkileşimlerin sonucu olarak da çeşitli işbirlikleri doğmaktadır.</a:t>
            </a:r>
          </a:p>
          <a:p>
            <a:pPr algn="just"/>
            <a:endParaRPr lang="tr-TR" dirty="0"/>
          </a:p>
          <a:p>
            <a:pPr algn="just"/>
            <a:r>
              <a:rPr lang="tr-TR" dirty="0" smtClean="0"/>
              <a:t>Söz konusu işbirliklerinden doğan birliklerin aracılığıyla, farklı ülkelerdeki belli yaş grubundaki öğrencilerin öğrenme becerileri rutin olarak izlenmektedir. </a:t>
            </a:r>
          </a:p>
          <a:p>
            <a:pPr algn="just"/>
            <a:endParaRPr lang="tr-TR" dirty="0"/>
          </a:p>
          <a:p>
            <a:pPr algn="just"/>
            <a:endParaRPr lang="tr-TR" dirty="0" smtClean="0"/>
          </a:p>
        </p:txBody>
      </p:sp>
    </p:spTree>
    <p:extLst>
      <p:ext uri="{BB962C8B-B14F-4D97-AF65-F5344CB8AC3E}">
        <p14:creationId xmlns:p14="http://schemas.microsoft.com/office/powerpoint/2010/main" val="13887071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t>Geniş ölçekli testler, büyük öğrenci gruplarına uygulanan ve okul öğrenmelerinin izlenmesi amacıyla yapılan çalışmalarda birden çok derse yönelik öğrenci kazanımları ölçülmesinde kullanılan araçlardır. </a:t>
            </a:r>
          </a:p>
          <a:p>
            <a:pPr algn="just"/>
            <a:endParaRPr lang="tr-TR" dirty="0" smtClean="0"/>
          </a:p>
          <a:p>
            <a:pPr algn="just"/>
            <a:r>
              <a:rPr lang="tr-TR" dirty="0" smtClean="0"/>
              <a:t>Bu yollarla farklı ülkelerin eğitim sistemlerine yönelik  önemli bilgile</a:t>
            </a:r>
            <a:r>
              <a:rPr lang="tr-TR" dirty="0"/>
              <a:t>r</a:t>
            </a:r>
            <a:r>
              <a:rPr lang="tr-TR" dirty="0" smtClean="0"/>
              <a:t> toplanabilmektedir.  </a:t>
            </a:r>
            <a:endParaRPr lang="tr-TR" dirty="0"/>
          </a:p>
        </p:txBody>
      </p:sp>
    </p:spTree>
    <p:extLst>
      <p:ext uri="{BB962C8B-B14F-4D97-AF65-F5344CB8AC3E}">
        <p14:creationId xmlns:p14="http://schemas.microsoft.com/office/powerpoint/2010/main" val="29975749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75145" y="1373043"/>
            <a:ext cx="10515600" cy="4351338"/>
          </a:xfrm>
        </p:spPr>
        <p:txBody>
          <a:bodyPr>
            <a:noAutofit/>
          </a:bodyPr>
          <a:lstStyle/>
          <a:p>
            <a:pPr algn="just"/>
            <a:r>
              <a:rPr lang="tr-TR" dirty="0"/>
              <a:t>Geniş ölçekli başarı testleri, başta ABD olmak üzere gelişmiş pek </a:t>
            </a:r>
            <a:r>
              <a:rPr lang="tr-TR" dirty="0" smtClean="0"/>
              <a:t>çok ülkede </a:t>
            </a:r>
            <a:r>
              <a:rPr lang="tr-TR" dirty="0"/>
              <a:t>eğitime yönelik karar verme ve planlama aşamalarında </a:t>
            </a:r>
            <a:r>
              <a:rPr lang="tr-TR" dirty="0" smtClean="0"/>
              <a:t>sıklıkla başvurulan uygulamalardır.</a:t>
            </a:r>
          </a:p>
          <a:p>
            <a:pPr algn="just"/>
            <a:endParaRPr lang="tr-TR" dirty="0" smtClean="0"/>
          </a:p>
          <a:p>
            <a:pPr algn="just"/>
            <a:endParaRPr lang="tr-TR" dirty="0" smtClean="0"/>
          </a:p>
          <a:p>
            <a:pPr marL="228600" lvl="1" algn="just">
              <a:spcBef>
                <a:spcPts val="1000"/>
              </a:spcBef>
            </a:pPr>
            <a:r>
              <a:rPr lang="tr-TR" sz="2800" dirty="0" smtClean="0"/>
              <a:t>Geniş ölçekli testlerin sonuçlarından eğitimin çeşitli paydaşlarına (öğrenci, öğretmen, yönetici ve veliler) farklı şekillerde faydalar sağlamaktadır.</a:t>
            </a:r>
          </a:p>
          <a:p>
            <a:pPr algn="just"/>
            <a:endParaRPr lang="tr-TR" dirty="0" smtClean="0"/>
          </a:p>
          <a:p>
            <a:pPr marL="457200" lvl="1" indent="0" algn="just">
              <a:buNone/>
            </a:pPr>
            <a:endParaRPr lang="tr-TR" sz="2800" dirty="0" smtClean="0"/>
          </a:p>
          <a:p>
            <a:pPr marL="0" indent="0" algn="r">
              <a:buNone/>
            </a:pPr>
            <a:r>
              <a:rPr lang="tr-TR" dirty="0" smtClean="0"/>
              <a:t>(MEB, 2010)</a:t>
            </a:r>
            <a:endParaRPr lang="tr-TR" dirty="0"/>
          </a:p>
        </p:txBody>
      </p:sp>
    </p:spTree>
    <p:extLst>
      <p:ext uri="{BB962C8B-B14F-4D97-AF65-F5344CB8AC3E}">
        <p14:creationId xmlns:p14="http://schemas.microsoft.com/office/powerpoint/2010/main" val="14806704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Geniş Ölçekli Testlerin Sonuçlarında Yararlanma</a:t>
            </a:r>
            <a:endParaRPr lang="tr-TR" b="1" dirty="0"/>
          </a:p>
        </p:txBody>
      </p:sp>
      <p:sp>
        <p:nvSpPr>
          <p:cNvPr id="3" name="İçerik Yer Tutucusu 2"/>
          <p:cNvSpPr>
            <a:spLocks noGrp="1"/>
          </p:cNvSpPr>
          <p:nvPr>
            <p:ph idx="1"/>
          </p:nvPr>
        </p:nvSpPr>
        <p:spPr/>
        <p:txBody>
          <a:bodyPr>
            <a:normAutofit/>
          </a:bodyPr>
          <a:lstStyle/>
          <a:p>
            <a:pPr algn="just"/>
            <a:r>
              <a:rPr lang="tr-TR" dirty="0" smtClean="0"/>
              <a:t>Geniş ölçekli testlerin </a:t>
            </a:r>
            <a:r>
              <a:rPr lang="tr-TR" dirty="0" smtClean="0"/>
              <a:t>sonuçlarından eğitimin çeşitli paydaşları </a:t>
            </a:r>
            <a:r>
              <a:rPr lang="tr-TR" dirty="0" smtClean="0"/>
              <a:t>farklı </a:t>
            </a:r>
            <a:r>
              <a:rPr lang="tr-TR" dirty="0" smtClean="0"/>
              <a:t>yönlerde yararlanmaktadır</a:t>
            </a:r>
            <a:r>
              <a:rPr lang="tr-TR" dirty="0" smtClean="0"/>
              <a:t>:</a:t>
            </a:r>
          </a:p>
          <a:p>
            <a:endParaRPr lang="tr-TR" dirty="0" smtClean="0"/>
          </a:p>
          <a:p>
            <a:pPr lvl="1" algn="just"/>
            <a:r>
              <a:rPr lang="tr-TR" i="1" dirty="0"/>
              <a:t>Öğrenci</a:t>
            </a:r>
            <a:r>
              <a:rPr lang="tr-TR" dirty="0" smtClean="0"/>
              <a:t>: </a:t>
            </a:r>
            <a:r>
              <a:rPr lang="tr-TR" dirty="0"/>
              <a:t>Testteki maddeler öğrencilerin sahip </a:t>
            </a:r>
            <a:r>
              <a:rPr lang="tr-TR" dirty="0" smtClean="0"/>
              <a:t>olmaları </a:t>
            </a:r>
            <a:r>
              <a:rPr lang="tr-TR" dirty="0"/>
              <a:t>gereken bilgileri ve becerileri ölçmeye yönelik olacağından, öğrenci, düzeyine uygun hazırlanmış bir raporla kendisiyle ilgili sonuçlardan haberdar edilebilir. </a:t>
            </a:r>
            <a:endParaRPr lang="tr-TR" dirty="0" smtClean="0"/>
          </a:p>
          <a:p>
            <a:pPr lvl="1" algn="just"/>
            <a:endParaRPr lang="tr-TR" dirty="0" smtClean="0"/>
          </a:p>
          <a:p>
            <a:pPr lvl="1" algn="just"/>
            <a:r>
              <a:rPr lang="tr-TR" i="1" dirty="0" smtClean="0"/>
              <a:t>Öğretmen</a:t>
            </a:r>
            <a:r>
              <a:rPr lang="tr-TR" dirty="0" smtClean="0"/>
              <a:t>: Öğretmenler </a:t>
            </a:r>
            <a:r>
              <a:rPr lang="tr-TR" dirty="0"/>
              <a:t>test sonuçlarına dayalı olarak bilgilendirilebilir. Öğretmen test sonuçlarına dayalı olarak izlediği öğretme stratejilerinde ve kullandığı ölçme-değerlendirme yaklaşımlarında gerekli değişikliklere gidebilir</a:t>
            </a:r>
            <a:r>
              <a:rPr lang="tr-TR" dirty="0" smtClean="0"/>
              <a:t>.</a:t>
            </a:r>
          </a:p>
          <a:p>
            <a:pPr marL="457200" lvl="1" indent="0" algn="r">
              <a:buNone/>
            </a:pPr>
            <a:r>
              <a:rPr lang="tr-TR" dirty="0"/>
              <a:t>(Çakan, 2003)</a:t>
            </a:r>
          </a:p>
          <a:p>
            <a:pPr marL="457200" lvl="1" indent="0" algn="just">
              <a:buNone/>
            </a:pPr>
            <a:endParaRPr lang="tr-TR" dirty="0" smtClean="0"/>
          </a:p>
        </p:txBody>
      </p:sp>
    </p:spTree>
    <p:extLst>
      <p:ext uri="{BB962C8B-B14F-4D97-AF65-F5344CB8AC3E}">
        <p14:creationId xmlns:p14="http://schemas.microsoft.com/office/powerpoint/2010/main" val="32827863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Geniş Ölçekli Testlerin Sonuçlarında Yararlanma</a:t>
            </a:r>
            <a:endParaRPr lang="tr-TR" dirty="0"/>
          </a:p>
        </p:txBody>
      </p:sp>
      <p:sp>
        <p:nvSpPr>
          <p:cNvPr id="3" name="İçerik Yer Tutucusu 2"/>
          <p:cNvSpPr>
            <a:spLocks noGrp="1"/>
          </p:cNvSpPr>
          <p:nvPr>
            <p:ph idx="1"/>
          </p:nvPr>
        </p:nvSpPr>
        <p:spPr/>
        <p:txBody>
          <a:bodyPr/>
          <a:lstStyle/>
          <a:p>
            <a:pPr lvl="1" algn="just"/>
            <a:r>
              <a:rPr lang="tr-TR" i="1" dirty="0"/>
              <a:t>Öğretim Programı</a:t>
            </a:r>
            <a:r>
              <a:rPr lang="tr-TR" dirty="0"/>
              <a:t>:  Testler, uygulanan öğretim programındaki gelişmeleri yorumlamak, programı geliştirmek, iyileştirmek ve değerlendirmek için kullanılabilir. </a:t>
            </a:r>
            <a:endParaRPr lang="tr-TR" dirty="0" smtClean="0"/>
          </a:p>
          <a:p>
            <a:pPr lvl="1" algn="just"/>
            <a:endParaRPr lang="tr-TR" dirty="0"/>
          </a:p>
          <a:p>
            <a:pPr lvl="1" algn="just"/>
            <a:r>
              <a:rPr lang="tr-TR" i="1" dirty="0"/>
              <a:t>Veliler</a:t>
            </a:r>
            <a:r>
              <a:rPr lang="tr-TR" dirty="0"/>
              <a:t>: Test sonuçları, velileri, çocuklarının akademik başarılarından, gelişimlerinden haberdar etmek için kullanılabilir. </a:t>
            </a:r>
            <a:endParaRPr lang="tr-TR" dirty="0" smtClean="0"/>
          </a:p>
          <a:p>
            <a:pPr lvl="1" algn="just"/>
            <a:endParaRPr lang="tr-TR" dirty="0"/>
          </a:p>
          <a:p>
            <a:pPr lvl="1" algn="just"/>
            <a:r>
              <a:rPr lang="tr-TR" i="1" dirty="0"/>
              <a:t>Öğretim stratejileri ve materyalleri</a:t>
            </a:r>
            <a:r>
              <a:rPr lang="tr-TR" dirty="0"/>
              <a:t>: Test sonuçlarından, hangi hedeflerin kazanılmadığını ve bunları kazandırmak için öğretim stratejilerinin ve materyallerinin etkililiğine ilişkin ne tür önlemler alınacağı kararlaştırılabilir. </a:t>
            </a:r>
            <a:endParaRPr lang="tr-TR" dirty="0" smtClean="0"/>
          </a:p>
          <a:p>
            <a:pPr marL="457200" lvl="1" indent="0" algn="r">
              <a:buNone/>
            </a:pPr>
            <a:r>
              <a:rPr lang="tr-TR" dirty="0" smtClean="0"/>
              <a:t>(Çakan</a:t>
            </a:r>
            <a:r>
              <a:rPr lang="tr-TR" dirty="0" smtClean="0"/>
              <a:t>, </a:t>
            </a:r>
            <a:r>
              <a:rPr lang="tr-TR" dirty="0" smtClean="0"/>
              <a:t>2003)</a:t>
            </a:r>
            <a:endParaRPr lang="tr-TR" dirty="0"/>
          </a:p>
          <a:p>
            <a:endParaRPr lang="tr-TR" dirty="0"/>
          </a:p>
        </p:txBody>
      </p:sp>
    </p:spTree>
    <p:extLst>
      <p:ext uri="{BB962C8B-B14F-4D97-AF65-F5344CB8AC3E}">
        <p14:creationId xmlns:p14="http://schemas.microsoft.com/office/powerpoint/2010/main" val="14366994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Geniş Ölçekli Testlerin Sonuçlarında Yararlanma</a:t>
            </a:r>
            <a:endParaRPr lang="tr-TR" dirty="0"/>
          </a:p>
        </p:txBody>
      </p:sp>
      <p:sp>
        <p:nvSpPr>
          <p:cNvPr id="3" name="İçerik Yer Tutucusu 2"/>
          <p:cNvSpPr>
            <a:spLocks noGrp="1"/>
          </p:cNvSpPr>
          <p:nvPr>
            <p:ph idx="1"/>
          </p:nvPr>
        </p:nvSpPr>
        <p:spPr/>
        <p:txBody>
          <a:bodyPr>
            <a:normAutofit/>
          </a:bodyPr>
          <a:lstStyle/>
          <a:p>
            <a:pPr algn="just"/>
            <a:r>
              <a:rPr lang="tr-TR" dirty="0" smtClean="0"/>
              <a:t>Pek çok </a:t>
            </a:r>
            <a:r>
              <a:rPr lang="tr-TR" dirty="0"/>
              <a:t>ülkede uygulanan geniş ölçekli </a:t>
            </a:r>
            <a:r>
              <a:rPr lang="tr-TR" dirty="0" smtClean="0"/>
              <a:t>sınavların sonuçlarından hareketle;</a:t>
            </a:r>
          </a:p>
          <a:p>
            <a:pPr lvl="1" algn="just"/>
            <a:r>
              <a:rPr lang="tr-TR" dirty="0"/>
              <a:t>Eğitime yönelik kararlar alınmakta</a:t>
            </a:r>
          </a:p>
          <a:p>
            <a:pPr lvl="1" algn="just"/>
            <a:r>
              <a:rPr lang="tr-TR" dirty="0"/>
              <a:t>Öğrenci gelişimi izlenmekte</a:t>
            </a:r>
          </a:p>
          <a:p>
            <a:pPr lvl="1" algn="just"/>
            <a:r>
              <a:rPr lang="tr-TR" dirty="0"/>
              <a:t>Okulların başarılarının ve performanslarının yıllara göre incelenmekte</a:t>
            </a:r>
          </a:p>
          <a:p>
            <a:pPr lvl="1" algn="just"/>
            <a:r>
              <a:rPr lang="tr-TR" dirty="0"/>
              <a:t>Öğretim programları araştırılmakta, değerlendirilmekte ve yenilenmektedir  (</a:t>
            </a:r>
            <a:r>
              <a:rPr lang="tr-TR" dirty="0" err="1"/>
              <a:t>Eurydice</a:t>
            </a:r>
            <a:r>
              <a:rPr lang="tr-TR" dirty="0"/>
              <a:t>, 2009</a:t>
            </a:r>
            <a:r>
              <a:rPr lang="tr-TR" dirty="0" smtClean="0"/>
              <a:t>).</a:t>
            </a:r>
            <a:endParaRPr lang="tr-TR" dirty="0"/>
          </a:p>
          <a:p>
            <a:endParaRPr lang="tr-TR" dirty="0"/>
          </a:p>
          <a:p>
            <a:pPr algn="just"/>
            <a:endParaRPr lang="tr-TR" dirty="0" smtClean="0"/>
          </a:p>
          <a:p>
            <a:endParaRPr lang="tr-TR" dirty="0"/>
          </a:p>
        </p:txBody>
      </p:sp>
    </p:spTree>
    <p:extLst>
      <p:ext uri="{BB962C8B-B14F-4D97-AF65-F5344CB8AC3E}">
        <p14:creationId xmlns:p14="http://schemas.microsoft.com/office/powerpoint/2010/main" val="22359325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smtClean="0"/>
              <a:t>Türkiye’de Geniş Ölçekli Testler</a:t>
            </a:r>
            <a:endParaRPr lang="tr-TR" b="1" dirty="0"/>
          </a:p>
        </p:txBody>
      </p:sp>
      <p:sp>
        <p:nvSpPr>
          <p:cNvPr id="3" name="İçerik Yer Tutucusu 2"/>
          <p:cNvSpPr>
            <a:spLocks noGrp="1"/>
          </p:cNvSpPr>
          <p:nvPr>
            <p:ph idx="1"/>
          </p:nvPr>
        </p:nvSpPr>
        <p:spPr/>
        <p:txBody>
          <a:bodyPr>
            <a:normAutofit fontScale="92500" lnSpcReduction="20000"/>
          </a:bodyPr>
          <a:lstStyle/>
          <a:p>
            <a:pPr algn="just"/>
            <a:r>
              <a:rPr lang="tr-TR" dirty="0" smtClean="0"/>
              <a:t>Bu konuda çalışmalar </a:t>
            </a:r>
            <a:r>
              <a:rPr lang="tr-TR" dirty="0"/>
              <a:t>1990’lı yıllarda başlamış ve 1990’lı yılların sonlarına doğru ortaya somut örnekler </a:t>
            </a:r>
            <a:r>
              <a:rPr lang="tr-TR" dirty="0" smtClean="0"/>
              <a:t>çıkarmıştır</a:t>
            </a:r>
            <a:r>
              <a:rPr lang="tr-TR" dirty="0"/>
              <a:t> </a:t>
            </a:r>
            <a:r>
              <a:rPr lang="tr-TR" dirty="0" smtClean="0"/>
              <a:t>(Çakan, 2003).</a:t>
            </a:r>
          </a:p>
          <a:p>
            <a:pPr algn="just"/>
            <a:endParaRPr lang="tr-TR" dirty="0" smtClean="0"/>
          </a:p>
          <a:p>
            <a:pPr algn="just"/>
            <a:r>
              <a:rPr lang="tr-TR" dirty="0" smtClean="0"/>
              <a:t>İlk </a:t>
            </a:r>
            <a:r>
              <a:rPr lang="tr-TR" dirty="0"/>
              <a:t>önemli çalışmalar, Milli Eğitim Bakanlığı’na bağlı bir birim olan ve 1992’de kurulan Eğitimi Araştırma ve </a:t>
            </a:r>
            <a:r>
              <a:rPr lang="tr-TR" dirty="0" smtClean="0"/>
              <a:t>Geliştirme </a:t>
            </a:r>
            <a:r>
              <a:rPr lang="tr-TR" dirty="0"/>
              <a:t>Dairesi Başkanlığı (EARGED) tarafından  </a:t>
            </a:r>
            <a:r>
              <a:rPr lang="tr-TR" dirty="0" smtClean="0"/>
              <a:t>Türkiye </a:t>
            </a:r>
            <a:r>
              <a:rPr lang="tr-TR" dirty="0"/>
              <a:t>genelinde Türkçe, </a:t>
            </a:r>
            <a:r>
              <a:rPr lang="tr-TR" dirty="0" smtClean="0"/>
              <a:t>Sosyal Bilgiler</a:t>
            </a:r>
            <a:r>
              <a:rPr lang="tr-TR" dirty="0"/>
              <a:t>, </a:t>
            </a:r>
            <a:r>
              <a:rPr lang="tr-TR" dirty="0" smtClean="0"/>
              <a:t>Fen Bilgisi </a:t>
            </a:r>
            <a:r>
              <a:rPr lang="tr-TR" dirty="0"/>
              <a:t>ve </a:t>
            </a:r>
            <a:r>
              <a:rPr lang="tr-TR" dirty="0" smtClean="0"/>
              <a:t>Matematik </a:t>
            </a:r>
            <a:r>
              <a:rPr lang="tr-TR" dirty="0"/>
              <a:t>alanlarında 5., 6., 8., 9. ve 11. sınıf düzeylerinde </a:t>
            </a:r>
            <a:r>
              <a:rPr lang="tr-TR" dirty="0" smtClean="0"/>
              <a:t>durum </a:t>
            </a:r>
            <a:r>
              <a:rPr lang="tr-TR" dirty="0"/>
              <a:t>tespit sınavları </a:t>
            </a:r>
            <a:r>
              <a:rPr lang="tr-TR" dirty="0" smtClean="0"/>
              <a:t>yapılmıştır </a:t>
            </a:r>
            <a:r>
              <a:rPr lang="tr-TR" dirty="0"/>
              <a:t>(MEB, 1999). </a:t>
            </a:r>
            <a:endParaRPr lang="tr-TR" dirty="0" smtClean="0"/>
          </a:p>
          <a:p>
            <a:pPr algn="just"/>
            <a:endParaRPr lang="tr-TR" dirty="0" smtClean="0"/>
          </a:p>
          <a:p>
            <a:pPr algn="just"/>
            <a:r>
              <a:rPr lang="tr-TR" dirty="0"/>
              <a:t>Bu testlerin kullanım amacı, “Türkiye genelinde farklı sınıf düzeylerinde ve farklı konu alanlarında öğrencilerin neler bildiğini, hangi zihinsel becerilere sahip olduğunu, eksikliklerinin neler olduğunu tespit etmek ve bu bilgileri bakanlığın ilgili birimlerine iletmek” tir (MEB, 1997: 1).</a:t>
            </a:r>
          </a:p>
          <a:p>
            <a:pPr algn="just"/>
            <a:endParaRPr lang="tr-TR" dirty="0" smtClean="0"/>
          </a:p>
        </p:txBody>
      </p:sp>
    </p:spTree>
    <p:extLst>
      <p:ext uri="{BB962C8B-B14F-4D97-AF65-F5344CB8AC3E}">
        <p14:creationId xmlns:p14="http://schemas.microsoft.com/office/powerpoint/2010/main" val="130497654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424</TotalTime>
  <Words>563</Words>
  <Application>Microsoft Office PowerPoint</Application>
  <PresentationFormat>Geniş ekran</PresentationFormat>
  <Paragraphs>61</Paragraphs>
  <Slides>10</Slides>
  <Notes>1</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Geniş Ölçekli Testler</vt:lpstr>
      <vt:lpstr>Geniş Ölçekli Testlerin Doğuşunda Etkili Olan Faktörler</vt:lpstr>
      <vt:lpstr>Geniş Ölçekli Testlerin Doğuşunda Etkili Olan Faktörler</vt:lpstr>
      <vt:lpstr>PowerPoint Sunusu</vt:lpstr>
      <vt:lpstr>PowerPoint Sunusu</vt:lpstr>
      <vt:lpstr>Geniş Ölçekli Testlerin Sonuçlarında Yararlanma</vt:lpstr>
      <vt:lpstr>Geniş Ölçekli Testlerin Sonuçlarında Yararlanma</vt:lpstr>
      <vt:lpstr>Geniş Ölçekli Testlerin Sonuçlarında Yararlanma</vt:lpstr>
      <vt:lpstr>Türkiye’de Geniş Ölçekli Testler</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Cagla ALPAYAR</dc:creator>
  <cp:lastModifiedBy>Cagla ALPAYAR</cp:lastModifiedBy>
  <cp:revision>16</cp:revision>
  <dcterms:created xsi:type="dcterms:W3CDTF">2018-01-28T05:23:27Z</dcterms:created>
  <dcterms:modified xsi:type="dcterms:W3CDTF">2018-01-29T18:24:26Z</dcterms:modified>
</cp:coreProperties>
</file>