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120F6D-EE24-4D18-9D65-54D184CCD46B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579903-7632-4808-BDD6-8A1720361178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Halı ile ilgili genel kavramlar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tr-TR" b="1" dirty="0" smtClean="0"/>
              <a:t>HALI</a:t>
            </a:r>
            <a:r>
              <a:rPr lang="tr-TR" b="1" dirty="0"/>
              <a:t>:</a:t>
            </a:r>
          </a:p>
          <a:p>
            <a:pPr>
              <a:buNone/>
            </a:pPr>
            <a:r>
              <a:rPr lang="tr-TR" dirty="0" smtClean="0"/>
              <a:t>       Çözgü </a:t>
            </a:r>
            <a:r>
              <a:rPr lang="tr-TR" dirty="0"/>
              <a:t>denilen bükülmüş yün, pamuk, veya ipek iplikle­rinin halının boyuna yan yana dizilmesinden meydana gelen çözgü iskeletinin her çift teline; yün, ipek ve floş ipliğinden ilme (düğüm) ya­pılarak sıra oluşturulması ve üzerine bir sıra yün veya pamuk ipliğin­den atkı, (alt kalın, üst ince, döke) atılıp sıkıştırmak suretiyle, belirli bir desen karakteri ve hav yüksekliğine sahip olarak dokunan yaygıdır.</a:t>
            </a:r>
          </a:p>
          <a:p>
            <a:pPr>
              <a:buNone/>
            </a:pPr>
            <a:r>
              <a:rPr lang="tr-TR" b="1" dirty="0" smtClean="0"/>
              <a:t>ÇÖZGÜ</a:t>
            </a:r>
            <a:r>
              <a:rPr lang="tr-TR" b="1" dirty="0"/>
              <a:t>:</a:t>
            </a:r>
          </a:p>
          <a:p>
            <a:pPr>
              <a:buNone/>
            </a:pPr>
            <a:r>
              <a:rPr lang="tr-TR" dirty="0" smtClean="0"/>
              <a:t>      Halı </a:t>
            </a:r>
            <a:r>
              <a:rPr lang="tr-TR" dirty="0"/>
              <a:t>tezgahının alt ve üst leventleri arasına, halı boyunca yatay, zemine dik ve birbirlerine paralel olarak çaprazlama geçirilen yün, pamuk ve ipekten bükülerek imal edilmiş ipliklerdir.</a:t>
            </a:r>
          </a:p>
          <a:p>
            <a:pPr>
              <a:buNone/>
            </a:pPr>
            <a:r>
              <a:rPr lang="tr-TR" b="1" dirty="0" smtClean="0"/>
              <a:t>GÜCÜ</a:t>
            </a:r>
            <a:r>
              <a:rPr lang="tr-TR" b="1" dirty="0"/>
              <a:t>:</a:t>
            </a:r>
          </a:p>
          <a:p>
            <a:pPr>
              <a:buNone/>
            </a:pPr>
            <a:r>
              <a:rPr lang="tr-TR" dirty="0" smtClean="0"/>
              <a:t>       Çözgü </a:t>
            </a:r>
            <a:r>
              <a:rPr lang="tr-TR" dirty="0"/>
              <a:t>tellerini birbirine paralel bir şekilde halı kali­tesine göre eşit olarak taksim eden, atkı atılırken istenilen açıklığı temin etmek için; arka ve ön tellerin birbirinden ayrılmasını sağlayan bir sistemdir.</a:t>
            </a:r>
          </a:p>
          <a:p>
            <a:pPr>
              <a:buNone/>
            </a:pPr>
            <a:r>
              <a:rPr lang="tr-TR" b="1" dirty="0" smtClean="0"/>
              <a:t>ATKI</a:t>
            </a:r>
            <a:r>
              <a:rPr lang="tr-TR" b="1" dirty="0"/>
              <a:t>:</a:t>
            </a:r>
          </a:p>
          <a:p>
            <a:pPr>
              <a:buNone/>
            </a:pPr>
            <a:r>
              <a:rPr lang="tr-TR" dirty="0" smtClean="0"/>
              <a:t>      Halının </a:t>
            </a:r>
            <a:r>
              <a:rPr lang="tr-TR" dirty="0"/>
              <a:t>ilme sıraları arasına ve halının enine paralel olarak elle geçirilen, çözgü ile beraber halının zemin dokumasını oluşturan yün, pamuk veya ipek </a:t>
            </a:r>
            <a:r>
              <a:rPr lang="tr-TR" dirty="0" smtClean="0"/>
              <a:t>ipliğidir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r-TR" sz="1800" b="1" dirty="0" smtClean="0"/>
              <a:t>İLME (DÜĞÜM):</a:t>
            </a:r>
          </a:p>
          <a:p>
            <a:r>
              <a:rPr lang="tr-TR" sz="1800" dirty="0" smtClean="0"/>
              <a:t>Halı dokunurken yün, ipek veya floş </a:t>
            </a:r>
            <a:r>
              <a:rPr lang="tr-TR" sz="1800" dirty="0" smtClean="0"/>
              <a:t>ipliğinin</a:t>
            </a:r>
            <a:r>
              <a:rPr lang="tr-TR" sz="1800" dirty="0" smtClean="0"/>
              <a:t>, çözgünün her çift teline belirli bir biçimde yan yana bağlanarak sıralar oluşturan iplik düğümleridir.</a:t>
            </a:r>
          </a:p>
          <a:p>
            <a:pPr>
              <a:buNone/>
            </a:pPr>
            <a:r>
              <a:rPr lang="tr-TR" sz="1800" b="1" dirty="0" smtClean="0"/>
              <a:t>HAV:</a:t>
            </a:r>
          </a:p>
          <a:p>
            <a:r>
              <a:rPr lang="tr-TR" sz="1800" dirty="0" smtClean="0"/>
              <a:t>Hav, çözgü tellerine bağlanmış ilme adı verilen </a:t>
            </a:r>
            <a:r>
              <a:rPr lang="tr-TR" sz="1800" dirty="0" smtClean="0"/>
              <a:t>düğüm </a:t>
            </a:r>
            <a:r>
              <a:rPr lang="tr-TR" sz="1800" dirty="0" smtClean="0"/>
              <a:t>uçlarının belli uzunluklarda kesilmiş şeklidir.</a:t>
            </a:r>
          </a:p>
          <a:p>
            <a:pPr>
              <a:buNone/>
            </a:pPr>
            <a:r>
              <a:rPr lang="tr-TR" sz="1800" b="1" dirty="0" smtClean="0"/>
              <a:t>SAÇAK:</a:t>
            </a:r>
          </a:p>
          <a:p>
            <a:r>
              <a:rPr lang="tr-TR" sz="1800" dirty="0" smtClean="0"/>
              <a:t>Saçak, halının iki başında çözgü ipliklerinin kesil­mesinden arta kalan uçlardır. Saçak boyu, halının ebadına göre de­ğişmekle birlikte, genelde 10 cm. bırakılır.</a:t>
            </a:r>
          </a:p>
          <a:p>
            <a:pPr>
              <a:buNone/>
            </a:pPr>
            <a:r>
              <a:rPr lang="tr-TR" sz="1800" b="1" dirty="0" smtClean="0"/>
              <a:t>ÇİTİ (ZİNCİR) :</a:t>
            </a:r>
          </a:p>
          <a:p>
            <a:r>
              <a:rPr lang="tr-TR" sz="1800" dirty="0" smtClean="0"/>
              <a:t>Halının başlangıç ve bitim uçlarında kilim dokusuna paralel olarak, saçak dibinde çözgü veya atkı ipliğinden zincir şeklinde yapılan bir dokudur.</a:t>
            </a:r>
          </a:p>
          <a:p>
            <a:endParaRPr lang="tr-TR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 smtClean="0"/>
              <a:t>HALI KİLİMİ:</a:t>
            </a:r>
          </a:p>
          <a:p>
            <a:r>
              <a:rPr lang="tr-TR" dirty="0" smtClean="0"/>
              <a:t>Halıda havlı dokumanın dağılmaması için, başlangıç ve bitim kısımlarında yapılan düz dokudur.</a:t>
            </a:r>
          </a:p>
          <a:p>
            <a:pPr>
              <a:buNone/>
            </a:pPr>
            <a:r>
              <a:rPr lang="tr-TR" b="1" dirty="0" smtClean="0"/>
              <a:t>KENAR ÖRGÜSÜ:</a:t>
            </a:r>
          </a:p>
          <a:p>
            <a:r>
              <a:rPr lang="tr-TR" dirty="0" smtClean="0"/>
              <a:t>Halı yanlarının sağlam olması için, zemin renginde ve iki katıl zemin ilme ipliğiyle yanlara örülen dar şerit kısımdır.</a:t>
            </a:r>
          </a:p>
          <a:p>
            <a:pPr>
              <a:buNone/>
            </a:pPr>
            <a:r>
              <a:rPr lang="tr-TR" b="1" dirty="0" smtClean="0"/>
              <a:t>ETLİK (KIYI KOLONU):</a:t>
            </a:r>
          </a:p>
          <a:p>
            <a:r>
              <a:rPr lang="tr-TR" dirty="0" smtClean="0"/>
              <a:t>Halı kiliminden sonra, bordürden evvel zemin renginde halı ebadına göre yapılan havlı dokumadır. Ha­lının kenarlarını çevreler.</a:t>
            </a:r>
          </a:p>
          <a:p>
            <a:pPr>
              <a:buNone/>
            </a:pPr>
            <a:r>
              <a:rPr lang="tr-TR" b="1" dirty="0" smtClean="0"/>
              <a:t>BORDUR:</a:t>
            </a:r>
          </a:p>
          <a:p>
            <a:r>
              <a:rPr lang="tr-TR" dirty="0" smtClean="0"/>
              <a:t>Halının dört kenarının çevreleyen, etlik, dış sedef (küçük su), büyük su (enli kıyı) ve iç sedeften meydana gelen kışıma bordur denir. Dış ve iç sedefler bir yada birkaç tane olabilir.</a:t>
            </a:r>
          </a:p>
          <a:p>
            <a:pPr>
              <a:buNone/>
            </a:pPr>
            <a:r>
              <a:rPr lang="tr-TR" b="1" dirty="0" smtClean="0"/>
              <a:t>ZEMİN (ORTA) :</a:t>
            </a:r>
          </a:p>
          <a:p>
            <a:r>
              <a:rPr lang="tr-TR" dirty="0" smtClean="0"/>
              <a:t>Halının bordürle çevrelenen orta kısmı olup desenli veya düzdür.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HALIDA KALİTE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Kalite</a:t>
            </a:r>
            <a:r>
              <a:rPr lang="tr-TR" dirty="0"/>
              <a:t>; Halıda 10 </a:t>
            </a:r>
            <a:r>
              <a:rPr lang="tr-TR" dirty="0" smtClean="0"/>
              <a:t>cm </a:t>
            </a:r>
            <a:r>
              <a:rPr lang="tr-TR" dirty="0"/>
              <a:t>enine giren çözgü teli ile, 10 </a:t>
            </a:r>
            <a:r>
              <a:rPr lang="tr-TR" dirty="0" smtClean="0"/>
              <a:t>cm </a:t>
            </a:r>
            <a:r>
              <a:rPr lang="tr-TR" dirty="0"/>
              <a:t>boyuna giren ilme sıra sayısıdır. 10 </a:t>
            </a:r>
            <a:r>
              <a:rPr lang="tr-TR" dirty="0" err="1" smtClean="0"/>
              <a:t>cm’de</a:t>
            </a:r>
            <a:r>
              <a:rPr lang="tr-TR" dirty="0" smtClean="0"/>
              <a:t> </a:t>
            </a:r>
            <a:r>
              <a:rPr lang="tr-TR" dirty="0"/>
              <a:t>ki çözgü teli sayısı ile, 10 </a:t>
            </a:r>
            <a:r>
              <a:rPr lang="tr-TR" dirty="0" err="1" smtClean="0"/>
              <a:t>cm’de</a:t>
            </a:r>
            <a:r>
              <a:rPr lang="tr-TR" dirty="0" smtClean="0"/>
              <a:t> ki </a:t>
            </a:r>
            <a:r>
              <a:rPr lang="tr-TR" dirty="0"/>
              <a:t>ilme sıra sayısının çarpımı bize 1 desimetre karedeki toplam ilmeyi (düğümü) verir. </a:t>
            </a:r>
            <a:r>
              <a:rPr lang="tr-TR" dirty="0" smtClean="0"/>
              <a:t>Diğer </a:t>
            </a:r>
            <a:r>
              <a:rPr lang="tr-TR" dirty="0"/>
              <a:t>bir ifadeyle, 1 desimetre (dm) karedeki ilme sayısı, o halının </a:t>
            </a:r>
            <a:r>
              <a:rPr lang="tr-TR" dirty="0" smtClean="0"/>
              <a:t>kalitesini </a:t>
            </a:r>
            <a:r>
              <a:rPr lang="tr-TR" dirty="0"/>
              <a:t>gösterir. </a:t>
            </a:r>
            <a:endParaRPr lang="tr-TR" dirty="0" smtClean="0"/>
          </a:p>
          <a:p>
            <a:r>
              <a:rPr lang="tr-TR" dirty="0" smtClean="0"/>
              <a:t>Kalite </a:t>
            </a:r>
            <a:r>
              <a:rPr lang="tr-TR" dirty="0"/>
              <a:t>26 x 33 dediğimizde, bu iki rakamdan birincisi olan 26 sayısı, halının 10 </a:t>
            </a:r>
            <a:r>
              <a:rPr lang="tr-TR" dirty="0" smtClean="0"/>
              <a:t>cm </a:t>
            </a:r>
            <a:r>
              <a:rPr lang="tr-TR" dirty="0"/>
              <a:t>(1 dm) enine giren çözgü teli sayısını; ikinci rakam olan 33 ise halının boyuna olan 10 </a:t>
            </a:r>
            <a:r>
              <a:rPr lang="tr-TR" dirty="0" smtClean="0"/>
              <a:t>cm</a:t>
            </a:r>
            <a:r>
              <a:rPr lang="tr-TR" dirty="0" smtClean="0"/>
              <a:t> </a:t>
            </a:r>
            <a:r>
              <a:rPr lang="tr-TR" dirty="0" smtClean="0"/>
              <a:t>(1 </a:t>
            </a:r>
            <a:r>
              <a:rPr lang="tr-TR" dirty="0"/>
              <a:t>dm) deki ilme sıra sayısını gösterir. Bu iki rakamın çarpımı ise 1 dm. karede ki </a:t>
            </a:r>
            <a:r>
              <a:rPr lang="tr-TR" dirty="0" smtClean="0"/>
              <a:t>toplam </a:t>
            </a:r>
            <a:r>
              <a:rPr lang="tr-TR" dirty="0"/>
              <a:t>ilmeyi verir. 26 x 33 = 858 ilme. </a:t>
            </a:r>
            <a:endParaRPr lang="tr-TR" dirty="0" smtClean="0"/>
          </a:p>
          <a:p>
            <a:r>
              <a:rPr lang="tr-TR" dirty="0" smtClean="0"/>
              <a:t>Halının </a:t>
            </a:r>
            <a:r>
              <a:rPr lang="tr-TR" dirty="0"/>
              <a:t>tipi, boyutları ne olursa olsun; kalite hesaplamalarında hep aynı yol takip edilir. Ebatta verilen ilk rakam daima halının ENİNİ, ikinci rakam ise halının BOYUNU ifade eder. </a:t>
            </a:r>
            <a:endParaRPr lang="tr-TR" dirty="0" smtClean="0"/>
          </a:p>
          <a:p>
            <a:r>
              <a:rPr lang="tr-TR" dirty="0" smtClean="0"/>
              <a:t>Kalitenin </a:t>
            </a:r>
            <a:r>
              <a:rPr lang="tr-TR" dirty="0"/>
              <a:t>ilk rakamı ile ebadın ilk rakamının çarpımı halıdaki toplam TEL SAYISINI verir. Kalitenin.ikinci rakamı ile ebadın ikinci rakamının çarpımı o </a:t>
            </a:r>
            <a:r>
              <a:rPr lang="tr-TR" dirty="0" smtClean="0"/>
              <a:t>halının </a:t>
            </a:r>
            <a:r>
              <a:rPr lang="tr-TR" dirty="0"/>
              <a:t>toplam SIRA SAYISINI verir. </a:t>
            </a:r>
            <a:endParaRPr lang="tr-TR" dirty="0" smtClean="0"/>
          </a:p>
          <a:p>
            <a:r>
              <a:rPr lang="tr-TR" dirty="0" smtClean="0"/>
              <a:t>Bulunan </a:t>
            </a:r>
            <a:r>
              <a:rPr lang="tr-TR" dirty="0"/>
              <a:t>Tel sayısı ile, Sıra sayısının çarpımı ise; halıdaki </a:t>
            </a:r>
            <a:r>
              <a:rPr lang="tr-TR" dirty="0" smtClean="0"/>
              <a:t>TOPLAM </a:t>
            </a:r>
            <a:r>
              <a:rPr lang="tr-TR" dirty="0"/>
              <a:t>İLME (DÜĞÜM) sayısını gösterir. Halının alanı ise; En ebadı ile Boy ebadının çarpımıyla bulunur. Verilen ebatlar cm. biriminden ise, sonuç </a:t>
            </a:r>
            <a:r>
              <a:rPr lang="tr-TR" dirty="0" smtClean="0"/>
              <a:t>cm²</a:t>
            </a:r>
            <a:r>
              <a:rPr lang="tr-TR" dirty="0" err="1" smtClean="0"/>
              <a:t>dir</a:t>
            </a:r>
            <a:r>
              <a:rPr lang="tr-TR" dirty="0"/>
              <a:t>. </a:t>
            </a:r>
            <a:r>
              <a:rPr lang="tr-TR" dirty="0" smtClean="0"/>
              <a:t>Dm </a:t>
            </a:r>
            <a:r>
              <a:rPr lang="tr-TR" dirty="0"/>
              <a:t>ise </a:t>
            </a:r>
            <a:r>
              <a:rPr lang="tr-TR" dirty="0" smtClean="0"/>
              <a:t>sonuç dm²</a:t>
            </a:r>
            <a:r>
              <a:rPr lang="tr-TR" dirty="0" err="1" smtClean="0"/>
              <a:t>dir</a:t>
            </a:r>
            <a:r>
              <a:rPr lang="tr-TR" dirty="0"/>
              <a:t>. Ebatlar metre (</a:t>
            </a:r>
            <a:r>
              <a:rPr lang="tr-TR" dirty="0" smtClean="0"/>
              <a:t>m) </a:t>
            </a:r>
            <a:r>
              <a:rPr lang="tr-TR" dirty="0"/>
              <a:t>olarak verilmişse sonuç metrekare (</a:t>
            </a:r>
            <a:r>
              <a:rPr lang="tr-TR" dirty="0" smtClean="0"/>
              <a:t>m²) </a:t>
            </a:r>
            <a:r>
              <a:rPr lang="tr-TR" dirty="0"/>
              <a:t>olacaktır. Amma, halıcılık da hesaplama işlemleri genellilikle desimetre üzerinde yapılır.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HALILARIN SINIFLANDIRILMASI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1. ÜRETİM ŞEKİLLERİNE </a:t>
            </a:r>
            <a:r>
              <a:rPr lang="tr-TR" dirty="0" smtClean="0"/>
              <a:t>GÖRE </a:t>
            </a:r>
          </a:p>
          <a:p>
            <a:r>
              <a:rPr lang="tr-TR" dirty="0" smtClean="0"/>
              <a:t>2</a:t>
            </a:r>
            <a:r>
              <a:rPr lang="tr-TR" dirty="0"/>
              <a:t>. KULLANILAN </a:t>
            </a:r>
            <a:r>
              <a:rPr lang="tr-TR" dirty="0" smtClean="0"/>
              <a:t>HAMMADDEYE </a:t>
            </a:r>
            <a:r>
              <a:rPr lang="tr-TR" dirty="0" smtClean="0"/>
              <a:t>GÖRE </a:t>
            </a:r>
          </a:p>
          <a:p>
            <a:r>
              <a:rPr lang="tr-TR" dirty="0" smtClean="0"/>
              <a:t>3</a:t>
            </a:r>
            <a:r>
              <a:rPr lang="tr-TR" dirty="0"/>
              <a:t>. KULLANILDIKLARI YERE </a:t>
            </a:r>
            <a:r>
              <a:rPr lang="tr-TR" dirty="0" smtClean="0"/>
              <a:t>GÖRE</a:t>
            </a:r>
          </a:p>
          <a:p>
            <a:r>
              <a:rPr lang="tr-TR" dirty="0" smtClean="0"/>
              <a:t> </a:t>
            </a:r>
            <a:r>
              <a:rPr lang="tr-TR" dirty="0"/>
              <a:t>4. BİR DESİMETRE KAREDEKİ İLME </a:t>
            </a:r>
            <a:r>
              <a:rPr lang="tr-TR" dirty="0" smtClean="0"/>
              <a:t>SAYISINA GÖRE</a:t>
            </a:r>
          </a:p>
          <a:p>
            <a:r>
              <a:rPr lang="tr-TR" dirty="0" smtClean="0"/>
              <a:t> </a:t>
            </a:r>
            <a:r>
              <a:rPr lang="tr-TR" dirty="0"/>
              <a:t>5. EBATLARINA </a:t>
            </a:r>
            <a:r>
              <a:rPr lang="tr-TR" dirty="0" smtClean="0"/>
              <a:t>GÖRE</a:t>
            </a:r>
          </a:p>
          <a:p>
            <a:r>
              <a:rPr lang="tr-TR" dirty="0" smtClean="0"/>
              <a:t>6</a:t>
            </a:r>
            <a:r>
              <a:rPr lang="tr-TR" dirty="0"/>
              <a:t>. DESENLERİNE </a:t>
            </a:r>
            <a:r>
              <a:rPr lang="tr-TR" dirty="0" smtClean="0"/>
              <a:t>GÖRE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694</Words>
  <Application>Microsoft Office PowerPoint</Application>
  <PresentationFormat>Ekran Gösterisi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Akış</vt:lpstr>
      <vt:lpstr>Halı ile ilgili genel kavramlar</vt:lpstr>
      <vt:lpstr>Slayt 2</vt:lpstr>
      <vt:lpstr>Slayt 3</vt:lpstr>
      <vt:lpstr>Slayt 4</vt:lpstr>
      <vt:lpstr>HALIDA KALİTE </vt:lpstr>
      <vt:lpstr>HALILARIN SINIFLANDIRILMASI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Halı ile ilgili genel kavramlar</dc:title>
  <dc:creator>Kullanıcı123</dc:creator>
  <cp:lastModifiedBy>Kullanıcı123</cp:lastModifiedBy>
  <cp:revision>3</cp:revision>
  <dcterms:created xsi:type="dcterms:W3CDTF">2017-06-13T12:47:34Z</dcterms:created>
  <dcterms:modified xsi:type="dcterms:W3CDTF">2017-06-14T06:19:30Z</dcterms:modified>
</cp:coreProperties>
</file>