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45"/>
  </p:notesMasterIdLst>
  <p:sldIdLst>
    <p:sldId id="375" r:id="rId2"/>
    <p:sldId id="257" r:id="rId3"/>
    <p:sldId id="352" r:id="rId4"/>
    <p:sldId id="353" r:id="rId5"/>
    <p:sldId id="388" r:id="rId6"/>
    <p:sldId id="405" r:id="rId7"/>
    <p:sldId id="404" r:id="rId8"/>
    <p:sldId id="406" r:id="rId9"/>
    <p:sldId id="430" r:id="rId10"/>
    <p:sldId id="425" r:id="rId11"/>
    <p:sldId id="431" r:id="rId12"/>
    <p:sldId id="416" r:id="rId13"/>
    <p:sldId id="433" r:id="rId14"/>
    <p:sldId id="356" r:id="rId15"/>
    <p:sldId id="357" r:id="rId16"/>
    <p:sldId id="359" r:id="rId17"/>
    <p:sldId id="389" r:id="rId18"/>
    <p:sldId id="407" r:id="rId19"/>
    <p:sldId id="424" r:id="rId20"/>
    <p:sldId id="408" r:id="rId21"/>
    <p:sldId id="409" r:id="rId22"/>
    <p:sldId id="432" r:id="rId23"/>
    <p:sldId id="434" r:id="rId24"/>
    <p:sldId id="435" r:id="rId25"/>
    <p:sldId id="436" r:id="rId26"/>
    <p:sldId id="437" r:id="rId27"/>
    <p:sldId id="417" r:id="rId28"/>
    <p:sldId id="418" r:id="rId29"/>
    <p:sldId id="423" r:id="rId30"/>
    <p:sldId id="419" r:id="rId31"/>
    <p:sldId id="420" r:id="rId32"/>
    <p:sldId id="422" r:id="rId33"/>
    <p:sldId id="421" r:id="rId34"/>
    <p:sldId id="426" r:id="rId35"/>
    <p:sldId id="401" r:id="rId36"/>
    <p:sldId id="411" r:id="rId37"/>
    <p:sldId id="412" r:id="rId38"/>
    <p:sldId id="413" r:id="rId39"/>
    <p:sldId id="414" r:id="rId40"/>
    <p:sldId id="415" r:id="rId41"/>
    <p:sldId id="427" r:id="rId42"/>
    <p:sldId id="429" r:id="rId43"/>
    <p:sldId id="428"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75"/>
    <p:restoredTop sz="94646"/>
  </p:normalViewPr>
  <p:slideViewPr>
    <p:cSldViewPr snapToGrid="0" snapToObjects="1">
      <p:cViewPr varScale="1">
        <p:scale>
          <a:sx n="115" d="100"/>
          <a:sy n="115" d="100"/>
        </p:scale>
        <p:origin x="16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AE6D1-E6FC-B846-A263-ECD6C5ECC501}" type="datetimeFigureOut">
              <a:rPr lang="tr-TR" smtClean="0"/>
              <a:t>9.11.2020</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56BFCF-70F5-EB4A-A0FB-67DBD143D8F4}" type="slidenum">
              <a:rPr lang="tr-TR" smtClean="0"/>
              <a:t>‹#›</a:t>
            </a:fld>
            <a:endParaRPr lang="tr-TR"/>
          </a:p>
        </p:txBody>
      </p:sp>
    </p:spTree>
    <p:extLst>
      <p:ext uri="{BB962C8B-B14F-4D97-AF65-F5344CB8AC3E}">
        <p14:creationId xmlns:p14="http://schemas.microsoft.com/office/powerpoint/2010/main" val="3292566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D244EB27-CBF7-44B2-87A1-B84F61650E4B}" type="slidenum">
              <a:rPr lang="tr-TR" smtClean="0"/>
              <a:pPr/>
              <a:t>1</a:t>
            </a:fld>
            <a:endParaRPr lang="tr-TR" dirty="0"/>
          </a:p>
        </p:txBody>
      </p:sp>
    </p:spTree>
    <p:extLst>
      <p:ext uri="{BB962C8B-B14F-4D97-AF65-F5344CB8AC3E}">
        <p14:creationId xmlns:p14="http://schemas.microsoft.com/office/powerpoint/2010/main" val="1255252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15</a:t>
            </a:fld>
            <a:endParaRPr lang="tr-TR"/>
          </a:p>
        </p:txBody>
      </p:sp>
    </p:spTree>
    <p:extLst>
      <p:ext uri="{BB962C8B-B14F-4D97-AF65-F5344CB8AC3E}">
        <p14:creationId xmlns:p14="http://schemas.microsoft.com/office/powerpoint/2010/main" val="3396509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16</a:t>
            </a:fld>
            <a:endParaRPr lang="tr-TR"/>
          </a:p>
        </p:txBody>
      </p:sp>
    </p:spTree>
    <p:extLst>
      <p:ext uri="{BB962C8B-B14F-4D97-AF65-F5344CB8AC3E}">
        <p14:creationId xmlns:p14="http://schemas.microsoft.com/office/powerpoint/2010/main" val="1629136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17</a:t>
            </a:fld>
            <a:endParaRPr lang="tr-TR"/>
          </a:p>
        </p:txBody>
      </p:sp>
    </p:spTree>
    <p:extLst>
      <p:ext uri="{BB962C8B-B14F-4D97-AF65-F5344CB8AC3E}">
        <p14:creationId xmlns:p14="http://schemas.microsoft.com/office/powerpoint/2010/main" val="505489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18</a:t>
            </a:fld>
            <a:endParaRPr lang="tr-TR"/>
          </a:p>
        </p:txBody>
      </p:sp>
    </p:spTree>
    <p:extLst>
      <p:ext uri="{BB962C8B-B14F-4D97-AF65-F5344CB8AC3E}">
        <p14:creationId xmlns:p14="http://schemas.microsoft.com/office/powerpoint/2010/main" val="1735182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20</a:t>
            </a:fld>
            <a:endParaRPr lang="tr-TR"/>
          </a:p>
        </p:txBody>
      </p:sp>
    </p:spTree>
    <p:extLst>
      <p:ext uri="{BB962C8B-B14F-4D97-AF65-F5344CB8AC3E}">
        <p14:creationId xmlns:p14="http://schemas.microsoft.com/office/powerpoint/2010/main" val="3861669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21</a:t>
            </a:fld>
            <a:endParaRPr lang="tr-TR"/>
          </a:p>
        </p:txBody>
      </p:sp>
    </p:spTree>
    <p:extLst>
      <p:ext uri="{BB962C8B-B14F-4D97-AF65-F5344CB8AC3E}">
        <p14:creationId xmlns:p14="http://schemas.microsoft.com/office/powerpoint/2010/main" val="16026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4BEDFFB3-29AF-CC4F-A5B2-26230B282E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Graphite Light ATT" pitchFamily="66" charset="0"/>
              </a:defRPr>
            </a:lvl1pPr>
            <a:lvl2pPr marL="742950" indent="-285750" eaLnBrk="0" hangingPunct="0">
              <a:defRPr sz="1200">
                <a:solidFill>
                  <a:schemeClr val="tx1"/>
                </a:solidFill>
                <a:latin typeface="Graphite Light ATT" pitchFamily="66" charset="0"/>
              </a:defRPr>
            </a:lvl2pPr>
            <a:lvl3pPr marL="1143000" indent="-228600" eaLnBrk="0" hangingPunct="0">
              <a:defRPr sz="1200">
                <a:solidFill>
                  <a:schemeClr val="tx1"/>
                </a:solidFill>
                <a:latin typeface="Graphite Light ATT" pitchFamily="66" charset="0"/>
              </a:defRPr>
            </a:lvl3pPr>
            <a:lvl4pPr marL="1600200" indent="-228600" eaLnBrk="0" hangingPunct="0">
              <a:defRPr sz="1200">
                <a:solidFill>
                  <a:schemeClr val="tx1"/>
                </a:solidFill>
                <a:latin typeface="Graphite Light ATT" pitchFamily="66" charset="0"/>
              </a:defRPr>
            </a:lvl4pPr>
            <a:lvl5pPr marL="2057400" indent="-228600" eaLnBrk="0" hangingPunct="0">
              <a:defRPr sz="1200">
                <a:solidFill>
                  <a:schemeClr val="tx1"/>
                </a:solidFill>
                <a:latin typeface="Graphite Light ATT" pitchFamily="66" charset="0"/>
              </a:defRPr>
            </a:lvl5pPr>
            <a:lvl6pPr marL="2514600" indent="-228600" eaLnBrk="0" fontAlgn="base" hangingPunct="0">
              <a:spcBef>
                <a:spcPct val="0"/>
              </a:spcBef>
              <a:spcAft>
                <a:spcPct val="0"/>
              </a:spcAft>
              <a:defRPr sz="1200">
                <a:solidFill>
                  <a:schemeClr val="tx1"/>
                </a:solidFill>
                <a:latin typeface="Graphite Light ATT" pitchFamily="66" charset="0"/>
              </a:defRPr>
            </a:lvl6pPr>
            <a:lvl7pPr marL="2971800" indent="-228600" eaLnBrk="0" fontAlgn="base" hangingPunct="0">
              <a:spcBef>
                <a:spcPct val="0"/>
              </a:spcBef>
              <a:spcAft>
                <a:spcPct val="0"/>
              </a:spcAft>
              <a:defRPr sz="1200">
                <a:solidFill>
                  <a:schemeClr val="tx1"/>
                </a:solidFill>
                <a:latin typeface="Graphite Light ATT" pitchFamily="66" charset="0"/>
              </a:defRPr>
            </a:lvl7pPr>
            <a:lvl8pPr marL="3429000" indent="-228600" eaLnBrk="0" fontAlgn="base" hangingPunct="0">
              <a:spcBef>
                <a:spcPct val="0"/>
              </a:spcBef>
              <a:spcAft>
                <a:spcPct val="0"/>
              </a:spcAft>
              <a:defRPr sz="1200">
                <a:solidFill>
                  <a:schemeClr val="tx1"/>
                </a:solidFill>
                <a:latin typeface="Graphite Light ATT" pitchFamily="66" charset="0"/>
              </a:defRPr>
            </a:lvl8pPr>
            <a:lvl9pPr marL="3886200" indent="-228600" eaLnBrk="0" fontAlgn="base" hangingPunct="0">
              <a:spcBef>
                <a:spcPct val="0"/>
              </a:spcBef>
              <a:spcAft>
                <a:spcPct val="0"/>
              </a:spcAft>
              <a:defRPr sz="1200">
                <a:solidFill>
                  <a:schemeClr val="tx1"/>
                </a:solidFill>
                <a:latin typeface="Graphite Light ATT" pitchFamily="66" charset="0"/>
              </a:defRPr>
            </a:lvl9pPr>
          </a:lstStyle>
          <a:p>
            <a:pPr eaLnBrk="1" hangingPunct="1"/>
            <a:fld id="{0AF04C33-13A4-8F46-B394-3A1A570C014D}" type="slidenum">
              <a:rPr lang="tr-TR" altLang="tr-TR">
                <a:latin typeface="Times New Roman" panose="02020603050405020304" pitchFamily="18" charset="0"/>
              </a:rPr>
              <a:pPr eaLnBrk="1" hangingPunct="1"/>
              <a:t>2</a:t>
            </a:fld>
            <a:endParaRPr lang="tr-TR" altLang="tr-TR">
              <a:latin typeface="Times New Roman" panose="02020603050405020304" pitchFamily="18" charset="0"/>
            </a:endParaRPr>
          </a:p>
        </p:txBody>
      </p:sp>
      <p:sp>
        <p:nvSpPr>
          <p:cNvPr id="35843" name="Rectangle 2">
            <a:extLst>
              <a:ext uri="{FF2B5EF4-FFF2-40B4-BE49-F238E27FC236}">
                <a16:creationId xmlns:a16="http://schemas.microsoft.com/office/drawing/2014/main" id="{C58CDF89-6A47-CB4F-B18F-AC6055CC7037}"/>
              </a:ext>
            </a:extLst>
          </p:cNvPr>
          <p:cNvSpPr>
            <a:spLocks noGrp="1" noRot="1" noChangeAspect="1" noChangeArrowheads="1" noTextEdit="1"/>
          </p:cNvSpPr>
          <p:nvPr>
            <p:ph type="sldImg"/>
          </p:nvPr>
        </p:nvSpPr>
        <p:spPr>
          <a:xfrm>
            <a:off x="1371600" y="1143000"/>
            <a:ext cx="4114800" cy="3086100"/>
          </a:xfrm>
          <a:ln/>
        </p:spPr>
      </p:sp>
      <p:sp>
        <p:nvSpPr>
          <p:cNvPr id="35844" name="Rectangle 3">
            <a:extLst>
              <a:ext uri="{FF2B5EF4-FFF2-40B4-BE49-F238E27FC236}">
                <a16:creationId xmlns:a16="http://schemas.microsoft.com/office/drawing/2014/main" id="{F6E0D3F2-B28C-204F-A377-7650988D6D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3483068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3</a:t>
            </a:fld>
            <a:endParaRPr lang="tr-TR"/>
          </a:p>
        </p:txBody>
      </p:sp>
    </p:spTree>
    <p:extLst>
      <p:ext uri="{BB962C8B-B14F-4D97-AF65-F5344CB8AC3E}">
        <p14:creationId xmlns:p14="http://schemas.microsoft.com/office/powerpoint/2010/main" val="2104876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4</a:t>
            </a:fld>
            <a:endParaRPr lang="tr-TR"/>
          </a:p>
        </p:txBody>
      </p:sp>
    </p:spTree>
    <p:extLst>
      <p:ext uri="{BB962C8B-B14F-4D97-AF65-F5344CB8AC3E}">
        <p14:creationId xmlns:p14="http://schemas.microsoft.com/office/powerpoint/2010/main" val="1427074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5</a:t>
            </a:fld>
            <a:endParaRPr lang="tr-TR"/>
          </a:p>
        </p:txBody>
      </p:sp>
    </p:spTree>
    <p:extLst>
      <p:ext uri="{BB962C8B-B14F-4D97-AF65-F5344CB8AC3E}">
        <p14:creationId xmlns:p14="http://schemas.microsoft.com/office/powerpoint/2010/main" val="2393764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6</a:t>
            </a:fld>
            <a:endParaRPr lang="tr-TR"/>
          </a:p>
        </p:txBody>
      </p:sp>
    </p:spTree>
    <p:extLst>
      <p:ext uri="{BB962C8B-B14F-4D97-AF65-F5344CB8AC3E}">
        <p14:creationId xmlns:p14="http://schemas.microsoft.com/office/powerpoint/2010/main" val="3524347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7</a:t>
            </a:fld>
            <a:endParaRPr lang="tr-TR"/>
          </a:p>
        </p:txBody>
      </p:sp>
    </p:spTree>
    <p:extLst>
      <p:ext uri="{BB962C8B-B14F-4D97-AF65-F5344CB8AC3E}">
        <p14:creationId xmlns:p14="http://schemas.microsoft.com/office/powerpoint/2010/main" val="2143564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8</a:t>
            </a:fld>
            <a:endParaRPr lang="tr-TR"/>
          </a:p>
        </p:txBody>
      </p:sp>
    </p:spTree>
    <p:extLst>
      <p:ext uri="{BB962C8B-B14F-4D97-AF65-F5344CB8AC3E}">
        <p14:creationId xmlns:p14="http://schemas.microsoft.com/office/powerpoint/2010/main" val="867899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143000" y="685800"/>
            <a:ext cx="4572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43E0F2B-974E-4CFC-8AE6-88E8EE7698DF}" type="slidenum">
              <a:rPr lang="tr-TR" smtClean="0"/>
              <a:pPr/>
              <a:t>14</a:t>
            </a:fld>
            <a:endParaRPr lang="tr-TR"/>
          </a:p>
        </p:txBody>
      </p:sp>
    </p:spTree>
    <p:extLst>
      <p:ext uri="{BB962C8B-B14F-4D97-AF65-F5344CB8AC3E}">
        <p14:creationId xmlns:p14="http://schemas.microsoft.com/office/powerpoint/2010/main" val="1984411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A22B781-DC57-3F4E-A0D8-C3EA0873FF71}" type="datetimeFigureOut">
              <a:rPr lang="tr-TR" smtClean="0"/>
              <a:t>9.11.2020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1915126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7A22B781-DC57-3F4E-A0D8-C3EA0873FF71}" type="datetimeFigureOut">
              <a:rPr lang="tr-TR" smtClean="0"/>
              <a:t>9.11.2020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2500420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7A22B781-DC57-3F4E-A0D8-C3EA0873FF71}" type="datetimeFigureOut">
              <a:rPr lang="tr-TR" smtClean="0"/>
              <a:t>9.11.2020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1034942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6409" y="609466"/>
            <a:ext cx="7771185" cy="1144012"/>
          </a:xfrm>
        </p:spPr>
        <p:txBody>
          <a:bodyPr/>
          <a:lstStyle/>
          <a:p>
            <a:r>
              <a:rPr lang="en-US"/>
              <a:t>Click to edit Master title style</a:t>
            </a:r>
          </a:p>
        </p:txBody>
      </p:sp>
      <p:sp>
        <p:nvSpPr>
          <p:cNvPr id="3" name="SmartArt Placeholder 2"/>
          <p:cNvSpPr>
            <a:spLocks noGrp="1"/>
          </p:cNvSpPr>
          <p:nvPr>
            <p:ph type="dgm" idx="1"/>
          </p:nvPr>
        </p:nvSpPr>
        <p:spPr>
          <a:xfrm>
            <a:off x="686409" y="1980255"/>
            <a:ext cx="7771185" cy="4116420"/>
          </a:xfrm>
        </p:spPr>
        <p:txBody>
          <a:bodyPr/>
          <a:lstStyle/>
          <a:p>
            <a:pPr lvl="0"/>
            <a:r>
              <a:rPr lang="en-US" noProof="0"/>
              <a:t>Click icon to add SmartArt graphic</a:t>
            </a:r>
          </a:p>
        </p:txBody>
      </p:sp>
      <p:sp>
        <p:nvSpPr>
          <p:cNvPr id="4" name="Rectangle 4">
            <a:extLst>
              <a:ext uri="{FF2B5EF4-FFF2-40B4-BE49-F238E27FC236}">
                <a16:creationId xmlns:a16="http://schemas.microsoft.com/office/drawing/2014/main" id="{CA3DA50D-78AD-CA49-995F-1C157F5A4B94}"/>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103DA164-63B5-434B-8F46-BC70C4D5F9F4}"/>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A716FE66-76E5-C142-B5CE-33C1A9364251}"/>
              </a:ext>
            </a:extLst>
          </p:cNvPr>
          <p:cNvSpPr>
            <a:spLocks noGrp="1" noChangeArrowheads="1"/>
          </p:cNvSpPr>
          <p:nvPr>
            <p:ph type="sldNum" sz="quarter" idx="12"/>
          </p:nvPr>
        </p:nvSpPr>
        <p:spPr>
          <a:ln/>
        </p:spPr>
        <p:txBody>
          <a:bodyPr/>
          <a:lstStyle>
            <a:lvl1pPr>
              <a:defRPr/>
            </a:lvl1pPr>
          </a:lstStyle>
          <a:p>
            <a:fld id="{EB067C14-1CEB-5A48-93A9-18609C08496F}" type="slidenum">
              <a:rPr lang="tr-TR" altLang="tr-TR"/>
              <a:pPr/>
              <a:t>‹#›</a:t>
            </a:fld>
            <a:endParaRPr lang="tr-TR" altLang="tr-TR"/>
          </a:p>
        </p:txBody>
      </p:sp>
    </p:spTree>
    <p:extLst>
      <p:ext uri="{BB962C8B-B14F-4D97-AF65-F5344CB8AC3E}">
        <p14:creationId xmlns:p14="http://schemas.microsoft.com/office/powerpoint/2010/main" val="3872200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7A22B781-DC57-3F4E-A0D8-C3EA0873FF71}" type="datetimeFigureOut">
              <a:rPr lang="tr-TR" smtClean="0"/>
              <a:t>9.11.2020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798334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7A22B781-DC57-3F4E-A0D8-C3EA0873FF71}" type="datetimeFigureOut">
              <a:rPr lang="tr-TR" smtClean="0"/>
              <a:t>9.11.2020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3223890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7A22B781-DC57-3F4E-A0D8-C3EA0873FF71}" type="datetimeFigureOut">
              <a:rPr lang="tr-TR" smtClean="0"/>
              <a:t>9.11.2020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2644110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7A22B781-DC57-3F4E-A0D8-C3EA0873FF71}" type="datetimeFigureOut">
              <a:rPr lang="tr-TR" smtClean="0"/>
              <a:t>9.11.2020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2696197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A22B781-DC57-3F4E-A0D8-C3EA0873FF71}" type="datetimeFigureOut">
              <a:rPr lang="tr-TR" smtClean="0"/>
              <a:t>9.11.2020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36641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22B781-DC57-3F4E-A0D8-C3EA0873FF71}" type="datetimeFigureOut">
              <a:rPr lang="tr-TR" smtClean="0"/>
              <a:t>9.11.2020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1667252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7A22B781-DC57-3F4E-A0D8-C3EA0873FF71}" type="datetimeFigureOut">
              <a:rPr lang="tr-TR" smtClean="0"/>
              <a:t>9.11.2020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2112618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7A22B781-DC57-3F4E-A0D8-C3EA0873FF71}" type="datetimeFigureOut">
              <a:rPr lang="tr-TR" smtClean="0"/>
              <a:t>9.11.2020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515822-C8C9-454D-AD97-860B4256C12D}" type="slidenum">
              <a:rPr lang="tr-TR" smtClean="0"/>
              <a:t>‹#›</a:t>
            </a:fld>
            <a:endParaRPr lang="tr-TR"/>
          </a:p>
        </p:txBody>
      </p:sp>
    </p:spTree>
    <p:extLst>
      <p:ext uri="{BB962C8B-B14F-4D97-AF65-F5344CB8AC3E}">
        <p14:creationId xmlns:p14="http://schemas.microsoft.com/office/powerpoint/2010/main" val="378305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22B781-DC57-3F4E-A0D8-C3EA0873FF71}" type="datetimeFigureOut">
              <a:rPr lang="tr-TR" smtClean="0"/>
              <a:t>9.11.2020</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15822-C8C9-454D-AD97-860B4256C12D}" type="slidenum">
              <a:rPr lang="tr-TR" smtClean="0"/>
              <a:t>‹#›</a:t>
            </a:fld>
            <a:endParaRPr lang="tr-TR"/>
          </a:p>
        </p:txBody>
      </p:sp>
    </p:spTree>
    <p:extLst>
      <p:ext uri="{BB962C8B-B14F-4D97-AF65-F5344CB8AC3E}">
        <p14:creationId xmlns:p14="http://schemas.microsoft.com/office/powerpoint/2010/main" val="227464082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
          <p:cNvSpPr txBox="1">
            <a:spLocks noChangeArrowheads="1"/>
          </p:cNvSpPr>
          <p:nvPr/>
        </p:nvSpPr>
        <p:spPr bwMode="auto">
          <a:xfrm>
            <a:off x="35495" y="44624"/>
            <a:ext cx="9036000" cy="936104"/>
          </a:xfrm>
          <a:prstGeom prst="rect">
            <a:avLst/>
          </a:prstGeom>
          <a:solidFill>
            <a:srgbClr val="4E5B6F"/>
          </a:solidFill>
          <a:ln w="127000" cmpd="dbl" algn="ctr">
            <a:solidFill>
              <a:srgbClr val="4E5B6F"/>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tr-TR" sz="1000">
                <a:solidFill>
                  <a:srgbClr val="000000"/>
                </a:solidFill>
                <a:latin typeface="Calibri" pitchFamily="34" charset="0"/>
                <a:cs typeface="Arial" pitchFamily="34" charset="0"/>
              </a:rPr>
              <a:t> </a:t>
            </a:r>
            <a:endParaRPr lang="tr-TR">
              <a:latin typeface="Arial" pitchFamily="34" charset="0"/>
              <a:cs typeface="Arial" pitchFamily="34" charset="0"/>
            </a:endParaRPr>
          </a:p>
        </p:txBody>
      </p:sp>
      <p:sp>
        <p:nvSpPr>
          <p:cNvPr id="20" name="Text Box 4"/>
          <p:cNvSpPr txBox="1">
            <a:spLocks noChangeArrowheads="1"/>
          </p:cNvSpPr>
          <p:nvPr/>
        </p:nvSpPr>
        <p:spPr bwMode="auto">
          <a:xfrm>
            <a:off x="2" y="1052736"/>
            <a:ext cx="9143999" cy="792088"/>
          </a:xfrm>
          <a:prstGeom prst="rect">
            <a:avLst/>
          </a:prstGeom>
          <a:noFill/>
          <a:ln w="127000" cmpd="dbl" algn="ctr">
            <a:noFill/>
            <a:miter lim="800000"/>
            <a:headEnd/>
            <a:tailEnd/>
          </a:ln>
          <a:effectLs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tr-TR" sz="1000">
                <a:solidFill>
                  <a:srgbClr val="000000"/>
                </a:solidFill>
                <a:latin typeface="Calibri" pitchFamily="34" charset="0"/>
                <a:cs typeface="Arial" pitchFamily="34" charset="0"/>
              </a:rPr>
              <a:t> </a:t>
            </a:r>
            <a:endParaRPr lang="tr-TR">
              <a:latin typeface="Arial" pitchFamily="34" charset="0"/>
              <a:cs typeface="Arial" pitchFamily="34" charset="0"/>
            </a:endParaRPr>
          </a:p>
        </p:txBody>
      </p:sp>
      <p:sp>
        <p:nvSpPr>
          <p:cNvPr id="3" name="Metin kutusu 2"/>
          <p:cNvSpPr txBox="1"/>
          <p:nvPr/>
        </p:nvSpPr>
        <p:spPr>
          <a:xfrm>
            <a:off x="0" y="116633"/>
            <a:ext cx="9144000" cy="707886"/>
          </a:xfrm>
          <a:prstGeom prst="rect">
            <a:avLst/>
          </a:prstGeom>
          <a:noFill/>
        </p:spPr>
        <p:txBody>
          <a:bodyPr wrap="square" rtlCol="0">
            <a:spAutoFit/>
          </a:bodyPr>
          <a:lstStyle/>
          <a:p>
            <a:pPr algn="ctr"/>
            <a:r>
              <a:rPr lang="tr-TR" sz="4000" dirty="0">
                <a:solidFill>
                  <a:schemeClr val="bg1"/>
                </a:solidFill>
              </a:rPr>
              <a:t>PLAN / PROJE APLİKASYONU</a:t>
            </a:r>
          </a:p>
        </p:txBody>
      </p:sp>
      <p:sp>
        <p:nvSpPr>
          <p:cNvPr id="21" name="Text Box 4"/>
          <p:cNvSpPr txBox="1">
            <a:spLocks noChangeArrowheads="1"/>
          </p:cNvSpPr>
          <p:nvPr/>
        </p:nvSpPr>
        <p:spPr bwMode="auto">
          <a:xfrm>
            <a:off x="2" y="6597352"/>
            <a:ext cx="9143999" cy="260648"/>
          </a:xfrm>
          <a:prstGeom prst="rect">
            <a:avLst/>
          </a:prstGeom>
          <a:solidFill>
            <a:schemeClr val="accent1">
              <a:lumMod val="20000"/>
              <a:lumOff val="80000"/>
            </a:schemeClr>
          </a:solidFill>
          <a:ln w="127000" cmpd="dbl" algn="ctr">
            <a:noFill/>
            <a:miter lim="800000"/>
            <a:headEnd/>
            <a:tailEnd/>
          </a:ln>
          <a:effectLst/>
          <a:extLst/>
        </p:spPr>
        <p:txBody>
          <a:bodyPr vert="horz" wrap="square" lIns="36576" tIns="36576" rIns="36576" bIns="36576" numCol="1" anchor="t" anchorCtr="0" compatLnSpc="1">
            <a:prstTxWarp prst="textNoShape">
              <a:avLst/>
            </a:prstTxWarp>
          </a:bodyPr>
          <a:lstStyle/>
          <a:p>
            <a:pPr fontAlgn="base">
              <a:spcBef>
                <a:spcPct val="0"/>
              </a:spcBef>
              <a:spcAft>
                <a:spcPct val="0"/>
              </a:spcAft>
            </a:pPr>
            <a:r>
              <a:rPr lang="tr-TR" sz="1000">
                <a:solidFill>
                  <a:srgbClr val="000000"/>
                </a:solidFill>
                <a:latin typeface="Calibri" pitchFamily="34" charset="0"/>
                <a:cs typeface="Arial" pitchFamily="34" charset="0"/>
              </a:rPr>
              <a:t> </a:t>
            </a:r>
            <a:endParaRPr lang="tr-TR">
              <a:latin typeface="Arial" pitchFamily="34" charset="0"/>
              <a:cs typeface="Arial" pitchFamily="34" charset="0"/>
            </a:endParaRPr>
          </a:p>
        </p:txBody>
      </p:sp>
      <p:pic>
        <p:nvPicPr>
          <p:cNvPr id="40962" name="Picture 2" descr="https://emgharita.files.wordpress.com/2013/07/cropped-asdasasdasda.jpg"/>
          <p:cNvPicPr>
            <a:picLocks noChangeAspect="1" noChangeArrowheads="1"/>
          </p:cNvPicPr>
          <p:nvPr/>
        </p:nvPicPr>
        <p:blipFill>
          <a:blip r:embed="rId3" cstate="print"/>
          <a:stretch>
            <a:fillRect/>
          </a:stretch>
        </p:blipFill>
        <p:spPr bwMode="auto">
          <a:xfrm>
            <a:off x="0" y="1844824"/>
            <a:ext cx="9144000" cy="2520280"/>
          </a:xfrm>
          <a:prstGeom prst="rect">
            <a:avLst/>
          </a:prstGeom>
          <a:ln>
            <a:noFill/>
          </a:ln>
          <a:effectLst>
            <a:softEdge rad="112500"/>
          </a:effectLst>
        </p:spPr>
      </p:pic>
      <p:pic>
        <p:nvPicPr>
          <p:cNvPr id="59394" name="Picture 2" descr="http://www.reformcevre.com/rsm/muhendislik-hizmetleri-rsm.jpg"/>
          <p:cNvPicPr>
            <a:picLocks noChangeAspect="1" noChangeArrowheads="1"/>
          </p:cNvPicPr>
          <p:nvPr/>
        </p:nvPicPr>
        <p:blipFill>
          <a:blip r:embed="rId4" cstate="print"/>
          <a:stretch>
            <a:fillRect/>
          </a:stretch>
        </p:blipFill>
        <p:spPr bwMode="auto">
          <a:xfrm>
            <a:off x="0" y="4365104"/>
            <a:ext cx="9144000" cy="2160240"/>
          </a:xfrm>
          <a:prstGeom prst="rect">
            <a:avLst/>
          </a:prstGeom>
          <a:noFill/>
          <a:ln>
            <a:noFill/>
          </a:ln>
        </p:spPr>
      </p:pic>
    </p:spTree>
    <p:extLst>
      <p:ext uri="{BB962C8B-B14F-4D97-AF65-F5344CB8AC3E}">
        <p14:creationId xmlns:p14="http://schemas.microsoft.com/office/powerpoint/2010/main" val="139373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10C4404-4DBD-644D-97FD-69396929EC7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9138292" cy="6858001"/>
          </a:xfrm>
          <a:prstGeom prst="rect">
            <a:avLst/>
          </a:prstGeom>
        </p:spPr>
      </p:pic>
    </p:spTree>
    <p:extLst>
      <p:ext uri="{BB962C8B-B14F-4D97-AF65-F5344CB8AC3E}">
        <p14:creationId xmlns:p14="http://schemas.microsoft.com/office/powerpoint/2010/main" val="1628721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5B7E498-BB35-0E45-8EDF-87F2DE264B02}"/>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25000"/>
                    </a14:imgEffect>
                    <a14:imgEffect>
                      <a14:colorTemperature colorTemp="72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1" y="0"/>
            <a:ext cx="9137771" cy="6858000"/>
          </a:xfrm>
          <a:prstGeom prst="rect">
            <a:avLst/>
          </a:prstGeom>
        </p:spPr>
      </p:pic>
    </p:spTree>
    <p:extLst>
      <p:ext uri="{BB962C8B-B14F-4D97-AF65-F5344CB8AC3E}">
        <p14:creationId xmlns:p14="http://schemas.microsoft.com/office/powerpoint/2010/main" val="3364363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38682B6-DF2B-A24D-A7E1-68147C3D887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770709"/>
            <a:ext cx="9144000" cy="5212080"/>
          </a:xfrm>
          <a:prstGeom prst="rect">
            <a:avLst/>
          </a:prstGeom>
        </p:spPr>
      </p:pic>
    </p:spTree>
    <p:extLst>
      <p:ext uri="{BB962C8B-B14F-4D97-AF65-F5344CB8AC3E}">
        <p14:creationId xmlns:p14="http://schemas.microsoft.com/office/powerpoint/2010/main" val="414150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BD76A14-A49A-DE48-B2DA-240D9C93B6FD}"/>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913130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2 Alt Başlık"/>
          <p:cNvSpPr txBox="1">
            <a:spLocks/>
          </p:cNvSpPr>
          <p:nvPr/>
        </p:nvSpPr>
        <p:spPr>
          <a:xfrm>
            <a:off x="0" y="0"/>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7" name="Text Box 4"/>
          <p:cNvSpPr txBox="1">
            <a:spLocks noChangeArrowheads="1"/>
          </p:cNvSpPr>
          <p:nvPr/>
        </p:nvSpPr>
        <p:spPr bwMode="auto">
          <a:xfrm>
            <a:off x="720080"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3" name="2 İçerik Yer Tutucusu"/>
          <p:cNvSpPr>
            <a:spLocks noGrp="1"/>
          </p:cNvSpPr>
          <p:nvPr>
            <p:ph idx="1"/>
          </p:nvPr>
        </p:nvSpPr>
        <p:spPr>
          <a:xfrm>
            <a:off x="0" y="5373216"/>
            <a:ext cx="9144000" cy="1080120"/>
          </a:xfrm>
          <a:noFill/>
          <a:ln>
            <a:noFill/>
          </a:ln>
        </p:spPr>
        <p:txBody>
          <a:bodyPr>
            <a:noAutofit/>
          </a:bodyPr>
          <a:lstStyle/>
          <a:p>
            <a:pPr algn="just"/>
            <a:r>
              <a:rPr lang="tr-TR" sz="2000" dirty="0">
                <a:latin typeface="Calibri" pitchFamily="34" charset="0"/>
              </a:rPr>
              <a:t>Şekilde I, II, III, IV noktalarının çevirdiği parsele ait ölçme krokisi verilmiştir. Parsel içine yerleştirilecek binanın </a:t>
            </a:r>
            <a:r>
              <a:rPr lang="tr-TR" sz="2000" b="1" dirty="0">
                <a:latin typeface="Calibri" pitchFamily="34" charset="0"/>
              </a:rPr>
              <a:t>AB</a:t>
            </a:r>
            <a:r>
              <a:rPr lang="tr-TR" sz="2000" dirty="0">
                <a:latin typeface="Calibri" pitchFamily="34" charset="0"/>
              </a:rPr>
              <a:t> cephe doğrultusunun </a:t>
            </a:r>
            <a:r>
              <a:rPr lang="tr-TR" sz="2000" b="1" i="1" dirty="0">
                <a:latin typeface="Calibri" pitchFamily="34" charset="0"/>
              </a:rPr>
              <a:t>I, II </a:t>
            </a:r>
            <a:r>
              <a:rPr lang="tr-TR" sz="2000" dirty="0">
                <a:latin typeface="Calibri" pitchFamily="34" charset="0"/>
              </a:rPr>
              <a:t>sınır çizgisine paralel olarak 5 metre içeri çekilmesi, </a:t>
            </a:r>
            <a:r>
              <a:rPr lang="tr-TR" sz="2000" b="1" dirty="0">
                <a:latin typeface="Calibri" pitchFamily="34" charset="0"/>
              </a:rPr>
              <a:t>D</a:t>
            </a:r>
            <a:r>
              <a:rPr lang="tr-TR" sz="2000" dirty="0">
                <a:latin typeface="Calibri" pitchFamily="34" charset="0"/>
              </a:rPr>
              <a:t> köşe noktasının da </a:t>
            </a:r>
            <a:r>
              <a:rPr lang="tr-TR" sz="2000" b="1" i="1" dirty="0">
                <a:latin typeface="Calibri" pitchFamily="34" charset="0"/>
              </a:rPr>
              <a:t>I, IV </a:t>
            </a:r>
            <a:r>
              <a:rPr lang="tr-TR" sz="2000" dirty="0">
                <a:latin typeface="Calibri" pitchFamily="34" charset="0"/>
              </a:rPr>
              <a:t>sınır çizgisinden 3 metre içerde olması öngörülmektedir.</a:t>
            </a:r>
          </a:p>
        </p:txBody>
      </p:sp>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Şantiyelerde uygulanan yöntem</a:t>
            </a:r>
          </a:p>
        </p:txBody>
      </p:sp>
      <p:pic>
        <p:nvPicPr>
          <p:cNvPr id="33794" name="Picture 2" descr="http://www.jefo.com.tr/images/Calisma_Konulari4-1.GIF"/>
          <p:cNvPicPr>
            <a:picLocks noChangeAspect="1" noChangeArrowheads="1"/>
          </p:cNvPicPr>
          <p:nvPr/>
        </p:nvPicPr>
        <p:blipFill>
          <a:blip r:embed="rId3" cstate="print"/>
          <a:srcRect/>
          <a:stretch>
            <a:fillRect/>
          </a:stretch>
        </p:blipFill>
        <p:spPr bwMode="auto">
          <a:xfrm>
            <a:off x="1259632" y="692696"/>
            <a:ext cx="6435866" cy="4630328"/>
          </a:xfrm>
          <a:prstGeom prst="rect">
            <a:avLst/>
          </a:prstGeom>
          <a:noFill/>
        </p:spPr>
      </p:pic>
    </p:spTree>
    <p:extLst>
      <p:ext uri="{BB962C8B-B14F-4D97-AF65-F5344CB8AC3E}">
        <p14:creationId xmlns:p14="http://schemas.microsoft.com/office/powerpoint/2010/main" val="3766612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 Alt Başlık"/>
          <p:cNvSpPr txBox="1">
            <a:spLocks/>
          </p:cNvSpPr>
          <p:nvPr/>
        </p:nvSpPr>
        <p:spPr>
          <a:xfrm>
            <a:off x="0" y="0"/>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3" name="2 İçerik Yer Tutucusu"/>
          <p:cNvSpPr>
            <a:spLocks noGrp="1"/>
          </p:cNvSpPr>
          <p:nvPr>
            <p:ph idx="1"/>
          </p:nvPr>
        </p:nvSpPr>
        <p:spPr>
          <a:xfrm>
            <a:off x="0" y="4725144"/>
            <a:ext cx="9144000" cy="2448272"/>
          </a:xfrm>
          <a:noFill/>
          <a:ln>
            <a:noFill/>
          </a:ln>
        </p:spPr>
        <p:txBody>
          <a:bodyPr>
            <a:noAutofit/>
          </a:bodyPr>
          <a:lstStyle/>
          <a:p>
            <a:pPr algn="just"/>
            <a:r>
              <a:rPr lang="tr-TR" sz="1800" dirty="0">
                <a:latin typeface="Calibri" pitchFamily="34" charset="0"/>
              </a:rPr>
              <a:t>Aplikasyon işlemi, önce </a:t>
            </a:r>
            <a:r>
              <a:rPr lang="tr-TR" sz="1800" b="1" dirty="0">
                <a:latin typeface="Calibri" pitchFamily="34" charset="0"/>
              </a:rPr>
              <a:t>D, sonra A </a:t>
            </a:r>
            <a:r>
              <a:rPr lang="tr-TR" sz="1800" dirty="0">
                <a:latin typeface="Calibri" pitchFamily="34" charset="0"/>
              </a:rPr>
              <a:t>bina köşelerinin araziye işaret edilmesi suretiyle yapılır. Bu amaçla I, II sınır çizgisine 5 ve 14 metre, I, IV sınır çizgisine ise 3 metre uzaktan paralel doğrultular </a:t>
            </a:r>
            <a:r>
              <a:rPr lang="tr-TR" sz="1800" dirty="0" err="1">
                <a:latin typeface="Calibri" pitchFamily="34" charset="0"/>
              </a:rPr>
              <a:t>jalonlanır</a:t>
            </a:r>
            <a:r>
              <a:rPr lang="tr-TR" sz="1800" dirty="0">
                <a:latin typeface="Calibri" pitchFamily="34" charset="0"/>
              </a:rPr>
              <a:t>. I, II sınır çizgisine 14 metreden </a:t>
            </a:r>
            <a:r>
              <a:rPr lang="tr-TR" sz="1800" dirty="0" err="1">
                <a:latin typeface="Calibri" pitchFamily="34" charset="0"/>
              </a:rPr>
              <a:t>jalonlanan</a:t>
            </a:r>
            <a:r>
              <a:rPr lang="tr-TR" sz="1800" dirty="0">
                <a:latin typeface="Calibri" pitchFamily="34" charset="0"/>
              </a:rPr>
              <a:t> paralel doğrultu ile I, IV sınır çizgisine 3 metreden </a:t>
            </a:r>
            <a:r>
              <a:rPr lang="tr-TR" sz="1800" dirty="0" err="1">
                <a:latin typeface="Calibri" pitchFamily="34" charset="0"/>
              </a:rPr>
              <a:t>jalonlanan</a:t>
            </a:r>
            <a:r>
              <a:rPr lang="tr-TR" sz="1800" dirty="0">
                <a:latin typeface="Calibri" pitchFamily="34" charset="0"/>
              </a:rPr>
              <a:t> paralel doğrultunun kesim noktası aranan D noktasıdır. D noktasından AB doğrultusuna inilen dikin ayağı A noktasıdır. Daha sonra B ve C noktalarını belirtmek amacı ile, cephe doğrultusu üzerinde A’dan 12 metre alınarak B noktası ve bu noktadan çıkılan dikin üzerinde de 9 metre alınarak C noktası işaretlenir.</a:t>
            </a:r>
          </a:p>
        </p:txBody>
      </p:sp>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6" name="Picture 2" descr="http://www.jefo.com.tr/images/Calisma_Konulari4-1.GIF"/>
          <p:cNvPicPr>
            <a:picLocks noChangeAspect="1" noChangeArrowheads="1"/>
          </p:cNvPicPr>
          <p:nvPr/>
        </p:nvPicPr>
        <p:blipFill>
          <a:blip r:embed="rId3" cstate="print"/>
          <a:srcRect/>
          <a:stretch>
            <a:fillRect/>
          </a:stretch>
        </p:blipFill>
        <p:spPr bwMode="auto">
          <a:xfrm>
            <a:off x="1403648" y="548680"/>
            <a:ext cx="5760640" cy="4144533"/>
          </a:xfrm>
          <a:prstGeom prst="rect">
            <a:avLst/>
          </a:prstGeom>
          <a:noFill/>
        </p:spPr>
      </p:pic>
      <p:sp>
        <p:nvSpPr>
          <p:cNvPr id="20" name="Text Box 4"/>
          <p:cNvSpPr txBox="1">
            <a:spLocks noChangeArrowheads="1"/>
          </p:cNvSpPr>
          <p:nvPr/>
        </p:nvSpPr>
        <p:spPr bwMode="auto">
          <a:xfrm>
            <a:off x="720080"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21"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Şantiyelerde uygulanan yöntem</a:t>
            </a:r>
          </a:p>
        </p:txBody>
      </p:sp>
    </p:spTree>
    <p:extLst>
      <p:ext uri="{BB962C8B-B14F-4D97-AF65-F5344CB8AC3E}">
        <p14:creationId xmlns:p14="http://schemas.microsoft.com/office/powerpoint/2010/main" val="2560034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4409728"/>
            <a:ext cx="9144000" cy="2448272"/>
          </a:xfrm>
          <a:noFill/>
          <a:ln>
            <a:noFill/>
          </a:ln>
        </p:spPr>
        <p:txBody>
          <a:bodyPr>
            <a:noAutofit/>
          </a:bodyPr>
          <a:lstStyle/>
          <a:p>
            <a:pPr algn="just"/>
            <a:r>
              <a:rPr lang="tr-TR" sz="2000" dirty="0">
                <a:latin typeface="Calibri" pitchFamily="34" charset="0"/>
              </a:rPr>
              <a:t>Aplikasyonu kontrol amacı ile AC ve BD köşegenleri ile DC kenarının uzunlukları ölçülür. İşaretlenmiş olan bu noktalara, nokta kazıkları çakılır ve aplikasyon noktaları ip iskelesi üzerine doğrultuya girerek taşınır. </a:t>
            </a:r>
            <a:r>
              <a:rPr lang="tr-TR" sz="2000" dirty="0" err="1">
                <a:latin typeface="Calibri" pitchFamily="34" charset="0"/>
              </a:rPr>
              <a:t>Jalonlanan</a:t>
            </a:r>
            <a:r>
              <a:rPr lang="tr-TR" sz="2000" dirty="0">
                <a:latin typeface="Calibri" pitchFamily="34" charset="0"/>
              </a:rPr>
              <a:t> AB, BC, CD ve AD doğrultuları, doğru bir biçimde ip iskelesinin ahşap çıtasına aktarılır. Aktarma işlemi ip iskelesinin ahşap çıtasına çakılan çivilerle yapılır. Bu çivilere takılan tel veya ipler AB, BC, CD ve AD doğrultularını gösterir ve bu şekilde iplerle yapı çalışmaları yürütülür (2).</a:t>
            </a:r>
          </a:p>
        </p:txBody>
      </p:sp>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5" name="2 Alt Başlık"/>
          <p:cNvSpPr txBox="1">
            <a:spLocks/>
          </p:cNvSpPr>
          <p:nvPr/>
        </p:nvSpPr>
        <p:spPr>
          <a:xfrm>
            <a:off x="216024" y="0"/>
            <a:ext cx="539552"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a.</a:t>
            </a:r>
          </a:p>
        </p:txBody>
      </p:sp>
      <p:pic>
        <p:nvPicPr>
          <p:cNvPr id="35842" name="Picture 2" descr="http://www.jefo.com.tr/images/Calisma_Konulari4-2.GIF"/>
          <p:cNvPicPr>
            <a:picLocks noChangeAspect="1" noChangeArrowheads="1"/>
          </p:cNvPicPr>
          <p:nvPr/>
        </p:nvPicPr>
        <p:blipFill>
          <a:blip r:embed="rId3" cstate="print"/>
          <a:srcRect/>
          <a:stretch>
            <a:fillRect/>
          </a:stretch>
        </p:blipFill>
        <p:spPr bwMode="auto">
          <a:xfrm>
            <a:off x="1259632" y="620688"/>
            <a:ext cx="7041459" cy="3456384"/>
          </a:xfrm>
          <a:prstGeom prst="rect">
            <a:avLst/>
          </a:prstGeom>
          <a:noFill/>
        </p:spPr>
      </p:pic>
      <p:sp>
        <p:nvSpPr>
          <p:cNvPr id="19" name="Text Box 4"/>
          <p:cNvSpPr txBox="1">
            <a:spLocks noChangeArrowheads="1"/>
          </p:cNvSpPr>
          <p:nvPr/>
        </p:nvSpPr>
        <p:spPr bwMode="auto">
          <a:xfrm>
            <a:off x="720080"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20" name="2 Alt Başlık"/>
          <p:cNvSpPr txBox="1">
            <a:spLocks/>
          </p:cNvSpPr>
          <p:nvPr/>
        </p:nvSpPr>
        <p:spPr>
          <a:xfrm>
            <a:off x="0" y="0"/>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22"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Şantiyelerde uygulanan yöntem</a:t>
            </a:r>
          </a:p>
        </p:txBody>
      </p:sp>
    </p:spTree>
    <p:extLst>
      <p:ext uri="{BB962C8B-B14F-4D97-AF65-F5344CB8AC3E}">
        <p14:creationId xmlns:p14="http://schemas.microsoft.com/office/powerpoint/2010/main" val="1575061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17" name="2 Alt Başlık"/>
          <p:cNvSpPr txBox="1">
            <a:spLocks/>
          </p:cNvSpPr>
          <p:nvPr/>
        </p:nvSpPr>
        <p:spPr>
          <a:xfrm>
            <a:off x="0" y="-1"/>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9"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KAZI-DOLGU ALANLARIN BELİRLENMESİ</a:t>
            </a:r>
          </a:p>
        </p:txBody>
      </p:sp>
      <p:pic>
        <p:nvPicPr>
          <p:cNvPr id="20" name="Picture 2" descr="http://portal.netcad.com.tr/download/attachments/98042961/image160.gif?version=1&amp;modificationDate=1378237333487&amp;api=v2&amp;effects=border-simple,blur-bord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492896"/>
            <a:ext cx="4679504" cy="27363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2" name="Picture 2" descr="https://encrypted-tbn3.gstatic.com/images?q=tbn:ANd9GcRXOBPOrrzlubVEyTPrB2McpPqAcTWlaWGzb-h_PWABgd5jEw9_"/>
          <p:cNvPicPr>
            <a:picLocks noChangeAspect="1" noChangeArrowheads="1"/>
          </p:cNvPicPr>
          <p:nvPr/>
        </p:nvPicPr>
        <p:blipFill>
          <a:blip r:embed="rId4" cstate="print"/>
          <a:stretch>
            <a:fillRect/>
          </a:stretch>
        </p:blipFill>
        <p:spPr bwMode="auto">
          <a:xfrm>
            <a:off x="4679504" y="2636912"/>
            <a:ext cx="4464496" cy="2712051"/>
          </a:xfrm>
          <a:prstGeom prst="rect">
            <a:avLst/>
          </a:prstGeom>
          <a:ln>
            <a:noFill/>
          </a:ln>
          <a:effectLst>
            <a:softEdge rad="112500"/>
          </a:effectLst>
        </p:spPr>
      </p:pic>
    </p:spTree>
    <p:extLst>
      <p:ext uri="{BB962C8B-B14F-4D97-AF65-F5344CB8AC3E}">
        <p14:creationId xmlns:p14="http://schemas.microsoft.com/office/powerpoint/2010/main" val="977608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17" name="2 Alt Başlık"/>
          <p:cNvSpPr txBox="1">
            <a:spLocks/>
          </p:cNvSpPr>
          <p:nvPr/>
        </p:nvSpPr>
        <p:spPr>
          <a:xfrm>
            <a:off x="0" y="-1"/>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9"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KAZI-DOLGU ALANLARIN BELİRLENMESİ</a:t>
            </a:r>
          </a:p>
        </p:txBody>
      </p:sp>
      <p:pic>
        <p:nvPicPr>
          <p:cNvPr id="14" name="Picture 4" descr="http://kocakogluhafriyat.com/39_Gurtekin_Insaat.jpg">
            <a:extLst>
              <a:ext uri="{FF2B5EF4-FFF2-40B4-BE49-F238E27FC236}">
                <a16:creationId xmlns:a16="http://schemas.microsoft.com/office/drawing/2014/main" id="{D10ADB10-8871-1D4C-880B-8E68A022EA12}"/>
              </a:ext>
            </a:extLst>
          </p:cNvPr>
          <p:cNvPicPr>
            <a:picLocks noChangeAspect="1" noChangeArrowheads="1"/>
          </p:cNvPicPr>
          <p:nvPr/>
        </p:nvPicPr>
        <p:blipFill>
          <a:blip r:embed="rId3" cstate="print">
            <a:extLst>
              <a:ext uri="{BEBA8EAE-BF5A-486C-A8C5-ECC9F3942E4B}">
                <a14:imgProps xmlns:a14="http://schemas.microsoft.com/office/drawing/2010/main">
                  <a14:imgLayer>
                    <a14:imgEffect>
                      <a14:brightnessContrast bright="20000"/>
                    </a14:imgEffect>
                  </a14:imgLayer>
                </a14:imgProps>
              </a:ext>
            </a:extLst>
          </a:blip>
          <a:stretch>
            <a:fillRect/>
          </a:stretch>
        </p:blipFill>
        <p:spPr bwMode="auto">
          <a:xfrm>
            <a:off x="18070" y="693142"/>
            <a:ext cx="9125930" cy="6164858"/>
          </a:xfrm>
          <a:prstGeom prst="rect">
            <a:avLst/>
          </a:prstGeom>
          <a:noFill/>
          <a:ln>
            <a:noFill/>
          </a:ln>
        </p:spPr>
      </p:pic>
    </p:spTree>
    <p:extLst>
      <p:ext uri="{BB962C8B-B14F-4D97-AF65-F5344CB8AC3E}">
        <p14:creationId xmlns:p14="http://schemas.microsoft.com/office/powerpoint/2010/main" val="3346130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0413B3D-7C81-F340-BCCA-95FACF1C3CE5}"/>
              </a:ext>
            </a:extLst>
          </p:cNvPr>
          <p:cNvPicPr>
            <a:picLocks noChangeAspect="1"/>
          </p:cNvPicPr>
          <p:nvPr/>
        </p:nvPicPr>
        <p:blipFill>
          <a:blip r:embed="rId2">
            <a:extLst>
              <a:ext uri="{BEBA8EAE-BF5A-486C-A8C5-ECC9F3942E4B}">
                <a14:imgProps xmlns:a14="http://schemas.microsoft.com/office/drawing/2010/main">
                  <a14:imgLayer>
                    <a14:imgEffect>
                      <a14:brightnessContrast bright="20000" contrast="20000"/>
                    </a14:imgEffect>
                  </a14:imgLayer>
                </a14:imgProp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80526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16" descr="Acer5">
            <a:extLst>
              <a:ext uri="{FF2B5EF4-FFF2-40B4-BE49-F238E27FC236}">
                <a16:creationId xmlns:a16="http://schemas.microsoft.com/office/drawing/2014/main" id="{9BB13D15-6D59-3244-A55C-C893EB5919E1}"/>
              </a:ext>
            </a:extLst>
          </p:cNvPr>
          <p:cNvPicPr>
            <a:picLocks noChangeAspect="1" noChangeArrowheads="1"/>
          </p:cNvPicPr>
          <p:nvPr/>
        </p:nvPicPr>
        <p:blipFill>
          <a:blip r:embed="rId3">
            <a:lum bright="48000" contrast="-54000"/>
            <a:extLst>
              <a:ext uri="{28A0092B-C50C-407E-A947-70E740481C1C}">
                <a14:useLocalDpi xmlns:a14="http://schemas.microsoft.com/office/drawing/2010/main"/>
              </a:ext>
            </a:extLst>
          </a:blip>
          <a:srcRect/>
          <a:stretch>
            <a:fillRect/>
          </a:stretch>
        </p:blipFill>
        <p:spPr bwMode="auto">
          <a:xfrm>
            <a:off x="4050" y="1"/>
            <a:ext cx="9144000" cy="688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19" name="Organization Chart 3">
            <a:extLst>
              <a:ext uri="{FF2B5EF4-FFF2-40B4-BE49-F238E27FC236}">
                <a16:creationId xmlns:a16="http://schemas.microsoft.com/office/drawing/2014/main" id="{F0715F3D-7A8E-1B47-9881-2C789F40E9F4}"/>
              </a:ext>
            </a:extLst>
          </p:cNvPr>
          <p:cNvGrpSpPr>
            <a:grpSpLocks noChangeAspect="1"/>
          </p:cNvGrpSpPr>
          <p:nvPr/>
        </p:nvGrpSpPr>
        <p:grpSpPr bwMode="auto">
          <a:xfrm>
            <a:off x="4050" y="2"/>
            <a:ext cx="9144000" cy="6858001"/>
            <a:chOff x="-285" y="2302"/>
            <a:chExt cx="7359" cy="16092"/>
          </a:xfrm>
        </p:grpSpPr>
        <p:sp>
          <p:nvSpPr>
            <p:cNvPr id="28" name="AutoShape 4">
              <a:extLst>
                <a:ext uri="{FF2B5EF4-FFF2-40B4-BE49-F238E27FC236}">
                  <a16:creationId xmlns:a16="http://schemas.microsoft.com/office/drawing/2014/main" id="{BEDA9071-3BA7-E342-8E4F-027CD799B880}"/>
                </a:ext>
              </a:extLst>
            </p:cNvPr>
            <p:cNvSpPr>
              <a:spLocks noChangeAspect="1" noChangeArrowheads="1" noTextEdit="1"/>
            </p:cNvSpPr>
            <p:nvPr/>
          </p:nvSpPr>
          <p:spPr bwMode="auto">
            <a:xfrm>
              <a:off x="-285" y="2302"/>
              <a:ext cx="7359" cy="1609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sz="1600">
                <a:latin typeface="Calibri" panose="020F0502020204030204" pitchFamily="34" charset="0"/>
                <a:cs typeface="Calibri" panose="020F0502020204030204" pitchFamily="34" charset="0"/>
              </a:endParaRPr>
            </a:p>
          </p:txBody>
        </p:sp>
        <p:sp>
          <p:nvSpPr>
            <p:cNvPr id="9235" name="_s6155">
              <a:extLst>
                <a:ext uri="{FF2B5EF4-FFF2-40B4-BE49-F238E27FC236}">
                  <a16:creationId xmlns:a16="http://schemas.microsoft.com/office/drawing/2014/main" id="{D38E3F94-B0C7-8746-B259-51BA4C346F5B}"/>
                </a:ext>
              </a:extLst>
            </p:cNvPr>
            <p:cNvSpPr>
              <a:spLocks noChangeArrowheads="1"/>
            </p:cNvSpPr>
            <p:nvPr/>
          </p:nvSpPr>
          <p:spPr bwMode="auto">
            <a:xfrm>
              <a:off x="-141" y="2913"/>
              <a:ext cx="7013" cy="2365"/>
            </a:xfrm>
            <a:prstGeom prst="roundRect">
              <a:avLst>
                <a:gd name="adj" fmla="val 16667"/>
              </a:avLst>
            </a:prstGeom>
            <a:solidFill>
              <a:schemeClr val="accent1"/>
            </a:solidFill>
            <a:ln w="28575">
              <a:solidFill>
                <a:srgbClr val="FF0000"/>
              </a:solidFill>
              <a:round/>
              <a:headEnd/>
              <a:tailEnd/>
            </a:ln>
          </p:spPr>
          <p:txBody>
            <a:bodyPr wrap="none" lIns="960" tIns="481" rIns="960" bIns="481" anchor="ctr"/>
            <a:lstStyle>
              <a:lvl1pPr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algn="ctr" eaLnBrk="1" hangingPunct="1"/>
              <a:r>
                <a:rPr lang="tr-TR" altLang="tr-TR" sz="3600" b="1" dirty="0">
                  <a:solidFill>
                    <a:schemeClr val="bg1"/>
                  </a:solidFill>
                  <a:latin typeface="Calibri" panose="020F0502020204030204" pitchFamily="34" charset="0"/>
                  <a:cs typeface="Calibri" panose="020F0502020204030204" pitchFamily="34" charset="0"/>
                </a:rPr>
                <a:t>PEYZAJ TASARIMI ve UYGULAMA SÜRECİ</a:t>
              </a:r>
              <a:endParaRPr lang="tr-TR" altLang="tr-TR" sz="3600" b="1" baseline="2000" dirty="0">
                <a:solidFill>
                  <a:schemeClr val="bg1"/>
                </a:solidFill>
                <a:latin typeface="Calibri" panose="020F0502020204030204" pitchFamily="34" charset="0"/>
                <a:cs typeface="Calibri" panose="020F0502020204030204" pitchFamily="34" charset="0"/>
              </a:endParaRPr>
            </a:p>
          </p:txBody>
        </p:sp>
        <p:sp>
          <p:nvSpPr>
            <p:cNvPr id="35" name="_s6156">
              <a:extLst>
                <a:ext uri="{FF2B5EF4-FFF2-40B4-BE49-F238E27FC236}">
                  <a16:creationId xmlns:a16="http://schemas.microsoft.com/office/drawing/2014/main" id="{9771FEC5-4820-D246-ABF6-C77EE22213AB}"/>
                </a:ext>
              </a:extLst>
            </p:cNvPr>
            <p:cNvSpPr>
              <a:spLocks noChangeArrowheads="1"/>
            </p:cNvSpPr>
            <p:nvPr/>
          </p:nvSpPr>
          <p:spPr bwMode="auto">
            <a:xfrm>
              <a:off x="-198" y="6969"/>
              <a:ext cx="1275" cy="2027"/>
            </a:xfrm>
            <a:prstGeom prst="roundRect">
              <a:avLst>
                <a:gd name="adj" fmla="val 16667"/>
              </a:avLst>
            </a:prstGeom>
            <a:gradFill rotWithShape="1">
              <a:gsLst>
                <a:gs pos="0">
                  <a:srgbClr val="760076"/>
                </a:gs>
                <a:gs pos="50000">
                  <a:srgbClr val="FF00FF">
                    <a:alpha val="80000"/>
                  </a:srgbClr>
                </a:gs>
                <a:gs pos="100000">
                  <a:srgbClr val="760076"/>
                </a:gs>
              </a:gsLst>
              <a:lin ang="0" scaled="1"/>
            </a:gradFill>
            <a:ln w="28575">
              <a:solidFill>
                <a:srgbClr val="FF00AD"/>
              </a:solidFill>
              <a:round/>
              <a:headEnd/>
              <a:tailEnd/>
            </a:ln>
          </p:spPr>
          <p:txBody>
            <a:bodyPr wrap="none" lIns="960" tIns="481" rIns="960" bIns="481" anchor="ctr"/>
            <a:lstStyle>
              <a:lvl1pPr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algn="ctr" eaLnBrk="1" hangingPunct="1">
                <a:lnSpc>
                  <a:spcPts val="1707"/>
                </a:lnSpc>
              </a:pPr>
              <a:r>
                <a:rPr lang="tr-TR" alt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İŞ VE HİZMET </a:t>
              </a:r>
            </a:p>
            <a:p>
              <a:pPr algn="ctr" eaLnBrk="1" hangingPunct="1">
                <a:lnSpc>
                  <a:spcPts val="1499"/>
                </a:lnSpc>
              </a:pPr>
              <a:r>
                <a:rPr lang="tr-TR" alt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TANIMLAMASI </a:t>
              </a:r>
            </a:p>
            <a:p>
              <a:pPr algn="ctr" eaLnBrk="1" hangingPunct="1">
                <a:lnSpc>
                  <a:spcPts val="1499"/>
                </a:lnSpc>
              </a:pPr>
              <a:r>
                <a:rPr lang="tr-TR" alt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Birinci Aşama ) </a:t>
              </a:r>
            </a:p>
          </p:txBody>
        </p:sp>
        <p:sp>
          <p:nvSpPr>
            <p:cNvPr id="36" name="_s6192">
              <a:extLst>
                <a:ext uri="{FF2B5EF4-FFF2-40B4-BE49-F238E27FC236}">
                  <a16:creationId xmlns:a16="http://schemas.microsoft.com/office/drawing/2014/main" id="{A90CE0FD-1D31-6440-8CD6-0C559DBE39A4}"/>
                </a:ext>
              </a:extLst>
            </p:cNvPr>
            <p:cNvSpPr>
              <a:spLocks noChangeArrowheads="1"/>
            </p:cNvSpPr>
            <p:nvPr/>
          </p:nvSpPr>
          <p:spPr bwMode="auto">
            <a:xfrm>
              <a:off x="2583" y="6969"/>
              <a:ext cx="1443" cy="2027"/>
            </a:xfrm>
            <a:prstGeom prst="roundRect">
              <a:avLst>
                <a:gd name="adj" fmla="val 16667"/>
              </a:avLst>
            </a:prstGeom>
            <a:gradFill rotWithShape="1">
              <a:gsLst>
                <a:gs pos="0">
                  <a:srgbClr val="760076"/>
                </a:gs>
                <a:gs pos="50000">
                  <a:srgbClr val="FF00FF">
                    <a:alpha val="80000"/>
                  </a:srgbClr>
                </a:gs>
                <a:gs pos="100000">
                  <a:srgbClr val="760076"/>
                </a:gs>
              </a:gsLst>
              <a:lin ang="0" scaled="1"/>
            </a:gradFill>
            <a:ln w="28575">
              <a:solidFill>
                <a:srgbClr val="FF00AD"/>
              </a:solidFill>
              <a:round/>
              <a:headEnd/>
              <a:tailEnd/>
            </a:ln>
          </p:spPr>
          <p:txBody>
            <a:bodyPr wrap="none" lIns="91429" tIns="45714" rIns="91429" bIns="45714" anchor="ctr"/>
            <a:lstStyle/>
            <a:p>
              <a:pPr algn="ctr" defTabSz="915235">
                <a:lnSpc>
                  <a:spcPts val="1707"/>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İHALE DOSYASI </a:t>
              </a:r>
            </a:p>
            <a:p>
              <a:pPr algn="ctr" defTabSz="915235">
                <a:lnSpc>
                  <a:spcPts val="1707"/>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HAZIRLIĞI VE İHALE </a:t>
              </a:r>
            </a:p>
            <a:p>
              <a:pPr algn="ctr" defTabSz="915235">
                <a:lnSpc>
                  <a:spcPts val="1499"/>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Üçüncü Aşama )</a:t>
              </a:r>
            </a:p>
          </p:txBody>
        </p:sp>
        <p:sp>
          <p:nvSpPr>
            <p:cNvPr id="37" name="_s6198">
              <a:extLst>
                <a:ext uri="{FF2B5EF4-FFF2-40B4-BE49-F238E27FC236}">
                  <a16:creationId xmlns:a16="http://schemas.microsoft.com/office/drawing/2014/main" id="{CEDC99DF-FE70-6046-B700-11141B177AD7}"/>
                </a:ext>
              </a:extLst>
            </p:cNvPr>
            <p:cNvSpPr>
              <a:spLocks noChangeArrowheads="1"/>
            </p:cNvSpPr>
            <p:nvPr/>
          </p:nvSpPr>
          <p:spPr bwMode="auto">
            <a:xfrm>
              <a:off x="4147" y="5452"/>
              <a:ext cx="2783" cy="1349"/>
            </a:xfrm>
            <a:prstGeom prst="roundRect">
              <a:avLst>
                <a:gd name="adj" fmla="val 16667"/>
              </a:avLst>
            </a:prstGeom>
            <a:gradFill rotWithShape="1">
              <a:gsLst>
                <a:gs pos="0">
                  <a:schemeClr val="accent1">
                    <a:alpha val="64999"/>
                  </a:schemeClr>
                </a:gs>
                <a:gs pos="100000">
                  <a:schemeClr val="accent1">
                    <a:gamma/>
                    <a:tint val="92157"/>
                    <a:invGamma/>
                    <a:alpha val="67999"/>
                  </a:schemeClr>
                </a:gs>
              </a:gsLst>
              <a:lin ang="5400000" scaled="1"/>
            </a:gradFill>
            <a:ln w="28575">
              <a:solidFill>
                <a:srgbClr val="F1FD09"/>
              </a:solidFill>
              <a:round/>
              <a:headEnd/>
              <a:tailEnd/>
            </a:ln>
          </p:spPr>
          <p:txBody>
            <a:bodyPr wrap="none" lIns="91429" tIns="45714" rIns="91429" bIns="45714" anchor="ctr"/>
            <a:lstStyle/>
            <a:p>
              <a:pPr algn="ctr" defTabSz="915235">
                <a:defRPr/>
              </a:pPr>
              <a:endParaRPr lang="tr-TR" sz="1600" dirty="0">
                <a:latin typeface="Calibri" panose="020F0502020204030204" pitchFamily="34" charset="0"/>
                <a:cs typeface="Calibri" panose="020F0502020204030204" pitchFamily="34" charset="0"/>
              </a:endParaRPr>
            </a:p>
          </p:txBody>
        </p:sp>
        <p:sp>
          <p:nvSpPr>
            <p:cNvPr id="38" name="_s6200">
              <a:extLst>
                <a:ext uri="{FF2B5EF4-FFF2-40B4-BE49-F238E27FC236}">
                  <a16:creationId xmlns:a16="http://schemas.microsoft.com/office/drawing/2014/main" id="{63EDA0BF-0383-3C48-8107-05F61BC03777}"/>
                </a:ext>
              </a:extLst>
            </p:cNvPr>
            <p:cNvSpPr>
              <a:spLocks noChangeArrowheads="1"/>
            </p:cNvSpPr>
            <p:nvPr/>
          </p:nvSpPr>
          <p:spPr bwMode="auto">
            <a:xfrm>
              <a:off x="4090" y="6969"/>
              <a:ext cx="1448" cy="2027"/>
            </a:xfrm>
            <a:prstGeom prst="roundRect">
              <a:avLst>
                <a:gd name="adj" fmla="val 16667"/>
              </a:avLst>
            </a:prstGeom>
            <a:gradFill rotWithShape="1">
              <a:gsLst>
                <a:gs pos="0">
                  <a:srgbClr val="005704">
                    <a:alpha val="41000"/>
                  </a:srgbClr>
                </a:gs>
                <a:gs pos="50000">
                  <a:srgbClr val="01BD0A">
                    <a:alpha val="16000"/>
                  </a:srgbClr>
                </a:gs>
                <a:gs pos="100000">
                  <a:srgbClr val="005704">
                    <a:alpha val="41000"/>
                  </a:srgbClr>
                </a:gs>
              </a:gsLst>
              <a:lin ang="0" scaled="1"/>
            </a:gradFill>
            <a:ln w="28575">
              <a:solidFill>
                <a:srgbClr val="01BD0A"/>
              </a:solidFill>
              <a:round/>
              <a:headEnd/>
              <a:tailEnd/>
            </a:ln>
          </p:spPr>
          <p:txBody>
            <a:bodyPr wrap="none" lIns="91429" tIns="45714" rIns="91429" bIns="45714" anchor="ctr"/>
            <a:lstStyle/>
            <a:p>
              <a:pPr algn="ctr" defTabSz="915235">
                <a:lnSpc>
                  <a:spcPts val="1707"/>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YAPISAL ve BİTKİSEL</a:t>
              </a:r>
            </a:p>
            <a:p>
              <a:pPr algn="ctr" defTabSz="915235">
                <a:lnSpc>
                  <a:spcPts val="1707"/>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UYGULAMA </a:t>
              </a:r>
            </a:p>
            <a:p>
              <a:pPr algn="ctr" defTabSz="915235">
                <a:lnSpc>
                  <a:spcPts val="1499"/>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Dördüncü Aşama )</a:t>
              </a:r>
            </a:p>
          </p:txBody>
        </p:sp>
        <p:sp>
          <p:nvSpPr>
            <p:cNvPr id="39" name="_s1038">
              <a:extLst>
                <a:ext uri="{FF2B5EF4-FFF2-40B4-BE49-F238E27FC236}">
                  <a16:creationId xmlns:a16="http://schemas.microsoft.com/office/drawing/2014/main" id="{57641C62-4AA1-3649-BB30-FE48BDF6F6C7}"/>
                </a:ext>
              </a:extLst>
            </p:cNvPr>
            <p:cNvSpPr>
              <a:spLocks noChangeArrowheads="1"/>
            </p:cNvSpPr>
            <p:nvPr/>
          </p:nvSpPr>
          <p:spPr bwMode="auto">
            <a:xfrm>
              <a:off x="1134" y="6969"/>
              <a:ext cx="1392" cy="2027"/>
            </a:xfrm>
            <a:prstGeom prst="roundRect">
              <a:avLst>
                <a:gd name="adj" fmla="val 16667"/>
              </a:avLst>
            </a:prstGeom>
            <a:gradFill rotWithShape="1">
              <a:gsLst>
                <a:gs pos="0">
                  <a:srgbClr val="760076"/>
                </a:gs>
                <a:gs pos="50000">
                  <a:srgbClr val="FF00FF">
                    <a:alpha val="80000"/>
                  </a:srgbClr>
                </a:gs>
                <a:gs pos="100000">
                  <a:srgbClr val="760076"/>
                </a:gs>
              </a:gsLst>
              <a:lin ang="0" scaled="1"/>
            </a:gradFill>
            <a:ln w="28575">
              <a:solidFill>
                <a:srgbClr val="FF00AD"/>
              </a:solidFill>
              <a:round/>
              <a:headEnd/>
              <a:tailEnd/>
            </a:ln>
          </p:spPr>
          <p:txBody>
            <a:bodyPr wrap="none" lIns="960" tIns="481" rIns="960" bIns="481" anchor="ctr"/>
            <a:lstStyle/>
            <a:p>
              <a:pPr algn="ctr" defTabSz="915235">
                <a:lnSpc>
                  <a:spcPts val="1707"/>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PROJE HAZIRLAMA </a:t>
              </a:r>
            </a:p>
            <a:p>
              <a:pPr algn="ctr" defTabSz="915235">
                <a:lnSpc>
                  <a:spcPts val="1707"/>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HİZMETLERİ </a:t>
              </a:r>
            </a:p>
            <a:p>
              <a:pPr algn="ctr" defTabSz="915235">
                <a:lnSpc>
                  <a:spcPts val="1499"/>
                </a:lnSpc>
                <a:defRPr/>
              </a:pPr>
              <a:r>
                <a:rPr 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İkinci Aşama ) </a:t>
              </a:r>
            </a:p>
          </p:txBody>
        </p:sp>
        <p:sp>
          <p:nvSpPr>
            <p:cNvPr id="9249" name="_s1041">
              <a:extLst>
                <a:ext uri="{FF2B5EF4-FFF2-40B4-BE49-F238E27FC236}">
                  <a16:creationId xmlns:a16="http://schemas.microsoft.com/office/drawing/2014/main" id="{ED597DC0-0371-B043-B467-F1339D4FC13D}"/>
                </a:ext>
              </a:extLst>
            </p:cNvPr>
            <p:cNvSpPr>
              <a:spLocks noChangeArrowheads="1"/>
            </p:cNvSpPr>
            <p:nvPr/>
          </p:nvSpPr>
          <p:spPr bwMode="auto">
            <a:xfrm>
              <a:off x="-142" y="5452"/>
              <a:ext cx="4116" cy="1349"/>
            </a:xfrm>
            <a:prstGeom prst="roundRect">
              <a:avLst>
                <a:gd name="adj" fmla="val 16667"/>
              </a:avLst>
            </a:prstGeom>
            <a:solidFill>
              <a:schemeClr val="accent1"/>
            </a:solidFill>
            <a:ln w="28575">
              <a:solidFill>
                <a:srgbClr val="F1FD09"/>
              </a:solidFill>
              <a:round/>
              <a:headEnd/>
              <a:tailEnd/>
            </a:ln>
          </p:spPr>
          <p:txBody>
            <a:bodyPr wrap="none" lIns="91429" tIns="45714" rIns="91429" bIns="45714" anchor="ctr"/>
            <a:lstStyle>
              <a:lvl1pPr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algn="ctr" eaLnBrk="1" hangingPunct="1"/>
              <a:endParaRPr lang="tr-TR" altLang="tr-TR" sz="1600">
                <a:latin typeface="Calibri" panose="020F0502020204030204" pitchFamily="34" charset="0"/>
                <a:cs typeface="Calibri" panose="020F0502020204030204" pitchFamily="34" charset="0"/>
              </a:endParaRPr>
            </a:p>
          </p:txBody>
        </p:sp>
        <p:sp>
          <p:nvSpPr>
            <p:cNvPr id="41" name="_s1040">
              <a:extLst>
                <a:ext uri="{FF2B5EF4-FFF2-40B4-BE49-F238E27FC236}">
                  <a16:creationId xmlns:a16="http://schemas.microsoft.com/office/drawing/2014/main" id="{403AE22F-0B13-E845-8055-8914A63845F0}"/>
                </a:ext>
              </a:extLst>
            </p:cNvPr>
            <p:cNvSpPr>
              <a:spLocks noChangeArrowheads="1"/>
            </p:cNvSpPr>
            <p:nvPr/>
          </p:nvSpPr>
          <p:spPr bwMode="auto">
            <a:xfrm>
              <a:off x="5597" y="6969"/>
              <a:ext cx="1390" cy="2027"/>
            </a:xfrm>
            <a:prstGeom prst="roundRect">
              <a:avLst>
                <a:gd name="adj" fmla="val 16667"/>
              </a:avLst>
            </a:prstGeom>
            <a:gradFill rotWithShape="1">
              <a:gsLst>
                <a:gs pos="0">
                  <a:srgbClr val="01BD0A">
                    <a:gamma/>
                    <a:shade val="46275"/>
                    <a:invGamma/>
                    <a:alpha val="52000"/>
                  </a:srgbClr>
                </a:gs>
                <a:gs pos="50000">
                  <a:srgbClr val="01BD0A">
                    <a:alpha val="50000"/>
                  </a:srgbClr>
                </a:gs>
                <a:gs pos="100000">
                  <a:srgbClr val="01BD0A">
                    <a:gamma/>
                    <a:shade val="46275"/>
                    <a:invGamma/>
                    <a:alpha val="52000"/>
                  </a:srgbClr>
                </a:gs>
              </a:gsLst>
              <a:lin ang="0" scaled="1"/>
            </a:gradFill>
            <a:ln w="28575">
              <a:solidFill>
                <a:srgbClr val="01BD0A"/>
              </a:solidFill>
              <a:round/>
              <a:headEnd/>
              <a:tailEnd/>
            </a:ln>
          </p:spPr>
          <p:txBody>
            <a:bodyPr wrap="none" lIns="91429" tIns="45714" rIns="91429" bIns="45714" anchor="ctr"/>
            <a:lstStyle>
              <a:lvl1pPr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algn="ctr" eaLnBrk="1" hangingPunct="1">
                <a:lnSpc>
                  <a:spcPts val="1707"/>
                </a:lnSpc>
              </a:pPr>
              <a:r>
                <a:rPr lang="tr-TR" alt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İŞLETME-BAKIM </a:t>
              </a:r>
            </a:p>
            <a:p>
              <a:pPr algn="ctr" eaLnBrk="1" hangingPunct="1">
                <a:lnSpc>
                  <a:spcPts val="1707"/>
                </a:lnSpc>
              </a:pPr>
              <a:r>
                <a:rPr lang="tr-TR" alt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ve YÖNETİM</a:t>
              </a:r>
            </a:p>
            <a:p>
              <a:pPr algn="ctr" eaLnBrk="1" hangingPunct="1">
                <a:lnSpc>
                  <a:spcPts val="1499"/>
                </a:lnSpc>
              </a:pPr>
              <a:r>
                <a:rPr lang="tr-TR" altLang="tr-TR" sz="1600" dirty="0">
                  <a:ln w="0"/>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 Beşinci Aşama )</a:t>
              </a:r>
            </a:p>
          </p:txBody>
        </p:sp>
      </p:grpSp>
      <p:sp>
        <p:nvSpPr>
          <p:cNvPr id="9221" name="Rectangle 74">
            <a:extLst>
              <a:ext uri="{FF2B5EF4-FFF2-40B4-BE49-F238E27FC236}">
                <a16:creationId xmlns:a16="http://schemas.microsoft.com/office/drawing/2014/main" id="{6DD8F43F-20DA-634E-B304-63404F4B9037}"/>
              </a:ext>
            </a:extLst>
          </p:cNvPr>
          <p:cNvSpPr>
            <a:spLocks noChangeArrowheads="1"/>
          </p:cNvSpPr>
          <p:nvPr/>
        </p:nvSpPr>
        <p:spPr bwMode="auto">
          <a:xfrm>
            <a:off x="5630885" y="1415597"/>
            <a:ext cx="3312574" cy="40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algn="ctr" eaLnBrk="1" hangingPunct="1"/>
            <a:r>
              <a:rPr lang="tr-TR" altLang="tr-TR" sz="2000" b="1" dirty="0">
                <a:solidFill>
                  <a:schemeClr val="bg1"/>
                </a:solidFill>
                <a:latin typeface="Calibri" panose="020F0502020204030204" pitchFamily="34" charset="0"/>
                <a:cs typeface="Calibri" panose="020F0502020204030204" pitchFamily="34" charset="0"/>
              </a:rPr>
              <a:t>PEYZAJ UYGULAMA SÜRECİ</a:t>
            </a:r>
          </a:p>
        </p:txBody>
      </p:sp>
      <p:sp>
        <p:nvSpPr>
          <p:cNvPr id="9222" name="Rectangle 75">
            <a:extLst>
              <a:ext uri="{FF2B5EF4-FFF2-40B4-BE49-F238E27FC236}">
                <a16:creationId xmlns:a16="http://schemas.microsoft.com/office/drawing/2014/main" id="{25681083-70B6-6244-A113-349B508CDDE9}"/>
              </a:ext>
            </a:extLst>
          </p:cNvPr>
          <p:cNvSpPr>
            <a:spLocks noChangeArrowheads="1"/>
          </p:cNvSpPr>
          <p:nvPr/>
        </p:nvSpPr>
        <p:spPr bwMode="auto">
          <a:xfrm>
            <a:off x="279509" y="1399182"/>
            <a:ext cx="4897994" cy="46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algn="ctr" eaLnBrk="1" hangingPunct="1"/>
            <a:r>
              <a:rPr lang="tr-TR" altLang="tr-TR" sz="2400" b="1" dirty="0">
                <a:solidFill>
                  <a:schemeClr val="bg1"/>
                </a:solidFill>
                <a:latin typeface="Calibri" panose="020F0502020204030204" pitchFamily="34" charset="0"/>
                <a:cs typeface="Calibri" panose="020F0502020204030204" pitchFamily="34" charset="0"/>
              </a:rPr>
              <a:t>PEYZAJ TASARIMI SÜRECİ</a:t>
            </a:r>
          </a:p>
        </p:txBody>
      </p:sp>
      <p:sp>
        <p:nvSpPr>
          <p:cNvPr id="6238" name="Rectangle 94">
            <a:extLst>
              <a:ext uri="{FF2B5EF4-FFF2-40B4-BE49-F238E27FC236}">
                <a16:creationId xmlns:a16="http://schemas.microsoft.com/office/drawing/2014/main" id="{B09F474D-7DD6-2143-8CC6-B84A1D3C6C43}"/>
              </a:ext>
            </a:extLst>
          </p:cNvPr>
          <p:cNvSpPr>
            <a:spLocks noChangeArrowheads="1"/>
          </p:cNvSpPr>
          <p:nvPr/>
        </p:nvSpPr>
        <p:spPr bwMode="auto">
          <a:xfrm>
            <a:off x="111365" y="2923813"/>
            <a:ext cx="1727154" cy="2893409"/>
          </a:xfrm>
          <a:prstGeom prst="rect">
            <a:avLst/>
          </a:prstGeom>
          <a:noFill/>
          <a:ln w="9525">
            <a:noFill/>
            <a:miter lim="800000"/>
            <a:headEnd/>
            <a:tailEnd/>
          </a:ln>
          <a:effectLst/>
        </p:spPr>
        <p:txBody>
          <a:bodyPr lIns="91429" tIns="45714" rIns="91429" bIns="45714">
            <a:spAutoFit/>
          </a:bodyPr>
          <a:lstStyle/>
          <a:p>
            <a:pPr marL="176163" indent="-176163" defTabSz="915235">
              <a:buFontTx/>
              <a:buChar char="•"/>
              <a:defRPr/>
            </a:pPr>
            <a:endParaRPr lang="tr-TR" sz="1600" dirty="0">
              <a:solidFill>
                <a:srgbClr val="002060"/>
              </a:solidFill>
              <a:effectLst>
                <a:outerShdw blurRad="38100" dist="38100" dir="2700000" algn="tl">
                  <a:srgbClr val="C0C0C0"/>
                </a:outerShdw>
              </a:effectLst>
              <a:latin typeface="Calibri" panose="020F0502020204030204" pitchFamily="34" charset="0"/>
              <a:cs typeface="Calibri" panose="020F0502020204030204" pitchFamily="34" charset="0"/>
            </a:endParaRPr>
          </a:p>
          <a:p>
            <a:pPr marL="176163" indent="-176163" defTabSz="915235">
              <a:lnSpc>
                <a:spcPts val="1994"/>
              </a:lnSpc>
              <a:buFontTx/>
              <a:buChar char="•"/>
              <a:defRPr/>
            </a:pPr>
            <a:r>
              <a:rPr lang="tr-TR" sz="1600" dirty="0">
                <a:solidFill>
                  <a:srgbClr val="002060"/>
                </a:solidFill>
                <a:latin typeface="Calibri" panose="020F0502020204030204" pitchFamily="34" charset="0"/>
                <a:cs typeface="Calibri" panose="020F0502020204030204" pitchFamily="34" charset="0"/>
              </a:rPr>
              <a:t>Hizmet tanımlama;</a:t>
            </a:r>
          </a:p>
          <a:p>
            <a:pPr marL="176163" indent="-176163" defTabSz="915235">
              <a:lnSpc>
                <a:spcPts val="1994"/>
              </a:lnSpc>
              <a:buFontTx/>
              <a:buChar char="•"/>
              <a:defRPr/>
            </a:pPr>
            <a:r>
              <a:rPr lang="tr-TR" sz="1600" dirty="0">
                <a:solidFill>
                  <a:srgbClr val="002060"/>
                </a:solidFill>
                <a:latin typeface="Calibri" panose="020F0502020204030204" pitchFamily="34" charset="0"/>
                <a:cs typeface="Calibri" panose="020F0502020204030204" pitchFamily="34" charset="0"/>
              </a:rPr>
              <a:t>Maliyet çıkarma;</a:t>
            </a:r>
          </a:p>
          <a:p>
            <a:pPr marL="176163" indent="-176163" defTabSz="915235">
              <a:lnSpc>
                <a:spcPts val="1994"/>
              </a:lnSpc>
              <a:buFontTx/>
              <a:buChar char="•"/>
              <a:defRPr/>
            </a:pPr>
            <a:r>
              <a:rPr lang="tr-TR" sz="1600" dirty="0">
                <a:solidFill>
                  <a:srgbClr val="002060"/>
                </a:solidFill>
                <a:latin typeface="Calibri" panose="020F0502020204030204" pitchFamily="34" charset="0"/>
                <a:cs typeface="Calibri" panose="020F0502020204030204" pitchFamily="34" charset="0"/>
              </a:rPr>
              <a:t>Finans koşulları</a:t>
            </a:r>
          </a:p>
          <a:p>
            <a:pPr marL="176163" indent="-176163" defTabSz="915235">
              <a:lnSpc>
                <a:spcPts val="1994"/>
              </a:lnSpc>
              <a:buFontTx/>
              <a:buChar char="•"/>
              <a:defRPr/>
            </a:pPr>
            <a:r>
              <a:rPr lang="tr-TR" sz="1600" dirty="0">
                <a:solidFill>
                  <a:srgbClr val="002060"/>
                </a:solidFill>
                <a:latin typeface="Calibri" panose="020F0502020204030204" pitchFamily="34" charset="0"/>
                <a:cs typeface="Calibri" panose="020F0502020204030204" pitchFamily="34" charset="0"/>
              </a:rPr>
              <a:t>İhtiyaç programı ve fizibilite;</a:t>
            </a:r>
          </a:p>
          <a:p>
            <a:pPr marL="176163" indent="-176163" defTabSz="915235">
              <a:lnSpc>
                <a:spcPts val="1994"/>
              </a:lnSpc>
              <a:buFontTx/>
              <a:buChar char="•"/>
              <a:defRPr/>
            </a:pPr>
            <a:r>
              <a:rPr lang="tr-TR" sz="1600" dirty="0">
                <a:solidFill>
                  <a:srgbClr val="002060"/>
                </a:solidFill>
                <a:latin typeface="Calibri" panose="020F0502020204030204" pitchFamily="34" charset="0"/>
                <a:cs typeface="Calibri" panose="020F0502020204030204" pitchFamily="34" charset="0"/>
              </a:rPr>
              <a:t>İhale dosyası hazırlığı ve proje ihalesi</a:t>
            </a:r>
            <a:r>
              <a:rPr lang="tr-TR" sz="1600" b="1" dirty="0">
                <a:solidFill>
                  <a:srgbClr val="002060"/>
                </a:solidFill>
                <a:latin typeface="Calibri" panose="020F0502020204030204" pitchFamily="34" charset="0"/>
                <a:cs typeface="Calibri" panose="020F0502020204030204" pitchFamily="34" charset="0"/>
              </a:rPr>
              <a:t> </a:t>
            </a:r>
          </a:p>
        </p:txBody>
      </p:sp>
      <p:sp>
        <p:nvSpPr>
          <p:cNvPr id="6245" name="Rectangle 101">
            <a:extLst>
              <a:ext uri="{FF2B5EF4-FFF2-40B4-BE49-F238E27FC236}">
                <a16:creationId xmlns:a16="http://schemas.microsoft.com/office/drawing/2014/main" id="{92CFC15F-B2C2-784F-89DC-98B08C44E770}"/>
              </a:ext>
            </a:extLst>
          </p:cNvPr>
          <p:cNvSpPr>
            <a:spLocks noChangeArrowheads="1"/>
          </p:cNvSpPr>
          <p:nvPr/>
        </p:nvSpPr>
        <p:spPr bwMode="auto">
          <a:xfrm>
            <a:off x="1838519" y="3069600"/>
            <a:ext cx="1800048" cy="271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marL="139700" indent="-139700"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Arazi </a:t>
            </a:r>
            <a:r>
              <a:rPr lang="tr-TR" altLang="tr-TR" sz="1600" dirty="0" err="1">
                <a:solidFill>
                  <a:srgbClr val="002060"/>
                </a:solidFill>
                <a:latin typeface="Calibri" panose="020F0502020204030204" pitchFamily="34" charset="0"/>
                <a:cs typeface="Calibri" panose="020F0502020204030204" pitchFamily="34" charset="0"/>
              </a:rPr>
              <a:t>etüdleri</a:t>
            </a:r>
            <a:endParaRPr lang="tr-TR" altLang="tr-TR" sz="1600" dirty="0">
              <a:solidFill>
                <a:srgbClr val="002060"/>
              </a:solidFill>
              <a:latin typeface="Calibri" panose="020F0502020204030204" pitchFamily="34" charset="0"/>
              <a:cs typeface="Calibri" panose="020F0502020204030204" pitchFamily="34" charset="0"/>
            </a:endParaRP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Alan analizleri</a:t>
            </a:r>
          </a:p>
          <a:p>
            <a:pPr eaLnBrk="1" hangingPunct="1">
              <a:lnSpc>
                <a:spcPts val="2296"/>
              </a:lnSpc>
              <a:buFontTx/>
              <a:buChar char="•"/>
            </a:pPr>
            <a:r>
              <a:rPr lang="tr-TR" altLang="tr-TR" sz="1600" dirty="0" err="1">
                <a:solidFill>
                  <a:srgbClr val="002060"/>
                </a:solidFill>
                <a:latin typeface="Calibri" panose="020F0502020204030204" pitchFamily="34" charset="0"/>
                <a:cs typeface="Calibri" panose="020F0502020204030204" pitchFamily="34" charset="0"/>
              </a:rPr>
              <a:t>Önproje</a:t>
            </a:r>
            <a:r>
              <a:rPr lang="tr-TR" altLang="tr-TR" sz="1600" dirty="0">
                <a:solidFill>
                  <a:srgbClr val="002060"/>
                </a:solidFill>
                <a:latin typeface="Calibri" panose="020F0502020204030204" pitchFamily="34" charset="0"/>
                <a:cs typeface="Calibri" panose="020F0502020204030204" pitchFamily="34" charset="0"/>
              </a:rPr>
              <a:t> üretimi</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Uygulama projeleri </a:t>
            </a:r>
            <a:r>
              <a:rPr lang="tr-TR" altLang="tr-TR" sz="1600" dirty="0" err="1">
                <a:solidFill>
                  <a:srgbClr val="002060"/>
                </a:solidFill>
                <a:latin typeface="Calibri" panose="020F0502020204030204" pitchFamily="34" charset="0"/>
                <a:cs typeface="Calibri" panose="020F0502020204030204" pitchFamily="34" charset="0"/>
              </a:rPr>
              <a:t>hz.</a:t>
            </a:r>
            <a:endParaRPr lang="tr-TR" altLang="tr-TR" sz="1600" dirty="0">
              <a:solidFill>
                <a:srgbClr val="002060"/>
              </a:solidFill>
              <a:latin typeface="Calibri" panose="020F0502020204030204" pitchFamily="34" charset="0"/>
              <a:cs typeface="Calibri" panose="020F0502020204030204" pitchFamily="34" charset="0"/>
            </a:endParaRP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Aydınlatma ve sulama projeleri</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Proje paketi ve teknik rapor</a:t>
            </a:r>
          </a:p>
        </p:txBody>
      </p:sp>
      <p:sp>
        <p:nvSpPr>
          <p:cNvPr id="6247" name="Rectangle 103">
            <a:extLst>
              <a:ext uri="{FF2B5EF4-FFF2-40B4-BE49-F238E27FC236}">
                <a16:creationId xmlns:a16="http://schemas.microsoft.com/office/drawing/2014/main" id="{DD841303-9FB2-684C-A6F6-1A741EB258EC}"/>
              </a:ext>
            </a:extLst>
          </p:cNvPr>
          <p:cNvSpPr>
            <a:spLocks noChangeArrowheads="1"/>
          </p:cNvSpPr>
          <p:nvPr/>
        </p:nvSpPr>
        <p:spPr bwMode="auto">
          <a:xfrm>
            <a:off x="3638568" y="3069598"/>
            <a:ext cx="1729180" cy="3022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marL="138113" indent="-138113"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Metraj, keşif, fiyat tarif ve analizleri, </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Uygulama ilişkin yapısal, bitkisel ve idari şartnameler, </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Sözleşme taslağı,</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İhale ilanı ve komisyon</a:t>
            </a:r>
          </a:p>
        </p:txBody>
      </p:sp>
      <p:sp>
        <p:nvSpPr>
          <p:cNvPr id="6249" name="Rectangle 105">
            <a:extLst>
              <a:ext uri="{FF2B5EF4-FFF2-40B4-BE49-F238E27FC236}">
                <a16:creationId xmlns:a16="http://schemas.microsoft.com/office/drawing/2014/main" id="{5AD3A94D-5F7E-AD45-99C5-43169682D54C}"/>
              </a:ext>
            </a:extLst>
          </p:cNvPr>
          <p:cNvSpPr>
            <a:spLocks noChangeArrowheads="1"/>
          </p:cNvSpPr>
          <p:nvPr/>
        </p:nvSpPr>
        <p:spPr bwMode="auto">
          <a:xfrm>
            <a:off x="5440642" y="2996706"/>
            <a:ext cx="1800047" cy="331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marL="139700" indent="-139700"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Yer teslimi ve çalışma ortamı hazırlanması;</a:t>
            </a:r>
          </a:p>
          <a:p>
            <a:pPr eaLnBrk="1" hangingPunct="1">
              <a:lnSpc>
                <a:spcPts val="2296"/>
              </a:lnSpc>
              <a:buFontTx/>
              <a:buChar char="•"/>
            </a:pPr>
            <a:r>
              <a:rPr lang="tr-TR" altLang="tr-TR" sz="1800" b="1" dirty="0">
                <a:ln w="0"/>
                <a:solidFill>
                  <a:srgbClr val="FF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rPr>
              <a:t>Plan aplikasyon</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Arazi biçimleme</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İnşaat, tesisat, elektrik ve altyapı hizmetleri</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Bitkisel </a:t>
            </a:r>
            <a:r>
              <a:rPr lang="tr-TR" altLang="tr-TR" sz="1600" dirty="0" err="1">
                <a:solidFill>
                  <a:srgbClr val="002060"/>
                </a:solidFill>
                <a:latin typeface="Calibri" panose="020F0502020204030204" pitchFamily="34" charset="0"/>
                <a:cs typeface="Calibri" panose="020F0502020204030204" pitchFamily="34" charset="0"/>
              </a:rPr>
              <a:t>Uygl</a:t>
            </a:r>
            <a:r>
              <a:rPr lang="tr-TR" altLang="tr-TR" sz="1600" dirty="0">
                <a:solidFill>
                  <a:srgbClr val="002060"/>
                </a:solidFill>
                <a:latin typeface="Calibri" panose="020F0502020204030204" pitchFamily="34" charset="0"/>
                <a:cs typeface="Calibri" panose="020F0502020204030204" pitchFamily="34" charset="0"/>
              </a:rPr>
              <a:t>.</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Donatılar</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Kabul işlemleri </a:t>
            </a:r>
          </a:p>
        </p:txBody>
      </p:sp>
      <p:sp>
        <p:nvSpPr>
          <p:cNvPr id="6252" name="Rectangle 108">
            <a:extLst>
              <a:ext uri="{FF2B5EF4-FFF2-40B4-BE49-F238E27FC236}">
                <a16:creationId xmlns:a16="http://schemas.microsoft.com/office/drawing/2014/main" id="{37C56A7F-2787-A346-AC57-B588244AFCCB}"/>
              </a:ext>
            </a:extLst>
          </p:cNvPr>
          <p:cNvSpPr>
            <a:spLocks noChangeArrowheads="1"/>
          </p:cNvSpPr>
          <p:nvPr/>
        </p:nvSpPr>
        <p:spPr bwMode="auto">
          <a:xfrm>
            <a:off x="7240688" y="2996705"/>
            <a:ext cx="1907362" cy="331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spAutoFit/>
          </a:bodyPr>
          <a:lstStyle>
            <a:lvl1pPr marL="138113" indent="-138113" defTabSz="717550" eaLnBrk="0" hangingPunct="0">
              <a:defRPr sz="1200">
                <a:solidFill>
                  <a:schemeClr val="tx1"/>
                </a:solidFill>
                <a:latin typeface="Graphite Light ATT" pitchFamily="66" charset="0"/>
              </a:defRPr>
            </a:lvl1pPr>
            <a:lvl2pPr marL="742950" indent="-285750" defTabSz="717550" eaLnBrk="0" hangingPunct="0">
              <a:defRPr sz="1200">
                <a:solidFill>
                  <a:schemeClr val="tx1"/>
                </a:solidFill>
                <a:latin typeface="Graphite Light ATT" pitchFamily="66" charset="0"/>
              </a:defRPr>
            </a:lvl2pPr>
            <a:lvl3pPr marL="1143000" indent="-228600" defTabSz="717550" eaLnBrk="0" hangingPunct="0">
              <a:defRPr sz="1200">
                <a:solidFill>
                  <a:schemeClr val="tx1"/>
                </a:solidFill>
                <a:latin typeface="Graphite Light ATT" pitchFamily="66" charset="0"/>
              </a:defRPr>
            </a:lvl3pPr>
            <a:lvl4pPr marL="1600200" indent="-228600" defTabSz="717550" eaLnBrk="0" hangingPunct="0">
              <a:defRPr sz="1200">
                <a:solidFill>
                  <a:schemeClr val="tx1"/>
                </a:solidFill>
                <a:latin typeface="Graphite Light ATT" pitchFamily="66" charset="0"/>
              </a:defRPr>
            </a:lvl4pPr>
            <a:lvl5pPr marL="2057400" indent="-228600" defTabSz="717550" eaLnBrk="0" hangingPunct="0">
              <a:defRPr sz="1200">
                <a:solidFill>
                  <a:schemeClr val="tx1"/>
                </a:solidFill>
                <a:latin typeface="Graphite Light ATT" pitchFamily="66" charset="0"/>
              </a:defRPr>
            </a:lvl5pPr>
            <a:lvl6pPr marL="2514600" indent="-228600" defTabSz="717550" eaLnBrk="0" fontAlgn="base" hangingPunct="0">
              <a:spcBef>
                <a:spcPct val="0"/>
              </a:spcBef>
              <a:spcAft>
                <a:spcPct val="0"/>
              </a:spcAft>
              <a:defRPr sz="1200">
                <a:solidFill>
                  <a:schemeClr val="tx1"/>
                </a:solidFill>
                <a:latin typeface="Graphite Light ATT" pitchFamily="66" charset="0"/>
              </a:defRPr>
            </a:lvl6pPr>
            <a:lvl7pPr marL="2971800" indent="-228600" defTabSz="717550" eaLnBrk="0" fontAlgn="base" hangingPunct="0">
              <a:spcBef>
                <a:spcPct val="0"/>
              </a:spcBef>
              <a:spcAft>
                <a:spcPct val="0"/>
              </a:spcAft>
              <a:defRPr sz="1200">
                <a:solidFill>
                  <a:schemeClr val="tx1"/>
                </a:solidFill>
                <a:latin typeface="Graphite Light ATT" pitchFamily="66" charset="0"/>
              </a:defRPr>
            </a:lvl7pPr>
            <a:lvl8pPr marL="3429000" indent="-228600" defTabSz="717550" eaLnBrk="0" fontAlgn="base" hangingPunct="0">
              <a:spcBef>
                <a:spcPct val="0"/>
              </a:spcBef>
              <a:spcAft>
                <a:spcPct val="0"/>
              </a:spcAft>
              <a:defRPr sz="1200">
                <a:solidFill>
                  <a:schemeClr val="tx1"/>
                </a:solidFill>
                <a:latin typeface="Graphite Light ATT" pitchFamily="66" charset="0"/>
              </a:defRPr>
            </a:lvl8pPr>
            <a:lvl9pPr marL="3886200" indent="-228600" defTabSz="717550" eaLnBrk="0" fontAlgn="base" hangingPunct="0">
              <a:spcBef>
                <a:spcPct val="0"/>
              </a:spcBef>
              <a:spcAft>
                <a:spcPct val="0"/>
              </a:spcAft>
              <a:defRPr sz="1200">
                <a:solidFill>
                  <a:schemeClr val="tx1"/>
                </a:solidFill>
                <a:latin typeface="Graphite Light ATT" pitchFamily="66" charset="0"/>
              </a:defRPr>
            </a:lvl9pPr>
          </a:lstStyle>
          <a:p>
            <a:pPr eaLnBrk="1" hangingPunct="1">
              <a:lnSpc>
                <a:spcPts val="2296"/>
              </a:lnSpc>
              <a:buFontTx/>
              <a:buChar char="•"/>
            </a:pPr>
            <a:r>
              <a:rPr lang="tr-TR" altLang="tr-TR" sz="1600" dirty="0" err="1">
                <a:solidFill>
                  <a:srgbClr val="002060"/>
                </a:solidFill>
                <a:latin typeface="Calibri" panose="020F0502020204030204" pitchFamily="34" charset="0"/>
                <a:cs typeface="Calibri" panose="020F0502020204030204" pitchFamily="34" charset="0"/>
              </a:rPr>
              <a:t>Bakım,işletme</a:t>
            </a:r>
            <a:r>
              <a:rPr lang="tr-TR" altLang="tr-TR" sz="1600" dirty="0">
                <a:solidFill>
                  <a:srgbClr val="002060"/>
                </a:solidFill>
                <a:latin typeface="Calibri" panose="020F0502020204030204" pitchFamily="34" charset="0"/>
                <a:cs typeface="Calibri" panose="020F0502020204030204" pitchFamily="34" charset="0"/>
              </a:rPr>
              <a:t> ve yönetim hizmetlerinin yürütülmesine ilişkin şartname ve sözleşme hazırlanması,</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İhale ve yer teslimi işlemleri,</a:t>
            </a:r>
          </a:p>
          <a:p>
            <a:pPr eaLnBrk="1" hangingPunct="1">
              <a:lnSpc>
                <a:spcPts val="2296"/>
              </a:lnSpc>
              <a:buFontTx/>
              <a:buChar char="•"/>
            </a:pPr>
            <a:r>
              <a:rPr lang="tr-TR" altLang="tr-TR" sz="1600" dirty="0">
                <a:solidFill>
                  <a:srgbClr val="002060"/>
                </a:solidFill>
                <a:latin typeface="Calibri" panose="020F0502020204030204" pitchFamily="34" charset="0"/>
                <a:cs typeface="Calibri" panose="020F0502020204030204" pitchFamily="34" charset="0"/>
              </a:rPr>
              <a:t>Kontrol ve denetim hizmeti</a:t>
            </a:r>
          </a:p>
        </p:txBody>
      </p:sp>
    </p:spTree>
    <p:extLst>
      <p:ext uri="{BB962C8B-B14F-4D97-AF65-F5344CB8AC3E}">
        <p14:creationId xmlns:p14="http://schemas.microsoft.com/office/powerpoint/2010/main" val="354105703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38">
                                            <p:txEl>
                                              <p:pRg st="1" end="1"/>
                                            </p:txEl>
                                          </p:spTgt>
                                        </p:tgtEl>
                                        <p:attrNameLst>
                                          <p:attrName>style.visibility</p:attrName>
                                        </p:attrNameLst>
                                      </p:cBhvr>
                                      <p:to>
                                        <p:strVal val="visible"/>
                                      </p:to>
                                    </p:set>
                                    <p:animEffect transition="in" filter="fade">
                                      <p:cBhvr>
                                        <p:cTn id="7" dur="2000"/>
                                        <p:tgtEl>
                                          <p:spTgt spid="6238">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38">
                                            <p:txEl>
                                              <p:pRg st="2" end="2"/>
                                            </p:txEl>
                                          </p:spTgt>
                                        </p:tgtEl>
                                        <p:attrNameLst>
                                          <p:attrName>style.visibility</p:attrName>
                                        </p:attrNameLst>
                                      </p:cBhvr>
                                      <p:to>
                                        <p:strVal val="visible"/>
                                      </p:to>
                                    </p:set>
                                    <p:animEffect transition="in" filter="fade">
                                      <p:cBhvr>
                                        <p:cTn id="10" dur="2000"/>
                                        <p:tgtEl>
                                          <p:spTgt spid="6238">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238">
                                            <p:txEl>
                                              <p:pRg st="3" end="3"/>
                                            </p:txEl>
                                          </p:spTgt>
                                        </p:tgtEl>
                                        <p:attrNameLst>
                                          <p:attrName>style.visibility</p:attrName>
                                        </p:attrNameLst>
                                      </p:cBhvr>
                                      <p:to>
                                        <p:strVal val="visible"/>
                                      </p:to>
                                    </p:set>
                                    <p:animEffect transition="in" filter="fade">
                                      <p:cBhvr>
                                        <p:cTn id="13" dur="2000"/>
                                        <p:tgtEl>
                                          <p:spTgt spid="6238">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238">
                                            <p:txEl>
                                              <p:pRg st="4" end="4"/>
                                            </p:txEl>
                                          </p:spTgt>
                                        </p:tgtEl>
                                        <p:attrNameLst>
                                          <p:attrName>style.visibility</p:attrName>
                                        </p:attrNameLst>
                                      </p:cBhvr>
                                      <p:to>
                                        <p:strVal val="visible"/>
                                      </p:to>
                                    </p:set>
                                    <p:animEffect transition="in" filter="fade">
                                      <p:cBhvr>
                                        <p:cTn id="16" dur="2000"/>
                                        <p:tgtEl>
                                          <p:spTgt spid="6238">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238">
                                            <p:txEl>
                                              <p:pRg st="5" end="5"/>
                                            </p:txEl>
                                          </p:spTgt>
                                        </p:tgtEl>
                                        <p:attrNameLst>
                                          <p:attrName>style.visibility</p:attrName>
                                        </p:attrNameLst>
                                      </p:cBhvr>
                                      <p:to>
                                        <p:strVal val="visible"/>
                                      </p:to>
                                    </p:set>
                                    <p:animEffect transition="in" filter="fade">
                                      <p:cBhvr>
                                        <p:cTn id="19" dur="2000"/>
                                        <p:tgtEl>
                                          <p:spTgt spid="6238">
                                            <p:txEl>
                                              <p:pRg st="5" end="5"/>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245">
                                            <p:txEl>
                                              <p:pRg st="0" end="0"/>
                                            </p:txEl>
                                          </p:spTgt>
                                        </p:tgtEl>
                                        <p:attrNameLst>
                                          <p:attrName>style.visibility</p:attrName>
                                        </p:attrNameLst>
                                      </p:cBhvr>
                                      <p:to>
                                        <p:strVal val="visible"/>
                                      </p:to>
                                    </p:set>
                                    <p:animEffect transition="in" filter="fade">
                                      <p:cBhvr>
                                        <p:cTn id="24" dur="2000"/>
                                        <p:tgtEl>
                                          <p:spTgt spid="6245">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245">
                                            <p:txEl>
                                              <p:pRg st="1" end="1"/>
                                            </p:txEl>
                                          </p:spTgt>
                                        </p:tgtEl>
                                        <p:attrNameLst>
                                          <p:attrName>style.visibility</p:attrName>
                                        </p:attrNameLst>
                                      </p:cBhvr>
                                      <p:to>
                                        <p:strVal val="visible"/>
                                      </p:to>
                                    </p:set>
                                    <p:animEffect transition="in" filter="fade">
                                      <p:cBhvr>
                                        <p:cTn id="27" dur="2000"/>
                                        <p:tgtEl>
                                          <p:spTgt spid="6245">
                                            <p:txEl>
                                              <p:pRg st="1" end="1"/>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245">
                                            <p:txEl>
                                              <p:pRg st="2" end="2"/>
                                            </p:txEl>
                                          </p:spTgt>
                                        </p:tgtEl>
                                        <p:attrNameLst>
                                          <p:attrName>style.visibility</p:attrName>
                                        </p:attrNameLst>
                                      </p:cBhvr>
                                      <p:to>
                                        <p:strVal val="visible"/>
                                      </p:to>
                                    </p:set>
                                    <p:animEffect transition="in" filter="fade">
                                      <p:cBhvr>
                                        <p:cTn id="30" dur="2000"/>
                                        <p:tgtEl>
                                          <p:spTgt spid="6245">
                                            <p:txEl>
                                              <p:pRg st="2" end="2"/>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245">
                                            <p:txEl>
                                              <p:pRg st="3" end="3"/>
                                            </p:txEl>
                                          </p:spTgt>
                                        </p:tgtEl>
                                        <p:attrNameLst>
                                          <p:attrName>style.visibility</p:attrName>
                                        </p:attrNameLst>
                                      </p:cBhvr>
                                      <p:to>
                                        <p:strVal val="visible"/>
                                      </p:to>
                                    </p:set>
                                    <p:animEffect transition="in" filter="fade">
                                      <p:cBhvr>
                                        <p:cTn id="33" dur="2000"/>
                                        <p:tgtEl>
                                          <p:spTgt spid="6245">
                                            <p:txEl>
                                              <p:pRg st="3" end="3"/>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245">
                                            <p:txEl>
                                              <p:pRg st="4" end="4"/>
                                            </p:txEl>
                                          </p:spTgt>
                                        </p:tgtEl>
                                        <p:attrNameLst>
                                          <p:attrName>style.visibility</p:attrName>
                                        </p:attrNameLst>
                                      </p:cBhvr>
                                      <p:to>
                                        <p:strVal val="visible"/>
                                      </p:to>
                                    </p:set>
                                    <p:animEffect transition="in" filter="fade">
                                      <p:cBhvr>
                                        <p:cTn id="36" dur="2000"/>
                                        <p:tgtEl>
                                          <p:spTgt spid="6245">
                                            <p:txEl>
                                              <p:pRg st="4" end="4"/>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245">
                                            <p:txEl>
                                              <p:pRg st="5" end="5"/>
                                            </p:txEl>
                                          </p:spTgt>
                                        </p:tgtEl>
                                        <p:attrNameLst>
                                          <p:attrName>style.visibility</p:attrName>
                                        </p:attrNameLst>
                                      </p:cBhvr>
                                      <p:to>
                                        <p:strVal val="visible"/>
                                      </p:to>
                                    </p:set>
                                    <p:animEffect transition="in" filter="fade">
                                      <p:cBhvr>
                                        <p:cTn id="39" dur="2000"/>
                                        <p:tgtEl>
                                          <p:spTgt spid="6245">
                                            <p:txEl>
                                              <p:pRg st="5" end="5"/>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247">
                                            <p:txEl>
                                              <p:pRg st="0" end="0"/>
                                            </p:txEl>
                                          </p:spTgt>
                                        </p:tgtEl>
                                        <p:attrNameLst>
                                          <p:attrName>style.visibility</p:attrName>
                                        </p:attrNameLst>
                                      </p:cBhvr>
                                      <p:to>
                                        <p:strVal val="visible"/>
                                      </p:to>
                                    </p:set>
                                    <p:animEffect transition="in" filter="fade">
                                      <p:cBhvr>
                                        <p:cTn id="44" dur="2000"/>
                                        <p:tgtEl>
                                          <p:spTgt spid="6247">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247">
                                            <p:txEl>
                                              <p:pRg st="1" end="1"/>
                                            </p:txEl>
                                          </p:spTgt>
                                        </p:tgtEl>
                                        <p:attrNameLst>
                                          <p:attrName>style.visibility</p:attrName>
                                        </p:attrNameLst>
                                      </p:cBhvr>
                                      <p:to>
                                        <p:strVal val="visible"/>
                                      </p:to>
                                    </p:set>
                                    <p:animEffect transition="in" filter="fade">
                                      <p:cBhvr>
                                        <p:cTn id="47" dur="2000"/>
                                        <p:tgtEl>
                                          <p:spTgt spid="6247">
                                            <p:txEl>
                                              <p:pRg st="1" end="1"/>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247">
                                            <p:txEl>
                                              <p:pRg st="2" end="2"/>
                                            </p:txEl>
                                          </p:spTgt>
                                        </p:tgtEl>
                                        <p:attrNameLst>
                                          <p:attrName>style.visibility</p:attrName>
                                        </p:attrNameLst>
                                      </p:cBhvr>
                                      <p:to>
                                        <p:strVal val="visible"/>
                                      </p:to>
                                    </p:set>
                                    <p:animEffect transition="in" filter="fade">
                                      <p:cBhvr>
                                        <p:cTn id="50" dur="2000"/>
                                        <p:tgtEl>
                                          <p:spTgt spid="6247">
                                            <p:txEl>
                                              <p:pRg st="2" end="2"/>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247">
                                            <p:txEl>
                                              <p:pRg st="3" end="3"/>
                                            </p:txEl>
                                          </p:spTgt>
                                        </p:tgtEl>
                                        <p:attrNameLst>
                                          <p:attrName>style.visibility</p:attrName>
                                        </p:attrNameLst>
                                      </p:cBhvr>
                                      <p:to>
                                        <p:strVal val="visible"/>
                                      </p:to>
                                    </p:set>
                                    <p:animEffect transition="in" filter="fade">
                                      <p:cBhvr>
                                        <p:cTn id="53" dur="2000"/>
                                        <p:tgtEl>
                                          <p:spTgt spid="6247">
                                            <p:txEl>
                                              <p:pRg st="3" end="3"/>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6249">
                                            <p:txEl>
                                              <p:pRg st="0" end="0"/>
                                            </p:txEl>
                                          </p:spTgt>
                                        </p:tgtEl>
                                        <p:attrNameLst>
                                          <p:attrName>style.visibility</p:attrName>
                                        </p:attrNameLst>
                                      </p:cBhvr>
                                      <p:to>
                                        <p:strVal val="visible"/>
                                      </p:to>
                                    </p:set>
                                    <p:animEffect transition="in" filter="fade">
                                      <p:cBhvr>
                                        <p:cTn id="58" dur="2000"/>
                                        <p:tgtEl>
                                          <p:spTgt spid="6249">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249">
                                            <p:txEl>
                                              <p:pRg st="1" end="1"/>
                                            </p:txEl>
                                          </p:spTgt>
                                        </p:tgtEl>
                                        <p:attrNameLst>
                                          <p:attrName>style.visibility</p:attrName>
                                        </p:attrNameLst>
                                      </p:cBhvr>
                                      <p:to>
                                        <p:strVal val="visible"/>
                                      </p:to>
                                    </p:set>
                                    <p:animEffect transition="in" filter="fade">
                                      <p:cBhvr>
                                        <p:cTn id="61" dur="2000"/>
                                        <p:tgtEl>
                                          <p:spTgt spid="6249">
                                            <p:txEl>
                                              <p:pRg st="1" end="1"/>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249">
                                            <p:txEl>
                                              <p:pRg st="2" end="2"/>
                                            </p:txEl>
                                          </p:spTgt>
                                        </p:tgtEl>
                                        <p:attrNameLst>
                                          <p:attrName>style.visibility</p:attrName>
                                        </p:attrNameLst>
                                      </p:cBhvr>
                                      <p:to>
                                        <p:strVal val="visible"/>
                                      </p:to>
                                    </p:set>
                                    <p:animEffect transition="in" filter="fade">
                                      <p:cBhvr>
                                        <p:cTn id="64" dur="2000"/>
                                        <p:tgtEl>
                                          <p:spTgt spid="6249">
                                            <p:txEl>
                                              <p:pRg st="2" end="2"/>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249">
                                            <p:txEl>
                                              <p:pRg st="3" end="3"/>
                                            </p:txEl>
                                          </p:spTgt>
                                        </p:tgtEl>
                                        <p:attrNameLst>
                                          <p:attrName>style.visibility</p:attrName>
                                        </p:attrNameLst>
                                      </p:cBhvr>
                                      <p:to>
                                        <p:strVal val="visible"/>
                                      </p:to>
                                    </p:set>
                                    <p:animEffect transition="in" filter="fade">
                                      <p:cBhvr>
                                        <p:cTn id="67" dur="2000"/>
                                        <p:tgtEl>
                                          <p:spTgt spid="6249">
                                            <p:txEl>
                                              <p:pRg st="3" end="3"/>
                                            </p:txEl>
                                          </p:spTgt>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249">
                                            <p:txEl>
                                              <p:pRg st="4" end="4"/>
                                            </p:txEl>
                                          </p:spTgt>
                                        </p:tgtEl>
                                        <p:attrNameLst>
                                          <p:attrName>style.visibility</p:attrName>
                                        </p:attrNameLst>
                                      </p:cBhvr>
                                      <p:to>
                                        <p:strVal val="visible"/>
                                      </p:to>
                                    </p:set>
                                    <p:animEffect transition="in" filter="fade">
                                      <p:cBhvr>
                                        <p:cTn id="70" dur="2000"/>
                                        <p:tgtEl>
                                          <p:spTgt spid="6249">
                                            <p:txEl>
                                              <p:pRg st="4" end="4"/>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6249">
                                            <p:txEl>
                                              <p:pRg st="5" end="5"/>
                                            </p:txEl>
                                          </p:spTgt>
                                        </p:tgtEl>
                                        <p:attrNameLst>
                                          <p:attrName>style.visibility</p:attrName>
                                        </p:attrNameLst>
                                      </p:cBhvr>
                                      <p:to>
                                        <p:strVal val="visible"/>
                                      </p:to>
                                    </p:set>
                                    <p:animEffect transition="in" filter="fade">
                                      <p:cBhvr>
                                        <p:cTn id="73" dur="2000"/>
                                        <p:tgtEl>
                                          <p:spTgt spid="6249">
                                            <p:txEl>
                                              <p:pRg st="5" end="5"/>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249">
                                            <p:txEl>
                                              <p:pRg st="6" end="6"/>
                                            </p:txEl>
                                          </p:spTgt>
                                        </p:tgtEl>
                                        <p:attrNameLst>
                                          <p:attrName>style.visibility</p:attrName>
                                        </p:attrNameLst>
                                      </p:cBhvr>
                                      <p:to>
                                        <p:strVal val="visible"/>
                                      </p:to>
                                    </p:set>
                                    <p:animEffect transition="in" filter="fade">
                                      <p:cBhvr>
                                        <p:cTn id="76" dur="2000"/>
                                        <p:tgtEl>
                                          <p:spTgt spid="6249">
                                            <p:txEl>
                                              <p:pRg st="6" end="6"/>
                                            </p:txEl>
                                          </p:spTgt>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6252">
                                            <p:txEl>
                                              <p:pRg st="0" end="0"/>
                                            </p:txEl>
                                          </p:spTgt>
                                        </p:tgtEl>
                                        <p:attrNameLst>
                                          <p:attrName>style.visibility</p:attrName>
                                        </p:attrNameLst>
                                      </p:cBhvr>
                                      <p:to>
                                        <p:strVal val="visible"/>
                                      </p:to>
                                    </p:set>
                                    <p:animEffect transition="in" filter="fade">
                                      <p:cBhvr>
                                        <p:cTn id="81" dur="2000"/>
                                        <p:tgtEl>
                                          <p:spTgt spid="6252">
                                            <p:txEl>
                                              <p:pRg st="0" end="0"/>
                                            </p:txEl>
                                          </p:spTgt>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6252">
                                            <p:txEl>
                                              <p:pRg st="1" end="1"/>
                                            </p:txEl>
                                          </p:spTgt>
                                        </p:tgtEl>
                                        <p:attrNameLst>
                                          <p:attrName>style.visibility</p:attrName>
                                        </p:attrNameLst>
                                      </p:cBhvr>
                                      <p:to>
                                        <p:strVal val="visible"/>
                                      </p:to>
                                    </p:set>
                                    <p:animEffect transition="in" filter="fade">
                                      <p:cBhvr>
                                        <p:cTn id="84" dur="2000"/>
                                        <p:tgtEl>
                                          <p:spTgt spid="6252">
                                            <p:txEl>
                                              <p:pRg st="1" end="1"/>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6252">
                                            <p:txEl>
                                              <p:pRg st="2" end="2"/>
                                            </p:txEl>
                                          </p:spTgt>
                                        </p:tgtEl>
                                        <p:attrNameLst>
                                          <p:attrName>style.visibility</p:attrName>
                                        </p:attrNameLst>
                                      </p:cBhvr>
                                      <p:to>
                                        <p:strVal val="visible"/>
                                      </p:to>
                                    </p:set>
                                    <p:animEffect transition="in" filter="fade">
                                      <p:cBhvr>
                                        <p:cTn id="87" dur="2000"/>
                                        <p:tgtEl>
                                          <p:spTgt spid="62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38" grpId="0" build="allAtOnce"/>
      <p:bldP spid="6245" grpId="0" build="allAtOnce"/>
      <p:bldP spid="6247" grpId="0" build="allAtOnce"/>
      <p:bldP spid="6249" grpId="0" build="allAtOnce"/>
      <p:bldP spid="6252"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17" name="2 Alt Başlık"/>
          <p:cNvSpPr txBox="1">
            <a:spLocks/>
          </p:cNvSpPr>
          <p:nvPr/>
        </p:nvSpPr>
        <p:spPr>
          <a:xfrm>
            <a:off x="0" y="-1"/>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9"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KAZI-DOLGU ALANLARIN BELİRLENMESİ</a:t>
            </a:r>
          </a:p>
        </p:txBody>
      </p:sp>
      <p:pic>
        <p:nvPicPr>
          <p:cNvPr id="13" name="Picture 4" descr="https://encrypted-tbn1.gstatic.com/images?q=tbn:ANd9GcTjEsshZJTPMAP4Q7kjPEM-neL3DVC29K-pdZ3ycAbTX3P4BHCR">
            <a:extLst>
              <a:ext uri="{FF2B5EF4-FFF2-40B4-BE49-F238E27FC236}">
                <a16:creationId xmlns:a16="http://schemas.microsoft.com/office/drawing/2014/main" id="{2CF2EA92-A831-DD4E-A1B0-4E3E9E7A58E0}"/>
              </a:ext>
            </a:extLst>
          </p:cNvPr>
          <p:cNvPicPr>
            <a:picLocks noChangeAspect="1" noChangeArrowheads="1"/>
          </p:cNvPicPr>
          <p:nvPr/>
        </p:nvPicPr>
        <p:blipFill>
          <a:blip r:embed="rId3" cstate="print">
            <a:extLst>
              <a:ext uri="{BEBA8EAE-BF5A-486C-A8C5-ECC9F3942E4B}">
                <a14:imgProps xmlns:a14="http://schemas.microsoft.com/office/drawing/2010/main">
                  <a14:imgLayer>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0" y="573293"/>
            <a:ext cx="9144000" cy="6273544"/>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357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17" name="2 Alt Başlık"/>
          <p:cNvSpPr txBox="1">
            <a:spLocks/>
          </p:cNvSpPr>
          <p:nvPr/>
        </p:nvSpPr>
        <p:spPr>
          <a:xfrm>
            <a:off x="0" y="-1"/>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9"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KAZI-DOLGU ALANLARIN BELİRLENMESİ</a:t>
            </a:r>
          </a:p>
        </p:txBody>
      </p:sp>
      <p:pic>
        <p:nvPicPr>
          <p:cNvPr id="12" name="Picture 6" descr="http://images.slideplayer.biz.tr/18/5872596/slides/slide_10.jpg">
            <a:extLst>
              <a:ext uri="{FF2B5EF4-FFF2-40B4-BE49-F238E27FC236}">
                <a16:creationId xmlns:a16="http://schemas.microsoft.com/office/drawing/2014/main" id="{2AF97027-CA06-BE4C-A46F-796A1043AB4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1520" y="2348880"/>
            <a:ext cx="3360373" cy="2520280"/>
          </a:xfrm>
          <a:prstGeom prst="rect">
            <a:avLst/>
          </a:prstGeom>
          <a:ln>
            <a:noFill/>
          </a:ln>
          <a:effectLst>
            <a:softEdge rad="112500"/>
          </a:effectLst>
        </p:spPr>
      </p:pic>
      <p:pic>
        <p:nvPicPr>
          <p:cNvPr id="14" name="Picture 8" descr="https://encrypted-tbn0.gstatic.com/images?q=tbn:ANd9GcRg8ZI9ar3qAtBSTu1GuuWgD4RQ6GuQ-tyZh0mB7cv3uLfGSpDk">
            <a:extLst>
              <a:ext uri="{FF2B5EF4-FFF2-40B4-BE49-F238E27FC236}">
                <a16:creationId xmlns:a16="http://schemas.microsoft.com/office/drawing/2014/main" id="{1C820633-144C-6A46-9842-F979BCDCBE66}"/>
              </a:ext>
            </a:extLst>
          </p:cNvPr>
          <p:cNvPicPr>
            <a:picLocks noChangeAspect="1" noChangeArrowheads="1"/>
          </p:cNvPicPr>
          <p:nvPr/>
        </p:nvPicPr>
        <p:blipFill>
          <a:blip r:embed="rId4" cstate="print"/>
          <a:srcRect/>
          <a:stretch>
            <a:fillRect/>
          </a:stretch>
        </p:blipFill>
        <p:spPr bwMode="auto">
          <a:xfrm>
            <a:off x="3923928" y="2492896"/>
            <a:ext cx="5021294" cy="2448272"/>
          </a:xfrm>
          <a:prstGeom prst="rect">
            <a:avLst/>
          </a:prstGeom>
          <a:ln>
            <a:noFill/>
          </a:ln>
          <a:effectLst>
            <a:softEdge rad="112500"/>
          </a:effectLst>
        </p:spPr>
      </p:pic>
    </p:spTree>
    <p:extLst>
      <p:ext uri="{BB962C8B-B14F-4D97-AF65-F5344CB8AC3E}">
        <p14:creationId xmlns:p14="http://schemas.microsoft.com/office/powerpoint/2010/main" val="2495075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BFB50E7-DD32-BE4D-80F8-C49F9CB04059}"/>
              </a:ext>
            </a:extLst>
          </p:cNvPr>
          <p:cNvPicPr>
            <a:picLocks noChangeAspect="1"/>
          </p:cNvPicPr>
          <p:nvPr/>
        </p:nvPicPr>
        <p:blipFill>
          <a:blip r:embed="rId2">
            <a:extLst>
              <a:ext uri="{BEBA8EAE-BF5A-486C-A8C5-ECC9F3942E4B}">
                <a14:imgProps xmlns:a14="http://schemas.microsoft.com/office/drawing/2010/main">
                  <a14:imgLayer>
                    <a14:imgEffect>
                      <a14:brightnessContrast bright="20000"/>
                    </a14:imgEffect>
                  </a14:imgLayer>
                </a14:imgProp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4497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C021286-41F9-7D4A-BCC7-E312725FDC69}"/>
              </a:ext>
            </a:extLst>
          </p:cNvPr>
          <p:cNvPicPr>
            <a:picLocks noChangeAspect="1"/>
          </p:cNvPicPr>
          <p:nvPr/>
        </p:nvPicPr>
        <p:blipFill>
          <a:blip r:embed="rId2">
            <a:extLst>
              <a:ext uri="{BEBA8EAE-BF5A-486C-A8C5-ECC9F3942E4B}">
                <a14:imgProps xmlns:a14="http://schemas.microsoft.com/office/drawing/2010/main">
                  <a14:imgLayer>
                    <a14:imgEffect>
                      <a14:brightnessContrast bright="20000" contrast="20000"/>
                    </a14:imgEffect>
                  </a14:imgLayer>
                </a14:imgProp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77414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5A6CB9F-16E4-2647-ADD6-B2D28E04F4F0}"/>
              </a:ext>
            </a:extLst>
          </p:cNvPr>
          <p:cNvPicPr>
            <a:picLocks noChangeAspect="1"/>
          </p:cNvPicPr>
          <p:nvPr/>
        </p:nvPicPr>
        <p:blipFill>
          <a:blip r:embed="rId2">
            <a:extLst>
              <a:ext uri="{BEBA8EAE-BF5A-486C-A8C5-ECC9F3942E4B}">
                <a14:imgProps xmlns:a14="http://schemas.microsoft.com/office/drawing/2010/main">
                  <a14:imgLayer>
                    <a14:imgEffect>
                      <a14:brightnessContrast bright="20000" contrast="20000"/>
                    </a14:imgEffect>
                  </a14:imgLayer>
                </a14:imgProps>
              </a:ext>
            </a:extLst>
          </a:blip>
          <a:stretch>
            <a:fillRect/>
          </a:stretch>
        </p:blipFill>
        <p:spPr>
          <a:xfrm>
            <a:off x="0" y="-1"/>
            <a:ext cx="9144000" cy="6863589"/>
          </a:xfrm>
          <a:prstGeom prst="rect">
            <a:avLst/>
          </a:prstGeom>
        </p:spPr>
      </p:pic>
    </p:spTree>
    <p:extLst>
      <p:ext uri="{BB962C8B-B14F-4D97-AF65-F5344CB8AC3E}">
        <p14:creationId xmlns:p14="http://schemas.microsoft.com/office/powerpoint/2010/main" val="469382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5DE43E6-DE15-4049-A176-2F8B02D62EDB}"/>
              </a:ext>
            </a:extLst>
          </p:cNvPr>
          <p:cNvPicPr>
            <a:picLocks noChangeAspect="1"/>
          </p:cNvPicPr>
          <p:nvPr/>
        </p:nvPicPr>
        <p:blipFill>
          <a:blip r:embed="rId2">
            <a:extLst>
              <a:ext uri="{BEBA8EAE-BF5A-486C-A8C5-ECC9F3942E4B}">
                <a14:imgProps xmlns:a14="http://schemas.microsoft.com/office/drawing/2010/main">
                  <a14:imgLayer>
                    <a14:imgEffect>
                      <a14:brightnessContrast bright="20000" contrast="20000"/>
                    </a14:imgEffect>
                  </a14:imgLayer>
                </a14:imgProps>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322645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45BB8AE-61C9-2648-9C92-705949BD29E7}"/>
              </a:ext>
            </a:extLst>
          </p:cNvPr>
          <p:cNvPicPr>
            <a:picLocks noChangeAspect="1"/>
          </p:cNvPicPr>
          <p:nvPr/>
        </p:nvPicPr>
        <p:blipFill>
          <a:blip r:embed="rId2">
            <a:extLst>
              <a:ext uri="{BEBA8EAE-BF5A-486C-A8C5-ECC9F3942E4B}">
                <a14:imgProps xmlns:a14="http://schemas.microsoft.com/office/drawing/2010/main">
                  <a14:imgLayer>
                    <a14:imgEffect>
                      <a14:saturation sat="200000"/>
                    </a14:imgEffect>
                    <a14:imgEffect>
                      <a14:brightnessContrast bright="20000"/>
                    </a14:imgEffect>
                  </a14:imgLayer>
                </a14:imgProps>
              </a:ext>
            </a:extLst>
          </a:blip>
          <a:stretch>
            <a:fillRect/>
          </a:stretch>
        </p:blipFill>
        <p:spPr>
          <a:xfrm>
            <a:off x="0" y="0"/>
            <a:ext cx="9188824" cy="6858000"/>
          </a:xfrm>
          <a:prstGeom prst="rect">
            <a:avLst/>
          </a:prstGeom>
        </p:spPr>
      </p:pic>
    </p:spTree>
    <p:extLst>
      <p:ext uri="{BB962C8B-B14F-4D97-AF65-F5344CB8AC3E}">
        <p14:creationId xmlns:p14="http://schemas.microsoft.com/office/powerpoint/2010/main" val="4144434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EB949FE-11BF-CD4F-80AA-C5D9145DCA33}"/>
              </a:ext>
            </a:extLst>
          </p:cNvPr>
          <p:cNvPicPr>
            <a:picLocks noChangeAspect="1"/>
          </p:cNvPicPr>
          <p:nvPr/>
        </p:nvPicPr>
        <p:blipFill>
          <a:blip r:embed="rId2" cstate="email">
            <a:extLst>
              <a:ext uri="{BEBA8EAE-BF5A-486C-A8C5-ECC9F3942E4B}">
                <a14:imgProps xmlns:a14="http://schemas.microsoft.com/office/drawing/2010/main">
                  <a14:imgLayer>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3179717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6CEE422-9A96-0648-A9F7-E8023D67015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2601301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2E8EFFE-933A-4348-BFD9-3D83331088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3634981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4725144"/>
            <a:ext cx="9144000" cy="2132856"/>
          </a:xfrm>
          <a:noFill/>
          <a:ln>
            <a:noFill/>
          </a:ln>
        </p:spPr>
        <p:txBody>
          <a:bodyPr>
            <a:noAutofit/>
          </a:bodyPr>
          <a:lstStyle/>
          <a:p>
            <a:pPr algn="just"/>
            <a:r>
              <a:rPr lang="tr-TR" sz="2000" dirty="0">
                <a:latin typeface="Calibri" pitchFamily="34" charset="0"/>
              </a:rPr>
              <a:t>Yapılan imar planlarını, yapı, yol, demiryolu ya da peyzaj tasarım projelerinin araziye uygulama işlemine </a:t>
            </a:r>
            <a:r>
              <a:rPr lang="tr-TR" sz="2000" b="1" dirty="0">
                <a:latin typeface="Calibri" pitchFamily="34" charset="0"/>
              </a:rPr>
              <a:t>aplikasyon</a:t>
            </a:r>
            <a:r>
              <a:rPr lang="tr-TR" sz="2000" dirty="0">
                <a:latin typeface="Calibri" pitchFamily="34" charset="0"/>
              </a:rPr>
              <a:t> denir.</a:t>
            </a:r>
          </a:p>
          <a:p>
            <a:pPr algn="just"/>
            <a:r>
              <a:rPr lang="tr-TR" sz="2000" dirty="0">
                <a:latin typeface="Calibri" pitchFamily="34" charset="0"/>
              </a:rPr>
              <a:t>Aplikasyon, harita veya planların yapımı amacı ile arazide tesis edilmiş olan poligon noktası, elektrik direği vb. gibi </a:t>
            </a:r>
            <a:r>
              <a:rPr lang="tr-TR" sz="2000" b="1" dirty="0">
                <a:solidFill>
                  <a:srgbClr val="FF0000"/>
                </a:solidFill>
                <a:latin typeface="Calibri" pitchFamily="34" charset="0"/>
              </a:rPr>
              <a:t>sabit noktalardan </a:t>
            </a:r>
            <a:r>
              <a:rPr lang="tr-TR" sz="2000" dirty="0">
                <a:latin typeface="Calibri" pitchFamily="34" charset="0"/>
              </a:rPr>
              <a:t>yararlanılarak yapılır.</a:t>
            </a:r>
          </a:p>
          <a:p>
            <a:pPr algn="just"/>
            <a:r>
              <a:rPr lang="tr-TR" sz="2000" dirty="0">
                <a:latin typeface="Calibri" pitchFamily="34" charset="0"/>
              </a:rPr>
              <a:t>Aplikasyon, çoğunlukla </a:t>
            </a:r>
            <a:r>
              <a:rPr lang="tr-TR" sz="2000" b="1" dirty="0">
                <a:latin typeface="Calibri" pitchFamily="34" charset="0"/>
              </a:rPr>
              <a:t>hassasiyet  ve ölçek </a:t>
            </a:r>
            <a:r>
              <a:rPr lang="tr-TR" sz="2000" dirty="0">
                <a:latin typeface="Calibri" pitchFamily="34" charset="0"/>
              </a:rPr>
              <a:t>gerektiren çalışmalardır.</a:t>
            </a:r>
          </a:p>
        </p:txBody>
      </p:sp>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5" name="2 Alt Başlık"/>
          <p:cNvSpPr txBox="1">
            <a:spLocks/>
          </p:cNvSpPr>
          <p:nvPr/>
        </p:nvSpPr>
        <p:spPr>
          <a:xfrm>
            <a:off x="216024" y="0"/>
            <a:ext cx="539552"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1</a:t>
            </a:r>
          </a:p>
        </p:txBody>
      </p:sp>
      <p:pic>
        <p:nvPicPr>
          <p:cNvPr id="8195" name="Picture 3" descr="http://emlakkulisi.com/resim/orjinal/MTMyNzEzMD-aplikasyon-projesi-nedir.jpg"/>
          <p:cNvPicPr>
            <a:picLocks noChangeAspect="1" noChangeArrowheads="1"/>
          </p:cNvPicPr>
          <p:nvPr/>
        </p:nvPicPr>
        <p:blipFill>
          <a:blip r:embed="rId3" cstate="print"/>
          <a:stretch>
            <a:fillRect/>
          </a:stretch>
        </p:blipFill>
        <p:spPr bwMode="auto">
          <a:xfrm>
            <a:off x="4860032" y="620688"/>
            <a:ext cx="4283968" cy="3933310"/>
          </a:xfrm>
          <a:prstGeom prst="rect">
            <a:avLst/>
          </a:prstGeom>
          <a:noFill/>
          <a:ln>
            <a:noFill/>
          </a:ln>
        </p:spPr>
      </p:pic>
      <p:sp>
        <p:nvSpPr>
          <p:cNvPr id="16" name="2 Alt Başlık"/>
          <p:cNvSpPr txBox="1">
            <a:spLocks/>
          </p:cNvSpPr>
          <p:nvPr/>
        </p:nvSpPr>
        <p:spPr>
          <a:xfrm>
            <a:off x="0" y="-1"/>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7" name="Text Box 4"/>
          <p:cNvSpPr txBox="1">
            <a:spLocks noChangeArrowheads="1"/>
          </p:cNvSpPr>
          <p:nvPr/>
        </p:nvSpPr>
        <p:spPr bwMode="auto">
          <a:xfrm>
            <a:off x="683568" y="0"/>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19" name="2 Alt Başlık"/>
          <p:cNvSpPr txBox="1">
            <a:spLocks/>
          </p:cNvSpPr>
          <p:nvPr/>
        </p:nvSpPr>
        <p:spPr>
          <a:xfrm>
            <a:off x="683568" y="0"/>
            <a:ext cx="8316416" cy="476672"/>
          </a:xfrm>
          <a:prstGeom prst="rect">
            <a:avLst/>
          </a:prstGeom>
          <a:noFill/>
        </p:spPr>
        <p:txBody>
          <a:bodyPr vert="horz" anchor="ctr">
            <a:normAutofit/>
          </a:bodyPr>
          <a:lstStyle>
            <a:defPPr>
              <a:defRPr lang="tr-TR"/>
            </a:defPPr>
            <a:lvl1pPr>
              <a:spcBef>
                <a:spcPts val="700"/>
              </a:spcBef>
              <a:buClr>
                <a:srgbClr val="DD8047"/>
              </a:buClr>
              <a:buSzPct val="60000"/>
              <a:buFont typeface="Wingdings"/>
              <a:buNone/>
              <a:defRPr sz="2200" b="1">
                <a:solidFill>
                  <a:prstClr val="white"/>
                </a:solidFill>
                <a:latin typeface="Calibri"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tr-TR" dirty="0"/>
              <a:t>PROJE APLİKASYONU</a:t>
            </a:r>
          </a:p>
        </p:txBody>
      </p:sp>
      <p:pic>
        <p:nvPicPr>
          <p:cNvPr id="55298" name="Picture 2" descr="proje aplikasyonu ile ilgili görsel sonucu"/>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764704"/>
            <a:ext cx="4788024" cy="3816424"/>
          </a:xfrm>
          <a:prstGeom prst="rect">
            <a:avLst/>
          </a:prstGeom>
          <a:noFill/>
        </p:spPr>
      </p:pic>
    </p:spTree>
    <p:extLst>
      <p:ext uri="{BB962C8B-B14F-4D97-AF65-F5344CB8AC3E}">
        <p14:creationId xmlns:p14="http://schemas.microsoft.com/office/powerpoint/2010/main" val="2398737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38BC07B-86F7-444E-8CE3-6CD5A4D8A5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2625862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4B0CE69-232B-634A-BD77-45ADA6639ED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41854439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FA8353D-6B6F-1240-965A-88585BE5782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1987472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63172FD-602B-DE46-8C14-D2C18B2C5B5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3510726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6385219-B0E3-E242-ADDC-1C3BA5CE5A84}"/>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903193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78850" name="Picture 2" descr="F:\FOTOLAR\DERS FOTOLARI\karaoğlu staj\100NIKON\DSCN6547.JPG"/>
          <p:cNvPicPr>
            <a:picLocks noChangeAspect="1" noChangeArrowheads="1"/>
          </p:cNvPicPr>
          <p:nvPr/>
        </p:nvPicPr>
        <p:blipFill>
          <a:blip r:embed="rId2" cstate="email">
            <a:extLst>
              <a:ext uri="{BEBA8EAE-BF5A-486C-A8C5-ECC9F3942E4B}">
                <a14:imgProps xmlns:a14="http://schemas.microsoft.com/office/drawing/2010/main">
                  <a14:imgLayer>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a:off x="0" y="0"/>
            <a:ext cx="9142968" cy="6858000"/>
          </a:xfrm>
          <a:prstGeom prst="rect">
            <a:avLst/>
          </a:prstGeom>
          <a:noFill/>
        </p:spPr>
      </p:pic>
    </p:spTree>
    <p:extLst>
      <p:ext uri="{BB962C8B-B14F-4D97-AF65-F5344CB8AC3E}">
        <p14:creationId xmlns:p14="http://schemas.microsoft.com/office/powerpoint/2010/main" val="4026361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670FDC7-3590-0945-BE2A-51752619ED69}"/>
              </a:ext>
            </a:extLst>
          </p:cNvPr>
          <p:cNvPicPr>
            <a:picLocks noChangeAspect="1"/>
          </p:cNvPicPr>
          <p:nvPr/>
        </p:nvPicPr>
        <p:blipFill>
          <a:blip r:embed="rId2"/>
          <a:stretch>
            <a:fillRect/>
          </a:stretch>
        </p:blipFill>
        <p:spPr>
          <a:xfrm>
            <a:off x="0" y="-1"/>
            <a:ext cx="9144000" cy="6863589"/>
          </a:xfrm>
          <a:prstGeom prst="rect">
            <a:avLst/>
          </a:prstGeom>
        </p:spPr>
      </p:pic>
    </p:spTree>
    <p:extLst>
      <p:ext uri="{BB962C8B-B14F-4D97-AF65-F5344CB8AC3E}">
        <p14:creationId xmlns:p14="http://schemas.microsoft.com/office/powerpoint/2010/main" val="9234160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E723913-3DEC-1646-81A6-56F3059A5E73}"/>
              </a:ext>
            </a:extLst>
          </p:cNvPr>
          <p:cNvPicPr>
            <a:picLocks noChangeAspect="1"/>
          </p:cNvPicPr>
          <p:nvPr/>
        </p:nvPicPr>
        <p:blipFill>
          <a:blip r:embed="rId2"/>
          <a:stretch>
            <a:fillRect/>
          </a:stretch>
        </p:blipFill>
        <p:spPr>
          <a:xfrm>
            <a:off x="0" y="-1"/>
            <a:ext cx="9144000" cy="6863589"/>
          </a:xfrm>
          <a:prstGeom prst="rect">
            <a:avLst/>
          </a:prstGeom>
        </p:spPr>
      </p:pic>
    </p:spTree>
    <p:extLst>
      <p:ext uri="{BB962C8B-B14F-4D97-AF65-F5344CB8AC3E}">
        <p14:creationId xmlns:p14="http://schemas.microsoft.com/office/powerpoint/2010/main" val="3209193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45E7DD6-3ACE-A54A-AFFB-B7C6FD447FC5}"/>
              </a:ext>
            </a:extLst>
          </p:cNvPr>
          <p:cNvPicPr>
            <a:picLocks noChangeAspect="1"/>
          </p:cNvPicPr>
          <p:nvPr/>
        </p:nvPicPr>
        <p:blipFill>
          <a:blip r:embed="rId2">
            <a:extLst>
              <a:ext uri="{BEBA8EAE-BF5A-486C-A8C5-ECC9F3942E4B}">
                <a14:imgProps xmlns:a14="http://schemas.microsoft.com/office/drawing/2010/main">
                  <a14:imgLayer>
                    <a14:imgEffect>
                      <a14:brightnessContrast bright="20000" contrast="20000"/>
                    </a14:imgEffect>
                  </a14:imgLayer>
                </a14:imgProps>
              </a:ext>
            </a:extLst>
          </a:blip>
          <a:stretch>
            <a:fillRect/>
          </a:stretch>
        </p:blipFill>
        <p:spPr>
          <a:xfrm>
            <a:off x="0" y="-1"/>
            <a:ext cx="9144000" cy="6863589"/>
          </a:xfrm>
          <a:prstGeom prst="rect">
            <a:avLst/>
          </a:prstGeom>
        </p:spPr>
      </p:pic>
    </p:spTree>
    <p:extLst>
      <p:ext uri="{BB962C8B-B14F-4D97-AF65-F5344CB8AC3E}">
        <p14:creationId xmlns:p14="http://schemas.microsoft.com/office/powerpoint/2010/main" val="4078387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C4C8223-EDA8-F342-9B58-725E1A561841}"/>
              </a:ext>
            </a:extLst>
          </p:cNvPr>
          <p:cNvPicPr>
            <a:picLocks noChangeAspect="1"/>
          </p:cNvPicPr>
          <p:nvPr/>
        </p:nvPicPr>
        <p:blipFill>
          <a:blip r:embed="rId2">
            <a:extLst>
              <a:ext uri="{BEBA8EAE-BF5A-486C-A8C5-ECC9F3942E4B}">
                <a14:imgProps xmlns:a14="http://schemas.microsoft.com/office/drawing/2010/main">
                  <a14:imgLayer>
                    <a14:imgEffect>
                      <a14:brightnessContrast bright="20000" contrast="20000"/>
                    </a14:imgEffect>
                  </a14:imgLayer>
                </a14:imgProps>
              </a:ext>
            </a:extLst>
          </a:blip>
          <a:stretch>
            <a:fillRect/>
          </a:stretch>
        </p:blipFill>
        <p:spPr>
          <a:xfrm>
            <a:off x="0" y="0"/>
            <a:ext cx="9136554" cy="6858000"/>
          </a:xfrm>
          <a:prstGeom prst="rect">
            <a:avLst/>
          </a:prstGeom>
        </p:spPr>
      </p:pic>
    </p:spTree>
    <p:extLst>
      <p:ext uri="{BB962C8B-B14F-4D97-AF65-F5344CB8AC3E}">
        <p14:creationId xmlns:p14="http://schemas.microsoft.com/office/powerpoint/2010/main" val="1448087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2 Alt Başlık"/>
          <p:cNvSpPr txBox="1">
            <a:spLocks/>
          </p:cNvSpPr>
          <p:nvPr/>
        </p:nvSpPr>
        <p:spPr>
          <a:xfrm>
            <a:off x="0" y="0"/>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7"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PROJE APLİKASYONU</a:t>
            </a:r>
          </a:p>
        </p:txBody>
      </p:sp>
      <p:sp>
        <p:nvSpPr>
          <p:cNvPr id="14" name="2 Alt Başlık"/>
          <p:cNvSpPr txBox="1">
            <a:spLocks/>
          </p:cNvSpPr>
          <p:nvPr/>
        </p:nvSpPr>
        <p:spPr>
          <a:xfrm>
            <a:off x="0" y="0"/>
            <a:ext cx="683568" cy="548680"/>
          </a:xfrm>
          <a:prstGeom prst="rect">
            <a:avLst/>
          </a:prstGeom>
          <a:noFill/>
          <a:ln>
            <a:solidFill>
              <a:schemeClr val="accent1"/>
            </a:solidFill>
          </a:ln>
        </p:spPr>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pic>
        <p:nvPicPr>
          <p:cNvPr id="29698" name="Picture 2" descr="http://www.asrinharita.com/images/editor/130141560882743746.jpg"/>
          <p:cNvPicPr>
            <a:picLocks noChangeAspect="1" noChangeArrowheads="1"/>
          </p:cNvPicPr>
          <p:nvPr/>
        </p:nvPicPr>
        <p:blipFill>
          <a:blip r:embed="rId3" cstate="print"/>
          <a:stretch>
            <a:fillRect/>
          </a:stretch>
        </p:blipFill>
        <p:spPr bwMode="auto">
          <a:xfrm>
            <a:off x="0" y="548680"/>
            <a:ext cx="9144000" cy="6309320"/>
          </a:xfrm>
          <a:prstGeom prst="rect">
            <a:avLst/>
          </a:prstGeom>
          <a:noFill/>
          <a:ln>
            <a:noFill/>
          </a:ln>
        </p:spPr>
      </p:pic>
    </p:spTree>
    <p:extLst>
      <p:ext uri="{BB962C8B-B14F-4D97-AF65-F5344CB8AC3E}">
        <p14:creationId xmlns:p14="http://schemas.microsoft.com/office/powerpoint/2010/main" val="611804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C918F71-5C66-1A4C-87C5-7D2434AD9A1E}"/>
              </a:ext>
            </a:extLst>
          </p:cNvPr>
          <p:cNvPicPr>
            <a:picLocks noChangeAspect="1"/>
          </p:cNvPicPr>
          <p:nvPr/>
        </p:nvPicPr>
        <p:blipFill>
          <a:blip r:embed="rId2">
            <a:extLst>
              <a:ext uri="{BEBA8EAE-BF5A-486C-A8C5-ECC9F3942E4B}">
                <a14:imgProps xmlns:a14="http://schemas.microsoft.com/office/drawing/2010/main">
                  <a14:imgLayer>
                    <a14:imgEffect>
                      <a14:brightnessContrast bright="20000" contrast="20000"/>
                    </a14:imgEffect>
                  </a14:imgLayer>
                </a14:imgProps>
              </a:ext>
            </a:extLst>
          </a:blip>
          <a:stretch>
            <a:fillRect/>
          </a:stretch>
        </p:blipFill>
        <p:spPr>
          <a:xfrm>
            <a:off x="0" y="-1"/>
            <a:ext cx="9144000" cy="6863589"/>
          </a:xfrm>
          <a:prstGeom prst="rect">
            <a:avLst/>
          </a:prstGeom>
        </p:spPr>
      </p:pic>
    </p:spTree>
    <p:extLst>
      <p:ext uri="{BB962C8B-B14F-4D97-AF65-F5344CB8AC3E}">
        <p14:creationId xmlns:p14="http://schemas.microsoft.com/office/powerpoint/2010/main" val="1928650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30E7058-6129-6845-B063-3F8A4BD19814}"/>
              </a:ext>
            </a:extLst>
          </p:cNvPr>
          <p:cNvPicPr>
            <a:picLocks noChangeAspect="1"/>
          </p:cNvPicPr>
          <p:nvPr/>
        </p:nvPicPr>
        <p:blipFill>
          <a:blip r:embed="rId2" cstate="email">
            <a:extLst>
              <a:ext uri="{BEBA8EAE-BF5A-486C-A8C5-ECC9F3942E4B}">
                <a14:imgProps xmlns:a14="http://schemas.microsoft.com/office/drawing/2010/main">
                  <a14:imgLayer>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1049995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1F073DB-567B-BF43-A5FB-0C7499C87201}"/>
              </a:ext>
            </a:extLst>
          </p:cNvPr>
          <p:cNvPicPr>
            <a:picLocks noChangeAspect="1"/>
          </p:cNvPicPr>
          <p:nvPr/>
        </p:nvPicPr>
        <p:blipFill>
          <a:blip r:embed="rId2" cstate="email">
            <a:extLst>
              <a:ext uri="{BEBA8EAE-BF5A-486C-A8C5-ECC9F3942E4B}">
                <a14:imgProps xmlns:a14="http://schemas.microsoft.com/office/drawing/2010/main">
                  <a14:imgLayer>
                    <a14:imgEffect>
                      <a14:brightnessContrast bright="20000"/>
                    </a14:imgEffect>
                  </a14:imgLayer>
                </a14:imgProps>
              </a:ex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29068286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B9F7229-6E91-BA46-800C-771B85BB4168}"/>
              </a:ext>
            </a:extLst>
          </p:cNvPr>
          <p:cNvPicPr>
            <a:picLocks noChangeAspect="1"/>
          </p:cNvPicPr>
          <p:nvPr/>
        </p:nvPicPr>
        <p:blipFill>
          <a:blip r:embed="rId2" cstate="email">
            <a:extLst>
              <a:ext uri="{BEBA8EAE-BF5A-486C-A8C5-ECC9F3942E4B}">
                <a14:imgProps xmlns:a14="http://schemas.microsoft.com/office/drawing/2010/main">
                  <a14:imgLayer>
                    <a14:imgEffect>
                      <a14:brightnessContrast bright="20000"/>
                    </a14:imgEffect>
                  </a14:imgLayer>
                </a14:imgProps>
              </a:ext>
              <a:ext uri="{28A0092B-C50C-407E-A947-70E740481C1C}">
                <a14:useLocalDpi xmlns:a14="http://schemas.microsoft.com/office/drawing/2010/main"/>
              </a:ext>
            </a:extLst>
          </a:blip>
          <a:stretch>
            <a:fillRect/>
          </a:stretch>
        </p:blipFill>
        <p:spPr>
          <a:xfrm>
            <a:off x="-1" y="0"/>
            <a:ext cx="9158025" cy="6858000"/>
          </a:xfrm>
          <a:prstGeom prst="rect">
            <a:avLst/>
          </a:prstGeom>
        </p:spPr>
      </p:pic>
    </p:spTree>
    <p:extLst>
      <p:ext uri="{BB962C8B-B14F-4D97-AF65-F5344CB8AC3E}">
        <p14:creationId xmlns:p14="http://schemas.microsoft.com/office/powerpoint/2010/main" val="1535457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17" name="2 Alt Başlık"/>
          <p:cNvSpPr txBox="1">
            <a:spLocks/>
          </p:cNvSpPr>
          <p:nvPr/>
        </p:nvSpPr>
        <p:spPr>
          <a:xfrm>
            <a:off x="0" y="-1"/>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9"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PROJELERİN APLİKASYON AŞAMALARI</a:t>
            </a:r>
          </a:p>
        </p:txBody>
      </p:sp>
      <p:pic>
        <p:nvPicPr>
          <p:cNvPr id="80898" name="Picture 2" descr="RÖPER NEDİR ile ilgili görsel sonucu"/>
          <p:cNvPicPr>
            <a:picLocks noChangeAspect="1" noChangeArrowheads="1"/>
          </p:cNvPicPr>
          <p:nvPr/>
        </p:nvPicPr>
        <p:blipFill>
          <a:blip r:embed="rId3" cstate="print"/>
          <a:srcRect/>
          <a:stretch>
            <a:fillRect/>
          </a:stretch>
        </p:blipFill>
        <p:spPr bwMode="auto">
          <a:xfrm>
            <a:off x="-47167" y="540000"/>
            <a:ext cx="9188720" cy="6318000"/>
          </a:xfrm>
          <a:prstGeom prst="rect">
            <a:avLst/>
          </a:prstGeom>
          <a:ln>
            <a:noFill/>
          </a:ln>
          <a:effectLst>
            <a:softEdge rad="112500"/>
          </a:effectLst>
        </p:spPr>
      </p:pic>
    </p:spTree>
    <p:extLst>
      <p:ext uri="{BB962C8B-B14F-4D97-AF65-F5344CB8AC3E}">
        <p14:creationId xmlns:p14="http://schemas.microsoft.com/office/powerpoint/2010/main" val="3350636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6"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17" name="2 Alt Başlık"/>
          <p:cNvSpPr txBox="1">
            <a:spLocks/>
          </p:cNvSpPr>
          <p:nvPr/>
        </p:nvSpPr>
        <p:spPr>
          <a:xfrm>
            <a:off x="0" y="-1"/>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9"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PROJELERİN APLİKASYON AŞAMALARI</a:t>
            </a:r>
          </a:p>
        </p:txBody>
      </p:sp>
      <p:pic>
        <p:nvPicPr>
          <p:cNvPr id="24" name="Picture 2" descr="Proje aplikasyonu nedir?"/>
          <p:cNvPicPr>
            <a:picLocks noChangeAspect="1" noChangeArrowheads="1"/>
          </p:cNvPicPr>
          <p:nvPr/>
        </p:nvPicPr>
        <p:blipFill>
          <a:blip r:embed="rId3" cstate="print"/>
          <a:srcRect/>
          <a:stretch>
            <a:fillRect/>
          </a:stretch>
        </p:blipFill>
        <p:spPr bwMode="auto">
          <a:xfrm>
            <a:off x="52084" y="979755"/>
            <a:ext cx="9091916" cy="5303480"/>
          </a:xfrm>
          <a:prstGeom prst="rect">
            <a:avLst/>
          </a:prstGeom>
          <a:noFill/>
        </p:spPr>
      </p:pic>
    </p:spTree>
    <p:extLst>
      <p:ext uri="{BB962C8B-B14F-4D97-AF65-F5344CB8AC3E}">
        <p14:creationId xmlns:p14="http://schemas.microsoft.com/office/powerpoint/2010/main" val="1782943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2 Alt Başlık"/>
          <p:cNvSpPr txBox="1">
            <a:spLocks/>
          </p:cNvSpPr>
          <p:nvPr/>
        </p:nvSpPr>
        <p:spPr>
          <a:xfrm>
            <a:off x="0" y="0"/>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7"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PROJE APLİKASYONU</a:t>
            </a:r>
          </a:p>
        </p:txBody>
      </p:sp>
      <p:sp>
        <p:nvSpPr>
          <p:cNvPr id="14" name="2 Alt Başlık"/>
          <p:cNvSpPr txBox="1">
            <a:spLocks/>
          </p:cNvSpPr>
          <p:nvPr/>
        </p:nvSpPr>
        <p:spPr>
          <a:xfrm>
            <a:off x="0" y="0"/>
            <a:ext cx="683568" cy="548680"/>
          </a:xfrm>
          <a:prstGeom prst="rect">
            <a:avLst/>
          </a:prstGeom>
          <a:noFill/>
          <a:ln>
            <a:solidFill>
              <a:schemeClr val="accent1"/>
            </a:solidFill>
          </a:ln>
        </p:spPr>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pic>
        <p:nvPicPr>
          <p:cNvPr id="18" name="Picture 2" descr="http://www.cumbriacrack.com/wp-content/themes/stylebook/timthumb.php?src=http%3A%2F%2Fwww.cumbriacrack.com%2Fwp-content%2Fuploads%2F2014%2F04%2FAerial-view-of-The-Sill-from-the-east-Sill-final-design.jpg&amp;q=90&amp;w=795&amp;zc=1"/>
          <p:cNvPicPr>
            <a:picLocks noChangeAspect="1" noChangeArrowheads="1"/>
          </p:cNvPicPr>
          <p:nvPr/>
        </p:nvPicPr>
        <p:blipFill>
          <a:blip r:embed="rId3" cstate="print">
            <a:extLst>
              <a:ext uri="{BEBA8EAE-BF5A-486C-A8C5-ECC9F3942E4B}">
                <a14:imgProps xmlns:a14="http://schemas.microsoft.com/office/drawing/2010/main">
                  <a14:imgLayer>
                    <a14:imgEffect>
                      <a14:brightnessContrast bright="40000"/>
                    </a14:imgEffect>
                  </a14:imgLayer>
                </a14:imgProps>
              </a:ext>
            </a:extLst>
          </a:blip>
          <a:stretch>
            <a:fillRect/>
          </a:stretch>
        </p:blipFill>
        <p:spPr bwMode="auto">
          <a:xfrm>
            <a:off x="8943" y="548680"/>
            <a:ext cx="9135057" cy="6309320"/>
          </a:xfrm>
          <a:prstGeom prst="rect">
            <a:avLst/>
          </a:prstGeom>
          <a:noFill/>
          <a:ln>
            <a:noFill/>
          </a:ln>
        </p:spPr>
      </p:pic>
    </p:spTree>
    <p:extLst>
      <p:ext uri="{BB962C8B-B14F-4D97-AF65-F5344CB8AC3E}">
        <p14:creationId xmlns:p14="http://schemas.microsoft.com/office/powerpoint/2010/main" val="3494925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2 Alt Başlık"/>
          <p:cNvSpPr txBox="1">
            <a:spLocks/>
          </p:cNvSpPr>
          <p:nvPr/>
        </p:nvSpPr>
        <p:spPr>
          <a:xfrm>
            <a:off x="0" y="0"/>
            <a:ext cx="648000" cy="548681"/>
          </a:xfrm>
          <a:prstGeom prst="rect">
            <a:avLst/>
          </a:prstGeom>
          <a:solidFill>
            <a:schemeClr val="accent1">
              <a:lumMod val="20000"/>
              <a:lumOff val="80000"/>
            </a:schemeClr>
          </a:solidFill>
          <a:ln>
            <a:noFill/>
          </a:ln>
        </p:spPr>
        <p:style>
          <a:lnRef idx="1">
            <a:schemeClr val="accent2"/>
          </a:lnRef>
          <a:fillRef idx="3">
            <a:schemeClr val="accent2"/>
          </a:fillRef>
          <a:effectRef idx="2">
            <a:schemeClr val="accent2"/>
          </a:effectRef>
          <a:fontRef idx="minor">
            <a:schemeClr val="lt1"/>
          </a:fontRef>
        </p:style>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sp>
        <p:nvSpPr>
          <p:cNvPr id="17" name="Text Box 4"/>
          <p:cNvSpPr txBox="1">
            <a:spLocks noChangeArrowheads="1"/>
          </p:cNvSpPr>
          <p:nvPr/>
        </p:nvSpPr>
        <p:spPr bwMode="auto">
          <a:xfrm>
            <a:off x="683568" y="1"/>
            <a:ext cx="8460432" cy="540000"/>
          </a:xfrm>
          <a:prstGeom prst="rect">
            <a:avLst/>
          </a:prstGeom>
          <a:solidFill>
            <a:srgbClr val="4E5B6F"/>
          </a:solidFill>
          <a:ln w="127000" cmpd="dbl" algn="ctr">
            <a:no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a:ln>
                  <a:noFill/>
                </a:ln>
                <a:solidFill>
                  <a:srgbClr val="000000"/>
                </a:solidFill>
                <a:effectLst/>
                <a:latin typeface="Calibri" pitchFamily="34" charset="0"/>
                <a:cs typeface="Arial" pitchFamily="34" charset="0"/>
              </a:rPr>
              <a:t>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2054" name="AutoShape 6"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56" name="AutoShape 8" descr="landscape protection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0" name="AutoShape 12"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2" name="AutoShape 14"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4" name="AutoShape 16" descr="data:image/jpeg;base64,/9j/4AAQSkZJRgABAQAAAQABAAD/2wCEAAkGBxQSEhMUExQVFhQXGBgVFhgXFhUWGBkYGBQXFhQWFxYYHCkgGBwlHB0VIjEiJikrLi4uGB8zODMuNygtLisBCgoKDg0OGxAQGy8kICQsLCwsLCwsLCwsLC8sLCwsNCwsLywsLCw0Ly8sLCwsNC8sLCwtNCwsLCwsLCwsLCwsLP/AABEIAOEA4QMBEQACEQEDEQH/xAAcAAEAAgMBAQEAAAAAAAAAAAAABAUCAwYHAQj/xABBEAACAQIDBAgCCAUDAwUAAAABAgADEQQSIQUxQVEGEyJhcYGRoTKxB0JSYnLB0fAUIzOCkqLC8UOy4RUWJHPS/8QAGwEBAAIDAQEAAAAAAAAAAAAAAAMEAQIFBgf/xAA4EQACAQIDBAkEAQQCAgMAAAAAAQIDEQQhMQUSQVETYXGBkaGx0fAiMsHh8RQjM1IkQgYVcoKi/9oADAMBAAIRAxEAPwD3GAIAgCAIAgCAIAgCAIAgGj+LTrOqv28ucDmt7XHOx+Ymu8t7d4mLq9jfNjIgCAIAgCAIAgCAIAgCAIAgCAIAgCAIAgCAIAgCAIBWnb+FuV6+lcaEZ1veVJY7Dx1l6kH9TRvbeV+0l0cZTb4XU+DAzNPG4ebtGab5XVya6N8tGTz3pdimGPWohsaKBfM3c+xWea2tinGulB2cbeP8Fef335HY7A2suKoiov4WHJhvHyPgRO7ha/TU1Pjx7SaElJXRYywbGHWrzHqJE69JOzkr9qMXRnJTIgCAIAgCAIAgCAIAgCAIAgCAIAgCAIAgGlMQC7IdGADDvU6XHncenMTF87GL52N0yZOR6UdH16z+JRRf/qi2h5PbnwPkZwds4ZqHTQWmq/JTnhYdJ0i7yuw9OjWYLc033AXup5FSeP3SdeBnBoQw9Z2f0t+Hdf0bz5o0lJTlu3syUmLxGEzZjmVCAQSSLH4SCdQDrr3ayzCWMwM2k8k1daqz0fUnzVs8nyJYylTi97gc50koV6tQ4vDo9SjVAPYBZkZQEdGVdd4Otray/iMP/U/34rXyIt9z+uGaZ0v0XbLq0cO7VAVFVg6Kd+XLbMRwv8gJ18DSlCn9XEnw0Wo3fE0dIOkRarVRGtTpdk2+s2YAgn/LT7pnG2rWqVnKEXaMeXF9fnl1ENWveTS0RKw6FMvWtlLAEJcZ2v3fVA3X7jOVV2XToxUq127X3Vq+N3rZLS/VkbRbWvHxLDAl3fLTOULYudSBfctr6k+2nMSxsSliK8nOm+jpp6LO7/8Atfz7iZLPIu3qhAC57t288gBqT3CevlUjTjeb/fd7EjaisyJidqBdynzsP1PtOdidqRpLKLfbl7vyNHVtwK+jtB3cMdADoBu7/GcCG0sTXrxqydlF5Jadfby9LGkajbL8G89mmmrosH2ZAgCAIAgCAIAgCAIAgCAIAgCARcfghVA1KOuqOtsynja4IIPEEEHlNZRuayjvEQbSakcuIUDS/WoCaZA3ll1al33uo07Ws132spePz51mm+45T8eH6+Zk56oZAws6MNcvaupG8W+Id3/B2klKNnmmb3yuji8dTfC1LpUIRu0hB0YfI2nisXSr4Gtu05NJ5q3H+Cu47rvczw/SejXzUMRYF1KK4G++4EcDe1jznSwuPdWLjiVfK28ln3r2/ZDLFUpy6KT1yuZ9FX/hsPSp1Xy9Y7arqCxudXB0WwA4G55am/hpdHTUZSsr+fb/AA/ywcHRpKM8s2W1DHrSRUGYunYNycoCkqC+Y9kEAHTWSvFQp/Ss2vDvvpfx7SypKKsjjcDTSg1YVWRsQ9XrgpF1QfzMjBycjNldiMwtu4iUp1KdO9/ubv8AtPTjxOa5QpycZO8r37NeOnHiWtLaDEdqpUKgEtnN9Bqb23zzuPxVSr/bjKTXJvj3E9Oo3q33nT7NdaK0kc5atYlsvEtlLkacFUBb9w5z2WCowwtGFDjbxerL0ckr6skVh/Nufsdnu7Xb/wBkYhf3U3yy8c/wH993y/n8FHtGoSTbUjW3Pw/fAzzuN3pXS19fnuVqkhgPisOGm/jxF/HTvtfjI8LTSnurRevHw067X4maep0uH+FfCevof449hbjoZkyUyfYAgCAIAgCAIAgCAIAgCAQ9q400ULLSeoeSC58+NvAGQ16sqcbxi5dnz0uazluq9jgsZ0vq1SQH6obrWYepUFpwKmOrVHZy3epXXuyo8WnoVeKWs9mp1Fqk8Ec9YONwlTKzeWsxCk5NNTTfbn52ZFOcn9ufzrsWWwsZijVTDYoVlV+1h8QASUcC4s5GqkXBVudiNZ08O6itCo+xilOo5bk089GdHhsHUXMXKowOtbCsAG1+KrhnBXMdN2c8rS2k1m/FflFnclHOWXWvyn+yHjMUXVkqLSrqdQ1IstzzNIksjd6Mb3Nxy5+JxFOcN2ynytp28/DrNG95NSs11e37KrA7NwqsrUr1ap7I6w3yO2UKcmUWte9jcjSVVGnTcVT+pvLPm8k/XmVYYahF3Wb6+HcfNpYUdYE1AdTUIutg40sNBowI0toVJ3lpFiVe8XrZP8dWWlsuLLcknBPl7ZEilTb+Wqm4eqitppYAOQTxFlIPiecnwkG5Nx4euXp2a3NaKd2180JOKo9ddatK1hei4NicwJI4gAEajkb2B37VYKrDdmuz5w6yKpTjNLeWfA1YDZpD6t2EsxsD2iuoF79ldCb8bDnaUMNs+Ma2+5X3c9Pnj+WrKVOzz4E2thaf8UMRm1UW6uxKkhWGZmG4WYkgA3Np1ZU6PSqpxV8uHayw5JSuTG2lmXNmAC3K82NtVA3qN4uSfK0jrYqPROUnZLTm3yXpm/S5rOqt3ebKzaO0chuurWKhrEBdTcg7idT4Tl16zp/Ul9WaTtpfjfnr2FerV3O30/ZK2Gu6287uXrJdn0W7JElA6d6y0woOp3KB8TW5D9gcZ6iKUIqJeuoqx9pKT2m38ANwHjxPf/ydl1mVzZA2j0jw1BslSqoYb1ALEeOUG3nK9XGUaT3ZPPvfoaupFZNmGD6UYSqcqYinm4BjkJ8A1rzaniaVT7Zfj1MKrB5XLgGTkggCAIAgCAIAgCAIAgFTtfo/RxGrLlf7a2DefBh4+0qYjB0q6+pWfNakc6UZZ8Tlcd0Xq0gSMrLa2YMqaHfmDkW8ATOLW2bXp3cc1zvbxv7kMqVlmbdjUKYqLVqElwAlNKY+AfCBc6X8OJOt7ybC04qXSVHnokuH77ONzSO5feevA34mr1zNdblTv0BUbrZhbMSxtfkvfMyqOrNrlx/HXd+S6zPSSzt89yDXrU6VXMCWpjWzsCQbZdKoOul+ftN1RtUv/wBet92upic6d7teHz0fcVWM6R0mqXUNUqaWygu2gAF7DXdyiapKfSSd2VZV4t5ZsxO0cZUsUwdXTcXBX0zWkUsXRTvl6mynXkrRi7dZiTtQ7sMo/upfm0x/7CHNeBru4n/X0NNSrtRd+Gv4BG/7SYWPi+KMNYn/AFIlTpPiqP8AVoMnirp7mSRxMZcmROvVh90bEjC9OF+srLffaxB8eY3+s2dSLVtOwysWWuD2xQqkdoEcVvbxABPHnfiZXWEpb+8nftN4VKbd9To02mWp9WqsyhSDbINANLhiLDfqOQ56X9+TjucEi4qu9HdWZK2fjQ5aldEygXVBnNm+HVkCgkbgFOmvEXzSrRl9MWkuzN9mVuzJ37LNzQfDQyp7SpUnKUs1Z9zGxY6agGqdNAdx3X4cd1iYwluwe9zv72/D7Vxypwi7LNk6jjqlS2WmFvxd93koIPhcSzCs5Wy1NlJvRHle39m1MNianWUTVLuzrUyFlfMSdBqAfu7x36E8DGYSu6jz15FSS3JO6uXnRroW1e1TFU+rp7xStldvxW1Qd2893G1g9mNfVVb7CSFJyzkrI9EwmFSkgSmiog3KoAA8hO3GKirItJJKyN0yZEAQBAEAQBAEA04rEBBc+Uq4rFQw8by1ehiTsUGN2k5vkvf8QG7uJ8Jwp7Qq1H9Hql6tFSpVlwJmAx9Vqd3yo4vfMDbKNQ5bNYi1t3GdXD4mrKn9eUuvS3O99Ozj5SUpycbyyKfHYx69RaZBtfcRlvoddQLAm2hN+EqValStNQbduWSv5eTd+shnUc5brRH2ntFE7NQEZUOVdLq5NrEkaLx17rcJs05/TJWST7n7cfiNZzSyfz5/BX0sHia9yo6pGNyz3137qe9v7rb5VqYulRb3c2axpVJ6ZLr9iww/ROgNauas33z2fJBpbxvKFXG1Z8bE0cLTWcs+32LmhRSmMqKqjkqhR6CVvqk+ZOnGKsjZcyRYeo+Bq6gymSLB1Ga77PhDCHgqqMb8jEk8ryJ0KiM9Kyo2j0dwte/WUVB+0oyN6ra/nCrVaZFKFKf3ROT2t9HjLdsLUzfceyt5OND5geMtU8an9xUqYDjTfczn6e08ThXyVQwI+q4IPiDxHeJfhVusndFNupSdpHX7O6XCrTddM5FgTo1wDlBP1h72ksqjnBpaviW6eNurSLrZmHsgy9pbDgO0cwBu3AgkHXeSb77zSnSdrv5n+PnMtQ0us0YdJalcigMIKppnMS1JbObgBVLixAHauw01F9RJsS6u5FUF38SWTbtu6HQdFdlVKFMtXdnrPq2Z2fIB8KKWPDieJPICX8JSnCH9x3lxuT04OKz1LyWiQQBAEAQBAEAQBAEAj4zBrUFmvfgQd0o4zZ9HFr+4s+DXD8eJrKKkU3/pyqSGNgONic3Gw09vHxnGhs1UpNS0XG2vH4v5IOjS1K3FMu+51fKBpmsLkkqbdw107RmLJLfva7t15eHm7Zsjmo8fnzIrFxVSq2SkL1M2dm+qt8+rk8e0dOQ3HdJI1fo36uWd+3X3IVvSdo5vX11LfZuxEpnO38ypvzNwPNQd3jvnPxGLnUyWSLVOhGObzZaSvCDloSt2N9PCk6nQd/6TrYfZcpZyyXX7fwYtKRBxe2cNSfqwWq1d2RBc3105DvudJdUMNSe4rylyXz1MWitTNMXiW+GlRpD7zGo3oth7y0ukX2xjHzfl7mV1I2N/EEf1gD3Ult6E395s5VP9/wD8/s2+oi1KmNB0ai4GozKQd1r2G7QnjxkMpYtP6ZRa67r0MXkZ/wDqtcW63Dq4502v/pYfnMurV0qU1Lsd/JhvmjPB7TwtfRXysfqt2T4C+h8jIIrB4nKLs+XzLwNXCEtMjfXwDLqNR3fpKOJ2ROOcM+z29rkUqco6FXtHAUsQmSsgdeF94PNTvB8Jyk6lJ3Rq3Ga3Zq55v0l6H1MLerRJqURqT9dPxgbx94edp0KOJjUyeTObiMG4LejmvNH3o50mamy5rGx3NqD3MPzlyFRxkmyvSrypyuep9FsUKoDKeypq6XF1zsjqCOXx2PdOjg3fThvebT9zt4WoqiuuvzsdBL5cEAQBAEAQBAEAQBAEA1ZWP1rHlYW8+J9RNbPmYzImNxWVTmABB7XLLYm/eDltbxEq4ioopJ88+zXwysauVlmcfUwz1ajKNHJzs3BFe5JPMkaKvHU7hOA0otznzdlzvd/kpyhKcrceJfYHBpRQIgsOJ3knizHiZQq1ZVHdlqEFBWRJpoSbDfJMPhpVpbsUZb4IlWWn3t7Cejo4anh1zl6GVG2bOb210vSk5QBqjC+osEBtoL8eF7bvHSaVsXuvn6GJTSPvRXGtX62oURRcAEAlibXYFjvGo04XjC1ZTjKWSV7dfiYjmy8WoDuIOl9NdNf0PpJ00SGirtCmpsW1tc6GwANiSbWGsjlXhF2b+dpi6NeH2rSdsitrw0sD4GRwxdKct2LzCkmTTLJk5TpPRpmoFKlWIvnsSDyBUb/Hh3zl45QlUSas2vu59y17eBFJK5C2R0nrYewJ6yn9ljqB91uHgdJFhtoVKWTd1y9mFJo7bB4iji0z0zrx4Mp5Mv77jOpOhQxsN6OT8+9fOpiVOM81qRa1NqZsw/QzzeKwlTDzs17PsILypuzPPOmfRAKGxGGXsjWpTH1ebIOXMcOGm6fD4ne+mZTxWETW/T70VfRTpG+HqKynuIO5hxU/vSXqdWVKV0c6lWnQnvR/k9s2XtBK9NaiHQ+oPFT3id6lVjUipRPS0asasFOJLkhKIAgCAIAgCAIAgCAIBUdI8OXRbC5Jy+RFzf8AxE5m1Yrot59nj+7EVVXWRpp0wt+ZOZjzO6/oAByAA4TzVetKrNyZslY2IpJAG8xh6Mq01COrMN8ESmYIMq7+JnqKdOGHhuQ14s2SsaBBk856X4oVcU2WxCAJpuuPi99P7ZysXPeqZcCCbuzDYmMNJm1OVlZToGGo07JtfXwkFKt0bd9GvmQTsdVs7GKKaotQVGC7/hJu6hVF9b6njvHeDL9KtHcUYy3nbs45L49TdPImYWklZXSopDgg1LnW9jlOYaEb7SSChXjKnUjZrVema16jKSZzuKwhpOVO8bj8jODXpOjNwfzrNLHW4PEXpB37OmpPhvnoqVW9JTnllxJU8j5tDBrWS3HejDeDwIM3q041YWfc+T5oxJXOaqbMNRSrU8lS5IcfCxAGbMOFxbUaX9Jzv6eU47s42lzWjfX2rllfryI7FHsjE1KVZWomznS3BvusOR9pWwtScZpwefzJmE2nken4HFriUIYZXU5aiE6o1r7+ItqDxE9DaniqbhNdq5PqJWlNWZAr0jSax3cDznlMbhJ4apZ6PR8/2VM6UrM8y6ddHf4d/wCIoi1Fz2gNyOeXJTw5HTlLGGrdJHdepz8bhkvrho/In/R70k6mqEc/y6hCtyVtyv8Ake7wnQwlfoqlno9fcr4HE9BV3Zfa9ff8fwevTvHphAEAQBAEAQBAEAQBAIG0KuuXl855rbGJ3qipLRa9v6XqYZDJnFNW7EtB1a3+u3sJ6jBYf+mpXf3y8ur5xEVxZoEmRsVPSjaBoYdyps57Km+ouQCw8L/KRV57kG0azdkebUOXD96zjNkBbbLwwqVETNlDGxPKYpwVSooN2TMo7sYGlhkLgHsg8QSx0A38d2607TjSw0HOKtbz+dViXdSMNmUQ79dmJzjQHRhbssumhH/jzhw0Izn06d76J6q2XDK3dbTlmSzufNpbLLVFdQCCVzg9xFz4WkeKwMp1Y1IZ5q6+dXANZlq1MEWIBG61tPC06bSas0b2BEwCmxtZyr0yGPxqHtYqQtxfhYjiJUqSk04WfFX0tldfyiNs4daDOwVbZuHaC69xJGs41KLm7R9iMvtmHE065xFu0EtWTi+Ww+HmU7QI0JUjS86tHpYz6TjbNc7e68zdXvc71glekCDdWAZWHeLgidPEUKeKo7r0ej5PmbzgpxsUGJwwdalGqLqwKsO48R7EGeLlGdCq4SyafzxKkeNOZ5BtDAtha70W+qeyftKdVb097zqbyqR3kcHF0HTk4ns3QXbH8ThVzG70+w3M2HZbzHuDO7ga3SUrPVZHd2biOmoq+qyZ0Uul8QBAEAQBAEAQBAPjGwvNZzUIuT0WYKZ2uSec8LUm6knN6t3NTZhKeZ9dy6n8v33S7szD9NXTekc3+PfuNdZWFapmJP7tO/OW9K5uaq1UIrM3wqCx8ALn2mt7Zg8p2vtZ8VULtuGirwUchz7zx9Jyq1RzdytKVzGiJWkCfRWQyMnSVNqM2HSnmJbUPca2DXQX46SxVxjlh40758fHI33sj5s6oyMGFzbxO/eLSrh6s6dRTim7dTYTsddSfMoNiL8DvE9VCTlFNq3USpmRmwPhmAa6iggg7joRMNXyDOU2TTotinVF7BRgA3O4zDKd4375ycO6TxDUFlbj55Ph2kUUrlxSxCKtQU8hNK4yjsANbNlvuFz+ffL8ZRV1G2XDTuN7q2RF+jfa4qUmonRkJYDW2Vjfs34Xvpw8wBts+vvJxZim8rF/trD6CoN40Phw9D85T25hN6Crx1WT7P0/JshxEP8AujgPpH2ZnopiFHapHK/ejHT0a3+RnJwdTPcfEpY2n0lLfWq9CL9F+0+rxIpk9mqpX+4dpT8x/dOvgKm5W3eDKGzKvR4jd4Sy+fOJ67O8emEAQBAEAQBAEAQDRjWsh79Jztq1NzDS67L53GGVc8iakij2aRPFj7bv19Z6PZlPo8K58ZPy09/ExT0uaVllG5V9Kx/8PEWNuwfmLjz3ec1q/YzWf2s8rwwnJZXLGhIZMyWFESGRsWOGpkkAakmw+UjUXJqMdWZOv2VhKlO4axBsdDovcP2POeiwVCtRTU2n+Opfwu8kimiZRoBAQL2OupJ+cs0qMKSaj6t+pslY2SUGMwDEiag5vbeFXDscQt85JCi9gGZSC3fx075zsRThRk6615db4/kjkrZnC4gTmxIiT0Wx3U4yi24M3Vt4PoP9WWXMLPcqJmYO0j2d1DAg7iLeRnopwjUg4y0at4lhpNWZy9bCh1qUX3MGpnzBF/znglGVGq4vWLt4FGmr3hLsPJNmVWw9cX+OlU1/Eja+4nXcrNTXUzztS9Kpfin6H6DRgQCNxFx5z1Cd1c9gndXMpkyIAgCAIAgCAIBE2ieyPH8pxdty/tRXX+GYZWVTYTzEnZEdR2iTMULLTXu/If8AmewUNyjThyS9DeKtFGgTVGTRtCnmQDTV6Y1/+1Js1fyMM8gooQAD5+M4sisWGHHH0kEuZkssJTLEAAkncALmRbrk7RV2bHebBwHVUxmWzn4vC5IE9DgcP0NNXVpPXxZLFFnLhuIMHyYBiZgyYtMGDnumNQdSoO8tp5A3Pv7zn7QaVJJ8XkaTODricqJCV9VypDDeCGHiDeTwdszB71g6mZFPMCenpO8EWym2kuWse8Bvy/KeQ2xDcxja4pP8fgoVPprdp5V0ww/V46ryfLUH9yjN/qDSSk96kjj7Thaq3zzPYejNbPhMO3Hq0B8QoB+U9RhZXoxfUjvYOW9Qg+pFnJyyIAgCAIAgCAIBD2luXxnC259kO1mGVWJOk81PQr13kWG0fiHh+c9riPuXYWCOsiQMwLzZA8vfBB9oPS1UNXKngQpe5t5bvETlunv19x8WV2vqsep9Uugyiw+EWGmltOWk7DsyxYhpgAmIV0QAMjhiBbXMpB8TrII0VGvvxWqd+26/ZrbMsrSybiZAmAYwYPjCYBjaasHL9NENqZ+r2h5m1vYGcvaSe7F8Lvz/AIZHM4rETnRIitxMmRg9z2Gb4el+BflPTYf/ABotLQgbd/qJ+H5Gea2+rVoPqfr+yjicqi7Dzj6RqVsRRf7VPL/i5P8AulfCu9NrrObtNfbLqPRugrXwOH8G9nYT1GBd6Ee/1Z1NnP8A40PnFl9LZdEAQBAEAQBAEAi7QHZHjOPtqN6CfJ/hmGU2MOk8nVeRVxGhZ4/XKeYnt6z3lGXUWk7q5GWRIGxZugU+3Oj4rslWmwp1kIIe1wcpuMw7uB8pDVob7UouzXE1lG+ZX4LaNVsWFxNRaXVA6Bii1CT2d57Qtr5d5kEKs3XtVajbhonc0u72Z1L0L9pTZvElTx1W9j475fcHqtfIlsfRXsQpVrkXuAxW/LNbTzjpLSUWnd9Ta8bethc3iSAQDEzBk+GYMGEwwVHSTCNVo2QXYMGtztcWHrKmLpSqUnGOuprNXR569BmbIqksTbKBrfiLTiwTbslmQk7pB0dWjh6RuTWqOlM69kFgxNh6f4986EsOoQXO6/JmULHquz6eWmoG4Cw8OE7lBfQiwU+32/moOS39Sf0nl/8AyCX/ACIR5R9X+jm4t/3Uuo4H6R/jw34anzSV8J9jKO0vsj3nofQpMuBw4+5f1Yn856vBK1CJ1MArYaHYXctFwQBAEAQBAEAQDViUupEqY6l0uHnHq9MwUOM3Tw1TQp4nQno+ahTbiND5aH5T12FqdLg6c+Ss+7L8E1CW9TTNYkiJTNZugZibIELbWzBiKRWwz/UY8D477HjIsRQVaDjx4GJK6NuCroqKp7GRQpDaZcq7s246AnfqBeSQlBRS0suPCyCdka6W3aLcSBewJBtf8hu3yvHaGHaveyva7T+eJjeROpYhG+FlPHQgy1CtTnlCSfY0za6NkkMnwzBgxImAYWmrBg81YI7UUVs+Vc5FrgDMe68i3I33rZ8xYhYzD5zSDanOrW5BO2LeYX1mJZ5GGrnUU1sAOQtOlFWSRscztipmxDfdAX2v+c8Xtqpv4xrkkvz+Tj4iW9iH1WRwn0h1L1qC8qZb/JiP9szhf8bZU2lLKK6j1bY2H6vD0U+zTRT4hQDPYUY7tOK6kd3Dw3KUY8kibJSYQBAEAQBAEAQBAKLaVKxI9PCeH2hQ6GtKHDVdj+WK2IWQ2DVuKlI/iHyPvb1nS2DWUoToPtX587eJBgqmcqb7TI6GdJ5Mvm9TJUwZgTdAzE2BR9K8ci0zSOrvYgcgDfMfQic/aNWCpum9X8uazeVjlqJnnJIjLDD1CNQbEcRpNFKUXvRdmuKMl1Q22wtmAPPgZ1ae26kbKcU+bWT9vnA23mXitcAjcReeiT3kpLibnwzBk1lh/wAazDMGqpcg8Pc/pNGDBrC5/wCZpJg+YCjmqA8FHv8Au0zRjvTBdE2l9tJXZluxxiVM9Rm+0xPvpPnNWr01aVTm2zgUpb9Ry5s4/atP+J2otPeA1Ol5CzP6Xb0nawdPeUY82RYldLiY0+xe57JPWnpBAEAQBAEAQBAEAQCFtShmW43j5TjbZwvSUukjrH0/WviR1Y3ic0tc0qiuOB17xxHpPKYbEPDV41Vw17OJxZTdKoprgdBjEDAOuoYX/Qz2tVRnFVIZpncjJSSktGRaNTgZDCfAyS1MsIGwTcycr0zwjXWroUAyEW1U6kG41IPsfGcradKWVThp2EU1xKCi45fOcR25GhMpOP2ZG7GSQtSR5GTcca97hiD3GWVi66lvKTv84aeQJGzcZWeoFBzC4LX1AW+p7peweLxdSqo711xulkjKvc6Mz0DJDVVa0jbsCHUfMbcJXcrvIF1gqGRe86mdGjT3I9Zki9IMTkokcW7I89/teUNs4nocK0tZZL8+RTx1XcpNcXkc1RcIrO2iqCx8ALmeKoxbaSObhkkrsovoywpr4uriWHw5m/vqE29s/tPXbOpXqX4RX69zXZ0XVxEqr4er/Vz1Sdw9AIAgCAIAgCAIAgCAIBzG3MFkNx8J3d3dPD7WwDw1S8ftenV1fOHYcnG0bZrQdH9oAfyn+E/D3E8PP5y1sTaCj/xquj+3t5d/r2mmAxO6+jlpwJ2NwpU6Tt1qLi8jsGmjiSNDI4VWsmCdTrAy3GaYMq1FaisjC6sLETaUYzi4vRg4ra2wXw4zA56d7X3ML7rj8xPPYvAToreTvHzInGxCpNOa0YNytNbAF5iwOr2FhTTpdoWZjmPO3AH5+c9Ps+h0NH6tXn7EsVZEmrXA4yzOokZINStmOkqym5ZIFjszB/XbyH5y7h6FvqYLSXTJyG3cX1tWw+FOyPH6x/Lynhts4v8AqMRux+2OS/L/AB3HAxlXpatlosjmumeO6ugKQPaqnXuQan1Nh6yPBU8958DSvPo6VuLOx6A7K/h8IlxZ6n8xvMdkf428yZ7HA0ujpK+rzOns6h0VBX1eb+dh0cuF8QBAEAQBAEAQBAEAQDViKAdSrbj+7iQYjDwr03Tmsn8uazgpx3WcbtPAtSax3HceBE8DjcFUwlTcnpwfNfNUeexNCVKdmW2x9rhgKdU67lY8eQJ59/7Pf2XtZTSoYh58Jc+p9fXx4569DCY2/wBFTufuS8ZgZ1a2H4nSIBBWVLSiDbTxREkjWkgV/SbGXoEc2X2N/wApBjazlRcew1nocrTecRoiJuGw7ubBT4nQes2hRnN2SMpNnSYKklICygtxYjUnuvunZoQp0Yqyz5kqVjbUxRMllVbMmtULTVRcmC2wWzgNW9P1nQo4a2cgWUuGSq2/tDqkyqe227uHE/pOPtjH/wBNS3Iv6padS5+36KWNxHRQ3VqzlqRCgsxsoBJJ4AbzPFU4uTsjj0Y8Wc7sHCHaWOzsP5S2Yg8Kansp4sd/i3KemwOF3pKHBZsxRh/V4i3/AFXpy7z2CenPTCAIAgCAIAgCAIAgCAIAgGnFYZailXFx7jvB4GQYjDU8RDcqK69OtEdWlGpHdkcptPYz0rkdpOY3j8Q/OeMx+yKuGvKP1R58u330OJXwc6Weq5+5nszbjU7K/bT3HgeI7jJcBtmpQShU+qPmuz2fiSYfGyp5SzRe0mpVhdGF+I3EeInpaNXD4pXpS7uPgdanWhUX0s01tnHhMTwr4EhW7T2SaqFdx3g2vY+F/H1lSthXONjDVyJgdghB2hnbmRp4ASGngt1fVmYUUiwXDkCwFgOEnVJrJGxmuEJ4TdUJMEujs08dJYhheYN1J0U5aYzvxtuH4m3Dw3902VWmpblJb0uNtF2vReb6iPpVfdjm/mrJ698uq9syVEbaGNWimZt/AcSeUq43GU8LTc59y5shr140Y7z7jja1Vqrlm1J/YA7p4CvXniKjqTebPPSlKrPeZy3SfaZqMMNS1FwHtrma+iC2+x9/DXo4Shureer0NMRVsujj86j0jofsEYOgFNusbtVD38F8Bu9Txnr8Jh+hhZ6vU7uBwvQU7PV6+3cXstF0QBAEAQBAEAQBAEAQBAEAQDUcQobITY7xfj4Su8VTjV6GTtJ5q/Hs9jTfSlusgY7YdOpcjsNzXd5r/wAShi9jYev9UfplzWnev4K1XBU55rJ9XsUuI2HWpm69q24qbH03+k4NbY2Lovep/V1p2fzsuUJ4OtB3WfYKe2K9LRte51N/XQzMNrY3D/TUz/8Aks/w/UzHF1qeUvMmUukoPxUz5EH2IEv0/wDyGD++n4O/rYsx2guMTb/7go/Yf0X/APUm/wDe4X/WXgvck/r6fJ+XufD0ho8Ef0X9Zh7ew3CEvL3MPH0+T8vczTadap/SoW+850/L5zeO0cXWyoUbdctPx5MysRVn9kPH4jemz6j/ANeoSPsJ2V8zvMsRwNetnial1/rHJd71ZuqM5/5JdyyRY0qSqAFAAHAaTpU6cKcd2CsuosRioqyRF2ltJKI11bgo3nx5DvlPHbQpYSN5Zy4Lj+l1kOIxMKKz15HI4rEvWfMx14DgByE8PisVVxVTfqP2XYcGpUnWndnN9INu5b0aJ7W53H1eaqftd/Dx3WcLhbfXPuRFUqqmrLU6D6O+ivVgYmsO0R/KU8Afrkc+Xryt6jAYV/5Z93udDZmCa/vVO5fk7+dY7YgCAIAgCAIAgCAIAgCAIAgCAQNr4XOt+K/LjONtrCdLR6Rax9OPuQV6e/EqaW0atPS+Ycm/I75wsPtbE4fJveXJ++vjcpdNVpda6ybR6QUz8YZD/kPUa+07NHb+Hl/kTi/FeWfkSx2hT/7prz+eBMXaNFh/UTwJA9jL8doYSov8ke929SdYmjL/ALL52mDUcOd4pf6ZrKjgZZtQ8jDjh3/r5Gl0wi7+p/0n2kEo7MhrueRo/wCljrumzAYmizFaSjQXJCZQPOwkmDxOEqTcMPFZZ3UbL8G1GrRlK1NeVixnTLRpxGKSmLuwUd/5DjIa+JpUI71SSRHUqwpq8nYotodIr3FIW+8fyH6+k83jf/IG/pw673+F7+BzK+0b5U/E5/EVrXeo1hvLMZ53+5Wnd3bZzXeTu2cvtfpA1S6Ubqm4tuZvD7I9/CdOjhI0/qnm/IhqV1FWidL0I6E/DWxC6b0pnjyZxy7vXv8AQYPAuT6SrpwXudDAbOcmqtZdi9/Y9GnZO+IAgCAIAgCAIAgCAIAgCAIAgCAI1ByG2M+HfUZ6THsn6y/dJ424X3jjvnm8bsqCleGV/DsObXbpy+rNPR/giriKb7jY8m0P6TiVsBVhwv2ZlaUYT0MamGlBwaK06DRpamZrZkTi0Y5YMZlhs7ahoqQqgkm5Jv5Cw8/WdPBbTlhIOMIpt8X8/JZoYuVFNRWplX2zWb62X8It775tW21i6mW9bsVv35mZ42vPjbsKvE4gLrUcA95uT5bzKEadau72bfP9lZqTzZU43pAq6ItzzbQeS7z7S7T2dbOq+5GkpwgVNHDYjG1LKGc8h8Kjv4KJ0KNK/wBFGPzrZCnVxEt2mrnovRfoVTw9nq2qVd4+wp7gd57zO5hdnxp/VPN+SO7g9lxpfXUzl5I6ydE6ogCAIAgCAIAgCAIAgCAIAgCAIAgCAasTQWopVxdTvE1lFSVmazhGcd2Whx21dhNSJI7VPnxH4v1nLq0ZUs9V81ONXw86OazXzUgIpG4keBleUac/uSfaiGNQ+tWfn7CV5YHDS/6+bNnNGmpi3GunpIns7Dcn4mjlErqu3OTjyX9RIv6XCLhfvZXeJpLiRTtCrVNkFVzyF/kskhGinanC77L+5H/UuTtBN9hKwnRXGVv+n1YPFzl9Qe17S3HD4mppGy68v2SRwmMq6RsuvL9+R0myvo8pLY13NQ/ZXsr5nefaW6Wy461HfqXz2L9HY0FnVlfqWS9/Q7HCYRKShaaKijgoAE6cKcYK0VZHYp04U47sFZG6bm4gCAIAgCAIAgCAIAgCAIAgCAIAgCAIAgCAVGP2Cj6p2G7h2T5cPKVKuDjLOOT8ijWwMJ5xyfkUGM2VWp76ZYc07fsO17ShUoVYaq/Zn+/I5lXC1qesbrqz/fkVL4hQbEgHk3ZPodZUdRaXKTqRTs3btyGAxf8AD1OsRVdT8aEKb/eU/Vb5zNKp0U95K64r26xRrdBPfik09V+V1noWzcbTrUw9IgqfIg8QRwM79GrCrDehoeooVqdaCnTeRKkpMIAgCAIAgCAIAgCAIAgCAIAgCAIAgCAIAgCAIAgCAIBrr4dXFnVWHJgCPQzWUIyVpK/aaThGatJJ9pXVujmFbfQp+Qy/9tpXlgsPLWC9PQrS2fhZawXp6GzZuxKOHYtSUoSLHtuQeVwSRM0cJSou9NW72bUMFRoNumrX63+WWMsloQBAEAQBAEAQBAEAQBAEAQBAEAQBAEAQBAEAQBAEAQBAEAQBAEAQBAEAQBAEAQBAEAQB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66" name="AutoShape 18" descr="http://www.webweaver.nu/clipart/img/eco/eco-earth.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3" name="2 Alt Başlık"/>
          <p:cNvSpPr txBox="1">
            <a:spLocks/>
          </p:cNvSpPr>
          <p:nvPr/>
        </p:nvSpPr>
        <p:spPr>
          <a:xfrm>
            <a:off x="827584" y="0"/>
            <a:ext cx="8316416" cy="548680"/>
          </a:xfrm>
          <a:prstGeom prst="rect">
            <a:avLst/>
          </a:prstGeom>
          <a:noFill/>
        </p:spPr>
        <p:txBody>
          <a:bodyPr vert="horz" anchor="ctr">
            <a:normAutofit/>
          </a:bodyPr>
          <a:lstStyle/>
          <a:p>
            <a:pPr>
              <a:spcBef>
                <a:spcPts val="700"/>
              </a:spcBef>
              <a:buClr>
                <a:srgbClr val="DD8047"/>
              </a:buClr>
              <a:buSzPct val="60000"/>
              <a:buFont typeface="Wingdings"/>
              <a:buNone/>
              <a:defRPr/>
            </a:pPr>
            <a:r>
              <a:rPr lang="tr-TR" sz="2200" b="1" dirty="0">
                <a:solidFill>
                  <a:prstClr val="white"/>
                </a:solidFill>
                <a:latin typeface="Calibri" pitchFamily="34" charset="0"/>
              </a:rPr>
              <a:t>PROJE APLİKASYONU</a:t>
            </a:r>
          </a:p>
        </p:txBody>
      </p:sp>
      <p:sp>
        <p:nvSpPr>
          <p:cNvPr id="14" name="2 Alt Başlık"/>
          <p:cNvSpPr txBox="1">
            <a:spLocks/>
          </p:cNvSpPr>
          <p:nvPr/>
        </p:nvSpPr>
        <p:spPr>
          <a:xfrm>
            <a:off x="0" y="0"/>
            <a:ext cx="683568" cy="548680"/>
          </a:xfrm>
          <a:prstGeom prst="rect">
            <a:avLst/>
          </a:prstGeom>
          <a:noFill/>
          <a:ln>
            <a:solidFill>
              <a:schemeClr val="accent1"/>
            </a:solidFill>
          </a:ln>
        </p:spPr>
        <p:txBody>
          <a:bodyPr vert="horz" anchor="ctr">
            <a:normAutofit/>
          </a:bodyPr>
          <a:lstStyle/>
          <a:p>
            <a:pPr algn="ctr">
              <a:spcBef>
                <a:spcPts val="700"/>
              </a:spcBef>
              <a:buClr>
                <a:srgbClr val="DD8047"/>
              </a:buClr>
              <a:buSzPct val="60000"/>
              <a:buFont typeface="Wingdings"/>
              <a:buNone/>
              <a:defRPr/>
            </a:pPr>
            <a:endParaRPr lang="tr-TR" sz="2000" b="1" dirty="0">
              <a:solidFill>
                <a:prstClr val="white"/>
              </a:solidFill>
              <a:latin typeface="Calibri" pitchFamily="34" charset="0"/>
            </a:endParaRPr>
          </a:p>
        </p:txBody>
      </p:sp>
      <p:pic>
        <p:nvPicPr>
          <p:cNvPr id="15" name="Picture 14" descr="http://www.dt-landscapedesign.com/upload/image/portfolio/design_and_concept/02designconcept005_AP.jpg">
            <a:extLst>
              <a:ext uri="{FF2B5EF4-FFF2-40B4-BE49-F238E27FC236}">
                <a16:creationId xmlns:a16="http://schemas.microsoft.com/office/drawing/2014/main" id="{21C3E918-5E9C-8B46-9A37-0AE90BEEE55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137280"/>
            <a:ext cx="8969736" cy="4989200"/>
          </a:xfrm>
          <a:prstGeom prst="rect">
            <a:avLst/>
          </a:prstGeom>
          <a:noFill/>
        </p:spPr>
      </p:pic>
    </p:spTree>
    <p:extLst>
      <p:ext uri="{BB962C8B-B14F-4D97-AF65-F5344CB8AC3E}">
        <p14:creationId xmlns:p14="http://schemas.microsoft.com/office/powerpoint/2010/main" val="2902752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5B8399D-9FE3-DC46-98EF-83BD0EDFBFCA}"/>
              </a:ext>
            </a:extLst>
          </p:cNvPr>
          <p:cNvPicPr>
            <a:picLocks noChangeAspect="1"/>
          </p:cNvPicPr>
          <p:nvPr/>
        </p:nvPicPr>
        <p:blipFill>
          <a:blip r:embed="rId2"/>
          <a:stretch>
            <a:fillRect/>
          </a:stretch>
        </p:blipFill>
        <p:spPr>
          <a:xfrm>
            <a:off x="0" y="-1"/>
            <a:ext cx="9141324" cy="6858001"/>
          </a:xfrm>
          <a:prstGeom prst="rect">
            <a:avLst/>
          </a:prstGeom>
        </p:spPr>
      </p:pic>
    </p:spTree>
    <p:extLst>
      <p:ext uri="{BB962C8B-B14F-4D97-AF65-F5344CB8AC3E}">
        <p14:creationId xmlns:p14="http://schemas.microsoft.com/office/powerpoint/2010/main" val="2403973518"/>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TotalTime>
  <Words>535</Words>
  <Application>Microsoft Macintosh PowerPoint</Application>
  <PresentationFormat>Ekran Gösterisi (4:3)</PresentationFormat>
  <Paragraphs>97</Paragraphs>
  <Slides>43</Slides>
  <Notes>15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43</vt:i4>
      </vt:variant>
    </vt:vector>
  </HeadingPairs>
  <TitlesOfParts>
    <vt:vector size="49"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Microsoft Office User</cp:lastModifiedBy>
  <cp:revision>20</cp:revision>
  <dcterms:created xsi:type="dcterms:W3CDTF">2020-10-08T15:43:38Z</dcterms:created>
  <dcterms:modified xsi:type="dcterms:W3CDTF">2020-11-09T15:24:36Z</dcterms:modified>
</cp:coreProperties>
</file>