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7" d="100"/>
          <a:sy n="127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0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9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3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8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8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0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2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7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75AF5-0EB8-F443-B50F-6D625A029017}" type="datetimeFigureOut">
              <a:rPr lang="en-US" smtClean="0"/>
              <a:t>3/26/18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B85AD-6473-F447-9DDF-F1EA25A4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4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Kidney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4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Interpretation of increased BUN </a:t>
            </a:r>
            <a:r>
              <a:rPr lang="en-US" dirty="0" smtClean="0"/>
              <a:t>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x-none" dirty="0" smtClean="0">
                <a:latin typeface="Times New Roman" charset="0"/>
                <a:cs typeface="Times New Roman" charset="0"/>
              </a:rPr>
              <a:t>Prerenal: renal </a:t>
            </a:r>
            <a:r>
              <a:rPr lang="en-US" altLang="x-none" dirty="0" err="1" smtClean="0">
                <a:latin typeface="Times New Roman" charset="0"/>
                <a:cs typeface="Times New Roman" charset="0"/>
              </a:rPr>
              <a:t>hypoperfusion</a:t>
            </a:r>
            <a:r>
              <a:rPr lang="en-US" altLang="x-none" dirty="0" smtClean="0">
                <a:latin typeface="Times New Roman" charset="0"/>
                <a:cs typeface="Times New Roman" charset="0"/>
              </a:rPr>
              <a:t>, </a:t>
            </a:r>
            <a:r>
              <a:rPr lang="en-US" dirty="0"/>
              <a:t>Increased protein </a:t>
            </a:r>
            <a:r>
              <a:rPr lang="en-US" dirty="0" smtClean="0"/>
              <a:t>catabolism, high-protein diets</a:t>
            </a:r>
          </a:p>
          <a:p>
            <a:pPr lvl="1"/>
            <a:r>
              <a:rPr lang="en-US" altLang="x-none" dirty="0" smtClean="0">
                <a:latin typeface="Times New Roman" charset="0"/>
                <a:cs typeface="Times New Roman" charset="0"/>
              </a:rPr>
              <a:t>Renal: </a:t>
            </a:r>
            <a:r>
              <a:rPr lang="en-US" dirty="0" smtClean="0"/>
              <a:t>when </a:t>
            </a:r>
            <a:r>
              <a:rPr lang="en-US" dirty="0"/>
              <a:t>approximately three-fourths of the nephrons </a:t>
            </a:r>
            <a:r>
              <a:rPr lang="en-US" dirty="0" smtClean="0"/>
              <a:t>are nonfunctional.</a:t>
            </a:r>
          </a:p>
          <a:p>
            <a:pPr lvl="1"/>
            <a:r>
              <a:rPr lang="en-US" altLang="x-none" dirty="0" err="1" smtClean="0">
                <a:latin typeface="Times New Roman" charset="0"/>
                <a:cs typeface="Times New Roman" charset="0"/>
              </a:rPr>
              <a:t>Postrenal</a:t>
            </a:r>
            <a:r>
              <a:rPr lang="en-US" altLang="x-none" dirty="0" smtClean="0">
                <a:latin typeface="Times New Roman" charset="0"/>
                <a:cs typeface="Times New Roman" charset="0"/>
              </a:rPr>
              <a:t>: obstruction of urinary flow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err="1"/>
              <a:t>postrenal</a:t>
            </a:r>
            <a:r>
              <a:rPr lang="en-US" dirty="0"/>
              <a:t> leakage</a:t>
            </a:r>
          </a:p>
          <a:p>
            <a:pPr lvl="1"/>
            <a:endParaRPr lang="en-US" altLang="x-none" dirty="0" smtClean="0">
              <a:latin typeface="Times New Roman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06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decreased BUN concentration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Low </a:t>
            </a:r>
            <a:r>
              <a:rPr lang="en-US" dirty="0"/>
              <a:t>BUN values may be seen in hepatic </a:t>
            </a:r>
            <a:r>
              <a:rPr lang="en-US" dirty="0" smtClean="0"/>
              <a:t>insufficiency, low </a:t>
            </a:r>
            <a:r>
              <a:rPr lang="en-US" dirty="0"/>
              <a:t>protein diets, and following the administration of anabolic steroids.</a:t>
            </a:r>
          </a:p>
          <a:p>
            <a:r>
              <a:rPr lang="en-US" dirty="0" smtClean="0"/>
              <a:t>Possible </a:t>
            </a:r>
            <a:r>
              <a:rPr lang="en-US" dirty="0"/>
              <a:t>mechanisms resulting in a decreased BUN concentration include decreased </a:t>
            </a:r>
            <a:r>
              <a:rPr lang="en-US" dirty="0" smtClean="0"/>
              <a:t>production of </a:t>
            </a:r>
            <a:r>
              <a:rPr lang="en-US" dirty="0"/>
              <a:t>urea via decreased hepatic urea cycle function or reduced protein catabolism and availability </a:t>
            </a:r>
            <a:r>
              <a:rPr lang="en-US" dirty="0" smtClean="0"/>
              <a:t>of ammonia </a:t>
            </a:r>
            <a:r>
              <a:rPr lang="en-US" dirty="0"/>
              <a:t>for urea synthesis.</a:t>
            </a:r>
          </a:p>
          <a:p>
            <a:r>
              <a:rPr lang="en-US" dirty="0" smtClean="0"/>
              <a:t>Young </a:t>
            </a:r>
            <a:r>
              <a:rPr lang="en-US" dirty="0"/>
              <a:t>animals may have low BUN values from increased fluid intake, increased urine </a:t>
            </a:r>
            <a:r>
              <a:rPr lang="en-US" dirty="0" smtClean="0"/>
              <a:t>output, and </a:t>
            </a:r>
            <a:r>
              <a:rPr lang="en-US" dirty="0"/>
              <a:t>a high anabolic state of rapid growth.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5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Calcium metabolism is regulated by </a:t>
            </a:r>
            <a:endParaRPr lang="en-US" dirty="0" smtClean="0"/>
          </a:p>
          <a:p>
            <a:pPr lvl="1"/>
            <a:r>
              <a:rPr lang="en-US" dirty="0" smtClean="0"/>
              <a:t>parathyroid </a:t>
            </a:r>
            <a:r>
              <a:rPr lang="en-US" dirty="0"/>
              <a:t>hormone (PTH), </a:t>
            </a:r>
            <a:endParaRPr lang="en-US" dirty="0" smtClean="0"/>
          </a:p>
          <a:p>
            <a:pPr lvl="1"/>
            <a:r>
              <a:rPr lang="en-US" dirty="0" smtClean="0"/>
              <a:t>calcitriol </a:t>
            </a:r>
            <a:r>
              <a:rPr lang="en-US" dirty="0"/>
              <a:t>(1,25-dihydroxycholecalciferol),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calcitonin. </a:t>
            </a:r>
            <a:endParaRPr lang="en-US" dirty="0" smtClean="0"/>
          </a:p>
          <a:p>
            <a:pPr lvl="1"/>
            <a:endParaRPr lang="en-US" dirty="0"/>
          </a:p>
          <a:p>
            <a:pPr marL="228600" lvl="1"/>
            <a:r>
              <a:rPr lang="en-US" dirty="0" smtClean="0"/>
              <a:t>The </a:t>
            </a:r>
            <a:r>
              <a:rPr lang="en-US" dirty="0"/>
              <a:t>major organs involved in its regulation are the kidneys, the small intestine, and bone. </a:t>
            </a:r>
          </a:p>
        </p:txBody>
      </p:sp>
    </p:spTree>
    <p:extLst>
      <p:ext uri="{BB962C8B-B14F-4D97-AF65-F5344CB8AC3E}">
        <p14:creationId xmlns:p14="http://schemas.microsoft.com/office/powerpoint/2010/main" val="1260096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dirty="0" smtClean="0"/>
              <a:t>The total calcium concentration is composed of three fractions: </a:t>
            </a:r>
          </a:p>
          <a:p>
            <a:pPr marL="889000" lvl="1" indent="-219075">
              <a:spcBef>
                <a:spcPts val="1000"/>
              </a:spcBef>
            </a:pPr>
            <a:r>
              <a:rPr lang="en-US" dirty="0" smtClean="0"/>
              <a:t>protein-bound calcium (35%), </a:t>
            </a:r>
          </a:p>
          <a:p>
            <a:pPr marL="889000" lvl="1" indent="-219075">
              <a:spcBef>
                <a:spcPts val="1000"/>
              </a:spcBef>
            </a:pPr>
            <a:r>
              <a:rPr lang="en-US" dirty="0" smtClean="0"/>
              <a:t>ionized calcium (50%), </a:t>
            </a:r>
          </a:p>
          <a:p>
            <a:pPr marL="889000" lvl="1" indent="-219075">
              <a:spcBef>
                <a:spcPts val="1000"/>
              </a:spcBef>
            </a:pPr>
            <a:r>
              <a:rPr lang="en-US" dirty="0" smtClean="0"/>
              <a:t>and complexed calcium (15%). </a:t>
            </a:r>
          </a:p>
          <a:p>
            <a:pPr marL="228600" lvl="1">
              <a:spcBef>
                <a:spcPts val="1000"/>
              </a:spcBef>
            </a:pP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Ionized calcium is the biologically active form.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68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Calcium disturbances in patients with CKD are a result of decreased vitamin D metabolism through multiple mechanisms.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CKD</a:t>
            </a:r>
            <a:r>
              <a:rPr lang="en-US" dirty="0"/>
              <a:t>, the loss of functional renal mass </a:t>
            </a:r>
            <a:endParaRPr lang="en-US" dirty="0" smtClean="0"/>
          </a:p>
          <a:p>
            <a:pPr lvl="2"/>
            <a:r>
              <a:rPr lang="en-US" sz="2400" dirty="0" smtClean="0"/>
              <a:t>leads </a:t>
            </a:r>
            <a:r>
              <a:rPr lang="en-US" sz="2400" dirty="0"/>
              <a:t>to decreased production of </a:t>
            </a:r>
            <a:r>
              <a:rPr lang="en-US" sz="2400" dirty="0" smtClean="0"/>
              <a:t>1-alpha-hydroxylase</a:t>
            </a:r>
          </a:p>
          <a:p>
            <a:pPr marL="2489200" lvl="2" indent="-230188"/>
            <a:r>
              <a:rPr lang="en-US" sz="2400" dirty="0" smtClean="0"/>
              <a:t>an </a:t>
            </a:r>
            <a:r>
              <a:rPr lang="en-US" sz="2400" dirty="0"/>
              <a:t>enzyme that converts </a:t>
            </a:r>
            <a:r>
              <a:rPr lang="en-US" sz="2400" dirty="0" err="1"/>
              <a:t>calcidiol</a:t>
            </a:r>
            <a:r>
              <a:rPr lang="en-US" sz="2400" dirty="0"/>
              <a:t> to calcitriol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/>
              <a:t>the active form of vitamin D). </a:t>
            </a:r>
          </a:p>
        </p:txBody>
      </p:sp>
    </p:spTree>
    <p:extLst>
      <p:ext uri="{BB962C8B-B14F-4D97-AF65-F5344CB8AC3E}">
        <p14:creationId xmlns:p14="http://schemas.microsoft.com/office/powerpoint/2010/main" val="537350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PHOSPHORUS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Phosphorus metabolism is regulated by the same hormones as calcium: PTH, calcitriol, and calcitonin. </a:t>
            </a:r>
            <a:endParaRPr lang="en-US" dirty="0" smtClean="0"/>
          </a:p>
          <a:p>
            <a:pPr lvl="2"/>
            <a:r>
              <a:rPr lang="en-US" dirty="0" smtClean="0"/>
              <a:t>It </a:t>
            </a:r>
            <a:r>
              <a:rPr lang="en-US" dirty="0"/>
              <a:t>is absorbed primarily in the duodenum, and absorption is increased by the influence of calcitriol</a:t>
            </a:r>
            <a:r>
              <a:rPr lang="en-US" dirty="0" smtClean="0"/>
              <a:t>.</a:t>
            </a:r>
          </a:p>
          <a:p>
            <a:r>
              <a:rPr lang="en-US" dirty="0"/>
              <a:t>Phosphorus is primarily excreted by the kidneys. Most (80% to 90%) of the filtered load is reabsorbed by the proximal tubules. </a:t>
            </a:r>
            <a:endParaRPr lang="en-US" dirty="0" smtClean="0"/>
          </a:p>
          <a:p>
            <a:pPr lvl="2"/>
            <a:r>
              <a:rPr lang="en-US" dirty="0" smtClean="0"/>
              <a:t>PTH </a:t>
            </a:r>
            <a:r>
              <a:rPr lang="en-US" dirty="0"/>
              <a:t>decreases phosphorus reabsorption and is the most important regulator of renal phosphate </a:t>
            </a:r>
            <a:r>
              <a:rPr lang="en-US" dirty="0" smtClean="0"/>
              <a:t>transport.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7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Hyperphosphatemia is commonly seen in patients with acute and chronic kidney disease because of decreased renal excretion.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Other causes </a:t>
            </a:r>
            <a:r>
              <a:rPr lang="en-US" dirty="0"/>
              <a:t>of hyperphosphatemia </a:t>
            </a:r>
            <a:r>
              <a:rPr lang="en-US" dirty="0" smtClean="0"/>
              <a:t>is increased </a:t>
            </a:r>
            <a:r>
              <a:rPr lang="en-US" dirty="0"/>
              <a:t>intestinal absorption </a:t>
            </a:r>
            <a:endParaRPr lang="en-US" dirty="0" smtClean="0"/>
          </a:p>
          <a:p>
            <a:pPr lvl="1"/>
            <a:r>
              <a:rPr lang="en-US" dirty="0" smtClean="0"/>
              <a:t>vitamin </a:t>
            </a:r>
            <a:r>
              <a:rPr lang="en-US" dirty="0"/>
              <a:t>D </a:t>
            </a:r>
            <a:r>
              <a:rPr lang="en-US" dirty="0" err="1"/>
              <a:t>toxicosis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increased </a:t>
            </a:r>
            <a:r>
              <a:rPr lang="en-US" dirty="0"/>
              <a:t>dietary </a:t>
            </a:r>
            <a:r>
              <a:rPr lang="en-US" dirty="0" smtClean="0"/>
              <a:t>phosphorus intake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49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Miscellaneous alterations occurring in renal disease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</a:t>
            </a:r>
            <a:r>
              <a:rPr lang="en-US" dirty="0" err="1" smtClean="0"/>
              <a:t>onregenerative</a:t>
            </a:r>
            <a:r>
              <a:rPr lang="en-US" dirty="0" smtClean="0"/>
              <a:t> </a:t>
            </a:r>
            <a:r>
              <a:rPr lang="en-US" dirty="0"/>
              <a:t>anemia occurs </a:t>
            </a:r>
            <a:endParaRPr lang="en-US" dirty="0" smtClean="0"/>
          </a:p>
          <a:p>
            <a:r>
              <a:rPr lang="en-US" dirty="0" smtClean="0"/>
              <a:t>Decreased erythropoietin </a:t>
            </a:r>
            <a:r>
              <a:rPr lang="en-US" dirty="0"/>
              <a:t>secretion because of decreased functional </a:t>
            </a:r>
            <a:r>
              <a:rPr lang="en-US" dirty="0" smtClean="0"/>
              <a:t>renal</a:t>
            </a:r>
          </a:p>
          <a:p>
            <a:r>
              <a:rPr lang="en-US" dirty="0"/>
              <a:t>Hyperkalemia occurs when oliguria or anuria is associated with acidosis in renal failure</a:t>
            </a:r>
          </a:p>
          <a:p>
            <a:r>
              <a:rPr lang="en-US" dirty="0" err="1" smtClean="0"/>
              <a:t>Hypermagnesemia</a:t>
            </a:r>
            <a:endParaRPr lang="en-US" dirty="0" smtClean="0"/>
          </a:p>
          <a:p>
            <a:r>
              <a:rPr lang="en-US" dirty="0"/>
              <a:t>Metabolic </a:t>
            </a:r>
            <a:r>
              <a:rPr lang="en-US" dirty="0" smtClean="0"/>
              <a:t>acidosis. The anion </a:t>
            </a:r>
            <a:r>
              <a:rPr lang="en-US" dirty="0"/>
              <a:t>gap is increased due to uremic acids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0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Hyponatremia and </a:t>
            </a:r>
            <a:r>
              <a:rPr lang="en-US" dirty="0" err="1"/>
              <a:t>hypochloridemia</a:t>
            </a:r>
            <a:r>
              <a:rPr lang="en-US" dirty="0"/>
              <a:t> may occur with renal disease, </a:t>
            </a:r>
            <a:r>
              <a:rPr lang="en-US" dirty="0" smtClean="0"/>
              <a:t>due to </a:t>
            </a:r>
            <a:r>
              <a:rPr lang="en-US" dirty="0"/>
              <a:t>tubular failure and sodium is lost into the urine</a:t>
            </a:r>
            <a:r>
              <a:rPr lang="en-US" dirty="0" smtClean="0"/>
              <a:t>.</a:t>
            </a:r>
          </a:p>
          <a:p>
            <a:r>
              <a:rPr lang="en-US" dirty="0"/>
              <a:t>Hyperamylasemia and </a:t>
            </a:r>
            <a:r>
              <a:rPr lang="en-US" dirty="0" err="1"/>
              <a:t>hyperlipasemia</a:t>
            </a:r>
            <a:r>
              <a:rPr lang="en-US" dirty="0"/>
              <a:t> </a:t>
            </a:r>
            <a:r>
              <a:rPr lang="en-US" dirty="0" smtClean="0"/>
              <a:t>can </a:t>
            </a:r>
            <a:r>
              <a:rPr lang="en-US" dirty="0"/>
              <a:t>be associated with renal failure in the </a:t>
            </a:r>
            <a:r>
              <a:rPr lang="en-US" smtClean="0"/>
              <a:t>dogs as </a:t>
            </a:r>
            <a:r>
              <a:rPr lang="en-US" dirty="0" smtClean="0"/>
              <a:t>these </a:t>
            </a:r>
            <a:r>
              <a:rPr lang="en-US" dirty="0"/>
              <a:t>enzymes are degraded and excreted by the kidney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19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presence of functional or structural abnormalities in one or both </a:t>
            </a:r>
            <a:r>
              <a:rPr lang="en-US" dirty="0" smtClean="0"/>
              <a:t>kidneys</a:t>
            </a:r>
          </a:p>
          <a:p>
            <a:r>
              <a:rPr lang="en-US" dirty="0"/>
              <a:t>loss of </a:t>
            </a:r>
            <a:r>
              <a:rPr lang="en-US" dirty="0" smtClean="0"/>
              <a:t>2/3 or </a:t>
            </a:r>
            <a:r>
              <a:rPr lang="en-US" dirty="0"/>
              <a:t>more of functional nephrons is associated with loss of adequate urine concentrating ability, </a:t>
            </a:r>
            <a:endParaRPr lang="en-US" dirty="0" smtClean="0"/>
          </a:p>
          <a:p>
            <a:r>
              <a:rPr lang="en-US" dirty="0" smtClean="0"/>
              <a:t>loss </a:t>
            </a:r>
            <a:r>
              <a:rPr lang="en-US" dirty="0"/>
              <a:t>of </a:t>
            </a:r>
            <a:r>
              <a:rPr lang="en-US" dirty="0" smtClean="0"/>
              <a:t>3/4 </a:t>
            </a:r>
            <a:r>
              <a:rPr lang="en-US" dirty="0"/>
              <a:t>or more of functional nephrons results in azotemia.</a:t>
            </a:r>
          </a:p>
        </p:txBody>
      </p:sp>
    </p:spTree>
    <p:extLst>
      <p:ext uri="{BB962C8B-B14F-4D97-AF65-F5344CB8AC3E}">
        <p14:creationId xmlns:p14="http://schemas.microsoft.com/office/powerpoint/2010/main" val="201670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Azotemia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abnormal concentration of urea, creatinine, and other </a:t>
            </a:r>
            <a:r>
              <a:rPr lang="en-US" dirty="0" err="1"/>
              <a:t>nonprotein</a:t>
            </a:r>
            <a:r>
              <a:rPr lang="en-US" dirty="0"/>
              <a:t> nitrogenous substances in blood, plasma, or serum. </a:t>
            </a:r>
            <a:endParaRPr lang="en-US" dirty="0" smtClean="0"/>
          </a:p>
          <a:p>
            <a:r>
              <a:rPr lang="en-US" dirty="0"/>
              <a:t>Because </a:t>
            </a:r>
            <a:r>
              <a:rPr lang="en-US" dirty="0" err="1"/>
              <a:t>nonprotein</a:t>
            </a:r>
            <a:r>
              <a:rPr lang="en-US" dirty="0"/>
              <a:t> nitrogenous compounds (including urea and creatinine) are endogenous substances, abnormally elevated serum concentrations may be caused by an </a:t>
            </a:r>
            <a:endParaRPr lang="en-US" dirty="0" smtClean="0"/>
          </a:p>
          <a:p>
            <a:pPr lvl="2"/>
            <a:r>
              <a:rPr lang="en-US" sz="2400" dirty="0" smtClean="0"/>
              <a:t>increased </a:t>
            </a:r>
            <a:r>
              <a:rPr lang="en-US" sz="2400" dirty="0"/>
              <a:t>rate of production (by the liver for urea; by muscles for creatinine</a:t>
            </a:r>
            <a:r>
              <a:rPr lang="en-US" sz="2400" dirty="0" smtClean="0"/>
              <a:t>)</a:t>
            </a:r>
          </a:p>
          <a:p>
            <a:pPr lvl="2"/>
            <a:r>
              <a:rPr lang="en-US" sz="2400" dirty="0" smtClean="0"/>
              <a:t>by </a:t>
            </a:r>
            <a:r>
              <a:rPr lang="en-US" sz="2400" dirty="0"/>
              <a:t>a decreased rate of clearance (primarily by the kidneys).</a:t>
            </a:r>
          </a:p>
        </p:txBody>
      </p:sp>
    </p:spTree>
    <p:extLst>
      <p:ext uri="{BB962C8B-B14F-4D97-AF65-F5344CB8AC3E}">
        <p14:creationId xmlns:p14="http://schemas.microsoft.com/office/powerpoint/2010/main" val="119030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Creatinine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Creatinine </a:t>
            </a:r>
            <a:r>
              <a:rPr lang="en-US" dirty="0"/>
              <a:t>is a </a:t>
            </a:r>
            <a:r>
              <a:rPr lang="en-US" dirty="0" err="1"/>
              <a:t>nonenzymatic</a:t>
            </a:r>
            <a:r>
              <a:rPr lang="en-US" dirty="0"/>
              <a:t> breakdown product of phosphocreatine in muscle, and daily creatinine production is determined largely by individual muscle mass.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dogs and cats, creatinine excretion is accomplished almost exclusively by glomerular filtration, and the creatinine concentration is inversely related to GFR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115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quantities of creatinine may be absorbed when diets contain muscle. </a:t>
            </a:r>
            <a:r>
              <a:rPr lang="en-US" dirty="0" smtClean="0"/>
              <a:t>Intra-individual variations </a:t>
            </a:r>
            <a:r>
              <a:rPr lang="en-US" dirty="0"/>
              <a:t>in serum creatinine concentrations are partially due to diet (i.e., amount of </a:t>
            </a:r>
            <a:r>
              <a:rPr lang="en-US" dirty="0" smtClean="0"/>
              <a:t>meat consumed).</a:t>
            </a:r>
          </a:p>
          <a:p>
            <a:endParaRPr lang="en-US" dirty="0"/>
          </a:p>
          <a:p>
            <a:r>
              <a:rPr lang="en-US" dirty="0"/>
              <a:t>A rather constant amount of </a:t>
            </a:r>
            <a:r>
              <a:rPr lang="en-US" dirty="0" err="1"/>
              <a:t>creatine</a:t>
            </a:r>
            <a:r>
              <a:rPr lang="en-US" dirty="0"/>
              <a:t> is converted to creatinine daily; creatinine is </a:t>
            </a:r>
            <a:r>
              <a:rPr lang="en-US" dirty="0" smtClean="0"/>
              <a:t>not reutilized.</a:t>
            </a:r>
          </a:p>
          <a:p>
            <a:r>
              <a:rPr lang="en-US" dirty="0" smtClean="0"/>
              <a:t>Serum </a:t>
            </a:r>
            <a:r>
              <a:rPr lang="en-US" dirty="0"/>
              <a:t>creatinine concentrations should be evaluated on </a:t>
            </a:r>
            <a:r>
              <a:rPr lang="en-US" dirty="0" smtClean="0"/>
              <a:t>at least two occasions </a:t>
            </a:r>
            <a:r>
              <a:rPr lang="en-US" dirty="0"/>
              <a:t>when the patient is well-hydrated.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065125" y="838200"/>
            <a:ext cx="1033975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975" indent="-53975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 algn="l" rtl="0" eaLnBrk="1" hangingPunct="1">
              <a:lnSpc>
                <a:spcPct val="130000"/>
              </a:lnSpc>
              <a:spcBef>
                <a:spcPct val="20000"/>
              </a:spcBef>
              <a:buFont typeface="Wingdings" charset="2"/>
              <a:buChar char="Ø"/>
            </a:pPr>
            <a:r>
              <a:rPr lang="en-US" altLang="x-none">
                <a:solidFill>
                  <a:srgbClr val="000000"/>
                </a:solidFill>
              </a:rPr>
              <a:t>An estimate of the GFR can be calculated from the creatinine content of a 24-hour urine collection, and the plasma concentration within this period. </a:t>
            </a:r>
          </a:p>
          <a:p>
            <a:pPr algn="l" rtl="0" eaLnBrk="1" hangingPunct="1">
              <a:lnSpc>
                <a:spcPct val="130000"/>
              </a:lnSpc>
              <a:spcBef>
                <a:spcPct val="20000"/>
              </a:spcBef>
              <a:buFont typeface="Wingdings" charset="2"/>
              <a:buChar char="Ø"/>
            </a:pPr>
            <a:r>
              <a:rPr lang="en-US" altLang="x-none" dirty="0">
                <a:solidFill>
                  <a:srgbClr val="000000"/>
                </a:solidFill>
              </a:rPr>
              <a:t>The volume of urine is measured, urine flow rate is calculated (ml/min) and the assay for creatinine is performed on plasma and urine to obtain the concentration in mg per dl or per ml.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" b="9435"/>
          <a:stretch>
            <a:fillRect/>
          </a:stretch>
        </p:blipFill>
        <p:spPr bwMode="auto">
          <a:xfrm>
            <a:off x="3581400" y="3049588"/>
            <a:ext cx="4686300" cy="205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3581400" y="-29230"/>
            <a:ext cx="4649030" cy="810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975" indent="-53975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 algn="l" rtl="0" eaLnBrk="1" hangingPunct="1">
              <a:lnSpc>
                <a:spcPct val="130000"/>
              </a:lnSpc>
              <a:spcBef>
                <a:spcPct val="20000"/>
              </a:spcBef>
            </a:pPr>
            <a:r>
              <a:rPr lang="en-US" altLang="x-none" sz="4000">
                <a:latin typeface="Franklin Gothic Book" charset="0"/>
              </a:rPr>
              <a:t>Creatinine </a:t>
            </a:r>
            <a:r>
              <a:rPr lang="en-US" altLang="x-none" sz="4000" smtClean="0">
                <a:latin typeface="Franklin Gothic Book" charset="0"/>
              </a:rPr>
              <a:t>clearance</a:t>
            </a:r>
            <a:endParaRPr lang="en-US" altLang="x-none" sz="4000" dirty="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97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Creatinine </a:t>
            </a:r>
            <a:r>
              <a:rPr lang="en-US" dirty="0" err="1" smtClean="0"/>
              <a:t>Measurment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Factors </a:t>
            </a:r>
            <a:r>
              <a:rPr lang="en-US" dirty="0"/>
              <a:t>affecting creatinine production such as muscle mass and cachexia. </a:t>
            </a:r>
            <a:endParaRPr lang="en-US" dirty="0" smtClean="0"/>
          </a:p>
          <a:p>
            <a:r>
              <a:rPr lang="en-US" dirty="0" smtClean="0"/>
              <a:t>Young </a:t>
            </a:r>
            <a:r>
              <a:rPr lang="en-US" dirty="0"/>
              <a:t>animals have lower creatinine concentrations, </a:t>
            </a:r>
            <a:endParaRPr lang="en-US" dirty="0" smtClean="0"/>
          </a:p>
          <a:p>
            <a:r>
              <a:rPr lang="en-US" dirty="0" smtClean="0"/>
              <a:t>Males </a:t>
            </a:r>
            <a:r>
              <a:rPr lang="en-US" dirty="0"/>
              <a:t>and well-muscled </a:t>
            </a:r>
            <a:r>
              <a:rPr lang="en-US" dirty="0" smtClean="0"/>
              <a:t>animals have </a:t>
            </a:r>
            <a:r>
              <a:rPr lang="en-US" dirty="0"/>
              <a:t>higher </a:t>
            </a:r>
            <a:r>
              <a:rPr lang="en-US" dirty="0" smtClean="0"/>
              <a:t>concentrations.</a:t>
            </a:r>
          </a:p>
          <a:p>
            <a:r>
              <a:rPr lang="en-US" dirty="0" smtClean="0"/>
              <a:t>Greyhounds </a:t>
            </a:r>
            <a:r>
              <a:rPr lang="en-US" dirty="0"/>
              <a:t>have slightly higher serum creatinine concentrations than do </a:t>
            </a:r>
            <a:r>
              <a:rPr lang="en-US" dirty="0" smtClean="0"/>
              <a:t>non-greyhounds</a:t>
            </a:r>
            <a:endParaRPr lang="en-US" dirty="0"/>
          </a:p>
          <a:p>
            <a:r>
              <a:rPr lang="en-US" dirty="0"/>
              <a:t>High serum bilirubin concentrations (3 mg/dl) can falsely lower creatinine </a:t>
            </a:r>
            <a:r>
              <a:rPr lang="en-US" dirty="0" smtClean="0"/>
              <a:t>concentrations</a:t>
            </a:r>
          </a:p>
          <a:p>
            <a:r>
              <a:rPr lang="en-US" dirty="0"/>
              <a:t>Three-fourths of renal function must be lost before abnormalities in </a:t>
            </a:r>
            <a:r>
              <a:rPr lang="en-US" dirty="0" smtClean="0"/>
              <a:t>creatinine concentration </a:t>
            </a:r>
            <a:r>
              <a:rPr lang="en-US" dirty="0"/>
              <a:t>can be discerned.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Urea production and excretion do not occur at a constant rate. While renal dysfunction can cause increased BUN concentration, </a:t>
            </a:r>
            <a:r>
              <a:rPr lang="en-US" dirty="0" err="1"/>
              <a:t>nonrenal</a:t>
            </a:r>
            <a:r>
              <a:rPr lang="en-US" dirty="0"/>
              <a:t> causes also often result in increased BUN concentration</a:t>
            </a:r>
            <a:r>
              <a:rPr lang="en-US" dirty="0" smtClean="0"/>
              <a:t>.</a:t>
            </a:r>
          </a:p>
          <a:p>
            <a:r>
              <a:rPr lang="en-US" dirty="0"/>
              <a:t>Small quantities of urea are ingested and absorbed from the large intestine.</a:t>
            </a:r>
          </a:p>
          <a:p>
            <a:r>
              <a:rPr lang="en-US" dirty="0"/>
              <a:t>The majority of urea in plasma is synthesized by the liver. Specifically, the hepatic urea </a:t>
            </a:r>
            <a:r>
              <a:rPr lang="en-US" dirty="0" smtClean="0"/>
              <a:t>cycle synthesizes </a:t>
            </a:r>
            <a:r>
              <a:rPr lang="en-US" dirty="0"/>
              <a:t>urea from ammonia that is a waste product of protein catabolism</a:t>
            </a:r>
            <a:r>
              <a:rPr lang="en-US" dirty="0" smtClean="0"/>
              <a:t>.</a:t>
            </a:r>
          </a:p>
          <a:p>
            <a:r>
              <a:rPr lang="en-US" dirty="0"/>
              <a:t>Once urea enters the vascular system, it passively diffuses throughout the total body </a:t>
            </a:r>
            <a:r>
              <a:rPr lang="en-US" dirty="0" smtClean="0"/>
              <a:t>water compartment</a:t>
            </a:r>
            <a:r>
              <a:rPr lang="en-US" dirty="0"/>
              <a:t>. Approximately 90 minutes are required for equilibrium to be established.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02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Gastrointestinal (GI) hemorrhage may also increase BUN concentrations because blood is an endogenous protein source</a:t>
            </a:r>
            <a:r>
              <a:rPr lang="en-US" dirty="0" smtClean="0"/>
              <a:t>.</a:t>
            </a:r>
          </a:p>
          <a:p>
            <a:r>
              <a:rPr lang="en-US" dirty="0"/>
              <a:t>BUN concentrations may decline in patients with portosystemic shunts or hepatic failure and those receiving low-protein diets </a:t>
            </a:r>
          </a:p>
        </p:txBody>
      </p:sp>
    </p:spTree>
    <p:extLst>
      <p:ext uri="{BB962C8B-B14F-4D97-AF65-F5344CB8AC3E}">
        <p14:creationId xmlns:p14="http://schemas.microsoft.com/office/powerpoint/2010/main" val="322442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875</Words>
  <Application>Microsoft Macintosh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 Light</vt:lpstr>
      <vt:lpstr>Arial</vt:lpstr>
      <vt:lpstr>Calibri</vt:lpstr>
      <vt:lpstr>Franklin Gothic Book</vt:lpstr>
      <vt:lpstr>Times New Roman</vt:lpstr>
      <vt:lpstr>Wingdings</vt:lpstr>
      <vt:lpstr>Office Theme</vt:lpstr>
      <vt:lpstr>Kidney Function</vt:lpstr>
      <vt:lpstr>Kidney disease</vt:lpstr>
      <vt:lpstr>Azotemia</vt:lpstr>
      <vt:lpstr>Creatinine</vt:lpstr>
      <vt:lpstr>PowerPoint Presentation</vt:lpstr>
      <vt:lpstr>PowerPoint Presentation</vt:lpstr>
      <vt:lpstr>Limitations of Creatinine Measurment</vt:lpstr>
      <vt:lpstr>Urea</vt:lpstr>
      <vt:lpstr>PowerPoint Presentation</vt:lpstr>
      <vt:lpstr>Interpretation of increased BUN concentration</vt:lpstr>
      <vt:lpstr>Causes of decreased BUN concentration </vt:lpstr>
      <vt:lpstr>Calcium</vt:lpstr>
      <vt:lpstr>PowerPoint Presentation</vt:lpstr>
      <vt:lpstr>PowerPoint Presentation</vt:lpstr>
      <vt:lpstr>PHOSPHORUS</vt:lpstr>
      <vt:lpstr>PowerPoint Presentation</vt:lpstr>
      <vt:lpstr>Miscellaneous alterations occurring in renal disease 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Function</dc:title>
  <dc:creator>Mert Pekcan</dc:creator>
  <cp:lastModifiedBy>Mert Pekcan</cp:lastModifiedBy>
  <cp:revision>8</cp:revision>
  <dcterms:created xsi:type="dcterms:W3CDTF">2018-03-26T19:25:57Z</dcterms:created>
  <dcterms:modified xsi:type="dcterms:W3CDTF">2018-03-26T20:38:07Z</dcterms:modified>
</cp:coreProperties>
</file>