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69" r:id="rId4"/>
    <p:sldId id="265" r:id="rId5"/>
    <p:sldId id="270" r:id="rId6"/>
    <p:sldId id="267" r:id="rId7"/>
    <p:sldId id="262"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73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15.6.2018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15.6.2018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15.6.2018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15.6.2018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15.6.2018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15.6.2018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15.6.2018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15.6.2018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15.6.2018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15.6.2018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15.6.2018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15.6.2018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15.6.2018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4. konu</a:t>
            </a:r>
          </a:p>
        </p:txBody>
      </p:sp>
      <p:sp>
        <p:nvSpPr>
          <p:cNvPr id="3" name="2 Alt Başlık"/>
          <p:cNvSpPr>
            <a:spLocks noGrp="1"/>
          </p:cNvSpPr>
          <p:nvPr>
            <p:ph type="subTitle" idx="1"/>
          </p:nvPr>
        </p:nvSpPr>
        <p:spPr/>
        <p:txBody>
          <a:bodyPr>
            <a:normAutofit fontScale="70000" lnSpcReduction="20000"/>
          </a:bodyPr>
          <a:lstStyle/>
          <a:p>
            <a:r>
              <a:rPr lang="tr-TR" sz="4400" dirty="0">
                <a:latin typeface="Bell MT" pitchFamily="18" charset="0"/>
                <a:cs typeface="Andalus" pitchFamily="18" charset="-78"/>
              </a:rPr>
              <a:t>Bağlantı Notları (</a:t>
            </a:r>
            <a:r>
              <a:rPr lang="tr-TR" sz="4400" dirty="0" err="1">
                <a:latin typeface="Bell MT" pitchFamily="18" charset="0"/>
                <a:cs typeface="Andalus" pitchFamily="18" charset="-78"/>
              </a:rPr>
              <a:t>Memos</a:t>
            </a:r>
            <a:r>
              <a:rPr lang="tr-TR" sz="4400" dirty="0">
                <a:latin typeface="Bell MT" pitchFamily="18" charset="0"/>
                <a:cs typeface="Andalus" pitchFamily="18" charset="-78"/>
              </a:rPr>
              <a:t>)-Canlı-Dolaysız Gözlem ve Yapılandırılmamış Mülakat: Ankara’da Gündelik Hayat ve Yemek</a:t>
            </a:r>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4. hafta</a:t>
            </a:r>
          </a:p>
        </p:txBody>
      </p:sp>
      <p:sp>
        <p:nvSpPr>
          <p:cNvPr id="3" name="2 İçerik Yer Tutucusu"/>
          <p:cNvSpPr>
            <a:spLocks noGrp="1"/>
          </p:cNvSpPr>
          <p:nvPr>
            <p:ph idx="1"/>
          </p:nvPr>
        </p:nvSpPr>
        <p:spPr/>
        <p:txBody>
          <a:bodyPr>
            <a:normAutofit/>
          </a:bodyPr>
          <a:lstStyle/>
          <a:p>
            <a:r>
              <a:rPr lang="tr-TR" sz="2400" dirty="0">
                <a:latin typeface="Bell MT" panose="02020503060305020303" pitchFamily="18" charset="0"/>
              </a:rPr>
              <a:t>Bu hafta dersin başında bir önceki haftanın sınıf-dışı alıştırmalarının üzerinde duracağız ve alanda toplanan yapılandırılmamış görüşme verisini alan notlarına nasıl çevirdiğinizi tartışacağız.</a:t>
            </a:r>
          </a:p>
          <a:p>
            <a:r>
              <a:rPr lang="tr-TR" sz="2400" dirty="0">
                <a:latin typeface="Bell MT" panose="02020503060305020303" pitchFamily="18" charset="0"/>
              </a:rPr>
              <a:t>Bu doğrultuda bir önceki haftanın alan araştırmalarını ve Alıştırma 9’u temel alacağız.</a:t>
            </a:r>
          </a:p>
          <a:p>
            <a:r>
              <a:rPr lang="tr-TR" sz="2400" dirty="0">
                <a:latin typeface="Bell MT" panose="02020503060305020303" pitchFamily="18" charset="0"/>
              </a:rPr>
              <a:t>Hemen ardından iki hafta öncesinin Alıştırma 7’si ve geçen haftanın Alıştırma 10’u temelinde araştırmacının yorumlarına ve kurmaya başladığı bağlantılara yer veren bağlantı notlarına geçeceğiz.</a:t>
            </a:r>
          </a:p>
          <a:p>
            <a:endParaRPr lang="tr-TR" sz="2400" dirty="0">
              <a:latin typeface="Bell MT" panose="02020503060305020303"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74940-50F1-4057-8D1E-F6C003B9F6DA}"/>
              </a:ext>
            </a:extLst>
          </p:cNvPr>
          <p:cNvSpPr>
            <a:spLocks noGrp="1"/>
          </p:cNvSpPr>
          <p:nvPr>
            <p:ph type="title"/>
          </p:nvPr>
        </p:nvSpPr>
        <p:spPr/>
        <p:txBody>
          <a:bodyPr/>
          <a:lstStyle/>
          <a:p>
            <a:r>
              <a:rPr lang="tr-TR" dirty="0">
                <a:latin typeface="Andalus" pitchFamily="18" charset="-78"/>
                <a:cs typeface="Andalus" pitchFamily="18" charset="-78"/>
              </a:rPr>
              <a:t>4. hafta</a:t>
            </a:r>
            <a:endParaRPr lang="tr-TR" dirty="0"/>
          </a:p>
        </p:txBody>
      </p:sp>
      <p:sp>
        <p:nvSpPr>
          <p:cNvPr id="3" name="Content Placeholder 2">
            <a:extLst>
              <a:ext uri="{FF2B5EF4-FFF2-40B4-BE49-F238E27FC236}">
                <a16:creationId xmlns:a16="http://schemas.microsoft.com/office/drawing/2014/main" id="{C989C00B-6970-4EE1-9A04-D57851096A35}"/>
              </a:ext>
            </a:extLst>
          </p:cNvPr>
          <p:cNvSpPr>
            <a:spLocks noGrp="1"/>
          </p:cNvSpPr>
          <p:nvPr>
            <p:ph idx="1"/>
          </p:nvPr>
        </p:nvSpPr>
        <p:spPr/>
        <p:txBody>
          <a:bodyPr>
            <a:normAutofit/>
          </a:bodyPr>
          <a:lstStyle/>
          <a:p>
            <a:r>
              <a:rPr lang="tr-TR" sz="2400" dirty="0">
                <a:latin typeface="Bell MT" panose="02020503060305020303" pitchFamily="18" charset="0"/>
              </a:rPr>
              <a:t>Bu hafta alan araştırması ve bağlantı notuna dair tartışma esnasında öne çıkan kavramlar:</a:t>
            </a:r>
          </a:p>
          <a:p>
            <a:r>
              <a:rPr lang="tr-TR" sz="2400" dirty="0">
                <a:latin typeface="Bell MT" panose="02020503060305020303" pitchFamily="18" charset="0"/>
              </a:rPr>
              <a:t>Türüne göre alanda not tutma sıklığı</a:t>
            </a:r>
          </a:p>
          <a:p>
            <a:r>
              <a:rPr lang="tr-TR" sz="2400" dirty="0">
                <a:latin typeface="Bell MT" panose="02020503060305020303" pitchFamily="18" charset="0"/>
              </a:rPr>
              <a:t>Notlar arası denetim</a:t>
            </a:r>
          </a:p>
          <a:p>
            <a:r>
              <a:rPr lang="tr-TR" sz="2400" dirty="0" err="1">
                <a:latin typeface="Bell MT" panose="02020503060305020303" pitchFamily="18" charset="0"/>
              </a:rPr>
              <a:t>Düşünümsellik</a:t>
            </a:r>
            <a:r>
              <a:rPr lang="tr-TR" sz="2400" dirty="0">
                <a:latin typeface="Bell MT" panose="02020503060305020303" pitchFamily="18" charset="0"/>
              </a:rPr>
              <a:t> (</a:t>
            </a:r>
            <a:r>
              <a:rPr lang="tr-TR" sz="2400" dirty="0" err="1">
                <a:latin typeface="Bell MT" panose="02020503060305020303" pitchFamily="18" charset="0"/>
              </a:rPr>
              <a:t>reflexivity</a:t>
            </a:r>
            <a:r>
              <a:rPr lang="tr-TR" sz="2400" dirty="0">
                <a:latin typeface="Bell MT" panose="02020503060305020303" pitchFamily="18" charset="0"/>
              </a:rPr>
              <a:t>)</a:t>
            </a:r>
          </a:p>
        </p:txBody>
      </p:sp>
    </p:spTree>
    <p:extLst>
      <p:ext uri="{BB962C8B-B14F-4D97-AF65-F5344CB8AC3E}">
        <p14:creationId xmlns:p14="http://schemas.microsoft.com/office/powerpoint/2010/main" val="39292769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4. hafta</a:t>
            </a:r>
          </a:p>
        </p:txBody>
      </p:sp>
      <p:sp>
        <p:nvSpPr>
          <p:cNvPr id="3" name="2 İçerik Yer Tutucusu"/>
          <p:cNvSpPr>
            <a:spLocks noGrp="1"/>
          </p:cNvSpPr>
          <p:nvPr>
            <p:ph idx="1"/>
          </p:nvPr>
        </p:nvSpPr>
        <p:spPr/>
        <p:txBody>
          <a:bodyPr>
            <a:normAutofit/>
          </a:bodyPr>
          <a:lstStyle/>
          <a:p>
            <a:r>
              <a:rPr lang="tr-TR" sz="2400" dirty="0">
                <a:latin typeface="Bell MT" panose="02020503060305020303" pitchFamily="18" charset="0"/>
              </a:rPr>
              <a:t>Ankara’da gündelik hayat ve yemek </a:t>
            </a:r>
            <a:r>
              <a:rPr lang="tr-TR" sz="2400" dirty="0" err="1">
                <a:latin typeface="Bell MT" panose="02020503060305020303" pitchFamily="18" charset="0"/>
              </a:rPr>
              <a:t>yemek</a:t>
            </a:r>
            <a:r>
              <a:rPr lang="tr-TR" sz="2400" dirty="0">
                <a:latin typeface="Bell MT" panose="02020503060305020303" pitchFamily="18" charset="0"/>
              </a:rPr>
              <a:t> teması etrafındaki alıştırmalarımıza ilk defa alana dair belli örüntüler bulunup bulunmadığı veya aslen herhangi bir tür örüntünün bulunup bulunamayacağına dair sorgulamamız dahil oluyor.</a:t>
            </a:r>
          </a:p>
          <a:p>
            <a:r>
              <a:rPr lang="tr-TR" sz="2400" dirty="0">
                <a:latin typeface="Bell MT" panose="02020503060305020303" pitchFamily="18" charset="0"/>
              </a:rPr>
              <a:t>Elbette unutmamak gerekir ki böylesi bir sorgulama daha uzun süreli gerçek bir </a:t>
            </a:r>
            <a:r>
              <a:rPr lang="tr-TR" sz="2400" dirty="0" err="1">
                <a:latin typeface="Bell MT" panose="02020503060305020303" pitchFamily="18" charset="0"/>
              </a:rPr>
              <a:t>etnografik</a:t>
            </a:r>
            <a:r>
              <a:rPr lang="tr-TR" sz="2400" dirty="0">
                <a:latin typeface="Bell MT" panose="02020503060305020303" pitchFamily="18" charset="0"/>
              </a:rPr>
              <a:t> alan çalışmasında bağlamının hakkını tam manasıyla verecektir. Bizim yaptığımız daha ziyade bir alan araştırmasının sorunsala dair duraklarını tespit etmek ve bunları gözeterek alıştırmalar yapmak.</a:t>
            </a:r>
          </a:p>
        </p:txBody>
      </p:sp>
    </p:spTree>
    <p:extLst>
      <p:ext uri="{BB962C8B-B14F-4D97-AF65-F5344CB8AC3E}">
        <p14:creationId xmlns:p14="http://schemas.microsoft.com/office/powerpoint/2010/main" val="5245029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5879E-553F-4371-B229-094F27AAB9AF}"/>
              </a:ext>
            </a:extLst>
          </p:cNvPr>
          <p:cNvSpPr>
            <a:spLocks noGrp="1"/>
          </p:cNvSpPr>
          <p:nvPr>
            <p:ph type="title"/>
          </p:nvPr>
        </p:nvSpPr>
        <p:spPr/>
        <p:txBody>
          <a:bodyPr/>
          <a:lstStyle/>
          <a:p>
            <a:r>
              <a:rPr lang="tr-TR" dirty="0">
                <a:latin typeface="Andalus" pitchFamily="18" charset="-78"/>
                <a:cs typeface="Andalus" pitchFamily="18" charset="-78"/>
              </a:rPr>
              <a:t>4. hafta</a:t>
            </a:r>
            <a:endParaRPr lang="tr-TR" dirty="0"/>
          </a:p>
        </p:txBody>
      </p:sp>
      <p:sp>
        <p:nvSpPr>
          <p:cNvPr id="3" name="Content Placeholder 2">
            <a:extLst>
              <a:ext uri="{FF2B5EF4-FFF2-40B4-BE49-F238E27FC236}">
                <a16:creationId xmlns:a16="http://schemas.microsoft.com/office/drawing/2014/main" id="{B406F6AB-22D9-4F3E-B27A-1DA3ACA6AE88}"/>
              </a:ext>
            </a:extLst>
          </p:cNvPr>
          <p:cNvSpPr>
            <a:spLocks noGrp="1"/>
          </p:cNvSpPr>
          <p:nvPr>
            <p:ph idx="1"/>
          </p:nvPr>
        </p:nvSpPr>
        <p:spPr/>
        <p:txBody>
          <a:bodyPr>
            <a:normAutofit/>
          </a:bodyPr>
          <a:lstStyle/>
          <a:p>
            <a:r>
              <a:rPr lang="tr-TR" sz="2800" dirty="0">
                <a:latin typeface="Bell MT" panose="02020503060305020303" pitchFamily="18" charset="0"/>
              </a:rPr>
              <a:t>Bağlantı notları denilince araştırmacının hemen her konu ve duruma dair düzenlilik arayışının ifadesi akla gelir. Bir bilgi vericinin tavrı ve yaşı arasındaki bağlantı veya her ikisinin belli bir mekanda var olma ile ilişkisi gibi.</a:t>
            </a:r>
          </a:p>
          <a:p>
            <a:r>
              <a:rPr lang="tr-TR" sz="2800" dirty="0">
                <a:latin typeface="Bell MT" panose="02020503060305020303" pitchFamily="18" charset="0"/>
              </a:rPr>
              <a:t>Bağlantı notları hemen her nitel araştırmanın temelini oluştursa da unutmamak gerekir ki bulmak için örüntü bulmak değil örüntüyü alan notlarından metodolojik notun denetiminde çıkarmak esastır.</a:t>
            </a:r>
          </a:p>
          <a:p>
            <a:endParaRPr lang="tr-TR" dirty="0"/>
          </a:p>
        </p:txBody>
      </p:sp>
    </p:spTree>
    <p:extLst>
      <p:ext uri="{BB962C8B-B14F-4D97-AF65-F5344CB8AC3E}">
        <p14:creationId xmlns:p14="http://schemas.microsoft.com/office/powerpoint/2010/main" val="30401222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4. hafta</a:t>
            </a:r>
          </a:p>
        </p:txBody>
      </p:sp>
      <p:sp>
        <p:nvSpPr>
          <p:cNvPr id="3" name="2 İçerik Yer Tutucusu"/>
          <p:cNvSpPr>
            <a:spLocks noGrp="1"/>
          </p:cNvSpPr>
          <p:nvPr>
            <p:ph idx="1"/>
          </p:nvPr>
        </p:nvSpPr>
        <p:spPr/>
        <p:txBody>
          <a:bodyPr>
            <a:normAutofit/>
          </a:bodyPr>
          <a:lstStyle/>
          <a:p>
            <a:r>
              <a:rPr lang="tr-TR" sz="2400" dirty="0">
                <a:latin typeface="Bell MT" panose="02020503060305020303" pitchFamily="18" charset="0"/>
              </a:rPr>
              <a:t>Ankara’da yemek yeme araştırmamızın alıştırmalarını yaparken aklımızda şu sorular olacak:</a:t>
            </a:r>
          </a:p>
          <a:p>
            <a:pPr marL="0" indent="0">
              <a:buNone/>
            </a:pPr>
            <a:r>
              <a:rPr lang="tr-TR" sz="2400" dirty="0">
                <a:latin typeface="Bell MT" panose="02020503060305020303" pitchFamily="18" charset="0"/>
              </a:rPr>
              <a:t>	</a:t>
            </a:r>
            <a:r>
              <a:rPr lang="en-GB" sz="2400" dirty="0" err="1">
                <a:latin typeface="Bell MT" panose="02020503060305020303" pitchFamily="18" charset="0"/>
              </a:rPr>
              <a:t>Yemek</a:t>
            </a:r>
            <a:r>
              <a:rPr lang="en-GB" sz="2400" dirty="0">
                <a:latin typeface="Bell MT" panose="02020503060305020303" pitchFamily="18" charset="0"/>
              </a:rPr>
              <a:t> </a:t>
            </a:r>
            <a:r>
              <a:rPr lang="en-GB" sz="2400" dirty="0" err="1">
                <a:latin typeface="Bell MT" panose="02020503060305020303" pitchFamily="18" charset="0"/>
              </a:rPr>
              <a:t>yeme</a:t>
            </a:r>
            <a:r>
              <a:rPr lang="en-GB" sz="2400" dirty="0">
                <a:latin typeface="Bell MT" panose="02020503060305020303" pitchFamily="18" charset="0"/>
              </a:rPr>
              <a:t> </a:t>
            </a:r>
            <a:r>
              <a:rPr lang="en-GB" sz="2400" dirty="0" err="1">
                <a:latin typeface="Bell MT" panose="02020503060305020303" pitchFamily="18" charset="0"/>
              </a:rPr>
              <a:t>davranışında</a:t>
            </a:r>
            <a:r>
              <a:rPr lang="en-GB" sz="2400" dirty="0">
                <a:latin typeface="Bell MT" panose="02020503060305020303" pitchFamily="18" charset="0"/>
              </a:rPr>
              <a:t> </a:t>
            </a:r>
            <a:r>
              <a:rPr lang="en-GB" sz="2400" dirty="0" err="1">
                <a:latin typeface="Bell MT" panose="02020503060305020303" pitchFamily="18" charset="0"/>
              </a:rPr>
              <a:t>benzer</a:t>
            </a:r>
            <a:r>
              <a:rPr lang="en-GB" sz="2400" dirty="0">
                <a:latin typeface="Bell MT" panose="02020503060305020303" pitchFamily="18" charset="0"/>
              </a:rPr>
              <a:t> </a:t>
            </a:r>
            <a:r>
              <a:rPr lang="en-GB" sz="2400" dirty="0" err="1">
                <a:latin typeface="Bell MT" panose="02020503060305020303" pitchFamily="18" charset="0"/>
              </a:rPr>
              <a:t>örüntüler</a:t>
            </a:r>
            <a:r>
              <a:rPr lang="en-GB" sz="2400" dirty="0">
                <a:latin typeface="Bell MT" panose="02020503060305020303" pitchFamily="18" charset="0"/>
              </a:rPr>
              <a:t> var </a:t>
            </a:r>
            <a:r>
              <a:rPr lang="en-GB" sz="2400" dirty="0" err="1">
                <a:latin typeface="Bell MT" panose="02020503060305020303" pitchFamily="18" charset="0"/>
              </a:rPr>
              <a:t>mı</a:t>
            </a:r>
            <a:r>
              <a:rPr lang="en-GB" sz="2400" dirty="0">
                <a:latin typeface="Bell MT" panose="02020503060305020303" pitchFamily="18" charset="0"/>
              </a:rPr>
              <a:t>?</a:t>
            </a:r>
            <a:endParaRPr lang="tr-TR" sz="2400" dirty="0">
              <a:latin typeface="Bell MT" panose="02020503060305020303" pitchFamily="18" charset="0"/>
            </a:endParaRPr>
          </a:p>
          <a:p>
            <a:pPr marL="0" indent="0">
              <a:buNone/>
            </a:pPr>
            <a:r>
              <a:rPr lang="tr-TR" sz="2400" dirty="0">
                <a:latin typeface="Bell MT" panose="02020503060305020303" pitchFamily="18" charset="0"/>
              </a:rPr>
              <a:t>	</a:t>
            </a:r>
            <a:r>
              <a:rPr lang="en-GB" sz="2400" dirty="0" err="1">
                <a:latin typeface="Bell MT" panose="02020503060305020303" pitchFamily="18" charset="0"/>
              </a:rPr>
              <a:t>Günümüz</a:t>
            </a:r>
            <a:r>
              <a:rPr lang="en-GB" sz="2400" dirty="0">
                <a:latin typeface="Bell MT" panose="02020503060305020303" pitchFamily="18" charset="0"/>
              </a:rPr>
              <a:t> </a:t>
            </a:r>
            <a:r>
              <a:rPr lang="en-GB" sz="2400" dirty="0" err="1">
                <a:latin typeface="Bell MT" panose="02020503060305020303" pitchFamily="18" charset="0"/>
              </a:rPr>
              <a:t>Ankara`sında</a:t>
            </a:r>
            <a:r>
              <a:rPr lang="en-GB" sz="2400" dirty="0">
                <a:latin typeface="Bell MT" panose="02020503060305020303" pitchFamily="18" charset="0"/>
              </a:rPr>
              <a:t> </a:t>
            </a:r>
            <a:r>
              <a:rPr lang="en-GB" sz="2400" dirty="0" err="1">
                <a:latin typeface="Bell MT" panose="02020503060305020303" pitchFamily="18" charset="0"/>
              </a:rPr>
              <a:t>dışarıda</a:t>
            </a:r>
            <a:r>
              <a:rPr lang="en-GB" sz="2400" dirty="0">
                <a:latin typeface="Bell MT" panose="02020503060305020303" pitchFamily="18" charset="0"/>
              </a:rPr>
              <a:t> </a:t>
            </a:r>
            <a:r>
              <a:rPr lang="en-GB" sz="2400" dirty="0" err="1">
                <a:latin typeface="Bell MT" panose="02020503060305020303" pitchFamily="18" charset="0"/>
              </a:rPr>
              <a:t>yemek</a:t>
            </a:r>
            <a:r>
              <a:rPr lang="en-GB" sz="2400" dirty="0">
                <a:latin typeface="Bell MT" panose="02020503060305020303" pitchFamily="18" charset="0"/>
              </a:rPr>
              <a:t> </a:t>
            </a:r>
            <a:r>
              <a:rPr lang="en-GB" sz="2400" dirty="0" err="1">
                <a:latin typeface="Bell MT" panose="02020503060305020303" pitchFamily="18" charset="0"/>
              </a:rPr>
              <a:t>yemenin</a:t>
            </a:r>
            <a:r>
              <a:rPr lang="en-GB" sz="2400" dirty="0">
                <a:latin typeface="Bell MT" panose="02020503060305020303" pitchFamily="18" charset="0"/>
              </a:rPr>
              <a:t> </a:t>
            </a:r>
            <a:r>
              <a:rPr lang="en-GB" sz="2400" dirty="0" err="1">
                <a:latin typeface="Bell MT" panose="02020503060305020303" pitchFamily="18" charset="0"/>
              </a:rPr>
              <a:t>sosyal</a:t>
            </a:r>
            <a:r>
              <a:rPr lang="en-GB" sz="2400" dirty="0">
                <a:latin typeface="Bell MT" panose="02020503060305020303" pitchFamily="18" charset="0"/>
              </a:rPr>
              <a:t> </a:t>
            </a:r>
            <a:r>
              <a:rPr lang="tr-TR" sz="2400" dirty="0">
                <a:latin typeface="Bell MT" panose="02020503060305020303" pitchFamily="18" charset="0"/>
              </a:rPr>
              <a:t>	</a:t>
            </a:r>
            <a:r>
              <a:rPr lang="en-GB" sz="2400" dirty="0" err="1">
                <a:latin typeface="Bell MT" panose="02020503060305020303" pitchFamily="18" charset="0"/>
              </a:rPr>
              <a:t>özellikleri</a:t>
            </a:r>
            <a:r>
              <a:rPr lang="en-GB" sz="2400" dirty="0">
                <a:latin typeface="Bell MT" panose="02020503060305020303" pitchFamily="18" charset="0"/>
              </a:rPr>
              <a:t> </a:t>
            </a:r>
            <a:r>
              <a:rPr lang="en-GB" sz="2400" dirty="0" err="1">
                <a:latin typeface="Bell MT" panose="02020503060305020303" pitchFamily="18" charset="0"/>
              </a:rPr>
              <a:t>nelerdir</a:t>
            </a:r>
            <a:r>
              <a:rPr lang="en-GB" sz="2400" dirty="0">
                <a:latin typeface="Bell MT" panose="02020503060305020303" pitchFamily="18" charset="0"/>
              </a:rPr>
              <a:t>?</a:t>
            </a:r>
            <a:endParaRPr lang="tr-TR" sz="2400" dirty="0">
              <a:latin typeface="Bell MT" panose="02020503060305020303" pitchFamily="18" charset="0"/>
            </a:endParaRPr>
          </a:p>
          <a:p>
            <a:pPr marL="0" indent="0">
              <a:buNone/>
            </a:pPr>
            <a:r>
              <a:rPr lang="tr-TR" sz="2400" dirty="0">
                <a:latin typeface="Bell MT" panose="02020503060305020303" pitchFamily="18" charset="0"/>
              </a:rPr>
              <a:t>	</a:t>
            </a:r>
            <a:r>
              <a:rPr lang="en-GB" sz="2400" dirty="0" err="1">
                <a:latin typeface="Bell MT" panose="02020503060305020303" pitchFamily="18" charset="0"/>
              </a:rPr>
              <a:t>Günümüz</a:t>
            </a:r>
            <a:r>
              <a:rPr lang="en-GB" sz="2400" dirty="0">
                <a:latin typeface="Bell MT" panose="02020503060305020303" pitchFamily="18" charset="0"/>
              </a:rPr>
              <a:t> </a:t>
            </a:r>
            <a:r>
              <a:rPr lang="en-GB" sz="2400" dirty="0" err="1">
                <a:latin typeface="Bell MT" panose="02020503060305020303" pitchFamily="18" charset="0"/>
              </a:rPr>
              <a:t>Ankara`sında</a:t>
            </a:r>
            <a:r>
              <a:rPr lang="en-GB" sz="2400" dirty="0">
                <a:latin typeface="Bell MT" panose="02020503060305020303" pitchFamily="18" charset="0"/>
              </a:rPr>
              <a:t> </a:t>
            </a:r>
            <a:r>
              <a:rPr lang="en-GB" sz="2400" dirty="0" err="1">
                <a:latin typeface="Bell MT" panose="02020503060305020303" pitchFamily="18" charset="0"/>
              </a:rPr>
              <a:t>dışarıda</a:t>
            </a:r>
            <a:r>
              <a:rPr lang="en-GB" sz="2400" dirty="0">
                <a:latin typeface="Bell MT" panose="02020503060305020303" pitchFamily="18" charset="0"/>
              </a:rPr>
              <a:t> </a:t>
            </a:r>
            <a:r>
              <a:rPr lang="en-GB" sz="2400" dirty="0" err="1">
                <a:latin typeface="Bell MT" panose="02020503060305020303" pitchFamily="18" charset="0"/>
              </a:rPr>
              <a:t>yemek</a:t>
            </a:r>
            <a:r>
              <a:rPr lang="en-GB" sz="2400" dirty="0">
                <a:latin typeface="Bell MT" panose="02020503060305020303" pitchFamily="18" charset="0"/>
              </a:rPr>
              <a:t> </a:t>
            </a:r>
            <a:r>
              <a:rPr lang="en-GB" sz="2400" dirty="0" err="1">
                <a:latin typeface="Bell MT" panose="02020503060305020303" pitchFamily="18" charset="0"/>
              </a:rPr>
              <a:t>yemek</a:t>
            </a:r>
            <a:r>
              <a:rPr lang="en-GB" sz="2400" dirty="0">
                <a:latin typeface="Bell MT" panose="02020503060305020303" pitchFamily="18" charset="0"/>
              </a:rPr>
              <a:t> </a:t>
            </a:r>
            <a:r>
              <a:rPr lang="en-GB" sz="2400" dirty="0" err="1">
                <a:latin typeface="Bell MT" panose="02020503060305020303" pitchFamily="18" charset="0"/>
              </a:rPr>
              <a:t>farklı</a:t>
            </a:r>
            <a:r>
              <a:rPr lang="en-GB" sz="2400" dirty="0">
                <a:latin typeface="Bell MT" panose="02020503060305020303" pitchFamily="18" charset="0"/>
              </a:rPr>
              <a:t> </a:t>
            </a:r>
            <a:r>
              <a:rPr lang="tr-TR" sz="2400" dirty="0">
                <a:latin typeface="Bell MT" panose="02020503060305020303" pitchFamily="18" charset="0"/>
              </a:rPr>
              <a:t>	</a:t>
            </a:r>
            <a:r>
              <a:rPr lang="en-GB" sz="2400" dirty="0" err="1">
                <a:latin typeface="Bell MT" panose="02020503060305020303" pitchFamily="18" charset="0"/>
              </a:rPr>
              <a:t>cins</a:t>
            </a:r>
            <a:r>
              <a:rPr lang="en-GB" sz="2400" dirty="0">
                <a:latin typeface="Bell MT" panose="02020503060305020303" pitchFamily="18" charset="0"/>
              </a:rPr>
              <a:t>, </a:t>
            </a:r>
            <a:r>
              <a:rPr lang="en-GB" sz="2400" dirty="0" err="1">
                <a:latin typeface="Bell MT" panose="02020503060305020303" pitchFamily="18" charset="0"/>
              </a:rPr>
              <a:t>yaş</a:t>
            </a:r>
            <a:r>
              <a:rPr lang="en-GB" sz="2400" dirty="0">
                <a:latin typeface="Bell MT" panose="02020503060305020303" pitchFamily="18" charset="0"/>
              </a:rPr>
              <a:t>, </a:t>
            </a:r>
            <a:r>
              <a:rPr lang="en-GB" sz="2400" dirty="0" err="1">
                <a:latin typeface="Bell MT" panose="02020503060305020303" pitchFamily="18" charset="0"/>
              </a:rPr>
              <a:t>sınıf</a:t>
            </a:r>
            <a:r>
              <a:rPr lang="en-GB" sz="2400" dirty="0">
                <a:latin typeface="Bell MT" panose="02020503060305020303" pitchFamily="18" charset="0"/>
              </a:rPr>
              <a:t>, vs. </a:t>
            </a:r>
            <a:r>
              <a:rPr lang="en-GB" sz="2400" dirty="0" err="1">
                <a:latin typeface="Bell MT" panose="02020503060305020303" pitchFamily="18" charset="0"/>
              </a:rPr>
              <a:t>grupları</a:t>
            </a:r>
            <a:r>
              <a:rPr lang="en-GB" sz="2400" dirty="0">
                <a:latin typeface="Bell MT" panose="02020503060305020303" pitchFamily="18" charset="0"/>
              </a:rPr>
              <a:t> </a:t>
            </a:r>
            <a:r>
              <a:rPr lang="en-GB" sz="2400" dirty="0" err="1">
                <a:latin typeface="Bell MT" panose="02020503060305020303" pitchFamily="18" charset="0"/>
              </a:rPr>
              <a:t>için</a:t>
            </a:r>
            <a:r>
              <a:rPr lang="en-GB" sz="2400" dirty="0">
                <a:latin typeface="Bell MT" panose="02020503060305020303" pitchFamily="18" charset="0"/>
              </a:rPr>
              <a:t> ne </a:t>
            </a:r>
            <a:r>
              <a:rPr lang="en-GB" sz="2400" dirty="0" err="1">
                <a:latin typeface="Bell MT" panose="02020503060305020303" pitchFamily="18" charset="0"/>
              </a:rPr>
              <a:t>anlam</a:t>
            </a:r>
            <a:r>
              <a:rPr lang="en-GB" sz="2400" dirty="0">
                <a:latin typeface="Bell MT" panose="02020503060305020303" pitchFamily="18" charset="0"/>
              </a:rPr>
              <a:t> </a:t>
            </a:r>
            <a:r>
              <a:rPr lang="en-GB" sz="2400" dirty="0" err="1">
                <a:latin typeface="Bell MT" panose="02020503060305020303" pitchFamily="18" charset="0"/>
              </a:rPr>
              <a:t>ifade</a:t>
            </a:r>
            <a:r>
              <a:rPr lang="en-GB" sz="2400" dirty="0">
                <a:latin typeface="Bell MT" panose="02020503060305020303" pitchFamily="18" charset="0"/>
              </a:rPr>
              <a:t> </a:t>
            </a:r>
            <a:r>
              <a:rPr lang="en-GB" sz="2400" dirty="0" err="1">
                <a:latin typeface="Bell MT" panose="02020503060305020303" pitchFamily="18" charset="0"/>
              </a:rPr>
              <a:t>eder</a:t>
            </a:r>
            <a:r>
              <a:rPr lang="en-GB" sz="2400" dirty="0">
                <a:latin typeface="Bell MT" panose="02020503060305020303" pitchFamily="18" charset="0"/>
              </a:rPr>
              <a:t>? </a:t>
            </a:r>
            <a:endParaRPr lang="tr-TR" sz="2400" dirty="0">
              <a:latin typeface="Bell MT" panose="02020503060305020303" pitchFamily="18" charset="0"/>
            </a:endParaRPr>
          </a:p>
        </p:txBody>
      </p:sp>
    </p:spTree>
    <p:extLst>
      <p:ext uri="{BB962C8B-B14F-4D97-AF65-F5344CB8AC3E}">
        <p14:creationId xmlns:p14="http://schemas.microsoft.com/office/powerpoint/2010/main" val="38212811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BEDD2-169B-4FA2-8290-0AB655937F85}"/>
              </a:ext>
            </a:extLst>
          </p:cNvPr>
          <p:cNvSpPr>
            <a:spLocks noGrp="1"/>
          </p:cNvSpPr>
          <p:nvPr>
            <p:ph type="title"/>
          </p:nvPr>
        </p:nvSpPr>
        <p:spPr/>
        <p:txBody>
          <a:bodyPr/>
          <a:lstStyle/>
          <a:p>
            <a:r>
              <a:rPr lang="tr-TR" dirty="0">
                <a:latin typeface="Andalus" pitchFamily="18" charset="-78"/>
                <a:cs typeface="Andalus" pitchFamily="18" charset="-78"/>
              </a:rPr>
              <a:t>4. hafta</a:t>
            </a:r>
            <a:endParaRPr lang="tr-TR" dirty="0"/>
          </a:p>
        </p:txBody>
      </p:sp>
      <p:sp>
        <p:nvSpPr>
          <p:cNvPr id="3" name="Content Placeholder 2">
            <a:extLst>
              <a:ext uri="{FF2B5EF4-FFF2-40B4-BE49-F238E27FC236}">
                <a16:creationId xmlns:a16="http://schemas.microsoft.com/office/drawing/2014/main" id="{547E0BBE-6C00-4121-B838-D339D51F746C}"/>
              </a:ext>
            </a:extLst>
          </p:cNvPr>
          <p:cNvSpPr>
            <a:spLocks noGrp="1"/>
          </p:cNvSpPr>
          <p:nvPr>
            <p:ph idx="1"/>
          </p:nvPr>
        </p:nvSpPr>
        <p:spPr/>
        <p:txBody>
          <a:bodyPr>
            <a:normAutofit/>
          </a:bodyPr>
          <a:lstStyle/>
          <a:p>
            <a:r>
              <a:rPr lang="tr-TR" sz="2400" dirty="0">
                <a:latin typeface="Bell MT" panose="02020503060305020303" pitchFamily="18" charset="0"/>
              </a:rPr>
              <a:t>Bir sonraki haftaya kadar yapmanız gereken ders dışı alıştırma:</a:t>
            </a:r>
          </a:p>
          <a:p>
            <a:endParaRPr lang="tr-TR" sz="2400" dirty="0">
              <a:latin typeface="Bell MT" panose="02020503060305020303" pitchFamily="18" charset="0"/>
            </a:endParaRPr>
          </a:p>
          <a:p>
            <a:endParaRPr lang="tr-TR" sz="2400" dirty="0">
              <a:latin typeface="Bell MT" panose="02020503060305020303" pitchFamily="18" charset="0"/>
            </a:endParaRPr>
          </a:p>
        </p:txBody>
      </p:sp>
      <p:graphicFrame>
        <p:nvGraphicFramePr>
          <p:cNvPr id="5" name="Table 4">
            <a:extLst>
              <a:ext uri="{FF2B5EF4-FFF2-40B4-BE49-F238E27FC236}">
                <a16:creationId xmlns:a16="http://schemas.microsoft.com/office/drawing/2014/main" id="{46264FD1-49AB-4737-AC50-9283571F574F}"/>
              </a:ext>
            </a:extLst>
          </p:cNvPr>
          <p:cNvGraphicFramePr>
            <a:graphicFrameLocks noGrp="1"/>
          </p:cNvGraphicFramePr>
          <p:nvPr>
            <p:extLst>
              <p:ext uri="{D42A27DB-BD31-4B8C-83A1-F6EECF244321}">
                <p14:modId xmlns:p14="http://schemas.microsoft.com/office/powerpoint/2010/main" val="3771692365"/>
              </p:ext>
            </p:extLst>
          </p:nvPr>
        </p:nvGraphicFramePr>
        <p:xfrm>
          <a:off x="971600" y="2564904"/>
          <a:ext cx="7272808" cy="3931920"/>
        </p:xfrm>
        <a:graphic>
          <a:graphicData uri="http://schemas.openxmlformats.org/drawingml/2006/table">
            <a:tbl>
              <a:tblPr firstRow="1" bandRow="1">
                <a:tableStyleId>{5C22544A-7EE6-4342-B048-85BDC9FD1C3A}</a:tableStyleId>
              </a:tblPr>
              <a:tblGrid>
                <a:gridCol w="7272808">
                  <a:extLst>
                    <a:ext uri="{9D8B030D-6E8A-4147-A177-3AD203B41FA5}">
                      <a16:colId xmlns:a16="http://schemas.microsoft.com/office/drawing/2014/main" val="1453168357"/>
                    </a:ext>
                  </a:extLst>
                </a:gridCol>
              </a:tblGrid>
              <a:tr h="370840">
                <a:tc>
                  <a:txBody>
                    <a:bodyPr/>
                    <a:lstStyle/>
                    <a:p>
                      <a:r>
                        <a:rPr lang="en-GB" sz="1800" b="1" i="1" kern="1200" dirty="0">
                          <a:solidFill>
                            <a:schemeClr val="lt1"/>
                          </a:solidFill>
                          <a:effectLst/>
                          <a:latin typeface="+mn-lt"/>
                          <a:ea typeface="+mn-ea"/>
                          <a:cs typeface="+mn-cs"/>
                        </a:rPr>
                        <a:t>Alıştırma </a:t>
                      </a:r>
                      <a:r>
                        <a:rPr lang="tr-TR" sz="1800" b="1" i="1" kern="1200" dirty="0">
                          <a:solidFill>
                            <a:schemeClr val="lt1"/>
                          </a:solidFill>
                          <a:effectLst/>
                          <a:latin typeface="+mn-lt"/>
                          <a:ea typeface="+mn-ea"/>
                          <a:cs typeface="+mn-cs"/>
                        </a:rPr>
                        <a:t>12</a:t>
                      </a:r>
                      <a:r>
                        <a:rPr lang="en-GB" sz="1800" b="1" kern="1200" dirty="0">
                          <a:solidFill>
                            <a:schemeClr val="lt1"/>
                          </a:solidFill>
                          <a:effectLst/>
                          <a:latin typeface="+mn-lt"/>
                          <a:ea typeface="+mn-ea"/>
                          <a:cs typeface="+mn-cs"/>
                        </a:rPr>
                        <a:t>: </a:t>
                      </a:r>
                      <a:r>
                        <a:rPr lang="tr-TR" sz="1800" b="1" kern="1200" dirty="0">
                          <a:solidFill>
                            <a:schemeClr val="lt1"/>
                          </a:solidFill>
                          <a:effectLst/>
                          <a:latin typeface="+mn-lt"/>
                          <a:ea typeface="+mn-ea"/>
                          <a:cs typeface="+mn-cs"/>
                        </a:rPr>
                        <a:t>Şu ana kadar tuttuğunuz tüm alan notlarını önünüze koyun ve bunlar arasında </a:t>
                      </a:r>
                      <a:r>
                        <a:rPr lang="en-GB" sz="1800" b="1" kern="1200" dirty="0" err="1">
                          <a:solidFill>
                            <a:schemeClr val="lt1"/>
                          </a:solidFill>
                          <a:effectLst/>
                          <a:latin typeface="+mn-lt"/>
                          <a:ea typeface="+mn-ea"/>
                          <a:cs typeface="+mn-cs"/>
                        </a:rPr>
                        <a:t>bağlantı</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örüntüleri</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bulmaya</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çalışın</a:t>
                      </a:r>
                      <a:r>
                        <a:rPr lang="tr-TR" sz="1800" b="1" kern="1200" dirty="0">
                          <a:solidFill>
                            <a:schemeClr val="lt1"/>
                          </a:solidFill>
                          <a:effectLst/>
                          <a:latin typeface="+mn-lt"/>
                          <a:ea typeface="+mn-ea"/>
                          <a:cs typeface="+mn-cs"/>
                        </a:rPr>
                        <a:t>. Bir yandan da metodolojik notlarınıza odaklanın. Bulduğunuz bağlantıların makul olup olmadığına ve olası anlamlarına odaklanın. Bir sayfalık bir bağlantı notu yazın. </a:t>
                      </a:r>
                      <a:r>
                        <a:rPr lang="en-GB" sz="1800" b="1" kern="1200" dirty="0">
                          <a:solidFill>
                            <a:schemeClr val="lt1"/>
                          </a:solidFill>
                          <a:effectLst/>
                          <a:latin typeface="+mn-lt"/>
                          <a:ea typeface="+mn-ea"/>
                          <a:cs typeface="+mn-cs"/>
                        </a:rPr>
                        <a:t>Size </a:t>
                      </a:r>
                      <a:r>
                        <a:rPr lang="en-GB" sz="1800" b="1" kern="1200" dirty="0" err="1">
                          <a:solidFill>
                            <a:schemeClr val="lt1"/>
                          </a:solidFill>
                          <a:effectLst/>
                          <a:latin typeface="+mn-lt"/>
                          <a:ea typeface="+mn-ea"/>
                          <a:cs typeface="+mn-cs"/>
                        </a:rPr>
                        <a:t>yardım</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etmesi</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için</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şu</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noktalardan</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bazılarını</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takip</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edebilirsiniz</a:t>
                      </a:r>
                      <a:r>
                        <a:rPr lang="en-GB" sz="1800" b="1" kern="1200" dirty="0">
                          <a:solidFill>
                            <a:schemeClr val="lt1"/>
                          </a:solidFill>
                          <a:effectLst/>
                          <a:latin typeface="+mn-lt"/>
                          <a:ea typeface="+mn-ea"/>
                          <a:cs typeface="+mn-cs"/>
                        </a:rPr>
                        <a:t>:</a:t>
                      </a:r>
                      <a:endParaRPr lang="tr-TR" sz="1800" b="1" kern="1200" dirty="0">
                        <a:solidFill>
                          <a:schemeClr val="lt1"/>
                        </a:solidFill>
                        <a:effectLst/>
                        <a:latin typeface="+mn-lt"/>
                        <a:ea typeface="+mn-ea"/>
                        <a:cs typeface="+mn-cs"/>
                      </a:endParaRPr>
                    </a:p>
                    <a:p>
                      <a:endParaRPr lang="tr-TR" sz="1800" b="1" kern="1200" dirty="0">
                        <a:solidFill>
                          <a:schemeClr val="lt1"/>
                        </a:solidFill>
                        <a:effectLst/>
                        <a:latin typeface="+mn-lt"/>
                        <a:ea typeface="+mn-ea"/>
                        <a:cs typeface="+mn-cs"/>
                      </a:endParaRPr>
                    </a:p>
                    <a:p>
                      <a:pPr lvl="0"/>
                      <a:r>
                        <a:rPr lang="en-GB" sz="1800" b="1" kern="1200" dirty="0" err="1">
                          <a:solidFill>
                            <a:schemeClr val="lt1"/>
                          </a:solidFill>
                          <a:effectLst/>
                          <a:latin typeface="+mn-lt"/>
                          <a:ea typeface="+mn-ea"/>
                          <a:cs typeface="+mn-cs"/>
                        </a:rPr>
                        <a:t>Dışarıda</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yemek</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yemenin</a:t>
                      </a:r>
                      <a:r>
                        <a:rPr lang="en-GB" sz="1800" b="1" kern="1200" dirty="0">
                          <a:solidFill>
                            <a:schemeClr val="lt1"/>
                          </a:solidFill>
                          <a:effectLst/>
                          <a:latin typeface="+mn-lt"/>
                          <a:ea typeface="+mn-ea"/>
                          <a:cs typeface="+mn-cs"/>
                        </a:rPr>
                        <a:t> ne </a:t>
                      </a:r>
                      <a:r>
                        <a:rPr lang="en-GB" sz="1800" b="1" kern="1200" dirty="0" err="1">
                          <a:solidFill>
                            <a:schemeClr val="lt1"/>
                          </a:solidFill>
                          <a:effectLst/>
                          <a:latin typeface="+mn-lt"/>
                          <a:ea typeface="+mn-ea"/>
                          <a:cs typeface="+mn-cs"/>
                        </a:rPr>
                        <a:t>demek</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olduğunu</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tanımlamaya</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çalışın</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kim</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yiyor</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kim</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yemiyor</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kim</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nasıl</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yiyor</a:t>
                      </a:r>
                      <a:r>
                        <a:rPr lang="en-GB" sz="1800" b="1" kern="1200" dirty="0">
                          <a:solidFill>
                            <a:schemeClr val="lt1"/>
                          </a:solidFill>
                          <a:effectLst/>
                          <a:latin typeface="+mn-lt"/>
                          <a:ea typeface="+mn-ea"/>
                          <a:cs typeface="+mn-cs"/>
                        </a:rPr>
                        <a:t>, ne </a:t>
                      </a:r>
                      <a:r>
                        <a:rPr lang="en-GB" sz="1800" b="1" kern="1200" dirty="0" err="1">
                          <a:solidFill>
                            <a:schemeClr val="lt1"/>
                          </a:solidFill>
                          <a:effectLst/>
                          <a:latin typeface="+mn-lt"/>
                          <a:ea typeface="+mn-ea"/>
                          <a:cs typeface="+mn-cs"/>
                        </a:rPr>
                        <a:t>kadar</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zamanda</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yiyor</a:t>
                      </a:r>
                      <a:r>
                        <a:rPr lang="en-GB" sz="1800" b="1" kern="1200" dirty="0">
                          <a:solidFill>
                            <a:schemeClr val="lt1"/>
                          </a:solidFill>
                          <a:effectLst/>
                          <a:latin typeface="+mn-lt"/>
                          <a:ea typeface="+mn-ea"/>
                          <a:cs typeface="+mn-cs"/>
                        </a:rPr>
                        <a:t>?</a:t>
                      </a:r>
                      <a:endParaRPr lang="tr-TR" sz="1800" b="1" kern="1200" dirty="0">
                        <a:solidFill>
                          <a:schemeClr val="lt1"/>
                        </a:solidFill>
                        <a:effectLst/>
                        <a:latin typeface="+mn-lt"/>
                        <a:ea typeface="+mn-ea"/>
                        <a:cs typeface="+mn-cs"/>
                      </a:endParaRPr>
                    </a:p>
                    <a:p>
                      <a:pPr lvl="0"/>
                      <a:r>
                        <a:rPr lang="en-GB" sz="1800" b="1" kern="1200" dirty="0" err="1">
                          <a:solidFill>
                            <a:schemeClr val="lt1"/>
                          </a:solidFill>
                          <a:effectLst/>
                          <a:latin typeface="+mn-lt"/>
                          <a:ea typeface="+mn-ea"/>
                          <a:cs typeface="+mn-cs"/>
                        </a:rPr>
                        <a:t>Ayrıca</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günün</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farklı</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saatlerinde</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veya</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farklı</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yerlerde</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yemek</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yeme</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davranışı</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değişiyor</a:t>
                      </a:r>
                      <a:r>
                        <a:rPr lang="en-GB" sz="1800" b="1" kern="1200" dirty="0">
                          <a:solidFill>
                            <a:schemeClr val="lt1"/>
                          </a:solidFill>
                          <a:effectLst/>
                          <a:latin typeface="+mn-lt"/>
                          <a:ea typeface="+mn-ea"/>
                          <a:cs typeface="+mn-cs"/>
                        </a:rPr>
                        <a:t> mu?</a:t>
                      </a:r>
                      <a:endParaRPr lang="tr-TR" sz="1800" b="1" kern="1200" dirty="0">
                        <a:solidFill>
                          <a:schemeClr val="lt1"/>
                        </a:solidFill>
                        <a:effectLst/>
                        <a:latin typeface="+mn-lt"/>
                        <a:ea typeface="+mn-ea"/>
                        <a:cs typeface="+mn-cs"/>
                      </a:endParaRPr>
                    </a:p>
                    <a:p>
                      <a:pPr lvl="0"/>
                      <a:r>
                        <a:rPr lang="en-GB" sz="1800" b="1" kern="1200" dirty="0" err="1">
                          <a:solidFill>
                            <a:schemeClr val="lt1"/>
                          </a:solidFill>
                          <a:effectLst/>
                          <a:latin typeface="+mn-lt"/>
                          <a:ea typeface="+mn-ea"/>
                          <a:cs typeface="+mn-cs"/>
                        </a:rPr>
                        <a:t>Yemek</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yeme</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davranışı</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insanların</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sınıfsal</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pozisyonuna</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veya</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cinsiyetine</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göre</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değişiyor</a:t>
                      </a:r>
                      <a:r>
                        <a:rPr lang="en-GB" sz="1800" b="1" kern="1200" dirty="0">
                          <a:solidFill>
                            <a:schemeClr val="lt1"/>
                          </a:solidFill>
                          <a:effectLst/>
                          <a:latin typeface="+mn-lt"/>
                          <a:ea typeface="+mn-ea"/>
                          <a:cs typeface="+mn-cs"/>
                        </a:rPr>
                        <a:t> mu?</a:t>
                      </a:r>
                      <a:endParaRPr lang="tr-TR" sz="1800" b="1" kern="1200" dirty="0">
                        <a:solidFill>
                          <a:schemeClr val="lt1"/>
                        </a:solidFill>
                        <a:effectLst/>
                        <a:latin typeface="+mn-lt"/>
                        <a:ea typeface="+mn-ea"/>
                        <a:cs typeface="+mn-cs"/>
                      </a:endParaRPr>
                    </a:p>
                    <a:p>
                      <a:r>
                        <a:rPr lang="en-GB" sz="1800" b="1" kern="1200" dirty="0" err="1">
                          <a:solidFill>
                            <a:schemeClr val="lt1"/>
                          </a:solidFill>
                          <a:effectLst/>
                          <a:latin typeface="+mn-lt"/>
                          <a:ea typeface="+mn-ea"/>
                          <a:cs typeface="+mn-cs"/>
                        </a:rPr>
                        <a:t>Eğer</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öyleyse</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sınıf</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veya</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cinsiyet</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değerlendirmesini</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hangi</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ölçütlere</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göre</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yaptınız</a:t>
                      </a:r>
                      <a:r>
                        <a:rPr lang="en-GB" sz="1800" b="1" kern="1200" dirty="0">
                          <a:solidFill>
                            <a:schemeClr val="lt1"/>
                          </a:solidFill>
                          <a:effectLst/>
                          <a:latin typeface="+mn-lt"/>
                          <a:ea typeface="+mn-ea"/>
                          <a:cs typeface="+mn-cs"/>
                        </a:rPr>
                        <a:t>?</a:t>
                      </a:r>
                      <a:endParaRPr lang="tr-TR" dirty="0"/>
                    </a:p>
                  </a:txBody>
                  <a:tcPr/>
                </a:tc>
                <a:extLst>
                  <a:ext uri="{0D108BD9-81ED-4DB2-BD59-A6C34878D82A}">
                    <a16:rowId xmlns:a16="http://schemas.microsoft.com/office/drawing/2014/main" val="3135295919"/>
                  </a:ext>
                </a:extLst>
              </a:tr>
            </a:tbl>
          </a:graphicData>
        </a:graphic>
      </p:graphicFrame>
    </p:spTree>
    <p:extLst>
      <p:ext uri="{BB962C8B-B14F-4D97-AF65-F5344CB8AC3E}">
        <p14:creationId xmlns:p14="http://schemas.microsoft.com/office/powerpoint/2010/main" val="383119852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TotalTime>
  <Words>392</Words>
  <Application>Microsoft Office PowerPoint</Application>
  <PresentationFormat>On-screen Show (4:3)</PresentationFormat>
  <Paragraphs>31</Paragraphs>
  <Slides>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Aldhabi</vt:lpstr>
      <vt:lpstr>Andalus</vt:lpstr>
      <vt:lpstr>Arial</vt:lpstr>
      <vt:lpstr>Bell MT</vt:lpstr>
      <vt:lpstr>Calibri</vt:lpstr>
      <vt:lpstr>Ofis Teması</vt:lpstr>
      <vt:lpstr>4. konu</vt:lpstr>
      <vt:lpstr>4. hafta</vt:lpstr>
      <vt:lpstr>4. hafta</vt:lpstr>
      <vt:lpstr>4. hafta</vt:lpstr>
      <vt:lpstr>4. hafta</vt:lpstr>
      <vt:lpstr>4. hafta</vt:lpstr>
      <vt:lpstr>4. hafta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Caglar Enneli</cp:lastModifiedBy>
  <cp:revision>27</cp:revision>
  <dcterms:created xsi:type="dcterms:W3CDTF">2018-05-08T13:48:36Z</dcterms:created>
  <dcterms:modified xsi:type="dcterms:W3CDTF">2018-06-15T11:59:00Z</dcterms:modified>
</cp:coreProperties>
</file>