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2"/>
  </p:notesMasterIdLst>
  <p:sldIdLst>
    <p:sldId id="1083" r:id="rId4"/>
    <p:sldId id="1084" r:id="rId5"/>
    <p:sldId id="1085" r:id="rId6"/>
    <p:sldId id="1086" r:id="rId7"/>
    <p:sldId id="1087" r:id="rId8"/>
    <p:sldId id="1088" r:id="rId9"/>
    <p:sldId id="1089" r:id="rId10"/>
    <p:sldId id="1090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64" autoAdjust="0"/>
    <p:restoredTop sz="91471" autoAdjust="0"/>
  </p:normalViewPr>
  <p:slideViewPr>
    <p:cSldViewPr snapToGrid="0">
      <p:cViewPr varScale="1">
        <p:scale>
          <a:sx n="81" d="100"/>
          <a:sy n="81" d="100"/>
        </p:scale>
        <p:origin x="1068" y="60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2/27/2020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2/27/2020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2/27/2020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2/27/2020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2/27/2020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2/27/2020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2/27/2020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2/27/2020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2/27/2020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49358" y="54119"/>
            <a:ext cx="2077085" cy="684107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4626" y="3132633"/>
            <a:ext cx="8169275" cy="259418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73174" y="6410783"/>
            <a:ext cx="417829" cy="223519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spcBef>
                <a:spcPts val="5"/>
              </a:spcBef>
            </a:pPr>
            <a:fld id="{81D60167-4931-47E6-BA6A-407CBD079E47}" type="slidenum">
              <a:rPr lang="tr-TR" spc="-40" smtClean="0"/>
              <a:pPr marL="38100">
                <a:spcBef>
                  <a:spcPts val="5"/>
                </a:spcBef>
              </a:pPr>
              <a:t>‹#›</a:t>
            </a:fld>
            <a:r>
              <a:rPr lang="tr-TR" spc="-40" smtClean="0"/>
              <a:t>/213</a:t>
            </a:r>
            <a:endParaRPr lang="tr-TR" spc="-40" dirty="0"/>
          </a:p>
        </p:txBody>
      </p:sp>
    </p:spTree>
    <p:extLst>
      <p:ext uri="{BB962C8B-B14F-4D97-AF65-F5344CB8AC3E}">
        <p14:creationId xmlns:p14="http://schemas.microsoft.com/office/powerpoint/2010/main" val="24939574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1941" y="58184"/>
            <a:ext cx="7600116" cy="603673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173174" y="6410783"/>
            <a:ext cx="417829" cy="223519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spcBef>
                <a:spcPts val="5"/>
              </a:spcBef>
            </a:pPr>
            <a:fld id="{81D60167-4931-47E6-BA6A-407CBD079E47}" type="slidenum">
              <a:rPr lang="tr-TR" spc="-40" smtClean="0"/>
              <a:pPr marL="38100">
                <a:spcBef>
                  <a:spcPts val="5"/>
                </a:spcBef>
              </a:pPr>
              <a:t>‹#›</a:t>
            </a:fld>
            <a:r>
              <a:rPr lang="tr-TR" spc="-40" smtClean="0"/>
              <a:t>/213</a:t>
            </a:r>
            <a:endParaRPr lang="tr-TR" spc="-40" dirty="0"/>
          </a:p>
        </p:txBody>
      </p:sp>
    </p:spTree>
    <p:extLst>
      <p:ext uri="{BB962C8B-B14F-4D97-AF65-F5344CB8AC3E}">
        <p14:creationId xmlns:p14="http://schemas.microsoft.com/office/powerpoint/2010/main" val="59410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  <p:sldLayoutId id="2147483697" r:id="rId4"/>
    <p:sldLayoutId id="2147483698" r:id="rId5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432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Sürdürülebilir Tasarım ve Uygulamaları</a:t>
            </a:r>
            <a:endParaRPr lang="tr-T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</a:t>
            </a:r>
            <a:r>
              <a:rPr lang="tr-T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Mustafa YILMAZ</a:t>
            </a:r>
            <a:endParaRPr lang="tr-TR" sz="1600" b="1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52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6325" y="1956346"/>
            <a:ext cx="4841875" cy="346519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92405" indent="-180340">
              <a:spcBef>
                <a:spcPts val="400"/>
              </a:spcBef>
              <a:buSzPct val="94444"/>
              <a:buFont typeface="Wingdings"/>
              <a:buChar char=""/>
              <a:tabLst>
                <a:tab pos="193040" algn="l"/>
              </a:tabLst>
            </a:pPr>
            <a:r>
              <a:rPr b="1" spc="-60" dirty="0">
                <a:latin typeface="Trebuchet MS"/>
                <a:cs typeface="Trebuchet MS"/>
              </a:rPr>
              <a:t>GİRİŞ</a:t>
            </a:r>
            <a:endParaRPr>
              <a:latin typeface="Trebuchet MS"/>
              <a:cs typeface="Trebuchet MS"/>
            </a:endParaRPr>
          </a:p>
          <a:p>
            <a:pPr marL="247650" indent="-235585">
              <a:spcBef>
                <a:spcPts val="300"/>
              </a:spcBef>
              <a:buSzPct val="94444"/>
              <a:buFont typeface="Wingdings"/>
              <a:buChar char=""/>
              <a:tabLst>
                <a:tab pos="248285" algn="l"/>
              </a:tabLst>
            </a:pPr>
            <a:r>
              <a:rPr b="1" spc="-204" dirty="0">
                <a:latin typeface="Arial"/>
                <a:cs typeface="Arial"/>
              </a:rPr>
              <a:t>MEVZUAT</a:t>
            </a:r>
            <a:endParaRPr>
              <a:latin typeface="Arial"/>
              <a:cs typeface="Arial"/>
            </a:endParaRPr>
          </a:p>
          <a:p>
            <a:pPr marL="243204" indent="-231140">
              <a:spcBef>
                <a:spcPts val="305"/>
              </a:spcBef>
              <a:buSzPct val="94444"/>
              <a:buFont typeface="Wingdings"/>
              <a:buChar char=""/>
              <a:tabLst>
                <a:tab pos="243840" algn="l"/>
              </a:tabLst>
            </a:pPr>
            <a:r>
              <a:rPr b="1" spc="-50" dirty="0">
                <a:latin typeface="Trebuchet MS"/>
                <a:cs typeface="Trebuchet MS"/>
              </a:rPr>
              <a:t>İŞ</a:t>
            </a:r>
            <a:r>
              <a:rPr b="1" spc="-145" dirty="0">
                <a:latin typeface="Trebuchet MS"/>
                <a:cs typeface="Trebuchet MS"/>
              </a:rPr>
              <a:t> </a:t>
            </a:r>
            <a:r>
              <a:rPr b="1" spc="-100" dirty="0">
                <a:latin typeface="Trebuchet MS"/>
                <a:cs typeface="Trebuchet MS"/>
              </a:rPr>
              <a:t>KAZALARI</a:t>
            </a:r>
            <a:endParaRPr>
              <a:latin typeface="Trebuchet MS"/>
              <a:cs typeface="Trebuchet MS"/>
            </a:endParaRPr>
          </a:p>
          <a:p>
            <a:pPr marL="243204" indent="-231140">
              <a:spcBef>
                <a:spcPts val="300"/>
              </a:spcBef>
              <a:buSzPct val="94444"/>
              <a:buFont typeface="Wingdings"/>
              <a:buChar char=""/>
              <a:tabLst>
                <a:tab pos="243840" algn="l"/>
              </a:tabLst>
            </a:pPr>
            <a:r>
              <a:rPr b="1" spc="-75" dirty="0">
                <a:latin typeface="Trebuchet MS"/>
                <a:cs typeface="Trebuchet MS"/>
              </a:rPr>
              <a:t>SAHADAKİ </a:t>
            </a:r>
            <a:r>
              <a:rPr b="1" spc="-55" dirty="0">
                <a:latin typeface="Trebuchet MS"/>
                <a:cs typeface="Trebuchet MS"/>
              </a:rPr>
              <a:t>MUHTEMEL</a:t>
            </a:r>
            <a:r>
              <a:rPr b="1" spc="-204" dirty="0">
                <a:latin typeface="Trebuchet MS"/>
                <a:cs typeface="Trebuchet MS"/>
              </a:rPr>
              <a:t> </a:t>
            </a:r>
            <a:r>
              <a:rPr b="1" spc="-150" dirty="0">
                <a:latin typeface="Trebuchet MS"/>
                <a:cs typeface="Trebuchet MS"/>
              </a:rPr>
              <a:t>TEHLİKELER</a:t>
            </a:r>
            <a:endParaRPr>
              <a:latin typeface="Trebuchet MS"/>
              <a:cs typeface="Trebuchet MS"/>
            </a:endParaRPr>
          </a:p>
          <a:p>
            <a:pPr marL="243204" indent="-231140">
              <a:spcBef>
                <a:spcPts val="305"/>
              </a:spcBef>
              <a:buSzPct val="94444"/>
              <a:buFont typeface="Wingdings"/>
              <a:buChar char=""/>
              <a:tabLst>
                <a:tab pos="243840" algn="l"/>
              </a:tabLst>
            </a:pPr>
            <a:r>
              <a:rPr b="1" spc="-50" dirty="0">
                <a:latin typeface="Trebuchet MS"/>
                <a:cs typeface="Trebuchet MS"/>
              </a:rPr>
              <a:t>İŞ </a:t>
            </a:r>
            <a:r>
              <a:rPr b="1" spc="-85" dirty="0">
                <a:latin typeface="Trebuchet MS"/>
                <a:cs typeface="Trebuchet MS"/>
              </a:rPr>
              <a:t>KAZALARINI </a:t>
            </a:r>
            <a:r>
              <a:rPr b="1" spc="-65" dirty="0">
                <a:latin typeface="Trebuchet MS"/>
                <a:cs typeface="Trebuchet MS"/>
              </a:rPr>
              <a:t>ÖNLEME</a:t>
            </a:r>
            <a:r>
              <a:rPr b="1" spc="-300" dirty="0">
                <a:latin typeface="Trebuchet MS"/>
                <a:cs typeface="Trebuchet MS"/>
              </a:rPr>
              <a:t> </a:t>
            </a:r>
            <a:r>
              <a:rPr b="1" spc="-95" dirty="0">
                <a:latin typeface="Trebuchet MS"/>
                <a:cs typeface="Trebuchet MS"/>
              </a:rPr>
              <a:t>YÖNTEMLERİ</a:t>
            </a:r>
            <a:endParaRPr>
              <a:latin typeface="Trebuchet MS"/>
              <a:cs typeface="Trebuchet MS"/>
            </a:endParaRPr>
          </a:p>
          <a:p>
            <a:pPr marL="243204" indent="-231140">
              <a:spcBef>
                <a:spcPts val="300"/>
              </a:spcBef>
              <a:buSzPct val="94444"/>
              <a:buFont typeface="Wingdings"/>
              <a:buChar char=""/>
              <a:tabLst>
                <a:tab pos="243840" algn="l"/>
              </a:tabLst>
            </a:pPr>
            <a:r>
              <a:rPr b="1" spc="-80" dirty="0">
                <a:latin typeface="Trebuchet MS"/>
                <a:cs typeface="Trebuchet MS"/>
              </a:rPr>
              <a:t>RİSK</a:t>
            </a:r>
            <a:r>
              <a:rPr b="1" spc="-140" dirty="0">
                <a:latin typeface="Trebuchet MS"/>
                <a:cs typeface="Trebuchet MS"/>
              </a:rPr>
              <a:t> </a:t>
            </a:r>
            <a:r>
              <a:rPr b="1" spc="-80" dirty="0">
                <a:latin typeface="Trebuchet MS"/>
                <a:cs typeface="Trebuchet MS"/>
              </a:rPr>
              <a:t>ANALİZİ</a:t>
            </a:r>
            <a:endParaRPr>
              <a:latin typeface="Trebuchet MS"/>
              <a:cs typeface="Trebuchet MS"/>
            </a:endParaRPr>
          </a:p>
          <a:p>
            <a:pPr marL="243204" indent="-231140">
              <a:spcBef>
                <a:spcPts val="300"/>
              </a:spcBef>
              <a:buSzPct val="94444"/>
              <a:buFont typeface="Wingdings"/>
              <a:buChar char=""/>
              <a:tabLst>
                <a:tab pos="243840" algn="l"/>
              </a:tabLst>
            </a:pPr>
            <a:r>
              <a:rPr b="1" spc="-80" dirty="0">
                <a:latin typeface="Trebuchet MS"/>
                <a:cs typeface="Trebuchet MS"/>
              </a:rPr>
              <a:t>RİSK </a:t>
            </a:r>
            <a:r>
              <a:rPr b="1" spc="-95" dirty="0">
                <a:latin typeface="Trebuchet MS"/>
                <a:cs typeface="Trebuchet MS"/>
              </a:rPr>
              <a:t>DEĞERLERİNİ </a:t>
            </a:r>
            <a:r>
              <a:rPr b="1" spc="-70" dirty="0">
                <a:latin typeface="Trebuchet MS"/>
                <a:cs typeface="Trebuchet MS"/>
              </a:rPr>
              <a:t>DÜŞÜRÜCÜ</a:t>
            </a:r>
            <a:r>
              <a:rPr b="1" spc="-235" dirty="0">
                <a:latin typeface="Trebuchet MS"/>
                <a:cs typeface="Trebuchet MS"/>
              </a:rPr>
              <a:t> </a:t>
            </a:r>
            <a:r>
              <a:rPr b="1" spc="-235" dirty="0">
                <a:latin typeface="Arial"/>
                <a:cs typeface="Arial"/>
              </a:rPr>
              <a:t>ÖNLEMLER</a:t>
            </a:r>
            <a:endParaRPr>
              <a:latin typeface="Arial"/>
              <a:cs typeface="Arial"/>
            </a:endParaRPr>
          </a:p>
          <a:p>
            <a:pPr marL="243204" indent="-231140">
              <a:spcBef>
                <a:spcPts val="305"/>
              </a:spcBef>
              <a:buSzPct val="94444"/>
              <a:buFont typeface="Wingdings"/>
              <a:buChar char=""/>
              <a:tabLst>
                <a:tab pos="243840" algn="l"/>
              </a:tabLst>
            </a:pPr>
            <a:r>
              <a:rPr b="1" spc="-125" dirty="0">
                <a:latin typeface="Trebuchet MS"/>
                <a:cs typeface="Trebuchet MS"/>
              </a:rPr>
              <a:t>KONTROL</a:t>
            </a:r>
            <a:r>
              <a:rPr b="1" spc="-155" dirty="0">
                <a:latin typeface="Trebuchet MS"/>
                <a:cs typeface="Trebuchet MS"/>
              </a:rPr>
              <a:t> </a:t>
            </a:r>
            <a:r>
              <a:rPr b="1" spc="-135" dirty="0">
                <a:latin typeface="Trebuchet MS"/>
                <a:cs typeface="Trebuchet MS"/>
              </a:rPr>
              <a:t>LİSTELERİ</a:t>
            </a:r>
            <a:endParaRPr>
              <a:latin typeface="Trebuchet MS"/>
              <a:cs typeface="Trebuchet MS"/>
            </a:endParaRPr>
          </a:p>
          <a:p>
            <a:pPr marL="243204" indent="-231140">
              <a:spcBef>
                <a:spcPts val="300"/>
              </a:spcBef>
              <a:buSzPct val="94444"/>
              <a:buFont typeface="Wingdings"/>
              <a:buChar char=""/>
              <a:tabLst>
                <a:tab pos="243840" algn="l"/>
              </a:tabLst>
            </a:pPr>
            <a:r>
              <a:rPr b="1" spc="-50" dirty="0">
                <a:latin typeface="Trebuchet MS"/>
                <a:cs typeface="Trebuchet MS"/>
              </a:rPr>
              <a:t>İŞ </a:t>
            </a:r>
            <a:r>
              <a:rPr b="1" spc="-80" dirty="0">
                <a:latin typeface="Trebuchet MS"/>
                <a:cs typeface="Trebuchet MS"/>
              </a:rPr>
              <a:t>KAZALARININ </a:t>
            </a:r>
            <a:r>
              <a:rPr b="1" spc="-100" dirty="0">
                <a:latin typeface="Trebuchet MS"/>
                <a:cs typeface="Trebuchet MS"/>
              </a:rPr>
              <a:t>İŞGÖRENLERE </a:t>
            </a:r>
            <a:r>
              <a:rPr b="1" spc="-90" dirty="0">
                <a:latin typeface="Trebuchet MS"/>
                <a:cs typeface="Trebuchet MS"/>
              </a:rPr>
              <a:t>GÖRE</a:t>
            </a:r>
            <a:r>
              <a:rPr b="1" spc="-340" dirty="0">
                <a:latin typeface="Trebuchet MS"/>
                <a:cs typeface="Trebuchet MS"/>
              </a:rPr>
              <a:t> </a:t>
            </a:r>
            <a:r>
              <a:rPr b="1" spc="-95" dirty="0">
                <a:latin typeface="Trebuchet MS"/>
                <a:cs typeface="Trebuchet MS"/>
              </a:rPr>
              <a:t>NEDENLERİ</a:t>
            </a:r>
            <a:endParaRPr>
              <a:latin typeface="Trebuchet MS"/>
              <a:cs typeface="Trebuchet MS"/>
            </a:endParaRPr>
          </a:p>
          <a:p>
            <a:pPr marL="243204" indent="-231140">
              <a:spcBef>
                <a:spcPts val="309"/>
              </a:spcBef>
              <a:buSzPct val="94444"/>
              <a:buFont typeface="Wingdings"/>
              <a:buChar char=""/>
              <a:tabLst>
                <a:tab pos="243840" algn="l"/>
              </a:tabLst>
            </a:pPr>
            <a:r>
              <a:rPr b="1" spc="-50" dirty="0">
                <a:latin typeface="Trebuchet MS"/>
                <a:cs typeface="Trebuchet MS"/>
              </a:rPr>
              <a:t>İŞ </a:t>
            </a:r>
            <a:r>
              <a:rPr b="1" spc="-80" dirty="0">
                <a:latin typeface="Trebuchet MS"/>
                <a:cs typeface="Trebuchet MS"/>
              </a:rPr>
              <a:t>KAZALARININ</a:t>
            </a:r>
            <a:r>
              <a:rPr b="1" spc="-240" dirty="0">
                <a:latin typeface="Trebuchet MS"/>
                <a:cs typeface="Trebuchet MS"/>
              </a:rPr>
              <a:t> </a:t>
            </a:r>
            <a:r>
              <a:rPr b="1" spc="-80" dirty="0">
                <a:latin typeface="Trebuchet MS"/>
                <a:cs typeface="Trebuchet MS"/>
              </a:rPr>
              <a:t>MALİYETİ</a:t>
            </a:r>
            <a:endParaRPr>
              <a:latin typeface="Trebuchet MS"/>
              <a:cs typeface="Trebuchet MS"/>
            </a:endParaRPr>
          </a:p>
          <a:p>
            <a:pPr marL="243204" indent="-231140">
              <a:spcBef>
                <a:spcPts val="300"/>
              </a:spcBef>
              <a:buSzPct val="94444"/>
              <a:buFont typeface="Wingdings"/>
              <a:buChar char=""/>
              <a:tabLst>
                <a:tab pos="243840" algn="l"/>
              </a:tabLst>
            </a:pPr>
            <a:r>
              <a:rPr b="1" spc="-270" dirty="0">
                <a:latin typeface="Arial"/>
                <a:cs typeface="Arial"/>
              </a:rPr>
              <a:t>KAYNAKLAR</a:t>
            </a:r>
            <a:endParaRPr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49855" y="565332"/>
            <a:ext cx="24834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5" dirty="0"/>
              <a:t>TAKDİM</a:t>
            </a:r>
            <a:r>
              <a:rPr spc="-310" dirty="0"/>
              <a:t> </a:t>
            </a:r>
            <a:r>
              <a:rPr spc="-155" dirty="0"/>
              <a:t>PLANI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173175" y="8125283"/>
            <a:ext cx="417829" cy="15452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spcBef>
                <a:spcPts val="5"/>
              </a:spcBef>
            </a:pPr>
            <a:fld id="{81D60167-4931-47E6-BA6A-407CBD079E47}" type="slidenum">
              <a:rPr spc="-40" dirty="0"/>
              <a:pPr marL="38100">
                <a:spcBef>
                  <a:spcPts val="5"/>
                </a:spcBef>
              </a:pPr>
              <a:t>2</a:t>
            </a:fld>
            <a:r>
              <a:rPr spc="-40" dirty="0"/>
              <a:t>/213</a:t>
            </a:r>
          </a:p>
        </p:txBody>
      </p:sp>
    </p:spTree>
    <p:extLst>
      <p:ext uri="{BB962C8B-B14F-4D97-AF65-F5344CB8AC3E}">
        <p14:creationId xmlns:p14="http://schemas.microsoft.com/office/powerpoint/2010/main" val="2426791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7558" y="606679"/>
            <a:ext cx="760011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3865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İŞ </a:t>
            </a:r>
            <a:r>
              <a:rPr spc="-120" dirty="0"/>
              <a:t>KAZALARININ </a:t>
            </a:r>
            <a:r>
              <a:rPr spc="-150" dirty="0"/>
              <a:t>İŞGÖRENLERE </a:t>
            </a:r>
            <a:r>
              <a:rPr spc="-135" dirty="0"/>
              <a:t>GÖRE</a:t>
            </a:r>
            <a:r>
              <a:rPr spc="-555" dirty="0"/>
              <a:t> </a:t>
            </a:r>
            <a:r>
              <a:rPr spc="-145" dirty="0"/>
              <a:t>NEDENLERİ</a:t>
            </a:r>
          </a:p>
        </p:txBody>
      </p:sp>
      <p:sp>
        <p:nvSpPr>
          <p:cNvPr id="3" name="object 3"/>
          <p:cNvSpPr/>
          <p:nvPr/>
        </p:nvSpPr>
        <p:spPr>
          <a:xfrm>
            <a:off x="1585912" y="1516661"/>
            <a:ext cx="5993130" cy="37090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3576" y="5381767"/>
            <a:ext cx="829500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125" dirty="0">
                <a:latin typeface="Arial"/>
                <a:cs typeface="Arial"/>
              </a:rPr>
              <a:t>İş </a:t>
            </a:r>
            <a:r>
              <a:rPr spc="-110" dirty="0">
                <a:latin typeface="Arial"/>
                <a:cs typeface="Arial"/>
              </a:rPr>
              <a:t>Kazalarının </a:t>
            </a:r>
            <a:r>
              <a:rPr spc="-80" dirty="0">
                <a:latin typeface="Arial"/>
                <a:cs typeface="Arial"/>
              </a:rPr>
              <a:t>İşgörenlere </a:t>
            </a:r>
            <a:r>
              <a:rPr spc="-110" dirty="0">
                <a:latin typeface="Arial"/>
                <a:cs typeface="Arial"/>
              </a:rPr>
              <a:t>Göre </a:t>
            </a:r>
            <a:r>
              <a:rPr spc="-55" dirty="0">
                <a:latin typeface="Arial"/>
                <a:cs typeface="Arial"/>
              </a:rPr>
              <a:t>Nedenlerinin </a:t>
            </a:r>
            <a:r>
              <a:rPr spc="-100" dirty="0">
                <a:latin typeface="Arial"/>
                <a:cs typeface="Arial"/>
              </a:rPr>
              <a:t>Şantiye </a:t>
            </a:r>
            <a:r>
              <a:rPr spc="-90" dirty="0">
                <a:latin typeface="Arial"/>
                <a:cs typeface="Arial"/>
              </a:rPr>
              <a:t>Ölçeğinde </a:t>
            </a:r>
            <a:r>
              <a:rPr spc="-70" dirty="0">
                <a:latin typeface="Arial"/>
                <a:cs typeface="Arial"/>
              </a:rPr>
              <a:t>Belirlenmesi </a:t>
            </a:r>
            <a:r>
              <a:rPr spc="-125" dirty="0">
                <a:latin typeface="Arial"/>
                <a:cs typeface="Arial"/>
              </a:rPr>
              <a:t>(Yılmaz,</a:t>
            </a:r>
            <a:r>
              <a:rPr spc="60" dirty="0">
                <a:latin typeface="Arial"/>
                <a:cs typeface="Arial"/>
              </a:rPr>
              <a:t> </a:t>
            </a:r>
            <a:r>
              <a:rPr spc="-140" dirty="0">
                <a:latin typeface="Arial"/>
                <a:cs typeface="Arial"/>
              </a:rPr>
              <a:t>Yıldız</a:t>
            </a:r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7892" y="5657687"/>
            <a:ext cx="140906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105" dirty="0">
                <a:latin typeface="Arial"/>
                <a:cs typeface="Arial"/>
              </a:rPr>
              <a:t>ve </a:t>
            </a:r>
            <a:r>
              <a:rPr spc="-90" dirty="0">
                <a:latin typeface="Arial"/>
                <a:cs typeface="Arial"/>
              </a:rPr>
              <a:t>Kanıt,</a:t>
            </a:r>
            <a:r>
              <a:rPr spc="-140" dirty="0">
                <a:latin typeface="Arial"/>
                <a:cs typeface="Arial"/>
              </a:rPr>
              <a:t> </a:t>
            </a:r>
            <a:r>
              <a:rPr spc="-90" dirty="0">
                <a:latin typeface="Arial"/>
                <a:cs typeface="Arial"/>
              </a:rPr>
              <a:t>2015)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8173175" y="8125283"/>
            <a:ext cx="417829" cy="15452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spcBef>
                <a:spcPts val="5"/>
              </a:spcBef>
            </a:pPr>
            <a:fld id="{81D60167-4931-47E6-BA6A-407CBD079E47}" type="slidenum">
              <a:rPr spc="-40" dirty="0"/>
              <a:pPr marL="38100">
                <a:spcBef>
                  <a:spcPts val="5"/>
                </a:spcBef>
              </a:pPr>
              <a:t>3</a:t>
            </a:fld>
            <a:r>
              <a:rPr spc="-40" dirty="0"/>
              <a:t>/213</a:t>
            </a:r>
          </a:p>
        </p:txBody>
      </p:sp>
    </p:spTree>
    <p:extLst>
      <p:ext uri="{BB962C8B-B14F-4D97-AF65-F5344CB8AC3E}">
        <p14:creationId xmlns:p14="http://schemas.microsoft.com/office/powerpoint/2010/main" val="2349840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430" y="594802"/>
            <a:ext cx="760011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3865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İŞ </a:t>
            </a:r>
            <a:r>
              <a:rPr spc="-120" dirty="0"/>
              <a:t>KAZALARININ </a:t>
            </a:r>
            <a:r>
              <a:rPr spc="-150" dirty="0"/>
              <a:t>İŞGÖRENLERE </a:t>
            </a:r>
            <a:r>
              <a:rPr spc="-135" dirty="0"/>
              <a:t>GÖRE</a:t>
            </a:r>
            <a:r>
              <a:rPr spc="-555" dirty="0"/>
              <a:t> </a:t>
            </a:r>
            <a:r>
              <a:rPr spc="-145" dirty="0"/>
              <a:t>NEDENLERİ</a:t>
            </a:r>
          </a:p>
        </p:txBody>
      </p:sp>
      <p:sp>
        <p:nvSpPr>
          <p:cNvPr id="3" name="object 3"/>
          <p:cNvSpPr/>
          <p:nvPr/>
        </p:nvSpPr>
        <p:spPr>
          <a:xfrm>
            <a:off x="1619670" y="1700811"/>
            <a:ext cx="5904661" cy="3120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3576" y="5381767"/>
            <a:ext cx="829500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125" dirty="0">
                <a:latin typeface="Arial"/>
                <a:cs typeface="Arial"/>
              </a:rPr>
              <a:t>İş </a:t>
            </a:r>
            <a:r>
              <a:rPr spc="-110" dirty="0">
                <a:latin typeface="Arial"/>
                <a:cs typeface="Arial"/>
              </a:rPr>
              <a:t>Kazalarının </a:t>
            </a:r>
            <a:r>
              <a:rPr spc="-80" dirty="0">
                <a:latin typeface="Arial"/>
                <a:cs typeface="Arial"/>
              </a:rPr>
              <a:t>İşgörenlere </a:t>
            </a:r>
            <a:r>
              <a:rPr spc="-110" dirty="0">
                <a:latin typeface="Arial"/>
                <a:cs typeface="Arial"/>
              </a:rPr>
              <a:t>Göre </a:t>
            </a:r>
            <a:r>
              <a:rPr spc="-55" dirty="0">
                <a:latin typeface="Arial"/>
                <a:cs typeface="Arial"/>
              </a:rPr>
              <a:t>Nedenlerinin </a:t>
            </a:r>
            <a:r>
              <a:rPr spc="-100" dirty="0">
                <a:latin typeface="Arial"/>
                <a:cs typeface="Arial"/>
              </a:rPr>
              <a:t>Şantiye </a:t>
            </a:r>
            <a:r>
              <a:rPr spc="-90" dirty="0">
                <a:latin typeface="Arial"/>
                <a:cs typeface="Arial"/>
              </a:rPr>
              <a:t>Ölçeğinde </a:t>
            </a:r>
            <a:r>
              <a:rPr spc="-70" dirty="0">
                <a:latin typeface="Arial"/>
                <a:cs typeface="Arial"/>
              </a:rPr>
              <a:t>Belirlenmesi </a:t>
            </a:r>
            <a:r>
              <a:rPr spc="-125" dirty="0">
                <a:latin typeface="Arial"/>
                <a:cs typeface="Arial"/>
              </a:rPr>
              <a:t>(Yılmaz,</a:t>
            </a:r>
            <a:r>
              <a:rPr spc="60" dirty="0">
                <a:latin typeface="Arial"/>
                <a:cs typeface="Arial"/>
              </a:rPr>
              <a:t> </a:t>
            </a:r>
            <a:r>
              <a:rPr spc="-140" dirty="0">
                <a:latin typeface="Arial"/>
                <a:cs typeface="Arial"/>
              </a:rPr>
              <a:t>Yıldız</a:t>
            </a:r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7892" y="5657687"/>
            <a:ext cx="140906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105" dirty="0">
                <a:latin typeface="Arial"/>
                <a:cs typeface="Arial"/>
              </a:rPr>
              <a:t>ve </a:t>
            </a:r>
            <a:r>
              <a:rPr spc="-90" dirty="0">
                <a:latin typeface="Arial"/>
                <a:cs typeface="Arial"/>
              </a:rPr>
              <a:t>Kanıt,</a:t>
            </a:r>
            <a:r>
              <a:rPr spc="-140" dirty="0">
                <a:latin typeface="Arial"/>
                <a:cs typeface="Arial"/>
              </a:rPr>
              <a:t> </a:t>
            </a:r>
            <a:r>
              <a:rPr spc="-90" dirty="0">
                <a:latin typeface="Arial"/>
                <a:cs typeface="Arial"/>
              </a:rPr>
              <a:t>2015)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8173175" y="8125283"/>
            <a:ext cx="417829" cy="15452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spcBef>
                <a:spcPts val="5"/>
              </a:spcBef>
            </a:pPr>
            <a:fld id="{81D60167-4931-47E6-BA6A-407CBD079E47}" type="slidenum">
              <a:rPr spc="-40" dirty="0"/>
              <a:pPr marL="38100">
                <a:spcBef>
                  <a:spcPts val="5"/>
                </a:spcBef>
              </a:pPr>
              <a:t>4</a:t>
            </a:fld>
            <a:r>
              <a:rPr spc="-40" dirty="0"/>
              <a:t>/213</a:t>
            </a:r>
          </a:p>
        </p:txBody>
      </p:sp>
    </p:spTree>
    <p:extLst>
      <p:ext uri="{BB962C8B-B14F-4D97-AF65-F5344CB8AC3E}">
        <p14:creationId xmlns:p14="http://schemas.microsoft.com/office/powerpoint/2010/main" val="3136629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1931" y="594802"/>
            <a:ext cx="760011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3865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İŞ </a:t>
            </a:r>
            <a:r>
              <a:rPr spc="-120" dirty="0"/>
              <a:t>KAZALARININ </a:t>
            </a:r>
            <a:r>
              <a:rPr spc="-150" dirty="0"/>
              <a:t>İŞGÖRENLERE </a:t>
            </a:r>
            <a:r>
              <a:rPr spc="-135" dirty="0"/>
              <a:t>GÖRE</a:t>
            </a:r>
            <a:r>
              <a:rPr spc="-555" dirty="0"/>
              <a:t> </a:t>
            </a:r>
            <a:r>
              <a:rPr spc="-145" dirty="0"/>
              <a:t>NEDENLERİ</a:t>
            </a:r>
          </a:p>
        </p:txBody>
      </p:sp>
      <p:sp>
        <p:nvSpPr>
          <p:cNvPr id="3" name="object 3"/>
          <p:cNvSpPr/>
          <p:nvPr/>
        </p:nvSpPr>
        <p:spPr>
          <a:xfrm>
            <a:off x="1090625" y="1435395"/>
            <a:ext cx="6962758" cy="39872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3576" y="5381767"/>
            <a:ext cx="829500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125" dirty="0">
                <a:latin typeface="Arial"/>
                <a:cs typeface="Arial"/>
              </a:rPr>
              <a:t>İş </a:t>
            </a:r>
            <a:r>
              <a:rPr spc="-110" dirty="0">
                <a:latin typeface="Arial"/>
                <a:cs typeface="Arial"/>
              </a:rPr>
              <a:t>Kazalarının </a:t>
            </a:r>
            <a:r>
              <a:rPr spc="-80" dirty="0">
                <a:latin typeface="Arial"/>
                <a:cs typeface="Arial"/>
              </a:rPr>
              <a:t>İşgörenlere </a:t>
            </a:r>
            <a:r>
              <a:rPr spc="-110" dirty="0">
                <a:latin typeface="Arial"/>
                <a:cs typeface="Arial"/>
              </a:rPr>
              <a:t>Göre </a:t>
            </a:r>
            <a:r>
              <a:rPr spc="-55" dirty="0">
                <a:latin typeface="Arial"/>
                <a:cs typeface="Arial"/>
              </a:rPr>
              <a:t>Nedenlerinin </a:t>
            </a:r>
            <a:r>
              <a:rPr spc="-100" dirty="0">
                <a:latin typeface="Arial"/>
                <a:cs typeface="Arial"/>
              </a:rPr>
              <a:t>Şantiye </a:t>
            </a:r>
            <a:r>
              <a:rPr spc="-90" dirty="0">
                <a:latin typeface="Arial"/>
                <a:cs typeface="Arial"/>
              </a:rPr>
              <a:t>Ölçeğinde </a:t>
            </a:r>
            <a:r>
              <a:rPr spc="-70" dirty="0">
                <a:latin typeface="Arial"/>
                <a:cs typeface="Arial"/>
              </a:rPr>
              <a:t>Belirlenmesi </a:t>
            </a:r>
            <a:r>
              <a:rPr spc="-125" dirty="0">
                <a:latin typeface="Arial"/>
                <a:cs typeface="Arial"/>
              </a:rPr>
              <a:t>(Yılmaz,</a:t>
            </a:r>
            <a:r>
              <a:rPr spc="60" dirty="0">
                <a:latin typeface="Arial"/>
                <a:cs typeface="Arial"/>
              </a:rPr>
              <a:t> </a:t>
            </a:r>
            <a:r>
              <a:rPr spc="-140" dirty="0">
                <a:latin typeface="Arial"/>
                <a:cs typeface="Arial"/>
              </a:rPr>
              <a:t>Yıldız</a:t>
            </a:r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7892" y="5657687"/>
            <a:ext cx="140906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105" dirty="0">
                <a:latin typeface="Arial"/>
                <a:cs typeface="Arial"/>
              </a:rPr>
              <a:t>ve </a:t>
            </a:r>
            <a:r>
              <a:rPr spc="-90" dirty="0">
                <a:latin typeface="Arial"/>
                <a:cs typeface="Arial"/>
              </a:rPr>
              <a:t>Kanıt,</a:t>
            </a:r>
            <a:r>
              <a:rPr spc="-140" dirty="0">
                <a:latin typeface="Arial"/>
                <a:cs typeface="Arial"/>
              </a:rPr>
              <a:t> </a:t>
            </a:r>
            <a:r>
              <a:rPr spc="-90" dirty="0">
                <a:latin typeface="Arial"/>
                <a:cs typeface="Arial"/>
              </a:rPr>
              <a:t>2015)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8173175" y="8125283"/>
            <a:ext cx="417829" cy="15452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spcBef>
                <a:spcPts val="5"/>
              </a:spcBef>
            </a:pPr>
            <a:fld id="{81D60167-4931-47E6-BA6A-407CBD079E47}" type="slidenum">
              <a:rPr spc="-40" dirty="0"/>
              <a:pPr marL="38100">
                <a:spcBef>
                  <a:spcPts val="5"/>
                </a:spcBef>
              </a:pPr>
              <a:t>5</a:t>
            </a:fld>
            <a:r>
              <a:rPr spc="-40" dirty="0"/>
              <a:t>/213</a:t>
            </a:r>
          </a:p>
        </p:txBody>
      </p:sp>
    </p:spTree>
    <p:extLst>
      <p:ext uri="{BB962C8B-B14F-4D97-AF65-F5344CB8AC3E}">
        <p14:creationId xmlns:p14="http://schemas.microsoft.com/office/powerpoint/2010/main" val="1778434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553" y="547298"/>
            <a:ext cx="760011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3865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İŞ </a:t>
            </a:r>
            <a:r>
              <a:rPr spc="-120" dirty="0"/>
              <a:t>KAZALARININ </a:t>
            </a:r>
            <a:r>
              <a:rPr spc="-150" dirty="0"/>
              <a:t>İŞGÖRENLERE </a:t>
            </a:r>
            <a:r>
              <a:rPr spc="-135" dirty="0"/>
              <a:t>GÖRE</a:t>
            </a:r>
            <a:r>
              <a:rPr spc="-555" dirty="0"/>
              <a:t> </a:t>
            </a:r>
            <a:r>
              <a:rPr spc="-145" dirty="0"/>
              <a:t>NEDENLERİ</a:t>
            </a:r>
          </a:p>
        </p:txBody>
      </p:sp>
      <p:sp>
        <p:nvSpPr>
          <p:cNvPr id="3" name="object 3"/>
          <p:cNvSpPr/>
          <p:nvPr/>
        </p:nvSpPr>
        <p:spPr>
          <a:xfrm>
            <a:off x="1120381" y="1498321"/>
            <a:ext cx="6903246" cy="3693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3576" y="5381767"/>
            <a:ext cx="829500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125" dirty="0">
                <a:latin typeface="Arial"/>
                <a:cs typeface="Arial"/>
              </a:rPr>
              <a:t>İş </a:t>
            </a:r>
            <a:r>
              <a:rPr spc="-110" dirty="0">
                <a:latin typeface="Arial"/>
                <a:cs typeface="Arial"/>
              </a:rPr>
              <a:t>Kazalarının </a:t>
            </a:r>
            <a:r>
              <a:rPr spc="-80" dirty="0">
                <a:latin typeface="Arial"/>
                <a:cs typeface="Arial"/>
              </a:rPr>
              <a:t>İşgörenlere </a:t>
            </a:r>
            <a:r>
              <a:rPr spc="-110" dirty="0">
                <a:latin typeface="Arial"/>
                <a:cs typeface="Arial"/>
              </a:rPr>
              <a:t>Göre </a:t>
            </a:r>
            <a:r>
              <a:rPr spc="-55" dirty="0">
                <a:latin typeface="Arial"/>
                <a:cs typeface="Arial"/>
              </a:rPr>
              <a:t>Nedenlerinin </a:t>
            </a:r>
            <a:r>
              <a:rPr spc="-100" dirty="0">
                <a:latin typeface="Arial"/>
                <a:cs typeface="Arial"/>
              </a:rPr>
              <a:t>Şantiye </a:t>
            </a:r>
            <a:r>
              <a:rPr spc="-90" dirty="0">
                <a:latin typeface="Arial"/>
                <a:cs typeface="Arial"/>
              </a:rPr>
              <a:t>Ölçeğinde </a:t>
            </a:r>
            <a:r>
              <a:rPr spc="-70" dirty="0">
                <a:latin typeface="Arial"/>
                <a:cs typeface="Arial"/>
              </a:rPr>
              <a:t>Belirlenmesi </a:t>
            </a:r>
            <a:r>
              <a:rPr spc="-125" dirty="0">
                <a:latin typeface="Arial"/>
                <a:cs typeface="Arial"/>
              </a:rPr>
              <a:t>(Yılmaz,</a:t>
            </a:r>
            <a:r>
              <a:rPr spc="60" dirty="0">
                <a:latin typeface="Arial"/>
                <a:cs typeface="Arial"/>
              </a:rPr>
              <a:t> </a:t>
            </a:r>
            <a:r>
              <a:rPr spc="-140" dirty="0">
                <a:latin typeface="Arial"/>
                <a:cs typeface="Arial"/>
              </a:rPr>
              <a:t>Yıldız</a:t>
            </a:r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7892" y="5657687"/>
            <a:ext cx="140906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105" dirty="0">
                <a:latin typeface="Arial"/>
                <a:cs typeface="Arial"/>
              </a:rPr>
              <a:t>ve </a:t>
            </a:r>
            <a:r>
              <a:rPr spc="-90" dirty="0">
                <a:latin typeface="Arial"/>
                <a:cs typeface="Arial"/>
              </a:rPr>
              <a:t>Kanıt,</a:t>
            </a:r>
            <a:r>
              <a:rPr spc="-140" dirty="0">
                <a:latin typeface="Arial"/>
                <a:cs typeface="Arial"/>
              </a:rPr>
              <a:t> </a:t>
            </a:r>
            <a:r>
              <a:rPr spc="-90" dirty="0">
                <a:latin typeface="Arial"/>
                <a:cs typeface="Arial"/>
              </a:rPr>
              <a:t>2015)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8173175" y="8125283"/>
            <a:ext cx="417829" cy="15452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spcBef>
                <a:spcPts val="5"/>
              </a:spcBef>
            </a:pPr>
            <a:fld id="{81D60167-4931-47E6-BA6A-407CBD079E47}" type="slidenum">
              <a:rPr spc="-40" dirty="0"/>
              <a:pPr marL="38100">
                <a:spcBef>
                  <a:spcPts val="5"/>
                </a:spcBef>
              </a:pPr>
              <a:t>6</a:t>
            </a:fld>
            <a:r>
              <a:rPr spc="-40" dirty="0"/>
              <a:t>/213</a:t>
            </a:r>
          </a:p>
        </p:txBody>
      </p:sp>
    </p:spTree>
    <p:extLst>
      <p:ext uri="{BB962C8B-B14F-4D97-AF65-F5344CB8AC3E}">
        <p14:creationId xmlns:p14="http://schemas.microsoft.com/office/powerpoint/2010/main" val="3336480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807" y="594803"/>
            <a:ext cx="760011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3865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İŞ </a:t>
            </a:r>
            <a:r>
              <a:rPr spc="-120" dirty="0"/>
              <a:t>KAZALARININ </a:t>
            </a:r>
            <a:r>
              <a:rPr spc="-150" dirty="0"/>
              <a:t>İŞGÖRENLERE </a:t>
            </a:r>
            <a:r>
              <a:rPr spc="-135" dirty="0"/>
              <a:t>GÖRE</a:t>
            </a:r>
            <a:r>
              <a:rPr spc="-555" dirty="0"/>
              <a:t> </a:t>
            </a:r>
            <a:r>
              <a:rPr spc="-145" dirty="0"/>
              <a:t>NEDENLERİ</a:t>
            </a:r>
          </a:p>
        </p:txBody>
      </p:sp>
      <p:sp>
        <p:nvSpPr>
          <p:cNvPr id="3" name="object 3"/>
          <p:cNvSpPr/>
          <p:nvPr/>
        </p:nvSpPr>
        <p:spPr>
          <a:xfrm>
            <a:off x="941844" y="1460005"/>
            <a:ext cx="7260310" cy="3664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3576" y="5381767"/>
            <a:ext cx="829500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125" dirty="0">
                <a:latin typeface="Arial"/>
                <a:cs typeface="Arial"/>
              </a:rPr>
              <a:t>İş </a:t>
            </a:r>
            <a:r>
              <a:rPr spc="-110" dirty="0">
                <a:latin typeface="Arial"/>
                <a:cs typeface="Arial"/>
              </a:rPr>
              <a:t>Kazalarının </a:t>
            </a:r>
            <a:r>
              <a:rPr spc="-80" dirty="0">
                <a:latin typeface="Arial"/>
                <a:cs typeface="Arial"/>
              </a:rPr>
              <a:t>İşgörenlere </a:t>
            </a:r>
            <a:r>
              <a:rPr spc="-110" dirty="0">
                <a:latin typeface="Arial"/>
                <a:cs typeface="Arial"/>
              </a:rPr>
              <a:t>Göre </a:t>
            </a:r>
            <a:r>
              <a:rPr spc="-55" dirty="0">
                <a:latin typeface="Arial"/>
                <a:cs typeface="Arial"/>
              </a:rPr>
              <a:t>Nedenlerinin </a:t>
            </a:r>
            <a:r>
              <a:rPr spc="-100" dirty="0">
                <a:latin typeface="Arial"/>
                <a:cs typeface="Arial"/>
              </a:rPr>
              <a:t>Şantiye </a:t>
            </a:r>
            <a:r>
              <a:rPr spc="-90" dirty="0">
                <a:latin typeface="Arial"/>
                <a:cs typeface="Arial"/>
              </a:rPr>
              <a:t>Ölçeğinde </a:t>
            </a:r>
            <a:r>
              <a:rPr spc="-70" dirty="0">
                <a:latin typeface="Arial"/>
                <a:cs typeface="Arial"/>
              </a:rPr>
              <a:t>Belirlenmesi </a:t>
            </a:r>
            <a:r>
              <a:rPr spc="-125" dirty="0">
                <a:latin typeface="Arial"/>
                <a:cs typeface="Arial"/>
              </a:rPr>
              <a:t>(Yılmaz,</a:t>
            </a:r>
            <a:r>
              <a:rPr spc="60" dirty="0">
                <a:latin typeface="Arial"/>
                <a:cs typeface="Arial"/>
              </a:rPr>
              <a:t> </a:t>
            </a:r>
            <a:r>
              <a:rPr spc="-140" dirty="0">
                <a:latin typeface="Arial"/>
                <a:cs typeface="Arial"/>
              </a:rPr>
              <a:t>Yıldız</a:t>
            </a:r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7892" y="5657687"/>
            <a:ext cx="140906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105" dirty="0">
                <a:latin typeface="Arial"/>
                <a:cs typeface="Arial"/>
              </a:rPr>
              <a:t>ve </a:t>
            </a:r>
            <a:r>
              <a:rPr spc="-90" dirty="0">
                <a:latin typeface="Arial"/>
                <a:cs typeface="Arial"/>
              </a:rPr>
              <a:t>Kanıt,</a:t>
            </a:r>
            <a:r>
              <a:rPr spc="-140" dirty="0">
                <a:latin typeface="Arial"/>
                <a:cs typeface="Arial"/>
              </a:rPr>
              <a:t> </a:t>
            </a:r>
            <a:r>
              <a:rPr spc="-90" dirty="0">
                <a:latin typeface="Arial"/>
                <a:cs typeface="Arial"/>
              </a:rPr>
              <a:t>2015)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8173175" y="8125283"/>
            <a:ext cx="417829" cy="15452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spcBef>
                <a:spcPts val="5"/>
              </a:spcBef>
            </a:pPr>
            <a:fld id="{81D60167-4931-47E6-BA6A-407CBD079E47}" type="slidenum">
              <a:rPr spc="-40" dirty="0"/>
              <a:pPr marL="38100">
                <a:spcBef>
                  <a:spcPts val="5"/>
                </a:spcBef>
              </a:pPr>
              <a:t>7</a:t>
            </a:fld>
            <a:r>
              <a:rPr spc="-40" dirty="0"/>
              <a:t>/213</a:t>
            </a:r>
          </a:p>
        </p:txBody>
      </p:sp>
    </p:spTree>
    <p:extLst>
      <p:ext uri="{BB962C8B-B14F-4D97-AF65-F5344CB8AC3E}">
        <p14:creationId xmlns:p14="http://schemas.microsoft.com/office/powerpoint/2010/main" val="3640685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807" y="618553"/>
            <a:ext cx="760011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3865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İŞ </a:t>
            </a:r>
            <a:r>
              <a:rPr spc="-120" dirty="0"/>
              <a:t>KAZALARININ </a:t>
            </a:r>
            <a:r>
              <a:rPr spc="-150" dirty="0"/>
              <a:t>İŞGÖRENLERE </a:t>
            </a:r>
            <a:r>
              <a:rPr spc="-135" dirty="0"/>
              <a:t>GÖRE</a:t>
            </a:r>
            <a:r>
              <a:rPr spc="-555" dirty="0"/>
              <a:t> </a:t>
            </a:r>
            <a:r>
              <a:rPr spc="-145" dirty="0"/>
              <a:t>NEDENLERİ</a:t>
            </a:r>
          </a:p>
        </p:txBody>
      </p:sp>
      <p:sp>
        <p:nvSpPr>
          <p:cNvPr id="3" name="object 3"/>
          <p:cNvSpPr/>
          <p:nvPr/>
        </p:nvSpPr>
        <p:spPr>
          <a:xfrm>
            <a:off x="1403655" y="1443312"/>
            <a:ext cx="6190907" cy="38734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3576" y="5381767"/>
            <a:ext cx="829500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125" dirty="0">
                <a:latin typeface="Arial"/>
                <a:cs typeface="Arial"/>
              </a:rPr>
              <a:t>İş </a:t>
            </a:r>
            <a:r>
              <a:rPr spc="-110" dirty="0">
                <a:latin typeface="Arial"/>
                <a:cs typeface="Arial"/>
              </a:rPr>
              <a:t>Kazalarının </a:t>
            </a:r>
            <a:r>
              <a:rPr spc="-80" dirty="0">
                <a:latin typeface="Arial"/>
                <a:cs typeface="Arial"/>
              </a:rPr>
              <a:t>İşgörenlere </a:t>
            </a:r>
            <a:r>
              <a:rPr spc="-110" dirty="0">
                <a:latin typeface="Arial"/>
                <a:cs typeface="Arial"/>
              </a:rPr>
              <a:t>Göre </a:t>
            </a:r>
            <a:r>
              <a:rPr spc="-55" dirty="0">
                <a:latin typeface="Arial"/>
                <a:cs typeface="Arial"/>
              </a:rPr>
              <a:t>Nedenlerinin </a:t>
            </a:r>
            <a:r>
              <a:rPr spc="-100" dirty="0">
                <a:latin typeface="Arial"/>
                <a:cs typeface="Arial"/>
              </a:rPr>
              <a:t>Şantiye </a:t>
            </a:r>
            <a:r>
              <a:rPr spc="-90" dirty="0">
                <a:latin typeface="Arial"/>
                <a:cs typeface="Arial"/>
              </a:rPr>
              <a:t>Ölçeğinde </a:t>
            </a:r>
            <a:r>
              <a:rPr spc="-70" dirty="0">
                <a:latin typeface="Arial"/>
                <a:cs typeface="Arial"/>
              </a:rPr>
              <a:t>Belirlenmesi </a:t>
            </a:r>
            <a:r>
              <a:rPr spc="-125" dirty="0">
                <a:latin typeface="Arial"/>
                <a:cs typeface="Arial"/>
              </a:rPr>
              <a:t>(Yılmaz,</a:t>
            </a:r>
            <a:r>
              <a:rPr spc="60" dirty="0">
                <a:latin typeface="Arial"/>
                <a:cs typeface="Arial"/>
              </a:rPr>
              <a:t> </a:t>
            </a:r>
            <a:r>
              <a:rPr spc="-140" dirty="0">
                <a:latin typeface="Arial"/>
                <a:cs typeface="Arial"/>
              </a:rPr>
              <a:t>Yıldız</a:t>
            </a:r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7892" y="5657687"/>
            <a:ext cx="140906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105" dirty="0">
                <a:latin typeface="Arial"/>
                <a:cs typeface="Arial"/>
              </a:rPr>
              <a:t>ve </a:t>
            </a:r>
            <a:r>
              <a:rPr spc="-90" dirty="0">
                <a:latin typeface="Arial"/>
                <a:cs typeface="Arial"/>
              </a:rPr>
              <a:t>Kanıt,</a:t>
            </a:r>
            <a:r>
              <a:rPr spc="-140" dirty="0">
                <a:latin typeface="Arial"/>
                <a:cs typeface="Arial"/>
              </a:rPr>
              <a:t> </a:t>
            </a:r>
            <a:r>
              <a:rPr spc="-90" dirty="0">
                <a:latin typeface="Arial"/>
                <a:cs typeface="Arial"/>
              </a:rPr>
              <a:t>2015)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8173175" y="8125283"/>
            <a:ext cx="417829" cy="15452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spcBef>
                <a:spcPts val="5"/>
              </a:spcBef>
            </a:pPr>
            <a:fld id="{81D60167-4931-47E6-BA6A-407CBD079E47}" type="slidenum">
              <a:rPr spc="-40" dirty="0"/>
              <a:pPr marL="38100">
                <a:spcBef>
                  <a:spcPts val="5"/>
                </a:spcBef>
              </a:pPr>
              <a:t>8</a:t>
            </a:fld>
            <a:r>
              <a:rPr spc="-40" dirty="0"/>
              <a:t>/213</a:t>
            </a:r>
          </a:p>
        </p:txBody>
      </p:sp>
    </p:spTree>
    <p:extLst>
      <p:ext uri="{BB962C8B-B14F-4D97-AF65-F5344CB8AC3E}">
        <p14:creationId xmlns:p14="http://schemas.microsoft.com/office/powerpoint/2010/main" val="37224279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12440</TotalTime>
  <Words>179</Words>
  <Application>Microsoft Office PowerPoint</Application>
  <PresentationFormat>Ekran Gösterisi (4:3)</PresentationFormat>
  <Paragraphs>40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8</vt:i4>
      </vt:variant>
    </vt:vector>
  </HeadingPairs>
  <TitlesOfParts>
    <vt:vector size="17" baseType="lpstr">
      <vt:lpstr>ＭＳ Ｐゴシック</vt:lpstr>
      <vt:lpstr>Arial</vt:lpstr>
      <vt:lpstr>Calibri</vt:lpstr>
      <vt:lpstr>Times New Roman</vt:lpstr>
      <vt:lpstr>Trebuchet MS</vt:lpstr>
      <vt:lpstr>Wingdings</vt:lpstr>
      <vt:lpstr>ekonomi</vt:lpstr>
      <vt:lpstr>1_Rics</vt:lpstr>
      <vt:lpstr>h.t.</vt:lpstr>
      <vt:lpstr>PowerPoint Sunusu</vt:lpstr>
      <vt:lpstr>TAKDİM PLANI</vt:lpstr>
      <vt:lpstr>İŞ KAZALARININ İŞGÖRENLERE GÖRE NEDENLERİ</vt:lpstr>
      <vt:lpstr>İŞ KAZALARININ İŞGÖRENLERE GÖRE NEDENLERİ</vt:lpstr>
      <vt:lpstr>İŞ KAZALARININ İŞGÖRENLERE GÖRE NEDENLERİ</vt:lpstr>
      <vt:lpstr>İŞ KAZALARININ İŞGÖRENLERE GÖRE NEDENLERİ</vt:lpstr>
      <vt:lpstr>İŞ KAZALARININ İŞGÖRENLERE GÖRE NEDENLERİ</vt:lpstr>
      <vt:lpstr>İŞ KAZALARININ İŞGÖRENLERE GÖRE NEDENLERİ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sinan güneş</cp:lastModifiedBy>
  <cp:revision>809</cp:revision>
  <cp:lastPrinted>2016-10-24T07:53:35Z</cp:lastPrinted>
  <dcterms:created xsi:type="dcterms:W3CDTF">2016-09-18T09:35:24Z</dcterms:created>
  <dcterms:modified xsi:type="dcterms:W3CDTF">2020-02-27T08:55:18Z</dcterms:modified>
</cp:coreProperties>
</file>