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D84062-853E-4C85-9260-C5735D316ED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C034B42-7A31-4EAF-8C52-7A63629C0DC3}">
      <dgm:prSet/>
      <dgm:spPr/>
      <dgm:t>
        <a:bodyPr/>
        <a:lstStyle/>
        <a:p>
          <a:r>
            <a:rPr lang="tr-TR" b="1" dirty="0">
              <a:solidFill>
                <a:schemeClr val="tx1"/>
              </a:solidFill>
              <a:highlight>
                <a:srgbClr val="FFFF00"/>
              </a:highlight>
            </a:rPr>
            <a:t>Birleşmiş Milletler ve ICC (Uluslararası Ticaret Odası)</a:t>
          </a:r>
          <a:endParaRPr lang="en-US" b="1" dirty="0">
            <a:solidFill>
              <a:schemeClr val="tx1"/>
            </a:solidFill>
            <a:highlight>
              <a:srgbClr val="FFFF00"/>
            </a:highlight>
          </a:endParaRPr>
        </a:p>
      </dgm:t>
    </dgm:pt>
    <dgm:pt modelId="{1D034900-57B8-4161-ADE3-B00F97E2B5AA}" type="parTrans" cxnId="{3253FD02-21C6-4F52-B65F-C24E54EAABCA}">
      <dgm:prSet/>
      <dgm:spPr/>
      <dgm:t>
        <a:bodyPr/>
        <a:lstStyle/>
        <a:p>
          <a:endParaRPr lang="en-US"/>
        </a:p>
      </dgm:t>
    </dgm:pt>
    <dgm:pt modelId="{A39C674D-9ECA-4A39-9774-8014A4B81AEF}" type="sibTrans" cxnId="{3253FD02-21C6-4F52-B65F-C24E54EAABCA}">
      <dgm:prSet/>
      <dgm:spPr/>
      <dgm:t>
        <a:bodyPr/>
        <a:lstStyle/>
        <a:p>
          <a:endParaRPr lang="en-US"/>
        </a:p>
      </dgm:t>
    </dgm:pt>
    <dgm:pt modelId="{DF29AE6B-E836-4212-B16E-8842E2BE254C}">
      <dgm:prSet/>
      <dgm:spPr/>
      <dgm:t>
        <a:bodyPr/>
        <a:lstStyle/>
        <a:p>
          <a:r>
            <a:rPr lang="tr-TR" b="1" dirty="0">
              <a:highlight>
                <a:srgbClr val="000080"/>
              </a:highlight>
            </a:rPr>
            <a:t>Sözleşmeler için standart kural ve düzenlemeler geliştirmiştir. Bunlar uluslararası ticarette ortaya çıkan anlaşmazlıkları, uyuşmazlıkları ve hukuksal çatışmaları ortadan kaldırmak ve alıcı ile satıcının gereksiz yere para ve zaman kaybını önlemek amacıyla alım-satım işlemlerine getirilen kural ve düzenlemelerden ibarettir.</a:t>
          </a:r>
          <a:endParaRPr lang="en-US" b="1" dirty="0">
            <a:highlight>
              <a:srgbClr val="000080"/>
            </a:highlight>
          </a:endParaRPr>
        </a:p>
      </dgm:t>
    </dgm:pt>
    <dgm:pt modelId="{F18A4D97-25F6-4726-BCFC-0A1368D4B7D9}" type="parTrans" cxnId="{12681476-B9E2-4387-81E2-08A54ECD2B00}">
      <dgm:prSet/>
      <dgm:spPr/>
      <dgm:t>
        <a:bodyPr/>
        <a:lstStyle/>
        <a:p>
          <a:endParaRPr lang="en-US"/>
        </a:p>
      </dgm:t>
    </dgm:pt>
    <dgm:pt modelId="{0018CCDF-34FF-407D-813F-F4C855359EE3}" type="sibTrans" cxnId="{12681476-B9E2-4387-81E2-08A54ECD2B00}">
      <dgm:prSet/>
      <dgm:spPr/>
      <dgm:t>
        <a:bodyPr/>
        <a:lstStyle/>
        <a:p>
          <a:endParaRPr lang="en-US"/>
        </a:p>
      </dgm:t>
    </dgm:pt>
    <dgm:pt modelId="{F496FE32-6CAA-4AD9-93E4-CDA891FE145A}" type="pres">
      <dgm:prSet presAssocID="{D6D84062-853E-4C85-9260-C5735D316ED8}" presName="linear" presStyleCnt="0">
        <dgm:presLayoutVars>
          <dgm:animLvl val="lvl"/>
          <dgm:resizeHandles val="exact"/>
        </dgm:presLayoutVars>
      </dgm:prSet>
      <dgm:spPr/>
    </dgm:pt>
    <dgm:pt modelId="{FC04191B-1DDB-4F48-B873-A9169183723E}" type="pres">
      <dgm:prSet presAssocID="{FC034B42-7A31-4EAF-8C52-7A63629C0DC3}" presName="parentText" presStyleLbl="node1" presStyleIdx="0" presStyleCnt="2">
        <dgm:presLayoutVars>
          <dgm:chMax val="0"/>
          <dgm:bulletEnabled val="1"/>
        </dgm:presLayoutVars>
      </dgm:prSet>
      <dgm:spPr/>
    </dgm:pt>
    <dgm:pt modelId="{A56187FD-730B-4A4E-878E-DBFC7766B415}" type="pres">
      <dgm:prSet presAssocID="{A39C674D-9ECA-4A39-9774-8014A4B81AEF}" presName="spacer" presStyleCnt="0"/>
      <dgm:spPr/>
    </dgm:pt>
    <dgm:pt modelId="{24CA5069-AE89-4829-A923-32214A551053}" type="pres">
      <dgm:prSet presAssocID="{DF29AE6B-E836-4212-B16E-8842E2BE254C}" presName="parentText" presStyleLbl="node1" presStyleIdx="1" presStyleCnt="2">
        <dgm:presLayoutVars>
          <dgm:chMax val="0"/>
          <dgm:bulletEnabled val="1"/>
        </dgm:presLayoutVars>
      </dgm:prSet>
      <dgm:spPr/>
    </dgm:pt>
  </dgm:ptLst>
  <dgm:cxnLst>
    <dgm:cxn modelId="{3253FD02-21C6-4F52-B65F-C24E54EAABCA}" srcId="{D6D84062-853E-4C85-9260-C5735D316ED8}" destId="{FC034B42-7A31-4EAF-8C52-7A63629C0DC3}" srcOrd="0" destOrd="0" parTransId="{1D034900-57B8-4161-ADE3-B00F97E2B5AA}" sibTransId="{A39C674D-9ECA-4A39-9774-8014A4B81AEF}"/>
    <dgm:cxn modelId="{9144C232-BFB6-4BE4-B115-02F7EBDFF8AA}" type="presOf" srcId="{DF29AE6B-E836-4212-B16E-8842E2BE254C}" destId="{24CA5069-AE89-4829-A923-32214A551053}" srcOrd="0" destOrd="0" presId="urn:microsoft.com/office/officeart/2005/8/layout/vList2"/>
    <dgm:cxn modelId="{12681476-B9E2-4387-81E2-08A54ECD2B00}" srcId="{D6D84062-853E-4C85-9260-C5735D316ED8}" destId="{DF29AE6B-E836-4212-B16E-8842E2BE254C}" srcOrd="1" destOrd="0" parTransId="{F18A4D97-25F6-4726-BCFC-0A1368D4B7D9}" sibTransId="{0018CCDF-34FF-407D-813F-F4C855359EE3}"/>
    <dgm:cxn modelId="{238BDA8E-ABC8-46CB-BA31-3FD18B1E7883}" type="presOf" srcId="{D6D84062-853E-4C85-9260-C5735D316ED8}" destId="{F496FE32-6CAA-4AD9-93E4-CDA891FE145A}" srcOrd="0" destOrd="0" presId="urn:microsoft.com/office/officeart/2005/8/layout/vList2"/>
    <dgm:cxn modelId="{B9BE8DF7-7E05-426D-960C-0B27C3CF0D99}" type="presOf" srcId="{FC034B42-7A31-4EAF-8C52-7A63629C0DC3}" destId="{FC04191B-1DDB-4F48-B873-A9169183723E}" srcOrd="0" destOrd="0" presId="urn:microsoft.com/office/officeart/2005/8/layout/vList2"/>
    <dgm:cxn modelId="{11912A62-2BCD-4669-8C67-61FE42A0BEC0}" type="presParOf" srcId="{F496FE32-6CAA-4AD9-93E4-CDA891FE145A}" destId="{FC04191B-1DDB-4F48-B873-A9169183723E}" srcOrd="0" destOrd="0" presId="urn:microsoft.com/office/officeart/2005/8/layout/vList2"/>
    <dgm:cxn modelId="{A4093856-1BA7-4167-9D35-604551EB1792}" type="presParOf" srcId="{F496FE32-6CAA-4AD9-93E4-CDA891FE145A}" destId="{A56187FD-730B-4A4E-878E-DBFC7766B415}" srcOrd="1" destOrd="0" presId="urn:microsoft.com/office/officeart/2005/8/layout/vList2"/>
    <dgm:cxn modelId="{CFF67007-5097-497B-B886-75510F72EFF7}" type="presParOf" srcId="{F496FE32-6CAA-4AD9-93E4-CDA891FE145A}" destId="{24CA5069-AE89-4829-A923-32214A551053}"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4191B-1DDB-4F48-B873-A9169183723E}">
      <dsp:nvSpPr>
        <dsp:cNvPr id="0" name=""/>
        <dsp:cNvSpPr/>
      </dsp:nvSpPr>
      <dsp:spPr>
        <a:xfrm>
          <a:off x="0" y="54414"/>
          <a:ext cx="10515600" cy="208669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tr-TR" sz="2400" b="1" kern="1200" dirty="0">
              <a:solidFill>
                <a:schemeClr val="tx1"/>
              </a:solidFill>
              <a:highlight>
                <a:srgbClr val="FFFF00"/>
              </a:highlight>
            </a:rPr>
            <a:t>Birleşmiş Milletler ve ICC (Uluslararası Ticaret Odası)</a:t>
          </a:r>
          <a:endParaRPr lang="en-US" sz="2400" b="1" kern="1200" dirty="0">
            <a:solidFill>
              <a:schemeClr val="tx1"/>
            </a:solidFill>
            <a:highlight>
              <a:srgbClr val="FFFF00"/>
            </a:highlight>
          </a:endParaRPr>
        </a:p>
      </dsp:txBody>
      <dsp:txXfrm>
        <a:off x="101864" y="156278"/>
        <a:ext cx="10311872" cy="1882966"/>
      </dsp:txXfrm>
    </dsp:sp>
    <dsp:sp modelId="{24CA5069-AE89-4829-A923-32214A551053}">
      <dsp:nvSpPr>
        <dsp:cNvPr id="0" name=""/>
        <dsp:cNvSpPr/>
      </dsp:nvSpPr>
      <dsp:spPr>
        <a:xfrm>
          <a:off x="0" y="2210229"/>
          <a:ext cx="10515600" cy="2086694"/>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tr-TR" sz="2400" b="1" kern="1200" dirty="0">
              <a:highlight>
                <a:srgbClr val="000080"/>
              </a:highlight>
            </a:rPr>
            <a:t>Sözleşmeler için standart kural ve düzenlemeler geliştirmiştir. Bunlar uluslararası ticarette ortaya çıkan anlaşmazlıkları, uyuşmazlıkları ve hukuksal çatışmaları ortadan kaldırmak ve alıcı ile satıcının gereksiz yere para ve zaman kaybını önlemek amacıyla alım-satım işlemlerine getirilen kural ve düzenlemelerden ibarettir.</a:t>
          </a:r>
          <a:endParaRPr lang="en-US" sz="2400" b="1" kern="1200" dirty="0">
            <a:highlight>
              <a:srgbClr val="000080"/>
            </a:highlight>
          </a:endParaRPr>
        </a:p>
      </dsp:txBody>
      <dsp:txXfrm>
        <a:off x="101864" y="2312093"/>
        <a:ext cx="10311872" cy="188296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710762-6FAA-4417-99E0-C8F56DC675A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A440CFC-8A5A-4C0A-88B7-93E670AE84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8D6BBC8-9055-4BBA-8BA0-623C16DEDEDB}"/>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5" name="Alt Bilgi Yer Tutucusu 4">
            <a:extLst>
              <a:ext uri="{FF2B5EF4-FFF2-40B4-BE49-F238E27FC236}">
                <a16:creationId xmlns:a16="http://schemas.microsoft.com/office/drawing/2014/main" id="{0E95484F-7E2D-41F3-B377-08BCE2F321F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8EE23E-5381-420E-96C0-0AD22893D03D}"/>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1515412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F90FAA-EE0C-49D1-9324-B23283387C8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EF2D364-6971-41FC-A3B7-A3F5953E6A2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E51A17-F061-4F96-B92F-CFDD0BD1F86F}"/>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5" name="Alt Bilgi Yer Tutucusu 4">
            <a:extLst>
              <a:ext uri="{FF2B5EF4-FFF2-40B4-BE49-F238E27FC236}">
                <a16:creationId xmlns:a16="http://schemas.microsoft.com/office/drawing/2014/main" id="{B6FEC56F-C7C3-4EEC-A686-5596FF49ED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D6B8C13-226D-4F90-A618-7E4AE59E5B66}"/>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3553915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5F63B50-EB53-483F-AE94-11BAA2E3616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646BF75-CF53-4DAC-8215-899EC9786B25}"/>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B775E35-9B3C-4622-A906-B86BD88DD211}"/>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5" name="Alt Bilgi Yer Tutucusu 4">
            <a:extLst>
              <a:ext uri="{FF2B5EF4-FFF2-40B4-BE49-F238E27FC236}">
                <a16:creationId xmlns:a16="http://schemas.microsoft.com/office/drawing/2014/main" id="{6B28EC36-584B-44A3-9670-F92D6978018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F500C7B-8744-46D2-B1C2-F31A4B9B8FC9}"/>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2420958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84ECAF-7EA7-461D-B9DB-2EC19BB97FA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8B8D87F-52B3-4B82-925D-BDC1072EDE0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AEF7FE9-DEC0-4242-9FC1-D0E85479ECD8}"/>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5" name="Alt Bilgi Yer Tutucusu 4">
            <a:extLst>
              <a:ext uri="{FF2B5EF4-FFF2-40B4-BE49-F238E27FC236}">
                <a16:creationId xmlns:a16="http://schemas.microsoft.com/office/drawing/2014/main" id="{21D93D9B-526E-47AF-9CD3-7A86138129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CA00467-6B8D-4233-BF63-3BE9AFBFFFF2}"/>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3204418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4183F3-96EC-448E-9B1F-79761376F96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4CF0C8E-7F0D-4E63-948C-6649AD2187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E3E3A93-6A31-4A09-9410-4ABE75A88B33}"/>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5" name="Alt Bilgi Yer Tutucusu 4">
            <a:extLst>
              <a:ext uri="{FF2B5EF4-FFF2-40B4-BE49-F238E27FC236}">
                <a16:creationId xmlns:a16="http://schemas.microsoft.com/office/drawing/2014/main" id="{8B54FE5F-FB5F-441B-A2E1-DE36C4DF44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F879327-10D3-4FA9-9BA4-E1DC6A9D782E}"/>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3896567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EE1C2F-CDFB-496E-851B-D21EF1FCC4C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167E276-2DB6-4D04-A969-6EFB8A4697E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2C33CFC-6F3A-4895-94C8-4F917E3D31D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2B58597-227D-4C3A-9328-52C015DC9730}"/>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6" name="Alt Bilgi Yer Tutucusu 5">
            <a:extLst>
              <a:ext uri="{FF2B5EF4-FFF2-40B4-BE49-F238E27FC236}">
                <a16:creationId xmlns:a16="http://schemas.microsoft.com/office/drawing/2014/main" id="{0C24D62B-AFCB-44F8-BAC5-0215B91240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423B7CF-9131-480F-95D9-319A08101976}"/>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3114676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CEA525-A2E4-4E7B-8F4F-F0A4FF9E3C5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C9A616D-D6E7-4E47-9F5E-DC724F4DEB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C7D70CB-4EAC-4053-A3C6-8C1FAC77C9F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7424795-A44E-40AD-AE51-EE6C1E35A6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344096A-4DAF-4A12-8F64-93412E6DA22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32431B1-E931-4A27-A7AA-EF1D9ADC8447}"/>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8" name="Alt Bilgi Yer Tutucusu 7">
            <a:extLst>
              <a:ext uri="{FF2B5EF4-FFF2-40B4-BE49-F238E27FC236}">
                <a16:creationId xmlns:a16="http://schemas.microsoft.com/office/drawing/2014/main" id="{914AA84D-2781-4634-85E1-A3F06046FB3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7DD4A4A-D35C-44B9-BA55-DDFF6A864438}"/>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3571925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BBCA57-3187-44F7-9627-EAC9989EF58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71BFF-08E3-49BE-B9E4-9AB9BCF39E01}"/>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4" name="Alt Bilgi Yer Tutucusu 3">
            <a:extLst>
              <a:ext uri="{FF2B5EF4-FFF2-40B4-BE49-F238E27FC236}">
                <a16:creationId xmlns:a16="http://schemas.microsoft.com/office/drawing/2014/main" id="{A5DD6466-CA4A-4DC3-8A06-6C1A8779984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18E157B-8414-4423-B5A6-351554A10F19}"/>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131733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C7DDF95-8DFE-420F-AB25-72C4FFC48028}"/>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3" name="Alt Bilgi Yer Tutucusu 2">
            <a:extLst>
              <a:ext uri="{FF2B5EF4-FFF2-40B4-BE49-F238E27FC236}">
                <a16:creationId xmlns:a16="http://schemas.microsoft.com/office/drawing/2014/main" id="{34689944-24D2-4276-96D8-7099BB820FC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BD98A55-D851-40DB-BB94-9E375D142B45}"/>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1439363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00D576-D210-4AB1-935B-F40D18B1475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463844D-9C72-4D72-B4DF-BBB5666F7C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F71BE17-87FE-4ED4-8E59-B1E1A4DBA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25929CF-0BDF-493B-BE73-961EBD3137C3}"/>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6" name="Alt Bilgi Yer Tutucusu 5">
            <a:extLst>
              <a:ext uri="{FF2B5EF4-FFF2-40B4-BE49-F238E27FC236}">
                <a16:creationId xmlns:a16="http://schemas.microsoft.com/office/drawing/2014/main" id="{D4B9E08B-6EF1-4436-9753-464BB73F7B1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E004101-6199-4F0E-A1B6-F07BDB5E4602}"/>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533226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040BAC-E82F-4480-A117-B9C1B438344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021EA9A-6716-49DF-8B57-97A307C9F4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925D4FC-BA87-4ECE-9DC2-2D7DB03F6C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E920C6A-AFCA-4939-BEE9-860E35AB3CBA}"/>
              </a:ext>
            </a:extLst>
          </p:cNvPr>
          <p:cNvSpPr>
            <a:spLocks noGrp="1"/>
          </p:cNvSpPr>
          <p:nvPr>
            <p:ph type="dt" sz="half" idx="10"/>
          </p:nvPr>
        </p:nvSpPr>
        <p:spPr/>
        <p:txBody>
          <a:bodyPr/>
          <a:lstStyle/>
          <a:p>
            <a:fld id="{B04EBF22-3426-4232-B930-2098D9DDDC23}" type="datetimeFigureOut">
              <a:rPr lang="tr-TR" smtClean="0"/>
              <a:t>24.04.2020</a:t>
            </a:fld>
            <a:endParaRPr lang="tr-TR"/>
          </a:p>
        </p:txBody>
      </p:sp>
      <p:sp>
        <p:nvSpPr>
          <p:cNvPr id="6" name="Alt Bilgi Yer Tutucusu 5">
            <a:extLst>
              <a:ext uri="{FF2B5EF4-FFF2-40B4-BE49-F238E27FC236}">
                <a16:creationId xmlns:a16="http://schemas.microsoft.com/office/drawing/2014/main" id="{DDC45448-2737-4E73-8DBA-AEC2600E01B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7A1DDF9-666A-464A-9D44-0B256948335D}"/>
              </a:ext>
            </a:extLst>
          </p:cNvPr>
          <p:cNvSpPr>
            <a:spLocks noGrp="1"/>
          </p:cNvSpPr>
          <p:nvPr>
            <p:ph type="sldNum" sz="quarter" idx="12"/>
          </p:nvPr>
        </p:nvSpPr>
        <p:spPr/>
        <p:txBody>
          <a:bodyPr/>
          <a:lstStyle/>
          <a:p>
            <a:fld id="{ED0F3B60-AA79-409B-B027-FC48CA27CA43}" type="slidenum">
              <a:rPr lang="tr-TR" smtClean="0"/>
              <a:t>‹#›</a:t>
            </a:fld>
            <a:endParaRPr lang="tr-TR"/>
          </a:p>
        </p:txBody>
      </p:sp>
    </p:spTree>
    <p:extLst>
      <p:ext uri="{BB962C8B-B14F-4D97-AF65-F5344CB8AC3E}">
        <p14:creationId xmlns:p14="http://schemas.microsoft.com/office/powerpoint/2010/main" val="249029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CD56931-24BB-4200-B385-18D0CE3CFE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46A8815-C46E-45D6-A9FA-621130EFF1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1D435D4-35C0-49A9-982A-F4773C4D72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4EBF22-3426-4232-B930-2098D9DDDC23}" type="datetimeFigureOut">
              <a:rPr lang="tr-TR" smtClean="0"/>
              <a:t>24.04.2020</a:t>
            </a:fld>
            <a:endParaRPr lang="tr-TR"/>
          </a:p>
        </p:txBody>
      </p:sp>
      <p:sp>
        <p:nvSpPr>
          <p:cNvPr id="5" name="Alt Bilgi Yer Tutucusu 4">
            <a:extLst>
              <a:ext uri="{FF2B5EF4-FFF2-40B4-BE49-F238E27FC236}">
                <a16:creationId xmlns:a16="http://schemas.microsoft.com/office/drawing/2014/main" id="{63047ECD-A30F-44C6-8DD6-0C46A48B04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06345A6-E413-41CE-9F50-35A3DA0D40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F3B60-AA79-409B-B027-FC48CA27CA43}" type="slidenum">
              <a:rPr lang="tr-TR" smtClean="0"/>
              <a:t>‹#›</a:t>
            </a:fld>
            <a:endParaRPr lang="tr-TR"/>
          </a:p>
        </p:txBody>
      </p:sp>
    </p:spTree>
    <p:extLst>
      <p:ext uri="{BB962C8B-B14F-4D97-AF65-F5344CB8AC3E}">
        <p14:creationId xmlns:p14="http://schemas.microsoft.com/office/powerpoint/2010/main" val="552997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E32B8D61-F981-479B-B4BB-D6049780E28E}"/>
              </a:ext>
            </a:extLst>
          </p:cNvPr>
          <p:cNvSpPr>
            <a:spLocks noGrp="1"/>
          </p:cNvSpPr>
          <p:nvPr>
            <p:ph type="title"/>
          </p:nvPr>
        </p:nvSpPr>
        <p:spPr>
          <a:xfrm>
            <a:off x="1097280" y="321734"/>
            <a:ext cx="10451252" cy="1135737"/>
          </a:xfrm>
        </p:spPr>
        <p:txBody>
          <a:bodyPr>
            <a:normAutofit fontScale="90000"/>
          </a:bodyPr>
          <a:lstStyle/>
          <a:p>
            <a:br>
              <a:rPr lang="tr-TR" sz="2500" dirty="0"/>
            </a:br>
            <a:r>
              <a:rPr lang="tr-TR" sz="2800" b="1" dirty="0">
                <a:solidFill>
                  <a:srgbClr val="FF0000"/>
                </a:solidFill>
              </a:rPr>
              <a:t>İHRACAT NEDİR? İTHALAT NEDİR?</a:t>
            </a:r>
            <a:br>
              <a:rPr lang="tr-TR" sz="2800" b="1" dirty="0">
                <a:solidFill>
                  <a:srgbClr val="FF0000"/>
                </a:solidFill>
              </a:rPr>
            </a:br>
            <a:endParaRPr lang="tr-TR" sz="2800" b="1" dirty="0">
              <a:solidFill>
                <a:srgbClr val="FF0000"/>
              </a:solidFill>
            </a:endParaRPr>
          </a:p>
        </p:txBody>
      </p:sp>
      <p:sp>
        <p:nvSpPr>
          <p:cNvPr id="3" name="İçerik Yer Tutucusu 2">
            <a:extLst>
              <a:ext uri="{FF2B5EF4-FFF2-40B4-BE49-F238E27FC236}">
                <a16:creationId xmlns:a16="http://schemas.microsoft.com/office/drawing/2014/main" id="{3F76DEB1-55F1-4F41-951C-D2B9E35301C4}"/>
              </a:ext>
            </a:extLst>
          </p:cNvPr>
          <p:cNvSpPr>
            <a:spLocks noGrp="1"/>
          </p:cNvSpPr>
          <p:nvPr>
            <p:ph idx="1"/>
          </p:nvPr>
        </p:nvSpPr>
        <p:spPr>
          <a:xfrm>
            <a:off x="643467" y="1782981"/>
            <a:ext cx="10905066" cy="4393982"/>
          </a:xfrm>
        </p:spPr>
        <p:txBody>
          <a:bodyPr>
            <a:normAutofit/>
          </a:bodyPr>
          <a:lstStyle/>
          <a:p>
            <a:r>
              <a:rPr lang="tr-TR" sz="2000" b="1" dirty="0">
                <a:solidFill>
                  <a:srgbClr val="FF0000"/>
                </a:solidFill>
              </a:rPr>
              <a:t>İHRACAT</a:t>
            </a:r>
          </a:p>
          <a:p>
            <a:r>
              <a:rPr lang="tr-TR" sz="2000" b="1" dirty="0"/>
              <a:t>İhracat en geniş anlamıyla, bir ülke sınırları içerisinde serbest dolaşımda bulunan (bu ülkede yetişen, üretilen veya başka ülkelerden ithal edilmiş) malların ve hizmetlerin başka ülkelere satılması/gönderilmesidir.</a:t>
            </a:r>
          </a:p>
          <a:p>
            <a:r>
              <a:rPr lang="tr-TR" sz="2000" b="1" dirty="0"/>
              <a:t>Dar anlamda ise, yabancılara ya da Türkiye dışında yerleşik Türklere yapılan mal satışlarını ve söz konusu malların bu amaçla yurt dışına gönderilmesini ifade eder.</a:t>
            </a:r>
          </a:p>
          <a:p>
            <a:r>
              <a:rPr lang="tr-TR" sz="2000" b="1" dirty="0"/>
              <a:t>Finansal durum, dil bilmeme, üretim yetersizliği, pazarlama eksikliği </a:t>
            </a:r>
            <a:r>
              <a:rPr lang="tr-TR" sz="2000" b="1" dirty="0" err="1"/>
              <a:t>vb</a:t>
            </a:r>
            <a:r>
              <a:rPr lang="tr-TR" sz="2000" b="1" dirty="0"/>
              <a:t> durumlar ihracat yapmak için birer engel değildir. Eğer ihracatın ne olduğu, ya da nasıl para kazandırdığı konusunda bilginiz varsa, girişimci ruhunuz tıpkı ilk başladığınız günkü gibi canlıysa, işinize profesyonel bir bakışınız varsa, bu gibi durumlar çok kolayca aşılabilir.</a:t>
            </a:r>
          </a:p>
          <a:p>
            <a:r>
              <a:rPr lang="tr-TR" sz="2000" b="1" dirty="0"/>
              <a:t>İhracatı yapamamak gibi bir durum söz konusu değildir. İhracat, mevcut yaptığınız ticaretin sadece bir başka türüdür. </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53830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71B60DD-EEA7-4D2D-B091-BCEE548638AC}"/>
              </a:ext>
            </a:extLst>
          </p:cNvPr>
          <p:cNvPicPr>
            <a:picLocks noChangeAspect="1"/>
          </p:cNvPicPr>
          <p:nvPr/>
        </p:nvPicPr>
        <p:blipFill rotWithShape="1">
          <a:blip r:embed="rId2">
            <a:duotone>
              <a:schemeClr val="bg2">
                <a:shade val="45000"/>
                <a:satMod val="135000"/>
              </a:schemeClr>
              <a:prstClr val="white"/>
            </a:duotone>
          </a:blip>
          <a:srcRect b="12791"/>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C9BB6EA4-CE0C-49EE-9428-40D9D502F3E9}"/>
              </a:ext>
            </a:extLst>
          </p:cNvPr>
          <p:cNvGraphicFramePr>
            <a:graphicFrameLocks noGrp="1"/>
          </p:cNvGraphicFramePr>
          <p:nvPr>
            <p:ph idx="1"/>
            <p:extLst>
              <p:ext uri="{D42A27DB-BD31-4B8C-83A1-F6EECF244321}">
                <p14:modId xmlns:p14="http://schemas.microsoft.com/office/powerpoint/2010/main" val="28340783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1923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F198AD31-BABF-4B70-AFC4-E21636A57C3E}"/>
              </a:ext>
            </a:extLst>
          </p:cNvPr>
          <p:cNvSpPr>
            <a:spLocks noGrp="1"/>
          </p:cNvSpPr>
          <p:nvPr>
            <p:ph idx="1"/>
          </p:nvPr>
        </p:nvSpPr>
        <p:spPr>
          <a:xfrm>
            <a:off x="1219200" y="1341120"/>
            <a:ext cx="9801367" cy="5516880"/>
          </a:xfrm>
        </p:spPr>
        <p:txBody>
          <a:bodyPr anchor="t">
            <a:normAutofit lnSpcReduction="10000"/>
          </a:bodyPr>
          <a:lstStyle/>
          <a:p>
            <a:r>
              <a:rPr lang="tr-TR" b="1" dirty="0">
                <a:solidFill>
                  <a:srgbClr val="FF0000"/>
                </a:solidFill>
              </a:rPr>
              <a:t>Kimler İhracat Yapabilir?</a:t>
            </a:r>
          </a:p>
          <a:p>
            <a:r>
              <a:rPr lang="tr-TR" b="1" dirty="0"/>
              <a:t>İhracat yapabilmek için herhangi bir belge veya izin sertifikası almak gerekmemektedir. İhraç edeceği mala göre ilgili ihracatçı birliğine üye olan, gerçek usulde vergiye tabi (tek vergi numarası sahibi) gerçek ve tüzel kişi tacirler, Esnaf ve Sanatkâr Odalarına kayıtlı olup üretim faaliyetiyle iştigal eden esnaf ve sanatkârlar ile </a:t>
            </a:r>
            <a:r>
              <a:rPr lang="tr-TR" b="1" dirty="0" err="1"/>
              <a:t>joint-venture</a:t>
            </a:r>
            <a:r>
              <a:rPr lang="tr-TR" b="1" dirty="0"/>
              <a:t> (2 ya da daha fazla tüzel kişinin bir araya gelerek, kararlaştırdıkları belirli bir yatırım projesi için birlikte hareket etmek için oluşturdukları ortak işletme yapısına, </a:t>
            </a:r>
            <a:r>
              <a:rPr lang="tr-TR" b="1" dirty="0" err="1"/>
              <a:t>joint</a:t>
            </a:r>
            <a:r>
              <a:rPr lang="tr-TR" b="1" dirty="0"/>
              <a:t> </a:t>
            </a:r>
            <a:r>
              <a:rPr lang="tr-TR" b="1" dirty="0" err="1"/>
              <a:t>venture</a:t>
            </a:r>
            <a:r>
              <a:rPr lang="tr-TR" b="1" dirty="0"/>
              <a:t> denir.</a:t>
            </a:r>
          </a:p>
          <a:p>
            <a:r>
              <a:rPr lang="tr-TR" b="1" dirty="0"/>
              <a:t>Örneğin, 2 firmanın değişik hisse oranlarıyla, kendi ülkelerinde ya da yabancı bir ülkede kurdukları "yeni bir firma" </a:t>
            </a:r>
            <a:r>
              <a:rPr lang="tr-TR" b="1" dirty="0" err="1"/>
              <a:t>joint</a:t>
            </a:r>
            <a:r>
              <a:rPr lang="tr-TR" b="1" dirty="0"/>
              <a:t> </a:t>
            </a:r>
            <a:r>
              <a:rPr lang="tr-TR" b="1" dirty="0" err="1"/>
              <a:t>venture</a:t>
            </a:r>
            <a:r>
              <a:rPr lang="tr-TR" b="1" dirty="0"/>
              <a:t> kapsamına girmektedir) ve konsorsiyumlar (İki yada daha fazla işletmenin belirli bir projenin uygulanması konusunda yaptığı işbirliği) ihracatçı olabilirler.</a:t>
            </a:r>
          </a:p>
          <a:p>
            <a:endParaRPr lang="tr-TR" sz="2200" dirty="0"/>
          </a:p>
        </p:txBody>
      </p:sp>
    </p:spTree>
    <p:extLst>
      <p:ext uri="{BB962C8B-B14F-4D97-AF65-F5344CB8AC3E}">
        <p14:creationId xmlns:p14="http://schemas.microsoft.com/office/powerpoint/2010/main" val="402840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8D8D829-2C39-4ACD-90D6-9EE0B1ED22ED}"/>
              </a:ext>
            </a:extLst>
          </p:cNvPr>
          <p:cNvSpPr>
            <a:spLocks noGrp="1"/>
          </p:cNvSpPr>
          <p:nvPr>
            <p:ph idx="1"/>
          </p:nvPr>
        </p:nvSpPr>
        <p:spPr>
          <a:xfrm>
            <a:off x="1310640" y="594361"/>
            <a:ext cx="10881054" cy="5368290"/>
          </a:xfrm>
        </p:spPr>
        <p:txBody>
          <a:bodyPr>
            <a:normAutofit fontScale="92500" lnSpcReduction="10000"/>
          </a:bodyPr>
          <a:lstStyle/>
          <a:p>
            <a:r>
              <a:rPr lang="tr-TR" sz="2400" b="1" dirty="0">
                <a:solidFill>
                  <a:srgbClr val="FF0000"/>
                </a:solidFill>
              </a:rPr>
              <a:t>Kimler İhracat Yapabilir?</a:t>
            </a:r>
          </a:p>
          <a:p>
            <a:r>
              <a:rPr lang="tr-TR" sz="2400" b="1" dirty="0"/>
              <a:t>İhracatçı Birliğine üye olmak isteyen Esnaf ve sanatkârlardan ise, Tek Vergi Numarası </a:t>
            </a:r>
            <a:r>
              <a:rPr lang="tr-TR" sz="2400" b="1" dirty="0" err="1"/>
              <a:t>mükellefliği</a:t>
            </a:r>
            <a:r>
              <a:rPr lang="tr-TR" sz="2400" b="1" dirty="0"/>
              <a:t> yanında, üretim faaliyetiyle iştigal ettiklerini Türkiye Esnaf ve Sanatkârlar Konfederasyonu'ndan alacakları bir belge ile tevsik etmeleri istenmektedir.</a:t>
            </a:r>
          </a:p>
          <a:p>
            <a:r>
              <a:rPr lang="tr-TR" sz="2400" b="1" dirty="0" err="1"/>
              <a:t>Joint-venture</a:t>
            </a:r>
            <a:r>
              <a:rPr lang="tr-TR" sz="2400" b="1" dirty="0"/>
              <a:t> ve konsorsiyumlar ise, Tek Vergi Numarası </a:t>
            </a:r>
            <a:r>
              <a:rPr lang="tr-TR" sz="2400" b="1" dirty="0" err="1"/>
              <a:t>mükellefliği</a:t>
            </a:r>
            <a:r>
              <a:rPr lang="tr-TR" sz="2400" b="1" dirty="0"/>
              <a:t> olduğunu tevsik eden belge ve durumlarını belirtir ortaklık sözleşmesini İhracatçı Birliğine tevdi (verme) ederek üye olacaklardır.</a:t>
            </a:r>
          </a:p>
          <a:p>
            <a:r>
              <a:rPr lang="tr-TR" sz="2400" b="1" dirty="0"/>
              <a:t>İhracatçıların, yukarıdaki şartlar dışında, gerçekleştirecekleri ihracat sırasında ihtiyaç duyacakları bazı belgelerin temini için başvuracakları Ticaret ve sanayi odalarına veya esnaf ve sanatkâr odalarına üye olmaları gerekmektedir.</a:t>
            </a:r>
          </a:p>
          <a:p>
            <a:r>
              <a:rPr lang="tr-TR" sz="2400" b="1" dirty="0"/>
              <a:t>Bilindiği üzere, gerçek veya tüzel kişi ve tacirler ana sözleşmelerinde yer alan faaliyet konuları dışında hiçbir faaliyet ile uğraşamazlar. Dolayısıyla ihracat yapacak işletmelerin ana sözleşmelerinde ihraç edecekleri malları, ihraç edilebileceklerine dair bir hükmün yer alması gerekir. Örneğin yaş meyve ihracı yapacak bir işletmenin ana sözleşmesinde ……yaş meyve alım satım ihracat ve sanayi….şeklinde bir ifadenin yer alması gerekir. Aksi takdirde bu işletme yaş meyve ihracı yapamayacaktır.</a:t>
            </a:r>
          </a:p>
          <a:p>
            <a:endParaRPr lang="tr-TR" sz="1500" dirty="0"/>
          </a:p>
        </p:txBody>
      </p:sp>
    </p:spTree>
    <p:extLst>
      <p:ext uri="{BB962C8B-B14F-4D97-AF65-F5344CB8AC3E}">
        <p14:creationId xmlns:p14="http://schemas.microsoft.com/office/powerpoint/2010/main" val="29555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1F649EC1-30BC-436C-AB8C-4A3A947EAF66}"/>
              </a:ext>
            </a:extLst>
          </p:cNvPr>
          <p:cNvSpPr>
            <a:spLocks noGrp="1"/>
          </p:cNvSpPr>
          <p:nvPr>
            <p:ph idx="1"/>
          </p:nvPr>
        </p:nvSpPr>
        <p:spPr>
          <a:xfrm>
            <a:off x="1584960" y="1295400"/>
            <a:ext cx="9435607" cy="4922520"/>
          </a:xfrm>
        </p:spPr>
        <p:txBody>
          <a:bodyPr anchor="t">
            <a:normAutofit/>
          </a:bodyPr>
          <a:lstStyle/>
          <a:p>
            <a:r>
              <a:rPr lang="tr-TR" sz="1100" b="1"/>
              <a:t>İTHALAT</a:t>
            </a:r>
          </a:p>
          <a:p>
            <a:r>
              <a:rPr lang="tr-TR" sz="1100" b="1"/>
              <a:t>En kısa tanımı dış devletlerden mal getirme ya da satın alma olan ithalatı, bir ülkenin</a:t>
            </a:r>
          </a:p>
          <a:p>
            <a:r>
              <a:rPr lang="tr-TR" sz="1100" b="1"/>
              <a:t>başka ülkelerde üretilmiş malları yürürlükteki mevzuat çerçevesinde satın alma işlemi olarak</a:t>
            </a:r>
          </a:p>
          <a:p>
            <a:r>
              <a:rPr lang="tr-TR" sz="1100" b="1"/>
              <a:t>da tanımlayabiliriz.</a:t>
            </a:r>
          </a:p>
          <a:p>
            <a:r>
              <a:rPr lang="tr-TR" sz="1100" b="1"/>
              <a:t>İthalat, ihracatın tam tersidir. İthalat, ülkeden yabancı ülkelere döviz çıkışı gerektirdiği</a:t>
            </a:r>
          </a:p>
          <a:p>
            <a:r>
              <a:rPr lang="tr-TR" sz="1100" b="1"/>
              <a:t>ve ülkede üretilen mallar yerine yabancı ülkelerce üretilen malların tercih edilmesi, gerek</a:t>
            </a:r>
          </a:p>
          <a:p>
            <a:r>
              <a:rPr lang="tr-TR" sz="1100" b="1"/>
              <a:t>yerli üretici gerekse ülke ekonomisi üzerinde olumsuz etkiler bıraktığı için pek arzu edilen</a:t>
            </a:r>
          </a:p>
          <a:p>
            <a:r>
              <a:rPr lang="tr-TR" sz="1100" b="1"/>
              <a:t>bir durum değildir.</a:t>
            </a:r>
          </a:p>
          <a:p>
            <a:r>
              <a:rPr lang="tr-TR" sz="1100" b="1"/>
              <a:t>Döviz transferi yapılıp yapılmamasına göre ithalat bedelli ve bedelsiz olmak üzere iki</a:t>
            </a:r>
          </a:p>
          <a:p>
            <a:r>
              <a:rPr lang="tr-TR" sz="1100" b="1"/>
              <a:t>türlüdür. Bedelli ithalat (İthalat Rejimi kapsamında olup); ithal edilen malların bedellerinin</a:t>
            </a:r>
          </a:p>
          <a:p>
            <a:r>
              <a:rPr lang="tr-TR" sz="1100" b="1"/>
              <a:t>ithalattaki ödeme şekillerinden biriyle yurt dışına döviz transferi yapılarak gerçekleştirilen</a:t>
            </a:r>
          </a:p>
          <a:p>
            <a:r>
              <a:rPr lang="tr-TR" sz="1100" b="1"/>
              <a:t>ithalatı, bedelsiz ithalat (Gümrük Mevzuatı kapsamında olup) ise; ithal edilen malların</a:t>
            </a:r>
          </a:p>
          <a:p>
            <a:r>
              <a:rPr lang="tr-TR" sz="1100" b="1"/>
              <a:t>bedellerinin yurt dışında kazanılan dövizlerle karşılanarak yurt dışına herhangi bir döviz</a:t>
            </a:r>
          </a:p>
          <a:p>
            <a:r>
              <a:rPr lang="tr-TR" sz="1100" b="1"/>
              <a:t>transferi yapılmadan gerçekleştirilen ithalatı ifade etmektedir.</a:t>
            </a:r>
          </a:p>
          <a:p>
            <a:endParaRPr lang="tr-TR" sz="1100"/>
          </a:p>
        </p:txBody>
      </p:sp>
    </p:spTree>
    <p:extLst>
      <p:ext uri="{BB962C8B-B14F-4D97-AF65-F5344CB8AC3E}">
        <p14:creationId xmlns:p14="http://schemas.microsoft.com/office/powerpoint/2010/main" val="3902671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E32C603E-D83B-4406-B3C5-E6A81BD919CC}"/>
              </a:ext>
            </a:extLst>
          </p:cNvPr>
          <p:cNvSpPr>
            <a:spLocks noGrp="1"/>
          </p:cNvSpPr>
          <p:nvPr>
            <p:ph idx="1"/>
          </p:nvPr>
        </p:nvSpPr>
        <p:spPr>
          <a:xfrm>
            <a:off x="335281" y="1998369"/>
            <a:ext cx="10617026" cy="4858996"/>
          </a:xfrm>
        </p:spPr>
        <p:txBody>
          <a:bodyPr anchor="ctr">
            <a:normAutofit fontScale="92500" lnSpcReduction="20000"/>
          </a:bodyPr>
          <a:lstStyle/>
          <a:p>
            <a:r>
              <a:rPr lang="tr-TR" sz="2000" b="1" dirty="0">
                <a:solidFill>
                  <a:srgbClr val="FF0000"/>
                </a:solidFill>
              </a:rPr>
              <a:t>Bedelsiz İhracat</a:t>
            </a:r>
          </a:p>
          <a:p>
            <a:r>
              <a:rPr lang="tr-TR" sz="2000" b="1" dirty="0"/>
              <a:t>Genellikle, bedelsiz ithalatın herhangi bir gümrük vergisi veya fon ödenmeksizin</a:t>
            </a:r>
          </a:p>
          <a:p>
            <a:r>
              <a:rPr lang="tr-TR" sz="2000" b="1" dirty="0"/>
              <a:t>yapılan ithalat olduğu yanılgısına düşülmektedir. Hâlbuki böyle bir durum söz konusu</a:t>
            </a:r>
          </a:p>
          <a:p>
            <a:r>
              <a:rPr lang="tr-TR" sz="2000" b="1" dirty="0"/>
              <a:t>değildir. Nitekim bedelsiz ithalat, gümrük vergisine tabi olabileceği gibi olmayabilir de.</a:t>
            </a:r>
          </a:p>
          <a:p>
            <a:r>
              <a:rPr lang="tr-TR" sz="2000" b="1" dirty="0"/>
              <a:t>Burada dikkat edilmesi gereken husus, ithalatın gümrük vergisine tabi olup olmadığı değil,</a:t>
            </a:r>
          </a:p>
          <a:p>
            <a:r>
              <a:rPr lang="tr-TR" sz="2000" b="1" dirty="0"/>
              <a:t>sadece mal bedelinin yurt dışında kazanılan dövizlerden karşılanarak mı veya yurt dışına</a:t>
            </a:r>
          </a:p>
          <a:p>
            <a:r>
              <a:rPr lang="tr-TR" sz="2000" b="1" dirty="0"/>
              <a:t>herhangi bir transferin yapılarak mı gerçekleştiğidir. Mala karşı mal ile ödeme yapılan ticaret</a:t>
            </a:r>
          </a:p>
          <a:p>
            <a:r>
              <a:rPr lang="tr-TR" sz="2000" b="1" dirty="0"/>
              <a:t>işlemleri ise İhracat Mevzuatı çerçevesinde düzenlenmektedir.</a:t>
            </a:r>
          </a:p>
          <a:p>
            <a:r>
              <a:rPr lang="tr-TR" sz="2000" b="1" dirty="0"/>
              <a:t>Düşünüldüğünde, bir malın ithal edilmek yerine ülke içerisinden tedarik edilmesi;</a:t>
            </a:r>
          </a:p>
          <a:p>
            <a:r>
              <a:rPr lang="tr-TR" sz="2000" b="1" dirty="0"/>
              <a:t>taleplerin karşılanması için üretimin artmasına, malı talep edilen firmaların büyümesine,</a:t>
            </a:r>
          </a:p>
          <a:p>
            <a:r>
              <a:rPr lang="tr-TR" sz="2000" b="1" dirty="0"/>
              <a:t>büyüyen firmaların daha fazla işçi çalıştırmasına, dolayısıyla işsizliğin azalmasına,</a:t>
            </a:r>
          </a:p>
          <a:p>
            <a:r>
              <a:rPr lang="tr-TR" sz="2000" b="1" dirty="0"/>
              <a:t>firmaların büyümesinin sonucu olarak ülke ekonomisinin büyümesine, ülke ekonomisinin</a:t>
            </a:r>
          </a:p>
          <a:p>
            <a:r>
              <a:rPr lang="tr-TR" sz="2000" b="1" dirty="0"/>
              <a:t>büyümesi ise kişi başına düşen milli gelirin artmasına ve nihayetinde ülke insanının refah</a:t>
            </a:r>
          </a:p>
          <a:p>
            <a:r>
              <a:rPr lang="tr-TR" sz="2000" b="1" dirty="0"/>
              <a:t>düzeyinin yükselmesine olanak sağlayacaktır.</a:t>
            </a:r>
          </a:p>
          <a:p>
            <a:endParaRPr lang="tr-TR" sz="800" dirty="0"/>
          </a:p>
        </p:txBody>
      </p:sp>
    </p:spTree>
    <p:extLst>
      <p:ext uri="{BB962C8B-B14F-4D97-AF65-F5344CB8AC3E}">
        <p14:creationId xmlns:p14="http://schemas.microsoft.com/office/powerpoint/2010/main" val="286092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İçerik Yer Tutucusu 2">
            <a:extLst>
              <a:ext uri="{FF2B5EF4-FFF2-40B4-BE49-F238E27FC236}">
                <a16:creationId xmlns:a16="http://schemas.microsoft.com/office/drawing/2014/main" id="{46567A81-4BF7-4E3E-9CBA-5BEED484E63B}"/>
              </a:ext>
            </a:extLst>
          </p:cNvPr>
          <p:cNvSpPr>
            <a:spLocks noGrp="1"/>
          </p:cNvSpPr>
          <p:nvPr>
            <p:ph idx="1"/>
          </p:nvPr>
        </p:nvSpPr>
        <p:spPr>
          <a:xfrm>
            <a:off x="128016" y="777240"/>
            <a:ext cx="11225784" cy="5760720"/>
          </a:xfrm>
        </p:spPr>
        <p:txBody>
          <a:bodyPr>
            <a:normAutofit fontScale="77500" lnSpcReduction="20000"/>
          </a:bodyPr>
          <a:lstStyle/>
          <a:p>
            <a:endParaRPr lang="tr-TR" sz="1200" dirty="0"/>
          </a:p>
          <a:p>
            <a:r>
              <a:rPr lang="tr-TR" b="1" dirty="0">
                <a:solidFill>
                  <a:srgbClr val="FF0000"/>
                </a:solidFill>
              </a:rPr>
              <a:t>İthalat</a:t>
            </a:r>
          </a:p>
          <a:p>
            <a:r>
              <a:rPr lang="tr-TR" b="1" dirty="0"/>
              <a:t>(ithalatı) zorlaştırmak, ülke malının yabancı ülkelere pazarlamasını (ihracat) teşvik etmek</a:t>
            </a:r>
          </a:p>
          <a:p>
            <a:r>
              <a:rPr lang="tr-TR" b="1" dirty="0"/>
              <a:t>amacıyla tedbirler alırlar. İthalata kota konması, ithalat vergilerinin artırılması, ihracat yapan</a:t>
            </a:r>
          </a:p>
          <a:p>
            <a:r>
              <a:rPr lang="tr-TR" b="1" dirty="0"/>
              <a:t>firmaların devlet yardımlarıyla teşvik edilmesi bu düşüncenin bir sonucudur.</a:t>
            </a:r>
          </a:p>
          <a:p>
            <a:r>
              <a:rPr lang="tr-TR" b="1" dirty="0"/>
              <a:t>Bazı durumlarda ithalattan başka çıkış yolu bulamazsınız. Örneğin, yaşadığınız</a:t>
            </a:r>
          </a:p>
          <a:p>
            <a:r>
              <a:rPr lang="tr-TR" b="1" dirty="0"/>
              <a:t>ülkenin coğrafi koşulları ve gelişmişlik düzeyinden kaynaklanan nedenler ile ülke içerisinde</a:t>
            </a:r>
          </a:p>
          <a:p>
            <a:r>
              <a:rPr lang="tr-TR" b="1" dirty="0"/>
              <a:t>üretimi mümkün olmayan meyve, sebze, gıda maddeleri, teknoloji vs. ürünleri ithal etmekten</a:t>
            </a:r>
          </a:p>
          <a:p>
            <a:r>
              <a:rPr lang="tr-TR" b="1" dirty="0"/>
              <a:t>başka bir yol yoktur. Zaten düşünüldüğünde insanlar iki temel nedenden dolayı ithalata</a:t>
            </a:r>
          </a:p>
          <a:p>
            <a:r>
              <a:rPr lang="tr-TR" b="1" dirty="0"/>
              <a:t>yönelir; bunlardan birincisi o malın ülkede üretilmiyor veya üretilemiyor olması, ikincisi ise</a:t>
            </a:r>
          </a:p>
          <a:p>
            <a:r>
              <a:rPr lang="tr-TR" b="1" dirty="0"/>
              <a:t>ülke içerisindeki malların fiyatlarının dış ülkelerdeki fiyatlara göre yüksek olmasıdır. Ülkede</a:t>
            </a:r>
          </a:p>
          <a:p>
            <a:r>
              <a:rPr lang="tr-TR" b="1" dirty="0"/>
              <a:t>ihtiyaç duyulan ürünlerin ülke içerisinde, yabancı ülkede üretilenlerle aynı maliyette</a:t>
            </a:r>
          </a:p>
          <a:p>
            <a:r>
              <a:rPr lang="tr-TR" b="1" dirty="0"/>
              <a:t>üretilmesi ithalatı bir hayli azaltacaktır.</a:t>
            </a:r>
          </a:p>
          <a:p>
            <a:endParaRPr lang="tr-TR" sz="1200" dirty="0"/>
          </a:p>
        </p:txBody>
      </p:sp>
    </p:spTree>
    <p:extLst>
      <p:ext uri="{BB962C8B-B14F-4D97-AF65-F5344CB8AC3E}">
        <p14:creationId xmlns:p14="http://schemas.microsoft.com/office/powerpoint/2010/main" val="3583854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4C74C1C-EF2E-40CF-A712-656E694E67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4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5"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23C5490A-5865-4387-A109-628BE3A0E6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5110" y="1186882"/>
            <a:ext cx="4235516" cy="4235516"/>
          </a:xfrm>
          <a:prstGeom prst="rect">
            <a:avLst/>
          </a:prstGeom>
        </p:spPr>
      </p:pic>
      <p:sp>
        <p:nvSpPr>
          <p:cNvPr id="3" name="İçerik Yer Tutucusu 2">
            <a:extLst>
              <a:ext uri="{FF2B5EF4-FFF2-40B4-BE49-F238E27FC236}">
                <a16:creationId xmlns:a16="http://schemas.microsoft.com/office/drawing/2014/main" id="{B1CB81A9-EA14-4684-9842-57AA9AA0951B}"/>
              </a:ext>
            </a:extLst>
          </p:cNvPr>
          <p:cNvSpPr>
            <a:spLocks noGrp="1"/>
          </p:cNvSpPr>
          <p:nvPr>
            <p:ph idx="1"/>
          </p:nvPr>
        </p:nvSpPr>
        <p:spPr>
          <a:xfrm>
            <a:off x="4976551" y="399675"/>
            <a:ext cx="6886264" cy="5546280"/>
          </a:xfrm>
        </p:spPr>
        <p:txBody>
          <a:bodyPr anchor="ctr">
            <a:normAutofit/>
          </a:bodyPr>
          <a:lstStyle/>
          <a:p>
            <a:r>
              <a:rPr lang="tr-TR" sz="2000" dirty="0">
                <a:solidFill>
                  <a:srgbClr val="FF0000"/>
                </a:solidFill>
              </a:rPr>
              <a:t> </a:t>
            </a:r>
            <a:r>
              <a:rPr lang="tr-TR" b="1" dirty="0">
                <a:solidFill>
                  <a:srgbClr val="FF0000"/>
                </a:solidFill>
              </a:rPr>
              <a:t>Nasıl İthalatçı Olunur?</a:t>
            </a:r>
          </a:p>
          <a:p>
            <a:r>
              <a:rPr lang="tr-TR" b="1" dirty="0"/>
              <a:t>Vergi numarasına sahip her gerçek kişi ve tüzel kişi ile tüzel kişilik statüsüne sahip olmamakla birlikte yürürlükteki mevzuat hükümlerine istinaden hukuki tasarruf yapma yetkisi tanınan kişiler ortaklıkları (adi ortaklıklar, konsorsiyumlar), ithalat işlemlerini yürütebilir.</a:t>
            </a:r>
          </a:p>
          <a:p>
            <a:endParaRPr lang="tr-TR" sz="2000" dirty="0"/>
          </a:p>
        </p:txBody>
      </p:sp>
    </p:spTree>
    <p:extLst>
      <p:ext uri="{BB962C8B-B14F-4D97-AF65-F5344CB8AC3E}">
        <p14:creationId xmlns:p14="http://schemas.microsoft.com/office/powerpoint/2010/main" val="539330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4B4D81EB-F397-4C17-9CE8-E7A6262DE8A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9162ABD9-4CB9-4720-83C3-1406F70D0255}"/>
              </a:ext>
            </a:extLst>
          </p:cNvPr>
          <p:cNvSpPr>
            <a:spLocks noGrp="1"/>
          </p:cNvSpPr>
          <p:nvPr>
            <p:ph idx="1"/>
          </p:nvPr>
        </p:nvSpPr>
        <p:spPr>
          <a:xfrm>
            <a:off x="335280" y="1485106"/>
            <a:ext cx="11018520" cy="5220494"/>
          </a:xfrm>
        </p:spPr>
        <p:txBody>
          <a:bodyPr>
            <a:normAutofit/>
          </a:bodyPr>
          <a:lstStyle/>
          <a:p>
            <a:r>
              <a:rPr lang="tr-TR" b="1" dirty="0">
                <a:solidFill>
                  <a:srgbClr val="FF0000"/>
                </a:solidFill>
              </a:rPr>
              <a:t>Özel anlaşmalara dayanan ithalatta</a:t>
            </a:r>
          </a:p>
          <a:p>
            <a:r>
              <a:rPr lang="tr-TR" b="1" dirty="0"/>
              <a:t> Kitap ve diğer yayınların ithalatında, Ülkemizde açılan uluslararası fuar ve sergilerde Müsteşarlıkça (Dış Ticaret Müsteşarlığı) perakende satışına izin verilen malların ithalatında, vergi numarasına sahip olma şartı aranmaz.</a:t>
            </a:r>
          </a:p>
          <a:p>
            <a:r>
              <a:rPr lang="tr-TR" b="1" dirty="0"/>
              <a:t>Kamu ahlakı, kamu düzeni veya kamu güvenliği; insan, hayvan ve bitki sağlığının korunması veya sınaî ve ticari mülkiyetin korunması amaçlarıyla ilgili mevzuat hükümleri çerçevesinde alınan önlemlerin kapsamı dışındaki malların ithali serbesttir.</a:t>
            </a:r>
          </a:p>
          <a:p>
            <a:r>
              <a:rPr lang="tr-TR" b="1" dirty="0"/>
              <a:t>İthalatı kanunlarla belirli kurum ve kuruluşlara bırakılmış maddelerin ithali ancak, bu kurum ve kuruluşlar tarafından yapılabilir.</a:t>
            </a:r>
          </a:p>
          <a:p>
            <a:endParaRPr lang="tr-TR" sz="2600" dirty="0"/>
          </a:p>
        </p:txBody>
      </p:sp>
    </p:spTree>
    <p:extLst>
      <p:ext uri="{BB962C8B-B14F-4D97-AF65-F5344CB8AC3E}">
        <p14:creationId xmlns:p14="http://schemas.microsoft.com/office/powerpoint/2010/main" val="356689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85E6A1CD-E4D7-4692-9C23-8D1A82A7F499}"/>
              </a:ext>
            </a:extLst>
          </p:cNvPr>
          <p:cNvSpPr>
            <a:spLocks noGrp="1"/>
          </p:cNvSpPr>
          <p:nvPr>
            <p:ph idx="1"/>
          </p:nvPr>
        </p:nvSpPr>
        <p:spPr>
          <a:xfrm>
            <a:off x="274320" y="477998"/>
            <a:ext cx="11079480" cy="5698965"/>
          </a:xfrm>
        </p:spPr>
        <p:txBody>
          <a:bodyPr>
            <a:normAutofit/>
          </a:bodyPr>
          <a:lstStyle/>
          <a:p>
            <a:r>
              <a:rPr lang="tr-TR" b="1" dirty="0">
                <a:solidFill>
                  <a:srgbClr val="FF0000"/>
                </a:solidFill>
              </a:rPr>
              <a:t>İthalat Sözleşmeleri</a:t>
            </a:r>
          </a:p>
          <a:p>
            <a:r>
              <a:rPr lang="tr-TR" b="1" dirty="0"/>
              <a:t>Dış ticarette ihracatçı ile ithalatçı arasında ortaya çıkabilecek anlaşmazlıkların çözümü için, tarafların hak ve yükümlülüklerini gösteren yazılı bir sözleşme hazırlanmalıdır. Yazılı sözleşmeler, tarafları bağlamalarının yanı sıra, herhangi bir anlaşmazlık durumunda da ispat evrakı özelliği taşımaktadır. Malın ithali veya ihracı aşamasında çıkabilecek problemlerin taraflar arasında dostane bir şekilde çözülmesi için bu alışverişte ortaya çıkabilecek tüm durumların yapılacak sözleşmede karara bağlanması gerekir. Aksi takdirde çıkacak problemler taraflar arasında sıkıntıya neden olacak, dış ticaret bu durumdan olumsuz etkilenecektir.</a:t>
            </a:r>
          </a:p>
          <a:p>
            <a:endParaRPr lang="tr-TR" sz="2200" dirty="0"/>
          </a:p>
        </p:txBody>
      </p:sp>
    </p:spTree>
    <p:extLst>
      <p:ext uri="{BB962C8B-B14F-4D97-AF65-F5344CB8AC3E}">
        <p14:creationId xmlns:p14="http://schemas.microsoft.com/office/powerpoint/2010/main" val="22578881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1138</Words>
  <Application>Microsoft Office PowerPoint</Application>
  <PresentationFormat>Geniş ekran</PresentationFormat>
  <Paragraphs>65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İHRACAT NEDİR? İTHALAT NEDİR?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4</cp:revision>
  <dcterms:created xsi:type="dcterms:W3CDTF">2020-04-24T09:48:14Z</dcterms:created>
  <dcterms:modified xsi:type="dcterms:W3CDTF">2020-04-24T15:48:53Z</dcterms:modified>
</cp:coreProperties>
</file>