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sldIdLst>
    <p:sldId id="317" r:id="rId3"/>
    <p:sldId id="318" r:id="rId4"/>
    <p:sldId id="256" r:id="rId5"/>
    <p:sldId id="257" r:id="rId6"/>
    <p:sldId id="258" r:id="rId7"/>
    <p:sldId id="259" r:id="rId8"/>
    <p:sldId id="319" r:id="rId9"/>
    <p:sldId id="260" r:id="rId10"/>
    <p:sldId id="261" r:id="rId11"/>
    <p:sldId id="262" r:id="rId12"/>
    <p:sldId id="320" r:id="rId13"/>
    <p:sldId id="263" r:id="rId14"/>
    <p:sldId id="264" r:id="rId15"/>
    <p:sldId id="266" r:id="rId16"/>
    <p:sldId id="276" r:id="rId17"/>
    <p:sldId id="278" r:id="rId18"/>
    <p:sldId id="279" r:id="rId19"/>
    <p:sldId id="280" r:id="rId20"/>
    <p:sldId id="301" r:id="rId21"/>
    <p:sldId id="302" r:id="rId22"/>
    <p:sldId id="303" r:id="rId23"/>
    <p:sldId id="304" r:id="rId24"/>
    <p:sldId id="306" r:id="rId25"/>
    <p:sldId id="308" r:id="rId26"/>
    <p:sldId id="309" r:id="rId27"/>
    <p:sldId id="310" r:id="rId28"/>
    <p:sldId id="313" r:id="rId29"/>
    <p:sldId id="321" r:id="rId30"/>
    <p:sldId id="322" r:id="rId31"/>
    <p:sldId id="323" r:id="rId32"/>
    <p:sldId id="31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247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236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878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8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31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167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8936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308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79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4296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5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AB45C7F-E2A5-4F58-A883-6A15C88C0BF3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674AF4B-B61F-4EC9-8420-C6909A0AA0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A875FD-F952-4078-8DE3-D3CB5536FC2C}" type="datetimeFigureOut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31.01.2020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91061-1C61-4A13-8EE2-61DE284FD67E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07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57200" y="685801"/>
            <a:ext cx="8458200" cy="3186112"/>
          </a:xfrm>
        </p:spPr>
        <p:txBody>
          <a:bodyPr>
            <a:noAutofit/>
          </a:bodyPr>
          <a:lstStyle/>
          <a:p>
            <a:pPr algn="ctr"/>
            <a:r>
              <a:rPr lang="tr-TR" sz="6600" dirty="0" smtClean="0"/>
              <a:t>EĞİTİM HUKUKU</a:t>
            </a:r>
            <a:endParaRPr lang="en-US" sz="6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62600" y="4876800"/>
            <a:ext cx="3505200" cy="468745"/>
          </a:xfrm>
        </p:spPr>
        <p:txBody>
          <a:bodyPr/>
          <a:lstStyle/>
          <a:p>
            <a:r>
              <a:rPr lang="tr-TR" dirty="0" smtClean="0"/>
              <a:t>Doç. Dr</a:t>
            </a:r>
            <a:r>
              <a:rPr lang="tr-TR" dirty="0" smtClean="0"/>
              <a:t>. Pelin TAŞKIN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13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Educere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530485"/>
            <a:ext cx="7543800" cy="43434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600" dirty="0" smtClean="0"/>
              <a:t>Dışarı ya da ileri götürmek anlamındaki </a:t>
            </a:r>
            <a:r>
              <a:rPr lang="tr-TR" sz="2600" dirty="0" err="1" smtClean="0"/>
              <a:t>educere’ye</a:t>
            </a:r>
            <a:r>
              <a:rPr lang="tr-TR" sz="2600" dirty="0" smtClean="0"/>
              <a:t> göre yürütülen eğitim ise, </a:t>
            </a:r>
          </a:p>
          <a:p>
            <a:pPr marL="109728" indent="0" algn="just">
              <a:buNone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yetkinleştiren</a:t>
            </a:r>
            <a:r>
              <a:rPr lang="tr-TR" sz="2600" dirty="0" smtClean="0"/>
              <a:t>, </a:t>
            </a:r>
          </a:p>
          <a:p>
            <a:pPr marL="109728" indent="0" algn="just">
              <a:buNone/>
            </a:pPr>
            <a:r>
              <a:rPr lang="tr-TR" sz="2600" dirty="0" smtClean="0"/>
              <a:t>öğrencilerin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dünyayı keşfedebilmesi</a:t>
            </a:r>
            <a:r>
              <a:rPr lang="tr-TR" sz="2600" dirty="0" smtClean="0"/>
              <a:t>nin yanında </a:t>
            </a:r>
          </a:p>
          <a:p>
            <a:pPr marL="109728" indent="0" algn="just">
              <a:buNone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kendini de tanıyabilmesini </a:t>
            </a:r>
            <a:r>
              <a:rPr lang="tr-TR" sz="2600" dirty="0" smtClean="0"/>
              <a:t>de sağlayan, </a:t>
            </a:r>
          </a:p>
          <a:p>
            <a:pPr marL="109728" indent="0" algn="just">
              <a:buNone/>
            </a:pPr>
            <a:r>
              <a:rPr lang="tr-TR" sz="2600" dirty="0" smtClean="0"/>
              <a:t>özel bir amaçla değil tamamen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kendine atfedilen değer</a:t>
            </a:r>
            <a:r>
              <a:rPr lang="tr-TR" sz="2600" dirty="0" smtClean="0"/>
              <a:t> sebebiyle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fikirlerinin izlenmesini </a:t>
            </a:r>
            <a:r>
              <a:rPr lang="tr-TR" sz="2600" dirty="0" smtClean="0"/>
              <a:t>ve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becerilerinin gelişmesini </a:t>
            </a:r>
            <a:r>
              <a:rPr lang="tr-TR" sz="2600" dirty="0" smtClean="0"/>
              <a:t>sağlayan bir faaliyet olarak değerlendirilmektedir.</a:t>
            </a:r>
          </a:p>
          <a:p>
            <a:pPr marL="109728" indent="0" algn="just">
              <a:buNone/>
            </a:pPr>
            <a:endParaRPr lang="tr-TR" sz="1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058" y="5867400"/>
            <a:ext cx="135301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67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Educere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8300" y="1733550"/>
            <a:ext cx="5867400" cy="36195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r>
              <a:rPr lang="tr-TR" sz="2600" dirty="0" smtClean="0"/>
              <a:t>Böyle bir eğitimle,</a:t>
            </a:r>
          </a:p>
          <a:p>
            <a:pPr marL="109728" indent="0" algn="just">
              <a:buNone/>
            </a:pP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kendini çok yönlü ve özgür bir biçimde geliştirmesi</a:t>
            </a:r>
            <a:r>
              <a:rPr lang="tr-TR" sz="2600" dirty="0" smtClean="0"/>
              <a:t>, </a:t>
            </a:r>
          </a:p>
          <a:p>
            <a:pPr marL="109728" indent="0" algn="just">
              <a:buNone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yapma becerinde değil, olma becerilerinde mükemmelleştirme</a:t>
            </a:r>
            <a:r>
              <a:rPr lang="tr-TR" sz="2600" dirty="0" smtClean="0"/>
              <a:t> </a:t>
            </a:r>
          </a:p>
          <a:p>
            <a:pPr marL="109728" indent="0" algn="just">
              <a:buNone/>
            </a:pPr>
            <a:r>
              <a:rPr lang="tr-TR" sz="2600" dirty="0" smtClean="0"/>
              <a:t>aranmaktadır.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4058" y="5867400"/>
            <a:ext cx="135301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2632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Educere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0" y="1752600"/>
            <a:ext cx="6629400" cy="20574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600" i="1" dirty="0" err="1" smtClean="0"/>
              <a:t>Educere</a:t>
            </a:r>
            <a:r>
              <a:rPr lang="tr-TR" sz="2600" dirty="0" smtClean="0"/>
              <a:t> anlayışının benimsenmesinin sonucunda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eğitimin temel amacı belirli alanlarda uzmanlar yetiştirilmesi değil, bireylere kişisel özerklik kazandırılması </a:t>
            </a:r>
            <a:r>
              <a:rPr lang="tr-TR" sz="2600" dirty="0" smtClean="0"/>
              <a:t>olacaktır.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581" y="4876800"/>
            <a:ext cx="5025819" cy="19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10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Educere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4102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600" dirty="0" smtClean="0"/>
              <a:t>Görevleriyle ilgili bu yaklaşımı benimsemiş </a:t>
            </a:r>
            <a:r>
              <a:rPr lang="tr-TR" sz="2600" u="sng" dirty="0" smtClean="0"/>
              <a:t>öğretmenin rolü</a:t>
            </a:r>
            <a:r>
              <a:rPr lang="tr-TR" sz="2600" dirty="0" smtClean="0"/>
              <a:t>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pedagogtan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çok bir kaynak</a:t>
            </a:r>
            <a:r>
              <a:rPr lang="tr-TR" sz="2600" dirty="0" smtClean="0"/>
              <a:t>,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bilgi verenden çok keşif sürecindeki bir teşvikçi</a:t>
            </a:r>
            <a:r>
              <a:rPr lang="tr-TR" sz="2600" dirty="0" smtClean="0"/>
              <a:t>,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"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söyleyen"den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çok bir "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söyleten"</a:t>
            </a:r>
            <a:r>
              <a:rPr lang="tr-TR" sz="2600" dirty="0" err="1" smtClean="0"/>
              <a:t>dir</a:t>
            </a:r>
            <a:r>
              <a:rPr lang="tr-TR" sz="2600" dirty="0" smtClean="0"/>
              <a:t>.</a:t>
            </a:r>
          </a:p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endParaRPr lang="tr-TR" sz="2600" dirty="0" smtClean="0"/>
          </a:p>
        </p:txBody>
      </p:sp>
      <p:pic>
        <p:nvPicPr>
          <p:cNvPr id="1026" name="Picture 2" descr="teacher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7" y="3200400"/>
            <a:ext cx="6334125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295400" y="6508123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Görsel kaynağı: </a:t>
            </a:r>
            <a:r>
              <a:rPr lang="en-US" dirty="0" smtClean="0"/>
              <a:t>http</a:t>
            </a:r>
            <a:r>
              <a:rPr lang="en-US" dirty="0"/>
              <a:t>://www.nea.org/grants/teacherday.html</a:t>
            </a:r>
          </a:p>
        </p:txBody>
      </p:sp>
    </p:spTree>
    <p:extLst>
      <p:ext uri="{BB962C8B-B14F-4D97-AF65-F5344CB8AC3E}">
        <p14:creationId xmlns:p14="http://schemas.microsoft.com/office/powerpoint/2010/main" val="368386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smtClean="0"/>
              <a:t>SORULAR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10668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tr-T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 1: Bir kişinin eğitiminin sonuna ulaşmış olduğunu farz edebileceğimiz bir zaman var mıdır?</a:t>
            </a:r>
          </a:p>
        </p:txBody>
      </p:sp>
    </p:spTree>
    <p:extLst>
      <p:ext uri="{BB962C8B-B14F-4D97-AF65-F5344CB8AC3E}">
        <p14:creationId xmlns:p14="http://schemas.microsoft.com/office/powerpoint/2010/main" val="8561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smtClean="0"/>
              <a:t>SORULAR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19812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tr-T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 2) Mühendislik eğitimi almış birçok insan bir fabrikaya, adına eklenmiş etkileyici vasıflarla girmelerine rağmen NEDEN o endüstride kaçınılmaz olan değişim sürecine uyum göstermede aciz kalırlar?</a:t>
            </a:r>
          </a:p>
          <a:p>
            <a:pPr marL="109728" indent="0" algn="just">
              <a:buNone/>
            </a:pPr>
            <a:endParaRPr lang="tr-TR" sz="1000" i="1" dirty="0" smtClean="0"/>
          </a:p>
        </p:txBody>
      </p:sp>
    </p:spTree>
    <p:extLst>
      <p:ext uri="{BB962C8B-B14F-4D97-AF65-F5344CB8AC3E}">
        <p14:creationId xmlns:p14="http://schemas.microsoft.com/office/powerpoint/2010/main" val="58137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smtClean="0"/>
              <a:t>SORULAR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4102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r>
              <a:rPr lang="tr-TR" sz="2600" dirty="0" smtClean="0"/>
              <a:t>Eğer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eğitim</a:t>
            </a:r>
            <a:r>
              <a:rPr lang="tr-TR" sz="2600" dirty="0" smtClean="0"/>
              <a:t>,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"öğrenilen unutulurken akılda kalanlar" </a:t>
            </a:r>
            <a:r>
              <a:rPr lang="tr-TR" sz="2600" dirty="0" smtClean="0"/>
              <a:t>ise </a:t>
            </a:r>
            <a:r>
              <a:rPr lang="tr-TR" sz="2600" u="sng" dirty="0" smtClean="0"/>
              <a:t>bir kişinin eğitim düzeyini, ekonomik ya da başka bir nedenle belli bir biçimde davranma zorunda kalmadığı saatlerde</a:t>
            </a:r>
            <a:r>
              <a:rPr lang="tr-TR" sz="2600" dirty="0" smtClean="0"/>
              <a:t> </a:t>
            </a:r>
            <a:r>
              <a:rPr lang="tr-TR" sz="2600" u="sng" dirty="0" smtClean="0"/>
              <a:t>yaptıkları </a:t>
            </a:r>
            <a:r>
              <a:rPr lang="tr-TR" sz="2600" dirty="0" smtClean="0"/>
              <a:t>gösterir.</a:t>
            </a:r>
          </a:p>
          <a:p>
            <a:pPr marL="109728" indent="0" algn="ctr">
              <a:buNone/>
            </a:pPr>
            <a:endParaRPr lang="tr-TR" sz="1000" b="1" dirty="0" smtClean="0"/>
          </a:p>
          <a:p>
            <a:pPr marL="109728" indent="0" algn="ctr">
              <a:buNone/>
            </a:pPr>
            <a:r>
              <a:rPr lang="tr-TR" sz="2600" b="1" dirty="0" smtClean="0"/>
              <a:t>SORU 3: </a:t>
            </a:r>
          </a:p>
          <a:p>
            <a:pPr marL="109728" indent="0" algn="ctr">
              <a:buNone/>
            </a:pPr>
            <a:endParaRPr lang="tr-TR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r>
              <a:rPr lang="tr-TR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HAFTASONUNUZU NASIL GEÇİRDİNİZ? GELECEK HAFTASONU İÇİN NELER PLANLIYORSUNUZ?</a:t>
            </a:r>
          </a:p>
          <a:p>
            <a:pPr marL="109728" indent="0" algn="ctr">
              <a:buNone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33071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smtClean="0"/>
              <a:t>SORULAR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4102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r>
              <a:rPr lang="tr-TR" sz="2600" dirty="0" smtClean="0"/>
              <a:t>Soru 4:Matematik ve fizik öğrenilmeye değer konular olurken; İngiliz Edebiyatı, güzel sanatlar, sosyoloji gibi konular, ilginç olabilmekle birlikte, öncelikler listesinin alt sıralarında yer alır. </a:t>
            </a:r>
            <a:r>
              <a:rPr lang="tr-TR" sz="2600" b="1" dirty="0" smtClean="0"/>
              <a:t>NEDEN?</a:t>
            </a:r>
          </a:p>
          <a:p>
            <a:pPr marL="109728" indent="0" algn="just">
              <a:buNone/>
            </a:pPr>
            <a:endParaRPr lang="tr-TR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endParaRPr lang="tr-TR" sz="2600" dirty="0" smtClean="0"/>
          </a:p>
        </p:txBody>
      </p:sp>
      <p:pic>
        <p:nvPicPr>
          <p:cNvPr id="8194" name="Picture 2" descr="C:\Users\Pelin\Documents\2016 belgeler\DERSLER\Educar no es llenar un bal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3276600"/>
            <a:ext cx="30480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87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smtClean="0"/>
              <a:t>SORULAR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4102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400" dirty="0" smtClean="0"/>
              <a:t>Soru 5: Bir kişinin bir sürü evi ve otomobil filosu olabilir, ama o kişi eğitim açısından cahil kalabilir mi?</a:t>
            </a:r>
          </a:p>
          <a:p>
            <a:pPr marL="109728" indent="0" algn="just">
              <a:buNone/>
            </a:pPr>
            <a:r>
              <a:rPr lang="tr-TR" sz="2400" dirty="0" smtClean="0"/>
              <a:t>Kişi kolunun uzandığı bütün okulları bitirmiş, ama yine de </a:t>
            </a:r>
            <a:r>
              <a:rPr lang="tr-TR" sz="2400" dirty="0" err="1" smtClean="0"/>
              <a:t>darkafalı</a:t>
            </a:r>
            <a:r>
              <a:rPr lang="tr-TR" sz="2400" dirty="0" smtClean="0"/>
              <a:t> kalmış olabilir mi?</a:t>
            </a:r>
          </a:p>
          <a:p>
            <a:pPr marL="109728" indent="0" algn="just">
              <a:buNone/>
            </a:pPr>
            <a:r>
              <a:rPr lang="tr-TR" sz="2400" dirty="0" smtClean="0"/>
              <a:t>Kişi </a:t>
            </a:r>
            <a:r>
              <a:rPr lang="tr-TR" sz="2400" dirty="0" err="1" smtClean="0"/>
              <a:t>Concorde’u</a:t>
            </a:r>
            <a:r>
              <a:rPr lang="tr-TR" sz="2400" dirty="0" smtClean="0"/>
              <a:t> dünyanın her yerine uçurabilir, ama hala ırkçı kalabilir mi?</a:t>
            </a:r>
          </a:p>
          <a:p>
            <a:pPr marL="109728" indent="0" algn="just">
              <a:buNone/>
            </a:pPr>
            <a:r>
              <a:rPr lang="tr-TR" sz="2400" dirty="0" smtClean="0"/>
              <a:t>Kişi organ nakli yapabilir, ama yine de cinsiyet ayrımcısı kalabilir mi?</a:t>
            </a:r>
          </a:p>
          <a:p>
            <a:pPr marL="109728" indent="0" algn="just">
              <a:buNone/>
            </a:pPr>
            <a:r>
              <a:rPr lang="tr-TR" sz="2400" dirty="0" smtClean="0"/>
              <a:t>Kişi çevrenin korunmasında bir uzman olabilir, ama hala türdeşi olduğu insanoğlundan nefret edebilir mi?</a:t>
            </a:r>
          </a:p>
          <a:p>
            <a:pPr marL="109728" indent="0" algn="just">
              <a:buNone/>
            </a:pPr>
            <a:r>
              <a:rPr lang="tr-TR" sz="2400" dirty="0" smtClean="0"/>
              <a:t>Kişi bir çok dili akıcı bir biçimde konuşabilir, ama bu dillerden herhangi biriyle söyleyebileceği dişe dokunur bir görüşü olmayabilir mi?</a:t>
            </a:r>
          </a:p>
          <a:p>
            <a:pPr marL="109728" indent="0" algn="ctr">
              <a:buNone/>
            </a:pPr>
            <a:r>
              <a:rPr lang="tr-TR" sz="2400" b="1" dirty="0" smtClean="0"/>
              <a:t>NEDEN?</a:t>
            </a:r>
          </a:p>
          <a:p>
            <a:pPr marL="109728" indent="0" algn="ctr">
              <a:buNone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24078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18226" y="228600"/>
            <a:ext cx="7772400" cy="2895599"/>
          </a:xfrm>
        </p:spPr>
        <p:txBody>
          <a:bodyPr/>
          <a:lstStyle/>
          <a:p>
            <a:r>
              <a:rPr lang="tr-TR" dirty="0" smtClean="0"/>
              <a:t>Eğitimin İşlevleri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49030" y="3276600"/>
            <a:ext cx="8153400" cy="3124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KAYNAKLAR:</a:t>
            </a:r>
          </a:p>
          <a:p>
            <a:pPr algn="just"/>
            <a:r>
              <a:rPr lang="tr-TR" dirty="0" smtClean="0"/>
              <a:t>Bilhan </a:t>
            </a:r>
            <a:r>
              <a:rPr lang="tr-TR" dirty="0"/>
              <a:t>S. (1991). </a:t>
            </a:r>
            <a:r>
              <a:rPr lang="tr-TR" i="1" dirty="0"/>
              <a:t>Eğitim Felsefesi</a:t>
            </a:r>
            <a:r>
              <a:rPr lang="tr-TR" dirty="0"/>
              <a:t>, Ankara: Ankara Üniversitesi Eğitim Bilimleri Fakültesi Yayınları.</a:t>
            </a:r>
          </a:p>
          <a:p>
            <a:pPr algn="just"/>
            <a:endParaRPr lang="tr-TR" sz="1300" dirty="0" smtClean="0"/>
          </a:p>
          <a:p>
            <a:pPr algn="just"/>
            <a:r>
              <a:rPr lang="tr-TR" dirty="0" smtClean="0"/>
              <a:t>Fidan </a:t>
            </a:r>
            <a:r>
              <a:rPr lang="tr-TR" dirty="0"/>
              <a:t>N., Erden M. (1998). </a:t>
            </a:r>
            <a:r>
              <a:rPr lang="tr-TR" i="1" dirty="0"/>
              <a:t>Eğitime Giriş</a:t>
            </a:r>
            <a:r>
              <a:rPr lang="tr-TR" dirty="0"/>
              <a:t>, </a:t>
            </a:r>
            <a:r>
              <a:rPr lang="tr-TR" dirty="0" err="1"/>
              <a:t>İstanbul:Alkan</a:t>
            </a:r>
            <a:r>
              <a:rPr lang="tr-TR" dirty="0"/>
              <a:t> Yayınları.</a:t>
            </a:r>
          </a:p>
          <a:p>
            <a:pPr algn="just"/>
            <a:endParaRPr lang="tr-TR" sz="1300" dirty="0" smtClean="0"/>
          </a:p>
          <a:p>
            <a:pPr algn="just"/>
            <a:r>
              <a:rPr lang="tr-TR" dirty="0" err="1"/>
              <a:t>Karakütük</a:t>
            </a:r>
            <a:r>
              <a:rPr lang="tr-TR" dirty="0"/>
              <a:t> K. (2011). Eğitimin Ekonomik Temelleri, Sönmez V. (Editör), </a:t>
            </a:r>
            <a:r>
              <a:rPr lang="tr-TR" i="1" dirty="0"/>
              <a:t>Eğitim Bilimine Giriş</a:t>
            </a:r>
            <a:r>
              <a:rPr lang="tr-TR" dirty="0"/>
              <a:t>, s.151-185.</a:t>
            </a:r>
          </a:p>
          <a:p>
            <a:pPr algn="just"/>
            <a:endParaRPr lang="tr-TR" sz="1400" dirty="0" smtClean="0"/>
          </a:p>
          <a:p>
            <a:pPr algn="just"/>
            <a:r>
              <a:rPr lang="tr-TR" dirty="0" smtClean="0"/>
              <a:t>Şirin </a:t>
            </a:r>
            <a:r>
              <a:rPr lang="tr-TR" dirty="0"/>
              <a:t>H. (2008). </a:t>
            </a:r>
            <a:r>
              <a:rPr lang="tr-TR" i="1" dirty="0"/>
              <a:t>Eğitimin Siyasal İşlevleri ve Türkiye’deki Sivil Toplum Örgütlerinin Bu İşlevlere İlişkin Görüşlerinin Analizi</a:t>
            </a:r>
            <a:r>
              <a:rPr lang="tr-TR" dirty="0"/>
              <a:t>, yayımlanmamış doktora tezi, Gazi Üniversitesi Eğitim Bilimleri </a:t>
            </a:r>
            <a:r>
              <a:rPr lang="tr-TR" dirty="0" err="1"/>
              <a:t>Enstititüsü</a:t>
            </a:r>
            <a:r>
              <a:rPr lang="tr-TR" dirty="0"/>
              <a:t>, Ankara.</a:t>
            </a:r>
          </a:p>
          <a:p>
            <a:pPr algn="just"/>
            <a:endParaRPr lang="tr-TR" sz="1300" dirty="0" smtClean="0"/>
          </a:p>
          <a:p>
            <a:pPr algn="just"/>
            <a:r>
              <a:rPr lang="tr-TR" dirty="0" smtClean="0"/>
              <a:t>Uras </a:t>
            </a:r>
            <a:r>
              <a:rPr lang="tr-TR" dirty="0"/>
              <a:t>M. (2002). </a:t>
            </a:r>
            <a:r>
              <a:rPr lang="tr-TR" i="1" dirty="0"/>
              <a:t>Eğitimin Toplumsal Temelleri</a:t>
            </a:r>
            <a:r>
              <a:rPr lang="tr-TR" dirty="0"/>
              <a:t>,  E. Toprakçı (Editör), </a:t>
            </a:r>
            <a:r>
              <a:rPr lang="tr-TR" i="1" dirty="0"/>
              <a:t>Eğitim Üzerine</a:t>
            </a:r>
            <a:r>
              <a:rPr lang="tr-TR" dirty="0"/>
              <a:t>, Ütopya Yayınevi: Ankara, (</a:t>
            </a:r>
            <a:r>
              <a:rPr lang="tr-TR" dirty="0" smtClean="0"/>
              <a:t>s.190-241).</a:t>
            </a:r>
          </a:p>
          <a:p>
            <a:pPr algn="just"/>
            <a:endParaRPr lang="tr-TR" sz="1200" dirty="0" smtClean="0"/>
          </a:p>
          <a:p>
            <a:pPr algn="just"/>
            <a:endParaRPr lang="tr-TR" sz="1200" dirty="0" smtClean="0"/>
          </a:p>
          <a:p>
            <a:pPr algn="just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8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BU DERSTE NELER ÖĞRENECEĞİZ?</a:t>
            </a:r>
          </a:p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200" dirty="0" smtClean="0"/>
              <a:t>Eğitim Kavramı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200" dirty="0" smtClean="0"/>
              <a:t>Eğitim sözcüğünün kökeni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200" dirty="0" smtClean="0"/>
              <a:t>Eğitimin anlamı</a:t>
            </a:r>
          </a:p>
          <a:p>
            <a:pPr marL="704088" lvl="2" indent="0">
              <a:buNone/>
            </a:pPr>
            <a:endParaRPr lang="tr-TR" sz="3200" dirty="0"/>
          </a:p>
          <a:p>
            <a:pPr marL="704088" lvl="2" indent="0">
              <a:buNone/>
            </a:pPr>
            <a:r>
              <a:rPr lang="tr-TR" sz="3200" dirty="0" smtClean="0"/>
              <a:t>KAYNAK KİTAP: </a:t>
            </a:r>
          </a:p>
          <a:p>
            <a:pPr marL="704088" lvl="2" indent="0">
              <a:buNone/>
            </a:pPr>
            <a:r>
              <a:rPr lang="tr-TR" sz="3200" dirty="0" smtClean="0"/>
              <a:t>Ray </a:t>
            </a:r>
            <a:r>
              <a:rPr lang="tr-TR" sz="3200" dirty="0" err="1"/>
              <a:t>Billington</a:t>
            </a:r>
            <a:r>
              <a:rPr lang="tr-TR" sz="3200" dirty="0"/>
              <a:t> (2011) Felsefeyi Yaşamak.2. Baskı. Ayrıntı Yayınevi.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44536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Eğitimin,</a:t>
            </a:r>
          </a:p>
          <a:p>
            <a:pPr algn="just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siyasal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ekonomik </a:t>
            </a:r>
            <a:r>
              <a:rPr lang="tr-TR" dirty="0"/>
              <a:t>işlevleri ile </a:t>
            </a:r>
            <a:endParaRPr lang="tr-TR" dirty="0" smtClean="0"/>
          </a:p>
          <a:p>
            <a:pPr algn="just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bireyi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geliştirme görevi </a:t>
            </a:r>
            <a:r>
              <a:rPr lang="tr-TR" dirty="0" smtClean="0"/>
              <a:t>incelenecektir.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649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Autofit/>
          </a:bodyPr>
          <a:lstStyle/>
          <a:p>
            <a:pPr algn="just"/>
            <a:r>
              <a:rPr lang="tr-TR" sz="2600" dirty="0"/>
              <a:t>Eğitimin toplumsal işlevi ile kastedilen, eğitimin bireyin toplumsallaşmasına katkıda bulunmasıdır. </a:t>
            </a:r>
            <a:endParaRPr lang="tr-TR" sz="2600" dirty="0" smtClean="0"/>
          </a:p>
          <a:p>
            <a:pPr algn="just"/>
            <a:r>
              <a:rPr lang="tr-TR" sz="2600" dirty="0" smtClean="0"/>
              <a:t>Toplumsallaşma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bireyin toplumun etkin bir üyesi haline </a:t>
            </a:r>
            <a:r>
              <a:rPr lang="tr-TR" sz="2600" dirty="0"/>
              <a:t>gelmesidir. </a:t>
            </a:r>
            <a:endParaRPr lang="tr-TR" sz="2600" dirty="0" smtClean="0"/>
          </a:p>
          <a:p>
            <a:pPr algn="just"/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Bireyin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toplumdaki üyelerle birlikte yaşaması ve toplum değerlerini benimsemesi, toplumsal hayatın kurallarına uyması ve toplum içindeki rollerini yerine getirebilmesi </a:t>
            </a:r>
            <a:r>
              <a:rPr lang="tr-TR" sz="2600" dirty="0"/>
              <a:t>toplumsallaşması ile </a:t>
            </a:r>
            <a:r>
              <a:rPr lang="tr-TR" sz="2600" dirty="0" smtClean="0"/>
              <a:t>mümkündür.</a:t>
            </a:r>
            <a:endParaRPr lang="tr-TR" sz="2600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Toplumsal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23578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5432" y="1600200"/>
            <a:ext cx="5029200" cy="18386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600" dirty="0" smtClean="0"/>
              <a:t>Bu </a:t>
            </a:r>
            <a:r>
              <a:rPr lang="tr-TR" sz="2600" dirty="0"/>
              <a:t>toplumsal işlevlerden ilki </a:t>
            </a:r>
            <a:r>
              <a:rPr lang="tr-T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"toplumun kültürünü aktarma" </a:t>
            </a:r>
            <a:r>
              <a:rPr lang="tr-TR" sz="2600" dirty="0"/>
              <a:t>işlevidir. </a:t>
            </a:r>
            <a:endParaRPr lang="tr-TR" sz="2600" dirty="0" smtClean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Toplumsal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57200" y="3438872"/>
            <a:ext cx="8229600" cy="2687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600" dirty="0" smtClean="0"/>
              <a:t>Okul, toplumsal kurumlar arasından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bireylerin sosyalleşmelerine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informel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eğitim yoluyla değil, planlı, programlı ve amaçlı diğer bir deyişle formel eğitim yoluyla katkıda bulunup, bireyleri hayata sosyal bir ortamda yaşamaya hazırlaması </a:t>
            </a:r>
            <a:r>
              <a:rPr lang="tr-TR" sz="2600" dirty="0" smtClean="0"/>
              <a:t>bakımından sıyrılmaktadır.</a:t>
            </a:r>
          </a:p>
        </p:txBody>
      </p:sp>
    </p:spTree>
    <p:extLst>
      <p:ext uri="{BB962C8B-B14F-4D97-AF65-F5344CB8AC3E}">
        <p14:creationId xmlns:p14="http://schemas.microsoft.com/office/powerpoint/2010/main" val="204106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52600" y="980728"/>
            <a:ext cx="5791200" cy="51454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600" dirty="0"/>
              <a:t>Eğitimin ikinci toplumsal işlevi, "</a:t>
            </a:r>
            <a:r>
              <a:rPr lang="tr-TR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 kültürünü </a:t>
            </a:r>
            <a:r>
              <a:rPr lang="tr-TR" sz="2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değiştirme</a:t>
            </a:r>
            <a:r>
              <a:rPr lang="tr-TR" sz="2600" dirty="0" err="1"/>
              <a:t>"dir</a:t>
            </a:r>
            <a:r>
              <a:rPr lang="tr-TR" sz="2600" dirty="0" smtClean="0"/>
              <a:t>.</a:t>
            </a:r>
          </a:p>
          <a:p>
            <a:pPr marL="0" indent="0" algn="just">
              <a:buNone/>
            </a:pPr>
            <a:r>
              <a:rPr lang="tr-TR" sz="2600" dirty="0" smtClean="0"/>
              <a:t> </a:t>
            </a:r>
          </a:p>
          <a:p>
            <a:pPr marL="0" indent="0" algn="just">
              <a:buNone/>
            </a:pPr>
            <a:r>
              <a:rPr lang="tr-TR" sz="2600" dirty="0" smtClean="0"/>
              <a:t>Toplumsal </a:t>
            </a:r>
            <a:r>
              <a:rPr lang="tr-TR" sz="2600" dirty="0"/>
              <a:t>bütünlüğün korunmasında kültürün aktarılmasının önemi kadar,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mevcut kültürün gelişmesi ve o toplumun üyelerinin ihtiyaçlarını daha iyi karşılar hale gelmesinin </a:t>
            </a:r>
            <a:r>
              <a:rPr lang="tr-TR" sz="2600" dirty="0"/>
              <a:t>de önemi bulunmaktadır. </a:t>
            </a:r>
            <a:endParaRPr lang="tr-TR" sz="2600" dirty="0" smtClean="0"/>
          </a:p>
          <a:p>
            <a:pPr marL="0" indent="0" algn="just">
              <a:buNone/>
            </a:pPr>
            <a:endParaRPr lang="tr-TR" sz="2600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Toplumsal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7608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0" y="1371600"/>
            <a:ext cx="5562600" cy="44210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500" dirty="0"/>
              <a:t>Eğitimin üçüncü toplumsal işlevi, "</a:t>
            </a:r>
            <a:r>
              <a:rPr lang="tr-TR" sz="2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toplumsallaştırma</a:t>
            </a:r>
            <a:r>
              <a:rPr lang="tr-TR" sz="2500" dirty="0" err="1" smtClean="0"/>
              <a:t>"dır</a:t>
            </a:r>
            <a:r>
              <a:rPr lang="tr-TR" sz="2500" dirty="0" smtClean="0"/>
              <a:t>.</a:t>
            </a:r>
          </a:p>
          <a:p>
            <a:pPr marL="0" indent="0" algn="just">
              <a:buNone/>
            </a:pPr>
            <a:r>
              <a:rPr lang="tr-TR" sz="2500" dirty="0" smtClean="0"/>
              <a:t>Çocukların </a:t>
            </a:r>
            <a:r>
              <a:rPr lang="tr-TR" sz="2500" dirty="0"/>
              <a:t>toplumsal varlıklar olarak ve belli bir </a:t>
            </a:r>
            <a:r>
              <a:rPr lang="tr-T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toplumun üyeleri olarak gelişmeleri için gerekli olan beceri, norm ve değerleri elde etme süreci </a:t>
            </a:r>
            <a:r>
              <a:rPr lang="tr-TR" sz="2500" dirty="0"/>
              <a:t>ifade edilmektedir. </a:t>
            </a:r>
            <a:endParaRPr lang="tr-TR" sz="2500" dirty="0" smtClean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Toplumsal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57081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3032" y="1295400"/>
            <a:ext cx="5334000" cy="4573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600" dirty="0"/>
              <a:t>Eğitimin dördüncü toplumsal işlevi</a:t>
            </a:r>
            <a:r>
              <a:rPr lang="tr-TR" sz="2600" dirty="0" smtClean="0"/>
              <a:t>, </a:t>
            </a:r>
            <a:r>
              <a:rPr lang="tr-T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"toplumsal </a:t>
            </a:r>
            <a:r>
              <a:rPr lang="tr-T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olarak yeniden </a:t>
            </a:r>
            <a:r>
              <a:rPr lang="tr-TR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üretim"</a:t>
            </a:r>
            <a:r>
              <a:rPr lang="tr-TR" sz="2600" dirty="0" err="1"/>
              <a:t>dir</a:t>
            </a:r>
            <a:r>
              <a:rPr lang="tr-TR" sz="2600" dirty="0"/>
              <a:t>. Bireyler ve aileler topluma sadece yeni bireyler kazandırmazlar; aynı zamanda hem yeni bireye toplumun kültürünü kazandırırlar hem de toplumsal yapıya süreklilik kazandırırlar. </a:t>
            </a:r>
            <a:endParaRPr lang="tr-TR" sz="2600" dirty="0" smtClean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Toplumsal</a:t>
            </a:r>
            <a:r>
              <a:rPr lang="en-US" sz="3000" b="1" dirty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63931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7800" y="990600"/>
            <a:ext cx="6400800" cy="5420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600" dirty="0" smtClean="0"/>
              <a:t>Siyasetin </a:t>
            </a:r>
            <a:r>
              <a:rPr lang="tr-TR" sz="2600" dirty="0"/>
              <a:t>işlevleri arasında, eğitimin bir yeri olduğu gibi, eğitimin işlevleri arasında siyaset bulunmaktadır. </a:t>
            </a:r>
            <a:endParaRPr lang="tr-TR" sz="2600" dirty="0" smtClean="0"/>
          </a:p>
          <a:p>
            <a:pPr marL="0" indent="0" algn="just">
              <a:buNone/>
            </a:pPr>
            <a:r>
              <a:rPr lang="tr-TR" sz="2600" dirty="0" smtClean="0"/>
              <a:t>Bu </a:t>
            </a:r>
            <a:r>
              <a:rPr lang="tr-TR" sz="2600" dirty="0"/>
              <a:t>durum, eğitim ve siyaset arasında sürekli bir etkileşim oluşunda görülmektedir. </a:t>
            </a:r>
            <a:endParaRPr lang="tr-TR" sz="2600" dirty="0" smtClean="0"/>
          </a:p>
          <a:p>
            <a:pPr marL="0" indent="0" algn="just">
              <a:buNone/>
            </a:pPr>
            <a:r>
              <a:rPr lang="tr-TR" sz="2600" dirty="0" smtClean="0"/>
              <a:t>Çünkü </a:t>
            </a:r>
            <a:r>
              <a:rPr lang="tr-TR" sz="2600" dirty="0"/>
              <a:t>eğitimin geliştirdiği dünya görüşünün siyaseti etkilemesinin yanı sıra siyasi görüşler de az veya çok eğitime yansıyabilmektedir. 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tr-TR" sz="3000" b="1" dirty="0" smtClean="0">
                <a:effectLst/>
              </a:rPr>
              <a:t>Siya</a:t>
            </a:r>
            <a:r>
              <a:rPr lang="en-US" sz="3000" b="1" dirty="0" err="1" smtClean="0">
                <a:effectLst/>
              </a:rPr>
              <a:t>sal</a:t>
            </a:r>
            <a:r>
              <a:rPr lang="en-US" sz="3000" b="1" dirty="0" smtClean="0">
                <a:effectLst/>
              </a:rPr>
              <a:t> </a:t>
            </a:r>
            <a:r>
              <a:rPr lang="en-US" sz="3000" b="1" dirty="0" err="1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6364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0" y="1143000"/>
            <a:ext cx="7315200" cy="3515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Ekonomi</a:t>
            </a:r>
            <a:r>
              <a:rPr lang="tr-TR" dirty="0"/>
              <a:t>, insanların sonsuz ihtiyaçlarının kıt kaynaklarla karşılanamaması nedeniyle kaynakların verimli kullanımı ve sahip olunan mevcut kaynakların arttırılmasına yöneliktir.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Kaynakların </a:t>
            </a:r>
            <a:r>
              <a:rPr lang="tr-TR" dirty="0"/>
              <a:t>verimli kullanılabilmesi ve arttırılması bireylere belirli davranışların kazandırılması ile mümkün olabilecektir.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kazanım eğitim yoluyla yapılır. </a:t>
            </a:r>
            <a:endParaRPr lang="tr-TR" dirty="0" smtClean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1691680" y="44624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sz="3000" b="1" dirty="0" err="1">
                <a:effectLst/>
              </a:rPr>
              <a:t>Eğitimin</a:t>
            </a:r>
            <a:r>
              <a:rPr lang="en-US" sz="3000" b="1" dirty="0">
                <a:effectLst/>
              </a:rPr>
              <a:t> </a:t>
            </a:r>
            <a:r>
              <a:rPr lang="tr-TR" sz="3000" b="1" dirty="0" smtClean="0">
                <a:effectLst/>
              </a:rPr>
              <a:t>Ekonomik </a:t>
            </a:r>
            <a:r>
              <a:rPr lang="en-US" sz="3000" b="1" dirty="0" err="1" smtClean="0">
                <a:effectLst/>
              </a:rPr>
              <a:t>İşlevleri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8911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09600" y="1828800"/>
            <a:ext cx="7920880" cy="388843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EĞİTİM HUKUK İLİŞKİSİ</a:t>
            </a:r>
            <a:endParaRPr lang="tr-TR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44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4390" y="152400"/>
            <a:ext cx="8229600" cy="756320"/>
          </a:xfrm>
        </p:spPr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 – Hukuk İlişkisi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33256"/>
          </a:xfrm>
        </p:spPr>
        <p:txBody>
          <a:bodyPr>
            <a:noAutofit/>
          </a:bodyPr>
          <a:lstStyle/>
          <a:p>
            <a:pPr algn="just"/>
            <a:r>
              <a:rPr lang="tr-TR" sz="2500" dirty="0"/>
              <a:t>Eğitim ve Hukuk </a:t>
            </a:r>
            <a:r>
              <a:rPr lang="tr-TR" sz="2500" dirty="0" smtClean="0"/>
              <a:t>toplumu etkileyen iki kurum.</a:t>
            </a:r>
          </a:p>
          <a:p>
            <a:pPr algn="just"/>
            <a:r>
              <a:rPr lang="tr-TR" sz="2500" dirty="0" smtClean="0"/>
              <a:t>Eğitim insanların </a:t>
            </a:r>
            <a:r>
              <a:rPr lang="tr-TR" sz="2500" dirty="0"/>
              <a:t>davranışlarını ve ilişkilerini  şekillendirmeye </a:t>
            </a:r>
            <a:r>
              <a:rPr lang="tr-TR" sz="2500" dirty="0" smtClean="0"/>
              <a:t>çalışır; </a:t>
            </a:r>
            <a:r>
              <a:rPr lang="tr-TR" sz="2500" dirty="0"/>
              <a:t>hukuk </a:t>
            </a:r>
            <a:r>
              <a:rPr lang="tr-TR" sz="2500" dirty="0" smtClean="0"/>
              <a:t>bu davranışları </a:t>
            </a:r>
            <a:r>
              <a:rPr lang="tr-TR" sz="2500" dirty="0"/>
              <a:t>ve ilişkileri düzenlemeye </a:t>
            </a:r>
            <a:r>
              <a:rPr lang="tr-TR" sz="2500" dirty="0" smtClean="0"/>
              <a:t>çalışır.</a:t>
            </a:r>
          </a:p>
          <a:p>
            <a:pPr algn="just"/>
            <a:r>
              <a:rPr lang="tr-TR" sz="2500" dirty="0" smtClean="0"/>
              <a:t>Kişinin </a:t>
            </a:r>
            <a:r>
              <a:rPr lang="tr-TR" sz="2500" dirty="0"/>
              <a:t>eğitim </a:t>
            </a:r>
            <a:r>
              <a:rPr lang="tr-TR" sz="2500" dirty="0" smtClean="0"/>
              <a:t>ve öğrenim ihtiyaçları </a:t>
            </a:r>
            <a:r>
              <a:rPr lang="tr-TR" sz="2500" dirty="0"/>
              <a:t>eğitimle; hak ve özgürlük </a:t>
            </a:r>
            <a:r>
              <a:rPr lang="tr-TR" sz="2500" dirty="0" smtClean="0"/>
              <a:t>ihtiyaçları </a:t>
            </a:r>
            <a:r>
              <a:rPr lang="tr-TR" sz="2500" dirty="0"/>
              <a:t>hukukla </a:t>
            </a:r>
            <a:r>
              <a:rPr lang="tr-TR" sz="2500" dirty="0" smtClean="0"/>
              <a:t>sağlanır.</a:t>
            </a:r>
          </a:p>
          <a:p>
            <a:pPr algn="just"/>
            <a:r>
              <a:rPr lang="tr-TR" sz="2500" dirty="0"/>
              <a:t>Hukuk düzeninin iyi bir şekilde işleyebilmesi için kişilerin toplumsal yaşamın gereği olarak hem sahip oldukları </a:t>
            </a:r>
            <a:r>
              <a:rPr lang="tr-T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 ve özgürlüklerin </a:t>
            </a:r>
            <a:r>
              <a:rPr lang="tr-TR" sz="2500" dirty="0"/>
              <a:t>hem de üstlendikleri </a:t>
            </a:r>
            <a:r>
              <a:rPr lang="tr-TR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ödev ve sorumlulukların </a:t>
            </a:r>
            <a:r>
              <a:rPr lang="tr-TR" sz="2500" dirty="0"/>
              <a:t>bilincine sahip olmaları gerekir. Bireylere bu bilincin kazandırılması </a:t>
            </a:r>
            <a:r>
              <a:rPr lang="tr-TR" sz="2500" dirty="0" smtClean="0"/>
              <a:t>ancak </a:t>
            </a:r>
            <a:r>
              <a:rPr lang="tr-TR" sz="2500" dirty="0"/>
              <a:t>eğitim ile sağlanabilir. Kişilerin eğitim düzeyindeki artış ile o toplumda düzenin sağlanacağı ve dolayısıyla hukuk kurallarına uygun davranmanın gerçekleşeceği ileri </a:t>
            </a:r>
            <a:r>
              <a:rPr lang="tr-TR" sz="2500" dirty="0" smtClean="0"/>
              <a:t>sürülebilir.</a:t>
            </a:r>
          </a:p>
          <a:p>
            <a:pPr marL="0" indent="0" algn="just">
              <a:buNone/>
            </a:pPr>
            <a:r>
              <a:rPr lang="tr-TR" sz="2500" dirty="0" smtClean="0"/>
              <a:t> 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173010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9600" dirty="0" smtClean="0"/>
              <a:t>EĞİTİM</a:t>
            </a:r>
            <a:endParaRPr lang="en-US" sz="9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191000" y="5093855"/>
            <a:ext cx="49530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30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4390" y="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 – Hukuk İlişkisi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72816"/>
            <a:ext cx="8640960" cy="21602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dirty="0" smtClean="0"/>
              <a:t>Hukuk </a:t>
            </a:r>
            <a:r>
              <a:rPr lang="tr-TR" dirty="0"/>
              <a:t>sistemine nitelikli elemanı eğitim sistemi yetiştirir.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Eğitim </a:t>
            </a:r>
            <a:r>
              <a:rPr lang="tr-TR" dirty="0"/>
              <a:t>kurumları hukuksal düzenlemelere göre oluşturulur ve eğitsel faaliyetlerini yürütür.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3363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2051720" y="2276872"/>
            <a:ext cx="6336704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r-TR" sz="6000" b="1" dirty="0" smtClean="0">
                <a:effectLst/>
              </a:rPr>
              <a:t/>
            </a:r>
            <a:br>
              <a:rPr lang="tr-TR" sz="6000" b="1" dirty="0" smtClean="0">
                <a:effectLst/>
              </a:rPr>
            </a:br>
            <a:r>
              <a:rPr lang="tr-TR" sz="6000" b="1" dirty="0">
                <a:effectLst/>
              </a:rPr>
              <a:t/>
            </a:r>
            <a:br>
              <a:rPr lang="tr-TR" sz="6000" b="1" dirty="0">
                <a:effectLst/>
              </a:rPr>
            </a:br>
            <a:r>
              <a:rPr lang="tr-TR" sz="6000" b="1" dirty="0" smtClean="0">
                <a:effectLst/>
              </a:rPr>
              <a:t/>
            </a:r>
            <a:br>
              <a:rPr lang="tr-TR" sz="6000" b="1" dirty="0" smtClean="0">
                <a:effectLst/>
              </a:rPr>
            </a:br>
            <a:r>
              <a:rPr lang="tr-TR" sz="6000" b="1" dirty="0" smtClean="0">
                <a:effectLst/>
              </a:rPr>
              <a:t/>
            </a:r>
            <a:br>
              <a:rPr lang="tr-TR" sz="6000" b="1" dirty="0" smtClean="0">
                <a:effectLst/>
              </a:rPr>
            </a:br>
            <a:r>
              <a:rPr lang="tr-TR" sz="6000" b="1" dirty="0">
                <a:effectLst/>
              </a:rPr>
              <a:t/>
            </a:r>
            <a:br>
              <a:rPr lang="tr-TR" sz="6000" b="1" dirty="0">
                <a:effectLst/>
              </a:rPr>
            </a:br>
            <a:r>
              <a:rPr lang="tr-TR" sz="6000" b="1" dirty="0" smtClean="0">
                <a:effectLst/>
              </a:rPr>
              <a:t/>
            </a:r>
            <a:br>
              <a:rPr lang="tr-TR" sz="6000" b="1" dirty="0" smtClean="0">
                <a:effectLst/>
              </a:rPr>
            </a:br>
            <a:r>
              <a:rPr lang="tr-TR" sz="6000" b="1" dirty="0">
                <a:effectLst/>
              </a:rPr>
              <a:t/>
            </a:r>
            <a:br>
              <a:rPr lang="tr-TR" sz="6000" b="1" dirty="0">
                <a:effectLst/>
              </a:rPr>
            </a:br>
            <a:r>
              <a:rPr lang="tr-TR" sz="6000" dirty="0">
                <a:effectLst/>
              </a:rPr>
              <a:t/>
            </a:r>
            <a:br>
              <a:rPr lang="tr-TR" sz="6000" dirty="0">
                <a:effectLst/>
              </a:rPr>
            </a:br>
            <a:r>
              <a:rPr lang="tr-TR" sz="6000" b="1" dirty="0" smtClean="0">
                <a:effectLst/>
              </a:rPr>
              <a:t>TEŞEKKÜRLER</a:t>
            </a:r>
            <a:endParaRPr lang="tr-TR" sz="6000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8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Eğitim Sözcüğünün Etimolojisi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tr-TR" dirty="0" smtClean="0"/>
              <a:t>«</a:t>
            </a:r>
            <a:r>
              <a:rPr lang="tr-TR" i="1" dirty="0" err="1" smtClean="0"/>
              <a:t>Education</a:t>
            </a:r>
            <a:r>
              <a:rPr lang="tr-TR" dirty="0" smtClean="0"/>
              <a:t>» sözcüğü Latince bir kökten türemiştir.</a:t>
            </a:r>
          </a:p>
          <a:p>
            <a:pPr marL="109728" indent="0">
              <a:buNone/>
            </a:pPr>
            <a:endParaRPr lang="tr-TR" dirty="0"/>
          </a:p>
          <a:p>
            <a:pPr marL="109728" indent="0">
              <a:buNone/>
            </a:pPr>
            <a:r>
              <a:rPr lang="tr-TR" dirty="0" smtClean="0"/>
              <a:t>	</a:t>
            </a:r>
            <a:r>
              <a:rPr lang="tr-TR" i="1" dirty="0" err="1" smtClean="0"/>
              <a:t>Educare</a:t>
            </a:r>
            <a:r>
              <a:rPr lang="tr-TR" dirty="0" smtClean="0"/>
              <a:t>				</a:t>
            </a:r>
            <a:r>
              <a:rPr lang="tr-TR" i="1" dirty="0" err="1" smtClean="0"/>
              <a:t>Educere</a:t>
            </a:r>
            <a:endParaRPr lang="tr-TR" i="1" dirty="0" smtClean="0"/>
          </a:p>
          <a:p>
            <a:pPr marL="109728" indent="0">
              <a:buNone/>
            </a:pPr>
            <a:r>
              <a:rPr lang="tr-TR" dirty="0" smtClean="0"/>
              <a:t>Öğreneni  özel bir  beceriyle     «Dışarı ya da ileri </a:t>
            </a:r>
          </a:p>
          <a:p>
            <a:pPr marL="109728" indent="0">
              <a:buNone/>
            </a:pPr>
            <a:r>
              <a:rPr lang="tr-TR" dirty="0" smtClean="0"/>
              <a:t>donatmak için                           götürmek» </a:t>
            </a:r>
          </a:p>
          <a:p>
            <a:pPr marL="109728" indent="0">
              <a:buNone/>
            </a:pPr>
            <a:r>
              <a:rPr lang="tr-TR" dirty="0" smtClean="0"/>
              <a:t>«talim ettirmek»</a:t>
            </a:r>
          </a:p>
          <a:p>
            <a:pPr marL="109728" indent="0">
              <a:buNone/>
            </a:pPr>
            <a:r>
              <a:rPr lang="tr-TR" dirty="0" smtClean="0"/>
              <a:t>			anlamına gelir.</a:t>
            </a:r>
            <a:endParaRPr lang="en-US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2057400" y="30480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096000" y="29718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7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/>
            <a:r>
              <a:rPr lang="tr-TR" i="1" dirty="0" err="1" smtClean="0"/>
              <a:t>Educare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pPr marL="109728" indent="0" algn="just">
              <a:buNone/>
            </a:pPr>
            <a:r>
              <a:rPr lang="tr-TR" sz="3200" i="1" dirty="0" smtClean="0"/>
              <a:t>"</a:t>
            </a:r>
            <a:r>
              <a:rPr lang="tr-TR" sz="3200" i="1" dirty="0" err="1" smtClean="0"/>
              <a:t>Educare</a:t>
            </a:r>
            <a:r>
              <a:rPr lang="tr-TR" sz="3200" i="1" dirty="0" smtClean="0"/>
              <a:t>"</a:t>
            </a:r>
            <a:r>
              <a:rPr lang="tr-TR" sz="3200" dirty="0" smtClean="0"/>
              <a:t> sözcüğü, öğreneni özel bir beceri ile donatmak için talim ettirmek anlamına gelir.</a:t>
            </a:r>
          </a:p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r>
              <a:rPr lang="tr-TR" sz="3200" dirty="0" smtClean="0"/>
              <a:t>Bu beceri ne olabilir?</a:t>
            </a:r>
          </a:p>
          <a:p>
            <a:pPr marL="109728" indent="0" algn="just">
              <a:buNone/>
            </a:pPr>
            <a:endParaRPr lang="tr-TR" sz="1000" dirty="0" smtClean="0"/>
          </a:p>
          <a:p>
            <a:pPr marL="109728" indent="0" algn="just">
              <a:buNone/>
            </a:pP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beceri özel bir iş ya da meslekle bağlantılıdır.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5464345"/>
            <a:ext cx="2457450" cy="1393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741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Educare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tr-TR" sz="2600" dirty="0" smtClean="0"/>
              <a:t>Bu yorumun eğitim açısından iki önemli uzantısı vardır:</a:t>
            </a:r>
          </a:p>
          <a:p>
            <a:pPr marL="109728" indent="0">
              <a:buNone/>
            </a:pPr>
            <a:r>
              <a:rPr lang="tr-TR" sz="2600" dirty="0" smtClean="0"/>
              <a:t>				</a:t>
            </a:r>
            <a:r>
              <a:rPr lang="tr-TR" sz="2600" b="1" dirty="0" smtClean="0"/>
              <a:t>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Eğitim programı ağırlıklı olarak toplumun ya da devletin ekonomik ya da sosyal ihtiyaçlarına göre belirlenir.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En fazla iş imkanı olan alanlardaki becerilere önem verilir.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Eğitime tabi tutulanlar, devletin hizmetlileri olarak algılanır.</a:t>
            </a:r>
            <a:endParaRPr lang="en-US" sz="2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5629275"/>
            <a:ext cx="37147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72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Educare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447800"/>
            <a:ext cx="7239000" cy="42672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tr-TR" sz="2600" dirty="0" smtClean="0"/>
              <a:t>Bu yorumun eğitim açısından iki önemli uzantısı vardır:</a:t>
            </a:r>
          </a:p>
          <a:p>
            <a:pPr marL="109728" indent="0">
              <a:buNone/>
            </a:pPr>
            <a:r>
              <a:rPr lang="tr-TR" sz="2600" dirty="0" smtClean="0"/>
              <a:t>				</a:t>
            </a:r>
            <a:r>
              <a:rPr lang="tr-TR" sz="2600" b="1" dirty="0" smtClean="0"/>
              <a:t>II.</a:t>
            </a:r>
          </a:p>
          <a:p>
            <a:pPr marL="109728" indent="0" algn="just">
              <a:buNone/>
            </a:pPr>
            <a:r>
              <a:rPr lang="tr-TR" sz="2600" dirty="0" smtClean="0"/>
              <a:t>Eğitime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educare</a:t>
            </a:r>
            <a:r>
              <a:rPr lang="tr-TR" sz="2600" i="1" dirty="0" smtClean="0"/>
              <a:t> </a:t>
            </a:r>
            <a:r>
              <a:rPr lang="tr-TR" sz="2600" dirty="0" smtClean="0"/>
              <a:t>yaklaşımı öğrencileri halihazırda </a:t>
            </a:r>
            <a:r>
              <a:rPr lang="tr-T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mevcut sisteme alıştırmayı </a:t>
            </a:r>
            <a:r>
              <a:rPr lang="tr-TR" sz="2600" dirty="0" smtClean="0"/>
              <a:t>tasarlayan bir yaklaşımdır</a:t>
            </a:r>
          </a:p>
        </p:txBody>
      </p:sp>
    </p:spTree>
    <p:extLst>
      <p:ext uri="{BB962C8B-B14F-4D97-AF65-F5344CB8AC3E}">
        <p14:creationId xmlns:p14="http://schemas.microsoft.com/office/powerpoint/2010/main" val="15962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Educare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600" dirty="0" smtClean="0"/>
              <a:t>Bu eğitim anlayışı bireyi,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Devletin sadık bir yurttaşı,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Piyasanın beğenisi yüksek tüketicisi,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600" dirty="0" smtClean="0"/>
              <a:t>Üretimin yüksek nitelikli işgücü unsuru haline getirmektedir.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91000"/>
            <a:ext cx="3419475" cy="1169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64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tr-TR" i="1" dirty="0" err="1" smtClean="0"/>
              <a:t>Educare</a:t>
            </a:r>
            <a:endParaRPr lang="en-US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9200" y="1676400"/>
            <a:ext cx="6858000" cy="17526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tr-TR" sz="2600" dirty="0" smtClean="0"/>
              <a:t>Böyle bir eğitimde, eğitimin nicel boyutu söz konusudur ve insanın neyi, ne kadar bildiği ve uzmanlığın derecesi önemlidir.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357091"/>
            <a:ext cx="24669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758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1271</TotalTime>
  <Words>958</Words>
  <Application>Microsoft Office PowerPoint</Application>
  <PresentationFormat>Ekran Gösterisi (4:3)</PresentationFormat>
  <Paragraphs>136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31</vt:i4>
      </vt:variant>
    </vt:vector>
  </HeadingPairs>
  <TitlesOfParts>
    <vt:vector size="42" baseType="lpstr">
      <vt:lpstr>Arial</vt:lpstr>
      <vt:lpstr>Century Gothic</vt:lpstr>
      <vt:lpstr>Courier New</vt:lpstr>
      <vt:lpstr>Georgia</vt:lpstr>
      <vt:lpstr>Palatino Linotype</vt:lpstr>
      <vt:lpstr>Times New Roman</vt:lpstr>
      <vt:lpstr>Trebuchet MS</vt:lpstr>
      <vt:lpstr>Wingdings</vt:lpstr>
      <vt:lpstr>Wingdings 2</vt:lpstr>
      <vt:lpstr>Kentsel</vt:lpstr>
      <vt:lpstr>Üst Düzey</vt:lpstr>
      <vt:lpstr>EĞİTİM HUKUKU</vt:lpstr>
      <vt:lpstr>PowerPoint Sunusu</vt:lpstr>
      <vt:lpstr>EĞİTİM</vt:lpstr>
      <vt:lpstr>Eğitim Sözcüğünün Etimolojisi</vt:lpstr>
      <vt:lpstr>Educare</vt:lpstr>
      <vt:lpstr>Educare</vt:lpstr>
      <vt:lpstr>Educare</vt:lpstr>
      <vt:lpstr>Educare</vt:lpstr>
      <vt:lpstr>Educare</vt:lpstr>
      <vt:lpstr>Educere</vt:lpstr>
      <vt:lpstr>Educere</vt:lpstr>
      <vt:lpstr>Educere</vt:lpstr>
      <vt:lpstr>Educere</vt:lpstr>
      <vt:lpstr>SORULAR</vt:lpstr>
      <vt:lpstr>SORULAR</vt:lpstr>
      <vt:lpstr>SORULAR</vt:lpstr>
      <vt:lpstr>SORULAR</vt:lpstr>
      <vt:lpstr>SORULAR</vt:lpstr>
      <vt:lpstr>Eğitimin İşlevleri</vt:lpstr>
      <vt:lpstr>PowerPoint Sunusu</vt:lpstr>
      <vt:lpstr>        Eğitimin Toplumsal İşlevleri</vt:lpstr>
      <vt:lpstr>        Eğitimin Toplumsal İşlevleri</vt:lpstr>
      <vt:lpstr>        Eğitimin Toplumsal İşlevleri</vt:lpstr>
      <vt:lpstr>        Eğitimin Toplumsal İşlevleri</vt:lpstr>
      <vt:lpstr>        Eğitimin Toplumsal İşlevleri</vt:lpstr>
      <vt:lpstr>        Eğitimin Siyasal İşlevleri</vt:lpstr>
      <vt:lpstr>        Eğitimin Ekonomik İşlevleri</vt:lpstr>
      <vt:lpstr>EĞİTİM HUKUK İLİŞKİSİ</vt:lpstr>
      <vt:lpstr>Eğitim – Hukuk İlişkisi</vt:lpstr>
      <vt:lpstr>Eğitim – Hukuk İlişkisi</vt:lpstr>
      <vt:lpstr>        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</dc:title>
  <dc:creator>Pelin</dc:creator>
  <cp:lastModifiedBy>Yazar</cp:lastModifiedBy>
  <cp:revision>69</cp:revision>
  <dcterms:created xsi:type="dcterms:W3CDTF">2016-02-17T19:27:35Z</dcterms:created>
  <dcterms:modified xsi:type="dcterms:W3CDTF">2020-01-31T07:48:42Z</dcterms:modified>
</cp:coreProperties>
</file>